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5" r:id="rId5"/>
    <p:sldId id="267" r:id="rId6"/>
    <p:sldId id="266" r:id="rId7"/>
    <p:sldId id="257" r:id="rId8"/>
    <p:sldId id="261" r:id="rId9"/>
    <p:sldId id="262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73" y="1210759"/>
            <a:ext cx="8166245" cy="378659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QUESTION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2"/>
                </a:solidFill>
              </a:rPr>
              <a:t>What is adding value and ROI of kitchen </a:t>
            </a:r>
            <a:r>
              <a:rPr lang="en-US" sz="3200" dirty="0" smtClean="0">
                <a:solidFill>
                  <a:schemeClr val="accent2"/>
                </a:solidFill>
              </a:rPr>
              <a:t>renovation on house price of Ames</a:t>
            </a:r>
            <a:r>
              <a:rPr lang="en-US" sz="3200" dirty="0" smtClean="0">
                <a:solidFill>
                  <a:schemeClr val="accent2"/>
                </a:solidFill>
              </a:rPr>
              <a:t>?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STAKEHOLDERS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504D"/>
                </a:solidFill>
              </a:rPr>
              <a:t>H</a:t>
            </a:r>
            <a:r>
              <a:rPr lang="en-US" sz="3200" dirty="0" smtClean="0">
                <a:solidFill>
                  <a:schemeClr val="accent2"/>
                </a:solidFill>
              </a:rPr>
              <a:t>ome owners / sellers</a:t>
            </a:r>
            <a:br>
              <a:rPr lang="en-US" sz="3200" dirty="0" smtClean="0">
                <a:solidFill>
                  <a:schemeClr val="accent2"/>
                </a:solidFill>
              </a:rPr>
            </a:b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Screen Shot 2020-11-05 at 2.4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0" r="-73220"/>
          <a:stretch>
            <a:fillRect/>
          </a:stretch>
        </p:blipFill>
        <p:spPr>
          <a:xfrm>
            <a:off x="1528071" y="793714"/>
            <a:ext cx="9696041" cy="533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11-05 at 2.40.2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39" r="-73139"/>
          <a:stretch>
            <a:fillRect/>
          </a:stretch>
        </p:blipFill>
        <p:spPr>
          <a:xfrm>
            <a:off x="-2241153" y="793715"/>
            <a:ext cx="9696041" cy="5332449"/>
          </a:xfrm>
        </p:spPr>
      </p:pic>
      <p:pic>
        <p:nvPicPr>
          <p:cNvPr id="5" name="Picture 4" descr="Screen Shot 2020-11-05 at 2.43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25" y="1171326"/>
            <a:ext cx="1083771" cy="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quality houses </a:t>
            </a:r>
            <a:r>
              <a:rPr lang="en-US" dirty="0" err="1" smtClean="0"/>
              <a:t>vs</a:t>
            </a:r>
            <a:r>
              <a:rPr lang="en-US" dirty="0" smtClean="0"/>
              <a:t> low quality houses</a:t>
            </a:r>
            <a:endParaRPr lang="en-US" dirty="0"/>
          </a:p>
        </p:txBody>
      </p:sp>
      <p:pic>
        <p:nvPicPr>
          <p:cNvPr id="4" name="Content Placeholder 3" descr="Screen Shot 2020-11-05 at 2.39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4" r="-7304"/>
          <a:stretch>
            <a:fillRect/>
          </a:stretch>
        </p:blipFill>
        <p:spPr/>
      </p:pic>
      <p:pic>
        <p:nvPicPr>
          <p:cNvPr id="5" name="Picture 4" descr="Screen Shot 2020-11-05 at 2.4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67" y="2015175"/>
            <a:ext cx="1468472" cy="6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29" y="1600200"/>
            <a:ext cx="4682313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Linear Regression Model to predict house price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dirty="0" err="1"/>
              <a:t>SalePrice</a:t>
            </a:r>
            <a:r>
              <a:rPr lang="en-US" dirty="0"/>
              <a:t> = B0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B1* </a:t>
            </a:r>
            <a:r>
              <a:rPr lang="en-US" dirty="0" err="1"/>
              <a:t>ExterQual_rating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B2 * </a:t>
            </a:r>
            <a:r>
              <a:rPr lang="en-US" dirty="0" err="1"/>
              <a:t>OverallQual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>
                <a:solidFill>
                  <a:srgbClr val="FF0000"/>
                </a:solidFill>
              </a:rPr>
              <a:t>B3* </a:t>
            </a:r>
            <a:r>
              <a:rPr lang="en-US" dirty="0" err="1">
                <a:solidFill>
                  <a:srgbClr val="FF0000"/>
                </a:solidFill>
              </a:rPr>
              <a:t>KitchenQual_rating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+ B4 * </a:t>
            </a:r>
            <a:r>
              <a:rPr lang="en-US" dirty="0" err="1"/>
              <a:t>GarageCars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B5 * </a:t>
            </a:r>
            <a:r>
              <a:rPr lang="en-US" dirty="0" err="1"/>
              <a:t>BsmtQual_rating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B6 * HeatingQC_rating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B7 * Age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B8 * YearSinceRemOrBuilt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B9 * GrLiveArea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B10 * </a:t>
            </a:r>
            <a:r>
              <a:rPr lang="en-US" dirty="0" err="1"/>
              <a:t>TotalBsmtSF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B11 * </a:t>
            </a:r>
            <a:r>
              <a:rPr lang="en-US" dirty="0" err="1"/>
              <a:t>BsmtUnfSF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B12* </a:t>
            </a:r>
            <a:r>
              <a:rPr lang="en-US" dirty="0" err="1"/>
              <a:t>MassVnrArea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B13* </a:t>
            </a:r>
            <a:r>
              <a:rPr lang="en-US" dirty="0" err="1"/>
              <a:t>LotArea</a:t>
            </a:r>
            <a:r>
              <a:rPr lang="en-US" dirty="0"/>
              <a:t> </a:t>
            </a:r>
            <a:endParaRPr lang="en-AU" dirty="0"/>
          </a:p>
          <a:p>
            <a:endParaRPr lang="en-US" dirty="0"/>
          </a:p>
        </p:txBody>
      </p:sp>
      <p:pic>
        <p:nvPicPr>
          <p:cNvPr id="5" name="Picture 4" descr="Screen Shot 2020-11-10 at 5.0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87" y="2544838"/>
            <a:ext cx="4646071" cy="24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Screen Shot 2020-11-10 at 5.0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05" r="-5305"/>
          <a:stretch>
            <a:fillRect/>
          </a:stretch>
        </p:blipFill>
        <p:spPr>
          <a:xfrm>
            <a:off x="457200" y="104230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2374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11-10 at 5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32" b="-32332"/>
          <a:stretch>
            <a:fillRect/>
          </a:stretch>
        </p:blipFill>
        <p:spPr>
          <a:xfrm>
            <a:off x="457200" y="105417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5937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099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insights of dataset focused on </a:t>
            </a:r>
            <a:r>
              <a:rPr lang="en-US" dirty="0" err="1" smtClean="0"/>
              <a:t>SalePrice</a:t>
            </a:r>
            <a:r>
              <a:rPr lang="en-US" dirty="0" smtClean="0"/>
              <a:t>, </a:t>
            </a:r>
            <a:r>
              <a:rPr lang="en-US" dirty="0" err="1" smtClean="0"/>
              <a:t>LotArea</a:t>
            </a:r>
            <a:r>
              <a:rPr lang="en-US" dirty="0" smtClean="0"/>
              <a:t> and </a:t>
            </a:r>
            <a:r>
              <a:rPr lang="en-US" dirty="0" err="1" smtClean="0"/>
              <a:t>OverallQuality</a:t>
            </a:r>
            <a:r>
              <a:rPr lang="en-US" dirty="0" smtClean="0"/>
              <a:t> 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data: start with Linear </a:t>
            </a:r>
            <a:r>
              <a:rPr lang="en-US" dirty="0" smtClean="0"/>
              <a:t>Regression with simple feature selection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Features engineering: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</a:t>
            </a:r>
            <a:r>
              <a:rPr lang="en-US" dirty="0" err="1"/>
              <a:t>Categorise</a:t>
            </a:r>
            <a:r>
              <a:rPr lang="en-US" dirty="0"/>
              <a:t> </a:t>
            </a:r>
            <a:r>
              <a:rPr lang="en-US" dirty="0" smtClean="0"/>
              <a:t>column: numerical, </a:t>
            </a:r>
            <a:r>
              <a:rPr lang="en-US" dirty="0" smtClean="0"/>
              <a:t>categorical (</a:t>
            </a:r>
            <a:r>
              <a:rPr lang="en-US" dirty="0" smtClean="0"/>
              <a:t>nominal</a:t>
            </a:r>
            <a:r>
              <a:rPr lang="en-US" dirty="0"/>
              <a:t>, </a:t>
            </a:r>
            <a:r>
              <a:rPr lang="en-US" dirty="0" smtClean="0"/>
              <a:t>ordinal)</a:t>
            </a:r>
            <a:endParaRPr lang="en-US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</a:t>
            </a:r>
            <a:r>
              <a:rPr lang="en-US" dirty="0" smtClean="0"/>
              <a:t>Missing values</a:t>
            </a:r>
            <a:endParaRPr lang="en-US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Treat outliers - remove or </a:t>
            </a:r>
            <a:r>
              <a:rPr lang="en-US" dirty="0" err="1"/>
              <a:t>standardise</a:t>
            </a:r>
            <a:r>
              <a:rPr lang="en-US" dirty="0"/>
              <a:t>?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</a:t>
            </a:r>
            <a:r>
              <a:rPr lang="en-US" dirty="0" smtClean="0"/>
              <a:t>Encode categorical features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Features selection: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What features selection most improves the price prediction model’s score?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any of them related to </a:t>
            </a:r>
            <a:r>
              <a:rPr lang="en-US" dirty="0" smtClean="0"/>
              <a:t>remodeling </a:t>
            </a:r>
            <a:r>
              <a:rPr lang="en-US" dirty="0"/>
              <a:t>objects such as bedroom, bathroom, kitchen, </a:t>
            </a:r>
            <a:r>
              <a:rPr lang="en-US" dirty="0" smtClean="0"/>
              <a:t>garage, basement?</a:t>
            </a:r>
            <a:endParaRPr lang="en-US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if yes, </a:t>
            </a:r>
            <a:r>
              <a:rPr lang="en-US" dirty="0" smtClean="0"/>
              <a:t>can we </a:t>
            </a:r>
            <a:r>
              <a:rPr lang="en-US" dirty="0"/>
              <a:t>use </a:t>
            </a:r>
            <a:r>
              <a:rPr lang="en-US" dirty="0" err="1"/>
              <a:t>coef</a:t>
            </a:r>
            <a:r>
              <a:rPr lang="en-US" dirty="0"/>
              <a:t> of these features to project their adding value into </a:t>
            </a:r>
            <a:r>
              <a:rPr lang="en-US" dirty="0" smtClean="0"/>
              <a:t>house price?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20-11-05 at 2.56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45" r="-21845"/>
          <a:stretch>
            <a:fillRect/>
          </a:stretch>
        </p:blipFill>
        <p:spPr>
          <a:xfrm>
            <a:off x="1091998" y="1417638"/>
            <a:ext cx="6378000" cy="3507654"/>
          </a:xfrm>
        </p:spPr>
      </p:pic>
    </p:spTree>
    <p:extLst>
      <p:ext uri="{BB962C8B-B14F-4D97-AF65-F5344CB8AC3E}">
        <p14:creationId xmlns:p14="http://schemas.microsoft.com/office/powerpoint/2010/main" val="427439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11-05 at 8.07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18" r="-18918"/>
          <a:stretch>
            <a:fillRect/>
          </a:stretch>
        </p:blipFill>
        <p:spPr>
          <a:xfrm>
            <a:off x="-741625" y="650585"/>
            <a:ext cx="10170045" cy="5593133"/>
          </a:xfrm>
        </p:spPr>
      </p:pic>
    </p:spTree>
    <p:extLst>
      <p:ext uri="{BB962C8B-B14F-4D97-AF65-F5344CB8AC3E}">
        <p14:creationId xmlns:p14="http://schemas.microsoft.com/office/powerpoint/2010/main" val="387973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11433</TotalTime>
  <Words>45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QUESTION  What is adding value and ROI of kitchen renovation on house price of Ames?   STAKEHOLDERS  Home owners / sellers </vt:lpstr>
      <vt:lpstr>High quality houses vs low quality houses</vt:lpstr>
      <vt:lpstr>PowerPoint Presentation</vt:lpstr>
      <vt:lpstr>PowerPoint Presentation</vt:lpstr>
      <vt:lpstr>PowerPoint Presentation</vt:lpstr>
      <vt:lpstr>INDEX</vt:lpstr>
      <vt:lpstr>Project prototype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REMODEL BUSINESS OPPORTUNITIES  IN AMES, IOWA  QUESTION: How quality rating impact on house prices?  </dc:title>
  <dc:creator>Chau Tran</dc:creator>
  <cp:lastModifiedBy>Chau Tran</cp:lastModifiedBy>
  <cp:revision>20</cp:revision>
  <dcterms:created xsi:type="dcterms:W3CDTF">2020-11-05T03:28:59Z</dcterms:created>
  <dcterms:modified xsi:type="dcterms:W3CDTF">2020-11-13T02:02:52Z</dcterms:modified>
</cp:coreProperties>
</file>