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6" r:id="rId3"/>
    <p:sldId id="283" r:id="rId4"/>
    <p:sldId id="284" r:id="rId5"/>
    <p:sldId id="289" r:id="rId6"/>
    <p:sldId id="288" r:id="rId7"/>
    <p:sldId id="285" r:id="rId8"/>
    <p:sldId id="286" r:id="rId9"/>
    <p:sldId id="287" r:id="rId10"/>
    <p:sldId id="297" r:id="rId11"/>
    <p:sldId id="292" r:id="rId12"/>
    <p:sldId id="293" r:id="rId13"/>
    <p:sldId id="295" r:id="rId14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2" autoAdjust="0"/>
    <p:restoredTop sz="99850" autoAdjust="0"/>
  </p:normalViewPr>
  <p:slideViewPr>
    <p:cSldViewPr snapToGrid="0" snapToObjects="1">
      <p:cViewPr varScale="1">
        <p:scale>
          <a:sx n="117" d="100"/>
          <a:sy n="117" d="100"/>
        </p:scale>
        <p:origin x="-115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4A0B7-61AF-C84A-BC0A-07637EEF2DF5}" type="datetime1">
              <a:rPr lang="en-AU" smtClean="0"/>
              <a:t>17/12/20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76680-27F9-B54A-AF63-B4E63797C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66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5601F-E584-1149-ADCE-F43ACF2C0279}" type="datetime1">
              <a:rPr lang="en-AU" smtClean="0"/>
              <a:t>17/12/20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31CB-5F9D-4945-8690-AB751604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271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survey performed by Australian HR Institute during May and June 2018 attracted a total of 501 respondents.</a:t>
            </a:r>
          </a:p>
          <a:p>
            <a:r>
              <a:rPr lang="en-US" dirty="0" smtClean="0"/>
              <a:t>A majority (63 per cent) of respondents report their </a:t>
            </a:r>
            <a:r>
              <a:rPr lang="en-US" dirty="0" err="1" smtClean="0"/>
              <a:t>organisation</a:t>
            </a:r>
            <a:r>
              <a:rPr lang="en-US" dirty="0" smtClean="0"/>
              <a:t> does not measure the financial cost of employee turnover.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www.ahri.com.au</a:t>
            </a:r>
            <a:r>
              <a:rPr lang="en-US" dirty="0" smtClean="0"/>
              <a:t>/media/1222/turnover-and-retention-</a:t>
            </a:r>
            <a:r>
              <a:rPr lang="en-US" dirty="0" err="1" smtClean="0"/>
              <a:t>report_final.pdf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631CB-5F9D-4945-8690-AB75160425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12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20E0-E786-F945-B888-EDD4B9A54D8B}" type="datetime1">
              <a:rPr lang="en-AU" smtClean="0"/>
              <a:t>17/12/20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2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F9FC-827C-8E4A-A57B-7D2248104FA4}" type="datetime1">
              <a:rPr lang="en-AU" smtClean="0"/>
              <a:t>17/12/20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9922-6F64-A249-9DE7-EA317A3CA364}" type="datetime1">
              <a:rPr lang="en-AU" smtClean="0"/>
              <a:t>17/12/20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2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97DB-93FA-8242-94A3-FBAECC3D11AC}" type="datetime1">
              <a:rPr lang="en-AU" smtClean="0"/>
              <a:t>17/12/20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1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D358-AE22-784A-A6FE-E053176F1072}" type="datetime1">
              <a:rPr lang="en-AU" smtClean="0"/>
              <a:t>17/12/20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2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236EE-4C76-C942-ACC1-66F9B8DD7059}" type="datetime1">
              <a:rPr lang="en-AU" smtClean="0"/>
              <a:t>17/12/20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1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2388-3A06-404C-A52D-598A30B55024}" type="datetime1">
              <a:rPr lang="en-AU" smtClean="0"/>
              <a:t>17/12/20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1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D16C-820B-FB48-80CB-D8620CA80E4B}" type="datetime1">
              <a:rPr lang="en-AU" smtClean="0"/>
              <a:t>17/12/20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9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0A38-204A-A441-8746-8A5C8F43A060}" type="datetime1">
              <a:rPr lang="en-AU" smtClean="0"/>
              <a:t>17/12/20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4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9A7B-470E-E147-A3B5-5968D2FE48CE}" type="datetime1">
              <a:rPr lang="en-AU" smtClean="0"/>
              <a:t>17/12/20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6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FB2C-D302-BB43-BAA5-B6203D890C54}" type="datetime1">
              <a:rPr lang="en-AU" smtClean="0"/>
              <a:t>17/12/20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1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221DC-624B-2F40-836B-797EF8AD89B7}" type="datetime1">
              <a:rPr lang="en-AU" smtClean="0"/>
              <a:t>17/12/20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5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726415" y="4702937"/>
            <a:ext cx="5388909" cy="1281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2"/>
                </a:solidFill>
              </a:rPr>
              <a:t>THE</a:t>
            </a:r>
            <a:r>
              <a:rPr lang="en-US" sz="4000" b="1" dirty="0" smtClean="0">
                <a:solidFill>
                  <a:schemeClr val="accent2"/>
                </a:solidFill>
              </a:rPr>
              <a:t> </a:t>
            </a:r>
            <a:r>
              <a:rPr lang="en-US" sz="4500" b="1" dirty="0" smtClean="0">
                <a:solidFill>
                  <a:srgbClr val="3366FF"/>
                </a:solidFill>
              </a:rPr>
              <a:t>COST</a:t>
            </a:r>
            <a:r>
              <a:rPr lang="en-US" sz="4500" b="1" dirty="0" smtClean="0">
                <a:solidFill>
                  <a:schemeClr val="accent2"/>
                </a:solidFill>
              </a:rPr>
              <a:t> OF EMPLOYEE </a:t>
            </a:r>
          </a:p>
          <a:p>
            <a:pPr>
              <a:lnSpc>
                <a:spcPct val="120000"/>
              </a:lnSpc>
            </a:pPr>
            <a:r>
              <a:rPr lang="en-US" sz="4500" b="1" dirty="0" smtClean="0">
                <a:solidFill>
                  <a:schemeClr val="accent2"/>
                </a:solidFill>
              </a:rPr>
              <a:t>TURNOVER</a:t>
            </a:r>
            <a:endParaRPr lang="en-US" sz="5100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66991" y="6171685"/>
            <a:ext cx="147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By Chau Tran</a:t>
            </a:r>
            <a:endParaRPr lang="en-US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" y="1137107"/>
            <a:ext cx="9143999" cy="3473638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1</a:t>
            </a:fld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-1" y="0"/>
            <a:ext cx="4420871" cy="901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2"/>
                </a:solidFill>
              </a:rPr>
              <a:t>MINI PROJECT III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22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330" y="1492582"/>
            <a:ext cx="8229600" cy="452596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01. Problem definition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02. Project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03. EDA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04. Modeling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05. Business answer and suggestion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5479" y="170508"/>
            <a:ext cx="4622651" cy="591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C0504D"/>
                </a:solidFill>
              </a:rPr>
              <a:t>AGENDA</a:t>
            </a:r>
            <a:endParaRPr lang="en-US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99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51618" y="6356351"/>
            <a:ext cx="335181" cy="365125"/>
          </a:xfrm>
        </p:spPr>
        <p:txBody>
          <a:bodyPr/>
          <a:lstStyle/>
          <a:p>
            <a:fld id="{F161D674-8408-AB49-BC0A-F2F8E28E5216}" type="slidenum">
              <a:rPr lang="en-US" smtClean="0">
                <a:ln>
                  <a:solidFill>
                    <a:srgbClr val="000000"/>
                  </a:solidFill>
                </a:ln>
                <a:solidFill>
                  <a:schemeClr val="accent1"/>
                </a:solidFill>
              </a:rPr>
              <a:t>11</a:t>
            </a:fld>
            <a:endParaRPr lang="en-US" dirty="0">
              <a:ln>
                <a:solidFill>
                  <a:srgbClr val="000000"/>
                </a:solidFill>
              </a:ln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0433" y="2734956"/>
            <a:ext cx="119308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 Cost </a:t>
            </a:r>
            <a:r>
              <a:rPr lang="en-US" sz="1400" dirty="0"/>
              <a:t>of 'covering' a vacant </a:t>
            </a:r>
            <a:r>
              <a:rPr lang="en-US" sz="1400" dirty="0" smtClean="0"/>
              <a:t>position </a:t>
            </a:r>
          </a:p>
          <a:p>
            <a:r>
              <a:rPr lang="en-US" sz="1400" dirty="0" smtClean="0">
                <a:solidFill>
                  <a:srgbClr val="C0504D"/>
                </a:solidFill>
              </a:rPr>
              <a:t>$396</a:t>
            </a:r>
            <a:endParaRPr lang="en-US" sz="1400" dirty="0">
              <a:solidFill>
                <a:srgbClr val="C050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8467" y="2734956"/>
            <a:ext cx="106171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2. Cost to fill a vacant </a:t>
            </a:r>
            <a:r>
              <a:rPr lang="en-US" sz="1400" dirty="0" smtClean="0"/>
              <a:t>position</a:t>
            </a:r>
          </a:p>
          <a:p>
            <a:r>
              <a:rPr lang="en-US" sz="1400" dirty="0" smtClean="0">
                <a:solidFill>
                  <a:srgbClr val="C0504D"/>
                </a:solidFill>
              </a:rPr>
              <a:t>$1829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40453" y="2734956"/>
            <a:ext cx="140251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3. Onboarding and Orientation </a:t>
            </a:r>
            <a:r>
              <a:rPr lang="en-US" sz="1400" dirty="0" smtClean="0"/>
              <a:t>cost</a:t>
            </a:r>
          </a:p>
          <a:p>
            <a:r>
              <a:rPr lang="en-US" sz="1400" dirty="0" smtClean="0">
                <a:solidFill>
                  <a:srgbClr val="C0504D"/>
                </a:solidFill>
              </a:rPr>
              <a:t>$3131</a:t>
            </a:r>
            <a:endParaRPr lang="en-US" sz="1400" dirty="0">
              <a:solidFill>
                <a:srgbClr val="C0504D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09393" y="2702110"/>
            <a:ext cx="1291616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4. Cost of productivity ramp-up</a:t>
            </a:r>
          </a:p>
          <a:p>
            <a:r>
              <a:rPr lang="en-US" sz="1200" dirty="0" smtClean="0"/>
              <a:t>(first </a:t>
            </a:r>
            <a:r>
              <a:rPr lang="en-US" sz="1200" dirty="0"/>
              <a:t>3 </a:t>
            </a:r>
            <a:r>
              <a:rPr lang="en-US" sz="1200" dirty="0" smtClean="0"/>
              <a:t>months)</a:t>
            </a:r>
          </a:p>
          <a:p>
            <a:r>
              <a:rPr lang="en-US" sz="1400" dirty="0" smtClean="0">
                <a:solidFill>
                  <a:srgbClr val="C0504D"/>
                </a:solidFill>
              </a:rPr>
              <a:t>$16800</a:t>
            </a:r>
            <a:endParaRPr lang="en-US" sz="1400" dirty="0">
              <a:solidFill>
                <a:srgbClr val="C0504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0433" y="4520984"/>
            <a:ext cx="7217280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Current employee </a:t>
            </a:r>
            <a:r>
              <a:rPr lang="en-US" dirty="0"/>
              <a:t>turnover rate </a:t>
            </a:r>
            <a:r>
              <a:rPr lang="en-US" dirty="0" smtClean="0"/>
              <a:t>						</a:t>
            </a:r>
            <a:r>
              <a:rPr lang="en-US" b="1" dirty="0" smtClean="0">
                <a:solidFill>
                  <a:schemeClr val="accent2"/>
                </a:solidFill>
              </a:rPr>
              <a:t>16%</a:t>
            </a:r>
            <a:endParaRPr lang="en-US" b="1" dirty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Number of employees lost </a:t>
            </a:r>
            <a:r>
              <a:rPr lang="en-US" sz="1400" dirty="0" smtClean="0"/>
              <a:t>(assumed in </a:t>
            </a:r>
            <a:r>
              <a:rPr lang="en-US" sz="1400" dirty="0"/>
              <a:t>the last 12 months) </a:t>
            </a:r>
            <a:r>
              <a:rPr lang="en-US" dirty="0" smtClean="0"/>
              <a:t>		</a:t>
            </a:r>
            <a:r>
              <a:rPr lang="en-US" b="1" dirty="0" smtClean="0">
                <a:solidFill>
                  <a:srgbClr val="C0504D"/>
                </a:solidFill>
              </a:rPr>
              <a:t>237</a:t>
            </a:r>
            <a:endParaRPr lang="en-US" b="1" dirty="0">
              <a:solidFill>
                <a:srgbClr val="C0504D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TOTAL COST OF </a:t>
            </a:r>
            <a:r>
              <a:rPr lang="en-US" dirty="0" smtClean="0"/>
              <a:t>TURNOVER </a:t>
            </a:r>
            <a:r>
              <a:rPr lang="en-US" dirty="0"/>
              <a:t>PER YEAR </a:t>
            </a:r>
            <a:r>
              <a:rPr lang="en-US" dirty="0" smtClean="0"/>
              <a:t>					</a:t>
            </a:r>
            <a:r>
              <a:rPr lang="en-US" b="1" dirty="0" smtClean="0">
                <a:solidFill>
                  <a:srgbClr val="C0504D"/>
                </a:solidFill>
              </a:rPr>
              <a:t>$ 5,250,735</a:t>
            </a:r>
            <a:endParaRPr lang="en-US" b="1" dirty="0">
              <a:solidFill>
                <a:srgbClr val="C0504D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SAVING BY REDUCING </a:t>
            </a:r>
            <a:r>
              <a:rPr lang="en-US" dirty="0" smtClean="0"/>
              <a:t>TO 30</a:t>
            </a:r>
            <a:r>
              <a:rPr lang="en-US" dirty="0"/>
              <a:t>% </a:t>
            </a:r>
            <a:r>
              <a:rPr lang="en-US" dirty="0" smtClean="0"/>
              <a:t>TURNOVER </a:t>
            </a:r>
            <a:r>
              <a:rPr lang="en-US" dirty="0"/>
              <a:t>PER YEAR </a:t>
            </a:r>
            <a:r>
              <a:rPr lang="en-US" dirty="0" smtClean="0"/>
              <a:t>		</a:t>
            </a:r>
            <a:r>
              <a:rPr lang="en-US" b="1" dirty="0" smtClean="0">
                <a:solidFill>
                  <a:srgbClr val="C0504D"/>
                </a:solidFill>
              </a:rPr>
              <a:t>$ 2,064,384</a:t>
            </a:r>
            <a:endParaRPr lang="en-US" b="1" dirty="0">
              <a:solidFill>
                <a:srgbClr val="C0504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4761" y="1019290"/>
            <a:ext cx="37219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Churned employee</a:t>
            </a:r>
          </a:p>
          <a:p>
            <a:r>
              <a:rPr lang="en-US" sz="1600" dirty="0" smtClean="0"/>
              <a:t>Annual salary 			</a:t>
            </a:r>
            <a:r>
              <a:rPr lang="en-US" sz="1600" dirty="0" smtClean="0">
                <a:solidFill>
                  <a:srgbClr val="3366FF"/>
                </a:solidFill>
              </a:rPr>
              <a:t>$62,400</a:t>
            </a:r>
            <a:endParaRPr lang="en-US" sz="1600" dirty="0">
              <a:solidFill>
                <a:srgbClr val="3366FF"/>
              </a:solidFill>
            </a:endParaRPr>
          </a:p>
          <a:p>
            <a:r>
              <a:rPr lang="en-US" sz="1600" dirty="0"/>
              <a:t>Calculated monthly salary </a:t>
            </a:r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3366FF"/>
                </a:solidFill>
              </a:rPr>
              <a:t>$5,200</a:t>
            </a:r>
            <a:endParaRPr lang="en-US" sz="1600" dirty="0">
              <a:solidFill>
                <a:srgbClr val="3366FF"/>
              </a:solidFill>
            </a:endParaRPr>
          </a:p>
          <a:p>
            <a:r>
              <a:rPr lang="en-US" sz="1600" dirty="0"/>
              <a:t>Calculated daily </a:t>
            </a:r>
            <a:r>
              <a:rPr lang="en-US" sz="1600" dirty="0" smtClean="0"/>
              <a:t>salary	</a:t>
            </a:r>
            <a:r>
              <a:rPr lang="en-US" sz="1600" dirty="0" smtClean="0">
                <a:solidFill>
                  <a:srgbClr val="3366FF"/>
                </a:solidFill>
              </a:rPr>
              <a:t>$240</a:t>
            </a:r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26772" y="2697750"/>
            <a:ext cx="153785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TOTAL TURNOVER COST PER EMPLOYEE CHURN </a:t>
            </a:r>
            <a:endParaRPr lang="en-US" sz="1400" dirty="0" smtClean="0"/>
          </a:p>
          <a:p>
            <a:r>
              <a:rPr lang="en-US" sz="1400" b="1" dirty="0" smtClean="0">
                <a:solidFill>
                  <a:srgbClr val="C0504D"/>
                </a:solidFill>
              </a:rPr>
              <a:t>$ 22,155</a:t>
            </a:r>
          </a:p>
          <a:p>
            <a:r>
              <a:rPr lang="en-US" sz="1400" b="1" dirty="0" smtClean="0">
                <a:solidFill>
                  <a:srgbClr val="3366FF"/>
                </a:solidFill>
              </a:rPr>
              <a:t>(35% of annual salary of the churned employee)</a:t>
            </a:r>
            <a:endParaRPr lang="en-US" sz="1400" b="1" dirty="0">
              <a:solidFill>
                <a:srgbClr val="3366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66039" y="291054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+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210172" y="292794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+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329064" y="292794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+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7074954" y="292794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265480" y="129142"/>
            <a:ext cx="4622651" cy="591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C0504D"/>
                </a:solidFill>
              </a:rPr>
              <a:t>TURNOVER COST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6747" y="6356350"/>
            <a:ext cx="6427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Turnover cost template is referenced from https://</a:t>
            </a:r>
            <a:r>
              <a:rPr lang="en-US" sz="1400" i="1" dirty="0" err="1"/>
              <a:t>au.drakeintl.com</a:t>
            </a:r>
            <a:r>
              <a:rPr lang="en-US" sz="1400" i="1" dirty="0"/>
              <a:t>/clients/calculate/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4602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/>
      <p:bldP spid="12" grpId="0"/>
      <p:bldP spid="13" grpId="0" animBg="1"/>
      <p:bldP spid="19" grpId="0"/>
      <p:bldP spid="20" grpId="0"/>
      <p:bldP spid="21" grpId="0"/>
      <p:bldP spid="22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2989" y="129143"/>
            <a:ext cx="7482797" cy="807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C0504D"/>
                </a:solidFill>
              </a:rPr>
              <a:t>SUGGESTION ON RETENTION STRATEGY</a:t>
            </a:r>
            <a:endParaRPr lang="en-US" sz="3600" dirty="0">
              <a:solidFill>
                <a:srgbClr val="C0504D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95033" y="1464414"/>
            <a:ext cx="7891767" cy="400261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dirty="0" smtClean="0"/>
              <a:t>HR experts to look into the key turnover drivers </a:t>
            </a:r>
            <a:r>
              <a:rPr lang="en-US" sz="2000" dirty="0"/>
              <a:t>identified </a:t>
            </a:r>
            <a:r>
              <a:rPr lang="en-US" sz="2000" dirty="0" smtClean="0"/>
              <a:t>by the analysis:</a:t>
            </a: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3366FF"/>
                </a:solidFill>
              </a:rPr>
              <a:t>Different strategies </a:t>
            </a:r>
            <a:r>
              <a:rPr lang="en-US" sz="2000" dirty="0" smtClean="0"/>
              <a:t>targeting different </a:t>
            </a:r>
            <a:r>
              <a:rPr lang="en-US" sz="2000" dirty="0" smtClean="0">
                <a:solidFill>
                  <a:srgbClr val="3366FF"/>
                </a:solidFill>
              </a:rPr>
              <a:t>demographic groups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		</a:t>
            </a:r>
            <a:r>
              <a:rPr lang="en-US" sz="2200" dirty="0" err="1" smtClean="0"/>
              <a:t>Millennials</a:t>
            </a:r>
            <a:r>
              <a:rPr lang="en-US" sz="2200" dirty="0" smtClean="0"/>
              <a:t> </a:t>
            </a:r>
            <a:r>
              <a:rPr lang="en-US" sz="2200" dirty="0" err="1" smtClean="0"/>
              <a:t>GenY</a:t>
            </a:r>
            <a:r>
              <a:rPr lang="en-US" sz="2200" dirty="0"/>
              <a:t> </a:t>
            </a:r>
            <a:r>
              <a:rPr lang="en-US" sz="2200" dirty="0" smtClean="0"/>
              <a:t>  </a:t>
            </a:r>
            <a:r>
              <a:rPr lang="en-US" sz="2200" dirty="0" err="1" smtClean="0"/>
              <a:t>vs</a:t>
            </a:r>
            <a:r>
              <a:rPr lang="en-US" sz="2200" dirty="0" smtClean="0"/>
              <a:t>   </a:t>
            </a:r>
            <a:r>
              <a:rPr lang="en-US" sz="2200" dirty="0"/>
              <a:t>Gen X </a:t>
            </a:r>
            <a:r>
              <a:rPr lang="en-US" sz="2200" dirty="0" smtClean="0"/>
              <a:t>  </a:t>
            </a:r>
            <a:r>
              <a:rPr lang="en-US" sz="2200" dirty="0" err="1" smtClean="0"/>
              <a:t>vs</a:t>
            </a:r>
            <a:r>
              <a:rPr lang="en-US" sz="2200" dirty="0" smtClean="0"/>
              <a:t>   Boomers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3366FF"/>
                </a:solidFill>
              </a:rPr>
              <a:t>Salary</a:t>
            </a:r>
            <a:r>
              <a:rPr lang="en-US" sz="2000" dirty="0" smtClean="0"/>
              <a:t> </a:t>
            </a:r>
            <a:r>
              <a:rPr lang="en-US" sz="2000" dirty="0"/>
              <a:t>and benefits review </a:t>
            </a:r>
            <a:r>
              <a:rPr lang="en-US" sz="2000" dirty="0" smtClean="0"/>
              <a:t>routine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3366FF"/>
                </a:solidFill>
              </a:rPr>
              <a:t>Overtime</a:t>
            </a:r>
            <a:r>
              <a:rPr lang="en-US" sz="2000" dirty="0" smtClean="0"/>
              <a:t> </a:t>
            </a:r>
            <a:r>
              <a:rPr lang="en-US" sz="2000" dirty="0"/>
              <a:t>hours and benefits </a:t>
            </a:r>
            <a:r>
              <a:rPr lang="en-US" sz="2000" dirty="0" smtClean="0"/>
              <a:t>review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3366FF"/>
                </a:solidFill>
              </a:rPr>
              <a:t>Job satisfaction </a:t>
            </a:r>
            <a:r>
              <a:rPr lang="en-US" sz="2000" dirty="0"/>
              <a:t>improvement: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Regular performance feedback and recognition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Opportunities for career progression, training and </a:t>
            </a:r>
            <a:r>
              <a:rPr lang="en-US" sz="2000" dirty="0" smtClean="0"/>
              <a:t>promotion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3366FF"/>
                </a:solidFill>
              </a:rPr>
              <a:t>Environment satisfaction </a:t>
            </a:r>
            <a:r>
              <a:rPr lang="en-US" sz="2000" dirty="0"/>
              <a:t>improvement</a:t>
            </a:r>
            <a:r>
              <a:rPr lang="en-US" sz="2000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positive work environment and culture</a:t>
            </a:r>
          </a:p>
          <a:p>
            <a:pPr lvl="1">
              <a:lnSpc>
                <a:spcPct val="120000"/>
              </a:lnSpc>
            </a:pPr>
            <a:endParaRPr lang="en-US" sz="1600" dirty="0" smtClean="0"/>
          </a:p>
          <a:p>
            <a:pPr marL="457200" lvl="1" indent="0">
              <a:lnSpc>
                <a:spcPct val="120000"/>
              </a:lnSpc>
              <a:buNone/>
            </a:pPr>
            <a:endParaRPr lang="en-US" sz="1600" dirty="0" smtClean="0"/>
          </a:p>
          <a:p>
            <a:pPr lvl="1">
              <a:lnSpc>
                <a:spcPct val="120000"/>
              </a:lnSpc>
            </a:pPr>
            <a:endParaRPr lang="en-US" sz="1600" dirty="0"/>
          </a:p>
          <a:p>
            <a:pPr lvl="1">
              <a:lnSpc>
                <a:spcPct val="120000"/>
              </a:lnSpc>
            </a:pPr>
            <a:endParaRPr lang="en-US" sz="1600" dirty="0" smtClean="0"/>
          </a:p>
          <a:p>
            <a:pPr lvl="1">
              <a:lnSpc>
                <a:spcPct val="120000"/>
              </a:lnSpc>
            </a:pPr>
            <a:endParaRPr lang="en-US" sz="1600" dirty="0" smtClean="0"/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3831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Largerer </a:t>
            </a:r>
            <a:r>
              <a:rPr lang="en-US" dirty="0" smtClean="0"/>
              <a:t>and more quality data</a:t>
            </a:r>
          </a:p>
          <a:p>
            <a:r>
              <a:rPr lang="en-US" dirty="0" smtClean="0"/>
              <a:t>Pipeline</a:t>
            </a:r>
          </a:p>
          <a:p>
            <a:r>
              <a:rPr lang="en-US" dirty="0" err="1" smtClean="0"/>
              <a:t>Hyperparameters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5480" y="182951"/>
            <a:ext cx="4622651" cy="591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C0504D"/>
                </a:solidFill>
              </a:rPr>
              <a:t>IMPROVEMENTS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719923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Questions &amp; feedback?</a:t>
            </a:r>
            <a:endParaRPr lang="en-US" sz="2800" dirty="0">
              <a:solidFill>
                <a:srgbClr val="C050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1254" y="5862923"/>
            <a:ext cx="2433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504D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8577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330" y="1492582"/>
            <a:ext cx="8229600" cy="452596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01. Problem definition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02. Project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03. EDA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04. Modeling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05. Business answer and suggestion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5479" y="170508"/>
            <a:ext cx="4622651" cy="591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C0504D"/>
                </a:solidFill>
              </a:rPr>
              <a:t>AGENDA</a:t>
            </a:r>
            <a:endParaRPr lang="en-US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7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743" y="1084211"/>
            <a:ext cx="8136371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u="sng" dirty="0" smtClean="0"/>
              <a:t>STAKE HOLDER </a:t>
            </a:r>
            <a:endParaRPr lang="en-US" sz="1600" u="sng" dirty="0"/>
          </a:p>
          <a:p>
            <a:pPr marL="400050" lvl="1" indent="0">
              <a:buNone/>
            </a:pPr>
            <a:r>
              <a:rPr lang="en-US" sz="1600" b="1" dirty="0"/>
              <a:t>Troy </a:t>
            </a:r>
            <a:r>
              <a:rPr lang="en-US" sz="1600" b="1" dirty="0" err="1"/>
              <a:t>Poposki</a:t>
            </a:r>
            <a:endParaRPr lang="en-US" sz="1600" b="1" dirty="0"/>
          </a:p>
          <a:p>
            <a:pPr marL="400050" lvl="1" indent="0">
              <a:buNone/>
            </a:pPr>
            <a:r>
              <a:rPr lang="en-US" sz="1600" dirty="0"/>
              <a:t>Special Project Lead</a:t>
            </a:r>
          </a:p>
          <a:p>
            <a:pPr marL="400050" lvl="1" indent="0">
              <a:buNone/>
            </a:pPr>
            <a:r>
              <a:rPr lang="en-US" sz="1600" dirty="0"/>
              <a:t>Business model </a:t>
            </a:r>
            <a:r>
              <a:rPr lang="en-US" sz="1600" dirty="0" smtClean="0"/>
              <a:t>planning and</a:t>
            </a:r>
          </a:p>
          <a:p>
            <a:pPr marL="400050" lvl="1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growth strategy </a:t>
            </a:r>
          </a:p>
          <a:p>
            <a:pPr marL="0" indent="0">
              <a:buNone/>
            </a:pPr>
            <a:r>
              <a:rPr lang="en-US" sz="1600" u="sng" dirty="0" smtClean="0"/>
              <a:t>COMPANY</a:t>
            </a:r>
            <a:endParaRPr lang="en-US" sz="1600" u="sng" dirty="0"/>
          </a:p>
          <a:p>
            <a:pPr marL="400050" lvl="1" indent="0">
              <a:buNone/>
            </a:pPr>
            <a:r>
              <a:rPr lang="en-US" sz="1600" dirty="0"/>
              <a:t>Drake </a:t>
            </a:r>
            <a:r>
              <a:rPr lang="en-US" sz="1600" dirty="0" err="1"/>
              <a:t>Medox</a:t>
            </a:r>
            <a:endParaRPr lang="en-US" sz="1600" dirty="0"/>
          </a:p>
          <a:p>
            <a:pPr marL="400050" lvl="1" indent="0">
              <a:buNone/>
            </a:pPr>
            <a:r>
              <a:rPr lang="en-US" sz="1600" dirty="0" smtClean="0"/>
              <a:t>Human Resource Recruitment</a:t>
            </a:r>
            <a:r>
              <a:rPr lang="en-US" sz="1600" dirty="0"/>
              <a:t> &amp; </a:t>
            </a:r>
            <a:r>
              <a:rPr lang="en-US" sz="1600" dirty="0" smtClean="0"/>
              <a:t>Consultant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000" dirty="0">
                <a:solidFill>
                  <a:srgbClr val="3366FF"/>
                </a:solidFill>
              </a:rPr>
              <a:t>Business question: </a:t>
            </a:r>
          </a:p>
          <a:p>
            <a:pPr marL="400050" lvl="1" indent="0">
              <a:buNone/>
            </a:pPr>
            <a:r>
              <a:rPr lang="en-US" sz="2000" dirty="0" smtClean="0"/>
              <a:t>How to reduce the </a:t>
            </a:r>
            <a:r>
              <a:rPr lang="en-US" sz="2000" dirty="0" smtClean="0"/>
              <a:t>cost </a:t>
            </a:r>
            <a:r>
              <a:rPr lang="en-US" sz="2000" dirty="0"/>
              <a:t>of employee turnover </a:t>
            </a:r>
            <a:r>
              <a:rPr lang="en-US" sz="2000" dirty="0" smtClean="0"/>
              <a:t>at </a:t>
            </a:r>
            <a:r>
              <a:rPr lang="en-US" sz="2000" dirty="0" err="1" smtClean="0"/>
              <a:t>InnoLab</a:t>
            </a:r>
            <a:r>
              <a:rPr lang="en-US" sz="2000" dirty="0" smtClean="0"/>
              <a:t>?</a:t>
            </a:r>
            <a:endParaRPr lang="en-US" sz="2000" dirty="0" smtClean="0"/>
          </a:p>
          <a:p>
            <a:pPr marL="40005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3366FF"/>
                </a:solidFill>
              </a:rPr>
              <a:t>Data question: </a:t>
            </a:r>
          </a:p>
          <a:p>
            <a:pPr marL="400050" lvl="1" indent="0">
              <a:buNone/>
            </a:pPr>
            <a:r>
              <a:rPr lang="en-US" sz="2000" dirty="0"/>
              <a:t>What are key drivers </a:t>
            </a:r>
            <a:r>
              <a:rPr lang="en-US" sz="2000" dirty="0" smtClean="0"/>
              <a:t>of employee turnover at </a:t>
            </a:r>
            <a:r>
              <a:rPr lang="en-US" sz="2000" dirty="0" err="1" smtClean="0"/>
              <a:t>InnoLab</a:t>
            </a:r>
            <a:r>
              <a:rPr lang="en-US" sz="2000" dirty="0" smtClean="0"/>
              <a:t> and how to predict turnover</a:t>
            </a:r>
            <a:r>
              <a:rPr lang="en-US" sz="2000" dirty="0"/>
              <a:t> </a:t>
            </a:r>
            <a:r>
              <a:rPr lang="en-US" sz="2000" dirty="0" smtClean="0"/>
              <a:t>using their attrition data?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5479" y="170508"/>
            <a:ext cx="4622651" cy="591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C0504D"/>
                </a:solidFill>
              </a:rPr>
              <a:t>PROBLEM DEFINITION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1978" y="1223535"/>
            <a:ext cx="30042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CLIENT</a:t>
            </a:r>
            <a:r>
              <a:rPr lang="en-US" sz="1600" dirty="0" smtClean="0"/>
              <a:t> </a:t>
            </a:r>
            <a:endParaRPr lang="en-US" sz="1600" dirty="0"/>
          </a:p>
          <a:p>
            <a:pPr marL="400050" lvl="1" indent="0">
              <a:buNone/>
            </a:pPr>
            <a:r>
              <a:rPr lang="en-US" sz="1600" dirty="0" err="1"/>
              <a:t>InnoLab</a:t>
            </a:r>
            <a:endParaRPr lang="en-US" sz="1600" dirty="0"/>
          </a:p>
          <a:p>
            <a:pPr marL="400050" lvl="1" indent="0">
              <a:buNone/>
            </a:pPr>
            <a:r>
              <a:rPr lang="en-US" sz="1600" dirty="0"/>
              <a:t>Employees: 1470</a:t>
            </a:r>
          </a:p>
          <a:p>
            <a:pPr marL="400050" lvl="1" indent="0">
              <a:buNone/>
            </a:pPr>
            <a:r>
              <a:rPr lang="en-US" sz="1600" dirty="0"/>
              <a:t>Business </a:t>
            </a:r>
            <a:r>
              <a:rPr lang="en-US" sz="1600" dirty="0" smtClean="0"/>
              <a:t>requirements: </a:t>
            </a:r>
            <a:r>
              <a:rPr lang="en-US" sz="1600" dirty="0"/>
              <a:t>develop strategies on effective recruitment and retention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6014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1" y="1102688"/>
            <a:ext cx="183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ETL/EDA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23793" y="1088474"/>
            <a:ext cx="183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7727" y="1937958"/>
            <a:ext cx="23191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Kaggle</a:t>
            </a:r>
            <a:r>
              <a:rPr lang="en-US" sz="1600" dirty="0" smtClean="0"/>
              <a:t>: IBM fictional dataset – </a:t>
            </a:r>
            <a:r>
              <a:rPr lang="en-US" sz="1600" dirty="0" smtClean="0">
                <a:solidFill>
                  <a:srgbClr val="0000FF"/>
                </a:solidFill>
              </a:rPr>
              <a:t>Employee </a:t>
            </a:r>
            <a:r>
              <a:rPr lang="en-US" sz="1600" dirty="0" err="1" smtClean="0">
                <a:solidFill>
                  <a:srgbClr val="0000FF"/>
                </a:solidFill>
              </a:rPr>
              <a:t>Attrition</a:t>
            </a:r>
            <a:r>
              <a:rPr lang="en-US" sz="1600" dirty="0" err="1" smtClean="0"/>
              <a:t>.csv</a:t>
            </a:r>
            <a:endParaRPr lang="en-US" sz="1600" dirty="0" smtClean="0"/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Observations: </a:t>
            </a:r>
            <a:r>
              <a:rPr lang="en-US" sz="1600" dirty="0"/>
              <a:t>1470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Numerical </a:t>
            </a:r>
            <a:r>
              <a:rPr lang="en-US" sz="1600" dirty="0"/>
              <a:t>columns: 27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Categorical </a:t>
            </a:r>
            <a:r>
              <a:rPr lang="en-US" sz="1600" dirty="0"/>
              <a:t>columns: </a:t>
            </a:r>
            <a:r>
              <a:rPr lang="en-US" sz="1600" dirty="0" smtClean="0"/>
              <a:t>8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Columns with missing value : 0</a:t>
            </a:r>
          </a:p>
          <a:p>
            <a:endParaRPr lang="en-US" sz="1600" dirty="0"/>
          </a:p>
          <a:p>
            <a:r>
              <a:rPr lang="en-US" sz="1600" dirty="0" smtClean="0"/>
              <a:t>Dataset was </a:t>
            </a:r>
            <a:r>
              <a:rPr lang="en-US" sz="1600" dirty="0" smtClean="0">
                <a:solidFill>
                  <a:srgbClr val="0000FF"/>
                </a:solidFill>
              </a:rPr>
              <a:t>imbalanced</a:t>
            </a:r>
            <a:r>
              <a:rPr lang="en-US" sz="1600" dirty="0" smtClean="0"/>
              <a:t> and was oversampled during modeling process.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194661" y="1920035"/>
            <a:ext cx="26905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Models: LR, RF, GB, XGB, KN and NB</a:t>
            </a:r>
          </a:p>
          <a:p>
            <a:endParaRPr lang="en-US" sz="1600" dirty="0"/>
          </a:p>
          <a:p>
            <a:r>
              <a:rPr lang="en-US" sz="1600" dirty="0" smtClean="0"/>
              <a:t>Most important features selected by using the best model </a:t>
            </a:r>
            <a:r>
              <a:rPr lang="en-US" sz="1600" dirty="0" smtClean="0">
                <a:solidFill>
                  <a:srgbClr val="0000FF"/>
                </a:solidFill>
              </a:rPr>
              <a:t>GB (94% accuracy)</a:t>
            </a:r>
            <a:r>
              <a:rPr lang="en-US" sz="1600" dirty="0" smtClean="0"/>
              <a:t>: </a:t>
            </a:r>
          </a:p>
          <a:p>
            <a:endParaRPr lang="en-US" sz="1600" dirty="0" smtClean="0"/>
          </a:p>
          <a:p>
            <a:r>
              <a:rPr lang="en-US" sz="1600" dirty="0">
                <a:solidFill>
                  <a:srgbClr val="0000FF"/>
                </a:solidFill>
              </a:rPr>
              <a:t>Age</a:t>
            </a:r>
            <a:r>
              <a:rPr lang="en-US" sz="1600" dirty="0"/>
              <a:t>, </a:t>
            </a:r>
            <a:r>
              <a:rPr lang="en-US" sz="1600" dirty="0" err="1" smtClean="0">
                <a:solidFill>
                  <a:srgbClr val="0000FF"/>
                </a:solidFill>
              </a:rPr>
              <a:t>MonthlyIncome</a:t>
            </a:r>
            <a:r>
              <a:rPr lang="en-US" sz="1600" dirty="0"/>
              <a:t>, </a:t>
            </a:r>
            <a:r>
              <a:rPr lang="en-US" sz="1600" dirty="0" err="1" smtClean="0"/>
              <a:t>DistanceFromHome</a:t>
            </a:r>
            <a:r>
              <a:rPr lang="en-US" sz="1600" dirty="0"/>
              <a:t>, </a:t>
            </a:r>
            <a:r>
              <a:rPr lang="en-US" sz="1600" dirty="0" err="1"/>
              <a:t>JobInvolvement</a:t>
            </a:r>
            <a:r>
              <a:rPr lang="en-US" sz="1600" dirty="0"/>
              <a:t>, </a:t>
            </a:r>
            <a:r>
              <a:rPr lang="en-US" sz="1600" dirty="0" err="1"/>
              <a:t>OverTime</a:t>
            </a:r>
            <a:r>
              <a:rPr lang="en-US" sz="1600" dirty="0"/>
              <a:t>, </a:t>
            </a:r>
            <a:r>
              <a:rPr lang="en-US" sz="1600" dirty="0" err="1"/>
              <a:t>EnvironmentSatisfaction</a:t>
            </a:r>
            <a:r>
              <a:rPr lang="en-US" sz="1600" dirty="0"/>
              <a:t>, </a:t>
            </a:r>
            <a:r>
              <a:rPr lang="en-US" sz="1600" dirty="0" err="1"/>
              <a:t>EducationField_Medical</a:t>
            </a:r>
            <a:r>
              <a:rPr lang="en-US" sz="1600" dirty="0"/>
              <a:t>, </a:t>
            </a:r>
            <a:r>
              <a:rPr lang="en-US" sz="1600" dirty="0" err="1"/>
              <a:t>JobSatisfaction</a:t>
            </a:r>
            <a:r>
              <a:rPr lang="en-US" sz="1600" dirty="0"/>
              <a:t>, </a:t>
            </a:r>
            <a:r>
              <a:rPr lang="en-US" sz="1600" dirty="0" err="1" smtClean="0"/>
              <a:t>WorkLifeBalance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136467" y="1937958"/>
            <a:ext cx="2849038" cy="4142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FF"/>
                </a:solidFill>
              </a:rPr>
              <a:t>Millennials</a:t>
            </a:r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 smtClean="0"/>
              <a:t>(23-38 </a:t>
            </a:r>
            <a:r>
              <a:rPr lang="en-US" sz="1400" dirty="0" err="1" smtClean="0"/>
              <a:t>y.o</a:t>
            </a:r>
            <a:r>
              <a:rPr lang="en-US" sz="1400" dirty="0" smtClean="0"/>
              <a:t>) with monthly income under $7500 took highest level of turnover </a:t>
            </a:r>
            <a:r>
              <a:rPr lang="en-US" sz="1400" dirty="0" smtClean="0">
                <a:solidFill>
                  <a:srgbClr val="0000FF"/>
                </a:solidFill>
              </a:rPr>
              <a:t>(62%)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 smtClean="0">
                <a:solidFill>
                  <a:srgbClr val="0000FF"/>
                </a:solidFill>
              </a:rPr>
              <a:t>Job roles </a:t>
            </a:r>
            <a:r>
              <a:rPr lang="en-US" sz="1400" dirty="0" smtClean="0"/>
              <a:t>having most churned employees: Laboratory</a:t>
            </a:r>
            <a:endParaRPr lang="en-US" sz="1400" dirty="0"/>
          </a:p>
          <a:p>
            <a:r>
              <a:rPr lang="en-US" sz="1400" dirty="0" smtClean="0"/>
              <a:t>Technician, Sales Executive, Research Scientist, Sales</a:t>
            </a:r>
            <a:endParaRPr lang="en-US" sz="1400" dirty="0"/>
          </a:p>
          <a:p>
            <a:r>
              <a:rPr lang="en-US" sz="1400" dirty="0" smtClean="0"/>
              <a:t>Representative</a:t>
            </a:r>
          </a:p>
          <a:p>
            <a:endParaRPr lang="en-US" sz="1400" dirty="0"/>
          </a:p>
          <a:p>
            <a:r>
              <a:rPr lang="en-US" sz="1400" dirty="0" smtClean="0"/>
              <a:t>Minimum </a:t>
            </a:r>
            <a:r>
              <a:rPr lang="en-US" sz="1400" dirty="0" smtClean="0">
                <a:solidFill>
                  <a:srgbClr val="0000FF"/>
                </a:solidFill>
              </a:rPr>
              <a:t>turnover cost</a:t>
            </a:r>
            <a:r>
              <a:rPr lang="en-US" sz="1400" dirty="0" smtClean="0"/>
              <a:t>: </a:t>
            </a:r>
            <a:r>
              <a:rPr lang="en-US" sz="1400" dirty="0" smtClean="0">
                <a:solidFill>
                  <a:srgbClr val="0000FF"/>
                </a:solidFill>
              </a:rPr>
              <a:t>35% annual salary </a:t>
            </a:r>
            <a:r>
              <a:rPr lang="en-US" sz="1400" dirty="0" smtClean="0"/>
              <a:t>of the churned employee.</a:t>
            </a:r>
          </a:p>
          <a:p>
            <a:endParaRPr lang="en-US" sz="1400" dirty="0"/>
          </a:p>
          <a:p>
            <a:pPr>
              <a:lnSpc>
                <a:spcPct val="120000"/>
              </a:lnSpc>
            </a:pPr>
            <a:r>
              <a:rPr lang="en-US" sz="1400" dirty="0" smtClean="0"/>
              <a:t>Total cost of turnover per year </a:t>
            </a:r>
          </a:p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srgbClr val="C0504D"/>
                </a:solidFill>
              </a:rPr>
              <a:t>$ </a:t>
            </a:r>
            <a:r>
              <a:rPr lang="en-US" sz="1400" b="1" dirty="0">
                <a:solidFill>
                  <a:srgbClr val="C0504D"/>
                </a:solidFill>
              </a:rPr>
              <a:t>5,250,735</a:t>
            </a:r>
          </a:p>
          <a:p>
            <a:pPr>
              <a:lnSpc>
                <a:spcPct val="120000"/>
              </a:lnSpc>
            </a:pPr>
            <a:r>
              <a:rPr lang="en-US" sz="1400" dirty="0" smtClean="0"/>
              <a:t>By reducing 30% of current turnover rate (16%) can save  </a:t>
            </a:r>
            <a:r>
              <a:rPr lang="en-US" sz="1400" b="1" dirty="0" smtClean="0">
                <a:solidFill>
                  <a:srgbClr val="C0504D"/>
                </a:solidFill>
              </a:rPr>
              <a:t>$ </a:t>
            </a:r>
            <a:r>
              <a:rPr lang="en-US" sz="1400" b="1" dirty="0">
                <a:solidFill>
                  <a:srgbClr val="C0504D"/>
                </a:solidFill>
              </a:rPr>
              <a:t>2,064,384</a:t>
            </a:r>
          </a:p>
          <a:p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294961" y="1088474"/>
            <a:ext cx="183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 INSIGHTS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65480" y="129142"/>
            <a:ext cx="4622651" cy="591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C0504D"/>
                </a:solidFill>
              </a:rPr>
              <a:t>PROJECT SUMMARY</a:t>
            </a:r>
            <a:endParaRPr lang="en-US" dirty="0">
              <a:solidFill>
                <a:srgbClr val="C0504D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945014" y="1102688"/>
            <a:ext cx="0" cy="534367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912181" y="1102688"/>
            <a:ext cx="0" cy="5253663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7201" y="1724678"/>
            <a:ext cx="8528304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661" y="3594464"/>
            <a:ext cx="2502044" cy="292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41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ttrition No vs Ye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68" r="-6068"/>
          <a:stretch>
            <a:fillRect/>
          </a:stretch>
        </p:blipFill>
        <p:spPr>
          <a:xfrm>
            <a:off x="1" y="688762"/>
            <a:ext cx="4363754" cy="239989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by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552" y="3283589"/>
            <a:ext cx="6135624" cy="3163824"/>
          </a:xfrm>
          <a:prstGeom prst="rect">
            <a:avLst/>
          </a:prstGeom>
        </p:spPr>
      </p:pic>
      <p:pic>
        <p:nvPicPr>
          <p:cNvPr id="7" name="Picture 6" descr="byDepartme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750" y="569866"/>
            <a:ext cx="4150249" cy="251565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1455552" cy="667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2"/>
                </a:solidFill>
              </a:rPr>
              <a:t>EDA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059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5003" y="102448"/>
            <a:ext cx="1495289" cy="749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2"/>
                </a:solidFill>
              </a:rPr>
              <a:t>EDA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 descr="JobRo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197" y="1278478"/>
            <a:ext cx="4526933" cy="4529044"/>
          </a:xfrm>
          <a:prstGeom prst="rect">
            <a:avLst/>
          </a:prstGeom>
        </p:spPr>
      </p:pic>
      <p:pic>
        <p:nvPicPr>
          <p:cNvPr id="10" name="Picture 9" descr="Attrition No vs Y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572" y="1257117"/>
            <a:ext cx="4873221" cy="3757913"/>
          </a:xfrm>
          <a:prstGeom prst="rect">
            <a:avLst/>
          </a:prstGeom>
        </p:spPr>
      </p:pic>
      <p:pic>
        <p:nvPicPr>
          <p:cNvPr id="11" name="Picture 10" descr="Screen Shot 2020-12-12 at 12.34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572" y="1175304"/>
            <a:ext cx="5168660" cy="26055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80292" y="987143"/>
            <a:ext cx="1303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Job satisfaction</a:t>
            </a:r>
            <a:endParaRPr lang="en-US" sz="1400" dirty="0"/>
          </a:p>
        </p:txBody>
      </p:sp>
      <p:pic>
        <p:nvPicPr>
          <p:cNvPr id="13" name="Picture 12" descr="Screen Shot 2020-12-12 at 12.34.2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940" y="3780852"/>
            <a:ext cx="5171998" cy="26157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37704" y="3443805"/>
            <a:ext cx="869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Overtime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8529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42" y="851115"/>
            <a:ext cx="8229600" cy="749086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Common factors of more than 50% employee churn</a:t>
            </a:r>
            <a:endParaRPr lang="en-US" sz="2000" dirty="0"/>
          </a:p>
        </p:txBody>
      </p:sp>
      <p:pic>
        <p:nvPicPr>
          <p:cNvPr id="5" name="Content Placeholder 4" descr="Screen Shot 2020-12-11 at 8.40.0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45" b="-5245"/>
          <a:stretch>
            <a:fillRect/>
          </a:stretch>
        </p:blipFill>
        <p:spPr>
          <a:xfrm>
            <a:off x="731842" y="1600201"/>
            <a:ext cx="7406075" cy="407305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495289" cy="749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2"/>
                </a:solidFill>
              </a:rPr>
              <a:t>EDA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161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41" y="916159"/>
            <a:ext cx="2190350" cy="428853"/>
          </a:xfrm>
          <a:ln>
            <a:solidFill>
              <a:srgbClr val="4F81BD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sz="2000" dirty="0" smtClean="0"/>
              <a:t>IMBALANCED DATA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04742"/>
            <a:ext cx="4326483" cy="2263997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400" dirty="0" err="1" smtClean="0"/>
              <a:t>train_test_split</a:t>
            </a:r>
            <a:r>
              <a:rPr lang="en-US" sz="1400" dirty="0"/>
              <a:t>(</a:t>
            </a:r>
            <a:r>
              <a:rPr lang="en-US" sz="1400" dirty="0" err="1"/>
              <a:t>X,y,test_size</a:t>
            </a:r>
            <a:r>
              <a:rPr lang="en-US" sz="1400" dirty="0"/>
              <a:t>=0.2,random_state=42,</a:t>
            </a:r>
            <a:r>
              <a:rPr lang="en-US" sz="1400" dirty="0">
                <a:solidFill>
                  <a:srgbClr val="3366FF"/>
                </a:solidFill>
              </a:rPr>
              <a:t>stratify=y</a:t>
            </a:r>
            <a:r>
              <a:rPr lang="en-US" sz="1400" dirty="0" smtClean="0"/>
              <a:t>)</a:t>
            </a:r>
          </a:p>
          <a:p>
            <a:pPr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1400" dirty="0" err="1" smtClean="0">
                <a:solidFill>
                  <a:srgbClr val="3366FF"/>
                </a:solidFill>
              </a:rPr>
              <a:t>Standardise</a:t>
            </a:r>
            <a:r>
              <a:rPr lang="en-US" sz="1400" dirty="0" smtClean="0">
                <a:solidFill>
                  <a:srgbClr val="000000"/>
                </a:solidFill>
              </a:rPr>
              <a:t> features</a:t>
            </a:r>
            <a:endParaRPr lang="en-US" sz="1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endParaRPr lang="en-US" sz="1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400" dirty="0" smtClean="0">
                <a:solidFill>
                  <a:srgbClr val="000000"/>
                </a:solidFill>
              </a:rPr>
              <a:t>Set </a:t>
            </a:r>
            <a:r>
              <a:rPr lang="en-US" sz="1400" dirty="0" err="1">
                <a:solidFill>
                  <a:srgbClr val="3366FF"/>
                </a:solidFill>
              </a:rPr>
              <a:t>class_weight</a:t>
            </a:r>
            <a:r>
              <a:rPr lang="en-US" sz="1400" dirty="0">
                <a:solidFill>
                  <a:srgbClr val="000000"/>
                </a:solidFill>
              </a:rPr>
              <a:t>='</a:t>
            </a:r>
            <a:r>
              <a:rPr lang="en-US" sz="1400" dirty="0" smtClean="0">
                <a:solidFill>
                  <a:srgbClr val="000000"/>
                </a:solidFill>
              </a:rPr>
              <a:t>balanced’ for </a:t>
            </a:r>
            <a:r>
              <a:rPr lang="en-US" sz="1400" dirty="0" err="1" smtClean="0">
                <a:solidFill>
                  <a:srgbClr val="000000"/>
                </a:solidFill>
              </a:rPr>
              <a:t>RandomForest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endParaRPr lang="en-US" sz="1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400" dirty="0" smtClean="0">
                <a:solidFill>
                  <a:srgbClr val="000000"/>
                </a:solidFill>
              </a:rPr>
              <a:t>Set </a:t>
            </a:r>
            <a:r>
              <a:rPr lang="en-US" sz="1400" dirty="0" err="1" smtClean="0">
                <a:solidFill>
                  <a:srgbClr val="3366FF"/>
                </a:solidFill>
              </a:rPr>
              <a:t>scale_pos_weight</a:t>
            </a:r>
            <a:r>
              <a:rPr lang="en-US" sz="1400" dirty="0" smtClean="0">
                <a:solidFill>
                  <a:srgbClr val="3366FF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for </a:t>
            </a:r>
            <a:r>
              <a:rPr lang="en-US" sz="1400" dirty="0" err="1" smtClean="0">
                <a:solidFill>
                  <a:srgbClr val="000000"/>
                </a:solidFill>
              </a:rPr>
              <a:t>XGBClassifier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400" dirty="0">
                <a:solidFill>
                  <a:srgbClr val="000000"/>
                </a:solidFill>
              </a:rPr>
              <a:t>Filter </a:t>
            </a:r>
            <a:r>
              <a:rPr lang="en-US" sz="1400" dirty="0" smtClean="0">
                <a:solidFill>
                  <a:srgbClr val="3366FF"/>
                </a:solidFill>
              </a:rPr>
              <a:t>high </a:t>
            </a:r>
            <a:r>
              <a:rPr lang="en-US" sz="1400" dirty="0" err="1" smtClean="0">
                <a:solidFill>
                  <a:srgbClr val="3366FF"/>
                </a:solidFill>
              </a:rPr>
              <a:t>MonthlyIncome</a:t>
            </a:r>
            <a:r>
              <a:rPr lang="en-US" sz="1400" dirty="0" smtClean="0">
                <a:solidFill>
                  <a:srgbClr val="3366FF"/>
                </a:solidFill>
              </a:rPr>
              <a:t> </a:t>
            </a:r>
            <a:r>
              <a:rPr lang="en-US" sz="1400" dirty="0"/>
              <a:t>&gt; 15000 to improve </a:t>
            </a:r>
            <a:r>
              <a:rPr lang="en-US" sz="1400" dirty="0" smtClean="0"/>
              <a:t>models</a:t>
            </a:r>
            <a:endParaRPr lang="en-US" sz="1050" dirty="0" smtClean="0"/>
          </a:p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Screen Shot 2020-12-11 at 9.58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62" y="4102014"/>
            <a:ext cx="4226477" cy="1870822"/>
          </a:xfrm>
          <a:prstGeom prst="rect">
            <a:avLst/>
          </a:prstGeom>
        </p:spPr>
      </p:pic>
      <p:pic>
        <p:nvPicPr>
          <p:cNvPr id="7" name="Picture 6" descr="Screen Shot 2020-12-11 at 9.59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379" y="4102014"/>
            <a:ext cx="4152582" cy="185352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939936" y="1559564"/>
            <a:ext cx="2821927" cy="958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400" dirty="0" smtClean="0">
                <a:solidFill>
                  <a:srgbClr val="000000"/>
                </a:solidFill>
              </a:rPr>
              <a:t>Oversampling data by SMOTE</a:t>
            </a:r>
          </a:p>
          <a:p>
            <a:pPr>
              <a:lnSpc>
                <a:spcPct val="80000"/>
              </a:lnSpc>
            </a:pPr>
            <a:endParaRPr lang="en-US" sz="1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400" dirty="0" err="1">
                <a:solidFill>
                  <a:srgbClr val="000000"/>
                </a:solidFill>
              </a:rPr>
              <a:t>Standardise</a:t>
            </a:r>
            <a:r>
              <a:rPr lang="en-US" sz="1400" dirty="0">
                <a:solidFill>
                  <a:srgbClr val="000000"/>
                </a:solidFill>
              </a:rPr>
              <a:t> features</a:t>
            </a:r>
          </a:p>
          <a:p>
            <a:pPr>
              <a:lnSpc>
                <a:spcPct val="80000"/>
              </a:lnSpc>
            </a:pPr>
            <a:endParaRPr lang="en-US" sz="1050" dirty="0" smtClean="0">
              <a:solidFill>
                <a:srgbClr val="000000"/>
              </a:solidFill>
            </a:endParaRPr>
          </a:p>
          <a:p>
            <a:endParaRPr lang="en-US" sz="9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939937" y="916160"/>
            <a:ext cx="1947996" cy="428853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/>
              <a:t>BALANCED DATA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528260" y="4102014"/>
            <a:ext cx="1668171" cy="185352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95418" y="4102014"/>
            <a:ext cx="534217" cy="185352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74351" y="4102014"/>
            <a:ext cx="717179" cy="185352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37379" y="4102014"/>
            <a:ext cx="651443" cy="185352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65480" y="129142"/>
            <a:ext cx="4622651" cy="591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C0504D"/>
                </a:solidFill>
              </a:rPr>
              <a:t>MODELING</a:t>
            </a:r>
            <a:endParaRPr lang="en-US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582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9" grpId="0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9</a:t>
            </a:fld>
            <a:endParaRPr lang="en-US"/>
          </a:p>
        </p:txBody>
      </p:sp>
      <p:pic>
        <p:nvPicPr>
          <p:cNvPr id="13" name="Content Placeholder 12" descr="Screen Shot 2020-12-11 at 9.59.1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725" b="-36725"/>
          <a:stretch>
            <a:fillRect/>
          </a:stretch>
        </p:blipFill>
        <p:spPr>
          <a:xfrm>
            <a:off x="4446891" y="3913136"/>
            <a:ext cx="4697109" cy="2583229"/>
          </a:xfrm>
        </p:spPr>
      </p:pic>
      <p:pic>
        <p:nvPicPr>
          <p:cNvPr id="14" name="Picture 13" descr="Screen Shot 2020-12-11 at 9.59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6938"/>
            <a:ext cx="4152582" cy="1853527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09664" y="259915"/>
            <a:ext cx="4396641" cy="547706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0000FF"/>
                </a:solidFill>
              </a:rPr>
              <a:t>HYPERPARAMETERS TUNING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8712" y="1154182"/>
            <a:ext cx="3729375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Gradient </a:t>
            </a:r>
            <a:r>
              <a:rPr lang="en-US" sz="1100" b="1" dirty="0" smtClean="0"/>
              <a:t>Boosting</a:t>
            </a:r>
          </a:p>
          <a:p>
            <a:endParaRPr lang="en-US" sz="1100" b="1" dirty="0"/>
          </a:p>
          <a:p>
            <a:r>
              <a:rPr lang="en-US" sz="1100" dirty="0"/>
              <a:t>Fitting 5 folds for each of 150 candidates, </a:t>
            </a:r>
            <a:r>
              <a:rPr lang="en-US" sz="1100" dirty="0" err="1"/>
              <a:t>totalling</a:t>
            </a:r>
            <a:r>
              <a:rPr lang="en-US" sz="1100" dirty="0"/>
              <a:t> 750 fits</a:t>
            </a:r>
          </a:p>
          <a:p>
            <a:r>
              <a:rPr lang="en-US" sz="1100" dirty="0"/>
              <a:t>Elapsed: </a:t>
            </a:r>
            <a:r>
              <a:rPr lang="en-US" sz="1100" dirty="0" smtClean="0"/>
              <a:t>12.6min</a:t>
            </a:r>
          </a:p>
          <a:p>
            <a:endParaRPr lang="en-US" sz="1100" dirty="0" smtClean="0"/>
          </a:p>
          <a:p>
            <a:r>
              <a:rPr lang="en-US" sz="1100" dirty="0"/>
              <a:t>{'</a:t>
            </a:r>
            <a:r>
              <a:rPr lang="en-US" sz="1100" dirty="0" err="1"/>
              <a:t>learning_rate</a:t>
            </a:r>
            <a:r>
              <a:rPr lang="en-US" sz="1100" dirty="0"/>
              <a:t>': 1, '</a:t>
            </a:r>
            <a:r>
              <a:rPr lang="en-US" sz="1100" dirty="0" err="1"/>
              <a:t>max_depth</a:t>
            </a:r>
            <a:r>
              <a:rPr lang="en-US" sz="1100" dirty="0"/>
              <a:t>': 9, '</a:t>
            </a:r>
            <a:r>
              <a:rPr lang="en-US" sz="1100" dirty="0" err="1"/>
              <a:t>n_estimators</a:t>
            </a:r>
            <a:r>
              <a:rPr lang="en-US" sz="1100" dirty="0"/>
              <a:t>': 50}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8712" y="2463417"/>
            <a:ext cx="3729375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XGBoost</a:t>
            </a:r>
            <a:endParaRPr lang="en-US" sz="1100" b="1" dirty="0" smtClean="0"/>
          </a:p>
          <a:p>
            <a:endParaRPr lang="en-US" sz="1100" b="1" dirty="0"/>
          </a:p>
          <a:p>
            <a:r>
              <a:rPr lang="en-US" sz="1100" dirty="0"/>
              <a:t>Fitting 3 folds for each of 9000 candidates, </a:t>
            </a:r>
            <a:r>
              <a:rPr lang="en-US" sz="1100" dirty="0" err="1"/>
              <a:t>totalling</a:t>
            </a:r>
            <a:r>
              <a:rPr lang="en-US" sz="1100" dirty="0"/>
              <a:t> 27000 fits</a:t>
            </a:r>
          </a:p>
          <a:p>
            <a:r>
              <a:rPr lang="en-US" sz="1100" dirty="0"/>
              <a:t>Elapsed: </a:t>
            </a:r>
            <a:r>
              <a:rPr lang="en-US" sz="1100" dirty="0" smtClean="0"/>
              <a:t>107.8min</a:t>
            </a:r>
          </a:p>
          <a:p>
            <a:endParaRPr lang="en-US" sz="1100" dirty="0"/>
          </a:p>
          <a:p>
            <a:r>
              <a:rPr lang="en-US" sz="1100" dirty="0"/>
              <a:t>{'</a:t>
            </a:r>
            <a:r>
              <a:rPr lang="en-US" sz="1100" dirty="0" err="1"/>
              <a:t>colsample_bytree</a:t>
            </a:r>
            <a:r>
              <a:rPr lang="en-US" sz="1100" dirty="0"/>
              <a:t>': </a:t>
            </a:r>
            <a:r>
              <a:rPr lang="en-US" sz="1100" dirty="0" smtClean="0"/>
              <a:t>0.6, </a:t>
            </a:r>
            <a:r>
              <a:rPr lang="tr-TR" sz="1100" dirty="0" smtClean="0"/>
              <a:t> </a:t>
            </a:r>
            <a:r>
              <a:rPr lang="tr-TR" sz="1100" dirty="0"/>
              <a:t>'gamma': 1,</a:t>
            </a:r>
          </a:p>
          <a:p>
            <a:r>
              <a:rPr lang="tr-TR" sz="1100" dirty="0"/>
              <a:t> '</a:t>
            </a:r>
            <a:r>
              <a:rPr lang="tr-TR" sz="1100" dirty="0" err="1"/>
              <a:t>learning_rate</a:t>
            </a:r>
            <a:r>
              <a:rPr lang="tr-TR" sz="1100" dirty="0"/>
              <a:t>': 0.1</a:t>
            </a:r>
            <a:r>
              <a:rPr lang="tr-TR" sz="1100" dirty="0" smtClean="0"/>
              <a:t>, </a:t>
            </a:r>
            <a:r>
              <a:rPr lang="en-US" sz="1100" dirty="0" smtClean="0"/>
              <a:t> </a:t>
            </a:r>
            <a:r>
              <a:rPr lang="en-US" sz="1100" dirty="0"/>
              <a:t>'</a:t>
            </a:r>
            <a:r>
              <a:rPr lang="en-US" sz="1100" dirty="0" err="1"/>
              <a:t>max_depth</a:t>
            </a:r>
            <a:r>
              <a:rPr lang="en-US" sz="1100" dirty="0"/>
              <a:t>': 12,</a:t>
            </a:r>
          </a:p>
          <a:p>
            <a:r>
              <a:rPr lang="en-US" sz="1100" dirty="0"/>
              <a:t> '</a:t>
            </a:r>
            <a:r>
              <a:rPr lang="en-US" sz="1100" dirty="0" err="1"/>
              <a:t>min_child_weight</a:t>
            </a:r>
            <a:r>
              <a:rPr lang="en-US" sz="1100" dirty="0"/>
              <a:t>': 1</a:t>
            </a:r>
            <a:r>
              <a:rPr lang="en-US" sz="1100" dirty="0" smtClean="0"/>
              <a:t>, </a:t>
            </a:r>
            <a:r>
              <a:rPr lang="tr-TR" sz="1100" dirty="0" smtClean="0"/>
              <a:t> </a:t>
            </a:r>
            <a:r>
              <a:rPr lang="tr-TR" sz="1100" dirty="0"/>
              <a:t>'</a:t>
            </a:r>
            <a:r>
              <a:rPr lang="tr-TR" sz="1100" dirty="0" err="1"/>
              <a:t>n_estimators</a:t>
            </a:r>
            <a:r>
              <a:rPr lang="tr-TR" sz="1100" dirty="0"/>
              <a:t>': 200</a:t>
            </a:r>
            <a:r>
              <a:rPr lang="tr-TR" sz="1100" dirty="0" smtClean="0"/>
              <a:t>, </a:t>
            </a:r>
            <a:r>
              <a:rPr lang="en-US" sz="1100" dirty="0" smtClean="0"/>
              <a:t> </a:t>
            </a:r>
            <a:r>
              <a:rPr lang="en-US" sz="1100" dirty="0"/>
              <a:t>'subsample': 1.0}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57425" y="1140432"/>
            <a:ext cx="3729375" cy="1277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Random </a:t>
            </a:r>
            <a:r>
              <a:rPr lang="en-US" sz="1100" b="1" dirty="0" smtClean="0"/>
              <a:t>Forest</a:t>
            </a:r>
          </a:p>
          <a:p>
            <a:endParaRPr lang="en-US" sz="1100" b="1" dirty="0"/>
          </a:p>
          <a:p>
            <a:r>
              <a:rPr lang="en-US" sz="1100" dirty="0"/>
              <a:t>Fitting 5 folds for each of 500 candidates, </a:t>
            </a:r>
            <a:r>
              <a:rPr lang="en-US" sz="1100" dirty="0" err="1"/>
              <a:t>totalling</a:t>
            </a:r>
            <a:r>
              <a:rPr lang="en-US" sz="1100" dirty="0"/>
              <a:t> 2500 fits</a:t>
            </a:r>
          </a:p>
          <a:p>
            <a:r>
              <a:rPr lang="en-US" sz="1100" dirty="0"/>
              <a:t>Elapsed: </a:t>
            </a:r>
            <a:r>
              <a:rPr lang="en-US" sz="1100" dirty="0" smtClean="0"/>
              <a:t>37.6min</a:t>
            </a:r>
          </a:p>
          <a:p>
            <a:endParaRPr lang="en-US" sz="1100" dirty="0"/>
          </a:p>
          <a:p>
            <a:r>
              <a:rPr lang="en-US" sz="1100" dirty="0"/>
              <a:t>{'</a:t>
            </a:r>
            <a:r>
              <a:rPr lang="en-US" sz="1100" dirty="0" err="1"/>
              <a:t>max_depth</a:t>
            </a:r>
            <a:r>
              <a:rPr lang="en-US" sz="1100" dirty="0"/>
              <a:t>': 25</a:t>
            </a:r>
            <a:r>
              <a:rPr lang="en-US" sz="1100" dirty="0" smtClean="0"/>
              <a:t>,  </a:t>
            </a:r>
            <a:r>
              <a:rPr lang="en-US" sz="1100" dirty="0"/>
              <a:t>'</a:t>
            </a:r>
            <a:r>
              <a:rPr lang="en-US" sz="1100" dirty="0" err="1"/>
              <a:t>min_samples_leaf</a:t>
            </a:r>
            <a:r>
              <a:rPr lang="en-US" sz="1100" dirty="0"/>
              <a:t>': 1,</a:t>
            </a:r>
          </a:p>
          <a:p>
            <a:r>
              <a:rPr lang="en-US" sz="1100" dirty="0"/>
              <a:t> '</a:t>
            </a:r>
            <a:r>
              <a:rPr lang="en-US" sz="1100" dirty="0" err="1"/>
              <a:t>min_samples_split</a:t>
            </a:r>
            <a:r>
              <a:rPr lang="en-US" sz="1100" dirty="0"/>
              <a:t>': 2</a:t>
            </a:r>
            <a:r>
              <a:rPr lang="en-US" sz="1100" dirty="0" smtClean="0"/>
              <a:t>, </a:t>
            </a:r>
            <a:r>
              <a:rPr lang="tr-TR" sz="1100" dirty="0" smtClean="0"/>
              <a:t> </a:t>
            </a:r>
            <a:r>
              <a:rPr lang="tr-TR" sz="1100" dirty="0"/>
              <a:t>'</a:t>
            </a:r>
            <a:r>
              <a:rPr lang="tr-TR" sz="1100" dirty="0" err="1"/>
              <a:t>n_estimators</a:t>
            </a:r>
            <a:r>
              <a:rPr lang="tr-TR" sz="1100" dirty="0"/>
              <a:t>': 1200}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4957425" y="2739863"/>
            <a:ext cx="3729375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Logistic Regression</a:t>
            </a:r>
          </a:p>
          <a:p>
            <a:endParaRPr lang="en-US" sz="1100" b="1" dirty="0"/>
          </a:p>
          <a:p>
            <a:r>
              <a:rPr lang="en-US" sz="1100" dirty="0"/>
              <a:t>Fitting 5 folds for each of 30 candidates, </a:t>
            </a:r>
            <a:r>
              <a:rPr lang="en-US" sz="1100" dirty="0" err="1"/>
              <a:t>totalling</a:t>
            </a:r>
            <a:r>
              <a:rPr lang="en-US" sz="1100" dirty="0"/>
              <a:t> 150 fits</a:t>
            </a:r>
          </a:p>
          <a:p>
            <a:r>
              <a:rPr lang="en-US" sz="1100" dirty="0"/>
              <a:t>Elapsed: </a:t>
            </a:r>
            <a:r>
              <a:rPr lang="en-US" sz="1100" dirty="0" smtClean="0"/>
              <a:t>8.2s</a:t>
            </a:r>
          </a:p>
          <a:p>
            <a:endParaRPr lang="en-US" sz="1100" dirty="0" smtClean="0"/>
          </a:p>
          <a:p>
            <a:r>
              <a:rPr lang="tr-TR" sz="1100" dirty="0"/>
              <a:t>{'C': 0.1, '</a:t>
            </a:r>
            <a:r>
              <a:rPr lang="tr-TR" sz="1100" dirty="0" err="1"/>
              <a:t>penalty</a:t>
            </a:r>
            <a:r>
              <a:rPr lang="tr-TR" sz="1100" dirty="0"/>
              <a:t>': 'l2', '</a:t>
            </a:r>
            <a:r>
              <a:rPr lang="tr-TR" sz="1100" dirty="0" err="1"/>
              <a:t>solver</a:t>
            </a:r>
            <a:r>
              <a:rPr lang="tr-TR" sz="1100" dirty="0"/>
              <a:t>': '</a:t>
            </a:r>
            <a:r>
              <a:rPr lang="tr-TR" sz="1100" dirty="0" err="1"/>
              <a:t>newton-cg</a:t>
            </a:r>
            <a:r>
              <a:rPr lang="tr-TR" sz="1100" dirty="0"/>
              <a:t>'}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3232701" y="4027592"/>
            <a:ext cx="91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BEFORE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80089" y="4020239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AFTER</a:t>
            </a:r>
            <a:endParaRPr lang="en-US" dirty="0">
              <a:solidFill>
                <a:srgbClr val="3366FF"/>
              </a:solidFill>
            </a:endParaRPr>
          </a:p>
        </p:txBody>
      </p:sp>
      <p:pic>
        <p:nvPicPr>
          <p:cNvPr id="22" name="Picture 21" descr="Screen Shot 2020-12-11 at 11.22.5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356" y="147574"/>
            <a:ext cx="608410" cy="660047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18386" y="4735222"/>
            <a:ext cx="4034196" cy="24752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663356" y="4735222"/>
            <a:ext cx="4480643" cy="34091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52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17303</TotalTime>
  <Words>713</Words>
  <Application>Microsoft Macintosh PowerPoint</Application>
  <PresentationFormat>On-screen Show (4:3)</PresentationFormat>
  <Paragraphs>181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Common factors of more than 50% employee churn</vt:lpstr>
      <vt:lpstr>IMBALANCED DATA</vt:lpstr>
      <vt:lpstr>HYPERPARAMETERS TUNING</vt:lpstr>
      <vt:lpstr>PowerPoint Presentation</vt:lpstr>
      <vt:lpstr>PowerPoint Presentation</vt:lpstr>
      <vt:lpstr>PowerPoint Presentation</vt:lpstr>
      <vt:lpstr>Questions &amp; feedback?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REMODEL BUSINESS OPPORTUNITIES  IN AMES, IOWA  QUESTION: How quality rating impact on house prices?  </dc:title>
  <dc:creator>Chau Tran</dc:creator>
  <cp:lastModifiedBy>Chau Tran</cp:lastModifiedBy>
  <cp:revision>150</cp:revision>
  <dcterms:created xsi:type="dcterms:W3CDTF">2020-11-05T03:28:59Z</dcterms:created>
  <dcterms:modified xsi:type="dcterms:W3CDTF">2020-12-17T10:00:51Z</dcterms:modified>
</cp:coreProperties>
</file>