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2" r:id="rId5"/>
    <p:sldId id="274" r:id="rId6"/>
    <p:sldId id="275" r:id="rId7"/>
    <p:sldId id="270" r:id="rId8"/>
    <p:sldId id="273" r:id="rId9"/>
    <p:sldId id="271" r:id="rId10"/>
    <p:sldId id="278" r:id="rId11"/>
    <p:sldId id="277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50" autoAdjust="0"/>
  </p:normalViewPr>
  <p:slideViewPr>
    <p:cSldViewPr snapToGrid="0" snapToObjects="1">
      <p:cViewPr varScale="1">
        <p:scale>
          <a:sx n="119" d="100"/>
          <a:sy n="119" d="100"/>
        </p:scale>
        <p:origin x="-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13/11/20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2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13/11/20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13/11/20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2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13/11/20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1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13/11/20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2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13/11/20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13/11/20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13/11/20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9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13/11/20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4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13/11/20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6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318A-6E6B-4940-A9D1-68AD598DCE56}" type="datetimeFigureOut">
              <a:rPr lang="en-US" smtClean="0"/>
              <a:t>13/11/20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1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5318A-6E6B-4940-A9D1-68AD598DCE56}" type="datetimeFigureOut">
              <a:rPr lang="en-US" smtClean="0"/>
              <a:t>13/11/20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1D674-8408-AB49-BC0A-F2F8E28E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5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872" y="5226365"/>
            <a:ext cx="6726926" cy="1430305"/>
          </a:xfrm>
        </p:spPr>
        <p:txBody>
          <a:bodyPr>
            <a:noAutofit/>
          </a:bodyPr>
          <a:lstStyle/>
          <a:p>
            <a:pPr algn="l"/>
            <a:r>
              <a:rPr lang="en-US" sz="2200" dirty="0" smtClean="0">
                <a:solidFill>
                  <a:schemeClr val="accent2"/>
                </a:solidFill>
              </a:rPr>
              <a:t>QUESTION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W</a:t>
            </a:r>
            <a:r>
              <a:rPr lang="en-US" sz="2200" dirty="0" smtClean="0">
                <a:solidFill>
                  <a:srgbClr val="000000"/>
                </a:solidFill>
              </a:rPr>
              <a:t>hat </a:t>
            </a:r>
            <a:r>
              <a:rPr lang="en-US" sz="2200" dirty="0" smtClean="0">
                <a:solidFill>
                  <a:srgbClr val="000000"/>
                </a:solidFill>
              </a:rPr>
              <a:t>is adding value and ROI of kitchen </a:t>
            </a:r>
            <a:r>
              <a:rPr lang="en-US" sz="2200" dirty="0" smtClean="0">
                <a:solidFill>
                  <a:srgbClr val="000000"/>
                </a:solidFill>
              </a:rPr>
              <a:t>remodel to house </a:t>
            </a:r>
            <a:r>
              <a:rPr lang="en-US" sz="2200" dirty="0" smtClean="0">
                <a:solidFill>
                  <a:srgbClr val="000000"/>
                </a:solidFill>
              </a:rPr>
              <a:t>price of </a:t>
            </a:r>
            <a:r>
              <a:rPr lang="en-US" sz="2200" dirty="0" smtClean="0">
                <a:solidFill>
                  <a:srgbClr val="000000"/>
                </a:solidFill>
              </a:rPr>
              <a:t>Ames between January 2007 and July 2010?</a:t>
            </a:r>
            <a:r>
              <a:rPr lang="en-US" sz="2200" dirty="0" smtClean="0">
                <a:solidFill>
                  <a:schemeClr val="accent2"/>
                </a:solidFill>
              </a:rPr>
              <a:t/>
            </a:r>
            <a:br>
              <a:rPr lang="en-US" sz="2200" dirty="0" smtClean="0">
                <a:solidFill>
                  <a:schemeClr val="accent2"/>
                </a:solidFill>
              </a:rPr>
            </a:br>
            <a:endParaRPr lang="en-US" sz="2200" dirty="0">
              <a:solidFill>
                <a:schemeClr val="accent2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0"/>
            <a:ext cx="4420871" cy="901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2"/>
                </a:solidFill>
              </a:rPr>
              <a:t>MINI PROJECT II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769" y="865849"/>
            <a:ext cx="215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By </a:t>
            </a:r>
            <a:r>
              <a:rPr lang="en-US" i="1" dirty="0" err="1" smtClean="0"/>
              <a:t>Supriya</a:t>
            </a:r>
            <a:r>
              <a:rPr lang="en-US" i="1" dirty="0" smtClean="0"/>
              <a:t> and Chau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2483"/>
            <a:ext cx="9144000" cy="35111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09798" y="4944983"/>
            <a:ext cx="20087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</a:rPr>
              <a:t>STAKEHOLDERS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sz="1600" dirty="0" smtClean="0"/>
              <a:t>_ Marketing manager of House Remodel Service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_ </a:t>
            </a:r>
            <a:r>
              <a:rPr lang="en-US" sz="1600" dirty="0" smtClean="0">
                <a:solidFill>
                  <a:srgbClr val="000000"/>
                </a:solidFill>
              </a:rPr>
              <a:t>Home owners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422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Improvement on kitchen quality increases house price 12% on an average house value (200k).</a:t>
            </a:r>
          </a:p>
          <a:p>
            <a:endParaRPr lang="en-US" sz="2000" dirty="0" smtClean="0"/>
          </a:p>
          <a:p>
            <a:r>
              <a:rPr lang="en-US" sz="2000" dirty="0" smtClean="0"/>
              <a:t>Higher kitchen renovation brings higher ROI.</a:t>
            </a:r>
          </a:p>
          <a:p>
            <a:endParaRPr lang="en-US" sz="2000" dirty="0" smtClean="0"/>
          </a:p>
          <a:p>
            <a:r>
              <a:rPr lang="en-US" sz="2000" dirty="0" smtClean="0"/>
              <a:t>Model </a:t>
            </a:r>
            <a:r>
              <a:rPr lang="en-US" sz="2000" dirty="0" smtClean="0">
                <a:solidFill>
                  <a:srgbClr val="3366FF"/>
                </a:solidFill>
              </a:rPr>
              <a:t>improvements</a:t>
            </a:r>
            <a:r>
              <a:rPr lang="en-US" sz="2000" dirty="0" smtClean="0"/>
              <a:t>: </a:t>
            </a:r>
            <a:r>
              <a:rPr lang="en-US" sz="2000" dirty="0" err="1" smtClean="0"/>
              <a:t>hyperparameters</a:t>
            </a:r>
            <a:r>
              <a:rPr lang="en-US" sz="2000" dirty="0" smtClean="0"/>
              <a:t> tuning, </a:t>
            </a:r>
            <a:r>
              <a:rPr lang="en-US" sz="2000" dirty="0" err="1" smtClean="0"/>
              <a:t>normalisation</a:t>
            </a:r>
            <a:r>
              <a:rPr lang="en-US" sz="2000" dirty="0" smtClean="0"/>
              <a:t> and </a:t>
            </a:r>
            <a:r>
              <a:rPr lang="en-US" sz="2000" dirty="0" err="1" smtClean="0"/>
              <a:t>standardisation</a:t>
            </a:r>
            <a:r>
              <a:rPr lang="en-US" sz="2000" dirty="0"/>
              <a:t>.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C0504D"/>
                </a:solidFill>
              </a:rPr>
              <a:t>FINAL NOTES</a:t>
            </a:r>
            <a:endParaRPr lang="en-US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404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413" y="1324782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C0504D"/>
                </a:solidFill>
              </a:rPr>
              <a:t>Questions &amp; feedback?</a:t>
            </a:r>
            <a:endParaRPr lang="en-US" sz="3200" dirty="0">
              <a:solidFill>
                <a:srgbClr val="C050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1254" y="5044642"/>
            <a:ext cx="2683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504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888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pic>
        <p:nvPicPr>
          <p:cNvPr id="4" name="Content Placeholder 3" descr="Screen Shot 2020-11-13 at 5.40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40" r="-28340"/>
          <a:stretch>
            <a:fillRect/>
          </a:stretch>
        </p:blipFill>
        <p:spPr>
          <a:xfrm>
            <a:off x="457200" y="141763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68767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62" y="-147085"/>
            <a:ext cx="2327351" cy="90190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504D"/>
                </a:solidFill>
              </a:rPr>
              <a:t>Summary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878" y="901901"/>
            <a:ext cx="16687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DATASET</a:t>
            </a:r>
          </a:p>
          <a:p>
            <a:endParaRPr lang="en-US" dirty="0"/>
          </a:p>
          <a:p>
            <a:r>
              <a:rPr lang="en-US" sz="1400" dirty="0" smtClean="0"/>
              <a:t>Ames housing data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79878" y="1999464"/>
            <a:ext cx="122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2844" y="913559"/>
            <a:ext cx="15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92844" y="3253908"/>
            <a:ext cx="122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70428" y="1511876"/>
            <a:ext cx="1827141" cy="1600438"/>
          </a:xfrm>
          <a:prstGeom prst="rect">
            <a:avLst/>
          </a:prstGeom>
          <a:noFill/>
          <a:ln w="31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LR </a:t>
            </a:r>
            <a:r>
              <a:rPr lang="en-US" sz="1400" dirty="0" err="1" smtClean="0"/>
              <a:t>cv_rsme</a:t>
            </a:r>
            <a:r>
              <a:rPr lang="en-US" sz="1400" dirty="0" smtClean="0"/>
              <a:t>: </a:t>
            </a:r>
            <a:r>
              <a:rPr lang="en-US" sz="1400" dirty="0" smtClean="0"/>
              <a:t>24,638 </a:t>
            </a:r>
          </a:p>
          <a:p>
            <a:r>
              <a:rPr lang="en-US" sz="1400" dirty="0" smtClean="0"/>
              <a:t>Ridge </a:t>
            </a:r>
            <a:r>
              <a:rPr lang="en-US" sz="1400" dirty="0" err="1" smtClean="0"/>
              <a:t>cv_rsme</a:t>
            </a:r>
            <a:r>
              <a:rPr lang="en-US" sz="1400" dirty="0" smtClean="0"/>
              <a:t>: </a:t>
            </a:r>
            <a:r>
              <a:rPr lang="en-US" sz="1400" dirty="0" smtClean="0"/>
              <a:t>26,785</a:t>
            </a:r>
            <a:endParaRPr lang="en-US" sz="1400" dirty="0" smtClean="0"/>
          </a:p>
          <a:p>
            <a:r>
              <a:rPr lang="en-US" sz="1400" dirty="0" smtClean="0"/>
              <a:t>Lasso </a:t>
            </a:r>
            <a:r>
              <a:rPr lang="en-US" sz="1400" dirty="0" err="1" smtClean="0"/>
              <a:t>cv_rsme</a:t>
            </a:r>
            <a:r>
              <a:rPr lang="en-US" sz="1400" dirty="0" smtClean="0"/>
              <a:t>: </a:t>
            </a:r>
            <a:r>
              <a:rPr lang="en-US" sz="1400" dirty="0" smtClean="0"/>
              <a:t>27,164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rgbClr val="FF0000"/>
                </a:solidFill>
              </a:rPr>
              <a:t>Best model: </a:t>
            </a:r>
          </a:p>
          <a:p>
            <a:r>
              <a:rPr lang="en-US" sz="1400" dirty="0" smtClean="0"/>
              <a:t>Linear Regression</a:t>
            </a:r>
            <a:endParaRPr lang="en-US" sz="1400" dirty="0"/>
          </a:p>
          <a:p>
            <a:endParaRPr lang="en-US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094221" y="913698"/>
            <a:ext cx="269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KITCHEN ADDING </a:t>
            </a:r>
            <a:r>
              <a:rPr lang="en-US" dirty="0" smtClean="0"/>
              <a:t>VALUE</a:t>
            </a:r>
          </a:p>
          <a:p>
            <a:pPr algn="ctr"/>
            <a:r>
              <a:rPr lang="en-US" dirty="0" smtClean="0"/>
              <a:t>&amp; </a:t>
            </a:r>
            <a:r>
              <a:rPr lang="en-US" dirty="0" smtClean="0"/>
              <a:t>ROI</a:t>
            </a:r>
            <a:endParaRPr lang="en-US" dirty="0"/>
          </a:p>
        </p:txBody>
      </p:sp>
      <p:pic>
        <p:nvPicPr>
          <p:cNvPr id="18" name="Picture 17" descr="Screen Shot 2020-11-13 at 3.10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91" y="2153967"/>
            <a:ext cx="2927909" cy="233543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216091" y="1718565"/>
            <a:ext cx="2508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Kitchen adding value:12,072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2" name="Picture 21" descr="Screen Shot 2020-11-13 at 9.51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20" y="3589818"/>
            <a:ext cx="2958001" cy="3268182"/>
          </a:xfrm>
          <a:prstGeom prst="rect">
            <a:avLst/>
          </a:prstGeom>
        </p:spPr>
      </p:pic>
      <p:pic>
        <p:nvPicPr>
          <p:cNvPr id="16" name="Picture 15" descr="Screen Shot 2020-11-13 at 3.02.4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254" y="2481428"/>
            <a:ext cx="3249362" cy="236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7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504D"/>
                </a:solidFill>
              </a:rPr>
              <a:t>EDA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14757"/>
            <a:ext cx="2449340" cy="2429427"/>
          </a:xfrm>
        </p:spPr>
        <p:txBody>
          <a:bodyPr>
            <a:normAutofit fontScale="40000" lnSpcReduction="20000"/>
          </a:bodyPr>
          <a:lstStyle/>
          <a:p>
            <a:r>
              <a:rPr lang="pl-PL" sz="3500" dirty="0" err="1"/>
              <a:t>Rows</a:t>
            </a:r>
            <a:r>
              <a:rPr lang="pl-PL" sz="3500" dirty="0"/>
              <a:t>: </a:t>
            </a:r>
            <a:r>
              <a:rPr lang="pl-PL" sz="3500" dirty="0" smtClean="0"/>
              <a:t>1460</a:t>
            </a:r>
          </a:p>
          <a:p>
            <a:r>
              <a:rPr lang="pl-PL" sz="3500" dirty="0" err="1" smtClean="0"/>
              <a:t>Columns</a:t>
            </a:r>
            <a:r>
              <a:rPr lang="pl-PL" sz="3500" dirty="0"/>
              <a:t>: 81</a:t>
            </a:r>
          </a:p>
          <a:p>
            <a:r>
              <a:rPr lang="pl-PL" sz="3500" dirty="0" err="1">
                <a:solidFill>
                  <a:srgbClr val="3366FF"/>
                </a:solidFill>
              </a:rPr>
              <a:t>Numerical</a:t>
            </a:r>
            <a:r>
              <a:rPr lang="pl-PL" sz="3500" dirty="0">
                <a:solidFill>
                  <a:srgbClr val="3366FF"/>
                </a:solidFill>
              </a:rPr>
              <a:t> </a:t>
            </a:r>
            <a:r>
              <a:rPr lang="pl-PL" sz="3500" dirty="0" err="1">
                <a:solidFill>
                  <a:srgbClr val="3366FF"/>
                </a:solidFill>
              </a:rPr>
              <a:t>columns</a:t>
            </a:r>
            <a:r>
              <a:rPr lang="pl-PL" sz="3500" dirty="0">
                <a:solidFill>
                  <a:srgbClr val="3366FF"/>
                </a:solidFill>
              </a:rPr>
              <a:t>: 38</a:t>
            </a:r>
          </a:p>
          <a:p>
            <a:r>
              <a:rPr lang="pl-PL" sz="3500" dirty="0" err="1">
                <a:solidFill>
                  <a:srgbClr val="3366FF"/>
                </a:solidFill>
              </a:rPr>
              <a:t>Ordinal</a:t>
            </a:r>
            <a:r>
              <a:rPr lang="pl-PL" sz="3500" dirty="0">
                <a:solidFill>
                  <a:srgbClr val="3366FF"/>
                </a:solidFill>
              </a:rPr>
              <a:t> </a:t>
            </a:r>
            <a:r>
              <a:rPr lang="pl-PL" sz="3500" dirty="0" err="1">
                <a:solidFill>
                  <a:srgbClr val="3366FF"/>
                </a:solidFill>
              </a:rPr>
              <a:t>columns</a:t>
            </a:r>
            <a:r>
              <a:rPr lang="pl-PL" sz="3500" dirty="0">
                <a:solidFill>
                  <a:srgbClr val="3366FF"/>
                </a:solidFill>
              </a:rPr>
              <a:t>: 14</a:t>
            </a:r>
          </a:p>
          <a:p>
            <a:r>
              <a:rPr lang="pl-PL" sz="3500" dirty="0" err="1">
                <a:solidFill>
                  <a:srgbClr val="3366FF"/>
                </a:solidFill>
              </a:rPr>
              <a:t>Nominal</a:t>
            </a:r>
            <a:r>
              <a:rPr lang="pl-PL" sz="3500" dirty="0">
                <a:solidFill>
                  <a:srgbClr val="3366FF"/>
                </a:solidFill>
              </a:rPr>
              <a:t> </a:t>
            </a:r>
            <a:r>
              <a:rPr lang="pl-PL" sz="3500" dirty="0" err="1">
                <a:solidFill>
                  <a:srgbClr val="3366FF"/>
                </a:solidFill>
              </a:rPr>
              <a:t>columns</a:t>
            </a:r>
            <a:r>
              <a:rPr lang="pl-PL" sz="3500" dirty="0">
                <a:solidFill>
                  <a:srgbClr val="3366FF"/>
                </a:solidFill>
              </a:rPr>
              <a:t>: 29</a:t>
            </a:r>
          </a:p>
          <a:p>
            <a:r>
              <a:rPr lang="pl-PL" sz="3500" dirty="0"/>
              <a:t>Missing </a:t>
            </a:r>
            <a:r>
              <a:rPr lang="pl-PL" sz="3500" dirty="0" err="1"/>
              <a:t>value</a:t>
            </a:r>
            <a:r>
              <a:rPr lang="pl-PL" sz="3500" dirty="0"/>
              <a:t> </a:t>
            </a:r>
            <a:r>
              <a:rPr lang="pl-PL" sz="3500" dirty="0" err="1"/>
              <a:t>columns</a:t>
            </a:r>
            <a:r>
              <a:rPr lang="pl-PL" sz="3500" dirty="0"/>
              <a:t>: 19</a:t>
            </a:r>
          </a:p>
          <a:p>
            <a:r>
              <a:rPr lang="pl-PL" sz="3500" dirty="0" err="1"/>
              <a:t>Duplicated</a:t>
            </a:r>
            <a:r>
              <a:rPr lang="pl-PL" sz="3500" dirty="0"/>
              <a:t> </a:t>
            </a:r>
            <a:r>
              <a:rPr lang="pl-PL" sz="3500" dirty="0" err="1"/>
              <a:t>rows</a:t>
            </a:r>
            <a:r>
              <a:rPr lang="pl-PL" sz="3500" dirty="0"/>
              <a:t>: 0</a:t>
            </a:r>
          </a:p>
          <a:p>
            <a:r>
              <a:rPr lang="pl-PL" sz="3500" dirty="0" err="1"/>
              <a:t>Column</a:t>
            </a:r>
            <a:r>
              <a:rPr lang="pl-PL" sz="3500" dirty="0"/>
              <a:t> </a:t>
            </a:r>
            <a:r>
              <a:rPr lang="pl-PL" sz="3500" dirty="0" err="1"/>
              <a:t>names</a:t>
            </a:r>
            <a:r>
              <a:rPr lang="pl-PL" sz="3500" dirty="0"/>
              <a:t> to reformat: 0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84460" y="1758266"/>
            <a:ext cx="1920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IMPACT OF FINANCIAL CRISIS 2008?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5910" y="1758266"/>
            <a:ext cx="30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UNSUAL DATA</a:t>
            </a:r>
          </a:p>
          <a:p>
            <a:r>
              <a:rPr lang="en-US" dirty="0" smtClean="0"/>
              <a:t>Filter out lot area &gt; 50,000 SF (~4000 m2)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8773" y="1800650"/>
            <a:ext cx="192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CLASSIFICATION</a:t>
            </a:r>
          </a:p>
        </p:txBody>
      </p:sp>
      <p:pic>
        <p:nvPicPr>
          <p:cNvPr id="13" name="Picture 12" descr="Screen Shot 2020-11-13 at 10.03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444" y="2884007"/>
            <a:ext cx="1932197" cy="2323858"/>
          </a:xfrm>
          <a:prstGeom prst="rect">
            <a:avLst/>
          </a:prstGeom>
        </p:spPr>
      </p:pic>
      <p:pic>
        <p:nvPicPr>
          <p:cNvPr id="14" name="Picture 13" descr="Screen Shot 2020-11-13 at 10.05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789" y="2884007"/>
            <a:ext cx="3439715" cy="268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23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423"/>
            <a:ext cx="4073583" cy="714453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0000"/>
                </a:solidFill>
              </a:rPr>
              <a:t>House features</a:t>
            </a:r>
            <a:endParaRPr lang="en-US" sz="3200" dirty="0">
              <a:solidFill>
                <a:srgbClr val="000000"/>
              </a:solidFill>
            </a:endParaRPr>
          </a:p>
        </p:txBody>
      </p:sp>
      <p:pic>
        <p:nvPicPr>
          <p:cNvPr id="6" name="Picture 5" descr="Screen Shot 2020-11-13 at 4.18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34" y="1412408"/>
            <a:ext cx="3053620" cy="2134662"/>
          </a:xfrm>
          <a:prstGeom prst="rect">
            <a:avLst/>
          </a:prstGeom>
        </p:spPr>
      </p:pic>
      <p:pic>
        <p:nvPicPr>
          <p:cNvPr id="8" name="Picture 7" descr="Screen Shot 2020-11-13 at 5.12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369"/>
            <a:ext cx="3000483" cy="2321603"/>
          </a:xfrm>
          <a:prstGeom prst="rect">
            <a:avLst/>
          </a:prstGeom>
        </p:spPr>
      </p:pic>
      <p:pic>
        <p:nvPicPr>
          <p:cNvPr id="10" name="Picture 9" descr="Screen Shot 2020-11-13 at 5.13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091" y="1332369"/>
            <a:ext cx="2813383" cy="2343157"/>
          </a:xfrm>
          <a:prstGeom prst="rect">
            <a:avLst/>
          </a:prstGeom>
        </p:spPr>
      </p:pic>
      <p:pic>
        <p:nvPicPr>
          <p:cNvPr id="12" name="Picture 11" descr="Screen Shot 2020-11-13 at 5.13.2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" y="3782245"/>
            <a:ext cx="3109734" cy="2535492"/>
          </a:xfrm>
          <a:prstGeom prst="rect">
            <a:avLst/>
          </a:prstGeom>
        </p:spPr>
      </p:pic>
      <p:pic>
        <p:nvPicPr>
          <p:cNvPr id="13" name="Picture 12" descr="Screen Shot 2020-11-13 at 12.38.2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546" y="3653791"/>
            <a:ext cx="3297791" cy="2752488"/>
          </a:xfrm>
          <a:prstGeom prst="rect">
            <a:avLst/>
          </a:prstGeom>
        </p:spPr>
      </p:pic>
      <p:pic>
        <p:nvPicPr>
          <p:cNvPr id="14" name="Picture 13" descr="Screen Shot 2020-11-13 at 9.02.49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21" y="3749837"/>
            <a:ext cx="2827500" cy="26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2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32162" cy="70224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Location – neighborhood </a:t>
            </a:r>
            <a:r>
              <a:rPr lang="en-US" sz="3600" dirty="0"/>
              <a:t>value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6288" y="1145862"/>
            <a:ext cx="2842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Neighborhood  price per square feet</a:t>
            </a:r>
          </a:p>
        </p:txBody>
      </p:sp>
      <p:pic>
        <p:nvPicPr>
          <p:cNvPr id="11" name="Picture 10" descr="Screen Shot 2020-11-13 at 9.5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02" y="2297799"/>
            <a:ext cx="1831722" cy="43721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32089" y="2162343"/>
            <a:ext cx="1502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Neighborhood_PSF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pic>
        <p:nvPicPr>
          <p:cNvPr id="12" name="Picture 11" descr="Screen Shot 2020-11-13 at 9.57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5" y="1855849"/>
            <a:ext cx="4482200" cy="3710031"/>
          </a:xfrm>
          <a:prstGeom prst="rect">
            <a:avLst/>
          </a:prstGeom>
        </p:spPr>
      </p:pic>
      <p:pic>
        <p:nvPicPr>
          <p:cNvPr id="14" name="Picture 13" descr="Screen Shot 2020-11-13 at 9.59.3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89" y="1497181"/>
            <a:ext cx="3403453" cy="5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2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5832162" cy="702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0000"/>
                </a:solidFill>
              </a:rPr>
              <a:t>Location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632563"/>
            <a:ext cx="38293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366FF"/>
                </a:solidFill>
              </a:rPr>
              <a:t>6 neighborhoods </a:t>
            </a:r>
            <a:r>
              <a:rPr lang="en-US" sz="1400" dirty="0" smtClean="0"/>
              <a:t>with </a:t>
            </a:r>
            <a:r>
              <a:rPr lang="en-US" sz="1400" dirty="0" smtClean="0">
                <a:solidFill>
                  <a:srgbClr val="3366FF"/>
                </a:solidFill>
              </a:rPr>
              <a:t>only high quality houses</a:t>
            </a:r>
          </a:p>
          <a:p>
            <a:r>
              <a:rPr lang="en-US" sz="1400" dirty="0" smtClean="0"/>
              <a:t>indicating new developed areas:</a:t>
            </a:r>
          </a:p>
          <a:p>
            <a:endParaRPr lang="en-US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Northridge Heights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 smtClean="0"/>
              <a:t>Northpark</a:t>
            </a:r>
            <a:r>
              <a:rPr lang="en-US" sz="1400" dirty="0" smtClean="0"/>
              <a:t> Villa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>
                <a:solidFill>
                  <a:srgbClr val="3366FF"/>
                </a:solidFill>
              </a:rPr>
              <a:t>Somerset </a:t>
            </a:r>
            <a:r>
              <a:rPr lang="en-US" sz="1400" dirty="0">
                <a:solidFill>
                  <a:srgbClr val="3366FF"/>
                </a:solidFill>
              </a:rPr>
              <a:t>(retirement village</a:t>
            </a:r>
            <a:r>
              <a:rPr lang="en-US" sz="1400" dirty="0" smtClean="0">
                <a:solidFill>
                  <a:srgbClr val="3366FF"/>
                </a:solidFill>
              </a:rPr>
              <a:t>) – FV zone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Stone Brook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Bloomington Heights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Bluestem Northridge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34284" y="4859694"/>
            <a:ext cx="60907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400" dirty="0" smtClean="0"/>
              <a:t>Best </a:t>
            </a:r>
            <a:r>
              <a:rPr lang="en-US" sz="1400" dirty="0"/>
              <a:t>U.S. Job Market (CNBC, 2018) 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/>
              <a:t>Best </a:t>
            </a:r>
            <a:r>
              <a:rPr lang="en-US" sz="1400" dirty="0"/>
              <a:t>College Towns in America (24/7 Wall St., 2018) 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400" dirty="0" smtClean="0"/>
              <a:t>Top </a:t>
            </a:r>
            <a:r>
              <a:rPr lang="en-US" sz="1400" dirty="0"/>
              <a:t>5 </a:t>
            </a:r>
            <a:r>
              <a:rPr lang="en-US" sz="1400" dirty="0">
                <a:solidFill>
                  <a:srgbClr val="3366FF"/>
                </a:solidFill>
              </a:rPr>
              <a:t>Small Metro Areas for Retirees to Age </a:t>
            </a:r>
            <a:r>
              <a:rPr lang="en-US" sz="1400" dirty="0" smtClean="0">
                <a:solidFill>
                  <a:srgbClr val="3366FF"/>
                </a:solidFill>
              </a:rPr>
              <a:t>Successfully </a:t>
            </a:r>
            <a:r>
              <a:rPr lang="en-US" sz="1400" dirty="0" smtClean="0"/>
              <a:t>(</a:t>
            </a:r>
            <a:r>
              <a:rPr lang="en-US" sz="1400" dirty="0" err="1"/>
              <a:t>Investopedia</a:t>
            </a:r>
            <a:r>
              <a:rPr lang="en-US" sz="1400" dirty="0"/>
              <a:t>, 2018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r>
              <a:rPr lang="en-US" sz="1400" i="1" dirty="0"/>
              <a:t>https://</a:t>
            </a:r>
            <a:r>
              <a:rPr lang="en-US" sz="1400" i="1" dirty="0" err="1"/>
              <a:t>en.wikipedia.org</a:t>
            </a:r>
            <a:r>
              <a:rPr lang="en-US" sz="1400" i="1" dirty="0"/>
              <a:t>/wiki/</a:t>
            </a:r>
            <a:r>
              <a:rPr lang="en-US" sz="1400" i="1" dirty="0" err="1"/>
              <a:t>Ames,_Iowa</a:t>
            </a:r>
            <a:endParaRPr lang="en-US" sz="1400" i="1" dirty="0"/>
          </a:p>
        </p:txBody>
      </p:sp>
      <p:pic>
        <p:nvPicPr>
          <p:cNvPr id="8" name="Picture 7" descr="Screen Shot 2020-11-13 at 10.00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67" y="1480719"/>
            <a:ext cx="4411169" cy="337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0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80" y="129142"/>
            <a:ext cx="4622651" cy="5919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C0504D"/>
                </a:solidFill>
              </a:rPr>
              <a:t>MODELING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60263" y="1300819"/>
            <a:ext cx="2216543" cy="3280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u="sng" dirty="0" smtClean="0"/>
              <a:t>FEATURE ENGINEERING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rgbClr val="3366FF"/>
                </a:solidFill>
              </a:rPr>
              <a:t>Predictors chosen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Location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Size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House Age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H</a:t>
            </a:r>
            <a:r>
              <a:rPr lang="en-US" sz="1400" dirty="0" smtClean="0"/>
              <a:t>ouse </a:t>
            </a:r>
            <a:r>
              <a:rPr lang="en-US" sz="1400" dirty="0"/>
              <a:t>features (kitchen, bedroom, bathroom, basement, garage</a:t>
            </a:r>
            <a:r>
              <a:rPr lang="en-US" sz="1400" dirty="0" smtClean="0"/>
              <a:t>) 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Material</a:t>
            </a: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 smtClean="0"/>
              <a:t>Quality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86249" y="4463924"/>
            <a:ext cx="2216542" cy="2203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u="sng" dirty="0" smtClean="0"/>
              <a:t>ENCODE FEATURES</a:t>
            </a:r>
          </a:p>
          <a:p>
            <a:pPr marL="0" indent="0">
              <a:buFont typeface="Arial"/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</a:rPr>
              <a:t>Age, </a:t>
            </a:r>
            <a:r>
              <a:rPr lang="en-US" sz="1400" b="1" dirty="0" err="1" smtClean="0">
                <a:solidFill>
                  <a:srgbClr val="3366FF"/>
                </a:solidFill>
              </a:rPr>
              <a:t>NeighborhoodPSF</a:t>
            </a:r>
            <a:r>
              <a:rPr lang="en-US" sz="1400" b="1" dirty="0" smtClean="0"/>
              <a:t> and features </a:t>
            </a:r>
            <a:r>
              <a:rPr lang="en-US" sz="1400" b="1" dirty="0"/>
              <a:t>related to </a:t>
            </a:r>
            <a:r>
              <a:rPr lang="en-US" sz="1400" b="1" dirty="0">
                <a:solidFill>
                  <a:srgbClr val="3366FF"/>
                </a:solidFill>
              </a:rPr>
              <a:t>quality </a:t>
            </a:r>
            <a:r>
              <a:rPr lang="en-US" sz="1400" b="1" dirty="0" smtClean="0">
                <a:solidFill>
                  <a:srgbClr val="3366FF"/>
                </a:solidFill>
              </a:rPr>
              <a:t>rating</a:t>
            </a:r>
          </a:p>
          <a:p>
            <a:pPr marL="0" indent="0">
              <a:buNone/>
            </a:pPr>
            <a:endParaRPr lang="en-US" sz="1400" b="1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3366FF"/>
                </a:solidFill>
              </a:rPr>
              <a:t>Not taking total rooms and overall quality to avoid multicollinearity.</a:t>
            </a:r>
            <a:endParaRPr lang="en-US" sz="14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273879" y="1300819"/>
            <a:ext cx="2589275" cy="470282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u="sng" dirty="0" smtClean="0"/>
              <a:t>DEVELOP MODELS</a:t>
            </a:r>
          </a:p>
          <a:p>
            <a:pPr marL="0" indent="0">
              <a:buFont typeface="Arial"/>
              <a:buNone/>
            </a:pPr>
            <a:r>
              <a:rPr lang="en-US" sz="1400" dirty="0" smtClean="0"/>
              <a:t>Linear Regression, Ridge, Lasso</a:t>
            </a:r>
          </a:p>
          <a:p>
            <a:pPr marL="0" indent="0">
              <a:buFont typeface="Arial"/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Target: </a:t>
            </a:r>
            <a:r>
              <a:rPr lang="en-US" sz="1400" dirty="0" err="1"/>
              <a:t>SalePrice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Predictors:</a:t>
            </a:r>
          </a:p>
          <a:p>
            <a:pPr marL="0" indent="0">
              <a:buNone/>
            </a:pPr>
            <a:endParaRPr lang="en-US" sz="1400" dirty="0"/>
          </a:p>
          <a:p>
            <a:pPr lvl="1" indent="-342900">
              <a:buFont typeface="+mj-lt"/>
              <a:buAutoNum type="arabicPeriod"/>
            </a:pPr>
            <a:r>
              <a:rPr lang="en-US" sz="1400" dirty="0" err="1" smtClean="0"/>
              <a:t>GrLivArea</a:t>
            </a:r>
            <a:endParaRPr lang="en-US" sz="1400" dirty="0" smtClean="0"/>
          </a:p>
          <a:p>
            <a:pPr lvl="1" indent="-342900">
              <a:buFont typeface="+mj-lt"/>
              <a:buAutoNum type="arabicPeriod"/>
            </a:pPr>
            <a:r>
              <a:rPr lang="en-US" sz="1400" dirty="0" err="1" smtClean="0"/>
              <a:t>ExterQual_rating</a:t>
            </a:r>
            <a:endParaRPr lang="en-US" sz="1400" dirty="0" smtClean="0"/>
          </a:p>
          <a:p>
            <a:pPr lvl="1" indent="-342900">
              <a:buFont typeface="+mj-lt"/>
              <a:buAutoNum type="arabicPeriod"/>
            </a:pPr>
            <a:r>
              <a:rPr lang="en-US" sz="1400" dirty="0" err="1" smtClean="0"/>
              <a:t>TotalBsmtSF</a:t>
            </a:r>
            <a:endParaRPr lang="en-US" sz="1400" dirty="0" smtClean="0"/>
          </a:p>
          <a:p>
            <a:pPr lvl="1" indent="-342900">
              <a:buFont typeface="+mj-lt"/>
              <a:buAutoNum type="arabicPeriod"/>
            </a:pPr>
            <a:r>
              <a:rPr lang="en-US" sz="1400" dirty="0" err="1" smtClean="0">
                <a:solidFill>
                  <a:schemeClr val="accent2"/>
                </a:solidFill>
              </a:rPr>
              <a:t>KitchenQual_rating</a:t>
            </a:r>
            <a:endParaRPr lang="en-US" sz="1400" dirty="0" smtClean="0">
              <a:solidFill>
                <a:schemeClr val="accent2"/>
              </a:solidFill>
            </a:endParaRPr>
          </a:p>
          <a:p>
            <a:pPr lvl="1" indent="-342900">
              <a:buFont typeface="+mj-lt"/>
              <a:buAutoNum type="arabicPeriod"/>
            </a:pPr>
            <a:r>
              <a:rPr lang="en-US" sz="1400" dirty="0" err="1" smtClean="0"/>
              <a:t>NeighborhoodPriceSF</a:t>
            </a:r>
            <a:r>
              <a:rPr lang="en-US" sz="1400" dirty="0" smtClean="0"/>
              <a:t> 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 err="1" smtClean="0"/>
              <a:t>GarageCars</a:t>
            </a:r>
            <a:r>
              <a:rPr lang="en-US" sz="1400" dirty="0" smtClean="0"/>
              <a:t> 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 err="1" smtClean="0"/>
              <a:t>BsmtQual_rating</a:t>
            </a:r>
            <a:r>
              <a:rPr lang="en-US" sz="1400" dirty="0" smtClean="0"/>
              <a:t> </a:t>
            </a:r>
          </a:p>
          <a:p>
            <a:pPr lvl="1" indent="-342900">
              <a:buFont typeface="+mj-lt"/>
              <a:buAutoNum type="arabicPeriod"/>
            </a:pPr>
            <a:r>
              <a:rPr lang="en-US" sz="1400" dirty="0" err="1" smtClean="0"/>
              <a:t>FullBath</a:t>
            </a:r>
            <a:endParaRPr lang="en-US" sz="1400" dirty="0" smtClean="0"/>
          </a:p>
          <a:p>
            <a:pPr lvl="1" indent="-342900">
              <a:buFont typeface="+mj-lt"/>
              <a:buAutoNum type="arabicPeriod"/>
            </a:pPr>
            <a:r>
              <a:rPr lang="en-US" sz="1400" dirty="0" smtClean="0"/>
              <a:t>Age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r>
              <a:rPr lang="en-US" sz="1400" dirty="0" smtClean="0"/>
              <a:t>s</a:t>
            </a:r>
            <a:endParaRPr lang="en-US" sz="14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239424" y="1328945"/>
            <a:ext cx="2904576" cy="405649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u="sng" dirty="0" smtClean="0"/>
              <a:t>MODELS ASSESSMENT</a:t>
            </a:r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To </a:t>
            </a:r>
            <a:r>
              <a:rPr lang="en-US" sz="1400" dirty="0" smtClean="0">
                <a:solidFill>
                  <a:srgbClr val="3366FF"/>
                </a:solidFill>
              </a:rPr>
              <a:t>improve performance</a:t>
            </a:r>
            <a:r>
              <a:rPr lang="en-US" sz="1400" dirty="0" smtClean="0"/>
              <a:t>, take </a:t>
            </a:r>
            <a:r>
              <a:rPr lang="en-US" sz="1400" dirty="0"/>
              <a:t>sale condition as ‘Normal</a:t>
            </a:r>
            <a:r>
              <a:rPr lang="en-US" sz="1400" dirty="0" smtClean="0"/>
              <a:t>’ as the most common type of sale. 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Updated amount of observations: 1188</a:t>
            </a: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 smtClean="0"/>
          </a:p>
          <a:p>
            <a:r>
              <a:rPr lang="en-US" sz="1400" dirty="0"/>
              <a:t>LR </a:t>
            </a:r>
            <a:r>
              <a:rPr lang="en-US" sz="1400" dirty="0" err="1"/>
              <a:t>cv_rsme</a:t>
            </a:r>
            <a:r>
              <a:rPr lang="en-US" sz="1400" dirty="0"/>
              <a:t>: </a:t>
            </a:r>
            <a:r>
              <a:rPr lang="en-US" sz="1400" dirty="0" smtClean="0"/>
              <a:t>24,638 | R2: 0.86</a:t>
            </a:r>
            <a:endParaRPr lang="en-US" sz="1400" dirty="0"/>
          </a:p>
          <a:p>
            <a:r>
              <a:rPr lang="en-US" sz="1400" dirty="0" smtClean="0"/>
              <a:t>Ridge </a:t>
            </a:r>
            <a:r>
              <a:rPr lang="en-US" sz="1400" dirty="0" err="1" smtClean="0"/>
              <a:t>cv_rsme</a:t>
            </a:r>
            <a:r>
              <a:rPr lang="en-US" sz="1400" dirty="0" smtClean="0"/>
              <a:t>: 26,785 | R2</a:t>
            </a:r>
            <a:r>
              <a:rPr lang="en-US" sz="1400" dirty="0"/>
              <a:t>: </a:t>
            </a:r>
            <a:r>
              <a:rPr lang="en-US" sz="1400" dirty="0" smtClean="0"/>
              <a:t>0.87</a:t>
            </a:r>
          </a:p>
          <a:p>
            <a:r>
              <a:rPr lang="en-US" sz="1400" dirty="0" smtClean="0"/>
              <a:t>Lasso </a:t>
            </a:r>
            <a:r>
              <a:rPr lang="en-US" sz="1400" dirty="0" err="1"/>
              <a:t>cv_rsme</a:t>
            </a:r>
            <a:r>
              <a:rPr lang="en-US" sz="1400" dirty="0"/>
              <a:t>: </a:t>
            </a:r>
            <a:r>
              <a:rPr lang="en-US" sz="1400" dirty="0" smtClean="0"/>
              <a:t>27,164 | </a:t>
            </a:r>
            <a:r>
              <a:rPr lang="en-US" sz="1400" dirty="0"/>
              <a:t>R2: </a:t>
            </a:r>
            <a:r>
              <a:rPr lang="en-US" sz="1400" dirty="0" smtClean="0"/>
              <a:t>0.87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3366FF"/>
                </a:solidFill>
              </a:rPr>
              <a:t>Best model: </a:t>
            </a:r>
          </a:p>
          <a:p>
            <a:pPr marL="0" indent="0">
              <a:buNone/>
            </a:pPr>
            <a:r>
              <a:rPr lang="en-US" sz="1400" dirty="0"/>
              <a:t>Linear Regression</a:t>
            </a:r>
          </a:p>
          <a:p>
            <a:pPr marL="0" indent="0">
              <a:buNone/>
            </a:pP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45014" y="1724678"/>
            <a:ext cx="0" cy="4319764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02413" y="1713587"/>
            <a:ext cx="0" cy="4330855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Screen Shot 2020-11-13 at 9.41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922" y="2895680"/>
            <a:ext cx="2372829" cy="322346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348922" y="3468352"/>
            <a:ext cx="2372829" cy="30948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9" name="Picture 18" descr="Screen Shot 2020-11-13 at 9.34.3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 b="84966"/>
          <a:stretch/>
        </p:blipFill>
        <p:spPr>
          <a:xfrm>
            <a:off x="2194793" y="3542537"/>
            <a:ext cx="5386675" cy="65459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7939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animBg="1"/>
      <p:bldP spid="6" grpId="0"/>
      <p:bldP spid="7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26" y="185024"/>
            <a:ext cx="7553938" cy="88540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504D"/>
                </a:solidFill>
              </a:rPr>
              <a:t>Kitchen quality </a:t>
            </a:r>
            <a:r>
              <a:rPr lang="en-US" sz="2800" dirty="0" err="1" smtClean="0">
                <a:solidFill>
                  <a:srgbClr val="C0504D"/>
                </a:solidFill>
              </a:rPr>
              <a:t>vs</a:t>
            </a:r>
            <a:r>
              <a:rPr lang="en-US" sz="2800" dirty="0" smtClean="0">
                <a:solidFill>
                  <a:srgbClr val="C0504D"/>
                </a:solidFill>
              </a:rPr>
              <a:t> house price</a:t>
            </a:r>
            <a:endParaRPr lang="en-US" sz="2800" dirty="0">
              <a:solidFill>
                <a:srgbClr val="C0504D"/>
              </a:solidFill>
            </a:endParaRPr>
          </a:p>
        </p:txBody>
      </p:sp>
      <p:pic>
        <p:nvPicPr>
          <p:cNvPr id="11" name="Picture 10" descr="Screen Shot 2020-11-13 at 9.15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64" y="2135258"/>
            <a:ext cx="5877203" cy="40127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10063" y="1234408"/>
            <a:ext cx="405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Random sample size: 300</a:t>
            </a:r>
          </a:p>
          <a:p>
            <a:r>
              <a:rPr lang="en-US" sz="1400" dirty="0" smtClean="0"/>
              <a:t>Lot area: 7,000 – 11,000SF (600 m2 – 1000m2)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642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76" y="75442"/>
            <a:ext cx="3969882" cy="11430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C0504D"/>
                </a:solidFill>
              </a:rPr>
              <a:t>KITCHEN REMODEL</a:t>
            </a:r>
            <a:br>
              <a:rPr lang="en-US" sz="2800" dirty="0" smtClean="0">
                <a:solidFill>
                  <a:srgbClr val="C0504D"/>
                </a:solidFill>
              </a:rPr>
            </a:br>
            <a:r>
              <a:rPr lang="en-US" sz="2800" dirty="0" smtClean="0">
                <a:solidFill>
                  <a:srgbClr val="C0504D"/>
                </a:solidFill>
              </a:rPr>
              <a:t>ADDING VALUE and ROI</a:t>
            </a:r>
            <a:endParaRPr lang="en-US" sz="2800" dirty="0">
              <a:solidFill>
                <a:srgbClr val="C0504D"/>
              </a:solidFill>
            </a:endParaRPr>
          </a:p>
        </p:txBody>
      </p:sp>
      <p:pic>
        <p:nvPicPr>
          <p:cNvPr id="13" name="Picture 12" descr="Screen Shot 2020-11-13 at 9.34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6" y="2241089"/>
            <a:ext cx="6478239" cy="4354117"/>
          </a:xfrm>
          <a:prstGeom prst="rect">
            <a:avLst/>
          </a:prstGeom>
        </p:spPr>
      </p:pic>
      <p:pic>
        <p:nvPicPr>
          <p:cNvPr id="14" name="Picture 13" descr="Screen Shot 2020-11-13 at 9.37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110" y="416202"/>
            <a:ext cx="4062138" cy="1459144"/>
          </a:xfrm>
          <a:prstGeom prst="rect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4363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13117</TotalTime>
  <Words>387</Words>
  <Application>Microsoft Macintosh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QUESTION  What is adding value and ROI of kitchen remodel to house price of Ames between January 2007 and July 2010? </vt:lpstr>
      <vt:lpstr>Summary</vt:lpstr>
      <vt:lpstr>EDA</vt:lpstr>
      <vt:lpstr>House features</vt:lpstr>
      <vt:lpstr>Location – neighborhood value </vt:lpstr>
      <vt:lpstr>PowerPoint Presentation</vt:lpstr>
      <vt:lpstr>MODELING</vt:lpstr>
      <vt:lpstr>Kitchen quality vs house price</vt:lpstr>
      <vt:lpstr>KITCHEN REMODEL ADDING VALUE and ROI</vt:lpstr>
      <vt:lpstr>FINAL NOTES</vt:lpstr>
      <vt:lpstr>Questions &amp; feedback?</vt:lpstr>
      <vt:lpstr>INDEX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REMODEL BUSINESS OPPORTUNITIES  IN AMES, IOWA  QUESTION: How quality rating impact on house prices?  </dc:title>
  <dc:creator>Chau Tran</dc:creator>
  <cp:lastModifiedBy>Chau Tran</cp:lastModifiedBy>
  <cp:revision>83</cp:revision>
  <dcterms:created xsi:type="dcterms:W3CDTF">2020-11-05T03:28:59Z</dcterms:created>
  <dcterms:modified xsi:type="dcterms:W3CDTF">2020-11-14T06:07:11Z</dcterms:modified>
</cp:coreProperties>
</file>