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0717" autoAdjust="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2BC1-5E95-454B-8B3E-535602D68B7D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0B25-D5F9-46F6-9BBB-B81AD746DB9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249037"/>
            <a:ext cx="10515600" cy="864000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Executive Summary</a:t>
            </a:r>
            <a:endParaRPr lang="en-US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07670" y="1122045"/>
            <a:ext cx="11226165" cy="5176520"/>
          </a:xfrm>
        </p:spPr>
        <p:txBody>
          <a:bodyPr lIns="36000" rIns="36000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3324225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Crosstab Analysis:</a:t>
            </a:r>
            <a:endParaRPr lang="en-US" sz="1800" b="1" dirty="0">
              <a:solidFill>
                <a:srgbClr val="000000"/>
              </a:solidFill>
            </a:endParaRPr>
          </a:p>
          <a:p>
            <a:pPr lvl="1" algn="l">
              <a:lnSpc>
                <a:spcPct val="100000"/>
              </a:lnSpc>
              <a:spcBef>
                <a:spcPts val="300"/>
              </a:spcBef>
              <a:buClrTx/>
              <a:buSzTx/>
              <a:tabLst>
                <a:tab pos="3324225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The customers who are male, separated and with the age over 54 years old have the highest potential towards our product.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3324225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Conjoint Analysis:</a:t>
            </a:r>
            <a:endParaRPr lang="en-US" sz="1800" b="1" dirty="0">
              <a:solidFill>
                <a:srgbClr val="000000"/>
              </a:solidFill>
            </a:endParaRPr>
          </a:p>
          <a:p>
            <a:pPr lvl="1" algn="l">
              <a:lnSpc>
                <a:spcPct val="100000"/>
              </a:lnSpc>
              <a:spcBef>
                <a:spcPts val="300"/>
              </a:spcBef>
              <a:buClrTx/>
              <a:buSzTx/>
              <a:tabLst>
                <a:tab pos="3324225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The customers in general prefer the products with Coke flavor, healthy(Diet) sugar level and low price($3.5).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3324225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Cluster Analysis:</a:t>
            </a: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3324225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5 Clusters:</a:t>
            </a:r>
            <a:endParaRPr lang="en-US" sz="1800" b="1" dirty="0">
              <a:solidFill>
                <a:srgbClr val="000000"/>
              </a:solidFill>
            </a:endParaRPr>
          </a:p>
          <a:p>
            <a:pPr lvl="1" algn="l">
              <a:lnSpc>
                <a:spcPct val="100000"/>
              </a:lnSpc>
              <a:spcBef>
                <a:spcPts val="300"/>
              </a:spcBef>
              <a:buClrTx/>
              <a:buSzTx/>
              <a:tabLst>
                <a:tab pos="3324225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The customers are gouped into Regular Coke (20%), Price Only</a:t>
            </a:r>
            <a:r>
              <a:rPr lang="en-US" sz="1800" dirty="0">
                <a:solidFill>
                  <a:srgbClr val="000000"/>
                </a:solidFill>
                <a:sym typeface="+mn-ea"/>
              </a:rPr>
              <a:t> (22%), Diet Coke (19%), Diet Pepsi (20%) and Regular Pepsi (19%).</a:t>
            </a:r>
            <a:endParaRPr lang="en-US" sz="1800" dirty="0">
              <a:solidFill>
                <a:srgbClr val="000000"/>
              </a:solidFill>
            </a:endParaRPr>
          </a:p>
          <a:p>
            <a:pPr lvl="1" algn="l">
              <a:lnSpc>
                <a:spcPct val="100000"/>
              </a:lnSpc>
              <a:spcBef>
                <a:spcPts val="300"/>
              </a:spcBef>
              <a:buClrTx/>
              <a:buSzTx/>
              <a:tabLst>
                <a:tab pos="3324225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The results is consistent with conjoint analysis: the percentage of Diet Group is larger than Regular Group, the percentage of Coke Group is larger than Pepsi Group.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3324225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4 Clusters:</a:t>
            </a:r>
            <a:endParaRPr lang="en-US" sz="1800" b="1" dirty="0">
              <a:solidFill>
                <a:srgbClr val="000000"/>
              </a:solidFill>
            </a:endParaRPr>
          </a:p>
          <a:p>
            <a:pPr lvl="1" algn="l">
              <a:lnSpc>
                <a:spcPct val="100000"/>
              </a:lnSpc>
              <a:spcBef>
                <a:spcPts val="300"/>
              </a:spcBef>
              <a:buClrTx/>
              <a:buSzTx/>
              <a:tabLst>
                <a:tab pos="3324225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The customer are grouped into Regular Coke(20%), </a:t>
            </a:r>
            <a:r>
              <a:rPr lang="en-US" sz="1800" dirty="0">
                <a:solidFill>
                  <a:srgbClr val="000000"/>
                </a:solidFill>
                <a:sym typeface="+mn-ea"/>
              </a:rPr>
              <a:t>Price Only (22%), Pepsi Only (39%) and Diet Coke(19%).</a:t>
            </a:r>
            <a:endParaRPr lang="en-US" sz="1800" dirty="0">
              <a:solidFill>
                <a:srgbClr val="000000"/>
              </a:solidFill>
              <a:sym typeface="+mn-ea"/>
            </a:endParaRPr>
          </a:p>
          <a:p>
            <a:pPr lvl="1" algn="l">
              <a:lnSpc>
                <a:spcPct val="100000"/>
              </a:lnSpc>
              <a:spcBef>
                <a:spcPts val="300"/>
              </a:spcBef>
              <a:buClrTx/>
              <a:buSzTx/>
              <a:tabLst>
                <a:tab pos="3324225" algn="l"/>
              </a:tabLst>
            </a:pPr>
            <a:r>
              <a:rPr lang="en-US" sz="1800" dirty="0">
                <a:solidFill>
                  <a:srgbClr val="000000"/>
                </a:solidFill>
                <a:sym typeface="+mn-ea"/>
              </a:rPr>
              <a:t>Compared the situation in 4 Clusters, Pepsi Only(39%) disappears in 5 Clusters and further breaks into Diet Pepsi(20%) and Regular Pepsi(19%)</a:t>
            </a:r>
            <a:endParaRPr lang="en-US" sz="1800" dirty="0">
              <a:solidFill>
                <a:srgbClr val="000000"/>
              </a:solidFill>
              <a:sym typeface="+mn-ea"/>
            </a:endParaRPr>
          </a:p>
          <a:p>
            <a:pPr lvl="1" algn="l">
              <a:lnSpc>
                <a:spcPct val="100000"/>
              </a:lnSpc>
              <a:spcBef>
                <a:spcPts val="300"/>
              </a:spcBef>
              <a:buClrTx/>
              <a:buSzTx/>
              <a:tabLst>
                <a:tab pos="3324225" algn="l"/>
              </a:tabLst>
            </a:pPr>
            <a:r>
              <a:rPr lang="en-US" sz="1800" dirty="0">
                <a:solidFill>
                  <a:srgbClr val="000000"/>
                </a:solidFill>
                <a:sym typeface="+mn-ea"/>
              </a:rPr>
              <a:t>The algorithm combined two minor groups into a single group and ignore the character of sugar level.</a:t>
            </a:r>
            <a:endParaRPr lang="en-US" sz="18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3324225" algn="l"/>
              </a:tabLst>
            </a:pPr>
            <a:endParaRPr lang="en-US" sz="1600" dirty="0">
              <a:solidFill>
                <a:srgbClr val="7F7F7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3324225" algn="l"/>
              </a:tabLs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3324225" algn="l"/>
              </a:tabLst>
            </a:pPr>
            <a:endParaRPr lang="en-US" sz="16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becf7ca-6b36-4147-97ae-c6d81deb6109"/>
  <p:tag name="COMMONDATA" val="eyJoZGlkIjoiZDk3ZTk0ZGI1NmQzMjkzZDRjYjNhZDAwZDdlODU1OGMifQ==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演示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等线</vt:lpstr>
      <vt:lpstr>Tema do Office</vt:lpstr>
      <vt:lpstr>Executive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Jaqueline Moreira</dc:creator>
  <cp:lastModifiedBy>Alex Liu</cp:lastModifiedBy>
  <cp:revision>78</cp:revision>
  <dcterms:created xsi:type="dcterms:W3CDTF">2022-11-04T23:27:00Z</dcterms:created>
  <dcterms:modified xsi:type="dcterms:W3CDTF">2023-01-02T06:34:29Z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217FE698366847028879DC905299DBF1</vt:lpwstr>
  </property>
  <property fmtid="{D5CDD505-2E9C-101B-9397-08002B2CF9AE}" pid="3" name="KSOProductBuildVer">
    <vt:lpwstr>2052-11.1.0.12980</vt:lpwstr>
  </property>
</Properties>
</file>