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E703-BFEA-42A6-A01F-2DA2C13E7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CD6942-C076-457A-8C2C-37F9F46C7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6A10C-9CE5-4E2B-998C-CE8C9A37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6173-0314-4C9C-9BFC-5D13AA5CF334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3FF04-8390-4744-BA11-A41E3E738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16AA2-9A86-45F7-BDD7-C03F673A0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C2D5C-DD8F-4DF1-BA76-BBE074B3D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98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2BF69-50D5-4096-B344-C931C5B72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856FC-99D7-49DA-B625-9DAF87DAA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6961F-B1C3-408B-B06A-96467986C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6173-0314-4C9C-9BFC-5D13AA5CF334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02A6C-CBF9-48FC-AE3F-FAA39DB29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C61E1-D326-44AD-83D4-AE8D5E898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C2D5C-DD8F-4DF1-BA76-BBE074B3D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99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255B01-0F2F-4E5D-A830-40B61D31BA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403F9-39C2-48CA-9136-314C520A4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F90C2-951C-4B74-A35C-BEC681244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6173-0314-4C9C-9BFC-5D13AA5CF334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6DEB6-3C0A-4685-B73E-58B2150A6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760C4-B24E-42DD-8161-2EBBAABDA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C2D5C-DD8F-4DF1-BA76-BBE074B3D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9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56690-5B71-431C-857E-70363E125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90C8D-F2F5-418E-A9E8-7009184E6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45D5E-B972-443C-A7E1-4D142731A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6173-0314-4C9C-9BFC-5D13AA5CF334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F27E1-E302-43D1-845A-1C532836A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478BA-F75A-41BF-9B60-D4B867C0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C2D5C-DD8F-4DF1-BA76-BBE074B3D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3653-3B54-4210-9158-A101EAE71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59592-BC9D-4266-911A-AB6E0D059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4A704-A04D-4C59-B562-017CF42D4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6173-0314-4C9C-9BFC-5D13AA5CF334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10060-F01F-4789-AFA6-F972A0721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35133-9B8B-44FB-A2FC-473742866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C2D5C-DD8F-4DF1-BA76-BBE074B3D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63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E8788-8B41-4E1F-A27A-5DFFDFF93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6AF31-87EF-402B-BE72-0AAB051C0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D90D5-4603-4068-91B5-F8B07DA92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F4882-B541-4C2E-9DD7-D9497B3B5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6173-0314-4C9C-9BFC-5D13AA5CF334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734F6-EE04-48A5-8397-146AB82F8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EFA54-E275-4460-859E-A4184A096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C2D5C-DD8F-4DF1-BA76-BBE074B3D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61B5C-657A-4B79-812B-078FCF0B7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665B4-D758-4285-AB85-0EB345377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67EE9-FDFE-49AA-BE1B-59459E563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0B7BD6-648D-4AA7-A6BC-157725DC8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599F96-7BD7-4BCB-B055-E8A7A8411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93A45-B7C4-4196-8E65-457AAEC6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6173-0314-4C9C-9BFC-5D13AA5CF334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C9DEA-54F9-4F94-9DA1-27D462285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4AAB19-004F-46D1-85B2-5901E7E2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C2D5C-DD8F-4DF1-BA76-BBE074B3D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94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0C73D-A143-4D84-9544-37F36775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20E014-EEF6-409B-8D11-5DDBF40EB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6173-0314-4C9C-9BFC-5D13AA5CF334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9A79B-2738-4E38-A165-BBC159B22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0588AA-4B3C-45E2-8FDD-DB877AA2E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C2D5C-DD8F-4DF1-BA76-BBE074B3D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0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8F058-5502-47DA-98AA-DB7CA90C6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6173-0314-4C9C-9BFC-5D13AA5CF334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4342-B670-4B69-B3EA-B1CF6F2E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661DD-BB25-4E29-92DD-F732A10D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C2D5C-DD8F-4DF1-BA76-BBE074B3D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7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D1388-11B0-4796-9AC1-6ABF41138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00DC-0BCA-4008-921A-9511F9D4C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EC8B8-09FA-4AFB-B4A3-305A25D00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5FF86-D439-4EA8-B346-5AEB56263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6173-0314-4C9C-9BFC-5D13AA5CF334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CB5A3-E10A-490C-9718-C165A65AE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0757A-3BF7-4B62-918C-2DECAFCE1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C2D5C-DD8F-4DF1-BA76-BBE074B3D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A81DA-87E4-496B-8B3B-BC970B056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D257CF-D409-42A3-B4F7-554B6B56C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4F3EE-906B-4CEE-A8D4-15A4A10D3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CA972-E4BE-48E5-8D66-74F70CED9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6173-0314-4C9C-9BFC-5D13AA5CF334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1AEEE-4393-4F4C-99AC-A9E872A3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C4FF6-888D-4D70-8188-C2651F461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C2D5C-DD8F-4DF1-BA76-BBE074B3D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3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A24A7C-AC0E-448A-BC07-B8D957C46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5E2F5-6475-454E-814D-E90AB777A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9FB64-A10F-4D9E-90AE-2B4419656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C6173-0314-4C9C-9BFC-5D13AA5CF334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DA05B-CA0F-4476-932D-DCFB25DC3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DA0D6-D957-4E9C-86A4-8DCD1A708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C2D5C-DD8F-4DF1-BA76-BBE074B3D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3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BDDA-249F-475B-BA30-C6C47B3FEA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4DA91-E13C-4857-9606-04D8A9622C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CE67C-14FE-4C20-8ECD-517541790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 Detection Architecture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2D3A76-1C5F-4F2F-93B6-FBD1087A28BB}"/>
              </a:ext>
            </a:extLst>
          </p:cNvPr>
          <p:cNvSpPr/>
          <p:nvPr/>
        </p:nvSpPr>
        <p:spPr>
          <a:xfrm>
            <a:off x="833437" y="2064543"/>
            <a:ext cx="1831658" cy="976314"/>
          </a:xfrm>
          <a:prstGeom prst="roundRect">
            <a:avLst>
              <a:gd name="adj" fmla="val 925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Payment System</a:t>
            </a:r>
          </a:p>
          <a:p>
            <a:pPr algn="ctr"/>
            <a:r>
              <a:rPr lang="en-US" sz="1050" dirty="0"/>
              <a:t>[Software System]</a:t>
            </a:r>
          </a:p>
          <a:p>
            <a:pPr algn="ctr"/>
            <a:endParaRPr lang="en-US" sz="1050" dirty="0"/>
          </a:p>
          <a:p>
            <a:pPr algn="ctr"/>
            <a:r>
              <a:rPr lang="en-US" sz="1050" dirty="0"/>
              <a:t>Handle payments from customers.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C53DDA-76A5-4FFE-88B2-146D4159D12D}"/>
              </a:ext>
            </a:extLst>
          </p:cNvPr>
          <p:cNvSpPr/>
          <p:nvPr/>
        </p:nvSpPr>
        <p:spPr>
          <a:xfrm>
            <a:off x="3019425" y="1912620"/>
            <a:ext cx="6057899" cy="4345300"/>
          </a:xfrm>
          <a:prstGeom prst="roundRect">
            <a:avLst>
              <a:gd name="adj" fmla="val 4141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011FB0B-FF6D-437E-A736-FBA9F30B6F01}"/>
              </a:ext>
            </a:extLst>
          </p:cNvPr>
          <p:cNvSpPr/>
          <p:nvPr/>
        </p:nvSpPr>
        <p:spPr>
          <a:xfrm>
            <a:off x="3375660" y="2091690"/>
            <a:ext cx="1958340" cy="9220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Transaction Stream</a:t>
            </a:r>
          </a:p>
          <a:p>
            <a:pPr algn="ctr"/>
            <a:r>
              <a:rPr lang="en-US" sz="1050" dirty="0"/>
              <a:t>[Azure Event Hubs]</a:t>
            </a:r>
          </a:p>
          <a:p>
            <a:pPr algn="ctr"/>
            <a:endParaRPr lang="en-US" sz="1050" dirty="0"/>
          </a:p>
          <a:p>
            <a:pPr algn="ctr"/>
            <a:r>
              <a:rPr lang="en-US" sz="1050" dirty="0"/>
              <a:t>Receive and buffer </a:t>
            </a:r>
            <a:r>
              <a:rPr lang="en-US" sz="1050" dirty="0" err="1"/>
              <a:t>inboud</a:t>
            </a:r>
            <a:r>
              <a:rPr lang="en-US" sz="1050" dirty="0"/>
              <a:t> transactions.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336D77-7C4A-488B-A6AF-58FA2D93FA6A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2665095" y="2552700"/>
            <a:ext cx="710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BAF9549-B421-46A0-B0D6-75BDDC00A0CA}"/>
              </a:ext>
            </a:extLst>
          </p:cNvPr>
          <p:cNvSpPr/>
          <p:nvPr/>
        </p:nvSpPr>
        <p:spPr>
          <a:xfrm>
            <a:off x="6602730" y="2091690"/>
            <a:ext cx="1958340" cy="9220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Fraud Analyzer</a:t>
            </a:r>
          </a:p>
          <a:p>
            <a:pPr algn="ctr"/>
            <a:r>
              <a:rPr lang="en-US" sz="1000" dirty="0"/>
              <a:t>[Spark Streaming, ML, </a:t>
            </a:r>
            <a:r>
              <a:rPr lang="en-US" sz="1000" dirty="0" err="1"/>
              <a:t>MLlib</a:t>
            </a:r>
            <a:r>
              <a:rPr lang="en-US" sz="1000" dirty="0"/>
              <a:t>]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Apply pre-trained model to detect potential frau.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16FA56F-0FD1-482E-A2E6-6283EE2CDB9E}"/>
              </a:ext>
            </a:extLst>
          </p:cNvPr>
          <p:cNvSpPr/>
          <p:nvPr/>
        </p:nvSpPr>
        <p:spPr>
          <a:xfrm>
            <a:off x="6602730" y="3592262"/>
            <a:ext cx="1958340" cy="9220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Model Creator</a:t>
            </a:r>
          </a:p>
          <a:p>
            <a:pPr algn="ctr"/>
            <a:r>
              <a:rPr lang="en-US" sz="1000" dirty="0"/>
              <a:t>[Spark ML, </a:t>
            </a:r>
            <a:r>
              <a:rPr lang="en-US" sz="1000" dirty="0" err="1"/>
              <a:t>Mllib</a:t>
            </a:r>
            <a:r>
              <a:rPr lang="en-US" sz="1000" dirty="0"/>
              <a:t>]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Train and persist fraud detection model.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EAEC170-C36C-4490-BAAF-3886C930ADFF}"/>
              </a:ext>
            </a:extLst>
          </p:cNvPr>
          <p:cNvSpPr/>
          <p:nvPr/>
        </p:nvSpPr>
        <p:spPr>
          <a:xfrm>
            <a:off x="3375660" y="3592262"/>
            <a:ext cx="1958340" cy="9220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Event Bus</a:t>
            </a:r>
          </a:p>
          <a:p>
            <a:pPr algn="ctr"/>
            <a:r>
              <a:rPr lang="en-US" sz="1050" dirty="0"/>
              <a:t>[Azure Event Grid]</a:t>
            </a:r>
          </a:p>
          <a:p>
            <a:pPr algn="ctr"/>
            <a:endParaRPr lang="en-US" sz="1050" dirty="0"/>
          </a:p>
          <a:p>
            <a:pPr algn="ctr"/>
            <a:r>
              <a:rPr lang="en-US" sz="1050" dirty="0"/>
              <a:t>Enable event-driven architecture.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E3EB8A-E2B2-441E-8169-73857A49643D}"/>
              </a:ext>
            </a:extLst>
          </p:cNvPr>
          <p:cNvCxnSpPr>
            <a:stCxn id="14" idx="1"/>
            <a:endCxn id="15" idx="3"/>
          </p:cNvCxnSpPr>
          <p:nvPr/>
        </p:nvCxnSpPr>
        <p:spPr>
          <a:xfrm flipH="1">
            <a:off x="5334000" y="4053272"/>
            <a:ext cx="1268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3D36F5A-2344-4362-8451-341B192784D5}"/>
              </a:ext>
            </a:extLst>
          </p:cNvPr>
          <p:cNvSpPr txBox="1"/>
          <p:nvPr/>
        </p:nvSpPr>
        <p:spPr>
          <a:xfrm>
            <a:off x="5444824" y="3768090"/>
            <a:ext cx="1047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p: </a:t>
            </a:r>
            <a:r>
              <a:rPr lang="en-US" sz="1000" dirty="0" err="1"/>
              <a:t>model.update</a:t>
            </a:r>
            <a:endParaRPr 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8300A8-28C1-4090-95C4-C3EB40DAAF19}"/>
              </a:ext>
            </a:extLst>
          </p:cNvPr>
          <p:cNvSpPr txBox="1"/>
          <p:nvPr/>
        </p:nvSpPr>
        <p:spPr>
          <a:xfrm>
            <a:off x="5030286" y="2952691"/>
            <a:ext cx="1326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s: </a:t>
            </a:r>
            <a:r>
              <a:rPr lang="en-US" sz="1000" dirty="0" err="1"/>
              <a:t>model.update</a:t>
            </a:r>
            <a:endParaRPr lang="en-US" sz="1000" dirty="0"/>
          </a:p>
          <a:p>
            <a:pPr algn="ctr"/>
            <a:r>
              <a:rPr lang="en-US" sz="1000" dirty="0"/>
              <a:t>p: </a:t>
            </a:r>
            <a:r>
              <a:rPr lang="en-US" sz="1000" dirty="0" err="1"/>
              <a:t>transaction.analyze</a:t>
            </a:r>
            <a:endParaRPr lang="en-US" sz="10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E75D80-B113-4440-9C37-C18CED4672E6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5334000" y="2552700"/>
            <a:ext cx="1268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C4022E8-6FD7-424A-8BD8-7661B32B1B41}"/>
              </a:ext>
            </a:extLst>
          </p:cNvPr>
          <p:cNvSpPr/>
          <p:nvPr/>
        </p:nvSpPr>
        <p:spPr>
          <a:xfrm>
            <a:off x="6602730" y="5092835"/>
            <a:ext cx="1958340" cy="90404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200" b="1" dirty="0"/>
              <a:t>Bulk Loader</a:t>
            </a:r>
          </a:p>
          <a:p>
            <a:pPr algn="ctr"/>
            <a:r>
              <a:rPr lang="en-US" sz="1000" dirty="0"/>
              <a:t>[Spark]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Import customer and transaction data into the database.</a:t>
            </a:r>
            <a:endParaRPr lang="en-US" sz="12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B30BB7A-1B5D-45C9-9744-DEC4EFD4B326}"/>
              </a:ext>
            </a:extLst>
          </p:cNvPr>
          <p:cNvSpPr/>
          <p:nvPr/>
        </p:nvSpPr>
        <p:spPr>
          <a:xfrm>
            <a:off x="9578340" y="5044558"/>
            <a:ext cx="2068830" cy="9539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Archive Store</a:t>
            </a:r>
          </a:p>
          <a:p>
            <a:pPr algn="ctr"/>
            <a:r>
              <a:rPr lang="en-US" sz="1050" dirty="0"/>
              <a:t>[ADLS]</a:t>
            </a:r>
          </a:p>
          <a:p>
            <a:pPr algn="ctr"/>
            <a:endParaRPr lang="en-US" sz="1200" dirty="0"/>
          </a:p>
          <a:p>
            <a:pPr algn="ctr"/>
            <a:r>
              <a:rPr lang="en-US" sz="1050" dirty="0"/>
              <a:t>Persist transaction and customer information for bulk load.</a:t>
            </a:r>
          </a:p>
        </p:txBody>
      </p:sp>
      <p:sp>
        <p:nvSpPr>
          <p:cNvPr id="32" name="Flowchart: Magnetic Disk 31">
            <a:extLst>
              <a:ext uri="{FF2B5EF4-FFF2-40B4-BE49-F238E27FC236}">
                <a16:creationId xmlns:a16="http://schemas.microsoft.com/office/drawing/2014/main" id="{358EECF9-458A-4388-93AD-CA75CBA9322F}"/>
              </a:ext>
            </a:extLst>
          </p:cNvPr>
          <p:cNvSpPr/>
          <p:nvPr/>
        </p:nvSpPr>
        <p:spPr>
          <a:xfrm>
            <a:off x="9578340" y="2030730"/>
            <a:ext cx="2095500" cy="10439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Database</a:t>
            </a:r>
          </a:p>
          <a:p>
            <a:pPr algn="ctr"/>
            <a:r>
              <a:rPr lang="en-US" sz="1000" dirty="0"/>
              <a:t>[</a:t>
            </a:r>
            <a:r>
              <a:rPr lang="en-US" sz="1000" dirty="0" err="1"/>
              <a:t>CosmosDB</a:t>
            </a:r>
            <a:r>
              <a:rPr lang="en-US" sz="1000" dirty="0"/>
              <a:t>]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Store transaction and customer information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981E2D8-46E7-4B7E-9C34-714BD30A4630}"/>
              </a:ext>
            </a:extLst>
          </p:cNvPr>
          <p:cNvSpPr/>
          <p:nvPr/>
        </p:nvSpPr>
        <p:spPr>
          <a:xfrm>
            <a:off x="9578340" y="3583599"/>
            <a:ext cx="2095500" cy="90725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Model Store</a:t>
            </a:r>
          </a:p>
          <a:p>
            <a:pPr algn="ctr"/>
            <a:r>
              <a:rPr lang="en-US" sz="1000" dirty="0"/>
              <a:t>[Filesystem]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Persist pre-trained models.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88F2611-D49B-4DCE-A581-DAEFF2845FCB}"/>
              </a:ext>
            </a:extLst>
          </p:cNvPr>
          <p:cNvCxnSpPr>
            <a:cxnSpLocks/>
            <a:stCxn id="14" idx="3"/>
            <a:endCxn id="32" idx="2"/>
          </p:cNvCxnSpPr>
          <p:nvPr/>
        </p:nvCxnSpPr>
        <p:spPr>
          <a:xfrm flipV="1">
            <a:off x="8561070" y="2552700"/>
            <a:ext cx="1017270" cy="150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4905481-10E8-4451-ACA6-DA76949B4FA4}"/>
              </a:ext>
            </a:extLst>
          </p:cNvPr>
          <p:cNvCxnSpPr>
            <a:cxnSpLocks/>
            <a:stCxn id="14" idx="3"/>
            <a:endCxn id="33" idx="1"/>
          </p:cNvCxnSpPr>
          <p:nvPr/>
        </p:nvCxnSpPr>
        <p:spPr>
          <a:xfrm flipV="1">
            <a:off x="8561070" y="4037228"/>
            <a:ext cx="1017270" cy="16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DB04C4E-465A-4BC1-A769-45C1ED1BC075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 flipV="1">
            <a:off x="8561070" y="5521522"/>
            <a:ext cx="1017270" cy="23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480095D-678F-4762-99CD-FCDF7435DAA7}"/>
              </a:ext>
            </a:extLst>
          </p:cNvPr>
          <p:cNvCxnSpPr>
            <a:cxnSpLocks/>
            <a:stCxn id="27" idx="3"/>
            <a:endCxn id="32" idx="2"/>
          </p:cNvCxnSpPr>
          <p:nvPr/>
        </p:nvCxnSpPr>
        <p:spPr>
          <a:xfrm flipV="1">
            <a:off x="8561070" y="2552700"/>
            <a:ext cx="1017270" cy="2992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E998C7F-FFC4-43EF-8CB3-C58E883D4466}"/>
              </a:ext>
            </a:extLst>
          </p:cNvPr>
          <p:cNvCxnSpPr>
            <a:cxnSpLocks/>
            <a:stCxn id="13" idx="3"/>
            <a:endCxn id="33" idx="1"/>
          </p:cNvCxnSpPr>
          <p:nvPr/>
        </p:nvCxnSpPr>
        <p:spPr>
          <a:xfrm>
            <a:off x="8561070" y="2552700"/>
            <a:ext cx="1017270" cy="148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588707E-1594-4E93-B6BA-CB6DBFEBF831}"/>
              </a:ext>
            </a:extLst>
          </p:cNvPr>
          <p:cNvCxnSpPr>
            <a:cxnSpLocks/>
            <a:stCxn id="13" idx="3"/>
            <a:endCxn id="32" idx="2"/>
          </p:cNvCxnSpPr>
          <p:nvPr/>
        </p:nvCxnSpPr>
        <p:spPr>
          <a:xfrm>
            <a:off x="8561070" y="2552700"/>
            <a:ext cx="1017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E8DA8C4-810F-4D26-8F93-438010328ADD}"/>
              </a:ext>
            </a:extLst>
          </p:cNvPr>
          <p:cNvCxnSpPr>
            <a:stCxn id="13" idx="1"/>
            <a:endCxn id="15" idx="0"/>
          </p:cNvCxnSpPr>
          <p:nvPr/>
        </p:nvCxnSpPr>
        <p:spPr>
          <a:xfrm flipH="1">
            <a:off x="4354830" y="2552700"/>
            <a:ext cx="2247900" cy="1039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229500F6-B191-4A34-967E-FB8E5E62D1E8}"/>
              </a:ext>
            </a:extLst>
          </p:cNvPr>
          <p:cNvSpPr txBox="1"/>
          <p:nvPr/>
        </p:nvSpPr>
        <p:spPr>
          <a:xfrm>
            <a:off x="3019425" y="5830146"/>
            <a:ext cx="1974643" cy="43088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200" b="1" dirty="0"/>
              <a:t>Fraud Detection Application</a:t>
            </a:r>
          </a:p>
          <a:p>
            <a:r>
              <a:rPr lang="en-US" sz="1000" dirty="0"/>
              <a:t>[Software System]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F54CD20-C0AB-4484-BDD4-DC36754A3195}"/>
              </a:ext>
            </a:extLst>
          </p:cNvPr>
          <p:cNvGrpSpPr/>
          <p:nvPr/>
        </p:nvGrpSpPr>
        <p:grpSpPr>
          <a:xfrm>
            <a:off x="8294703" y="3474720"/>
            <a:ext cx="377191" cy="377191"/>
            <a:chOff x="8183879" y="3411048"/>
            <a:chExt cx="377191" cy="377191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3B675D5-B6D4-4DB1-BC6E-DCCD0153B4FE}"/>
                </a:ext>
              </a:extLst>
            </p:cNvPr>
            <p:cNvSpPr/>
            <p:nvPr/>
          </p:nvSpPr>
          <p:spPr>
            <a:xfrm>
              <a:off x="8192769" y="3419938"/>
              <a:ext cx="363221" cy="363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0" name="Graphic 109">
              <a:extLst>
                <a:ext uri="{FF2B5EF4-FFF2-40B4-BE49-F238E27FC236}">
                  <a16:creationId xmlns:a16="http://schemas.microsoft.com/office/drawing/2014/main" id="{B9DAB86C-957F-4A36-9348-94477D09F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83879" y="3411048"/>
              <a:ext cx="377191" cy="377191"/>
            </a:xfrm>
            <a:prstGeom prst="rect">
              <a:avLst/>
            </a:prstGeom>
          </p:spPr>
        </p:pic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40489598-D70B-4A54-8490-2C0FD3DA3B69}"/>
              </a:ext>
            </a:extLst>
          </p:cNvPr>
          <p:cNvSpPr txBox="1"/>
          <p:nvPr/>
        </p:nvSpPr>
        <p:spPr>
          <a:xfrm>
            <a:off x="4582116" y="3494000"/>
            <a:ext cx="900888" cy="153888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  <a:prstDash val="sysDot"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&lt;&lt;out of scope&gt;&gt;</a:t>
            </a:r>
          </a:p>
        </p:txBody>
      </p:sp>
    </p:spTree>
    <p:extLst>
      <p:ext uri="{BB962C8B-B14F-4D97-AF65-F5344CB8AC3E}">
        <p14:creationId xmlns:p14="http://schemas.microsoft.com/office/powerpoint/2010/main" val="3767500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76C6C-C07E-45B6-9486-97051AA2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38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</TotalTime>
  <Words>144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Fraud Detection Architecture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Georgiev</dc:creator>
  <cp:lastModifiedBy>Ivan Georgiev</cp:lastModifiedBy>
  <cp:revision>23</cp:revision>
  <dcterms:created xsi:type="dcterms:W3CDTF">2019-09-02T13:20:48Z</dcterms:created>
  <dcterms:modified xsi:type="dcterms:W3CDTF">2019-09-02T14:16:59Z</dcterms:modified>
</cp:coreProperties>
</file>