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ld Standard TT"/>
      <p:regular r:id="rId29"/>
      <p:bold r:id="rId30"/>
      <p: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6ioYOfT3a36jkFn8Ws9xMhl8j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italic.fntdata"/><Relationship Id="rId3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70a9ef30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070a9ef30c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609fbdabb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f609fbdabb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861b9f98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0861b9f98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6405c0a04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106405c0a04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60f825be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060f825be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60f825be4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60f825be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609fbdabb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f609fbdab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60f825be4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060f825be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60f825be4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060f825be4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0f825be4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060f825be4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60f825be4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060f825be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60f825be4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060f825be4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14"/>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25"/>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26"/>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27"/>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4" name="Shape 64"/>
        <p:cNvGrpSpPr/>
        <p:nvPr/>
      </p:nvGrpSpPr>
      <p:grpSpPr>
        <a:xfrm>
          <a:off x="0" y="0"/>
          <a:ext cx="0" cy="0"/>
          <a:chOff x="0" y="0"/>
          <a:chExt cx="0" cy="0"/>
        </a:xfrm>
      </p:grpSpPr>
      <p:sp>
        <p:nvSpPr>
          <p:cNvPr id="65" name="Google Shape;65;p16"/>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8" name="Shape 68"/>
        <p:cNvGrpSpPr/>
        <p:nvPr/>
      </p:nvGrpSpPr>
      <p:grpSpPr>
        <a:xfrm>
          <a:off x="0" y="0"/>
          <a:ext cx="0" cy="0"/>
          <a:chOff x="0" y="0"/>
          <a:chExt cx="0" cy="0"/>
        </a:xfrm>
      </p:grpSpPr>
      <p:sp>
        <p:nvSpPr>
          <p:cNvPr id="69" name="Google Shape;69;p29"/>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1" name="Shape 71"/>
        <p:cNvGrpSpPr/>
        <p:nvPr/>
      </p:nvGrpSpPr>
      <p:grpSpPr>
        <a:xfrm>
          <a:off x="0" y="0"/>
          <a:ext cx="0" cy="0"/>
          <a:chOff x="0" y="0"/>
          <a:chExt cx="0" cy="0"/>
        </a:xfrm>
      </p:grpSpPr>
      <p:sp>
        <p:nvSpPr>
          <p:cNvPr id="72" name="Google Shape;72;p30"/>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31"/>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7" name="Shape 77"/>
        <p:cNvGrpSpPr/>
        <p:nvPr/>
      </p:nvGrpSpPr>
      <p:grpSpPr>
        <a:xfrm>
          <a:off x="0" y="0"/>
          <a:ext cx="0" cy="0"/>
          <a:chOff x="0" y="0"/>
          <a:chExt cx="0" cy="0"/>
        </a:xfrm>
      </p:grpSpPr>
      <p:sp>
        <p:nvSpPr>
          <p:cNvPr id="78" name="Google Shape;78;p32"/>
          <p:cNvSpPr txBox="1"/>
          <p:nvPr>
            <p:ph idx="1" type="subTitle"/>
          </p:nvPr>
        </p:nvSpPr>
        <p:spPr>
          <a:xfrm>
            <a:off x="512640" y="1893240"/>
            <a:ext cx="8118360" cy="70585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9" name="Shape 79"/>
        <p:cNvGrpSpPr/>
        <p:nvPr/>
      </p:nvGrpSpPr>
      <p:grpSpPr>
        <a:xfrm>
          <a:off x="0" y="0"/>
          <a:ext cx="0" cy="0"/>
          <a:chOff x="0" y="0"/>
          <a:chExt cx="0" cy="0"/>
        </a:xfrm>
      </p:grpSpPr>
      <p:sp>
        <p:nvSpPr>
          <p:cNvPr id="80" name="Google Shape;80;p33"/>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4" name="Shape 84"/>
        <p:cNvGrpSpPr/>
        <p:nvPr/>
      </p:nvGrpSpPr>
      <p:grpSpPr>
        <a:xfrm>
          <a:off x="0" y="0"/>
          <a:ext cx="0" cy="0"/>
          <a:chOff x="0" y="0"/>
          <a:chExt cx="0" cy="0"/>
        </a:xfrm>
      </p:grpSpPr>
      <p:sp>
        <p:nvSpPr>
          <p:cNvPr id="85" name="Google Shape;85;p34"/>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9" name="Shape 89"/>
        <p:cNvGrpSpPr/>
        <p:nvPr/>
      </p:nvGrpSpPr>
      <p:grpSpPr>
        <a:xfrm>
          <a:off x="0" y="0"/>
          <a:ext cx="0" cy="0"/>
          <a:chOff x="0" y="0"/>
          <a:chExt cx="0" cy="0"/>
        </a:xfrm>
      </p:grpSpPr>
      <p:sp>
        <p:nvSpPr>
          <p:cNvPr id="90" name="Google Shape;90;p35"/>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4" name="Shape 94"/>
        <p:cNvGrpSpPr/>
        <p:nvPr/>
      </p:nvGrpSpPr>
      <p:grpSpPr>
        <a:xfrm>
          <a:off x="0" y="0"/>
          <a:ext cx="0" cy="0"/>
          <a:chOff x="0" y="0"/>
          <a:chExt cx="0" cy="0"/>
        </a:xfrm>
      </p:grpSpPr>
      <p:sp>
        <p:nvSpPr>
          <p:cNvPr id="95" name="Google Shape;95;p36"/>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3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8" name="Shape 98"/>
        <p:cNvGrpSpPr/>
        <p:nvPr/>
      </p:nvGrpSpPr>
      <p:grpSpPr>
        <a:xfrm>
          <a:off x="0" y="0"/>
          <a:ext cx="0" cy="0"/>
          <a:chOff x="0" y="0"/>
          <a:chExt cx="0" cy="0"/>
        </a:xfrm>
      </p:grpSpPr>
      <p:sp>
        <p:nvSpPr>
          <p:cNvPr id="99" name="Google Shape;99;p37"/>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3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3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3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4" name="Shape 104"/>
        <p:cNvGrpSpPr/>
        <p:nvPr/>
      </p:nvGrpSpPr>
      <p:grpSpPr>
        <a:xfrm>
          <a:off x="0" y="0"/>
          <a:ext cx="0" cy="0"/>
          <a:chOff x="0" y="0"/>
          <a:chExt cx="0" cy="0"/>
        </a:xfrm>
      </p:grpSpPr>
      <p:sp>
        <p:nvSpPr>
          <p:cNvPr id="105" name="Google Shape;105;p38"/>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18"/>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19"/>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0"/>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21"/>
          <p:cNvSpPr txBox="1"/>
          <p:nvPr>
            <p:ph idx="1" type="subTitle"/>
          </p:nvPr>
        </p:nvSpPr>
        <p:spPr>
          <a:xfrm>
            <a:off x="512640" y="1893240"/>
            <a:ext cx="8118360" cy="70585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22"/>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23"/>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24"/>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3"/>
          <p:cNvSpPr/>
          <p:nvPr/>
        </p:nvSpPr>
        <p:spPr>
          <a:xfrm>
            <a:off x="0" y="0"/>
            <a:ext cx="9143640" cy="171144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3"/>
          <p:cNvSpPr/>
          <p:nvPr/>
        </p:nvSpPr>
        <p:spPr>
          <a:xfrm>
            <a:off x="641880" y="3597480"/>
            <a:ext cx="389880" cy="360"/>
          </a:xfrm>
          <a:custGeom>
            <a:rect b="b" l="l" r="r" t="t"/>
            <a:pathLst>
              <a:path extrusionOk="0" h="21600" w="21600">
                <a:moveTo>
                  <a:pt x="0" y="0"/>
                </a:moveTo>
                <a:lnTo>
                  <a:pt x="21600" y="21600"/>
                </a:lnTo>
              </a:path>
            </a:pathLst>
          </a:custGeom>
          <a:noFill/>
          <a:ln cap="flat" cmpd="sng" w="28425">
            <a:solidFill>
              <a:schemeClr val="accent1"/>
            </a:solidFill>
            <a:prstDash val="solid"/>
            <a:round/>
            <a:headEnd len="sm" w="sm" type="none"/>
            <a:tailEnd len="sm" w="sm" type="none"/>
          </a:ln>
        </p:spPr>
      </p:sp>
      <p:sp>
        <p:nvSpPr>
          <p:cNvPr id="8" name="Google Shape;8;p13"/>
          <p:cNvSpPr txBox="1"/>
          <p:nvPr>
            <p:ph type="title"/>
          </p:nvPr>
        </p:nvSpPr>
        <p:spPr>
          <a:xfrm>
            <a:off x="512640" y="1893240"/>
            <a:ext cx="8118360" cy="152244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BF0"/>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BF0"/>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BF0"/>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BF0"/>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BF0"/>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BF0"/>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BF0"/>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BF0"/>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BF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solidFill>
                <a:schemeClr val="dk1"/>
              </a:solidFill>
              <a:latin typeface="Times New Roman"/>
              <a:ea typeface="Times New Roman"/>
              <a:cs typeface="Times New Roman"/>
              <a:sym typeface="Times New Roman"/>
            </a:endParaRPr>
          </a:p>
        </p:txBody>
      </p:sp>
      <p:sp>
        <p:nvSpPr>
          <p:cNvPr id="10" name="Google Shape;10;p1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9" name="Shape 59"/>
        <p:cNvGrpSpPr/>
        <p:nvPr/>
      </p:nvGrpSpPr>
      <p:grpSpPr>
        <a:xfrm>
          <a:off x="0" y="0"/>
          <a:ext cx="0" cy="0"/>
          <a:chOff x="0" y="0"/>
          <a:chExt cx="0" cy="0"/>
        </a:xfrm>
      </p:grpSpPr>
      <p:sp>
        <p:nvSpPr>
          <p:cNvPr id="60" name="Google Shape;60;p15"/>
          <p:cNvSpPr/>
          <p:nvPr/>
        </p:nvSpPr>
        <p:spPr>
          <a:xfrm>
            <a:off x="0" y="5045760"/>
            <a:ext cx="9143640" cy="9756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311760" y="444960"/>
            <a:ext cx="8520120" cy="61272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15"/>
          <p:cNvSpPr txBox="1"/>
          <p:nvPr>
            <p:ph idx="1" type="body"/>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 name="Google Shape;63;p1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
          <p:cNvPicPr preferRelativeResize="0"/>
          <p:nvPr/>
        </p:nvPicPr>
        <p:blipFill rotWithShape="1">
          <a:blip r:embed="rId3">
            <a:alphaModFix/>
          </a:blip>
          <a:srcRect b="0" l="0" r="0" t="0"/>
          <a:stretch/>
        </p:blipFill>
        <p:spPr>
          <a:xfrm>
            <a:off x="3071880" y="170640"/>
            <a:ext cx="2999520" cy="1993680"/>
          </a:xfrm>
          <a:prstGeom prst="rect">
            <a:avLst/>
          </a:prstGeom>
          <a:noFill/>
          <a:ln>
            <a:noFill/>
          </a:ln>
        </p:spPr>
      </p:pic>
      <p:sp>
        <p:nvSpPr>
          <p:cNvPr id="117" name="Google Shape;117;p1"/>
          <p:cNvSpPr txBox="1"/>
          <p:nvPr/>
        </p:nvSpPr>
        <p:spPr>
          <a:xfrm>
            <a:off x="512640" y="2230200"/>
            <a:ext cx="8118360" cy="234792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BF0"/>
                </a:solidFill>
                <a:latin typeface="Times New Roman"/>
                <a:ea typeface="Times New Roman"/>
                <a:cs typeface="Times New Roman"/>
                <a:sym typeface="Times New Roman"/>
              </a:rPr>
              <a:t>Computer Engineering Department</a:t>
            </a:r>
            <a:br>
              <a:rPr b="0" i="0" lang="en" sz="1800" u="none" cap="none" strike="noStrike">
                <a:solidFill>
                  <a:schemeClr val="dk1"/>
                </a:solidFill>
                <a:latin typeface="Arial"/>
                <a:ea typeface="Arial"/>
                <a:cs typeface="Arial"/>
                <a:sym typeface="Arial"/>
              </a:rPr>
            </a:br>
            <a:r>
              <a:rPr b="0" i="0" lang="en" sz="2400" u="none" cap="none" strike="noStrike">
                <a:solidFill>
                  <a:srgbClr val="FFFBF0"/>
                </a:solidFill>
                <a:latin typeface="Times New Roman"/>
                <a:ea typeface="Times New Roman"/>
                <a:cs typeface="Times New Roman"/>
                <a:sym typeface="Times New Roman"/>
              </a:rPr>
              <a:t>A.P. Shah Institute of Technology</a:t>
            </a:r>
            <a:br>
              <a:rPr b="0" i="0" lang="en" sz="1800" u="none" cap="none" strike="noStrike">
                <a:solidFill>
                  <a:schemeClr val="dk1"/>
                </a:solidFill>
                <a:latin typeface="Arial"/>
                <a:ea typeface="Arial"/>
                <a:cs typeface="Arial"/>
                <a:sym typeface="Arial"/>
              </a:rPr>
            </a:br>
            <a:r>
              <a:rPr b="0" i="0" lang="en" sz="2400" u="none" cap="none" strike="noStrike">
                <a:solidFill>
                  <a:srgbClr val="FFFBF0"/>
                </a:solidFill>
                <a:latin typeface="Times New Roman"/>
                <a:ea typeface="Times New Roman"/>
                <a:cs typeface="Times New Roman"/>
                <a:sym typeface="Times New Roman"/>
              </a:rPr>
              <a:t>G.B.Road,Kasarvadavli, Thane(W), Mumbai-400615</a:t>
            </a:r>
            <a:br>
              <a:rPr b="0" i="0" lang="en" sz="1800" u="none" cap="none" strike="noStrike">
                <a:solidFill>
                  <a:schemeClr val="dk1"/>
                </a:solidFill>
                <a:latin typeface="Arial"/>
                <a:ea typeface="Arial"/>
                <a:cs typeface="Arial"/>
                <a:sym typeface="Arial"/>
              </a:rPr>
            </a:br>
            <a:r>
              <a:rPr b="0" i="0" lang="en" sz="2400" u="none" cap="none" strike="noStrike">
                <a:solidFill>
                  <a:srgbClr val="FFFBF0"/>
                </a:solidFill>
                <a:latin typeface="Times New Roman"/>
                <a:ea typeface="Times New Roman"/>
                <a:cs typeface="Times New Roman"/>
                <a:sym typeface="Times New Roman"/>
              </a:rPr>
              <a:t>UNIVERSITY OF MUMBAI</a:t>
            </a:r>
            <a:br>
              <a:rPr b="0" i="0" lang="en" sz="1800" u="none" cap="none" strike="noStrike">
                <a:solidFill>
                  <a:schemeClr val="dk1"/>
                </a:solidFill>
                <a:latin typeface="Arial"/>
                <a:ea typeface="Arial"/>
                <a:cs typeface="Arial"/>
                <a:sym typeface="Arial"/>
              </a:rPr>
            </a:br>
            <a:r>
              <a:rPr b="0" i="0" lang="en" sz="2400" u="none" cap="none" strike="noStrike">
                <a:solidFill>
                  <a:srgbClr val="FFFBF0"/>
                </a:solidFill>
                <a:latin typeface="Times New Roman"/>
                <a:ea typeface="Times New Roman"/>
                <a:cs typeface="Times New Roman"/>
                <a:sym typeface="Times New Roman"/>
              </a:rPr>
              <a:t>Academic Year 2021-2022</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3.</a:t>
            </a:r>
            <a:r>
              <a:rPr b="1" lang="en" sz="3000">
                <a:latin typeface="Times New Roman"/>
                <a:ea typeface="Times New Roman"/>
                <a:cs typeface="Times New Roman"/>
                <a:sym typeface="Times New Roman"/>
              </a:rPr>
              <a:t>2</a:t>
            </a:r>
            <a:r>
              <a:rPr b="1" i="0" lang="en" sz="3000" u="none" cap="none" strike="noStrike">
                <a:solidFill>
                  <a:srgbClr val="000000"/>
                </a:solidFill>
                <a:latin typeface="Times New Roman"/>
                <a:ea typeface="Times New Roman"/>
                <a:cs typeface="Times New Roman"/>
                <a:sym typeface="Times New Roman"/>
              </a:rPr>
              <a:t> Applications</a:t>
            </a:r>
            <a:endParaRPr b="0" i="0" sz="3000" u="none" cap="none" strike="noStrike">
              <a:solidFill>
                <a:srgbClr val="000000"/>
              </a:solidFill>
              <a:latin typeface="Arial"/>
              <a:ea typeface="Arial"/>
              <a:cs typeface="Arial"/>
              <a:sym typeface="Arial"/>
            </a:endParaRPr>
          </a:p>
        </p:txBody>
      </p:sp>
      <p:sp>
        <p:nvSpPr>
          <p:cNvPr id="170" name="Google Shape;170;p11"/>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None/>
            </a:pPr>
            <a:r>
              <a:rPr i="0" lang="en" sz="2000" u="none" cap="none" strike="noStrike">
                <a:solidFill>
                  <a:srgbClr val="000000"/>
                </a:solidFill>
                <a:latin typeface="Times New Roman"/>
                <a:ea typeface="Times New Roman"/>
                <a:cs typeface="Times New Roman"/>
                <a:sym typeface="Times New Roman"/>
              </a:rPr>
              <a:t>We can use this application:</a:t>
            </a:r>
            <a:endParaRPr sz="2000">
              <a:latin typeface="Times New Roman"/>
              <a:ea typeface="Times New Roman"/>
              <a:cs typeface="Times New Roman"/>
              <a:sym typeface="Times New Roman"/>
            </a:endParaRPr>
          </a:p>
          <a:p>
            <a:pPr indent="-298450" lvl="0" marL="400050" marR="0" rtl="0" algn="l">
              <a:lnSpc>
                <a:spcPct val="150000"/>
              </a:lnSpc>
              <a:spcBef>
                <a:spcPts val="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Dairy</a:t>
            </a:r>
            <a:endParaRPr sz="2000">
              <a:latin typeface="Times New Roman"/>
              <a:ea typeface="Times New Roman"/>
              <a:cs typeface="Times New Roman"/>
              <a:sym typeface="Times New Roman"/>
            </a:endParaRPr>
          </a:p>
          <a:p>
            <a:pPr indent="-298450" lvl="0" marL="400050" marR="0" rtl="0" algn="l">
              <a:lnSpc>
                <a:spcPct val="150000"/>
              </a:lnSpc>
              <a:spcBef>
                <a:spcPts val="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Canteen</a:t>
            </a:r>
            <a:endParaRPr sz="2000">
              <a:latin typeface="Times New Roman"/>
              <a:ea typeface="Times New Roman"/>
              <a:cs typeface="Times New Roman"/>
              <a:sym typeface="Times New Roman"/>
            </a:endParaRPr>
          </a:p>
          <a:p>
            <a:pPr indent="-298450" lvl="0" marL="400050" marR="0" rtl="0" algn="l">
              <a:lnSpc>
                <a:spcPct val="150000"/>
              </a:lnSpc>
              <a:spcBef>
                <a:spcPts val="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Grocery </a:t>
            </a:r>
            <a:endParaRPr sz="2000">
              <a:latin typeface="Times New Roman"/>
              <a:ea typeface="Times New Roman"/>
              <a:cs typeface="Times New Roman"/>
              <a:sym typeface="Times New Roman"/>
            </a:endParaRPr>
          </a:p>
          <a:p>
            <a:pPr indent="-298450" lvl="0" marL="400050" marR="0" rtl="0" algn="l">
              <a:lnSpc>
                <a:spcPct val="150000"/>
              </a:lnSpc>
              <a:spcBef>
                <a:spcPts val="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Local stores</a:t>
            </a:r>
            <a:endParaRPr sz="2000">
              <a:latin typeface="Times New Roman"/>
              <a:ea typeface="Times New Roman"/>
              <a:cs typeface="Times New Roman"/>
              <a:sym typeface="Times New Roman"/>
            </a:endParaRPr>
          </a:p>
          <a:p>
            <a:pPr indent="-298450" lvl="0" marL="400050" marR="0" rtl="0" algn="l">
              <a:lnSpc>
                <a:spcPct val="150000"/>
              </a:lnSpc>
              <a:spcBef>
                <a:spcPts val="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Stationary</a:t>
            </a:r>
            <a:endParaRPr sz="2000">
              <a:latin typeface="Times New Roman"/>
              <a:ea typeface="Times New Roman"/>
              <a:cs typeface="Times New Roman"/>
              <a:sym typeface="Times New Roman"/>
            </a:endParaRPr>
          </a:p>
          <a:p>
            <a:pPr indent="-171450" lvl="0" marL="40005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40005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74" name="Shape 174"/>
        <p:cNvGrpSpPr/>
        <p:nvPr/>
      </p:nvGrpSpPr>
      <p:grpSpPr>
        <a:xfrm>
          <a:off x="0" y="0"/>
          <a:ext cx="0" cy="0"/>
          <a:chOff x="0" y="0"/>
          <a:chExt cx="0" cy="0"/>
        </a:xfrm>
      </p:grpSpPr>
      <p:sp>
        <p:nvSpPr>
          <p:cNvPr id="175" name="Google Shape;175;g1070a9ef30c_0_14"/>
          <p:cNvSpPr txBox="1"/>
          <p:nvPr/>
        </p:nvSpPr>
        <p:spPr>
          <a:xfrm>
            <a:off x="311760" y="444960"/>
            <a:ext cx="8520000" cy="61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chemeClr val="dk1"/>
                </a:solidFill>
                <a:latin typeface="Times New Roman"/>
                <a:ea typeface="Times New Roman"/>
                <a:cs typeface="Times New Roman"/>
                <a:sym typeface="Times New Roman"/>
              </a:rPr>
              <a:t>3.3</a:t>
            </a:r>
            <a:r>
              <a:rPr b="1" i="0" lang="en" sz="3000" u="none" cap="none" strike="noStrike">
                <a:solidFill>
                  <a:schemeClr val="dk1"/>
                </a:solidFill>
                <a:latin typeface="Times New Roman"/>
                <a:ea typeface="Times New Roman"/>
                <a:cs typeface="Times New Roman"/>
                <a:sym typeface="Times New Roman"/>
              </a:rPr>
              <a:t> Future Scope</a:t>
            </a:r>
            <a:endParaRPr b="0" i="0" sz="3000" u="none" cap="none" strike="noStrike">
              <a:solidFill>
                <a:schemeClr val="dk1"/>
              </a:solidFill>
              <a:latin typeface="Arial"/>
              <a:ea typeface="Arial"/>
              <a:cs typeface="Arial"/>
              <a:sym typeface="Arial"/>
            </a:endParaRPr>
          </a:p>
        </p:txBody>
      </p:sp>
      <p:sp>
        <p:nvSpPr>
          <p:cNvPr id="176" name="Google Shape;176;g1070a9ef30c_0_14"/>
          <p:cNvSpPr txBox="1"/>
          <p:nvPr/>
        </p:nvSpPr>
        <p:spPr>
          <a:xfrm>
            <a:off x="311760" y="1171440"/>
            <a:ext cx="8520000" cy="339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Times New Roman"/>
                <a:ea typeface="Times New Roman"/>
                <a:cs typeface="Times New Roman"/>
                <a:sym typeface="Times New Roman"/>
              </a:rPr>
              <a:t>There are certain things for future enhancements in this project such as:</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a:p>
            <a:pPr indent="-114300" lvl="0" marL="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Mobile application can be developed which will be more helpful in terms of space and maintenance and billing purposes.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114300" lvl="0" marL="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Detailed graphs for sales reports can be shown so it will be easy for users to understand their sales on a monthly or weekly basis</a:t>
            </a:r>
            <a:endParaRPr/>
          </a:p>
          <a:p>
            <a:pPr indent="0" lvl="0" marL="107950" marR="0" rtl="0" algn="l">
              <a:lnSpc>
                <a:spcPct val="150000"/>
              </a:lnSpc>
              <a:spcBef>
                <a:spcPts val="0"/>
              </a:spcBef>
              <a:spcAft>
                <a:spcPts val="0"/>
              </a:spcAft>
              <a:buNone/>
            </a:pPr>
            <a:r>
              <a:t/>
            </a:r>
            <a:endParaRPr b="0"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f609fbdabb_0_23"/>
          <p:cNvSpPr txBox="1"/>
          <p:nvPr/>
        </p:nvSpPr>
        <p:spPr>
          <a:xfrm>
            <a:off x="0" y="0"/>
            <a:ext cx="3719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4.</a:t>
            </a:r>
            <a:r>
              <a:rPr b="1" lang="en" sz="3000">
                <a:latin typeface="Times New Roman"/>
                <a:ea typeface="Times New Roman"/>
                <a:cs typeface="Times New Roman"/>
                <a:sym typeface="Times New Roman"/>
              </a:rPr>
              <a:t>1</a:t>
            </a:r>
            <a:r>
              <a:rPr b="1" i="0" lang="en" sz="3000" u="none" cap="none" strike="noStrike">
                <a:solidFill>
                  <a:srgbClr val="000000"/>
                </a:solidFill>
                <a:latin typeface="Times New Roman"/>
                <a:ea typeface="Times New Roman"/>
                <a:cs typeface="Times New Roman"/>
                <a:sym typeface="Times New Roman"/>
              </a:rPr>
              <a:t> </a:t>
            </a:r>
            <a:r>
              <a:rPr b="1" lang="en" sz="3000">
                <a:latin typeface="Times New Roman"/>
                <a:ea typeface="Times New Roman"/>
                <a:cs typeface="Times New Roman"/>
                <a:sym typeface="Times New Roman"/>
              </a:rPr>
              <a:t>Block Diagram</a:t>
            </a:r>
            <a:endParaRPr b="1" i="0" sz="3000" u="none" cap="none" strike="noStrike">
              <a:solidFill>
                <a:srgbClr val="000000"/>
              </a:solidFill>
              <a:latin typeface="Times New Roman"/>
              <a:ea typeface="Times New Roman"/>
              <a:cs typeface="Times New Roman"/>
              <a:sym typeface="Times New Roman"/>
            </a:endParaRPr>
          </a:p>
        </p:txBody>
      </p:sp>
      <p:sp>
        <p:nvSpPr>
          <p:cNvPr id="182" name="Google Shape;182;gf609fbdabb_0_23"/>
          <p:cNvSpPr txBox="1"/>
          <p:nvPr/>
        </p:nvSpPr>
        <p:spPr>
          <a:xfrm>
            <a:off x="3709838" y="4725800"/>
            <a:ext cx="2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Fig 4.1: </a:t>
            </a:r>
            <a:r>
              <a:rPr lang="en">
                <a:latin typeface="Times New Roman"/>
                <a:ea typeface="Times New Roman"/>
                <a:cs typeface="Times New Roman"/>
                <a:sym typeface="Times New Roman"/>
              </a:rPr>
              <a:t>Block Diagram</a:t>
            </a:r>
            <a:endParaRPr b="0" i="0" sz="1400" u="none" cap="none" strike="noStrike">
              <a:solidFill>
                <a:srgbClr val="000000"/>
              </a:solidFill>
              <a:latin typeface="Times New Roman"/>
              <a:ea typeface="Times New Roman"/>
              <a:cs typeface="Times New Roman"/>
              <a:sym typeface="Times New Roman"/>
            </a:endParaRPr>
          </a:p>
        </p:txBody>
      </p:sp>
      <p:pic>
        <p:nvPicPr>
          <p:cNvPr id="183" name="Google Shape;183;gf609fbdabb_0_23"/>
          <p:cNvPicPr preferRelativeResize="0"/>
          <p:nvPr/>
        </p:nvPicPr>
        <p:blipFill>
          <a:blip r:embed="rId3">
            <a:alphaModFix/>
          </a:blip>
          <a:stretch>
            <a:fillRect/>
          </a:stretch>
        </p:blipFill>
        <p:spPr>
          <a:xfrm>
            <a:off x="1560725" y="589350"/>
            <a:ext cx="5246250" cy="4136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0861b9f983_0_1"/>
          <p:cNvSpPr txBox="1"/>
          <p:nvPr/>
        </p:nvSpPr>
        <p:spPr>
          <a:xfrm>
            <a:off x="224250" y="154175"/>
            <a:ext cx="6867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4.</a:t>
            </a:r>
            <a:r>
              <a:rPr b="1" lang="en" sz="3000">
                <a:latin typeface="Times New Roman"/>
                <a:ea typeface="Times New Roman"/>
                <a:cs typeface="Times New Roman"/>
                <a:sym typeface="Times New Roman"/>
              </a:rPr>
              <a:t>2</a:t>
            </a:r>
            <a:r>
              <a:rPr b="1" i="0" lang="en" sz="3000" u="none" cap="none" strike="noStrike">
                <a:solidFill>
                  <a:srgbClr val="000000"/>
                </a:solidFill>
                <a:latin typeface="Times New Roman"/>
                <a:ea typeface="Times New Roman"/>
                <a:cs typeface="Times New Roman"/>
                <a:sym typeface="Times New Roman"/>
              </a:rPr>
              <a:t>.1 Level 0 Data Flow Diagram</a:t>
            </a:r>
            <a:endParaRPr b="1" i="0" sz="3000" u="none" cap="none" strike="noStrike">
              <a:solidFill>
                <a:srgbClr val="000000"/>
              </a:solidFill>
              <a:latin typeface="Times New Roman"/>
              <a:ea typeface="Times New Roman"/>
              <a:cs typeface="Times New Roman"/>
              <a:sym typeface="Times New Roman"/>
            </a:endParaRPr>
          </a:p>
        </p:txBody>
      </p:sp>
      <p:sp>
        <p:nvSpPr>
          <p:cNvPr id="189" name="Google Shape;189;g10861b9f983_0_1"/>
          <p:cNvSpPr txBox="1"/>
          <p:nvPr/>
        </p:nvSpPr>
        <p:spPr>
          <a:xfrm>
            <a:off x="2802999" y="3969000"/>
            <a:ext cx="33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Fig 4.2:Level 0 Data Flow Diagram</a:t>
            </a:r>
            <a:endParaRPr b="0" i="0" sz="1400" u="none" cap="none" strike="noStrike">
              <a:solidFill>
                <a:srgbClr val="000000"/>
              </a:solidFill>
              <a:latin typeface="Times New Roman"/>
              <a:ea typeface="Times New Roman"/>
              <a:cs typeface="Times New Roman"/>
              <a:sym typeface="Times New Roman"/>
            </a:endParaRPr>
          </a:p>
        </p:txBody>
      </p:sp>
      <p:pic>
        <p:nvPicPr>
          <p:cNvPr id="190" name="Google Shape;190;g10861b9f983_0_1"/>
          <p:cNvPicPr preferRelativeResize="0"/>
          <p:nvPr/>
        </p:nvPicPr>
        <p:blipFill rotWithShape="1">
          <a:blip r:embed="rId3">
            <a:alphaModFix/>
          </a:blip>
          <a:srcRect b="0" l="0" r="0" t="0"/>
          <a:stretch/>
        </p:blipFill>
        <p:spPr>
          <a:xfrm>
            <a:off x="676500" y="1598507"/>
            <a:ext cx="7643387" cy="16530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06405c0a04_6_0"/>
          <p:cNvSpPr txBox="1"/>
          <p:nvPr/>
        </p:nvSpPr>
        <p:spPr>
          <a:xfrm>
            <a:off x="224250" y="154175"/>
            <a:ext cx="6867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4.</a:t>
            </a:r>
            <a:r>
              <a:rPr b="1" lang="en" sz="3000">
                <a:latin typeface="Times New Roman"/>
                <a:ea typeface="Times New Roman"/>
                <a:cs typeface="Times New Roman"/>
                <a:sym typeface="Times New Roman"/>
              </a:rPr>
              <a:t>2</a:t>
            </a:r>
            <a:r>
              <a:rPr b="1" i="0" lang="en" sz="3000" u="none" cap="none" strike="noStrike">
                <a:solidFill>
                  <a:srgbClr val="000000"/>
                </a:solidFill>
                <a:latin typeface="Times New Roman"/>
                <a:ea typeface="Times New Roman"/>
                <a:cs typeface="Times New Roman"/>
                <a:sym typeface="Times New Roman"/>
              </a:rPr>
              <a:t>.2 Level 1 Data Flow Diagram</a:t>
            </a:r>
            <a:endParaRPr b="1" i="0" sz="3000" u="none" cap="none" strike="noStrike">
              <a:solidFill>
                <a:srgbClr val="000000"/>
              </a:solidFill>
              <a:latin typeface="Times New Roman"/>
              <a:ea typeface="Times New Roman"/>
              <a:cs typeface="Times New Roman"/>
              <a:sym typeface="Times New Roman"/>
            </a:endParaRPr>
          </a:p>
        </p:txBody>
      </p:sp>
      <p:sp>
        <p:nvSpPr>
          <p:cNvPr id="196" name="Google Shape;196;g106405c0a04_6_0"/>
          <p:cNvSpPr txBox="1"/>
          <p:nvPr/>
        </p:nvSpPr>
        <p:spPr>
          <a:xfrm>
            <a:off x="3169048" y="4725800"/>
            <a:ext cx="439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Fig 4.3:Level 1 Data Flow Diagram</a:t>
            </a:r>
            <a:endParaRPr b="0" i="0" sz="1400" u="none" cap="none" strike="noStrike">
              <a:solidFill>
                <a:srgbClr val="000000"/>
              </a:solidFill>
              <a:latin typeface="Times New Roman"/>
              <a:ea typeface="Times New Roman"/>
              <a:cs typeface="Times New Roman"/>
              <a:sym typeface="Times New Roman"/>
            </a:endParaRPr>
          </a:p>
        </p:txBody>
      </p:sp>
      <p:pic>
        <p:nvPicPr>
          <p:cNvPr id="197" name="Google Shape;197;g106405c0a04_6_0"/>
          <p:cNvPicPr preferRelativeResize="0"/>
          <p:nvPr/>
        </p:nvPicPr>
        <p:blipFill>
          <a:blip r:embed="rId3">
            <a:alphaModFix/>
          </a:blip>
          <a:stretch>
            <a:fillRect/>
          </a:stretch>
        </p:blipFill>
        <p:spPr>
          <a:xfrm>
            <a:off x="2342625" y="953075"/>
            <a:ext cx="4748927" cy="3620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060f825be4_0_8"/>
          <p:cNvSpPr txBox="1"/>
          <p:nvPr>
            <p:ph type="title"/>
          </p:nvPr>
        </p:nvSpPr>
        <p:spPr>
          <a:xfrm>
            <a:off x="512850" y="1873150"/>
            <a:ext cx="8118300" cy="8292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4.3 Project Snapshots</a:t>
            </a:r>
            <a:endParaRPr b="1" sz="3000">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1060f825be4_0_4"/>
          <p:cNvPicPr preferRelativeResize="0"/>
          <p:nvPr/>
        </p:nvPicPr>
        <p:blipFill rotWithShape="1">
          <a:blip r:embed="rId3">
            <a:alphaModFix/>
          </a:blip>
          <a:srcRect b="0" l="0" r="0" t="0"/>
          <a:stretch/>
        </p:blipFill>
        <p:spPr>
          <a:xfrm>
            <a:off x="552395" y="205565"/>
            <a:ext cx="7790620" cy="4695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f609fbdabb_0_14"/>
          <p:cNvPicPr preferRelativeResize="0"/>
          <p:nvPr/>
        </p:nvPicPr>
        <p:blipFill rotWithShape="1">
          <a:blip r:embed="rId3">
            <a:alphaModFix/>
          </a:blip>
          <a:srcRect b="0" l="0" r="0" t="0"/>
          <a:stretch/>
        </p:blipFill>
        <p:spPr>
          <a:xfrm>
            <a:off x="659219" y="137109"/>
            <a:ext cx="7549164" cy="44534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1060f825be4_0_14"/>
          <p:cNvPicPr preferRelativeResize="0"/>
          <p:nvPr/>
        </p:nvPicPr>
        <p:blipFill rotWithShape="1">
          <a:blip r:embed="rId3">
            <a:alphaModFix/>
          </a:blip>
          <a:srcRect b="0" l="0" r="0" t="0"/>
          <a:stretch/>
        </p:blipFill>
        <p:spPr>
          <a:xfrm>
            <a:off x="971106" y="356889"/>
            <a:ext cx="6918769" cy="40352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1060f825be4_0_17"/>
          <p:cNvPicPr preferRelativeResize="0"/>
          <p:nvPr/>
        </p:nvPicPr>
        <p:blipFill rotWithShape="1">
          <a:blip r:embed="rId3">
            <a:alphaModFix/>
          </a:blip>
          <a:srcRect b="0" l="0" r="0" t="0"/>
          <a:stretch/>
        </p:blipFill>
        <p:spPr>
          <a:xfrm>
            <a:off x="779720" y="421834"/>
            <a:ext cx="6712689" cy="39632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nvSpPr>
        <p:spPr>
          <a:xfrm>
            <a:off x="512640" y="275400"/>
            <a:ext cx="8118360" cy="476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BF0"/>
                </a:solidFill>
                <a:latin typeface="Times New Roman"/>
                <a:ea typeface="Times New Roman"/>
                <a:cs typeface="Times New Roman"/>
                <a:sym typeface="Times New Roman"/>
              </a:rPr>
              <a:t> Synopsis on</a:t>
            </a:r>
            <a:br>
              <a:rPr b="0" i="0" lang="en" sz="1800" u="none" cap="none" strike="noStrike">
                <a:solidFill>
                  <a:schemeClr val="dk1"/>
                </a:solidFill>
                <a:latin typeface="Arial"/>
                <a:ea typeface="Arial"/>
                <a:cs typeface="Arial"/>
                <a:sym typeface="Arial"/>
              </a:rPr>
            </a:br>
            <a:r>
              <a:rPr b="1" i="0" lang="en" sz="2400" u="none" cap="none" strike="noStrike">
                <a:solidFill>
                  <a:schemeClr val="lt1"/>
                </a:solidFill>
                <a:latin typeface="Times New Roman"/>
                <a:ea typeface="Times New Roman"/>
                <a:cs typeface="Times New Roman"/>
                <a:sym typeface="Times New Roman"/>
              </a:rPr>
              <a:t>Billing and Inventory</a:t>
            </a:r>
            <a:r>
              <a:rPr b="1" i="0" lang="en" sz="1800" u="none" cap="none" strike="noStrike">
                <a:solidFill>
                  <a:schemeClr val="dk1"/>
                </a:solidFill>
                <a:latin typeface="Arial"/>
                <a:ea typeface="Arial"/>
                <a:cs typeface="Arial"/>
                <a:sym typeface="Arial"/>
              </a:rPr>
              <a:t> </a:t>
            </a:r>
            <a:r>
              <a:rPr b="1" i="0" lang="en" sz="2400" u="none" cap="none" strike="noStrike">
                <a:solidFill>
                  <a:srgbClr val="FFFBF0"/>
                </a:solidFill>
                <a:latin typeface="Times New Roman"/>
                <a:ea typeface="Times New Roman"/>
                <a:cs typeface="Times New Roman"/>
                <a:sym typeface="Times New Roman"/>
              </a:rPr>
              <a:t>Management System</a:t>
            </a:r>
            <a:br>
              <a:rPr b="0" i="0" lang="en" sz="1800" u="none" cap="none" strike="noStrike">
                <a:solidFill>
                  <a:schemeClr val="dk1"/>
                </a:solidFill>
                <a:latin typeface="Arial"/>
                <a:ea typeface="Arial"/>
                <a:cs typeface="Arial"/>
                <a:sym typeface="Arial"/>
              </a:rPr>
            </a:br>
            <a:r>
              <a:rPr b="0" i="0" lang="en" sz="1800" u="none" cap="none" strike="noStrike">
                <a:solidFill>
                  <a:srgbClr val="FFFBF0"/>
                </a:solidFill>
                <a:latin typeface="Times New Roman"/>
                <a:ea typeface="Times New Roman"/>
                <a:cs typeface="Times New Roman"/>
                <a:sym typeface="Times New Roman"/>
              </a:rPr>
              <a:t>Submitted in partial fulfillment of the degree of</a:t>
            </a:r>
            <a:br>
              <a:rPr b="0" i="0" lang="en" sz="1800" u="none" cap="none" strike="noStrike">
                <a:solidFill>
                  <a:schemeClr val="dk1"/>
                </a:solidFill>
                <a:latin typeface="Arial"/>
                <a:ea typeface="Arial"/>
                <a:cs typeface="Arial"/>
                <a:sym typeface="Arial"/>
              </a:rPr>
            </a:br>
            <a:r>
              <a:rPr b="0" i="0" lang="en" sz="1800" u="none" cap="none" strike="noStrike">
                <a:solidFill>
                  <a:srgbClr val="FFFBF0"/>
                </a:solidFill>
                <a:latin typeface="Times New Roman"/>
                <a:ea typeface="Times New Roman"/>
                <a:cs typeface="Times New Roman"/>
                <a:sym typeface="Times New Roman"/>
              </a:rPr>
              <a:t>Bachelor of Engineering(Sem-</a:t>
            </a:r>
            <a:r>
              <a:rPr lang="en" sz="1800">
                <a:solidFill>
                  <a:srgbClr val="FFFBF0"/>
                </a:solidFill>
                <a:latin typeface="Times New Roman"/>
                <a:ea typeface="Times New Roman"/>
                <a:cs typeface="Times New Roman"/>
                <a:sym typeface="Times New Roman"/>
              </a:rPr>
              <a:t>4</a:t>
            </a:r>
            <a:r>
              <a:rPr b="0" i="0" lang="en" sz="1800" u="none" cap="none" strike="noStrike">
                <a:solidFill>
                  <a:srgbClr val="FFFBF0"/>
                </a:solidFill>
                <a:latin typeface="Times New Roman"/>
                <a:ea typeface="Times New Roman"/>
                <a:cs typeface="Times New Roman"/>
                <a:sym typeface="Times New Roman"/>
              </a:rPr>
              <a:t>)</a:t>
            </a:r>
            <a:br>
              <a:rPr b="0" i="0" lang="en" sz="1800" u="none" cap="none" strike="noStrike">
                <a:solidFill>
                  <a:schemeClr val="dk1"/>
                </a:solidFill>
                <a:latin typeface="Arial"/>
                <a:ea typeface="Arial"/>
                <a:cs typeface="Arial"/>
                <a:sym typeface="Arial"/>
              </a:rPr>
            </a:br>
            <a:r>
              <a:rPr b="0" i="0" lang="en" sz="1800" u="none" cap="none" strike="noStrike">
                <a:solidFill>
                  <a:srgbClr val="FFFBF0"/>
                </a:solidFill>
                <a:latin typeface="Times New Roman"/>
                <a:ea typeface="Times New Roman"/>
                <a:cs typeface="Times New Roman"/>
                <a:sym typeface="Times New Roman"/>
              </a:rPr>
              <a:t>in</a:t>
            </a:r>
            <a:br>
              <a:rPr b="0" i="0" lang="en" sz="1800" u="none" cap="none" strike="noStrike">
                <a:solidFill>
                  <a:schemeClr val="dk1"/>
                </a:solidFill>
                <a:latin typeface="Arial"/>
                <a:ea typeface="Arial"/>
                <a:cs typeface="Arial"/>
                <a:sym typeface="Arial"/>
              </a:rPr>
            </a:br>
            <a:r>
              <a:rPr b="1" i="0" lang="en" sz="1800" u="none" cap="none" strike="noStrike">
                <a:solidFill>
                  <a:srgbClr val="FFFBF0"/>
                </a:solidFill>
                <a:latin typeface="Times New Roman"/>
                <a:ea typeface="Times New Roman"/>
                <a:cs typeface="Times New Roman"/>
                <a:sym typeface="Times New Roman"/>
              </a:rPr>
              <a:t>Computer Engineering</a:t>
            </a:r>
            <a:br>
              <a:rPr b="0" i="0" lang="en" sz="1800" u="none" cap="none" strike="noStrike">
                <a:solidFill>
                  <a:schemeClr val="dk1"/>
                </a:solidFill>
                <a:latin typeface="Arial"/>
                <a:ea typeface="Arial"/>
                <a:cs typeface="Arial"/>
                <a:sym typeface="Arial"/>
              </a:rPr>
            </a:br>
            <a:r>
              <a:rPr b="0" i="0" lang="en" sz="1800" u="none" cap="none" strike="noStrike">
                <a:solidFill>
                  <a:srgbClr val="FFFBF0"/>
                </a:solidFill>
                <a:latin typeface="Times New Roman"/>
                <a:ea typeface="Times New Roman"/>
                <a:cs typeface="Times New Roman"/>
                <a:sym typeface="Times New Roman"/>
              </a:rPr>
              <a:t>By</a:t>
            </a:r>
            <a:endParaRPr b="0" i="0" sz="1800" u="none" cap="none" strike="noStrike">
              <a:solidFill>
                <a:srgbClr val="FFFBF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BF0"/>
                </a:solidFill>
                <a:latin typeface="Times New Roman"/>
                <a:ea typeface="Times New Roman"/>
                <a:cs typeface="Times New Roman"/>
                <a:sym typeface="Times New Roman"/>
              </a:rPr>
              <a:t>Megha Soni </a:t>
            </a:r>
            <a:br>
              <a:rPr b="0" i="0" lang="en" sz="1800" u="none" cap="none" strike="noStrike">
                <a:solidFill>
                  <a:schemeClr val="dk1"/>
                </a:solidFill>
                <a:latin typeface="Arial"/>
                <a:ea typeface="Arial"/>
                <a:cs typeface="Arial"/>
                <a:sym typeface="Arial"/>
              </a:rPr>
            </a:br>
            <a:r>
              <a:rPr b="0" i="0" lang="en" sz="1800" u="none" cap="none" strike="noStrike">
                <a:solidFill>
                  <a:srgbClr val="FFFBF0"/>
                </a:solidFill>
                <a:latin typeface="Times New Roman"/>
                <a:ea typeface="Times New Roman"/>
                <a:cs typeface="Times New Roman"/>
                <a:sym typeface="Times New Roman"/>
              </a:rPr>
              <a:t>Vandan Savla</a:t>
            </a:r>
            <a:endParaRPr b="0" i="0" sz="1800" u="none" cap="none" strike="noStrike">
              <a:solidFill>
                <a:srgbClr val="FFFBF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BF0"/>
                </a:solidFill>
                <a:latin typeface="Times New Roman"/>
                <a:ea typeface="Times New Roman"/>
                <a:cs typeface="Times New Roman"/>
                <a:sym typeface="Times New Roman"/>
              </a:rPr>
              <a:t>Himali Suroshi </a:t>
            </a:r>
            <a:endParaRPr b="0" i="0" sz="1800" u="none" cap="none" strike="noStrike">
              <a:solidFill>
                <a:srgbClr val="FFFBF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BF0"/>
                </a:solidFill>
                <a:latin typeface="Times New Roman"/>
                <a:ea typeface="Times New Roman"/>
                <a:cs typeface="Times New Roman"/>
                <a:sym typeface="Times New Roman"/>
              </a:rPr>
              <a:t>Niraj Patil</a:t>
            </a:r>
            <a:br>
              <a:rPr b="0" i="0" lang="en" sz="1800" u="none" cap="none" strike="noStrike">
                <a:solidFill>
                  <a:schemeClr val="dk1"/>
                </a:solidFill>
                <a:latin typeface="Arial"/>
                <a:ea typeface="Arial"/>
                <a:cs typeface="Arial"/>
                <a:sym typeface="Arial"/>
              </a:rPr>
            </a:br>
            <a:br>
              <a:rPr b="0" i="0" lang="en" sz="1800" u="none" cap="none" strike="noStrike">
                <a:solidFill>
                  <a:schemeClr val="dk1"/>
                </a:solidFill>
                <a:latin typeface="Arial"/>
                <a:ea typeface="Arial"/>
                <a:cs typeface="Arial"/>
                <a:sym typeface="Arial"/>
              </a:rPr>
            </a:br>
            <a:r>
              <a:rPr b="0" i="0" lang="en" sz="1800" u="none" cap="none" strike="noStrike">
                <a:solidFill>
                  <a:srgbClr val="FFFBF0"/>
                </a:solidFill>
                <a:latin typeface="Times New Roman"/>
                <a:ea typeface="Times New Roman"/>
                <a:cs typeface="Times New Roman"/>
                <a:sym typeface="Times New Roman"/>
              </a:rPr>
              <a:t>Under the Guidance of</a:t>
            </a:r>
            <a:br>
              <a:rPr b="0" i="0" lang="en" sz="1800" u="none" cap="none" strike="noStrike">
                <a:solidFill>
                  <a:schemeClr val="dk1"/>
                </a:solidFill>
                <a:latin typeface="Arial"/>
                <a:ea typeface="Arial"/>
                <a:cs typeface="Arial"/>
                <a:sym typeface="Arial"/>
              </a:rPr>
            </a:br>
            <a:r>
              <a:rPr b="0" i="0" lang="en" sz="1800" u="none" cap="none" strike="noStrike">
                <a:solidFill>
                  <a:srgbClr val="FFFBF0"/>
                </a:solidFill>
                <a:latin typeface="Times New Roman"/>
                <a:ea typeface="Times New Roman"/>
                <a:cs typeface="Times New Roman"/>
                <a:sym typeface="Times New Roman"/>
              </a:rPr>
              <a:t>Prof. Sukhada Aloni</a:t>
            </a:r>
            <a:br>
              <a:rPr b="0" i="0" lang="en" sz="1800" u="none" cap="none" strike="noStrike">
                <a:solidFill>
                  <a:schemeClr val="dk1"/>
                </a:solidFill>
                <a:latin typeface="Arial"/>
                <a:ea typeface="Arial"/>
                <a:cs typeface="Arial"/>
                <a:sym typeface="Arial"/>
              </a:rPr>
            </a:br>
            <a:br>
              <a:rPr b="0" i="0" lang="en" sz="1800" u="none" cap="none" strike="noStrike">
                <a:solidFill>
                  <a:schemeClr val="dk1"/>
                </a:solidFill>
                <a:latin typeface="Arial"/>
                <a:ea typeface="Arial"/>
                <a:cs typeface="Arial"/>
                <a:sym typeface="Arial"/>
              </a:rPr>
            </a:br>
            <a:br>
              <a:rPr b="0" i="0" lang="en" sz="1800" u="none" cap="none" strike="noStrike">
                <a:solidFill>
                  <a:schemeClr val="dk1"/>
                </a:solidFill>
                <a:latin typeface="Arial"/>
                <a:ea typeface="Arial"/>
                <a:cs typeface="Arial"/>
                <a:sym typeface="Arial"/>
              </a:rPr>
            </a:br>
            <a:br>
              <a:rPr b="0" i="0" lang="en" sz="1800" u="none" cap="none" strike="noStrike">
                <a:solidFill>
                  <a:schemeClr val="dk1"/>
                </a:solidFill>
                <a:latin typeface="Arial"/>
                <a:ea typeface="Arial"/>
                <a:cs typeface="Arial"/>
                <a:sym typeface="Arial"/>
              </a:rPr>
            </a:br>
            <a:br>
              <a:rPr b="0" i="0" lang="en" sz="1800" u="none" cap="none" strike="noStrike">
                <a:solidFill>
                  <a:schemeClr val="dk1"/>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g1060f825be4_0_20"/>
          <p:cNvPicPr preferRelativeResize="0"/>
          <p:nvPr/>
        </p:nvPicPr>
        <p:blipFill rotWithShape="1">
          <a:blip r:embed="rId3">
            <a:alphaModFix/>
          </a:blip>
          <a:srcRect b="0" l="0" r="0" t="0"/>
          <a:stretch/>
        </p:blipFill>
        <p:spPr>
          <a:xfrm>
            <a:off x="967807" y="485567"/>
            <a:ext cx="6655491" cy="38888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g1060f825be4_0_23"/>
          <p:cNvPicPr preferRelativeResize="0"/>
          <p:nvPr/>
        </p:nvPicPr>
        <p:blipFill rotWithShape="1">
          <a:blip r:embed="rId3">
            <a:alphaModFix/>
          </a:blip>
          <a:srcRect b="0" l="0" r="0" t="0"/>
          <a:stretch/>
        </p:blipFill>
        <p:spPr>
          <a:xfrm>
            <a:off x="808074" y="374058"/>
            <a:ext cx="7235086" cy="41952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g1060f825be4_0_30"/>
          <p:cNvPicPr preferRelativeResize="0"/>
          <p:nvPr/>
        </p:nvPicPr>
        <p:blipFill rotWithShape="1">
          <a:blip r:embed="rId3">
            <a:alphaModFix/>
          </a:blip>
          <a:srcRect b="0" l="0" r="0" t="0"/>
          <a:stretch/>
        </p:blipFill>
        <p:spPr>
          <a:xfrm>
            <a:off x="517452" y="151291"/>
            <a:ext cx="7652840" cy="4576653"/>
          </a:xfrm>
          <a:prstGeom prst="rect">
            <a:avLst/>
          </a:prstGeom>
          <a:noFill/>
          <a:ln>
            <a:noFill/>
          </a:ln>
        </p:spPr>
      </p:pic>
      <p:pic>
        <p:nvPicPr>
          <p:cNvPr id="238" name="Google Shape;238;g1060f825be4_0_30"/>
          <p:cNvPicPr preferRelativeResize="0"/>
          <p:nvPr/>
        </p:nvPicPr>
        <p:blipFill>
          <a:blip r:embed="rId4">
            <a:alphaModFix/>
          </a:blip>
          <a:stretch>
            <a:fillRect/>
          </a:stretch>
        </p:blipFill>
        <p:spPr>
          <a:xfrm>
            <a:off x="232590" y="152400"/>
            <a:ext cx="8983623" cy="514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nvSpPr>
        <p:spPr>
          <a:xfrm>
            <a:off x="512640" y="1893240"/>
            <a:ext cx="8118360" cy="152244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200"/>
              <a:buFont typeface="Arial"/>
              <a:buNone/>
            </a:pPr>
            <a:r>
              <a:rPr b="1" i="0" lang="en" sz="4200" u="none" cap="none" strike="noStrike">
                <a:solidFill>
                  <a:srgbClr val="FFFBF0"/>
                </a:solidFill>
                <a:latin typeface="Times New Roman"/>
                <a:ea typeface="Times New Roman"/>
                <a:cs typeface="Times New Roman"/>
                <a:sym typeface="Times New Roman"/>
              </a:rPr>
              <a:t>Thank You</a:t>
            </a:r>
            <a:endParaRPr b="0" i="0" sz="4200" u="none" cap="none" strike="noStrike">
              <a:solidFill>
                <a:srgbClr val="000000"/>
              </a:solidFill>
              <a:latin typeface="Arial"/>
              <a:ea typeface="Arial"/>
              <a:cs typeface="Arial"/>
              <a:sym typeface="Arial"/>
            </a:endParaRPr>
          </a:p>
        </p:txBody>
      </p:sp>
      <p:sp>
        <p:nvSpPr>
          <p:cNvPr id="244" name="Google Shape;244;p12"/>
          <p:cNvSpPr txBox="1"/>
          <p:nvPr/>
        </p:nvSpPr>
        <p:spPr>
          <a:xfrm>
            <a:off x="512640" y="3840480"/>
            <a:ext cx="8118360" cy="7873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1.1 Problem Definition</a:t>
            </a:r>
            <a:endParaRPr b="0" i="0" sz="3000" u="none" cap="none" strike="noStrike">
              <a:solidFill>
                <a:srgbClr val="000000"/>
              </a:solidFill>
              <a:latin typeface="Arial"/>
              <a:ea typeface="Arial"/>
              <a:cs typeface="Arial"/>
              <a:sym typeface="Arial"/>
            </a:endParaRPr>
          </a:p>
        </p:txBody>
      </p:sp>
      <p:sp>
        <p:nvSpPr>
          <p:cNvPr id="128" name="Google Shape;128;p4"/>
          <p:cNvSpPr txBox="1"/>
          <p:nvPr/>
        </p:nvSpPr>
        <p:spPr>
          <a:xfrm>
            <a:off x="311750" y="1171451"/>
            <a:ext cx="8520000" cy="371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100">
                <a:latin typeface="Times New Roman"/>
                <a:ea typeface="Times New Roman"/>
                <a:cs typeface="Times New Roman"/>
                <a:sym typeface="Times New Roman"/>
              </a:rPr>
              <a:t>“</a:t>
            </a:r>
            <a:r>
              <a:rPr b="0" i="0" lang="en" sz="2100" u="none" cap="none" strike="noStrike">
                <a:solidFill>
                  <a:srgbClr val="000000"/>
                </a:solidFill>
                <a:latin typeface="Times New Roman"/>
                <a:ea typeface="Times New Roman"/>
                <a:cs typeface="Times New Roman"/>
                <a:sym typeface="Times New Roman"/>
              </a:rPr>
              <a:t>In smaller businesses, books are utilized to keep track of records, and customers are given handwritten bills. High Tech POS is expensive and not feasible for them. There is a need for a product that is affordable and organizes the business.</a:t>
            </a:r>
            <a:r>
              <a:rPr lang="en" sz="2100">
                <a:latin typeface="Times New Roman"/>
                <a:ea typeface="Times New Roman"/>
                <a:cs typeface="Times New Roman"/>
                <a:sym typeface="Times New Roman"/>
              </a:rPr>
              <a:t>”</a:t>
            </a:r>
            <a:br>
              <a:rPr b="0" i="0" lang="en" sz="2400" u="none" cap="none" strike="noStrike">
                <a:solidFill>
                  <a:srgbClr val="000000"/>
                </a:solidFill>
                <a:latin typeface="Arial"/>
                <a:ea typeface="Arial"/>
                <a:cs typeface="Arial"/>
                <a:sym typeface="Arial"/>
              </a:rPr>
            </a:b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1.2 Objectives</a:t>
            </a:r>
            <a:endParaRPr b="0" i="0" sz="3000" u="none" cap="none" strike="noStrike">
              <a:solidFill>
                <a:srgbClr val="000000"/>
              </a:solidFill>
              <a:latin typeface="Arial"/>
              <a:ea typeface="Arial"/>
              <a:cs typeface="Arial"/>
              <a:sym typeface="Arial"/>
            </a:endParaRPr>
          </a:p>
        </p:txBody>
      </p:sp>
      <p:sp>
        <p:nvSpPr>
          <p:cNvPr id="134" name="Google Shape;134;p5"/>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Times New Roman"/>
              <a:buAutoNum type="arabicPeriod"/>
            </a:pPr>
            <a:r>
              <a:rPr i="0" lang="en" sz="1800" u="none" cap="none" strike="noStrike">
                <a:solidFill>
                  <a:srgbClr val="000000"/>
                </a:solidFill>
                <a:latin typeface="Times New Roman"/>
                <a:ea typeface="Times New Roman"/>
                <a:cs typeface="Times New Roman"/>
                <a:sym typeface="Times New Roman"/>
              </a:rPr>
              <a:t>This project will bridge the gap between the two existing systems. </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i="0" lang="en" sz="1800" u="none" cap="none" strike="noStrike">
                <a:solidFill>
                  <a:srgbClr val="000000"/>
                </a:solidFill>
                <a:latin typeface="Times New Roman"/>
                <a:ea typeface="Times New Roman"/>
                <a:cs typeface="Times New Roman"/>
                <a:sym typeface="Times New Roman"/>
              </a:rPr>
              <a:t>This will simplify record-keeping and assist the organization in becoming more standardized.</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i="0" lang="en" sz="1800" u="none" cap="none" strike="noStrike">
                <a:solidFill>
                  <a:srgbClr val="000000"/>
                </a:solidFill>
                <a:latin typeface="Times New Roman"/>
                <a:ea typeface="Times New Roman"/>
                <a:cs typeface="Times New Roman"/>
                <a:sym typeface="Times New Roman"/>
              </a:rPr>
              <a:t>Redundancy and inconsistency in data are reduced through a simpler Inventory system that works in sync with the billing system.</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AutoNum type="arabicPeriod"/>
            </a:pPr>
            <a:r>
              <a:rPr i="0" lang="en" sz="1800" u="none" cap="none" strike="noStrike">
                <a:solidFill>
                  <a:srgbClr val="000000"/>
                </a:solidFill>
                <a:latin typeface="Times New Roman"/>
                <a:ea typeface="Times New Roman"/>
                <a:cs typeface="Times New Roman"/>
                <a:sym typeface="Times New Roman"/>
              </a:rPr>
              <a:t> A digitized bill from a small firm will also provide a better experience for the customer</a:t>
            </a:r>
            <a:r>
              <a:rPr lang="en" sz="1800">
                <a:latin typeface="Times New Roman"/>
                <a:ea typeface="Times New Roman"/>
                <a:cs typeface="Times New Roman"/>
                <a:sym typeface="Times New Roman"/>
              </a:rPr>
              <a:t>.</a:t>
            </a:r>
            <a:endParaRPr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38" name="Shape 138"/>
        <p:cNvGrpSpPr/>
        <p:nvPr/>
      </p:nvGrpSpPr>
      <p:grpSpPr>
        <a:xfrm>
          <a:off x="0" y="0"/>
          <a:ext cx="0" cy="0"/>
          <a:chOff x="0" y="0"/>
          <a:chExt cx="0" cy="0"/>
        </a:xfrm>
      </p:grpSpPr>
      <p:sp>
        <p:nvSpPr>
          <p:cNvPr id="139" name="Google Shape;139;p3"/>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latin typeface="Times New Roman"/>
                <a:ea typeface="Times New Roman"/>
                <a:cs typeface="Times New Roman"/>
                <a:sym typeface="Times New Roman"/>
              </a:rPr>
              <a:t>1.3 </a:t>
            </a:r>
            <a:r>
              <a:rPr b="1" i="0" lang="en" sz="3000" u="none" cap="none" strike="noStrike">
                <a:solidFill>
                  <a:srgbClr val="000000"/>
                </a:solidFill>
                <a:latin typeface="Times New Roman"/>
                <a:ea typeface="Times New Roman"/>
                <a:cs typeface="Times New Roman"/>
                <a:sym typeface="Times New Roman"/>
              </a:rPr>
              <a:t>Abstract</a:t>
            </a:r>
            <a:endParaRPr b="0" i="0" sz="3000" u="none" cap="none" strike="noStrike">
              <a:solidFill>
                <a:srgbClr val="000000"/>
              </a:solidFill>
              <a:latin typeface="Arial"/>
              <a:ea typeface="Arial"/>
              <a:cs typeface="Arial"/>
              <a:sym typeface="Arial"/>
            </a:endParaRPr>
          </a:p>
        </p:txBody>
      </p:sp>
      <p:sp>
        <p:nvSpPr>
          <p:cNvPr id="140" name="Google Shape;140;p3"/>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The main purpose of this billing system is to fulfill the requirements and to provide a more affordable and user-friendly billing system to small or local businesses. </a:t>
            </a:r>
            <a:endParaRPr/>
          </a:p>
          <a:p>
            <a:pPr indent="-342900" lvl="0" marL="457200" marR="0" rtl="0" algn="l">
              <a:lnSpc>
                <a:spcPct val="115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Arial"/>
                <a:ea typeface="Arial"/>
                <a:cs typeface="Arial"/>
                <a:sym typeface="Arial"/>
              </a:rPr>
              <a:t>The main goal of this system is to maintain all information about stocks and to create client bills in pdf format that may be printed and delivered to the customer and will have a pictorial representation of the sales made and inventory and the system will generate weekly or monthly reports based on the stock sold and purchased.</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44" name="Shape 144"/>
        <p:cNvGrpSpPr/>
        <p:nvPr/>
      </p:nvGrpSpPr>
      <p:grpSpPr>
        <a:xfrm>
          <a:off x="0" y="0"/>
          <a:ext cx="0" cy="0"/>
          <a:chOff x="0" y="0"/>
          <a:chExt cx="0" cy="0"/>
        </a:xfrm>
      </p:grpSpPr>
      <p:sp>
        <p:nvSpPr>
          <p:cNvPr id="145" name="Google Shape;145;p6"/>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Times New Roman"/>
                <a:ea typeface="Times New Roman"/>
                <a:cs typeface="Times New Roman"/>
                <a:sym typeface="Times New Roman"/>
              </a:rPr>
              <a:t>1.</a:t>
            </a:r>
            <a:r>
              <a:rPr b="1" lang="en" sz="3000">
                <a:solidFill>
                  <a:schemeClr val="dk1"/>
                </a:solidFill>
                <a:latin typeface="Times New Roman"/>
                <a:ea typeface="Times New Roman"/>
                <a:cs typeface="Times New Roman"/>
                <a:sym typeface="Times New Roman"/>
              </a:rPr>
              <a:t>4</a:t>
            </a:r>
            <a:r>
              <a:rPr b="1" i="0" lang="en" sz="3000" u="none" cap="none" strike="noStrike">
                <a:solidFill>
                  <a:schemeClr val="dk1"/>
                </a:solidFill>
                <a:latin typeface="Times New Roman"/>
                <a:ea typeface="Times New Roman"/>
                <a:cs typeface="Times New Roman"/>
                <a:sym typeface="Times New Roman"/>
              </a:rPr>
              <a:t> Scope</a:t>
            </a:r>
            <a:endParaRPr b="0" i="0" sz="3000" u="none" cap="none" strike="noStrike">
              <a:solidFill>
                <a:schemeClr val="dk1"/>
              </a:solidFill>
              <a:latin typeface="Arial"/>
              <a:ea typeface="Arial"/>
              <a:cs typeface="Arial"/>
              <a:sym typeface="Arial"/>
            </a:endParaRPr>
          </a:p>
        </p:txBody>
      </p:sp>
      <p:sp>
        <p:nvSpPr>
          <p:cNvPr id="146" name="Google Shape;146;p6"/>
          <p:cNvSpPr txBox="1"/>
          <p:nvPr/>
        </p:nvSpPr>
        <p:spPr>
          <a:xfrm>
            <a:off x="311813" y="1057675"/>
            <a:ext cx="8520000" cy="3723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1200"/>
              </a:spcBef>
              <a:spcAft>
                <a:spcPts val="0"/>
              </a:spcAft>
              <a:buClr>
                <a:srgbClr val="000000"/>
              </a:buClr>
              <a:buSzPts val="2000"/>
              <a:buFont typeface="Times New Roman"/>
              <a:buChar char="●"/>
            </a:pPr>
            <a:r>
              <a:rPr b="1" i="0" lang="en" sz="2000" u="none" cap="none" strike="noStrike">
                <a:solidFill>
                  <a:srgbClr val="000000"/>
                </a:solidFill>
                <a:latin typeface="Times New Roman"/>
                <a:ea typeface="Times New Roman"/>
                <a:cs typeface="Times New Roman"/>
                <a:sym typeface="Times New Roman"/>
              </a:rPr>
              <a:t>Easy to Use Billing System</a:t>
            </a:r>
            <a:endParaRPr sz="1600"/>
          </a:p>
          <a:p>
            <a:pPr indent="-355600" lvl="0" marL="457200" marR="0" rtl="0" algn="l">
              <a:lnSpc>
                <a:spcPct val="115000"/>
              </a:lnSpc>
              <a:spcBef>
                <a:spcPts val="0"/>
              </a:spcBef>
              <a:spcAft>
                <a:spcPts val="0"/>
              </a:spcAft>
              <a:buClr>
                <a:srgbClr val="000000"/>
              </a:buClr>
              <a:buSzPts val="2000"/>
              <a:buFont typeface="Times New Roman"/>
              <a:buChar char="●"/>
            </a:pPr>
            <a:r>
              <a:rPr b="1" i="0" lang="en" sz="2000" u="none" cap="none" strike="noStrike">
                <a:solidFill>
                  <a:srgbClr val="000000"/>
                </a:solidFill>
                <a:latin typeface="Times New Roman"/>
                <a:ea typeface="Times New Roman"/>
                <a:cs typeface="Times New Roman"/>
                <a:sym typeface="Times New Roman"/>
              </a:rPr>
              <a:t>Inventory System Based on Database</a:t>
            </a:r>
            <a:endParaRPr sz="1600"/>
          </a:p>
          <a:p>
            <a:pPr indent="-355600" lvl="0" marL="457200" marR="0" rtl="0" algn="l">
              <a:lnSpc>
                <a:spcPct val="115000"/>
              </a:lnSpc>
              <a:spcBef>
                <a:spcPts val="0"/>
              </a:spcBef>
              <a:spcAft>
                <a:spcPts val="0"/>
              </a:spcAft>
              <a:buClr>
                <a:srgbClr val="000000"/>
              </a:buClr>
              <a:buSzPts val="2000"/>
              <a:buFont typeface="Times New Roman"/>
              <a:buChar char="●"/>
            </a:pPr>
            <a:r>
              <a:rPr b="1" i="0" lang="en" sz="2000" u="none" cap="none" strike="noStrike">
                <a:solidFill>
                  <a:srgbClr val="000000"/>
                </a:solidFill>
                <a:latin typeface="Times New Roman"/>
                <a:ea typeface="Times New Roman"/>
                <a:cs typeface="Times New Roman"/>
                <a:sym typeface="Times New Roman"/>
              </a:rPr>
              <a:t>Generation of Stock Report and Sales Report</a:t>
            </a:r>
            <a:endParaRPr sz="1600"/>
          </a:p>
          <a:p>
            <a:pPr indent="-330200" lvl="1" marL="914400" marR="0" rtl="0" algn="l">
              <a:lnSpc>
                <a:spcPct val="115000"/>
              </a:lnSpc>
              <a:spcBef>
                <a:spcPts val="0"/>
              </a:spcBef>
              <a:spcAft>
                <a:spcPts val="0"/>
              </a:spcAft>
              <a:buSzPts val="1600"/>
              <a:buChar char="○"/>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nvSpPr>
        <p:spPr>
          <a:xfrm>
            <a:off x="311760" y="433671"/>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1.</a:t>
            </a:r>
            <a:r>
              <a:rPr b="1" lang="en" sz="3000">
                <a:latin typeface="Times New Roman"/>
                <a:ea typeface="Times New Roman"/>
                <a:cs typeface="Times New Roman"/>
                <a:sym typeface="Times New Roman"/>
              </a:rPr>
              <a:t>5</a:t>
            </a:r>
            <a:r>
              <a:rPr b="1" i="0" lang="en" sz="3000" u="none" cap="none" strike="noStrike">
                <a:solidFill>
                  <a:srgbClr val="000000"/>
                </a:solidFill>
                <a:latin typeface="Times New Roman"/>
                <a:ea typeface="Times New Roman"/>
                <a:cs typeface="Times New Roman"/>
                <a:sym typeface="Times New Roman"/>
              </a:rPr>
              <a:t> Existing System/project</a:t>
            </a:r>
            <a:endParaRPr b="0" i="0" sz="3000" u="none" cap="none" strike="noStrike">
              <a:solidFill>
                <a:srgbClr val="000000"/>
              </a:solidFill>
              <a:latin typeface="Arial"/>
              <a:ea typeface="Arial"/>
              <a:cs typeface="Arial"/>
              <a:sym typeface="Arial"/>
            </a:endParaRPr>
          </a:p>
        </p:txBody>
      </p:sp>
      <p:sp>
        <p:nvSpPr>
          <p:cNvPr id="152" name="Google Shape;152;p7"/>
          <p:cNvSpPr txBox="1"/>
          <p:nvPr/>
        </p:nvSpPr>
        <p:spPr>
          <a:xfrm>
            <a:off x="311760" y="1171440"/>
            <a:ext cx="8520120" cy="3712448"/>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i="0" lang="en" sz="2000" u="none" cap="none" strike="noStrike">
                <a:solidFill>
                  <a:srgbClr val="000000"/>
                </a:solidFill>
                <a:latin typeface="Times New Roman"/>
                <a:ea typeface="Times New Roman"/>
                <a:cs typeface="Times New Roman"/>
                <a:sym typeface="Times New Roman"/>
              </a:rPr>
              <a:t>Problems faced in Existing System:</a:t>
            </a:r>
            <a:endParaRPr i="0" sz="2000" u="none" cap="none" strike="noStrike">
              <a:solidFill>
                <a:srgbClr val="000000"/>
              </a:solidFill>
              <a:latin typeface="Times New Roman"/>
              <a:ea typeface="Times New Roman"/>
              <a:cs typeface="Times New Roman"/>
              <a:sym typeface="Times New Roman"/>
            </a:endParaRPr>
          </a:p>
          <a:p>
            <a:pPr indent="-127000" lvl="0" marL="0" marR="0" rtl="0" algn="l">
              <a:lnSpc>
                <a:spcPct val="115000"/>
              </a:lnSpc>
              <a:spcBef>
                <a:spcPts val="120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Registers require space </a:t>
            </a:r>
            <a:endParaRPr sz="2000">
              <a:latin typeface="Times New Roman"/>
              <a:ea typeface="Times New Roman"/>
              <a:cs typeface="Times New Roman"/>
              <a:sym typeface="Times New Roman"/>
            </a:endParaRPr>
          </a:p>
          <a:p>
            <a:pPr indent="-127000" lvl="0" marL="0" marR="0" rtl="0" algn="l">
              <a:lnSpc>
                <a:spcPct val="115000"/>
              </a:lnSpc>
              <a:spcBef>
                <a:spcPts val="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There is no proper management of inventory</a:t>
            </a:r>
            <a:endParaRPr sz="2000">
              <a:latin typeface="Times New Roman"/>
              <a:ea typeface="Times New Roman"/>
              <a:cs typeface="Times New Roman"/>
              <a:sym typeface="Times New Roman"/>
            </a:endParaRPr>
          </a:p>
          <a:p>
            <a:pPr indent="-127000" lvl="0" marL="0" marR="0" rtl="0" algn="l">
              <a:lnSpc>
                <a:spcPct val="115000"/>
              </a:lnSpc>
              <a:spcBef>
                <a:spcPts val="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Retrieving information is difficult</a:t>
            </a:r>
            <a:endParaRPr sz="2000">
              <a:latin typeface="Times New Roman"/>
              <a:ea typeface="Times New Roman"/>
              <a:cs typeface="Times New Roman"/>
              <a:sym typeface="Times New Roman"/>
            </a:endParaRPr>
          </a:p>
          <a:p>
            <a:pPr indent="-127000" lvl="0" marL="0" marR="0" rtl="0" algn="l">
              <a:lnSpc>
                <a:spcPct val="115000"/>
              </a:lnSpc>
              <a:spcBef>
                <a:spcPts val="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Difficult to modify existing records </a:t>
            </a:r>
            <a:endParaRPr sz="2000">
              <a:latin typeface="Times New Roman"/>
              <a:ea typeface="Times New Roman"/>
              <a:cs typeface="Times New Roman"/>
              <a:sym typeface="Times New Roman"/>
            </a:endParaRPr>
          </a:p>
          <a:p>
            <a:pPr indent="-127000" lvl="0" marL="0" marR="0" rtl="0" algn="l">
              <a:lnSpc>
                <a:spcPct val="115000"/>
              </a:lnSpc>
              <a:spcBef>
                <a:spcPts val="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Inconsistency of data is obvious </a:t>
            </a:r>
            <a:endParaRPr sz="2000">
              <a:latin typeface="Times New Roman"/>
              <a:ea typeface="Times New Roman"/>
              <a:cs typeface="Times New Roman"/>
              <a:sym typeface="Times New Roman"/>
            </a:endParaRPr>
          </a:p>
          <a:p>
            <a:pPr indent="-127000" lvl="0" marL="0" marR="0" rtl="0" algn="l">
              <a:lnSpc>
                <a:spcPct val="115000"/>
              </a:lnSpc>
              <a:spcBef>
                <a:spcPts val="0"/>
              </a:spcBef>
              <a:spcAft>
                <a:spcPts val="120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There is no type of security.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2 Technology stack</a:t>
            </a:r>
            <a:endParaRPr b="0" i="0" sz="3000" u="none" cap="none" strike="noStrike">
              <a:solidFill>
                <a:srgbClr val="000000"/>
              </a:solidFill>
              <a:latin typeface="Arial"/>
              <a:ea typeface="Arial"/>
              <a:cs typeface="Arial"/>
              <a:sym typeface="Arial"/>
            </a:endParaRPr>
          </a:p>
        </p:txBody>
      </p:sp>
      <p:sp>
        <p:nvSpPr>
          <p:cNvPr id="158" name="Google Shape;158;p8"/>
          <p:cNvSpPr txBox="1"/>
          <p:nvPr/>
        </p:nvSpPr>
        <p:spPr>
          <a:xfrm>
            <a:off x="311750" y="1057675"/>
            <a:ext cx="8520000" cy="385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0" lang="en" sz="1900" u="none" cap="none" strike="noStrike">
                <a:solidFill>
                  <a:srgbClr val="000000"/>
                </a:solidFill>
                <a:latin typeface="Times New Roman"/>
                <a:ea typeface="Times New Roman"/>
                <a:cs typeface="Times New Roman"/>
                <a:sym typeface="Times New Roman"/>
              </a:rPr>
              <a:t>The technology used in this project will be: </a:t>
            </a:r>
            <a:endParaRPr i="0" sz="1900" u="none" cap="none" strike="noStrike">
              <a:solidFill>
                <a:srgbClr val="000000"/>
              </a:solidFill>
              <a:latin typeface="Times New Roman"/>
              <a:ea typeface="Times New Roman"/>
              <a:cs typeface="Times New Roman"/>
              <a:sym typeface="Times New Roman"/>
            </a:endParaRPr>
          </a:p>
          <a:p>
            <a:pPr indent="-361950" lvl="0" marL="342900" marR="0" rtl="0" algn="l">
              <a:lnSpc>
                <a:spcPct val="115000"/>
              </a:lnSpc>
              <a:spcBef>
                <a:spcPts val="0"/>
              </a:spcBef>
              <a:spcAft>
                <a:spcPts val="0"/>
              </a:spcAft>
              <a:buClr>
                <a:srgbClr val="000000"/>
              </a:buClr>
              <a:buSzPts val="1900"/>
              <a:buFont typeface="Arial"/>
              <a:buAutoNum type="arabicPeriod"/>
            </a:pPr>
            <a:r>
              <a:rPr i="0" lang="en" sz="1900" u="none" cap="none" strike="noStrike">
                <a:solidFill>
                  <a:srgbClr val="000000"/>
                </a:solidFill>
                <a:latin typeface="Times New Roman"/>
                <a:ea typeface="Times New Roman"/>
                <a:cs typeface="Times New Roman"/>
                <a:sym typeface="Times New Roman"/>
              </a:rPr>
              <a:t>Language: Java is a programming language and a platform. </a:t>
            </a:r>
            <a:endParaRPr i="0" sz="1900" u="none" cap="none" strike="noStrike">
              <a:solidFill>
                <a:srgbClr val="000000"/>
              </a:solidFill>
              <a:latin typeface="Times New Roman"/>
              <a:ea typeface="Times New Roman"/>
              <a:cs typeface="Times New Roman"/>
              <a:sym typeface="Times New Roman"/>
            </a:endParaRPr>
          </a:p>
          <a:p>
            <a:pPr indent="-361950" lvl="0" marL="342900" marR="0" rtl="0" algn="l">
              <a:lnSpc>
                <a:spcPct val="115000"/>
              </a:lnSpc>
              <a:spcBef>
                <a:spcPts val="0"/>
              </a:spcBef>
              <a:spcAft>
                <a:spcPts val="0"/>
              </a:spcAft>
              <a:buClr>
                <a:srgbClr val="000000"/>
              </a:buClr>
              <a:buSzPts val="1900"/>
              <a:buFont typeface="Arial"/>
              <a:buAutoNum type="arabicPeriod"/>
            </a:pPr>
            <a:r>
              <a:rPr i="0" lang="en" sz="1900" u="none" cap="none" strike="noStrike">
                <a:solidFill>
                  <a:srgbClr val="000000"/>
                </a:solidFill>
                <a:latin typeface="Times New Roman"/>
                <a:ea typeface="Times New Roman"/>
                <a:cs typeface="Times New Roman"/>
                <a:sym typeface="Times New Roman"/>
              </a:rPr>
              <a:t>Frontend: Swing by Java and AWT by Java </a:t>
            </a:r>
            <a:endParaRPr i="0" sz="1900" u="none" cap="none" strike="noStrike">
              <a:solidFill>
                <a:srgbClr val="00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000000"/>
              </a:buClr>
              <a:buSzPts val="1600"/>
              <a:buFont typeface="Arial"/>
              <a:buAutoNum type="arabicPeriod"/>
            </a:pPr>
            <a:r>
              <a:rPr i="0" lang="en" sz="1900" u="none" cap="none" strike="noStrike">
                <a:solidFill>
                  <a:srgbClr val="000000"/>
                </a:solidFill>
                <a:latin typeface="Times New Roman"/>
                <a:ea typeface="Times New Roman"/>
                <a:cs typeface="Times New Roman"/>
                <a:sym typeface="Times New Roman"/>
              </a:rPr>
              <a:t>Backend: Database: MySql by Oracle. </a:t>
            </a:r>
            <a:br>
              <a:rPr b="0" i="0" lang="en"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3.</a:t>
            </a:r>
            <a:r>
              <a:rPr b="1" lang="en" sz="3000">
                <a:latin typeface="Times New Roman"/>
                <a:ea typeface="Times New Roman"/>
                <a:cs typeface="Times New Roman"/>
                <a:sym typeface="Times New Roman"/>
              </a:rPr>
              <a:t>1</a:t>
            </a:r>
            <a:r>
              <a:rPr b="1" i="0" lang="en" sz="3000" u="none" cap="none" strike="noStrike">
                <a:solidFill>
                  <a:srgbClr val="000000"/>
                </a:solidFill>
                <a:latin typeface="Times New Roman"/>
                <a:ea typeface="Times New Roman"/>
                <a:cs typeface="Times New Roman"/>
                <a:sym typeface="Times New Roman"/>
              </a:rPr>
              <a:t> Benefits for Society</a:t>
            </a:r>
            <a:endParaRPr b="0" i="0" sz="3000" u="none" cap="none" strike="noStrike">
              <a:solidFill>
                <a:srgbClr val="000000"/>
              </a:solidFill>
              <a:latin typeface="Arial"/>
              <a:ea typeface="Arial"/>
              <a:cs typeface="Arial"/>
              <a:sym typeface="Arial"/>
            </a:endParaRPr>
          </a:p>
        </p:txBody>
      </p:sp>
      <p:sp>
        <p:nvSpPr>
          <p:cNvPr id="164" name="Google Shape;164;p10"/>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Font typeface="Times New Roman"/>
              <a:buChar char="●"/>
            </a:pPr>
            <a:r>
              <a:rPr lang="en" sz="2100">
                <a:solidFill>
                  <a:schemeClr val="dk1"/>
                </a:solidFill>
                <a:latin typeface="Times New Roman"/>
                <a:ea typeface="Times New Roman"/>
                <a:cs typeface="Times New Roman"/>
                <a:sym typeface="Times New Roman"/>
              </a:rPr>
              <a:t>Helps the local </a:t>
            </a:r>
            <a:r>
              <a:rPr lang="en" sz="2100">
                <a:solidFill>
                  <a:schemeClr val="dk1"/>
                </a:solidFill>
                <a:latin typeface="Times New Roman"/>
                <a:ea typeface="Times New Roman"/>
                <a:cs typeface="Times New Roman"/>
                <a:sym typeface="Times New Roman"/>
              </a:rPr>
              <a:t>business</a:t>
            </a:r>
            <a:r>
              <a:rPr lang="en" sz="2100">
                <a:solidFill>
                  <a:schemeClr val="dk1"/>
                </a:solidFill>
                <a:latin typeface="Times New Roman"/>
                <a:ea typeface="Times New Roman"/>
                <a:cs typeface="Times New Roman"/>
                <a:sym typeface="Times New Roman"/>
              </a:rPr>
              <a:t> to grow.</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 sz="2100">
                <a:solidFill>
                  <a:schemeClr val="dk1"/>
                </a:solidFill>
                <a:latin typeface="Times New Roman"/>
                <a:ea typeface="Times New Roman"/>
                <a:cs typeface="Times New Roman"/>
                <a:sym typeface="Times New Roman"/>
              </a:rPr>
              <a:t>Helps to promote more of local business. </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 sz="2100">
                <a:solidFill>
                  <a:schemeClr val="dk1"/>
                </a:solidFill>
                <a:latin typeface="Times New Roman"/>
                <a:ea typeface="Times New Roman"/>
                <a:cs typeface="Times New Roman"/>
                <a:sym typeface="Times New Roman"/>
              </a:rPr>
              <a:t>Creates a sense of belief and builds satisfaction among the customers.</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Transparency</a:t>
            </a:r>
            <a:r>
              <a:rPr lang="en" sz="2100">
                <a:solidFill>
                  <a:schemeClr val="dk1"/>
                </a:solidFill>
                <a:latin typeface="Times New Roman"/>
                <a:ea typeface="Times New Roman"/>
                <a:cs typeface="Times New Roman"/>
                <a:sym typeface="Times New Roman"/>
              </a:rPr>
              <a:t> in transactions.</a:t>
            </a:r>
            <a:endParaRPr sz="2100">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800">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Ramya</dc:creator>
</cp:coreProperties>
</file>