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F7C95A-B158-4782-A014-F09DC28DEAA8}">
  <a:tblStyle styleId="{F3F7C95A-B158-4782-A014-F09DC28DEA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b568904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b56890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b38e2ab3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b38e2ab3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b38e2ab3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b38e2ab3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b38e2ab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b38e2ab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b38e2ab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b38e2ab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b38e2ab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b38e2ab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researchgate.net/publication/2194149_Quantum_Walk_on_a_Line_with_Two_Entangled_Particles" TargetMode="External"/><Relationship Id="rId4" Type="http://schemas.openxmlformats.org/officeDocument/2006/relationships/hyperlink" Target="https://www.researchgate.net/publication/2194149_Quantum_Walk_on_a_Line_with_Two_Entangled_Particles" TargetMode="External"/><Relationship Id="rId5" Type="http://schemas.openxmlformats.org/officeDocument/2006/relationships/hyperlink" Target="https://www.researchgate.net/publication/354268503_Implementation_of_hitting_times_of_discrete_time_quantum_random_walks_on_Cubelike_graphs" TargetMode="External"/><Relationship Id="rId6" Type="http://schemas.openxmlformats.org/officeDocument/2006/relationships/hyperlink" Target="https://www.researchgate.net/publication/301857794_Quantum_Walks_on_the_Hypercub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61377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a:t>
            </a:r>
            <a:r>
              <a:rPr lang="en"/>
              <a:t> time </a:t>
            </a:r>
            <a:r>
              <a:rPr lang="en"/>
              <a:t>Quantum Random Walk</a:t>
            </a:r>
            <a:endParaRPr/>
          </a:p>
        </p:txBody>
      </p:sp>
      <p:sp>
        <p:nvSpPr>
          <p:cNvPr id="136" name="Google Shape;136;p17"/>
          <p:cNvSpPr txBox="1"/>
          <p:nvPr>
            <p:ph idx="1" type="subTitle"/>
          </p:nvPr>
        </p:nvSpPr>
        <p:spPr>
          <a:xfrm>
            <a:off x="72960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a:t>
            </a:r>
            <a:r>
              <a:rPr lang="en"/>
              <a:t>guidance</a:t>
            </a:r>
            <a:r>
              <a:rPr lang="en"/>
              <a:t> of </a:t>
            </a:r>
            <a:endParaRPr/>
          </a:p>
          <a:p>
            <a:pPr indent="0" lvl="0" marL="0" rtl="0" algn="l">
              <a:spcBef>
                <a:spcPts val="0"/>
              </a:spcBef>
              <a:spcAft>
                <a:spcPts val="0"/>
              </a:spcAft>
              <a:buNone/>
            </a:pPr>
            <a:r>
              <a:rPr lang="en"/>
              <a:t>Proff : Jaydeep Mulhekar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727650" y="58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graphicFrame>
        <p:nvGraphicFramePr>
          <p:cNvPr id="194" name="Google Shape;194;p26"/>
          <p:cNvGraphicFramePr/>
          <p:nvPr/>
        </p:nvGraphicFramePr>
        <p:xfrm>
          <a:off x="952500" y="1632875"/>
          <a:ext cx="3000000" cy="3000000"/>
        </p:xfrm>
        <a:graphic>
          <a:graphicData uri="http://schemas.openxmlformats.org/drawingml/2006/table">
            <a:tbl>
              <a:tblPr>
                <a:noFill/>
                <a:tableStyleId>{F3F7C95A-B158-4782-A014-F09DC28DEAA8}</a:tableStyleId>
              </a:tblPr>
              <a:tblGrid>
                <a:gridCol w="3083950"/>
                <a:gridCol w="4155050"/>
              </a:tblGrid>
              <a:tr h="1557850">
                <a:tc>
                  <a:txBody>
                    <a:bodyPr/>
                    <a:lstStyle/>
                    <a:p>
                      <a:pPr indent="0" lvl="0" marL="0" rtl="0" algn="l">
                        <a:spcBef>
                          <a:spcPts val="0"/>
                        </a:spcBef>
                        <a:spcAft>
                          <a:spcPts val="0"/>
                        </a:spcAft>
                        <a:buNone/>
                      </a:pPr>
                      <a:r>
                        <a:rPr lang="en" sz="1800"/>
                        <a:t>202001023 - Vandan Patel</a:t>
                      </a:r>
                      <a:endParaRPr sz="1800"/>
                    </a:p>
                  </a:txBody>
                  <a:tcPr marT="91425" marB="91425" marR="91425" marL="91425"/>
                </a:tc>
                <a:tc>
                  <a:txBody>
                    <a:bodyPr/>
                    <a:lstStyle/>
                    <a:p>
                      <a:pPr indent="0" lvl="0" marL="0" rtl="0" algn="l">
                        <a:lnSpc>
                          <a:spcPct val="115000"/>
                        </a:lnSpc>
                        <a:spcBef>
                          <a:spcPts val="0"/>
                        </a:spcBef>
                        <a:spcAft>
                          <a:spcPts val="1000"/>
                        </a:spcAft>
                        <a:buNone/>
                      </a:pPr>
                      <a:r>
                        <a:rPr lang="en" sz="1800">
                          <a:solidFill>
                            <a:schemeClr val="dk2"/>
                          </a:solidFill>
                          <a:latin typeface="Lato"/>
                          <a:ea typeface="Lato"/>
                          <a:cs typeface="Lato"/>
                          <a:sym typeface="Lato"/>
                        </a:rPr>
                        <a:t>Python programme using Qiskit library to implement quantum circuit of 2 particle 4D-DTQRW for entangled coin space.</a:t>
                      </a:r>
                      <a:endParaRPr sz="1800"/>
                    </a:p>
                  </a:txBody>
                  <a:tcPr marT="91425" marB="91425" marR="91425" marL="91425"/>
                </a:tc>
              </a:tr>
              <a:tr h="1141150">
                <a:tc>
                  <a:txBody>
                    <a:bodyPr/>
                    <a:lstStyle/>
                    <a:p>
                      <a:pPr indent="0" lvl="0" marL="0" rtl="0" algn="l">
                        <a:spcBef>
                          <a:spcPts val="0"/>
                        </a:spcBef>
                        <a:spcAft>
                          <a:spcPts val="0"/>
                        </a:spcAft>
                        <a:buNone/>
                      </a:pPr>
                      <a:r>
                        <a:rPr lang="en" sz="1800"/>
                        <a:t>202003036 - Pratap Ratiya</a:t>
                      </a:r>
                      <a:endParaRPr sz="1800"/>
                    </a:p>
                  </a:txBody>
                  <a:tcPr marT="91425" marB="91425" marR="91425" marL="91425"/>
                </a:tc>
                <a:tc>
                  <a:txBody>
                    <a:bodyPr/>
                    <a:lstStyle/>
                    <a:p>
                      <a:pPr indent="0" lvl="0" marL="0" rtl="0" algn="l">
                        <a:lnSpc>
                          <a:spcPct val="115000"/>
                        </a:lnSpc>
                        <a:spcBef>
                          <a:spcPts val="0"/>
                        </a:spcBef>
                        <a:spcAft>
                          <a:spcPts val="1000"/>
                        </a:spcAft>
                        <a:buNone/>
                      </a:pPr>
                      <a:r>
                        <a:rPr lang="en" sz="1800">
                          <a:solidFill>
                            <a:schemeClr val="dk2"/>
                          </a:solidFill>
                          <a:latin typeface="Lato"/>
                          <a:ea typeface="Lato"/>
                          <a:cs typeface="Lato"/>
                          <a:sym typeface="Lato"/>
                        </a:rPr>
                        <a:t>Theoretical calculations for first 2 steps of 2 particle 4D-DTQRW for entangled coin space.</a:t>
                      </a:r>
                      <a:endParaRPr sz="18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Outline</a:t>
            </a:r>
            <a:endParaRPr>
              <a:solidFill>
                <a:schemeClr val="dk2"/>
              </a:solidFill>
            </a:endParaRPr>
          </a:p>
        </p:txBody>
      </p:sp>
      <p:sp>
        <p:nvSpPr>
          <p:cNvPr id="142" name="Google Shape;142;p18"/>
          <p:cNvSpPr txBox="1"/>
          <p:nvPr>
            <p:ph idx="4294967295" type="subTitle"/>
          </p:nvPr>
        </p:nvSpPr>
        <p:spPr>
          <a:xfrm>
            <a:off x="4542975" y="137635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rPr>
              <a:t>Introduction</a:t>
            </a:r>
            <a:endParaRPr b="1" sz="1800">
              <a:solidFill>
                <a:schemeClr val="dk2"/>
              </a:solidFill>
            </a:endParaRPr>
          </a:p>
          <a:p>
            <a:pPr indent="0" lvl="0" marL="0" rtl="0" algn="l">
              <a:lnSpc>
                <a:spcPct val="100000"/>
              </a:lnSpc>
              <a:spcBef>
                <a:spcPts val="1600"/>
              </a:spcBef>
              <a:spcAft>
                <a:spcPts val="0"/>
              </a:spcAft>
              <a:buNone/>
            </a:pPr>
            <a:r>
              <a:rPr b="1" lang="en" sz="1800">
                <a:solidFill>
                  <a:schemeClr val="dk2"/>
                </a:solidFill>
                <a:latin typeface="Raleway"/>
                <a:ea typeface="Raleway"/>
                <a:cs typeface="Raleway"/>
                <a:sym typeface="Raleway"/>
              </a:rPr>
              <a:t>DTQRW for 2D</a:t>
            </a:r>
            <a:endParaRPr b="1" sz="18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b="1" sz="18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n" sz="1800">
                <a:solidFill>
                  <a:schemeClr val="dk2"/>
                </a:solidFill>
              </a:rPr>
              <a:t>What have we done</a:t>
            </a:r>
            <a:endParaRPr b="1" sz="1800">
              <a:solidFill>
                <a:schemeClr val="dk2"/>
              </a:solidFill>
            </a:endParaRPr>
          </a:p>
          <a:p>
            <a:pPr indent="0" lvl="0" marL="0" rtl="0" algn="l">
              <a:lnSpc>
                <a:spcPct val="115000"/>
              </a:lnSpc>
              <a:spcBef>
                <a:spcPts val="1600"/>
              </a:spcBef>
              <a:spcAft>
                <a:spcPts val="0"/>
              </a:spcAft>
              <a:buNone/>
            </a:pPr>
            <a:r>
              <a:rPr b="1" lang="en" sz="1800">
                <a:solidFill>
                  <a:schemeClr val="dk2"/>
                </a:solidFill>
              </a:rPr>
              <a:t>What have we learnt</a:t>
            </a:r>
            <a:endParaRPr b="1" sz="1800">
              <a:solidFill>
                <a:schemeClr val="dk2"/>
              </a:solidFill>
            </a:endParaRPr>
          </a:p>
          <a:p>
            <a:pPr indent="0" lvl="0" marL="0" rtl="0" algn="l">
              <a:lnSpc>
                <a:spcPct val="115000"/>
              </a:lnSpc>
              <a:spcBef>
                <a:spcPts val="1600"/>
              </a:spcBef>
              <a:spcAft>
                <a:spcPts val="0"/>
              </a:spcAft>
              <a:buNone/>
            </a:pPr>
            <a:r>
              <a:rPr b="1" lang="en" sz="1800">
                <a:solidFill>
                  <a:schemeClr val="dk2"/>
                </a:solidFill>
              </a:rPr>
              <a:t>Uses of 4D - DTQRW</a:t>
            </a:r>
            <a:endParaRPr b="1" sz="1800">
              <a:solidFill>
                <a:schemeClr val="dk2"/>
              </a:solidFill>
            </a:endParaRPr>
          </a:p>
          <a:p>
            <a:pPr indent="0" lvl="0" marL="0" rtl="0" algn="l">
              <a:lnSpc>
                <a:spcPct val="115000"/>
              </a:lnSpc>
              <a:spcBef>
                <a:spcPts val="1600"/>
              </a:spcBef>
              <a:spcAft>
                <a:spcPts val="0"/>
              </a:spcAft>
              <a:buNone/>
            </a:pPr>
            <a:r>
              <a:rPr b="1" lang="en" sz="1800">
                <a:solidFill>
                  <a:schemeClr val="dk2"/>
                </a:solidFill>
              </a:rPr>
              <a:t>References</a:t>
            </a:r>
            <a:endParaRPr b="1" sz="1800">
              <a:solidFill>
                <a:schemeClr val="dk2"/>
              </a:solidFill>
            </a:endParaRPr>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729450" y="1599725"/>
            <a:ext cx="7688700" cy="274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200">
                <a:solidFill>
                  <a:srgbClr val="000000"/>
                </a:solidFill>
                <a:latin typeface="Roboto"/>
                <a:ea typeface="Roboto"/>
                <a:cs typeface="Roboto"/>
                <a:sym typeface="Roboto"/>
              </a:rPr>
              <a:t>In the fields of quantum computing and quantum information theory, quantum random walks (QRWs) have emerged as a strong paradigm. They serve as a quantum counterpart to conventional random walks and have found applications in a variety of fields, including algorithm creation, quantum search, and optimisation challenges. QRWs are an attractive subject to investigate due to their intrinsic quantum parallelism and interference features.</a:t>
            </a:r>
            <a:endParaRPr sz="1200">
              <a:solidFill>
                <a:srgbClr val="000000"/>
              </a:solidFill>
              <a:latin typeface="Roboto"/>
              <a:ea typeface="Roboto"/>
              <a:cs typeface="Roboto"/>
              <a:sym typeface="Roboto"/>
            </a:endParaRPr>
          </a:p>
          <a:p>
            <a:pPr indent="-304800" lvl="0" marL="457200" rtl="0" algn="l">
              <a:spcBef>
                <a:spcPts val="1000"/>
              </a:spcBef>
              <a:spcAft>
                <a:spcPts val="1000"/>
              </a:spcAft>
              <a:buClr>
                <a:schemeClr val="dk2"/>
              </a:buClr>
              <a:buSzPts val="1200"/>
              <a:buFont typeface="Roboto"/>
              <a:buChar char="➔"/>
            </a:pPr>
            <a:r>
              <a:rPr lang="en" sz="1200">
                <a:solidFill>
                  <a:schemeClr val="dk2"/>
                </a:solidFill>
                <a:highlight>
                  <a:srgbClr val="FFFFFF"/>
                </a:highlight>
                <a:latin typeface="Roboto"/>
                <a:ea typeface="Roboto"/>
                <a:cs typeface="Roboto"/>
                <a:sym typeface="Roboto"/>
              </a:rPr>
              <a:t>In recent years, researchers have extended the concept of QRWs from traditional 1D and 2D systems to higher dimensions, unlocking a whole new realm of possibilities. Among these extended models, the Discrete Time Quantum Random Walk in 4 Dimensions (4D-DTQRW) holds particular significance due to its potential applications in quantum simulation, complex network analysis, and quantum communication.</a:t>
            </a:r>
            <a:endParaRPr sz="1200">
              <a:solidFill>
                <a:schemeClr val="dk2"/>
              </a:solidFill>
              <a:highlight>
                <a:srgbClr val="FFFFFF"/>
              </a:highlight>
              <a:latin typeface="Roboto"/>
              <a:ea typeface="Roboto"/>
              <a:cs typeface="Roboto"/>
              <a:sym typeface="Roboto"/>
            </a:endParaRPr>
          </a:p>
        </p:txBody>
      </p:sp>
      <p:sp>
        <p:nvSpPr>
          <p:cNvPr id="148" name="Google Shape;148;p19"/>
          <p:cNvSpPr txBox="1"/>
          <p:nvPr>
            <p:ph type="title"/>
          </p:nvPr>
        </p:nvSpPr>
        <p:spPr>
          <a:xfrm>
            <a:off x="727650" y="5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0"/>
          <p:cNvPicPr preferRelativeResize="0"/>
          <p:nvPr/>
        </p:nvPicPr>
        <p:blipFill rotWithShape="1">
          <a:blip r:embed="rId3">
            <a:alphaModFix/>
          </a:blip>
          <a:srcRect b="0" l="5528" r="7951" t="21172"/>
          <a:stretch/>
        </p:blipFill>
        <p:spPr>
          <a:xfrm>
            <a:off x="962625" y="2090650"/>
            <a:ext cx="7218750" cy="2657950"/>
          </a:xfrm>
          <a:prstGeom prst="rect">
            <a:avLst/>
          </a:prstGeom>
          <a:noFill/>
          <a:ln>
            <a:noFill/>
          </a:ln>
        </p:spPr>
      </p:pic>
      <p:sp>
        <p:nvSpPr>
          <p:cNvPr id="154" name="Google Shape;154;p20"/>
          <p:cNvSpPr txBox="1"/>
          <p:nvPr>
            <p:ph idx="1" type="body"/>
          </p:nvPr>
        </p:nvSpPr>
        <p:spPr>
          <a:xfrm>
            <a:off x="874550" y="4567550"/>
            <a:ext cx="7688700" cy="3906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200">
                <a:solidFill>
                  <a:schemeClr val="dk2"/>
                </a:solidFill>
                <a:highlight>
                  <a:srgbClr val="FFFFFF"/>
                </a:highlight>
                <a:latin typeface="Roboto"/>
                <a:ea typeface="Roboto"/>
                <a:cs typeface="Roboto"/>
                <a:sym typeface="Roboto"/>
              </a:rPr>
              <a:t>The Quantum Circuit for 1 particle DTQRW on 2D cube</a:t>
            </a:r>
            <a:endParaRPr sz="1200">
              <a:solidFill>
                <a:schemeClr val="dk2"/>
              </a:solidFill>
              <a:highlight>
                <a:srgbClr val="FFFFFF"/>
              </a:highlight>
              <a:latin typeface="Roboto"/>
              <a:ea typeface="Roboto"/>
              <a:cs typeface="Roboto"/>
              <a:sym typeface="Roboto"/>
            </a:endParaRPr>
          </a:p>
        </p:txBody>
      </p:sp>
      <p:sp>
        <p:nvSpPr>
          <p:cNvPr id="155" name="Google Shape;155;p20"/>
          <p:cNvSpPr txBox="1"/>
          <p:nvPr>
            <p:ph type="title"/>
          </p:nvPr>
        </p:nvSpPr>
        <p:spPr>
          <a:xfrm>
            <a:off x="727650" y="5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particle </a:t>
            </a:r>
            <a:r>
              <a:rPr lang="en"/>
              <a:t>DTQRW for 2D cube</a:t>
            </a:r>
            <a:endParaRPr/>
          </a:p>
          <a:p>
            <a:pPr indent="0" lvl="0" marL="0" rtl="0" algn="l">
              <a:spcBef>
                <a:spcPts val="0"/>
              </a:spcBef>
              <a:spcAft>
                <a:spcPts val="0"/>
              </a:spcAft>
              <a:buNone/>
            </a:pPr>
            <a:r>
              <a:t/>
            </a:r>
            <a:endParaRPr/>
          </a:p>
        </p:txBody>
      </p:sp>
      <p:sp>
        <p:nvSpPr>
          <p:cNvPr id="156" name="Google Shape;156;p20"/>
          <p:cNvSpPr txBox="1"/>
          <p:nvPr>
            <p:ph idx="1" type="body"/>
          </p:nvPr>
        </p:nvSpPr>
        <p:spPr>
          <a:xfrm>
            <a:off x="874550" y="1446850"/>
            <a:ext cx="7688700" cy="643800"/>
          </a:xfrm>
          <a:prstGeom prst="rect">
            <a:avLst/>
          </a:prstGeom>
        </p:spPr>
        <p:txBody>
          <a:bodyPr anchorCtr="0" anchor="t" bIns="91425" lIns="91425" spcFirstLastPara="1" rIns="91425" wrap="square" tIns="91425">
            <a:noAutofit/>
          </a:bodyPr>
          <a:lstStyle/>
          <a:p>
            <a:pPr indent="-304800" lvl="0" marL="457200" rtl="0" algn="l">
              <a:lnSpc>
                <a:spcPct val="138000"/>
              </a:lnSpc>
              <a:spcBef>
                <a:spcPts val="0"/>
              </a:spcBef>
              <a:spcAft>
                <a:spcPts val="0"/>
              </a:spcAft>
              <a:buClr>
                <a:schemeClr val="dk2"/>
              </a:buClr>
              <a:buSzPts val="1200"/>
              <a:buFont typeface="Roboto"/>
              <a:buChar char="➔"/>
            </a:pPr>
            <a:r>
              <a:rPr lang="en" sz="1200">
                <a:solidFill>
                  <a:srgbClr val="1A1A1A"/>
                </a:solidFill>
                <a:highlight>
                  <a:srgbClr val="FFFFFF"/>
                </a:highlight>
                <a:latin typeface="Roboto"/>
                <a:ea typeface="Roboto"/>
                <a:cs typeface="Roboto"/>
                <a:sym typeface="Roboto"/>
              </a:rPr>
              <a:t>Qubits q0 and q1 represents position space of the particle</a:t>
            </a:r>
            <a:endParaRPr sz="1100">
              <a:solidFill>
                <a:srgbClr val="000000"/>
              </a:solidFill>
              <a:latin typeface="Arial"/>
              <a:ea typeface="Arial"/>
              <a:cs typeface="Arial"/>
              <a:sym typeface="Arial"/>
            </a:endParaRPr>
          </a:p>
          <a:p>
            <a:pPr indent="-304800" lvl="0" marL="457200" rtl="0" algn="l">
              <a:lnSpc>
                <a:spcPct val="138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Qubit q2 represents the coin space of the particle</a:t>
            </a:r>
            <a:endParaRPr sz="1200">
              <a:solidFill>
                <a:srgbClr val="000000"/>
              </a:solidFill>
              <a:latin typeface="Roboto"/>
              <a:ea typeface="Roboto"/>
              <a:cs typeface="Roboto"/>
              <a:sym typeface="Roboto"/>
            </a:endParaRPr>
          </a:p>
          <a:p>
            <a:pPr indent="0" lvl="0" marL="0" rtl="0" algn="l">
              <a:spcBef>
                <a:spcPts val="1000"/>
              </a:spcBef>
              <a:spcAft>
                <a:spcPts val="0"/>
              </a:spcAft>
              <a:buNone/>
            </a:pPr>
            <a:r>
              <a:rPr lang="en" sz="1200">
                <a:solidFill>
                  <a:schemeClr val="dk2"/>
                </a:solidFill>
                <a:highlight>
                  <a:srgbClr val="FFFFFF"/>
                </a:highlight>
                <a:latin typeface="Roboto"/>
                <a:ea typeface="Roboto"/>
                <a:cs typeface="Roboto"/>
                <a:sym typeface="Roboto"/>
              </a:rPr>
              <a:t>                     	</a:t>
            </a:r>
            <a:endParaRPr sz="1200">
              <a:solidFill>
                <a:schemeClr val="dk2"/>
              </a:solidFill>
              <a:highlight>
                <a:srgbClr val="FFFFFF"/>
              </a:highlight>
              <a:latin typeface="Roboto"/>
              <a:ea typeface="Roboto"/>
              <a:cs typeface="Roboto"/>
              <a:sym typeface="Roboto"/>
            </a:endParaRPr>
          </a:p>
          <a:p>
            <a:pPr indent="0" lvl="0" marL="0" rtl="0" algn="l">
              <a:spcBef>
                <a:spcPts val="1000"/>
              </a:spcBef>
              <a:spcAft>
                <a:spcPts val="1000"/>
              </a:spcAft>
              <a:buNone/>
            </a:pPr>
            <a:r>
              <a:rPr lang="en" sz="1200">
                <a:solidFill>
                  <a:schemeClr val="dk2"/>
                </a:solidFill>
                <a:highlight>
                  <a:srgbClr val="FFFFFF"/>
                </a:highlight>
                <a:latin typeface="Roboto"/>
                <a:ea typeface="Roboto"/>
                <a:cs typeface="Roboto"/>
                <a:sym typeface="Roboto"/>
              </a:rPr>
              <a:t>	</a:t>
            </a:r>
            <a:endParaRPr sz="1200">
              <a:solidFill>
                <a:schemeClr val="dk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 type="body"/>
          </p:nvPr>
        </p:nvSpPr>
        <p:spPr>
          <a:xfrm>
            <a:off x="729450" y="1599725"/>
            <a:ext cx="7688700" cy="274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highlight>
                  <a:srgbClr val="FFFFFF"/>
                </a:highlight>
                <a:latin typeface="Roboto"/>
                <a:ea typeface="Roboto"/>
                <a:cs typeface="Roboto"/>
                <a:sym typeface="Roboto"/>
              </a:rPr>
              <a:t>The system is initialized to (H ⊗ I ⊗ I) |000⟩, where I is the identity operator. Since, </a:t>
            </a:r>
            <a:endParaRPr sz="1200">
              <a:solidFill>
                <a:schemeClr val="dk2"/>
              </a:solidFill>
              <a:highlight>
                <a:srgbClr val="FFFFFF"/>
              </a:highlight>
              <a:latin typeface="Roboto"/>
              <a:ea typeface="Roboto"/>
              <a:cs typeface="Roboto"/>
              <a:sym typeface="Roboto"/>
            </a:endParaRPr>
          </a:p>
          <a:p>
            <a:pPr indent="0" lvl="0" marL="0" rtl="0" algn="l">
              <a:spcBef>
                <a:spcPts val="1000"/>
              </a:spcBef>
              <a:spcAft>
                <a:spcPts val="0"/>
              </a:spcAft>
              <a:buNone/>
            </a:pPr>
            <a:r>
              <a:rPr lang="en" sz="1200">
                <a:solidFill>
                  <a:schemeClr val="dk2"/>
                </a:solidFill>
                <a:highlight>
                  <a:srgbClr val="FFFFFF"/>
                </a:highlight>
                <a:latin typeface="Roboto"/>
                <a:ea typeface="Roboto"/>
                <a:cs typeface="Roboto"/>
                <a:sym typeface="Roboto"/>
              </a:rPr>
              <a:t>                     	</a:t>
            </a:r>
            <a:endParaRPr sz="1200">
              <a:solidFill>
                <a:schemeClr val="dk2"/>
              </a:solidFill>
              <a:highlight>
                <a:srgbClr val="FFFFFF"/>
              </a:highlight>
              <a:latin typeface="Roboto"/>
              <a:ea typeface="Roboto"/>
              <a:cs typeface="Roboto"/>
              <a:sym typeface="Roboto"/>
            </a:endParaRPr>
          </a:p>
          <a:p>
            <a:pPr indent="457200" lvl="0" marL="457200" rtl="0" algn="l">
              <a:spcBef>
                <a:spcPts val="1000"/>
              </a:spcBef>
              <a:spcAft>
                <a:spcPts val="0"/>
              </a:spcAft>
              <a:buNone/>
            </a:pPr>
            <a:r>
              <a:rPr lang="en" sz="1200">
                <a:solidFill>
                  <a:schemeClr val="dk2"/>
                </a:solidFill>
                <a:highlight>
                  <a:srgbClr val="FFFFFF"/>
                </a:highlight>
                <a:latin typeface="Roboto"/>
                <a:ea typeface="Roboto"/>
                <a:cs typeface="Roboto"/>
                <a:sym typeface="Roboto"/>
              </a:rPr>
              <a:t>the system is thus initialized to |D⟩ |00⟩.</a:t>
            </a:r>
            <a:endParaRPr sz="1200">
              <a:solidFill>
                <a:schemeClr val="dk2"/>
              </a:solidFill>
              <a:highlight>
                <a:srgbClr val="FFFFFF"/>
              </a:highlight>
              <a:latin typeface="Roboto"/>
              <a:ea typeface="Roboto"/>
              <a:cs typeface="Roboto"/>
              <a:sym typeface="Roboto"/>
            </a:endParaRPr>
          </a:p>
          <a:p>
            <a:pPr indent="-304800" lvl="0" marL="457200" rtl="0" algn="l">
              <a:spcBef>
                <a:spcPts val="1000"/>
              </a:spcBef>
              <a:spcAft>
                <a:spcPts val="0"/>
              </a:spcAft>
              <a:buClr>
                <a:schemeClr val="dk2"/>
              </a:buClr>
              <a:buSzPts val="1200"/>
              <a:buFont typeface="Roboto"/>
              <a:buChar char="➔"/>
            </a:pPr>
            <a:r>
              <a:rPr lang="en" sz="1200">
                <a:solidFill>
                  <a:schemeClr val="dk2"/>
                </a:solidFill>
                <a:highlight>
                  <a:srgbClr val="FFFFFF"/>
                </a:highlight>
                <a:latin typeface="Roboto"/>
                <a:ea typeface="Roboto"/>
                <a:cs typeface="Roboto"/>
                <a:sym typeface="Roboto"/>
              </a:rPr>
              <a:t>The application of U to this initial state evolves the system to the quantum state ( |110⟩+|001⟩ ) / √2 as shown below. </a:t>
            </a:r>
            <a:endParaRPr sz="1200">
              <a:solidFill>
                <a:schemeClr val="dk2"/>
              </a:solidFill>
              <a:highlight>
                <a:srgbClr val="FFFFFF"/>
              </a:highlight>
              <a:latin typeface="Roboto"/>
              <a:ea typeface="Roboto"/>
              <a:cs typeface="Roboto"/>
              <a:sym typeface="Roboto"/>
            </a:endParaRPr>
          </a:p>
          <a:p>
            <a:pPr indent="0" lvl="0" marL="0" rtl="0" algn="l">
              <a:spcBef>
                <a:spcPts val="1000"/>
              </a:spcBef>
              <a:spcAft>
                <a:spcPts val="1000"/>
              </a:spcAft>
              <a:buNone/>
            </a:pPr>
            <a:r>
              <a:rPr lang="en" sz="1200">
                <a:solidFill>
                  <a:schemeClr val="dk2"/>
                </a:solidFill>
                <a:highlight>
                  <a:srgbClr val="FFFFFF"/>
                </a:highlight>
                <a:latin typeface="Roboto"/>
                <a:ea typeface="Roboto"/>
                <a:cs typeface="Roboto"/>
                <a:sym typeface="Roboto"/>
              </a:rPr>
              <a:t>	</a:t>
            </a:r>
            <a:endParaRPr sz="1200">
              <a:solidFill>
                <a:schemeClr val="dk2"/>
              </a:solidFill>
              <a:highlight>
                <a:srgbClr val="FFFFFF"/>
              </a:highlight>
              <a:latin typeface="Roboto"/>
              <a:ea typeface="Roboto"/>
              <a:cs typeface="Roboto"/>
              <a:sym typeface="Roboto"/>
            </a:endParaRPr>
          </a:p>
        </p:txBody>
      </p:sp>
      <p:sp>
        <p:nvSpPr>
          <p:cNvPr id="162" name="Google Shape;162;p21"/>
          <p:cNvSpPr txBox="1"/>
          <p:nvPr>
            <p:ph type="title"/>
          </p:nvPr>
        </p:nvSpPr>
        <p:spPr>
          <a:xfrm>
            <a:off x="727650" y="5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particle DTQRW for 2D cube</a:t>
            </a:r>
            <a:endParaRPr/>
          </a:p>
          <a:p>
            <a:pPr indent="0" lvl="0" marL="0" rtl="0" algn="l">
              <a:spcBef>
                <a:spcPts val="0"/>
              </a:spcBef>
              <a:spcAft>
                <a:spcPts val="0"/>
              </a:spcAft>
              <a:buNone/>
            </a:pPr>
            <a:r>
              <a:t/>
            </a:r>
            <a:endParaRPr/>
          </a:p>
        </p:txBody>
      </p:sp>
      <p:pic>
        <p:nvPicPr>
          <p:cNvPr id="163" name="Google Shape;163;p21"/>
          <p:cNvPicPr preferRelativeResize="0"/>
          <p:nvPr/>
        </p:nvPicPr>
        <p:blipFill>
          <a:blip r:embed="rId3">
            <a:alphaModFix/>
          </a:blip>
          <a:stretch>
            <a:fillRect/>
          </a:stretch>
        </p:blipFill>
        <p:spPr>
          <a:xfrm>
            <a:off x="1947350" y="1878575"/>
            <a:ext cx="3072250" cy="487800"/>
          </a:xfrm>
          <a:prstGeom prst="rect">
            <a:avLst/>
          </a:prstGeom>
          <a:noFill/>
          <a:ln>
            <a:noFill/>
          </a:ln>
        </p:spPr>
      </p:pic>
      <p:pic>
        <p:nvPicPr>
          <p:cNvPr id="164" name="Google Shape;164;p21"/>
          <p:cNvPicPr preferRelativeResize="0"/>
          <p:nvPr/>
        </p:nvPicPr>
        <p:blipFill>
          <a:blip r:embed="rId4">
            <a:alphaModFix/>
          </a:blip>
          <a:stretch>
            <a:fillRect/>
          </a:stretch>
        </p:blipFill>
        <p:spPr>
          <a:xfrm>
            <a:off x="2924750" y="2932848"/>
            <a:ext cx="2546225" cy="12479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729450" y="1599725"/>
            <a:ext cx="7688700" cy="284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We have developed a sophisticated program that utilizes the qiskit library of the Python programming language. This program has been designed specifically to implement a quantum circuit for the 2-particle DTQRW (Discrete Time Quantum Random Walk) on a 4-dimensional hypercube.</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One of the unique features of our program is that it makes use of an entangled coined space for both particles. This means that the two particles are linked together in a way that allows them to share information and interact in a highly complex manner. By incorporating this feature into our program, we are able to perform more advanced calculations and simulations than would be possible with a non-entangled system.</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The 4-dimensional hypercube is a particularly challenging space to work in because it requires a high degree of precision and accuracy. However, with our program, researchers and scientists are able to explore this space with greater ease and efficiency. This represents a significant advancement in the field of quantum computing and has the potential to lead to new breakthroughs in a wide range of industries and scientific fields.</a:t>
            </a:r>
            <a:endParaRPr sz="1200">
              <a:solidFill>
                <a:schemeClr val="dk2"/>
              </a:solidFill>
              <a:highlight>
                <a:schemeClr val="lt1"/>
              </a:highlight>
              <a:latin typeface="Roboto"/>
              <a:ea typeface="Roboto"/>
              <a:cs typeface="Roboto"/>
              <a:sym typeface="Roboto"/>
            </a:endParaRPr>
          </a:p>
        </p:txBody>
      </p:sp>
      <p:sp>
        <p:nvSpPr>
          <p:cNvPr id="170" name="Google Shape;170;p22"/>
          <p:cNvSpPr txBox="1"/>
          <p:nvPr>
            <p:ph type="title"/>
          </p:nvPr>
        </p:nvSpPr>
        <p:spPr>
          <a:xfrm>
            <a:off x="727650" y="5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we done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1" type="body"/>
          </p:nvPr>
        </p:nvSpPr>
        <p:spPr>
          <a:xfrm>
            <a:off x="729450" y="1599725"/>
            <a:ext cx="7688700" cy="27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highlight>
                  <a:schemeClr val="lt1"/>
                </a:highlight>
                <a:latin typeface="Roboto"/>
                <a:ea typeface="Roboto"/>
                <a:cs typeface="Roboto"/>
                <a:sym typeface="Roboto"/>
              </a:rPr>
              <a:t> Learnings from this project:</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The qiskit library of the Python programming language is a powerful tool for developing quantum computing programs.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The implementation of a quantum circuit for the 2-particle DTQRW on a 4-dimensional hypercube can be a challenging but rewarding task.</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The use of an entangled coined space for both particles can lead to more advanced calculations and simulations.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Precision and accuracy are crucial when working with complex quantum systems in high-dimensional spaces.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Advancements in quantum computing have the potential to revolutionize many industries and scientific fields, leading to new breakthroughs and discoveries.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1000"/>
              </a:spcAft>
              <a:buClr>
                <a:schemeClr val="dk2"/>
              </a:buClr>
              <a:buSzPts val="1200"/>
              <a:buFont typeface="Roboto"/>
              <a:buChar char="➔"/>
            </a:pPr>
            <a:r>
              <a:t/>
            </a:r>
            <a:endParaRPr sz="1200">
              <a:solidFill>
                <a:schemeClr val="dk2"/>
              </a:solidFill>
              <a:highlight>
                <a:srgbClr val="FFFFFF"/>
              </a:highlight>
              <a:latin typeface="Roboto"/>
              <a:ea typeface="Roboto"/>
              <a:cs typeface="Roboto"/>
              <a:sym typeface="Roboto"/>
            </a:endParaRPr>
          </a:p>
        </p:txBody>
      </p:sp>
      <p:sp>
        <p:nvSpPr>
          <p:cNvPr id="176" name="Google Shape;176;p23"/>
          <p:cNvSpPr txBox="1"/>
          <p:nvPr>
            <p:ph type="title"/>
          </p:nvPr>
        </p:nvSpPr>
        <p:spPr>
          <a:xfrm>
            <a:off x="727650" y="5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we learnt</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729450" y="1599725"/>
            <a:ext cx="7688700" cy="274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200">
                <a:solidFill>
                  <a:schemeClr val="dk2"/>
                </a:solidFill>
                <a:highlight>
                  <a:schemeClr val="lt1"/>
                </a:highlight>
                <a:latin typeface="Roboto"/>
                <a:ea typeface="Roboto"/>
                <a:cs typeface="Roboto"/>
                <a:sym typeface="Roboto"/>
              </a:rPr>
              <a:t>Quantum Simulation: Quantum random walks in higher dimensions can be employed for simulating complex quantum systems, offering advantages over classical simulation methods. By mapping the behavior of quantum particles onto the 4D lattice, researchers can simulate quantum processes that are difficult or infeasible to study using classical computers. This has implications for understanding quantum phase transitions, quantum field theories, and other quantum phenomena.</a:t>
            </a:r>
            <a:endParaRPr sz="1200">
              <a:solidFill>
                <a:schemeClr val="dk2"/>
              </a:solidFill>
              <a:highlight>
                <a:schemeClr val="lt1"/>
              </a:highlight>
              <a:latin typeface="Roboto"/>
              <a:ea typeface="Roboto"/>
              <a:cs typeface="Roboto"/>
              <a:sym typeface="Roboto"/>
            </a:endParaRPr>
          </a:p>
          <a:p>
            <a:pPr indent="-304800" lvl="0" marL="457200" rtl="0" algn="l">
              <a:spcBef>
                <a:spcPts val="1000"/>
              </a:spcBef>
              <a:spcAft>
                <a:spcPts val="100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Quantum State Transfer: Quantum random walks have been explored as a means for quantum state transfer between distant qubits in a quantum computing architecture. In 4D-DTQRW, the potential for multi-dimensional state transfer opens up new possibilities for efficient and robust quantum communication protocols.</a:t>
            </a:r>
            <a:endParaRPr sz="1200">
              <a:solidFill>
                <a:schemeClr val="dk2"/>
              </a:solidFill>
              <a:highlight>
                <a:schemeClr val="lt1"/>
              </a:highlight>
              <a:latin typeface="Roboto"/>
              <a:ea typeface="Roboto"/>
              <a:cs typeface="Roboto"/>
              <a:sym typeface="Roboto"/>
            </a:endParaRPr>
          </a:p>
        </p:txBody>
      </p:sp>
      <p:sp>
        <p:nvSpPr>
          <p:cNvPr id="182" name="Google Shape;182;p24"/>
          <p:cNvSpPr txBox="1"/>
          <p:nvPr>
            <p:ph type="title"/>
          </p:nvPr>
        </p:nvSpPr>
        <p:spPr>
          <a:xfrm>
            <a:off x="727650" y="5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of </a:t>
            </a:r>
            <a:r>
              <a:rPr lang="en">
                <a:highlight>
                  <a:srgbClr val="FFFFFF"/>
                </a:highlight>
                <a:latin typeface="Roboto"/>
                <a:ea typeface="Roboto"/>
                <a:cs typeface="Roboto"/>
                <a:sym typeface="Roboto"/>
              </a:rPr>
              <a:t>4D-DTQRW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571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8" name="Google Shape;188;p25"/>
          <p:cNvSpPr txBox="1"/>
          <p:nvPr>
            <p:ph idx="1" type="body"/>
          </p:nvPr>
        </p:nvSpPr>
        <p:spPr>
          <a:xfrm>
            <a:off x="727650" y="1721825"/>
            <a:ext cx="7688700" cy="294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arenR"/>
            </a:pPr>
            <a:r>
              <a:rPr lang="en" sz="1800" u="sng">
                <a:solidFill>
                  <a:schemeClr val="hlink"/>
                </a:solidFill>
                <a:hlinkClick r:id="rId3"/>
              </a:rPr>
              <a:t>I</a:t>
            </a:r>
            <a:r>
              <a:rPr lang="en" sz="1800" u="sng">
                <a:solidFill>
                  <a:schemeClr val="hlink"/>
                </a:solidFill>
                <a:hlinkClick r:id="rId4"/>
              </a:rPr>
              <a:t>MPLEMENTATION OF QUANTUM HITTING TIMES OF CUBELIKE GRAPHS ON IBM’S QISKIT PLATFORM</a:t>
            </a:r>
            <a:endParaRPr sz="1800">
              <a:solidFill>
                <a:schemeClr val="dk2"/>
              </a:solidFill>
            </a:endParaRPr>
          </a:p>
          <a:p>
            <a:pPr indent="0" lvl="0" marL="0" rtl="0" algn="l">
              <a:spcBef>
                <a:spcPts val="1000"/>
              </a:spcBef>
              <a:spcAft>
                <a:spcPts val="0"/>
              </a:spcAft>
              <a:buNone/>
            </a:pPr>
            <a:r>
              <a:t/>
            </a:r>
            <a:endParaRPr sz="1800">
              <a:solidFill>
                <a:schemeClr val="dk2"/>
              </a:solidFill>
            </a:endParaRPr>
          </a:p>
          <a:p>
            <a:pPr indent="-342900" lvl="0" marL="457200" rtl="0" algn="l">
              <a:spcBef>
                <a:spcPts val="1000"/>
              </a:spcBef>
              <a:spcAft>
                <a:spcPts val="0"/>
              </a:spcAft>
              <a:buClr>
                <a:schemeClr val="dk2"/>
              </a:buClr>
              <a:buSzPts val="1800"/>
              <a:buAutoNum type="arabicParenR"/>
            </a:pPr>
            <a:r>
              <a:rPr lang="en" sz="1800" u="sng">
                <a:solidFill>
                  <a:schemeClr val="hlink"/>
                </a:solidFill>
                <a:hlinkClick r:id="rId5"/>
              </a:rPr>
              <a:t>Quantum walk on a line with two entangled particles </a:t>
            </a:r>
            <a:endParaRPr sz="1800">
              <a:solidFill>
                <a:schemeClr val="dk2"/>
              </a:solidFill>
            </a:endParaRPr>
          </a:p>
          <a:p>
            <a:pPr indent="0" lvl="0" marL="457200" rtl="0" algn="l">
              <a:spcBef>
                <a:spcPts val="1000"/>
              </a:spcBef>
              <a:spcAft>
                <a:spcPts val="0"/>
              </a:spcAft>
              <a:buNone/>
            </a:pPr>
            <a:r>
              <a:t/>
            </a:r>
            <a:endParaRPr sz="1800">
              <a:solidFill>
                <a:schemeClr val="dk2"/>
              </a:solidFill>
            </a:endParaRPr>
          </a:p>
          <a:p>
            <a:pPr indent="-342900" lvl="0" marL="457200" rtl="0" algn="l">
              <a:lnSpc>
                <a:spcPct val="91283"/>
              </a:lnSpc>
              <a:spcBef>
                <a:spcPts val="1000"/>
              </a:spcBef>
              <a:spcAft>
                <a:spcPts val="0"/>
              </a:spcAft>
              <a:buClr>
                <a:schemeClr val="dk2"/>
              </a:buClr>
              <a:buSzPts val="1800"/>
              <a:buAutoNum type="arabicParenR"/>
            </a:pPr>
            <a:r>
              <a:rPr lang="en" sz="1800" u="sng">
                <a:solidFill>
                  <a:schemeClr val="hlink"/>
                </a:solidFill>
                <a:highlight>
                  <a:srgbClr val="FFFFFF"/>
                </a:highlight>
                <a:latin typeface="Arial"/>
                <a:ea typeface="Arial"/>
                <a:cs typeface="Arial"/>
                <a:sym typeface="Arial"/>
                <a:hlinkClick r:id="rId6"/>
              </a:rPr>
              <a:t>Quantum Walks on the Hypercube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