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317" r:id="rId5"/>
    <p:sldId id="318" r:id="rId6"/>
    <p:sldId id="309" r:id="rId7"/>
    <p:sldId id="307" r:id="rId8"/>
    <p:sldId id="308" r:id="rId9"/>
    <p:sldId id="311" r:id="rId10"/>
    <p:sldId id="263" r:id="rId11"/>
    <p:sldId id="278" r:id="rId12"/>
    <p:sldId id="319" r:id="rId13"/>
    <p:sldId id="312" r:id="rId14"/>
    <p:sldId id="316" r:id="rId15"/>
    <p:sldId id="314" r:id="rId16"/>
    <p:sldId id="315" r:id="rId17"/>
    <p:sldId id="310" r:id="rId18"/>
    <p:sldId id="30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VANDANA MEESALA" initials="VM" lastIdx="1" clrIdx="0">
    <p:extLst>
      <p:ext uri="{19B8F6BF-5375-455C-9EA6-DF929625EA0E}">
        <p15:presenceInfo xmlns:p15="http://schemas.microsoft.com/office/powerpoint/2012/main" userId="04c7d3bd8f708fd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4ED"/>
    <a:srgbClr val="636A58"/>
    <a:srgbClr val="505A47"/>
    <a:srgbClr val="D1D8B7"/>
    <a:srgbClr val="A09D79"/>
    <a:srgbClr val="AD5C4D"/>
    <a:srgbClr val="543E35"/>
    <a:srgbClr val="637700"/>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435" autoAdjust="0"/>
  </p:normalViewPr>
  <p:slideViewPr>
    <p:cSldViewPr snapToGrid="0">
      <p:cViewPr varScale="1">
        <p:scale>
          <a:sx n="56" d="100"/>
          <a:sy n="56" d="100"/>
        </p:scale>
        <p:origin x="1068" y="68"/>
      </p:cViewPr>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NDANA MEESALA" userId="04c7d3bd8f708fdf" providerId="LiveId" clId="{C8D3F928-E3B0-440F-AC37-F3CA0BE80D7F}"/>
    <pc:docChg chg="undo custSel addSld delSld modSld sldOrd">
      <pc:chgData name="VANDANA MEESALA" userId="04c7d3bd8f708fdf" providerId="LiveId" clId="{C8D3F928-E3B0-440F-AC37-F3CA0BE80D7F}" dt="2024-04-25T06:43:08.599" v="6488" actId="20577"/>
      <pc:docMkLst>
        <pc:docMk/>
      </pc:docMkLst>
      <pc:sldChg chg="modSp mod">
        <pc:chgData name="VANDANA MEESALA" userId="04c7d3bd8f708fdf" providerId="LiveId" clId="{C8D3F928-E3B0-440F-AC37-F3CA0BE80D7F}" dt="2024-04-24T06:43:38.733" v="898" actId="14100"/>
        <pc:sldMkLst>
          <pc:docMk/>
          <pc:sldMk cId="1096717490" sldId="263"/>
        </pc:sldMkLst>
        <pc:spChg chg="mod">
          <ac:chgData name="VANDANA MEESALA" userId="04c7d3bd8f708fdf" providerId="LiveId" clId="{C8D3F928-E3B0-440F-AC37-F3CA0BE80D7F}" dt="2024-04-24T06:43:24.949" v="893" actId="27636"/>
          <ac:spMkLst>
            <pc:docMk/>
            <pc:sldMk cId="1096717490" sldId="263"/>
            <ac:spMk id="15" creationId="{C7846849-DC0A-EE3B-2E5E-D669EC1273D6}"/>
          </ac:spMkLst>
        </pc:spChg>
        <pc:picChg chg="mod">
          <ac:chgData name="VANDANA MEESALA" userId="04c7d3bd8f708fdf" providerId="LiveId" clId="{C8D3F928-E3B0-440F-AC37-F3CA0BE80D7F}" dt="2024-04-24T06:43:38.733" v="898" actId="14100"/>
          <ac:picMkLst>
            <pc:docMk/>
            <pc:sldMk cId="1096717490" sldId="263"/>
            <ac:picMk id="8" creationId="{6F5A7B4F-249B-8DC5-4D5F-4D585CCF3904}"/>
          </ac:picMkLst>
        </pc:picChg>
        <pc:picChg chg="mod">
          <ac:chgData name="VANDANA MEESALA" userId="04c7d3bd8f708fdf" providerId="LiveId" clId="{C8D3F928-E3B0-440F-AC37-F3CA0BE80D7F}" dt="2024-04-24T06:43:32.046" v="895" actId="14100"/>
          <ac:picMkLst>
            <pc:docMk/>
            <pc:sldMk cId="1096717490" sldId="263"/>
            <ac:picMk id="9" creationId="{E02C110C-0BD5-6B28-28DE-9B0A8A0A1725}"/>
          </ac:picMkLst>
        </pc:picChg>
      </pc:sldChg>
      <pc:sldChg chg="modSp mod ord">
        <pc:chgData name="VANDANA MEESALA" userId="04c7d3bd8f708fdf" providerId="LiveId" clId="{C8D3F928-E3B0-440F-AC37-F3CA0BE80D7F}" dt="2024-04-25T06:31:15.991" v="6424" actId="27636"/>
        <pc:sldMkLst>
          <pc:docMk/>
          <pc:sldMk cId="2188828507" sldId="304"/>
        </pc:sldMkLst>
        <pc:spChg chg="mod">
          <ac:chgData name="VANDANA MEESALA" userId="04c7d3bd8f708fdf" providerId="LiveId" clId="{C8D3F928-E3B0-440F-AC37-F3CA0BE80D7F}" dt="2024-04-25T06:31:15.991" v="6424" actId="27636"/>
          <ac:spMkLst>
            <pc:docMk/>
            <pc:sldMk cId="2188828507" sldId="304"/>
            <ac:spMk id="11" creationId="{C6DCC38C-603B-CCD0-2914-0BBCD4F4F74E}"/>
          </ac:spMkLst>
        </pc:spChg>
      </pc:sldChg>
      <pc:sldChg chg="modSp mod">
        <pc:chgData name="VANDANA MEESALA" userId="04c7d3bd8f708fdf" providerId="LiveId" clId="{C8D3F928-E3B0-440F-AC37-F3CA0BE80D7F}" dt="2024-04-25T06:43:08.599" v="6488" actId="20577"/>
        <pc:sldMkLst>
          <pc:docMk/>
          <pc:sldMk cId="586478555" sldId="307"/>
        </pc:sldMkLst>
        <pc:graphicFrameChg chg="modGraphic">
          <ac:chgData name="VANDANA MEESALA" userId="04c7d3bd8f708fdf" providerId="LiveId" clId="{C8D3F928-E3B0-440F-AC37-F3CA0BE80D7F}" dt="2024-04-25T06:43:08.599" v="6488" actId="20577"/>
          <ac:graphicFrameMkLst>
            <pc:docMk/>
            <pc:sldMk cId="586478555" sldId="307"/>
            <ac:graphicFrameMk id="6" creationId="{0D6FB95E-6987-A57C-3663-3FD6F6FAC24E}"/>
          </ac:graphicFrameMkLst>
        </pc:graphicFrameChg>
      </pc:sldChg>
      <pc:sldChg chg="modSp mod">
        <pc:chgData name="VANDANA MEESALA" userId="04c7d3bd8f708fdf" providerId="LiveId" clId="{C8D3F928-E3B0-440F-AC37-F3CA0BE80D7F}" dt="2024-04-25T06:42:15.629" v="6480" actId="14100"/>
        <pc:sldMkLst>
          <pc:docMk/>
          <pc:sldMk cId="1966913227" sldId="309"/>
        </pc:sldMkLst>
        <pc:spChg chg="mod">
          <ac:chgData name="VANDANA MEESALA" userId="04c7d3bd8f708fdf" providerId="LiveId" clId="{C8D3F928-E3B0-440F-AC37-F3CA0BE80D7F}" dt="2024-04-25T06:42:15.629" v="6480" actId="14100"/>
          <ac:spMkLst>
            <pc:docMk/>
            <pc:sldMk cId="1966913227" sldId="309"/>
            <ac:spMk id="8" creationId="{BCFDA37B-399A-B9F0-7A7D-2A891EB7FFA6}"/>
          </ac:spMkLst>
        </pc:spChg>
        <pc:spChg chg="mod">
          <ac:chgData name="VANDANA MEESALA" userId="04c7d3bd8f708fdf" providerId="LiveId" clId="{C8D3F928-E3B0-440F-AC37-F3CA0BE80D7F}" dt="2024-04-25T06:40:22.277" v="6439" actId="14100"/>
          <ac:spMkLst>
            <pc:docMk/>
            <pc:sldMk cId="1966913227" sldId="309"/>
            <ac:spMk id="19" creationId="{A7BE12AD-D808-BDE0-3EB8-5BC50B1D8474}"/>
          </ac:spMkLst>
        </pc:spChg>
      </pc:sldChg>
      <pc:sldChg chg="addSp delSp modSp mod ord modClrScheme addCm delCm chgLayout">
        <pc:chgData name="VANDANA MEESALA" userId="04c7d3bd8f708fdf" providerId="LiveId" clId="{C8D3F928-E3B0-440F-AC37-F3CA0BE80D7F}" dt="2024-04-25T06:30:06.139" v="6418" actId="20577"/>
        <pc:sldMkLst>
          <pc:docMk/>
          <pc:sldMk cId="4230106960" sldId="310"/>
        </pc:sldMkLst>
        <pc:spChg chg="mod ord">
          <ac:chgData name="VANDANA MEESALA" userId="04c7d3bd8f708fdf" providerId="LiveId" clId="{C8D3F928-E3B0-440F-AC37-F3CA0BE80D7F}" dt="2024-04-24T06:54:58.234" v="1358" actId="700"/>
          <ac:spMkLst>
            <pc:docMk/>
            <pc:sldMk cId="4230106960" sldId="310"/>
            <ac:spMk id="2" creationId="{F35BAC3D-60A1-816B-5C79-2E8B6D9806E9}"/>
          </ac:spMkLst>
        </pc:spChg>
        <pc:spChg chg="add mod ord">
          <ac:chgData name="VANDANA MEESALA" userId="04c7d3bd8f708fdf" providerId="LiveId" clId="{C8D3F928-E3B0-440F-AC37-F3CA0BE80D7F}" dt="2024-04-25T06:16:26.727" v="5416" actId="14100"/>
          <ac:spMkLst>
            <pc:docMk/>
            <pc:sldMk cId="4230106960" sldId="310"/>
            <ac:spMk id="3" creationId="{596B3E3D-D0EA-06B3-034B-94D5A5446FFB}"/>
          </ac:spMkLst>
        </pc:spChg>
        <pc:spChg chg="del mod ord">
          <ac:chgData name="VANDANA MEESALA" userId="04c7d3bd8f708fdf" providerId="LiveId" clId="{C8D3F928-E3B0-440F-AC37-F3CA0BE80D7F}" dt="2024-04-24T06:54:58.234" v="1358" actId="700"/>
          <ac:spMkLst>
            <pc:docMk/>
            <pc:sldMk cId="4230106960" sldId="310"/>
            <ac:spMk id="11" creationId="{949404F1-8E94-7D3D-71E2-A1A4B7CBCB4A}"/>
          </ac:spMkLst>
        </pc:spChg>
        <pc:spChg chg="mod ord">
          <ac:chgData name="VANDANA MEESALA" userId="04c7d3bd8f708fdf" providerId="LiveId" clId="{C8D3F928-E3B0-440F-AC37-F3CA0BE80D7F}" dt="2024-04-25T06:30:06.139" v="6418" actId="20577"/>
          <ac:spMkLst>
            <pc:docMk/>
            <pc:sldMk cId="4230106960" sldId="310"/>
            <ac:spMk id="14" creationId="{F4A3718F-D67C-255A-4B64-BA379609FCD0}"/>
          </ac:spMkLst>
        </pc:spChg>
        <pc:spChg chg="del mod">
          <ac:chgData name="VANDANA MEESALA" userId="04c7d3bd8f708fdf" providerId="LiveId" clId="{C8D3F928-E3B0-440F-AC37-F3CA0BE80D7F}" dt="2024-04-24T06:54:58.234" v="1358" actId="700"/>
          <ac:spMkLst>
            <pc:docMk/>
            <pc:sldMk cId="4230106960" sldId="310"/>
            <ac:spMk id="17" creationId="{2F3CEF66-C6D7-C765-24E7-1DCFB38FE51A}"/>
          </ac:spMkLst>
        </pc:spChg>
      </pc:sldChg>
      <pc:sldChg chg="modSp mod ord">
        <pc:chgData name="VANDANA MEESALA" userId="04c7d3bd8f708fdf" providerId="LiveId" clId="{C8D3F928-E3B0-440F-AC37-F3CA0BE80D7F}" dt="2024-04-24T06:45:43.800" v="1044" actId="20577"/>
        <pc:sldMkLst>
          <pc:docMk/>
          <pc:sldMk cId="3748348926" sldId="311"/>
        </pc:sldMkLst>
        <pc:spChg chg="mod">
          <ac:chgData name="VANDANA MEESALA" userId="04c7d3bd8f708fdf" providerId="LiveId" clId="{C8D3F928-E3B0-440F-AC37-F3CA0BE80D7F}" dt="2024-04-23T09:53:46.565" v="807" actId="688"/>
          <ac:spMkLst>
            <pc:docMk/>
            <pc:sldMk cId="3748348926" sldId="311"/>
            <ac:spMk id="5" creationId="{AF012FDC-7484-2B3B-E496-144348256B81}"/>
          </ac:spMkLst>
        </pc:spChg>
        <pc:spChg chg="mod">
          <ac:chgData name="VANDANA MEESALA" userId="04c7d3bd8f708fdf" providerId="LiveId" clId="{C8D3F928-E3B0-440F-AC37-F3CA0BE80D7F}" dt="2024-04-24T06:45:43.800" v="1044" actId="20577"/>
          <ac:spMkLst>
            <pc:docMk/>
            <pc:sldMk cId="3748348926" sldId="311"/>
            <ac:spMk id="11" creationId="{7A49C0DA-C8AE-5ECC-149A-D60ECFF8C1EB}"/>
          </ac:spMkLst>
        </pc:spChg>
        <pc:spChg chg="mod">
          <ac:chgData name="VANDANA MEESALA" userId="04c7d3bd8f708fdf" providerId="LiveId" clId="{C8D3F928-E3B0-440F-AC37-F3CA0BE80D7F}" dt="2024-04-23T09:52:44.474" v="797" actId="1076"/>
          <ac:spMkLst>
            <pc:docMk/>
            <pc:sldMk cId="3748348926" sldId="311"/>
            <ac:spMk id="12" creationId="{C6F2BA06-39BD-0413-D150-70F75EA6CC38}"/>
          </ac:spMkLst>
        </pc:spChg>
        <pc:spChg chg="mod">
          <ac:chgData name="VANDANA MEESALA" userId="04c7d3bd8f708fdf" providerId="LiveId" clId="{C8D3F928-E3B0-440F-AC37-F3CA0BE80D7F}" dt="2024-04-23T09:52:38.524" v="796" actId="1076"/>
          <ac:spMkLst>
            <pc:docMk/>
            <pc:sldMk cId="3748348926" sldId="311"/>
            <ac:spMk id="25" creationId="{7798761A-B671-4825-623F-F4726F2BDF28}"/>
          </ac:spMkLst>
        </pc:spChg>
      </pc:sldChg>
      <pc:sldChg chg="addSp delSp modSp mod">
        <pc:chgData name="VANDANA MEESALA" userId="04c7d3bd8f708fdf" providerId="LiveId" clId="{C8D3F928-E3B0-440F-AC37-F3CA0BE80D7F}" dt="2024-04-24T07:38:28.678" v="2858" actId="20577"/>
        <pc:sldMkLst>
          <pc:docMk/>
          <pc:sldMk cId="859909800" sldId="312"/>
        </pc:sldMkLst>
        <pc:spChg chg="add del mod">
          <ac:chgData name="VANDANA MEESALA" userId="04c7d3bd8f708fdf" providerId="LiveId" clId="{C8D3F928-E3B0-440F-AC37-F3CA0BE80D7F}" dt="2024-04-24T07:38:28.678" v="2858" actId="20577"/>
          <ac:spMkLst>
            <pc:docMk/>
            <pc:sldMk cId="859909800" sldId="312"/>
            <ac:spMk id="3" creationId="{DE597F60-88E2-C430-D52B-6604405AD55C}"/>
          </ac:spMkLst>
        </pc:spChg>
        <pc:spChg chg="mod">
          <ac:chgData name="VANDANA MEESALA" userId="04c7d3bd8f708fdf" providerId="LiveId" clId="{C8D3F928-E3B0-440F-AC37-F3CA0BE80D7F}" dt="2024-04-24T07:21:31.013" v="2261" actId="20577"/>
          <ac:spMkLst>
            <pc:docMk/>
            <pc:sldMk cId="859909800" sldId="312"/>
            <ac:spMk id="5" creationId="{E95044F7-BD97-2FDE-4E33-A565BCF0EFEC}"/>
          </ac:spMkLst>
        </pc:spChg>
        <pc:spChg chg="add del mod">
          <ac:chgData name="VANDANA MEESALA" userId="04c7d3bd8f708fdf" providerId="LiveId" clId="{C8D3F928-E3B0-440F-AC37-F3CA0BE80D7F}" dt="2024-04-24T07:19:32.438" v="2214"/>
          <ac:spMkLst>
            <pc:docMk/>
            <pc:sldMk cId="859909800" sldId="312"/>
            <ac:spMk id="9" creationId="{C7835A0C-E0E8-5D67-1924-78EEEC10D543}"/>
          </ac:spMkLst>
        </pc:spChg>
        <pc:spChg chg="add del mod ord">
          <ac:chgData name="VANDANA MEESALA" userId="04c7d3bd8f708fdf" providerId="LiveId" clId="{C8D3F928-E3B0-440F-AC37-F3CA0BE80D7F}" dt="2024-04-24T07:25:24.650" v="2473" actId="22"/>
          <ac:spMkLst>
            <pc:docMk/>
            <pc:sldMk cId="859909800" sldId="312"/>
            <ac:spMk id="13" creationId="{5AA61AB0-A0FD-BED1-3B5F-0470BCA45AB5}"/>
          </ac:spMkLst>
        </pc:spChg>
        <pc:spChg chg="add del mod">
          <ac:chgData name="VANDANA MEESALA" userId="04c7d3bd8f708fdf" providerId="LiveId" clId="{C8D3F928-E3B0-440F-AC37-F3CA0BE80D7F}" dt="2024-04-24T07:26:57.711" v="2488"/>
          <ac:spMkLst>
            <pc:docMk/>
            <pc:sldMk cId="859909800" sldId="312"/>
            <ac:spMk id="18" creationId="{CD6B968F-AAFC-9FFD-D8F8-3D91093053D0}"/>
          </ac:spMkLst>
        </pc:spChg>
        <pc:spChg chg="add del mod">
          <ac:chgData name="VANDANA MEESALA" userId="04c7d3bd8f708fdf" providerId="LiveId" clId="{C8D3F928-E3B0-440F-AC37-F3CA0BE80D7F}" dt="2024-04-24T07:25:58.387" v="2482" actId="21"/>
          <ac:spMkLst>
            <pc:docMk/>
            <pc:sldMk cId="859909800" sldId="312"/>
            <ac:spMk id="23" creationId="{16BF9265-B9A8-82C7-27A5-C71D459F254C}"/>
          </ac:spMkLst>
        </pc:spChg>
        <pc:spChg chg="add del mod">
          <ac:chgData name="VANDANA MEESALA" userId="04c7d3bd8f708fdf" providerId="LiveId" clId="{C8D3F928-E3B0-440F-AC37-F3CA0BE80D7F}" dt="2024-04-24T07:27:44.043" v="2498"/>
          <ac:spMkLst>
            <pc:docMk/>
            <pc:sldMk cId="859909800" sldId="312"/>
            <ac:spMk id="28" creationId="{C311D485-FC29-0DF9-65EE-4B2FC27426EA}"/>
          </ac:spMkLst>
        </pc:spChg>
        <pc:spChg chg="add del mod ord">
          <ac:chgData name="VANDANA MEESALA" userId="04c7d3bd8f708fdf" providerId="LiveId" clId="{C8D3F928-E3B0-440F-AC37-F3CA0BE80D7F}" dt="2024-04-24T07:37:31.077" v="2855"/>
          <ac:spMkLst>
            <pc:docMk/>
            <pc:sldMk cId="859909800" sldId="312"/>
            <ac:spMk id="34" creationId="{B48273EE-E201-8C62-A1D7-B664B7CE383A}"/>
          </ac:spMkLst>
        </pc:spChg>
        <pc:picChg chg="add del mod">
          <ac:chgData name="VANDANA MEESALA" userId="04c7d3bd8f708fdf" providerId="LiveId" clId="{C8D3F928-E3B0-440F-AC37-F3CA0BE80D7F}" dt="2024-04-24T07:19:29.609" v="2213" actId="21"/>
          <ac:picMkLst>
            <pc:docMk/>
            <pc:sldMk cId="859909800" sldId="312"/>
            <ac:picMk id="4" creationId="{EB208DF6-60CD-E114-9EFC-7EDC055F2896}"/>
          </ac:picMkLst>
        </pc:picChg>
        <pc:picChg chg="add del mod">
          <ac:chgData name="VANDANA MEESALA" userId="04c7d3bd8f708fdf" providerId="LiveId" clId="{C8D3F928-E3B0-440F-AC37-F3CA0BE80D7F}" dt="2024-04-24T07:19:23.213" v="2210" actId="21"/>
          <ac:picMkLst>
            <pc:docMk/>
            <pc:sldMk cId="859909800" sldId="312"/>
            <ac:picMk id="7" creationId="{63184981-91A5-5D12-E93A-980A3F69976E}"/>
          </ac:picMkLst>
        </pc:picChg>
        <pc:picChg chg="add del mod">
          <ac:chgData name="VANDANA MEESALA" userId="04c7d3bd8f708fdf" providerId="LiveId" clId="{C8D3F928-E3B0-440F-AC37-F3CA0BE80D7F}" dt="2024-04-24T07:19:52.980" v="2220" actId="21"/>
          <ac:picMkLst>
            <pc:docMk/>
            <pc:sldMk cId="859909800" sldId="312"/>
            <ac:picMk id="10" creationId="{EB208DF6-60CD-E114-9EFC-7EDC055F2896}"/>
          </ac:picMkLst>
        </pc:picChg>
        <pc:picChg chg="add del mod ord">
          <ac:chgData name="VANDANA MEESALA" userId="04c7d3bd8f708fdf" providerId="LiveId" clId="{C8D3F928-E3B0-440F-AC37-F3CA0BE80D7F}" dt="2024-04-24T07:30:32.031" v="2515" actId="21"/>
          <ac:picMkLst>
            <pc:docMk/>
            <pc:sldMk cId="859909800" sldId="312"/>
            <ac:picMk id="11" creationId="{8435CE6F-CB6F-1A7D-8166-6FDA482E1F3A}"/>
          </ac:picMkLst>
        </pc:picChg>
        <pc:picChg chg="del">
          <ac:chgData name="VANDANA MEESALA" userId="04c7d3bd8f708fdf" providerId="LiveId" clId="{C8D3F928-E3B0-440F-AC37-F3CA0BE80D7F}" dt="2024-04-24T07:19:25.171" v="2211" actId="21"/>
          <ac:picMkLst>
            <pc:docMk/>
            <pc:sldMk cId="859909800" sldId="312"/>
            <ac:picMk id="15" creationId="{48869757-F643-C013-26AA-3DDE95080099}"/>
          </ac:picMkLst>
        </pc:picChg>
        <pc:picChg chg="add del mod ord">
          <ac:chgData name="VANDANA MEESALA" userId="04c7d3bd8f708fdf" providerId="LiveId" clId="{C8D3F928-E3B0-440F-AC37-F3CA0BE80D7F}" dt="2024-04-24T07:25:28.111" v="2474" actId="21"/>
          <ac:picMkLst>
            <pc:docMk/>
            <pc:sldMk cId="859909800" sldId="312"/>
            <ac:picMk id="16" creationId="{03744213-6401-25A6-52AF-DE925D07E600}"/>
          </ac:picMkLst>
        </pc:picChg>
        <pc:picChg chg="add del mod">
          <ac:chgData name="VANDANA MEESALA" userId="04c7d3bd8f708fdf" providerId="LiveId" clId="{C8D3F928-E3B0-440F-AC37-F3CA0BE80D7F}" dt="2024-04-24T07:25:35.917" v="2476" actId="21"/>
          <ac:picMkLst>
            <pc:docMk/>
            <pc:sldMk cId="859909800" sldId="312"/>
            <ac:picMk id="19" creationId="{03744213-6401-25A6-52AF-DE925D07E600}"/>
          </ac:picMkLst>
        </pc:picChg>
        <pc:picChg chg="add del">
          <ac:chgData name="VANDANA MEESALA" userId="04c7d3bd8f708fdf" providerId="LiveId" clId="{C8D3F928-E3B0-440F-AC37-F3CA0BE80D7F}" dt="2024-04-24T07:25:46.708" v="2479" actId="21"/>
          <ac:picMkLst>
            <pc:docMk/>
            <pc:sldMk cId="859909800" sldId="312"/>
            <ac:picMk id="20" creationId="{D26BE096-A4A3-6352-2BBC-A363870138C8}"/>
          </ac:picMkLst>
        </pc:picChg>
        <pc:picChg chg="add del mod">
          <ac:chgData name="VANDANA MEESALA" userId="04c7d3bd8f708fdf" providerId="LiveId" clId="{C8D3F928-E3B0-440F-AC37-F3CA0BE80D7F}" dt="2024-04-24T07:26:01.514" v="2483" actId="21"/>
          <ac:picMkLst>
            <pc:docMk/>
            <pc:sldMk cId="859909800" sldId="312"/>
            <ac:picMk id="21" creationId="{D26BE096-A4A3-6352-2BBC-A363870138C8}"/>
          </ac:picMkLst>
        </pc:picChg>
        <pc:picChg chg="add del mod">
          <ac:chgData name="VANDANA MEESALA" userId="04c7d3bd8f708fdf" providerId="LiveId" clId="{C8D3F928-E3B0-440F-AC37-F3CA0BE80D7F}" dt="2024-04-24T07:26:11.445" v="2486" actId="21"/>
          <ac:picMkLst>
            <pc:docMk/>
            <pc:sldMk cId="859909800" sldId="312"/>
            <ac:picMk id="24" creationId="{D26BE096-A4A3-6352-2BBC-A363870138C8}"/>
          </ac:picMkLst>
        </pc:picChg>
        <pc:picChg chg="add del mod">
          <ac:chgData name="VANDANA MEESALA" userId="04c7d3bd8f708fdf" providerId="LiveId" clId="{C8D3F928-E3B0-440F-AC37-F3CA0BE80D7F}" dt="2024-04-24T07:27:00.761" v="2489" actId="21"/>
          <ac:picMkLst>
            <pc:docMk/>
            <pc:sldMk cId="859909800" sldId="312"/>
            <ac:picMk id="26" creationId="{1555E2AD-0E60-A9A5-90BE-8EFCEF3965AE}"/>
          </ac:picMkLst>
        </pc:picChg>
        <pc:picChg chg="add del mod">
          <ac:chgData name="VANDANA MEESALA" userId="04c7d3bd8f708fdf" providerId="LiveId" clId="{C8D3F928-E3B0-440F-AC37-F3CA0BE80D7F}" dt="2024-04-24T07:27:26.244" v="2493" actId="21"/>
          <ac:picMkLst>
            <pc:docMk/>
            <pc:sldMk cId="859909800" sldId="312"/>
            <ac:picMk id="29" creationId="{1555E2AD-0E60-A9A5-90BE-8EFCEF3965AE}"/>
          </ac:picMkLst>
        </pc:picChg>
        <pc:picChg chg="add del mod">
          <ac:chgData name="VANDANA MEESALA" userId="04c7d3bd8f708fdf" providerId="LiveId" clId="{C8D3F928-E3B0-440F-AC37-F3CA0BE80D7F}" dt="2024-04-24T07:27:38.831" v="2497" actId="21"/>
          <ac:picMkLst>
            <pc:docMk/>
            <pc:sldMk cId="859909800" sldId="312"/>
            <ac:picMk id="30" creationId="{1555E2AD-0E60-A9A5-90BE-8EFCEF3965AE}"/>
          </ac:picMkLst>
        </pc:picChg>
        <pc:picChg chg="add del mod">
          <ac:chgData name="VANDANA MEESALA" userId="04c7d3bd8f708fdf" providerId="LiveId" clId="{C8D3F928-E3B0-440F-AC37-F3CA0BE80D7F}" dt="2024-04-24T07:27:52.267" v="2501" actId="21"/>
          <ac:picMkLst>
            <pc:docMk/>
            <pc:sldMk cId="859909800" sldId="312"/>
            <ac:picMk id="31" creationId="{E193711E-100D-0EE0-D2EA-C41472CDB5AE}"/>
          </ac:picMkLst>
        </pc:picChg>
        <pc:picChg chg="add del mod">
          <ac:chgData name="VANDANA MEESALA" userId="04c7d3bd8f708fdf" providerId="LiveId" clId="{C8D3F928-E3B0-440F-AC37-F3CA0BE80D7F}" dt="2024-04-24T07:27:49.494" v="2500" actId="21"/>
          <ac:picMkLst>
            <pc:docMk/>
            <pc:sldMk cId="859909800" sldId="312"/>
            <ac:picMk id="32" creationId="{F60E4070-87C7-3659-A6A4-8DC017F82D18}"/>
          </ac:picMkLst>
        </pc:picChg>
        <pc:picChg chg="add del mod">
          <ac:chgData name="VANDANA MEESALA" userId="04c7d3bd8f708fdf" providerId="LiveId" clId="{C8D3F928-E3B0-440F-AC37-F3CA0BE80D7F}" dt="2024-04-24T07:37:08.787" v="2853" actId="21"/>
          <ac:picMkLst>
            <pc:docMk/>
            <pc:sldMk cId="859909800" sldId="312"/>
            <ac:picMk id="36" creationId="{A1DF08A0-C5E1-3628-3307-7EBCF53518C3}"/>
          </ac:picMkLst>
        </pc:picChg>
        <pc:picChg chg="add mod">
          <ac:chgData name="VANDANA MEESALA" userId="04c7d3bd8f708fdf" providerId="LiveId" clId="{C8D3F928-E3B0-440F-AC37-F3CA0BE80D7F}" dt="2024-04-24T07:37:56.458" v="2857" actId="14100"/>
          <ac:picMkLst>
            <pc:docMk/>
            <pc:sldMk cId="859909800" sldId="312"/>
            <ac:picMk id="38" creationId="{980B34D8-8A66-E58C-D1F3-321C718B825B}"/>
          </ac:picMkLst>
        </pc:picChg>
        <pc:picChg chg="add mod">
          <ac:chgData name="VANDANA MEESALA" userId="04c7d3bd8f708fdf" providerId="LiveId" clId="{C8D3F928-E3B0-440F-AC37-F3CA0BE80D7F}" dt="2024-04-24T07:37:51.353" v="2856" actId="14826"/>
          <ac:picMkLst>
            <pc:docMk/>
            <pc:sldMk cId="859909800" sldId="312"/>
            <ac:picMk id="39" creationId="{A1DF08A0-C5E1-3628-3307-7EBCF53518C3}"/>
          </ac:picMkLst>
        </pc:picChg>
        <pc:picChg chg="add mod">
          <ac:chgData name="VANDANA MEESALA" userId="04c7d3bd8f708fdf" providerId="LiveId" clId="{C8D3F928-E3B0-440F-AC37-F3CA0BE80D7F}" dt="2024-04-24T07:37:31.077" v="2855"/>
          <ac:picMkLst>
            <pc:docMk/>
            <pc:sldMk cId="859909800" sldId="312"/>
            <ac:picMk id="41" creationId="{4E2BB8E7-E7C2-968F-747A-920EF5D8315F}"/>
          </ac:picMkLst>
        </pc:picChg>
      </pc:sldChg>
      <pc:sldChg chg="addSp modSp mod">
        <pc:chgData name="VANDANA MEESALA" userId="04c7d3bd8f708fdf" providerId="LiveId" clId="{C8D3F928-E3B0-440F-AC37-F3CA0BE80D7F}" dt="2024-04-24T08:28:37.834" v="4671" actId="20577"/>
        <pc:sldMkLst>
          <pc:docMk/>
          <pc:sldMk cId="4132147533" sldId="314"/>
        </pc:sldMkLst>
        <pc:spChg chg="mod">
          <ac:chgData name="VANDANA MEESALA" userId="04c7d3bd8f708fdf" providerId="LiveId" clId="{C8D3F928-E3B0-440F-AC37-F3CA0BE80D7F}" dt="2024-04-24T08:28:37.834" v="4671" actId="20577"/>
          <ac:spMkLst>
            <pc:docMk/>
            <pc:sldMk cId="4132147533" sldId="314"/>
            <ac:spMk id="3" creationId="{DA4B0F3C-5228-C9FB-1212-1D4894C80B46}"/>
          </ac:spMkLst>
        </pc:spChg>
        <pc:spChg chg="mod">
          <ac:chgData name="VANDANA MEESALA" userId="04c7d3bd8f708fdf" providerId="LiveId" clId="{C8D3F928-E3B0-440F-AC37-F3CA0BE80D7F}" dt="2024-04-24T08:09:16.938" v="3625" actId="14100"/>
          <ac:spMkLst>
            <pc:docMk/>
            <pc:sldMk cId="4132147533" sldId="314"/>
            <ac:spMk id="5" creationId="{7DA9EE9E-3073-7E11-3AA5-F77C3B48A97F}"/>
          </ac:spMkLst>
        </pc:spChg>
        <pc:spChg chg="mod">
          <ac:chgData name="VANDANA MEESALA" userId="04c7d3bd8f708fdf" providerId="LiveId" clId="{C8D3F928-E3B0-440F-AC37-F3CA0BE80D7F}" dt="2024-04-24T08:24:13.221" v="4370" actId="1076"/>
          <ac:spMkLst>
            <pc:docMk/>
            <pc:sldMk cId="4132147533" sldId="314"/>
            <ac:spMk id="9" creationId="{EB33A77B-664F-FFD3-D61A-0D344C269A12}"/>
          </ac:spMkLst>
        </pc:spChg>
        <pc:picChg chg="add mod">
          <ac:chgData name="VANDANA MEESALA" userId="04c7d3bd8f708fdf" providerId="LiveId" clId="{C8D3F928-E3B0-440F-AC37-F3CA0BE80D7F}" dt="2024-04-24T08:24:23.563" v="4373" actId="1076"/>
          <ac:picMkLst>
            <pc:docMk/>
            <pc:sldMk cId="4132147533" sldId="314"/>
            <ac:picMk id="6" creationId="{3810B659-AB34-EC3F-629C-D7106513814A}"/>
          </ac:picMkLst>
        </pc:picChg>
        <pc:picChg chg="add mod">
          <ac:chgData name="VANDANA MEESALA" userId="04c7d3bd8f708fdf" providerId="LiveId" clId="{C8D3F928-E3B0-440F-AC37-F3CA0BE80D7F}" dt="2024-04-24T08:24:31.036" v="4375" actId="1076"/>
          <ac:picMkLst>
            <pc:docMk/>
            <pc:sldMk cId="4132147533" sldId="314"/>
            <ac:picMk id="8" creationId="{3F1B1E42-E9CF-CF59-9977-CEAF232D59B0}"/>
          </ac:picMkLst>
        </pc:picChg>
      </pc:sldChg>
      <pc:sldChg chg="addSp delSp modSp mod">
        <pc:chgData name="VANDANA MEESALA" userId="04c7d3bd8f708fdf" providerId="LiveId" clId="{C8D3F928-E3B0-440F-AC37-F3CA0BE80D7F}" dt="2024-04-25T06:14:32.636" v="5386" actId="1076"/>
        <pc:sldMkLst>
          <pc:docMk/>
          <pc:sldMk cId="3064996118" sldId="315"/>
        </pc:sldMkLst>
        <pc:spChg chg="add del mod">
          <ac:chgData name="VANDANA MEESALA" userId="04c7d3bd8f708fdf" providerId="LiveId" clId="{C8D3F928-E3B0-440F-AC37-F3CA0BE80D7F}" dt="2024-04-24T08:29:41.286" v="4690" actId="478"/>
          <ac:spMkLst>
            <pc:docMk/>
            <pc:sldMk cId="3064996118" sldId="315"/>
            <ac:spMk id="3" creationId="{60C3F815-44A4-D669-807C-3478D2F7226D}"/>
          </ac:spMkLst>
        </pc:spChg>
        <pc:spChg chg="add mod">
          <ac:chgData name="VANDANA MEESALA" userId="04c7d3bd8f708fdf" providerId="LiveId" clId="{C8D3F928-E3B0-440F-AC37-F3CA0BE80D7F}" dt="2024-04-25T05:43:24.208" v="5051" actId="1076"/>
          <ac:spMkLst>
            <pc:docMk/>
            <pc:sldMk cId="3064996118" sldId="315"/>
            <ac:spMk id="6" creationId="{00F91092-6E55-B711-5587-30782BC2FCFF}"/>
          </ac:spMkLst>
        </pc:spChg>
        <pc:spChg chg="mod">
          <ac:chgData name="VANDANA MEESALA" userId="04c7d3bd8f708fdf" providerId="LiveId" clId="{C8D3F928-E3B0-440F-AC37-F3CA0BE80D7F}" dt="2024-04-25T06:14:12.864" v="5381" actId="20577"/>
          <ac:spMkLst>
            <pc:docMk/>
            <pc:sldMk cId="3064996118" sldId="315"/>
            <ac:spMk id="10" creationId="{4E4F88F8-17E5-45E3-77B1-77FACD99FF63}"/>
          </ac:spMkLst>
        </pc:spChg>
        <pc:graphicFrameChg chg="add del modGraphic">
          <ac:chgData name="VANDANA MEESALA" userId="04c7d3bd8f708fdf" providerId="LiveId" clId="{C8D3F928-E3B0-440F-AC37-F3CA0BE80D7F}" dt="2024-04-24T08:29:48.768" v="4695" actId="478"/>
          <ac:graphicFrameMkLst>
            <pc:docMk/>
            <pc:sldMk cId="3064996118" sldId="315"/>
            <ac:graphicFrameMk id="8" creationId="{5B6855E3-2188-20C8-4DD6-E45BC792C983}"/>
          </ac:graphicFrameMkLst>
        </pc:graphicFrameChg>
        <pc:picChg chg="add mod">
          <ac:chgData name="VANDANA MEESALA" userId="04c7d3bd8f708fdf" providerId="LiveId" clId="{C8D3F928-E3B0-440F-AC37-F3CA0BE80D7F}" dt="2024-04-25T06:14:22.469" v="5383" actId="14100"/>
          <ac:picMkLst>
            <pc:docMk/>
            <pc:sldMk cId="3064996118" sldId="315"/>
            <ac:picMk id="3" creationId="{FE4FEDBD-0085-CA6A-402B-FA4876A77F15}"/>
          </ac:picMkLst>
        </pc:picChg>
        <pc:picChg chg="add mod">
          <ac:chgData name="VANDANA MEESALA" userId="04c7d3bd8f708fdf" providerId="LiveId" clId="{C8D3F928-E3B0-440F-AC37-F3CA0BE80D7F}" dt="2024-04-25T06:14:32.636" v="5386" actId="1076"/>
          <ac:picMkLst>
            <pc:docMk/>
            <pc:sldMk cId="3064996118" sldId="315"/>
            <ac:picMk id="7" creationId="{3C412AED-694F-9C40-66FC-17FA31F5EA2B}"/>
          </ac:picMkLst>
        </pc:picChg>
      </pc:sldChg>
      <pc:sldChg chg="addSp delSp modSp mod">
        <pc:chgData name="VANDANA MEESALA" userId="04c7d3bd8f708fdf" providerId="LiveId" clId="{C8D3F928-E3B0-440F-AC37-F3CA0BE80D7F}" dt="2024-04-24T08:07:49.387" v="3599" actId="20577"/>
        <pc:sldMkLst>
          <pc:docMk/>
          <pc:sldMk cId="537809529" sldId="316"/>
        </pc:sldMkLst>
        <pc:spChg chg="mod">
          <ac:chgData name="VANDANA MEESALA" userId="04c7d3bd8f708fdf" providerId="LiveId" clId="{C8D3F928-E3B0-440F-AC37-F3CA0BE80D7F}" dt="2024-04-24T08:07:49.387" v="3599" actId="20577"/>
          <ac:spMkLst>
            <pc:docMk/>
            <pc:sldMk cId="537809529" sldId="316"/>
            <ac:spMk id="3" creationId="{CF3ADB94-FC21-07C5-1FC9-E729C5DEDFC6}"/>
          </ac:spMkLst>
        </pc:spChg>
        <pc:spChg chg="add del mod">
          <ac:chgData name="VANDANA MEESALA" userId="04c7d3bd8f708fdf" providerId="LiveId" clId="{C8D3F928-E3B0-440F-AC37-F3CA0BE80D7F}" dt="2024-04-24T08:05:59.914" v="3565"/>
          <ac:spMkLst>
            <pc:docMk/>
            <pc:sldMk cId="537809529" sldId="316"/>
            <ac:spMk id="10" creationId="{05BECA0F-4697-EE60-A065-A67B3C3CC6FD}"/>
          </ac:spMkLst>
        </pc:spChg>
        <pc:spChg chg="mod">
          <ac:chgData name="VANDANA MEESALA" userId="04c7d3bd8f708fdf" providerId="LiveId" clId="{C8D3F928-E3B0-440F-AC37-F3CA0BE80D7F}" dt="2024-04-24T07:49:51.081" v="2996" actId="1076"/>
          <ac:spMkLst>
            <pc:docMk/>
            <pc:sldMk cId="537809529" sldId="316"/>
            <ac:spMk id="17" creationId="{96E3FD31-D19A-BFEB-821F-C00103830DC9}"/>
          </ac:spMkLst>
        </pc:spChg>
        <pc:graphicFrameChg chg="del mod modGraphic">
          <ac:chgData name="VANDANA MEESALA" userId="04c7d3bd8f708fdf" providerId="LiveId" clId="{C8D3F928-E3B0-440F-AC37-F3CA0BE80D7F}" dt="2024-04-24T07:50:39.312" v="3006" actId="478"/>
          <ac:graphicFrameMkLst>
            <pc:docMk/>
            <pc:sldMk cId="537809529" sldId="316"/>
            <ac:graphicFrameMk id="6" creationId="{D3F53A55-1F2B-EB7F-3E43-C43170D77989}"/>
          </ac:graphicFrameMkLst>
        </pc:graphicFrameChg>
        <pc:picChg chg="add del mod ord">
          <ac:chgData name="VANDANA MEESALA" userId="04c7d3bd8f708fdf" providerId="LiveId" clId="{C8D3F928-E3B0-440F-AC37-F3CA0BE80D7F}" dt="2024-04-24T08:00:01.829" v="3359" actId="21"/>
          <ac:picMkLst>
            <pc:docMk/>
            <pc:sldMk cId="537809529" sldId="316"/>
            <ac:picMk id="4" creationId="{DDFEAEBA-F021-B865-8D23-0ABF350EE5F9}"/>
          </ac:picMkLst>
        </pc:picChg>
        <pc:picChg chg="add del mod">
          <ac:chgData name="VANDANA MEESALA" userId="04c7d3bd8f708fdf" providerId="LiveId" clId="{C8D3F928-E3B0-440F-AC37-F3CA0BE80D7F}" dt="2024-04-24T08:04:25.921" v="3555" actId="21"/>
          <ac:picMkLst>
            <pc:docMk/>
            <pc:sldMk cId="537809529" sldId="316"/>
            <ac:picMk id="8" creationId="{46A263B7-4831-A201-F5C2-0216C65FDE16}"/>
          </ac:picMkLst>
        </pc:picChg>
        <pc:picChg chg="add mod">
          <ac:chgData name="VANDANA MEESALA" userId="04c7d3bd8f708fdf" providerId="LiveId" clId="{C8D3F928-E3B0-440F-AC37-F3CA0BE80D7F}" dt="2024-04-24T08:06:14.734" v="3571" actId="14100"/>
          <ac:picMkLst>
            <pc:docMk/>
            <pc:sldMk cId="537809529" sldId="316"/>
            <ac:picMk id="12" creationId="{88658996-A11C-370B-B6CB-5AB064C7AFF7}"/>
          </ac:picMkLst>
        </pc:picChg>
        <pc:picChg chg="add del mod">
          <ac:chgData name="VANDANA MEESALA" userId="04c7d3bd8f708fdf" providerId="LiveId" clId="{C8D3F928-E3B0-440F-AC37-F3CA0BE80D7F}" dt="2024-04-24T08:04:32.090" v="3557" actId="21"/>
          <ac:picMkLst>
            <pc:docMk/>
            <pc:sldMk cId="537809529" sldId="316"/>
            <ac:picMk id="13" creationId="{46A263B7-4831-A201-F5C2-0216C65FDE16}"/>
          </ac:picMkLst>
        </pc:picChg>
        <pc:picChg chg="add mod modCrop">
          <ac:chgData name="VANDANA MEESALA" userId="04c7d3bd8f708fdf" providerId="LiveId" clId="{C8D3F928-E3B0-440F-AC37-F3CA0BE80D7F}" dt="2024-04-24T08:06:34.840" v="3574" actId="732"/>
          <ac:picMkLst>
            <pc:docMk/>
            <pc:sldMk cId="537809529" sldId="316"/>
            <ac:picMk id="14" creationId="{46A263B7-4831-A201-F5C2-0216C65FDE16}"/>
          </ac:picMkLst>
        </pc:picChg>
        <pc:picChg chg="add mod">
          <ac:chgData name="VANDANA MEESALA" userId="04c7d3bd8f708fdf" providerId="LiveId" clId="{C8D3F928-E3B0-440F-AC37-F3CA0BE80D7F}" dt="2024-04-24T08:05:59.914" v="3565"/>
          <ac:picMkLst>
            <pc:docMk/>
            <pc:sldMk cId="537809529" sldId="316"/>
            <ac:picMk id="16" creationId="{9EF7D5EA-E4A4-18AC-F538-E3262B167C1C}"/>
          </ac:picMkLst>
        </pc:picChg>
        <pc:picChg chg="add mod">
          <ac:chgData name="VANDANA MEESALA" userId="04c7d3bd8f708fdf" providerId="LiveId" clId="{C8D3F928-E3B0-440F-AC37-F3CA0BE80D7F}" dt="2024-04-24T08:06:16.819" v="3572" actId="1076"/>
          <ac:picMkLst>
            <pc:docMk/>
            <pc:sldMk cId="537809529" sldId="316"/>
            <ac:picMk id="19" creationId="{C54003D4-B00D-862C-735D-C1D3AE7C4F15}"/>
          </ac:picMkLst>
        </pc:picChg>
      </pc:sldChg>
      <pc:sldChg chg="addSp delSp modSp mod ord">
        <pc:chgData name="VANDANA MEESALA" userId="04c7d3bd8f708fdf" providerId="LiveId" clId="{C8D3F928-E3B0-440F-AC37-F3CA0BE80D7F}" dt="2024-04-25T05:21:39.796" v="4712"/>
        <pc:sldMkLst>
          <pc:docMk/>
          <pc:sldMk cId="1792447962" sldId="319"/>
        </pc:sldMkLst>
        <pc:spChg chg="mod">
          <ac:chgData name="VANDANA MEESALA" userId="04c7d3bd8f708fdf" providerId="LiveId" clId="{C8D3F928-E3B0-440F-AC37-F3CA0BE80D7F}" dt="2024-04-25T05:21:39.796" v="4712"/>
          <ac:spMkLst>
            <pc:docMk/>
            <pc:sldMk cId="1792447962" sldId="319"/>
            <ac:spMk id="2" creationId="{67E53D5F-E2B7-C7CA-3727-F7AC8E1E8025}"/>
          </ac:spMkLst>
        </pc:spChg>
        <pc:spChg chg="mod">
          <ac:chgData name="VANDANA MEESALA" userId="04c7d3bd8f708fdf" providerId="LiveId" clId="{C8D3F928-E3B0-440F-AC37-F3CA0BE80D7F}" dt="2024-04-24T07:13:14.452" v="2057" actId="20577"/>
          <ac:spMkLst>
            <pc:docMk/>
            <pc:sldMk cId="1792447962" sldId="319"/>
            <ac:spMk id="3" creationId="{7892D256-05AF-7EDA-3CCF-BB98661F74C5}"/>
          </ac:spMkLst>
        </pc:spChg>
        <pc:spChg chg="del mod">
          <ac:chgData name="VANDANA MEESALA" userId="04c7d3bd8f708fdf" providerId="LiveId" clId="{C8D3F928-E3B0-440F-AC37-F3CA0BE80D7F}" dt="2024-04-24T07:05:47.677" v="1775" actId="22"/>
          <ac:spMkLst>
            <pc:docMk/>
            <pc:sldMk cId="1792447962" sldId="319"/>
            <ac:spMk id="4" creationId="{424AD379-77F5-EFF4-ADF3-8FBBD0D51B3E}"/>
          </ac:spMkLst>
        </pc:spChg>
        <pc:picChg chg="add mod ord">
          <ac:chgData name="VANDANA MEESALA" userId="04c7d3bd8f708fdf" providerId="LiveId" clId="{C8D3F928-E3B0-440F-AC37-F3CA0BE80D7F}" dt="2024-04-24T07:10:57.320" v="2011" actId="1076"/>
          <ac:picMkLst>
            <pc:docMk/>
            <pc:sldMk cId="1792447962" sldId="319"/>
            <ac:picMk id="7" creationId="{1E0AAFB7-DC3E-F773-5309-74D73B5C5EED}"/>
          </ac:picMkLst>
        </pc:picChg>
        <pc:picChg chg="add mod modCrop">
          <ac:chgData name="VANDANA MEESALA" userId="04c7d3bd8f708fdf" providerId="LiveId" clId="{C8D3F928-E3B0-440F-AC37-F3CA0BE80D7F}" dt="2024-04-24T07:11:51.885" v="2027" actId="1076"/>
          <ac:picMkLst>
            <pc:docMk/>
            <pc:sldMk cId="1792447962" sldId="319"/>
            <ac:picMk id="9" creationId="{51F4F5FE-D50C-8A52-AB27-E91BD4B60E99}"/>
          </ac:picMkLst>
        </pc:picChg>
      </pc:sldChg>
      <pc:sldChg chg="new del">
        <pc:chgData name="VANDANA MEESALA" userId="04c7d3bd8f708fdf" providerId="LiveId" clId="{C8D3F928-E3B0-440F-AC37-F3CA0BE80D7F}" dt="2024-04-25T06:39:06.517" v="6425" actId="2696"/>
        <pc:sldMkLst>
          <pc:docMk/>
          <pc:sldMk cId="953817571" sldId="32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4/25/2024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4/25/2024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2332748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14</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15</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399"/>
            <a:ext cx="10360152" cy="5013789"/>
          </a:xfrm>
        </p:spPr>
        <p:txBody>
          <a:bodyPr anchor="ctr"/>
          <a:lstStyle/>
          <a:p>
            <a:r>
              <a:rPr lang="en-US" dirty="0">
                <a:effectLst>
                  <a:outerShdw blurRad="38100" dist="38100" dir="2700000" algn="tl">
                    <a:srgbClr val="000000">
                      <a:alpha val="43137"/>
                    </a:srgbClr>
                  </a:outerShdw>
                </a:effectLst>
              </a:rPr>
              <a:t>Exploring Coffee Quality</a:t>
            </a:r>
            <a:br>
              <a:rPr lang="en-US" dirty="0"/>
            </a:br>
            <a:endParaRPr lang="en-US" dirty="0"/>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Placeholder 40">
            <a:extLst>
              <a:ext uri="{FF2B5EF4-FFF2-40B4-BE49-F238E27FC236}">
                <a16:creationId xmlns:a16="http://schemas.microsoft.com/office/drawing/2014/main" id="{4E2BB8E7-E7C2-968F-747A-920EF5D8315F}"/>
              </a:ext>
            </a:extLst>
          </p:cNvPr>
          <p:cNvPicPr>
            <a:picLocks noGrp="1" noChangeAspect="1"/>
          </p:cNvPicPr>
          <p:nvPr>
            <p:ph type="pic" sz="quarter" idx="10"/>
          </p:nvPr>
        </p:nvPicPr>
        <p:blipFill>
          <a:blip r:embed="rId3"/>
          <a:srcRect t="48977" b="48977"/>
          <a:stretch>
            <a:fillRect/>
          </a:stretch>
        </p:blipFill>
        <p:spPr>
          <a:xfrm flipV="1">
            <a:off x="7304088" y="5243513"/>
            <a:ext cx="4589462" cy="46037"/>
          </a:xfrm>
        </p:spPr>
      </p:pic>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a:xfrm>
            <a:off x="914400" y="99152"/>
            <a:ext cx="7534656" cy="700948"/>
          </a:xfrm>
        </p:spPr>
        <p:txBody>
          <a:bodyPr/>
          <a:lstStyle/>
          <a:p>
            <a:r>
              <a:rPr lang="en-US" u="sng" dirty="0">
                <a:effectLst>
                  <a:outerShdw blurRad="38100" dist="38100" dir="2700000" algn="tl">
                    <a:srgbClr val="000000">
                      <a:alpha val="43137"/>
                    </a:srgbClr>
                  </a:outerShdw>
                </a:effectLst>
              </a:rPr>
              <a:t>Visualization : </a:t>
            </a:r>
          </a:p>
        </p:txBody>
      </p:sp>
      <p:sp>
        <p:nvSpPr>
          <p:cNvPr id="3" name="Content Placeholder 2">
            <a:extLst>
              <a:ext uri="{FF2B5EF4-FFF2-40B4-BE49-F238E27FC236}">
                <a16:creationId xmlns:a16="http://schemas.microsoft.com/office/drawing/2014/main" id="{DE597F60-88E2-C430-D52B-6604405AD55C}"/>
              </a:ext>
            </a:extLst>
          </p:cNvPr>
          <p:cNvSpPr>
            <a:spLocks noGrp="1"/>
          </p:cNvSpPr>
          <p:nvPr>
            <p:ph sz="quarter" idx="12"/>
          </p:nvPr>
        </p:nvSpPr>
        <p:spPr>
          <a:xfrm>
            <a:off x="647700" y="920010"/>
            <a:ext cx="9234430" cy="5023590"/>
          </a:xfrm>
        </p:spPr>
        <p:txBody>
          <a:bodyPr/>
          <a:lstStyle/>
          <a:p>
            <a:pPr marL="457200" indent="-457200">
              <a:buAutoNum type="arabicPeriod"/>
            </a:pPr>
            <a:r>
              <a:rPr lang="en-US" dirty="0">
                <a:latin typeface="Calibri" panose="020F0502020204030204" pitchFamily="34" charset="0"/>
                <a:ea typeface="Calibri" panose="020F0502020204030204" pitchFamily="34" charset="0"/>
                <a:cs typeface="Calibri" panose="020F0502020204030204" pitchFamily="34" charset="0"/>
              </a:rPr>
              <a:t>What are the key determinants of coffee quality as evaluated through sensory attributes such as aroma, flavor, acidity, etc.?</a:t>
            </a:r>
          </a:p>
          <a:p>
            <a:r>
              <a:rPr lang="en-US" dirty="0">
                <a:latin typeface="Calibri" panose="020F0502020204030204" pitchFamily="34" charset="0"/>
                <a:ea typeface="Calibri" panose="020F0502020204030204" pitchFamily="34" charset="0"/>
                <a:cs typeface="Calibri" panose="020F0502020204030204" pitchFamily="34" charset="0"/>
              </a:rPr>
              <a:t>For Coffee Quality, Sensory Attributes are Most important  along with Region because moisture percentage can also effect the quality of Coffee beans. here total cup points is total of all sensory attributes also called as Coffee Quality Score.</a:t>
            </a:r>
          </a:p>
          <a:p>
            <a:r>
              <a:rPr lang="en-US" dirty="0">
                <a:latin typeface="Calibri" panose="020F0502020204030204" pitchFamily="34" charset="0"/>
                <a:ea typeface="Calibri" panose="020F0502020204030204" pitchFamily="34" charset="0"/>
                <a:cs typeface="Calibri" panose="020F0502020204030204" pitchFamily="34" charset="0"/>
              </a:rPr>
              <a:t>And Category one defect can Degrade the Quality of Coffee.</a:t>
            </a:r>
          </a:p>
          <a:p>
            <a:r>
              <a:rPr lang="en-US" dirty="0">
                <a:latin typeface="Calibri" panose="020F0502020204030204" pitchFamily="34" charset="0"/>
                <a:ea typeface="Calibri" panose="020F0502020204030204" pitchFamily="34" charset="0"/>
                <a:cs typeface="Calibri" panose="020F0502020204030204" pitchFamily="34" charset="0"/>
              </a:rPr>
              <a:t>By visualization, we can see Moisture% is more in some of bars, when compared to others it’s very less in other Regions and bags</a:t>
            </a: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38" name="Picture 37">
            <a:extLst>
              <a:ext uri="{FF2B5EF4-FFF2-40B4-BE49-F238E27FC236}">
                <a16:creationId xmlns:a16="http://schemas.microsoft.com/office/drawing/2014/main" id="{980B34D8-8A66-E58C-D1F3-321C718B825B}"/>
              </a:ext>
            </a:extLst>
          </p:cNvPr>
          <p:cNvPicPr>
            <a:picLocks noChangeAspect="1"/>
          </p:cNvPicPr>
          <p:nvPr/>
        </p:nvPicPr>
        <p:blipFill>
          <a:blip r:embed="rId4"/>
          <a:stretch>
            <a:fillRect/>
          </a:stretch>
        </p:blipFill>
        <p:spPr>
          <a:xfrm>
            <a:off x="211550" y="3789803"/>
            <a:ext cx="5295085" cy="2857676"/>
          </a:xfrm>
          <a:prstGeom prst="rect">
            <a:avLst/>
          </a:prstGeom>
        </p:spPr>
      </p:pic>
      <p:pic>
        <p:nvPicPr>
          <p:cNvPr id="39" name="Picture 38">
            <a:extLst>
              <a:ext uri="{FF2B5EF4-FFF2-40B4-BE49-F238E27FC236}">
                <a16:creationId xmlns:a16="http://schemas.microsoft.com/office/drawing/2014/main" id="{A1DF08A0-C5E1-3628-3307-7EBCF53518C3}"/>
              </a:ext>
            </a:extLst>
          </p:cNvPr>
          <p:cNvPicPr>
            <a:picLocks noChangeAspect="1"/>
          </p:cNvPicPr>
          <p:nvPr/>
        </p:nvPicPr>
        <p:blipFill>
          <a:blip r:embed="rId3"/>
          <a:srcRect/>
          <a:stretch/>
        </p:blipFill>
        <p:spPr>
          <a:xfrm>
            <a:off x="5685801" y="3690650"/>
            <a:ext cx="6028584" cy="2956827"/>
          </a:xfrm>
          <a:prstGeom prst="rect">
            <a:avLst/>
          </a:prstGeom>
        </p:spPr>
      </p:pic>
    </p:spTree>
    <p:extLst>
      <p:ext uri="{BB962C8B-B14F-4D97-AF65-F5344CB8AC3E}">
        <p14:creationId xmlns:p14="http://schemas.microsoft.com/office/powerpoint/2010/main" val="859909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a:xfrm rot="5400000">
            <a:off x="8706055" y="1968346"/>
            <a:ext cx="885646" cy="782198"/>
          </a:xfrm>
        </p:spPr>
        <p:txBody>
          <a:bodyPr/>
          <a:lstStyle/>
          <a:p>
            <a:endParaRPr lang="en-US" dirty="0"/>
          </a:p>
        </p:txBody>
      </p:sp>
      <p:sp>
        <p:nvSpPr>
          <p:cNvPr id="3" name="Content Placeholder 2">
            <a:extLst>
              <a:ext uri="{FF2B5EF4-FFF2-40B4-BE49-F238E27FC236}">
                <a16:creationId xmlns:a16="http://schemas.microsoft.com/office/drawing/2014/main" id="{CF3ADB94-FC21-07C5-1FC9-E729C5DEDFC6}"/>
              </a:ext>
            </a:extLst>
          </p:cNvPr>
          <p:cNvSpPr>
            <a:spLocks noGrp="1"/>
          </p:cNvSpPr>
          <p:nvPr>
            <p:ph sz="quarter" idx="12"/>
          </p:nvPr>
        </p:nvSpPr>
        <p:spPr>
          <a:xfrm>
            <a:off x="314454" y="82298"/>
            <a:ext cx="6029268" cy="5635456"/>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  2  .  Is there a correlation between processing methods, origin regions, and coffee quality scores?</a:t>
            </a:r>
          </a:p>
          <a:p>
            <a:r>
              <a:rPr lang="en-US" dirty="0">
                <a:latin typeface="Calibri" panose="020F0502020204030204" pitchFamily="34" charset="0"/>
                <a:ea typeface="Calibri" panose="020F0502020204030204" pitchFamily="34" charset="0"/>
                <a:cs typeface="Calibri" panose="020F0502020204030204" pitchFamily="34" charset="0"/>
              </a:rPr>
              <a:t>           yes,  There is  Relation between these columns and Coffee quality Score which can increase the Quality of Coffee, this can be Visualized by Line chart, Area Chart</a:t>
            </a:r>
          </a:p>
          <a:p>
            <a:r>
              <a:rPr lang="en-US" dirty="0">
                <a:latin typeface="Calibri" panose="020F0502020204030204" pitchFamily="34" charset="0"/>
                <a:ea typeface="Calibri" panose="020F0502020204030204" pitchFamily="34" charset="0"/>
                <a:cs typeface="Calibri" panose="020F0502020204030204" pitchFamily="34" charset="0"/>
              </a:rPr>
              <a:t>Processing methods like wet, dry, wet hulling, washed etc., these methods have high total cup points which means High Coffee quality</a:t>
            </a:r>
          </a:p>
          <a:p>
            <a:r>
              <a:rPr lang="en-US" dirty="0">
                <a:latin typeface="Calibri" panose="020F0502020204030204" pitchFamily="34" charset="0"/>
                <a:ea typeface="Calibri" panose="020F0502020204030204" pitchFamily="34" charset="0"/>
                <a:cs typeface="Calibri" panose="020F0502020204030204" pitchFamily="34" charset="0"/>
              </a:rPr>
              <a:t>I created a Hierarchy for processing methods column.</a:t>
            </a:r>
          </a:p>
          <a:p>
            <a:r>
              <a:rPr lang="en-US" dirty="0">
                <a:latin typeface="Calibri" panose="020F0502020204030204" pitchFamily="34" charset="0"/>
                <a:ea typeface="Calibri" panose="020F0502020204030204" pitchFamily="34" charset="0"/>
                <a:cs typeface="Calibri" panose="020F0502020204030204" pitchFamily="34" charset="0"/>
              </a:rPr>
              <a:t>By observing the Visualization, we can see that quality score Decreases by region to region and country also.</a:t>
            </a: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11</a:t>
            </a:fld>
            <a:endParaRPr lang="en-US" dirty="0"/>
          </a:p>
        </p:txBody>
      </p:sp>
      <p:pic>
        <p:nvPicPr>
          <p:cNvPr id="16" name="Content Placeholder 15">
            <a:extLst>
              <a:ext uri="{FF2B5EF4-FFF2-40B4-BE49-F238E27FC236}">
                <a16:creationId xmlns:a16="http://schemas.microsoft.com/office/drawing/2014/main" id="{9EF7D5EA-E4A4-18AC-F538-E3262B167C1C}"/>
              </a:ext>
            </a:extLst>
          </p:cNvPr>
          <p:cNvPicPr>
            <a:picLocks noGrp="1" noChangeAspect="1"/>
          </p:cNvPicPr>
          <p:nvPr>
            <p:ph sz="quarter" idx="13"/>
          </p:nvPr>
        </p:nvPicPr>
        <p:blipFill>
          <a:blip r:embed="rId2"/>
          <a:stretch>
            <a:fillRect/>
          </a:stretch>
        </p:blipFill>
        <p:spPr>
          <a:xfrm>
            <a:off x="8268455" y="4710113"/>
            <a:ext cx="2543253" cy="1169987"/>
          </a:xfrm>
        </p:spPr>
      </p:pic>
      <p:pic>
        <p:nvPicPr>
          <p:cNvPr id="12" name="Picture 11">
            <a:extLst>
              <a:ext uri="{FF2B5EF4-FFF2-40B4-BE49-F238E27FC236}">
                <a16:creationId xmlns:a16="http://schemas.microsoft.com/office/drawing/2014/main" id="{88658996-A11C-370B-B6CB-5AB064C7AFF7}"/>
              </a:ext>
            </a:extLst>
          </p:cNvPr>
          <p:cNvPicPr>
            <a:picLocks noChangeAspect="1"/>
          </p:cNvPicPr>
          <p:nvPr/>
        </p:nvPicPr>
        <p:blipFill>
          <a:blip r:embed="rId3"/>
          <a:stretch>
            <a:fillRect/>
          </a:stretch>
        </p:blipFill>
        <p:spPr>
          <a:xfrm>
            <a:off x="6096000" y="4115931"/>
            <a:ext cx="6029268" cy="2485011"/>
          </a:xfrm>
          <a:prstGeom prst="rect">
            <a:avLst/>
          </a:prstGeom>
        </p:spPr>
      </p:pic>
      <p:pic>
        <p:nvPicPr>
          <p:cNvPr id="14" name="Picture 13">
            <a:extLst>
              <a:ext uri="{FF2B5EF4-FFF2-40B4-BE49-F238E27FC236}">
                <a16:creationId xmlns:a16="http://schemas.microsoft.com/office/drawing/2014/main" id="{46A263B7-4831-A201-F5C2-0216C65FDE16}"/>
              </a:ext>
            </a:extLst>
          </p:cNvPr>
          <p:cNvPicPr>
            <a:picLocks noChangeAspect="1"/>
          </p:cNvPicPr>
          <p:nvPr/>
        </p:nvPicPr>
        <p:blipFill>
          <a:blip r:embed="rId4"/>
          <a:srcRect/>
          <a:stretch/>
        </p:blipFill>
        <p:spPr>
          <a:xfrm>
            <a:off x="6463500" y="693581"/>
            <a:ext cx="5661768" cy="2777804"/>
          </a:xfrm>
          <a:prstGeom prst="rect">
            <a:avLst/>
          </a:prstGeom>
        </p:spPr>
      </p:pic>
      <p:pic>
        <p:nvPicPr>
          <p:cNvPr id="19" name="Picture 18">
            <a:extLst>
              <a:ext uri="{FF2B5EF4-FFF2-40B4-BE49-F238E27FC236}">
                <a16:creationId xmlns:a16="http://schemas.microsoft.com/office/drawing/2014/main" id="{C54003D4-B00D-862C-735D-C1D3AE7C4F15}"/>
              </a:ext>
            </a:extLst>
          </p:cNvPr>
          <p:cNvPicPr>
            <a:picLocks noChangeAspect="1"/>
          </p:cNvPicPr>
          <p:nvPr/>
        </p:nvPicPr>
        <p:blipFill>
          <a:blip r:embed="rId2"/>
          <a:stretch>
            <a:fillRect/>
          </a:stretch>
        </p:blipFill>
        <p:spPr>
          <a:xfrm>
            <a:off x="505750" y="4308384"/>
            <a:ext cx="5363323" cy="2467319"/>
          </a:xfrm>
          <a:prstGeom prst="rect">
            <a:avLst/>
          </a:prstGeom>
        </p:spPr>
      </p:pic>
    </p:spTree>
    <p:extLst>
      <p:ext uri="{BB962C8B-B14F-4D97-AF65-F5344CB8AC3E}">
        <p14:creationId xmlns:p14="http://schemas.microsoft.com/office/powerpoint/2010/main" val="537809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a:xfrm>
            <a:off x="9367696" y="1979454"/>
            <a:ext cx="2174619" cy="594911"/>
          </a:xfrm>
        </p:spPr>
        <p:txBody>
          <a:bodyPr/>
          <a:lstStyle/>
          <a:p>
            <a:endParaRPr lang="en-US" dirty="0"/>
          </a:p>
        </p:txBody>
      </p:sp>
      <p:sp>
        <p:nvSpPr>
          <p:cNvPr id="3" name="Content Placeholder 2">
            <a:extLst>
              <a:ext uri="{FF2B5EF4-FFF2-40B4-BE49-F238E27FC236}">
                <a16:creationId xmlns:a16="http://schemas.microsoft.com/office/drawing/2014/main" id="{DA4B0F3C-5228-C9FB-1212-1D4894C80B46}"/>
              </a:ext>
            </a:extLst>
          </p:cNvPr>
          <p:cNvSpPr>
            <a:spLocks noGrp="1"/>
          </p:cNvSpPr>
          <p:nvPr>
            <p:ph sz="quarter" idx="13"/>
          </p:nvPr>
        </p:nvSpPr>
        <p:spPr>
          <a:xfrm>
            <a:off x="77118" y="132202"/>
            <a:ext cx="6312665" cy="6725798"/>
          </a:xfrm>
        </p:spPr>
        <p:txBody>
          <a:bodyPr>
            <a:normAutofit/>
          </a:bodyPr>
          <a:lstStyle/>
          <a:p>
            <a:r>
              <a:rPr lang="en-US" cap="none" dirty="0">
                <a:latin typeface="Calibri" panose="020F0502020204030204" pitchFamily="34" charset="0"/>
                <a:ea typeface="Calibri" panose="020F0502020204030204" pitchFamily="34" charset="0"/>
                <a:cs typeface="Calibri" panose="020F0502020204030204" pitchFamily="34" charset="0"/>
              </a:rPr>
              <a:t>3.	Can we identify any trends or patterns in defect occurrences and their impact on overall coffee quality?</a:t>
            </a:r>
          </a:p>
          <a:p>
            <a:r>
              <a:rPr lang="en-US" cap="none" dirty="0">
                <a:latin typeface="Calibri" panose="020F0502020204030204" pitchFamily="34" charset="0"/>
                <a:ea typeface="Calibri" panose="020F0502020204030204" pitchFamily="34" charset="0"/>
                <a:cs typeface="Calibri" panose="020F0502020204030204" pitchFamily="34" charset="0"/>
              </a:rPr>
              <a:t>There are two types of Defects Category one and Category Two</a:t>
            </a:r>
          </a:p>
          <a:p>
            <a:r>
              <a:rPr lang="en-US" u="sng" cap="none" dirty="0">
                <a:latin typeface="Calibri" panose="020F0502020204030204" pitchFamily="34" charset="0"/>
                <a:ea typeface="Calibri" panose="020F0502020204030204" pitchFamily="34" charset="0"/>
                <a:cs typeface="Calibri" panose="020F0502020204030204" pitchFamily="34" charset="0"/>
              </a:rPr>
              <a:t>Category one- </a:t>
            </a:r>
            <a:r>
              <a:rPr lang="en-US" cap="none" dirty="0">
                <a:latin typeface="Calibri" panose="020F0502020204030204" pitchFamily="34" charset="0"/>
                <a:ea typeface="Calibri" panose="020F0502020204030204" pitchFamily="34" charset="0"/>
                <a:cs typeface="Calibri" panose="020F0502020204030204" pitchFamily="34" charset="0"/>
              </a:rPr>
              <a:t>It’s occur during Visual inspection like damaged and insect beans</a:t>
            </a:r>
          </a:p>
          <a:p>
            <a:r>
              <a:rPr lang="en-US" u="sng" cap="none" dirty="0">
                <a:latin typeface="Calibri" panose="020F0502020204030204" pitchFamily="34" charset="0"/>
                <a:ea typeface="Calibri" panose="020F0502020204030204" pitchFamily="34" charset="0"/>
                <a:cs typeface="Calibri" panose="020F0502020204030204" pitchFamily="34" charset="0"/>
              </a:rPr>
              <a:t>Category two- </a:t>
            </a:r>
            <a:r>
              <a:rPr lang="en-US" cap="none" dirty="0">
                <a:latin typeface="Calibri" panose="020F0502020204030204" pitchFamily="34" charset="0"/>
                <a:ea typeface="Calibri" panose="020F0502020204030204" pitchFamily="34" charset="0"/>
                <a:cs typeface="Calibri" panose="020F0502020204030204" pitchFamily="34" charset="0"/>
              </a:rPr>
              <a:t>It’s occur due to over Fermentation, Staleness and Rancidness and also it can detect after tasting the coffee so I created a Visualization by including three attributes.</a:t>
            </a:r>
          </a:p>
          <a:p>
            <a:r>
              <a:rPr lang="en-US" cap="none" dirty="0">
                <a:latin typeface="Calibri" panose="020F0502020204030204" pitchFamily="34" charset="0"/>
                <a:ea typeface="Calibri" panose="020F0502020204030204" pitchFamily="34" charset="0"/>
                <a:cs typeface="Calibri" panose="020F0502020204030204" pitchFamily="34" charset="0"/>
              </a:rPr>
              <a:t>The Highest Score for Coffee in Category two is 7.58 as per Taste of Coffee.</a:t>
            </a:r>
          </a:p>
          <a:p>
            <a:r>
              <a:rPr lang="en-US" cap="none" dirty="0">
                <a:latin typeface="Calibri" panose="020F0502020204030204" pitchFamily="34" charset="0"/>
                <a:ea typeface="Calibri" panose="020F0502020204030204" pitchFamily="34" charset="0"/>
                <a:cs typeface="Calibri" panose="020F0502020204030204" pitchFamily="34" charset="0"/>
              </a:rPr>
              <a:t>So, these defects can occur during the first step of coffee making, we can reduce these defects by using High technology inspecting Machines or we need to be careful on picking Beans from different Regions.</a:t>
            </a:r>
          </a:p>
          <a:p>
            <a:r>
              <a:rPr lang="en-US" u="sng" cap="none" dirty="0">
                <a:latin typeface="Calibri" panose="020F0502020204030204" pitchFamily="34" charset="0"/>
                <a:ea typeface="Calibri" panose="020F0502020204030204" pitchFamily="34" charset="0"/>
                <a:cs typeface="Calibri" panose="020F0502020204030204" pitchFamily="34" charset="0"/>
              </a:rPr>
              <a:t>Quakers</a:t>
            </a:r>
            <a:r>
              <a:rPr lang="en-US" cap="none" dirty="0">
                <a:latin typeface="Calibri" panose="020F0502020204030204" pitchFamily="34" charset="0"/>
                <a:ea typeface="Calibri" panose="020F0502020204030204" pitchFamily="34" charset="0"/>
                <a:cs typeface="Calibri" panose="020F0502020204030204" pitchFamily="34" charset="0"/>
              </a:rPr>
              <a:t> can also one of the defect, because Quakers is a immature/unripe coffee bean which doesn’t contain enough sugars and these are difficult to identify during Inspection. As a result they often discovered during Roasting process and may Decrease Coffee Quality.</a:t>
            </a:r>
          </a:p>
          <a:p>
            <a:pPr marL="0" indent="0">
              <a:buNone/>
            </a:pPr>
            <a:endParaRPr lang="en-US" sz="2400" cap="none" dirty="0">
              <a:latin typeface="Calibri" panose="020F0502020204030204" pitchFamily="34" charset="0"/>
              <a:ea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7DA9EE9E-3073-7E11-3AA5-F77C3B48A97F}"/>
              </a:ext>
            </a:extLst>
          </p:cNvPr>
          <p:cNvSpPr>
            <a:spLocks noGrp="1"/>
          </p:cNvSpPr>
          <p:nvPr>
            <p:ph sz="quarter" idx="12"/>
          </p:nvPr>
        </p:nvSpPr>
        <p:spPr>
          <a:xfrm>
            <a:off x="10455006" y="4340645"/>
            <a:ext cx="822289" cy="1538945"/>
          </a:xfrm>
        </p:spPr>
        <p:txBody>
          <a:bodyPr>
            <a:normAutofit/>
          </a:bodyPr>
          <a:lstStyle/>
          <a:p>
            <a:endParaRPr lang="en-US" dirty="0"/>
          </a:p>
        </p:txBody>
      </p:sp>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12</a:t>
            </a:fld>
            <a:endParaRPr lang="en-US" dirty="0"/>
          </a:p>
        </p:txBody>
      </p:sp>
      <p:pic>
        <p:nvPicPr>
          <p:cNvPr id="6" name="Picture 5">
            <a:extLst>
              <a:ext uri="{FF2B5EF4-FFF2-40B4-BE49-F238E27FC236}">
                <a16:creationId xmlns:a16="http://schemas.microsoft.com/office/drawing/2014/main" id="{3810B659-AB34-EC3F-629C-D7106513814A}"/>
              </a:ext>
            </a:extLst>
          </p:cNvPr>
          <p:cNvPicPr>
            <a:picLocks noChangeAspect="1"/>
          </p:cNvPicPr>
          <p:nvPr/>
        </p:nvPicPr>
        <p:blipFill>
          <a:blip r:embed="rId3"/>
          <a:stretch>
            <a:fillRect/>
          </a:stretch>
        </p:blipFill>
        <p:spPr>
          <a:xfrm>
            <a:off x="6389783" y="704947"/>
            <a:ext cx="5802217" cy="2762310"/>
          </a:xfrm>
          <a:prstGeom prst="rect">
            <a:avLst/>
          </a:prstGeom>
        </p:spPr>
      </p:pic>
      <p:pic>
        <p:nvPicPr>
          <p:cNvPr id="8" name="Picture 7">
            <a:extLst>
              <a:ext uri="{FF2B5EF4-FFF2-40B4-BE49-F238E27FC236}">
                <a16:creationId xmlns:a16="http://schemas.microsoft.com/office/drawing/2014/main" id="{3F1B1E42-E9CF-CF59-9977-CEAF232D59B0}"/>
              </a:ext>
            </a:extLst>
          </p:cNvPr>
          <p:cNvPicPr>
            <a:picLocks noChangeAspect="1"/>
          </p:cNvPicPr>
          <p:nvPr/>
        </p:nvPicPr>
        <p:blipFill>
          <a:blip r:embed="rId4"/>
          <a:stretch>
            <a:fillRect/>
          </a:stretch>
        </p:blipFill>
        <p:spPr>
          <a:xfrm>
            <a:off x="7271104" y="3717751"/>
            <a:ext cx="4744112" cy="3057952"/>
          </a:xfrm>
          <a:prstGeom prst="rect">
            <a:avLst/>
          </a:prstGeom>
        </p:spPr>
      </p:pic>
    </p:spTree>
    <p:extLst>
      <p:ext uri="{BB962C8B-B14F-4D97-AF65-F5344CB8AC3E}">
        <p14:creationId xmlns:p14="http://schemas.microsoft.com/office/powerpoint/2010/main" val="4132147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E4F88F8-17E5-45E3-77B1-77FACD99FF63}"/>
              </a:ext>
            </a:extLst>
          </p:cNvPr>
          <p:cNvSpPr>
            <a:spLocks noGrp="1"/>
          </p:cNvSpPr>
          <p:nvPr>
            <p:ph type="title"/>
          </p:nvPr>
        </p:nvSpPr>
        <p:spPr>
          <a:xfrm>
            <a:off x="0" y="-400050"/>
            <a:ext cx="9841230" cy="4286250"/>
          </a:xfrm>
        </p:spPr>
        <p:txBody>
          <a:bodyPr/>
          <a:lstStyle/>
          <a:p>
            <a:r>
              <a:rPr lang="en-US" sz="2000" dirty="0">
                <a:latin typeface="Calibri" panose="020F0502020204030204" pitchFamily="34" charset="0"/>
                <a:ea typeface="Calibri" panose="020F0502020204030204" pitchFamily="34" charset="0"/>
                <a:cs typeface="Calibri" panose="020F0502020204030204" pitchFamily="34" charset="0"/>
              </a:rPr>
              <a:t>4.  How do different variables interact to influence the Total Cup Points</a:t>
            </a:r>
            <a:br>
              <a:rPr lang="en-US" sz="2000" dirty="0">
                <a:latin typeface="Calibri" panose="020F0502020204030204" pitchFamily="34" charset="0"/>
                <a:ea typeface="Calibri" panose="020F0502020204030204" pitchFamily="34" charset="0"/>
                <a:cs typeface="Calibri" panose="020F0502020204030204" pitchFamily="34" charset="0"/>
              </a:rPr>
            </a:br>
            <a:r>
              <a:rPr lang="en-US" sz="2000" dirty="0">
                <a:latin typeface="Calibri" panose="020F0502020204030204" pitchFamily="34" charset="0"/>
                <a:ea typeface="Calibri" panose="020F0502020204030204" pitchFamily="34" charset="0"/>
                <a:cs typeface="Calibri" panose="020F0502020204030204" pitchFamily="34" charset="0"/>
              </a:rPr>
              <a:t> which represent an overall measure of coffee quality</a:t>
            </a:r>
            <a:br>
              <a:rPr lang="en-US" sz="2000" dirty="0">
                <a:latin typeface="Calibri" panose="020F0502020204030204" pitchFamily="34" charset="0"/>
                <a:ea typeface="Calibri" panose="020F0502020204030204" pitchFamily="34" charset="0"/>
                <a:cs typeface="Calibri" panose="020F0502020204030204" pitchFamily="34" charset="0"/>
              </a:rPr>
            </a:br>
            <a:br>
              <a:rPr lang="en-US" sz="2000" dirty="0">
                <a:latin typeface="Calibri" panose="020F0502020204030204" pitchFamily="34" charset="0"/>
                <a:ea typeface="Calibri" panose="020F0502020204030204" pitchFamily="34" charset="0"/>
                <a:cs typeface="Calibri" panose="020F0502020204030204" pitchFamily="34" charset="0"/>
              </a:rPr>
            </a:br>
            <a:r>
              <a:rPr lang="en-US" sz="2000" dirty="0">
                <a:latin typeface="Calibri" panose="020F0502020204030204" pitchFamily="34" charset="0"/>
                <a:ea typeface="Calibri" panose="020F0502020204030204" pitchFamily="34" charset="0"/>
                <a:cs typeface="Calibri" panose="020F0502020204030204" pitchFamily="34" charset="0"/>
              </a:rPr>
              <a:t>*.  Quakers and sensory attributes(color, aftertaste, Aroma, flavor can </a:t>
            </a:r>
            <a:br>
              <a:rPr lang="en-US" sz="2000" dirty="0">
                <a:latin typeface="Calibri" panose="020F0502020204030204" pitchFamily="34" charset="0"/>
                <a:ea typeface="Calibri" panose="020F0502020204030204" pitchFamily="34" charset="0"/>
                <a:cs typeface="Calibri" panose="020F0502020204030204" pitchFamily="34" charset="0"/>
              </a:rPr>
            </a:br>
            <a:r>
              <a:rPr lang="en-US" sz="2000" dirty="0">
                <a:latin typeface="Calibri" panose="020F0502020204030204" pitchFamily="34" charset="0"/>
                <a:ea typeface="Calibri" panose="020F0502020204030204" pitchFamily="34" charset="0"/>
                <a:cs typeface="Calibri" panose="020F0502020204030204" pitchFamily="34" charset="0"/>
              </a:rPr>
              <a:t>influence the Total Cup Points because quakers are unripe beans.</a:t>
            </a:r>
            <a:br>
              <a:rPr lang="en-US" sz="2000" dirty="0">
                <a:latin typeface="Calibri" panose="020F0502020204030204" pitchFamily="34" charset="0"/>
                <a:ea typeface="Calibri" panose="020F0502020204030204" pitchFamily="34" charset="0"/>
                <a:cs typeface="Calibri" panose="020F0502020204030204" pitchFamily="34" charset="0"/>
              </a:rPr>
            </a:br>
            <a:br>
              <a:rPr lang="en-US" sz="2000" dirty="0">
                <a:latin typeface="Calibri" panose="020F0502020204030204" pitchFamily="34" charset="0"/>
                <a:ea typeface="Calibri" panose="020F0502020204030204" pitchFamily="34" charset="0"/>
                <a:cs typeface="Calibri" panose="020F0502020204030204" pitchFamily="34" charset="0"/>
              </a:rPr>
            </a:br>
            <a:r>
              <a:rPr lang="en-US" sz="2000" dirty="0">
                <a:latin typeface="Calibri" panose="020F0502020204030204" pitchFamily="34" charset="0"/>
                <a:ea typeface="Calibri" panose="020F0502020204030204" pitchFamily="34" charset="0"/>
                <a:cs typeface="Calibri" panose="020F0502020204030204" pitchFamily="34" charset="0"/>
              </a:rPr>
              <a:t> *.  Altitude and Region also important for coffee quality because most </a:t>
            </a:r>
            <a:br>
              <a:rPr lang="en-US" sz="2000" dirty="0">
                <a:latin typeface="Calibri" panose="020F0502020204030204" pitchFamily="34" charset="0"/>
                <a:ea typeface="Calibri" panose="020F0502020204030204" pitchFamily="34" charset="0"/>
                <a:cs typeface="Calibri" panose="020F0502020204030204" pitchFamily="34" charset="0"/>
              </a:rPr>
            </a:br>
            <a:r>
              <a:rPr lang="en-US" sz="2000" dirty="0">
                <a:latin typeface="Calibri" panose="020F0502020204030204" pitchFamily="34" charset="0"/>
                <a:ea typeface="Calibri" panose="020F0502020204030204" pitchFamily="34" charset="0"/>
                <a:cs typeface="Calibri" panose="020F0502020204030204" pitchFamily="34" charset="0"/>
              </a:rPr>
              <a:t>of the region has high moisture percentage and it may vary in climate</a:t>
            </a:r>
            <a:br>
              <a:rPr lang="en-US" sz="2000" dirty="0">
                <a:latin typeface="Calibri" panose="020F0502020204030204" pitchFamily="34" charset="0"/>
                <a:ea typeface="Calibri" panose="020F0502020204030204" pitchFamily="34" charset="0"/>
                <a:cs typeface="Calibri" panose="020F0502020204030204" pitchFamily="34" charset="0"/>
              </a:rPr>
            </a:br>
            <a:r>
              <a:rPr lang="en-US" sz="2000" dirty="0">
                <a:latin typeface="Calibri" panose="020F0502020204030204" pitchFamily="34" charset="0"/>
                <a:ea typeface="Calibri" panose="020F0502020204030204" pitchFamily="34" charset="0"/>
                <a:cs typeface="Calibri" panose="020F0502020204030204" pitchFamily="34" charset="0"/>
              </a:rPr>
              <a:t> conditions which can spoil beans so it will impact the overall measure of coffee quality</a:t>
            </a:r>
            <a:br>
              <a:rPr lang="en-US" sz="2000" dirty="0">
                <a:latin typeface="Calibri" panose="020F0502020204030204" pitchFamily="34" charset="0"/>
                <a:ea typeface="Calibri" panose="020F0502020204030204" pitchFamily="34" charset="0"/>
                <a:cs typeface="Calibri" panose="020F0502020204030204" pitchFamily="34" charset="0"/>
              </a:rPr>
            </a:br>
            <a:br>
              <a:rPr lang="en-US" sz="2000" dirty="0">
                <a:latin typeface="Calibri" panose="020F0502020204030204" pitchFamily="34" charset="0"/>
                <a:ea typeface="Calibri" panose="020F0502020204030204" pitchFamily="34" charset="0"/>
                <a:cs typeface="Calibri" panose="020F0502020204030204" pitchFamily="34" charset="0"/>
              </a:rPr>
            </a:br>
            <a:r>
              <a:rPr lang="en-US" sz="2000" dirty="0">
                <a:latin typeface="Calibri" panose="020F0502020204030204" pitchFamily="34" charset="0"/>
                <a:ea typeface="Calibri" panose="020F0502020204030204" pitchFamily="34" charset="0"/>
                <a:cs typeface="Calibri" panose="020F0502020204030204" pitchFamily="34" charset="0"/>
              </a:rPr>
              <a:t>*.Processing method and sensory attributes with region can influence the coffee quality </a:t>
            </a:r>
            <a:br>
              <a:rPr lang="en-US" sz="2000" dirty="0">
                <a:latin typeface="Calibri" panose="020F0502020204030204" pitchFamily="34" charset="0"/>
                <a:ea typeface="Calibri" panose="020F0502020204030204" pitchFamily="34" charset="0"/>
                <a:cs typeface="Calibri" panose="020F0502020204030204" pitchFamily="34" charset="0"/>
              </a:rPr>
            </a:br>
            <a:r>
              <a:rPr lang="en-US" sz="2000" dirty="0">
                <a:latin typeface="Calibri" panose="020F0502020204030204" pitchFamily="34" charset="0"/>
                <a:ea typeface="Calibri" panose="020F0502020204030204" pitchFamily="34" charset="0"/>
                <a:cs typeface="Calibri" panose="020F0502020204030204" pitchFamily="34" charset="0"/>
              </a:rPr>
              <a:t>and Category two defects can decrease the coffee quality</a:t>
            </a:r>
            <a:br>
              <a:rPr lang="en-US" sz="2000" dirty="0">
                <a:latin typeface="Calibri" panose="020F0502020204030204" pitchFamily="34" charset="0"/>
                <a:ea typeface="Calibri" panose="020F0502020204030204" pitchFamily="34" charset="0"/>
                <a:cs typeface="Calibri" panose="020F0502020204030204" pitchFamily="34" charset="0"/>
              </a:rPr>
            </a:b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1D2469ED-926E-7CEE-5AF2-BF9AC726D015}"/>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13</a:t>
            </a:fld>
            <a:endParaRPr lang="en-US" dirty="0"/>
          </a:p>
        </p:txBody>
      </p:sp>
      <p:sp>
        <p:nvSpPr>
          <p:cNvPr id="6" name="Table Placeholder 5">
            <a:extLst>
              <a:ext uri="{FF2B5EF4-FFF2-40B4-BE49-F238E27FC236}">
                <a16:creationId xmlns:a16="http://schemas.microsoft.com/office/drawing/2014/main" id="{00F91092-6E55-B711-5587-30782BC2FCFF}"/>
              </a:ext>
            </a:extLst>
          </p:cNvPr>
          <p:cNvSpPr>
            <a:spLocks noGrp="1"/>
          </p:cNvSpPr>
          <p:nvPr>
            <p:ph type="tbl" sz="quarter" idx="14"/>
          </p:nvPr>
        </p:nvSpPr>
        <p:spPr>
          <a:xfrm>
            <a:off x="10424160" y="82297"/>
            <a:ext cx="1090295" cy="1046987"/>
          </a:xfrm>
        </p:spPr>
      </p:sp>
      <p:pic>
        <p:nvPicPr>
          <p:cNvPr id="3" name="Picture 2">
            <a:extLst>
              <a:ext uri="{FF2B5EF4-FFF2-40B4-BE49-F238E27FC236}">
                <a16:creationId xmlns:a16="http://schemas.microsoft.com/office/drawing/2014/main" id="{FE4FEDBD-0085-CA6A-402B-FA4876A77F15}"/>
              </a:ext>
            </a:extLst>
          </p:cNvPr>
          <p:cNvPicPr>
            <a:picLocks noChangeAspect="1"/>
          </p:cNvPicPr>
          <p:nvPr/>
        </p:nvPicPr>
        <p:blipFill>
          <a:blip r:embed="rId3"/>
          <a:stretch>
            <a:fillRect/>
          </a:stretch>
        </p:blipFill>
        <p:spPr>
          <a:xfrm>
            <a:off x="1040130" y="3714751"/>
            <a:ext cx="8640381" cy="3143250"/>
          </a:xfrm>
          <a:prstGeom prst="rect">
            <a:avLst/>
          </a:prstGeom>
        </p:spPr>
      </p:pic>
      <p:pic>
        <p:nvPicPr>
          <p:cNvPr id="7" name="Picture 6">
            <a:extLst>
              <a:ext uri="{FF2B5EF4-FFF2-40B4-BE49-F238E27FC236}">
                <a16:creationId xmlns:a16="http://schemas.microsoft.com/office/drawing/2014/main" id="{3C412AED-694F-9C40-66FC-17FA31F5EA2B}"/>
              </a:ext>
            </a:extLst>
          </p:cNvPr>
          <p:cNvPicPr>
            <a:picLocks noChangeAspect="1"/>
          </p:cNvPicPr>
          <p:nvPr/>
        </p:nvPicPr>
        <p:blipFill>
          <a:blip r:embed="rId4"/>
          <a:stretch>
            <a:fillRect/>
          </a:stretch>
        </p:blipFill>
        <p:spPr>
          <a:xfrm>
            <a:off x="7544356" y="82297"/>
            <a:ext cx="4658375" cy="2354580"/>
          </a:xfrm>
          <a:prstGeom prst="rect">
            <a:avLst/>
          </a:prstGeom>
        </p:spPr>
      </p:pic>
    </p:spTree>
    <p:extLst>
      <p:ext uri="{BB962C8B-B14F-4D97-AF65-F5344CB8AC3E}">
        <p14:creationId xmlns:p14="http://schemas.microsoft.com/office/powerpoint/2010/main" val="3064996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6B3E3D-D0EA-06B3-034B-94D5A5446FFB}"/>
              </a:ext>
            </a:extLst>
          </p:cNvPr>
          <p:cNvSpPr>
            <a:spLocks noGrp="1"/>
          </p:cNvSpPr>
          <p:nvPr>
            <p:ph type="ctrTitle"/>
          </p:nvPr>
        </p:nvSpPr>
        <p:spPr>
          <a:xfrm>
            <a:off x="0" y="0"/>
            <a:ext cx="12192000" cy="754380"/>
          </a:xfrm>
        </p:spPr>
        <p:txBody>
          <a:bodyPr/>
          <a:lstStyle/>
          <a:p>
            <a:r>
              <a:rPr lang="en-US" u="sng" dirty="0">
                <a:effectLst>
                  <a:outerShdw blurRad="38100" dist="38100" dir="2700000" algn="tl">
                    <a:srgbClr val="000000">
                      <a:alpha val="43137"/>
                    </a:srgbClr>
                  </a:outerShdw>
                </a:effectLst>
              </a:rPr>
              <a:t>Suggestions:</a:t>
            </a:r>
            <a:endParaRPr lang="en-IN" u="sng" dirty="0">
              <a:effectLst>
                <a:outerShdw blurRad="38100" dist="38100" dir="2700000" algn="tl">
                  <a:srgbClr val="000000">
                    <a:alpha val="43137"/>
                  </a:srgbClr>
                </a:outerShdw>
              </a:effectLst>
            </a:endParaRPr>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4294967295"/>
          </p:nvPr>
        </p:nvSpPr>
        <p:spPr>
          <a:xfrm>
            <a:off x="0" y="754380"/>
            <a:ext cx="12192000" cy="5840730"/>
          </a:xfrm>
        </p:spPr>
        <p:txBody>
          <a:bodyPr>
            <a:normAutofit/>
          </a:bodyPr>
          <a:lstStyle/>
          <a:p>
            <a:r>
              <a:rPr lang="en-US" b="1" dirty="0"/>
              <a:t>For Improving the Coffee Quality:</a:t>
            </a:r>
          </a:p>
          <a:p>
            <a:r>
              <a:rPr lang="en-US" b="1" dirty="0"/>
              <a:t>Sensory Attributes giving good result for all varieties of Coffee so, Eliminates Quakers before Roasting the Coffee so, it improves Quality of Coffee.</a:t>
            </a:r>
          </a:p>
          <a:p>
            <a:r>
              <a:rPr lang="en-US" b="1" dirty="0"/>
              <a:t>Choosing best Region and Altitude for Coffee Beans can reduce the Category one and Category two defects.</a:t>
            </a:r>
          </a:p>
          <a:p>
            <a:r>
              <a:rPr lang="en-US" b="1" dirty="0"/>
              <a:t>Implement a better inspection tools to pick out the damaged beans and after follow with Human inspection can be great for Coffee beans.</a:t>
            </a:r>
          </a:p>
          <a:p>
            <a:r>
              <a:rPr lang="en-US" b="1" dirty="0"/>
              <a:t>In this Dataset Uniformity and Sweetness of coffee are doing great so ,we need to concentrate on  Aroma and Flavor, Aftertaste, Balance. When we roasting the beans make sure to note the temperature because it may vary from batch to batch and give a certain time to Cool the beans to proceed further.</a:t>
            </a:r>
          </a:p>
          <a:p>
            <a:r>
              <a:rPr lang="en-US" b="1" dirty="0"/>
              <a:t>Processing methods like natural, dry, washed, wet gives more cup points so following these methods for all coffee beans can increase the coffee quality.</a:t>
            </a:r>
          </a:p>
          <a:p>
            <a:endParaRPr lang="en-US" b="1" dirty="0"/>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294967295"/>
          </p:nvPr>
        </p:nvSpPr>
        <p:spPr>
          <a:xfrm>
            <a:off x="11530013" y="5880100"/>
            <a:ext cx="661987" cy="895350"/>
          </a:xfrm>
        </p:spPr>
        <p:txBody>
          <a:bodyPr/>
          <a:lstStyle/>
          <a:p>
            <a:fld id="{58FB4751-880F-D840-AAA9-3A15815CC996}" type="slidenum">
              <a:rPr lang="en-US" smtClean="0"/>
              <a:pPr/>
              <a:t>14</a:t>
            </a:fld>
            <a:endParaRPr lang="en-US" dirty="0"/>
          </a:p>
        </p:txBody>
      </p:sp>
    </p:spTree>
    <p:extLst>
      <p:ext uri="{BB962C8B-B14F-4D97-AF65-F5344CB8AC3E}">
        <p14:creationId xmlns:p14="http://schemas.microsoft.com/office/powerpoint/2010/main" val="4230106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dirty="0"/>
              <a:t>thank you</a:t>
            </a:r>
          </a:p>
        </p:txBody>
      </p:sp>
      <p:sp>
        <p:nvSpPr>
          <p:cNvPr id="11" name="Content Placeholder 10">
            <a:extLst>
              <a:ext uri="{FF2B5EF4-FFF2-40B4-BE49-F238E27FC236}">
                <a16:creationId xmlns:a16="http://schemas.microsoft.com/office/drawing/2014/main" id="{C6DCC38C-603B-CCD0-2914-0BBCD4F4F74E}"/>
              </a:ext>
            </a:extLst>
          </p:cNvPr>
          <p:cNvSpPr>
            <a:spLocks noGrp="1"/>
          </p:cNvSpPr>
          <p:nvPr>
            <p:ph sz="quarter" idx="13"/>
          </p:nvPr>
        </p:nvSpPr>
        <p:spPr>
          <a:xfrm flipV="1">
            <a:off x="10412730" y="5943600"/>
            <a:ext cx="304038" cy="228600"/>
          </a:xfrm>
        </p:spPr>
        <p:txBody>
          <a:bodyPr anchor="ctr">
            <a:normAutofit fontScale="55000" lnSpcReduction="20000"/>
          </a:bodyPr>
          <a:lstStyle/>
          <a:p>
            <a:r>
              <a:rPr lang="en-US" dirty="0"/>
              <a:t>.</a:t>
            </a:r>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ECFC8-5D98-4F94-EFF8-9C49798023C2}"/>
              </a:ext>
            </a:extLst>
          </p:cNvPr>
          <p:cNvSpPr>
            <a:spLocks noGrp="1"/>
          </p:cNvSpPr>
          <p:nvPr>
            <p:ph type="title"/>
          </p:nvPr>
        </p:nvSpPr>
        <p:spPr/>
        <p:txBody>
          <a:bodyPr/>
          <a:lstStyle/>
          <a:p>
            <a:r>
              <a:rPr lang="en-US" sz="3600" u="sng" dirty="0">
                <a:effectLst>
                  <a:outerShdw blurRad="38100" dist="38100" dir="2700000" algn="tl">
                    <a:srgbClr val="000000">
                      <a:alpha val="43137"/>
                    </a:srgbClr>
                  </a:outerShdw>
                </a:effectLst>
              </a:rPr>
              <a:t>Coffee Quality Institute :</a:t>
            </a:r>
            <a:endParaRPr lang="en-IN" sz="3600"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4BD2A3E8-16E5-EBB0-4A8D-865A949B69A1}"/>
              </a:ext>
            </a:extLst>
          </p:cNvPr>
          <p:cNvSpPr>
            <a:spLocks noGrp="1"/>
          </p:cNvSpPr>
          <p:nvPr>
            <p:ph sz="quarter" idx="13"/>
          </p:nvPr>
        </p:nvSpPr>
        <p:spPr>
          <a:xfrm>
            <a:off x="647700" y="2039111"/>
            <a:ext cx="7465773" cy="3840480"/>
          </a:xfrm>
        </p:spPr>
        <p:txBody>
          <a:bodyPr>
            <a:normAutofit/>
          </a:bodyPr>
          <a:lstStyle/>
          <a:p>
            <a:r>
              <a:rPr lang="en-US" sz="2400" cap="none" dirty="0">
                <a:latin typeface="Aptos Narrow" panose="020B0004020202020204" pitchFamily="34" charset="0"/>
              </a:rPr>
              <a:t>The Coffee Quality Institute(CQI) was found in 1996  and it’s Head Quarters  is in California, USA.</a:t>
            </a:r>
          </a:p>
          <a:p>
            <a:r>
              <a:rPr lang="en-US" sz="2400" cap="none" dirty="0">
                <a:latin typeface="Aptos Narrow" panose="020B0004020202020204" pitchFamily="34" charset="0"/>
              </a:rPr>
              <a:t>It is a non-profitable Organization that works to improve the Quality of Coffee.</a:t>
            </a:r>
          </a:p>
          <a:p>
            <a:r>
              <a:rPr lang="en-US" sz="2400" cap="none" dirty="0">
                <a:latin typeface="Aptos Narrow" panose="020B0004020202020204" pitchFamily="34" charset="0"/>
              </a:rPr>
              <a:t>The main aim for CQI’s is to promote the coffee quality through Research, Training and  by Certification Programs.</a:t>
            </a:r>
          </a:p>
          <a:p>
            <a:r>
              <a:rPr lang="en-US" sz="2400" cap="none" dirty="0">
                <a:latin typeface="Aptos Narrow" panose="020B0004020202020204" pitchFamily="34" charset="0"/>
              </a:rPr>
              <a:t>The Organization works with coffee growers, Processors, Roasters and Stakeholders to Improve the Coffee Quality and support the Development of Coffee industry</a:t>
            </a:r>
          </a:p>
          <a:p>
            <a:endParaRPr lang="en-US" sz="2400" cap="none" dirty="0">
              <a:latin typeface="Aptos Narrow" panose="020B0004020202020204" pitchFamily="34" charset="0"/>
            </a:endParaRPr>
          </a:p>
          <a:p>
            <a:endParaRPr lang="en-IN" cap="none" dirty="0">
              <a:latin typeface="Aptos Narrow" panose="020B0004020202020204" pitchFamily="34" charset="0"/>
            </a:endParaRPr>
          </a:p>
        </p:txBody>
      </p:sp>
      <p:sp>
        <p:nvSpPr>
          <p:cNvPr id="5" name="Slide Number Placeholder 4">
            <a:extLst>
              <a:ext uri="{FF2B5EF4-FFF2-40B4-BE49-F238E27FC236}">
                <a16:creationId xmlns:a16="http://schemas.microsoft.com/office/drawing/2014/main" id="{F791374B-CE9D-129F-56D6-0E91872866EC}"/>
              </a:ext>
            </a:extLst>
          </p:cNvPr>
          <p:cNvSpPr>
            <a:spLocks noGrp="1"/>
          </p:cNvSpPr>
          <p:nvPr>
            <p:ph type="sldNum" sz="quarter" idx="4"/>
          </p:nvPr>
        </p:nvSpPr>
        <p:spPr/>
        <p:txBody>
          <a:bodyPr/>
          <a:lstStyle/>
          <a:p>
            <a:fld id="{58FB4751-880F-D840-AAA9-3A15815CC996}" type="slidenum">
              <a:rPr lang="en-US" smtClean="0"/>
              <a:pPr/>
              <a:t>2</a:t>
            </a:fld>
            <a:endParaRPr lang="en-US" dirty="0"/>
          </a:p>
        </p:txBody>
      </p:sp>
      <p:pic>
        <p:nvPicPr>
          <p:cNvPr id="2050" name="Picture 2" descr="Michael Sheridan To Lead Coffee Quality Institute as CEODaily Coffee News  by Roast Magazine">
            <a:extLst>
              <a:ext uri="{FF2B5EF4-FFF2-40B4-BE49-F238E27FC236}">
                <a16:creationId xmlns:a16="http://schemas.microsoft.com/office/drawing/2014/main" id="{716254CB-7056-1BD3-0C1C-8D37EDBB3FD8}"/>
              </a:ext>
            </a:extLst>
          </p:cNvPr>
          <p:cNvPicPr>
            <a:picLocks noGrp="1" noChangeAspect="1" noChangeArrowheads="1"/>
          </p:cNvPicPr>
          <p:nvPr>
            <p:ph sz="quarter" idx="12"/>
          </p:nvPr>
        </p:nvPicPr>
        <p:blipFill>
          <a:blip r:embed="rId2">
            <a:extLst>
              <a:ext uri="{28A0092B-C50C-407E-A947-70E740481C1C}">
                <a14:useLocalDpi xmlns:a14="http://schemas.microsoft.com/office/drawing/2010/main" val="0"/>
              </a:ext>
            </a:extLst>
          </a:blip>
          <a:srcRect/>
          <a:stretch>
            <a:fillRect/>
          </a:stretch>
        </p:blipFill>
        <p:spPr bwMode="auto">
          <a:xfrm>
            <a:off x="8205940" y="1371599"/>
            <a:ext cx="3901743" cy="33339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4447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331470" y="-125729"/>
            <a:ext cx="8004570" cy="549642"/>
          </a:xfrm>
        </p:spPr>
        <p:txBody>
          <a:bodyPr/>
          <a:lstStyle/>
          <a:p>
            <a:r>
              <a:rPr lang="en-US" u="sng" dirty="0">
                <a:effectLst>
                  <a:outerShdw blurRad="38100" dist="38100" dir="2700000" algn="tl">
                    <a:srgbClr val="000000">
                      <a:alpha val="43137"/>
                    </a:srgbClr>
                  </a:outerShdw>
                </a:effectLst>
              </a:rPr>
              <a:t>Data :</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440" y="537209"/>
            <a:ext cx="8004570" cy="6697981"/>
          </a:xfrm>
        </p:spPr>
        <p:txBody>
          <a:bodyPr>
            <a:noAutofit/>
          </a:bodyPr>
          <a:lstStyle/>
          <a:p>
            <a:r>
              <a:rPr lang="en-US" dirty="0"/>
              <a:t>The data includes a range of information on coffee production, processing, and sensory evaluation. It also contains data on coffee genetics, soil types, and other factors that can affect coffee quality.</a:t>
            </a:r>
          </a:p>
          <a:p>
            <a:r>
              <a:rPr lang="en-US" b="1" dirty="0"/>
              <a:t>Sensory evaluations (coffee quality scores)</a:t>
            </a:r>
          </a:p>
          <a:p>
            <a:r>
              <a:rPr lang="en-US" b="1" dirty="0"/>
              <a:t>Aroma</a:t>
            </a:r>
            <a:r>
              <a:rPr lang="en-US" dirty="0"/>
              <a:t>: Refers to the scent or fragrance of the coffee.</a:t>
            </a:r>
          </a:p>
          <a:p>
            <a:r>
              <a:rPr lang="en-US" b="1" dirty="0"/>
              <a:t>Flavor</a:t>
            </a:r>
            <a:r>
              <a:rPr lang="en-US" dirty="0"/>
              <a:t>: The flavor of coffee is evaluated based on the taste, including any sweetness, bitterness, acidity, and other flavor notes.</a:t>
            </a:r>
          </a:p>
          <a:p>
            <a:r>
              <a:rPr lang="en-US" b="1" dirty="0"/>
              <a:t>Aftertaste</a:t>
            </a:r>
            <a:r>
              <a:rPr lang="en-US" dirty="0"/>
              <a:t>: Refers to the lingering taste that remains in the mouth after swallowing the coffee.</a:t>
            </a:r>
          </a:p>
          <a:p>
            <a:r>
              <a:rPr lang="en-US" b="1" dirty="0"/>
              <a:t>Acidity</a:t>
            </a:r>
            <a:r>
              <a:rPr lang="en-US" dirty="0"/>
              <a:t>: Acidity in coffee refers to the brightness or liveliness of the taste.</a:t>
            </a:r>
          </a:p>
          <a:p>
            <a:r>
              <a:rPr lang="en-US" b="1" dirty="0"/>
              <a:t>Body</a:t>
            </a:r>
            <a:r>
              <a:rPr lang="en-US" dirty="0"/>
              <a:t>: The body of coffee refers to the thickness or viscosity of the coffee in the mouth.</a:t>
            </a:r>
          </a:p>
          <a:p>
            <a:r>
              <a:rPr lang="en-US" b="1" dirty="0"/>
              <a:t>Balance: </a:t>
            </a:r>
            <a:r>
              <a:rPr lang="en-US" dirty="0"/>
              <a:t>Balance refers to how well the different flavor components of the coffee work together.</a:t>
            </a:r>
          </a:p>
          <a:p>
            <a:r>
              <a:rPr lang="en-US" b="1" dirty="0"/>
              <a:t>Uniformity: </a:t>
            </a:r>
            <a:r>
              <a:rPr lang="en-US" dirty="0"/>
              <a:t>Uniformity refers to the consistency of the coffee </a:t>
            </a:r>
          </a:p>
          <a:p>
            <a:r>
              <a:rPr lang="en-US" dirty="0"/>
              <a:t> </a:t>
            </a:r>
            <a:r>
              <a:rPr lang="en-US" b="1" dirty="0"/>
              <a:t>Clean Cup</a:t>
            </a:r>
            <a:r>
              <a:rPr lang="en-US" dirty="0"/>
              <a:t>: A clean cup refers to a coffee that is free of any off-flavors or defects, such as sourness, mustiness, or staleness.</a:t>
            </a:r>
          </a:p>
          <a:p>
            <a:r>
              <a:rPr lang="en-US" b="1" dirty="0"/>
              <a:t>Sweetness</a:t>
            </a:r>
            <a:r>
              <a:rPr lang="en-US" dirty="0"/>
              <a:t>: It can be described as caramel-like, fruity, or floral taste.</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3</a:t>
            </a:fld>
            <a:endParaRPr lang="en-US" dirty="0"/>
          </a:p>
        </p:txBody>
      </p:sp>
      <p:pic>
        <p:nvPicPr>
          <p:cNvPr id="4104" name="Picture 8" descr="Your Coffee Beans Matter - Features of Quality Coffee Beans">
            <a:extLst>
              <a:ext uri="{FF2B5EF4-FFF2-40B4-BE49-F238E27FC236}">
                <a16:creationId xmlns:a16="http://schemas.microsoft.com/office/drawing/2014/main" id="{9AD2DD4F-595E-9D36-77CD-37E724C87A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1992" y="747445"/>
            <a:ext cx="3955756" cy="5804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913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u="sng" dirty="0">
                <a:effectLst>
                  <a:outerShdw blurRad="38100" dist="38100" dir="2700000" algn="tl">
                    <a:srgbClr val="000000">
                      <a:alpha val="43137"/>
                    </a:srgbClr>
                  </a:outerShdw>
                </a:effectLst>
              </a:rPr>
              <a:t>Objectives</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3013851028"/>
              </p:ext>
            </p:extLst>
          </p:nvPr>
        </p:nvGraphicFramePr>
        <p:xfrm>
          <a:off x="4962418" y="767125"/>
          <a:ext cx="6753546" cy="6047453"/>
        </p:xfrm>
        <a:graphic>
          <a:graphicData uri="http://schemas.openxmlformats.org/drawingml/2006/table">
            <a:tbl>
              <a:tblPr firstRow="1" bandRow="1"/>
              <a:tblGrid>
                <a:gridCol w="6753546">
                  <a:extLst>
                    <a:ext uri="{9D8B030D-6E8A-4147-A177-3AD203B41FA5}">
                      <a16:colId xmlns:a16="http://schemas.microsoft.com/office/drawing/2014/main" val="1563570424"/>
                    </a:ext>
                  </a:extLst>
                </a:gridCol>
              </a:tblGrid>
              <a:tr h="112534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b="0" dirty="0">
                        <a:latin typeface="+mn-lt"/>
                        <a:cs typeface="Gill Sans Light" panose="020B0302020104020203" pitchFamily="34" charset="-79"/>
                      </a:endParaRPr>
                    </a:p>
                    <a:p>
                      <a:pPr algn="r"/>
                      <a:r>
                        <a:rPr lang="en-US" sz="2400" b="0" dirty="0">
                          <a:latin typeface="+mj-lt"/>
                        </a:rPr>
                        <a:t>Understand the factors that Effect coffee Quality</a:t>
                      </a:r>
                    </a:p>
                    <a:p>
                      <a:pPr algn="r"/>
                      <a:r>
                        <a:rPr lang="en-US" sz="2400" b="0" dirty="0">
                          <a:latin typeface="+mj-lt"/>
                        </a:rPr>
                        <a:t>1</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26813">
                <a:tc>
                  <a:txBody>
                    <a:bodyPr/>
                    <a:lstStyle/>
                    <a:p>
                      <a:pPr algn="r"/>
                      <a:r>
                        <a:rPr lang="en-US" sz="2400" b="0" dirty="0">
                          <a:latin typeface="+mj-lt"/>
                        </a:rPr>
                        <a:t>Key Attributes that Determine Coffee Quality</a:t>
                      </a:r>
                    </a:p>
                    <a:p>
                      <a:pPr algn="r"/>
                      <a:r>
                        <a:rPr lang="en-US" sz="2400" b="0" dirty="0">
                          <a:latin typeface="+mj-lt"/>
                        </a:rPr>
                        <a:t>2</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125345">
                <a:tc>
                  <a:txBody>
                    <a:bodyPr/>
                    <a:lstStyle/>
                    <a:p>
                      <a:pPr algn="r"/>
                      <a:r>
                        <a:rPr lang="en-US" sz="2400" b="0" dirty="0">
                          <a:latin typeface="+mj-lt"/>
                        </a:rPr>
                        <a:t>Any Correlation between processing method, Regions and Coffee quality score</a:t>
                      </a:r>
                      <a:endParaRPr lang="en-US" sz="2400" b="0" dirty="0"/>
                    </a:p>
                    <a:p>
                      <a:pPr marL="0" algn="r" defTabSz="914400" rtl="0" eaLnBrk="1" latinLnBrk="0" hangingPunct="1"/>
                      <a:r>
                        <a:rPr lang="en-US" sz="2400" b="0" kern="1200" dirty="0">
                          <a:solidFill>
                            <a:schemeClr val="tx1"/>
                          </a:solidFill>
                          <a:latin typeface="+mj-lt"/>
                          <a:ea typeface="+mn-ea"/>
                          <a:cs typeface="+mn-cs"/>
                        </a:rPr>
                        <a:t>3</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12534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j-lt"/>
                          <a:cs typeface="Gill Sans Light" panose="020B0302020104020203" pitchFamily="34" charset="-79"/>
                        </a:rPr>
                        <a:t>Identify any trends or Patterns that impact overall coffee quality</a:t>
                      </a:r>
                    </a:p>
                    <a:p>
                      <a:pPr marL="0" algn="r" defTabSz="914400" rtl="0" eaLnBrk="1" latinLnBrk="0" hangingPunct="1"/>
                      <a:r>
                        <a:rPr lang="en-US" sz="2400" b="0" kern="1200" dirty="0">
                          <a:solidFill>
                            <a:schemeClr val="tx1"/>
                          </a:solidFill>
                          <a:latin typeface="+mj-lt"/>
                          <a:ea typeface="+mn-ea"/>
                          <a:cs typeface="+mn-cs"/>
                        </a:rPr>
                        <a:t>4 </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112534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j-lt"/>
                          <a:cs typeface="Gill Sans Light" panose="020B0302020104020203" pitchFamily="34" charset="-79"/>
                        </a:rPr>
                        <a:t>What Variables interact to influence the total cup points </a:t>
                      </a:r>
                    </a:p>
                    <a:p>
                      <a:pPr marL="0" algn="r" defTabSz="914400" rtl="0" eaLnBrk="1" latinLnBrk="0" hangingPunct="1"/>
                      <a:r>
                        <a:rPr lang="en-US" sz="2400" b="0" kern="1200" dirty="0">
                          <a:solidFill>
                            <a:schemeClr val="tx1"/>
                          </a:solidFill>
                          <a:latin typeface="+mj-lt"/>
                          <a:ea typeface="+mn-ea"/>
                          <a:cs typeface="+mn-cs"/>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400692" y="523981"/>
            <a:ext cx="6155556" cy="6063085"/>
          </a:xfrm>
        </p:spPr>
        <p:txBody>
          <a:bodyPr>
            <a:noAutofit/>
          </a:bodyPr>
          <a:lstStyle/>
          <a:p>
            <a:r>
              <a:rPr lang="en-US" sz="2400" b="1" u="sng" dirty="0">
                <a:effectLst>
                  <a:outerShdw blurRad="38100" dist="38100" dir="2700000" algn="tl">
                    <a:srgbClr val="000000">
                      <a:alpha val="43137"/>
                    </a:srgbClr>
                  </a:outerShdw>
                </a:effectLst>
                <a:latin typeface="Calibri Light" panose="020F0302020204030204" pitchFamily="34" charset="0"/>
                <a:ea typeface="Calibri Light" panose="020F0302020204030204" pitchFamily="34" charset="0"/>
                <a:cs typeface="Calibri Light" panose="020F0302020204030204" pitchFamily="34" charset="0"/>
              </a:rPr>
              <a:t>About Dataset:</a:t>
            </a:r>
            <a:br>
              <a:rPr lang="en-US" sz="2400" dirty="0">
                <a:latin typeface="Calibri Light" panose="020F0302020204030204" pitchFamily="34" charset="0"/>
                <a:ea typeface="Calibri Light" panose="020F0302020204030204" pitchFamily="34" charset="0"/>
                <a:cs typeface="Calibri Light" panose="020F0302020204030204" pitchFamily="34" charset="0"/>
              </a:rPr>
            </a:br>
            <a:br>
              <a:rPr lang="en-US" sz="2400" dirty="0">
                <a:latin typeface="Calibri Light" panose="020F0302020204030204" pitchFamily="34" charset="0"/>
                <a:ea typeface="Calibri Light" panose="020F0302020204030204" pitchFamily="34" charset="0"/>
                <a:cs typeface="Calibri Light" panose="020F0302020204030204" pitchFamily="34" charset="0"/>
              </a:rPr>
            </a:br>
            <a:r>
              <a:rPr lang="en-US" sz="2400" dirty="0">
                <a:latin typeface="Calibri Light" panose="020F0302020204030204" pitchFamily="34" charset="0"/>
                <a:ea typeface="Calibri Light" panose="020F0302020204030204" pitchFamily="34" charset="0"/>
                <a:cs typeface="Calibri Light" panose="020F0302020204030204" pitchFamily="34" charset="0"/>
              </a:rPr>
              <a:t>*. CQI provided me a Dataset which is Related to Coffee business in a CSV file.</a:t>
            </a:r>
            <a:br>
              <a:rPr lang="en-US" sz="2400" dirty="0">
                <a:latin typeface="Calibri Light" panose="020F0302020204030204" pitchFamily="34" charset="0"/>
                <a:ea typeface="Calibri Light" panose="020F0302020204030204" pitchFamily="34" charset="0"/>
                <a:cs typeface="Calibri Light" panose="020F0302020204030204" pitchFamily="34" charset="0"/>
              </a:rPr>
            </a:br>
            <a:br>
              <a:rPr lang="en-US" sz="2400" dirty="0">
                <a:latin typeface="Calibri Light" panose="020F0302020204030204" pitchFamily="34" charset="0"/>
                <a:ea typeface="Calibri Light" panose="020F0302020204030204" pitchFamily="34" charset="0"/>
                <a:cs typeface="Calibri Light" panose="020F0302020204030204" pitchFamily="34" charset="0"/>
              </a:rPr>
            </a:br>
            <a:r>
              <a:rPr lang="en-US" sz="2400" dirty="0">
                <a:latin typeface="Calibri Light" panose="020F0302020204030204" pitchFamily="34" charset="0"/>
                <a:ea typeface="Calibri Light" panose="020F0302020204030204" pitchFamily="34" charset="0"/>
                <a:cs typeface="Calibri Light" panose="020F0302020204030204" pitchFamily="34" charset="0"/>
              </a:rPr>
              <a:t>*. In that Dataset it contains 207 Rows and 31 columns.</a:t>
            </a:r>
            <a:br>
              <a:rPr lang="en-US" sz="2400" dirty="0">
                <a:latin typeface="Calibri Light" panose="020F0302020204030204" pitchFamily="34" charset="0"/>
                <a:ea typeface="Calibri Light" panose="020F0302020204030204" pitchFamily="34" charset="0"/>
                <a:cs typeface="Calibri Light" panose="020F0302020204030204" pitchFamily="34" charset="0"/>
              </a:rPr>
            </a:br>
            <a:br>
              <a:rPr lang="en-US" sz="2400" dirty="0">
                <a:latin typeface="Calibri Light" panose="020F0302020204030204" pitchFamily="34" charset="0"/>
                <a:ea typeface="Calibri Light" panose="020F0302020204030204" pitchFamily="34" charset="0"/>
                <a:cs typeface="Calibri Light" panose="020F0302020204030204" pitchFamily="34" charset="0"/>
              </a:rPr>
            </a:br>
            <a:r>
              <a:rPr lang="en-US" sz="2400" dirty="0">
                <a:latin typeface="Calibri Light" panose="020F0302020204030204" pitchFamily="34" charset="0"/>
                <a:ea typeface="Calibri Light" panose="020F0302020204030204" pitchFamily="34" charset="0"/>
                <a:cs typeface="Calibri Light" panose="020F0302020204030204" pitchFamily="34" charset="0"/>
              </a:rPr>
              <a:t>*. After understanding the Data in Excel file, I use a IDE tool called Power BI to load the Data.</a:t>
            </a:r>
            <a:br>
              <a:rPr lang="en-US" sz="2400" dirty="0">
                <a:latin typeface="Calibri Light" panose="020F0302020204030204" pitchFamily="34" charset="0"/>
                <a:ea typeface="Calibri Light" panose="020F0302020204030204" pitchFamily="34" charset="0"/>
                <a:cs typeface="Calibri Light" panose="020F0302020204030204" pitchFamily="34" charset="0"/>
              </a:rPr>
            </a:br>
            <a:br>
              <a:rPr lang="en-US" sz="2400" dirty="0">
                <a:latin typeface="Calibri Light" panose="020F0302020204030204" pitchFamily="34" charset="0"/>
                <a:ea typeface="Calibri Light" panose="020F0302020204030204" pitchFamily="34" charset="0"/>
                <a:cs typeface="Calibri Light" panose="020F0302020204030204" pitchFamily="34" charset="0"/>
              </a:rPr>
            </a:br>
            <a:r>
              <a:rPr lang="en-US" sz="2400" dirty="0">
                <a:latin typeface="Calibri Light" panose="020F0302020204030204" pitchFamily="34" charset="0"/>
                <a:ea typeface="Calibri Light" panose="020F0302020204030204" pitchFamily="34" charset="0"/>
                <a:cs typeface="Calibri Light" panose="020F0302020204030204" pitchFamily="34" charset="0"/>
              </a:rPr>
              <a:t>*. I loaded the Dataset by using CSV/text option or by copying the Path of the file into Power BI.</a:t>
            </a:r>
            <a:br>
              <a:rPr lang="en-US" sz="2400" dirty="0">
                <a:latin typeface="Calibri Light" panose="020F0302020204030204" pitchFamily="34" charset="0"/>
                <a:ea typeface="Calibri Light" panose="020F0302020204030204" pitchFamily="34" charset="0"/>
                <a:cs typeface="Calibri Light" panose="020F0302020204030204" pitchFamily="34" charset="0"/>
              </a:rPr>
            </a:br>
            <a:br>
              <a:rPr lang="en-US" sz="2400" dirty="0">
                <a:latin typeface="Calibri Light" panose="020F0302020204030204" pitchFamily="34" charset="0"/>
                <a:ea typeface="Calibri Light" panose="020F0302020204030204" pitchFamily="34" charset="0"/>
                <a:cs typeface="Calibri Light" panose="020F0302020204030204" pitchFamily="34" charset="0"/>
              </a:rPr>
            </a:br>
            <a:r>
              <a:rPr lang="en-US" sz="2400" dirty="0">
                <a:latin typeface="Calibri Light" panose="020F0302020204030204" pitchFamily="34" charset="0"/>
                <a:ea typeface="Calibri Light" panose="020F0302020204030204" pitchFamily="34" charset="0"/>
                <a:cs typeface="Calibri Light" panose="020F0302020204030204" pitchFamily="34" charset="0"/>
              </a:rPr>
              <a:t>*. Dimensions of Data is (207,31)</a:t>
            </a:r>
            <a:br>
              <a:rPr lang="en-US" sz="2400" dirty="0">
                <a:latin typeface="Calibri Light" panose="020F0302020204030204" pitchFamily="34" charset="0"/>
                <a:ea typeface="Calibri Light" panose="020F0302020204030204" pitchFamily="34" charset="0"/>
                <a:cs typeface="Calibri Light" panose="020F0302020204030204" pitchFamily="34" charset="0"/>
              </a:rPr>
            </a:br>
            <a:br>
              <a:rPr lang="en-US" sz="2400" dirty="0">
                <a:latin typeface="Calibri Light" panose="020F0302020204030204" pitchFamily="34" charset="0"/>
                <a:ea typeface="Calibri Light" panose="020F0302020204030204" pitchFamily="34" charset="0"/>
                <a:cs typeface="Calibri Light" panose="020F0302020204030204" pitchFamily="34" charset="0"/>
              </a:rPr>
            </a:br>
            <a:r>
              <a:rPr lang="en-US" sz="2400" dirty="0">
                <a:latin typeface="Calibri Light" panose="020F0302020204030204" pitchFamily="34" charset="0"/>
                <a:ea typeface="Calibri Light" panose="020F0302020204030204" pitchFamily="34" charset="0"/>
                <a:cs typeface="Calibri Light" panose="020F0302020204030204" pitchFamily="34" charset="0"/>
              </a:rPr>
              <a:t>*. In Dataset some of the Rows contain Different languages and it has some Blanks and Null Values</a:t>
            </a:r>
            <a:br>
              <a:rPr lang="en-US" sz="2400" dirty="0">
                <a:latin typeface="Calibri Light" panose="020F0302020204030204" pitchFamily="34" charset="0"/>
                <a:ea typeface="Calibri Light" panose="020F0302020204030204" pitchFamily="34" charset="0"/>
                <a:cs typeface="Calibri Light" panose="020F0302020204030204" pitchFamily="34" charset="0"/>
              </a:rPr>
            </a:br>
            <a:br>
              <a:rPr lang="en-US" sz="2400" dirty="0"/>
            </a:br>
            <a:endParaRPr lang="en-US" sz="2400" dirty="0"/>
          </a:p>
        </p:txBody>
      </p:sp>
      <p:pic>
        <p:nvPicPr>
          <p:cNvPr id="1038" name="Picture 14" descr="Coffee Bean Wallpapers - Wallpaper Cave">
            <a:extLst>
              <a:ext uri="{FF2B5EF4-FFF2-40B4-BE49-F238E27FC236}">
                <a16:creationId xmlns:a16="http://schemas.microsoft.com/office/drawing/2014/main" id="{0B41A1A3-B72A-030D-3032-2FA3DD7257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6247" y="832206"/>
            <a:ext cx="5556983" cy="46747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22324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a:xfrm>
            <a:off x="275421" y="-110169"/>
            <a:ext cx="11545677" cy="7847972"/>
          </a:xfrm>
        </p:spPr>
        <p:txBody>
          <a:bodyPr/>
          <a:lstStyle/>
          <a:p>
            <a:br>
              <a:rPr lang="en-US" b="1" u="sng" dirty="0">
                <a:latin typeface="Calibri Light" panose="020F0302020204030204" pitchFamily="34" charset="0"/>
                <a:ea typeface="Calibri Light" panose="020F0302020204030204" pitchFamily="34" charset="0"/>
                <a:cs typeface="Calibri Light" panose="020F0302020204030204" pitchFamily="34" charset="0"/>
              </a:rPr>
            </a:br>
            <a:br>
              <a:rPr lang="en-US" b="1" u="sng" dirty="0">
                <a:latin typeface="Calibri Light" panose="020F0302020204030204" pitchFamily="34" charset="0"/>
                <a:ea typeface="Calibri Light" panose="020F0302020204030204" pitchFamily="34" charset="0"/>
                <a:cs typeface="Calibri Light" panose="020F0302020204030204" pitchFamily="34" charset="0"/>
              </a:rPr>
            </a:br>
            <a:br>
              <a:rPr lang="en-US" b="1" u="sng" dirty="0">
                <a:latin typeface="Calibri Light" panose="020F0302020204030204" pitchFamily="34" charset="0"/>
                <a:ea typeface="Calibri Light" panose="020F0302020204030204" pitchFamily="34" charset="0"/>
                <a:cs typeface="Calibri Light" panose="020F0302020204030204" pitchFamily="34" charset="0"/>
              </a:rPr>
            </a:br>
            <a:br>
              <a:rPr lang="en-US" b="1" u="sng" dirty="0">
                <a:latin typeface="Calibri Light" panose="020F0302020204030204" pitchFamily="34" charset="0"/>
                <a:ea typeface="Calibri Light" panose="020F0302020204030204" pitchFamily="34" charset="0"/>
                <a:cs typeface="Calibri Light" panose="020F0302020204030204" pitchFamily="34" charset="0"/>
              </a:rPr>
            </a:br>
            <a:br>
              <a:rPr lang="en-US" b="1" u="sng" dirty="0">
                <a:latin typeface="Calibri Light" panose="020F0302020204030204" pitchFamily="34" charset="0"/>
                <a:ea typeface="Calibri Light" panose="020F0302020204030204" pitchFamily="34" charset="0"/>
                <a:cs typeface="Calibri Light" panose="020F0302020204030204" pitchFamily="34" charset="0"/>
              </a:rPr>
            </a:br>
            <a:br>
              <a:rPr lang="en-US" b="1" u="sng" dirty="0">
                <a:latin typeface="Calibri Light" panose="020F0302020204030204" pitchFamily="34" charset="0"/>
                <a:ea typeface="Calibri Light" panose="020F0302020204030204" pitchFamily="34" charset="0"/>
                <a:cs typeface="Calibri Light" panose="020F0302020204030204" pitchFamily="34" charset="0"/>
              </a:rPr>
            </a:br>
            <a:br>
              <a:rPr lang="en-US" b="1" u="sng" dirty="0">
                <a:latin typeface="Calibri Light" panose="020F0302020204030204" pitchFamily="34" charset="0"/>
                <a:ea typeface="Calibri Light" panose="020F0302020204030204" pitchFamily="34" charset="0"/>
                <a:cs typeface="Calibri Light" panose="020F0302020204030204" pitchFamily="34" charset="0"/>
              </a:rPr>
            </a:br>
            <a:br>
              <a:rPr lang="en-US" b="1" u="sng" dirty="0">
                <a:latin typeface="Calibri Light" panose="020F0302020204030204" pitchFamily="34" charset="0"/>
                <a:ea typeface="Calibri Light" panose="020F0302020204030204" pitchFamily="34" charset="0"/>
                <a:cs typeface="Calibri Light" panose="020F0302020204030204" pitchFamily="34" charset="0"/>
              </a:rPr>
            </a:br>
            <a:br>
              <a:rPr lang="en-US" b="1" u="sng" dirty="0">
                <a:latin typeface="Calibri Light" panose="020F0302020204030204" pitchFamily="34" charset="0"/>
                <a:ea typeface="Calibri Light" panose="020F0302020204030204" pitchFamily="34" charset="0"/>
                <a:cs typeface="Calibri Light" panose="020F0302020204030204" pitchFamily="34" charset="0"/>
              </a:rPr>
            </a:br>
            <a:br>
              <a:rPr lang="en-US" b="1" u="sng" dirty="0">
                <a:latin typeface="Calibri Light" panose="020F0302020204030204" pitchFamily="34" charset="0"/>
                <a:ea typeface="Calibri Light" panose="020F0302020204030204" pitchFamily="34" charset="0"/>
                <a:cs typeface="Calibri Light" panose="020F0302020204030204" pitchFamily="34" charset="0"/>
              </a:rPr>
            </a:br>
            <a:br>
              <a:rPr lang="en-US" b="1" u="sng" dirty="0">
                <a:latin typeface="Calibri Light" panose="020F0302020204030204" pitchFamily="34" charset="0"/>
                <a:ea typeface="Calibri Light" panose="020F0302020204030204" pitchFamily="34" charset="0"/>
                <a:cs typeface="Calibri Light" panose="020F0302020204030204" pitchFamily="34" charset="0"/>
              </a:rPr>
            </a:br>
            <a:r>
              <a:rPr lang="en-US" b="1" u="sng" dirty="0">
                <a:latin typeface="Calibri Light" panose="020F0302020204030204" pitchFamily="34" charset="0"/>
                <a:ea typeface="Calibri Light" panose="020F0302020204030204" pitchFamily="34" charset="0"/>
                <a:cs typeface="Calibri Light" panose="020F0302020204030204" pitchFamily="34" charset="0"/>
              </a:rPr>
              <a:t>*. Columns</a:t>
            </a:r>
            <a:r>
              <a:rPr lang="en-US" b="1" u="sng" dirty="0">
                <a:latin typeface="Calibri" panose="020F0502020204030204" pitchFamily="34" charset="0"/>
                <a:ea typeface="Calibri" panose="020F0502020204030204" pitchFamily="34" charset="0"/>
                <a:cs typeface="Calibri" panose="020F0502020204030204" pitchFamily="34" charset="0"/>
              </a:rPr>
              <a:t>:</a:t>
            </a:r>
            <a:br>
              <a:rPr lang="en-US" b="1" u="sng" dirty="0">
                <a:latin typeface="Calibri" panose="020F0502020204030204" pitchFamily="34" charset="0"/>
                <a:ea typeface="Calibri" panose="020F0502020204030204" pitchFamily="34" charset="0"/>
                <a:cs typeface="Calibri" panose="020F0502020204030204" pitchFamily="34" charset="0"/>
              </a:rPr>
            </a:br>
            <a:r>
              <a:rPr lang="en-US" b="1" dirty="0">
                <a:latin typeface="Calibri" panose="020F0502020204030204" pitchFamily="34" charset="0"/>
                <a:ea typeface="Calibri" panose="020F0502020204030204" pitchFamily="34" charset="0"/>
                <a:cs typeface="Calibri" panose="020F0502020204030204" pitchFamily="34" charset="0"/>
              </a:rPr>
              <a:t>                </a:t>
            </a:r>
            <a:r>
              <a:rPr lang="en-US" sz="2400" dirty="0">
                <a:latin typeface="Calibri Light" panose="020F0302020204030204" pitchFamily="34" charset="0"/>
                <a:ea typeface="Calibri Light" panose="020F0302020204030204" pitchFamily="34" charset="0"/>
                <a:cs typeface="Calibri Light" panose="020F0302020204030204" pitchFamily="34" charset="0"/>
              </a:rPr>
              <a:t>ID, Country of Origin, Lot Number, Altitude, Region, Number of Bags, Bag Weight,  In-Country Partner, Harvest Year, Grading Date, Variety,  Status, Processing Method , Aroma, Flavor, Aftertaste,  Acidity,  Body, Balance, Uniformity, Clean Cup, Sweetness , Overall, Defects, Total Cup Points, Moisture Percentage, Category One Defects, Quakers, Color, Category Two Defects,  Expiration</a:t>
            </a:r>
            <a:br>
              <a:rPr lang="en-US" sz="2400" dirty="0">
                <a:latin typeface="Calibri Light" panose="020F0302020204030204" pitchFamily="34" charset="0"/>
                <a:ea typeface="Calibri Light" panose="020F0302020204030204" pitchFamily="34" charset="0"/>
                <a:cs typeface="Calibri Light" panose="020F0302020204030204" pitchFamily="34" charset="0"/>
              </a:rPr>
            </a:br>
            <a:r>
              <a:rPr lang="en-US" sz="2400" dirty="0">
                <a:latin typeface="Calibri Light" panose="020F0302020204030204" pitchFamily="34" charset="0"/>
                <a:ea typeface="Calibri Light" panose="020F0302020204030204" pitchFamily="34" charset="0"/>
                <a:cs typeface="Calibri Light" panose="020F0302020204030204" pitchFamily="34" charset="0"/>
              </a:rPr>
              <a:t>    </a:t>
            </a:r>
            <a:br>
              <a:rPr lang="en-US" sz="2400" dirty="0">
                <a:latin typeface="Calibri Light" panose="020F0302020204030204" pitchFamily="34" charset="0"/>
                <a:ea typeface="Calibri Light" panose="020F0302020204030204" pitchFamily="34" charset="0"/>
                <a:cs typeface="Calibri Light" panose="020F0302020204030204" pitchFamily="34" charset="0"/>
              </a:rPr>
            </a:br>
            <a:r>
              <a:rPr lang="en-US" sz="2400" dirty="0">
                <a:latin typeface="Calibri Light" panose="020F0302020204030204" pitchFamily="34" charset="0"/>
                <a:ea typeface="Calibri Light" panose="020F0302020204030204" pitchFamily="34" charset="0"/>
                <a:cs typeface="Calibri Light" panose="020F0302020204030204" pitchFamily="34" charset="0"/>
              </a:rPr>
              <a:t> *. In dataset there are 5 columns which contain Blanks they are  Lot Number, Altitude, Region, Variety, Processing Method.</a:t>
            </a:r>
            <a:br>
              <a:rPr lang="en-US" sz="2000" dirty="0"/>
            </a:br>
            <a:br>
              <a:rPr lang="en-US" sz="2000" dirty="0"/>
            </a:br>
            <a:r>
              <a:rPr lang="en-US" sz="2000" b="1" u="sng" dirty="0"/>
              <a:t>*. </a:t>
            </a:r>
            <a:r>
              <a:rPr lang="en-US" sz="2000" b="1" u="sng" dirty="0">
                <a:latin typeface="Calibri Light" panose="020F0302020204030204" pitchFamily="34" charset="0"/>
                <a:ea typeface="Calibri Light" panose="020F0302020204030204" pitchFamily="34" charset="0"/>
                <a:cs typeface="Calibri Light" panose="020F0302020204030204" pitchFamily="34" charset="0"/>
              </a:rPr>
              <a:t> </a:t>
            </a:r>
            <a:r>
              <a:rPr lang="en-US" sz="2800" b="1" u="sng" dirty="0">
                <a:latin typeface="Calibri Light" panose="020F0302020204030204" pitchFamily="34" charset="0"/>
                <a:ea typeface="Calibri Light" panose="020F0302020204030204" pitchFamily="34" charset="0"/>
                <a:cs typeface="Calibri Light" panose="020F0302020204030204" pitchFamily="34" charset="0"/>
              </a:rPr>
              <a:t>Important Features:</a:t>
            </a:r>
            <a:br>
              <a:rPr lang="en-US" sz="2800" b="1" u="sng" dirty="0">
                <a:latin typeface="Calibri Light" panose="020F0302020204030204" pitchFamily="34" charset="0"/>
                <a:ea typeface="Calibri Light" panose="020F0302020204030204" pitchFamily="34" charset="0"/>
                <a:cs typeface="Calibri Light" panose="020F0302020204030204" pitchFamily="34" charset="0"/>
              </a:rPr>
            </a:br>
            <a:r>
              <a:rPr lang="en-US" sz="2800" b="1" dirty="0">
                <a:latin typeface="Calibri Light" panose="020F0302020204030204" pitchFamily="34" charset="0"/>
                <a:ea typeface="Calibri Light" panose="020F0302020204030204" pitchFamily="34" charset="0"/>
                <a:cs typeface="Calibri Light" panose="020F0302020204030204" pitchFamily="34" charset="0"/>
              </a:rPr>
              <a:t>               </a:t>
            </a:r>
            <a:r>
              <a:rPr lang="en-US" sz="2400" dirty="0">
                <a:latin typeface="Calibri Light" panose="020F0302020204030204" pitchFamily="34" charset="0"/>
                <a:ea typeface="Calibri Light" panose="020F0302020204030204" pitchFamily="34" charset="0"/>
                <a:cs typeface="Calibri Light" panose="020F0302020204030204" pitchFamily="34" charset="0"/>
              </a:rPr>
              <a:t>Among all Columns some Features are important/considered  for coffee Quality    Analysis which are Altitude, Region, Processing Method , Aroma, Flavor, Aftertaste,  Acidity,  Body, Balance, Uniformity, Clean Cup, Sweetness , Overall, Defects, Total Cup Points, Moisture Percentage, Category One Defects, Quakers, Color, Category Two Defects.</a:t>
            </a:r>
            <a:br>
              <a:rPr lang="en-US" sz="2400" dirty="0">
                <a:latin typeface="Calibri Light" panose="020F0302020204030204" pitchFamily="34" charset="0"/>
                <a:ea typeface="Calibri Light" panose="020F0302020204030204" pitchFamily="34" charset="0"/>
                <a:cs typeface="Calibri Light" panose="020F0302020204030204" pitchFamily="34" charset="0"/>
              </a:rPr>
            </a:br>
            <a:r>
              <a:rPr lang="en-US" sz="2400" dirty="0">
                <a:latin typeface="Calibri Light" panose="020F0302020204030204" pitchFamily="34" charset="0"/>
                <a:ea typeface="Calibri Light" panose="020F0302020204030204" pitchFamily="34" charset="0"/>
                <a:cs typeface="Calibri Light" panose="020F0302020204030204" pitchFamily="34" charset="0"/>
              </a:rPr>
              <a:t> </a:t>
            </a:r>
            <a:br>
              <a:rPr lang="en-US" sz="2400" dirty="0">
                <a:latin typeface="Calibri Light" panose="020F0302020204030204" pitchFamily="34" charset="0"/>
                <a:ea typeface="Calibri Light" panose="020F0302020204030204" pitchFamily="34" charset="0"/>
                <a:cs typeface="Calibri Light" panose="020F0302020204030204" pitchFamily="34" charset="0"/>
              </a:rPr>
            </a:br>
            <a:r>
              <a:rPr lang="en-US" sz="2400" dirty="0">
                <a:latin typeface="Calibri Light" panose="020F0302020204030204" pitchFamily="34" charset="0"/>
                <a:ea typeface="Calibri Light" panose="020F0302020204030204" pitchFamily="34" charset="0"/>
                <a:cs typeface="Calibri Light" panose="020F0302020204030204" pitchFamily="34" charset="0"/>
              </a:rPr>
              <a:t>*. In defect column all the values are Zero so I deleted the column.</a:t>
            </a:r>
            <a:br>
              <a:rPr lang="en-US" sz="2400" dirty="0">
                <a:latin typeface="Calibri Light" panose="020F0302020204030204" pitchFamily="34" charset="0"/>
                <a:ea typeface="Calibri Light" panose="020F0302020204030204" pitchFamily="34" charset="0"/>
                <a:cs typeface="Calibri Light" panose="020F0302020204030204" pitchFamily="34" charset="0"/>
              </a:rPr>
            </a:br>
            <a:br>
              <a:rPr lang="en-US" sz="2400" dirty="0">
                <a:latin typeface="Calibri Light" panose="020F0302020204030204" pitchFamily="34" charset="0"/>
                <a:ea typeface="Calibri Light" panose="020F0302020204030204" pitchFamily="34" charset="0"/>
                <a:cs typeface="Calibri Light" panose="020F0302020204030204" pitchFamily="34" charset="0"/>
              </a:rPr>
            </a:br>
            <a:br>
              <a:rPr lang="en-US" sz="2400" dirty="0">
                <a:latin typeface="Calibri Light" panose="020F0302020204030204" pitchFamily="34" charset="0"/>
                <a:ea typeface="Calibri Light" panose="020F0302020204030204" pitchFamily="34" charset="0"/>
                <a:cs typeface="Calibri Light" panose="020F0302020204030204" pitchFamily="34" charset="0"/>
              </a:rPr>
            </a:br>
            <a:br>
              <a:rPr lang="en-US" sz="2000" dirty="0"/>
            </a:br>
            <a:r>
              <a:rPr lang="en-US" sz="2000" dirty="0"/>
              <a:t>       </a:t>
            </a:r>
            <a:br>
              <a:rPr lang="en-US" sz="2000" dirty="0"/>
            </a:br>
            <a:endParaRPr lang="en-US" sz="2000" dirty="0"/>
          </a:p>
        </p:txBody>
      </p:sp>
      <p:sp>
        <p:nvSpPr>
          <p:cNvPr id="12" name="Content Placeholder 11">
            <a:extLst>
              <a:ext uri="{FF2B5EF4-FFF2-40B4-BE49-F238E27FC236}">
                <a16:creationId xmlns:a16="http://schemas.microsoft.com/office/drawing/2014/main" id="{C6F2BA06-39BD-0413-D150-70F75EA6CC38}"/>
              </a:ext>
            </a:extLst>
          </p:cNvPr>
          <p:cNvSpPr>
            <a:spLocks noGrp="1"/>
          </p:cNvSpPr>
          <p:nvPr>
            <p:ph sz="quarter" idx="13"/>
          </p:nvPr>
        </p:nvSpPr>
        <p:spPr>
          <a:xfrm rot="7732960" flipH="1">
            <a:off x="13500186" y="4915367"/>
            <a:ext cx="48812" cy="45719"/>
          </a:xfrm>
        </p:spPr>
        <p:txBody>
          <a:bodyPr>
            <a:normAutofit fontScale="25000" lnSpcReduction="20000"/>
          </a:bodyPr>
          <a:lstStyle/>
          <a:p>
            <a:pPr marL="0" indent="0">
              <a:buNone/>
            </a:pPr>
            <a:endParaRPr lang="en-US" dirty="0"/>
          </a:p>
        </p:txBody>
      </p:sp>
      <p:sp>
        <p:nvSpPr>
          <p:cNvPr id="25" name="Content Placeholder 24">
            <a:extLst>
              <a:ext uri="{FF2B5EF4-FFF2-40B4-BE49-F238E27FC236}">
                <a16:creationId xmlns:a16="http://schemas.microsoft.com/office/drawing/2014/main" id="{7798761A-B671-4825-623F-F4726F2BDF28}"/>
              </a:ext>
            </a:extLst>
          </p:cNvPr>
          <p:cNvSpPr>
            <a:spLocks noGrp="1"/>
          </p:cNvSpPr>
          <p:nvPr>
            <p:ph sz="quarter" idx="12"/>
          </p:nvPr>
        </p:nvSpPr>
        <p:spPr>
          <a:xfrm>
            <a:off x="12081446" y="3335637"/>
            <a:ext cx="45719" cy="176270"/>
          </a:xfrm>
        </p:spPr>
        <p:txBody>
          <a:bodyPr>
            <a:normAutofit fontScale="32500" lnSpcReduction="20000"/>
          </a:bodyPr>
          <a:lstStyle/>
          <a:p>
            <a:endParaRPr lang="en-US" dirty="0"/>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rot="10800000" flipV="1">
            <a:off x="12081446" y="6767287"/>
            <a:ext cx="45719" cy="84962"/>
          </a:xfrm>
        </p:spPr>
        <p:txBody>
          <a:bodyPr/>
          <a:lstStyle/>
          <a:p>
            <a:fld id="{58FB4751-880F-D840-AAA9-3A15815CC996}" type="slidenum">
              <a:rPr lang="en-US" smtClean="0"/>
              <a:pPr/>
              <a:t>6</a:t>
            </a:fld>
            <a:endParaRPr lang="en-US" dirty="0"/>
          </a:p>
        </p:txBody>
      </p:sp>
    </p:spTree>
    <p:extLst>
      <p:ext uri="{BB962C8B-B14F-4D97-AF65-F5344CB8AC3E}">
        <p14:creationId xmlns:p14="http://schemas.microsoft.com/office/powerpoint/2010/main" val="3748348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rot="10800000" flipV="1">
            <a:off x="832206" y="123290"/>
            <a:ext cx="10360152" cy="493159"/>
          </a:xfrm>
        </p:spPr>
        <p:txBody>
          <a:bodyPr anchor="b"/>
          <a:lstStyle/>
          <a:p>
            <a:r>
              <a:rPr lang="en-US" sz="3200" u="sng" dirty="0">
                <a:effectLst>
                  <a:outerShdw blurRad="38100" dist="38100" dir="2700000" algn="tl">
                    <a:srgbClr val="000000">
                      <a:alpha val="43137"/>
                    </a:srgbClr>
                  </a:outerShdw>
                </a:effectLst>
              </a:rPr>
              <a:t>Data Preprocessing </a:t>
            </a:r>
          </a:p>
        </p:txBody>
      </p:sp>
      <p:sp>
        <p:nvSpPr>
          <p:cNvPr id="15" name="Text Placeholder 14">
            <a:extLst>
              <a:ext uri="{FF2B5EF4-FFF2-40B4-BE49-F238E27FC236}">
                <a16:creationId xmlns:a16="http://schemas.microsoft.com/office/drawing/2014/main" id="{C7846849-DC0A-EE3B-2E5E-D669EC1273D6}"/>
              </a:ext>
            </a:extLst>
          </p:cNvPr>
          <p:cNvSpPr>
            <a:spLocks noGrp="1"/>
          </p:cNvSpPr>
          <p:nvPr>
            <p:ph type="body" sz="quarter" idx="13"/>
          </p:nvPr>
        </p:nvSpPr>
        <p:spPr>
          <a:xfrm>
            <a:off x="647700" y="523984"/>
            <a:ext cx="11140348" cy="3882764"/>
          </a:xfrm>
        </p:spPr>
        <p:txBody>
          <a:bodyPr>
            <a:normAutofit fontScale="92500" lnSpcReduction="20000"/>
          </a:bodyPr>
          <a:lstStyle/>
          <a:p>
            <a:pPr algn="l"/>
            <a:r>
              <a:rPr lang="en-US" cap="none" dirty="0">
                <a:latin typeface="Calibri" panose="020F0502020204030204" pitchFamily="34" charset="0"/>
                <a:ea typeface="Calibri" panose="020F0502020204030204" pitchFamily="34" charset="0"/>
                <a:cs typeface="Calibri" panose="020F0502020204030204" pitchFamily="34" charset="0"/>
              </a:rPr>
              <a:t>                </a:t>
            </a:r>
          </a:p>
          <a:p>
            <a:pPr algn="l"/>
            <a:r>
              <a:rPr lang="en-US" cap="none" dirty="0">
                <a:latin typeface="Calibri" panose="020F0502020204030204" pitchFamily="34" charset="0"/>
                <a:ea typeface="Calibri" panose="020F0502020204030204" pitchFamily="34" charset="0"/>
                <a:cs typeface="Calibri" panose="020F0502020204030204" pitchFamily="34" charset="0"/>
              </a:rPr>
              <a:t>               Data Preprocessing is like Transforming the data by using Power Query  Editor In power BI. After Loading the Data into power bi there is a option called  transform Data which can directly Navigate to Power Query Editor.</a:t>
            </a:r>
          </a:p>
          <a:p>
            <a:pPr marL="342900" indent="-342900" algn="l">
              <a:buFont typeface="Wingdings" panose="05000000000000000000" pitchFamily="2" charset="2"/>
              <a:buChar char="§"/>
            </a:pPr>
            <a:r>
              <a:rPr lang="en-US" cap="none" dirty="0">
                <a:latin typeface="Calibri" panose="020F0502020204030204" pitchFamily="34" charset="0"/>
                <a:ea typeface="Calibri" panose="020F0502020204030204" pitchFamily="34" charset="0"/>
                <a:cs typeface="Calibri" panose="020F0502020204030204" pitchFamily="34" charset="0"/>
              </a:rPr>
              <a:t> The First Step is to check null and Blank values and Duplicates In the given data</a:t>
            </a:r>
          </a:p>
          <a:p>
            <a:pPr marL="342900" indent="-342900" algn="l">
              <a:buFont typeface="Wingdings" panose="05000000000000000000" pitchFamily="2" charset="2"/>
              <a:buChar char="§"/>
            </a:pPr>
            <a:r>
              <a:rPr lang="en-US" cap="none" dirty="0">
                <a:latin typeface="Calibri" panose="020F0502020204030204" pitchFamily="34" charset="0"/>
                <a:ea typeface="Calibri" panose="020F0502020204030204" pitchFamily="34" charset="0"/>
                <a:cs typeface="Calibri" panose="020F0502020204030204" pitchFamily="34" charset="0"/>
              </a:rPr>
              <a:t>Use first row as Headers</a:t>
            </a:r>
          </a:p>
          <a:p>
            <a:pPr marL="342900" indent="-342900" algn="l">
              <a:buFont typeface="Wingdings" panose="05000000000000000000" pitchFamily="2" charset="2"/>
              <a:buChar char="§"/>
            </a:pPr>
            <a:r>
              <a:rPr lang="en-US" cap="none" dirty="0">
                <a:latin typeface="Calibri" panose="020F0502020204030204" pitchFamily="34" charset="0"/>
                <a:ea typeface="Calibri" panose="020F0502020204030204" pitchFamily="34" charset="0"/>
                <a:cs typeface="Calibri" panose="020F0502020204030204" pitchFamily="34" charset="0"/>
              </a:rPr>
              <a:t>Remove Duplicates and Blanks by clicking Remove Rows </a:t>
            </a:r>
          </a:p>
          <a:p>
            <a:pPr marL="342900" indent="-342900" algn="l">
              <a:buFont typeface="Wingdings" panose="05000000000000000000" pitchFamily="2" charset="2"/>
              <a:buChar char="§"/>
            </a:pPr>
            <a:r>
              <a:rPr lang="en-US" cap="none" dirty="0">
                <a:latin typeface="Calibri" panose="020F0502020204030204" pitchFamily="34" charset="0"/>
                <a:ea typeface="Calibri" panose="020F0502020204030204" pitchFamily="34" charset="0"/>
                <a:cs typeface="Calibri" panose="020F0502020204030204" pitchFamily="34" charset="0"/>
              </a:rPr>
              <a:t>After Performing these Steps we need to check the every column to fill Blanks and Null values according to our analysis.</a:t>
            </a:r>
          </a:p>
          <a:p>
            <a:pPr marL="342900" indent="-342900" algn="l">
              <a:buFont typeface="Wingdings" panose="05000000000000000000" pitchFamily="2" charset="2"/>
              <a:buChar char="§"/>
            </a:pPr>
            <a:r>
              <a:rPr lang="en-US" cap="none" dirty="0">
                <a:latin typeface="Calibri" panose="020F0502020204030204" pitchFamily="34" charset="0"/>
                <a:ea typeface="Calibri" panose="020F0502020204030204" pitchFamily="34" charset="0"/>
                <a:cs typeface="Calibri" panose="020F0502020204030204" pitchFamily="34" charset="0"/>
              </a:rPr>
              <a:t>After Checking the Columns I use fill option to fill Null Values and Blank values is filled with “other” value.</a:t>
            </a:r>
          </a:p>
          <a:p>
            <a:pPr marL="342900" indent="-342900" algn="l">
              <a:buFont typeface="Wingdings" panose="05000000000000000000" pitchFamily="2" charset="2"/>
              <a:buChar char="§"/>
            </a:pPr>
            <a:r>
              <a:rPr lang="en-US" cap="none" dirty="0">
                <a:latin typeface="Calibri" panose="020F0502020204030204" pitchFamily="34" charset="0"/>
                <a:ea typeface="Calibri" panose="020F0502020204030204" pitchFamily="34" charset="0"/>
                <a:cs typeface="Calibri" panose="020F0502020204030204" pitchFamily="34" charset="0"/>
              </a:rPr>
              <a:t>In data , Color Column has same values with different patten so, I replace them with same pattern.</a:t>
            </a:r>
          </a:p>
          <a:p>
            <a:pPr marL="342900" indent="-342900" algn="l">
              <a:buFont typeface="Wingdings" panose="05000000000000000000" pitchFamily="2" charset="2"/>
              <a:buChar char="§"/>
            </a:pPr>
            <a:endParaRPr lang="en-US" cap="none" dirty="0">
              <a:latin typeface="Calibri" panose="020F0502020204030204" pitchFamily="34" charset="0"/>
              <a:ea typeface="Calibri" panose="020F0502020204030204" pitchFamily="34" charset="0"/>
              <a:cs typeface="Calibri" panose="020F0502020204030204" pitchFamily="34" charset="0"/>
            </a:endParaRPr>
          </a:p>
          <a:p>
            <a:pPr algn="l"/>
            <a:endParaRPr lang="en-US" cap="none" dirty="0">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6F5A7B4F-249B-8DC5-4D5F-4D585CCF3904}"/>
              </a:ext>
            </a:extLst>
          </p:cNvPr>
          <p:cNvPicPr>
            <a:picLocks noChangeAspect="1"/>
          </p:cNvPicPr>
          <p:nvPr/>
        </p:nvPicPr>
        <p:blipFill>
          <a:blip r:embed="rId3"/>
          <a:stretch>
            <a:fillRect/>
          </a:stretch>
        </p:blipFill>
        <p:spPr>
          <a:xfrm>
            <a:off x="5233013" y="3982496"/>
            <a:ext cx="6555036" cy="2752215"/>
          </a:xfrm>
          <a:prstGeom prst="rect">
            <a:avLst/>
          </a:prstGeom>
        </p:spPr>
      </p:pic>
      <p:pic>
        <p:nvPicPr>
          <p:cNvPr id="9" name="Picture 8">
            <a:extLst>
              <a:ext uri="{FF2B5EF4-FFF2-40B4-BE49-F238E27FC236}">
                <a16:creationId xmlns:a16="http://schemas.microsoft.com/office/drawing/2014/main" id="{E02C110C-0BD5-6B28-28DE-9B0A8A0A1725}"/>
              </a:ext>
            </a:extLst>
          </p:cNvPr>
          <p:cNvPicPr>
            <a:picLocks noChangeAspect="1"/>
          </p:cNvPicPr>
          <p:nvPr/>
        </p:nvPicPr>
        <p:blipFill>
          <a:blip r:embed="rId4"/>
          <a:stretch>
            <a:fillRect/>
          </a:stretch>
        </p:blipFill>
        <p:spPr>
          <a:xfrm>
            <a:off x="946336" y="4076241"/>
            <a:ext cx="3834984" cy="2781759"/>
          </a:xfrm>
          <a:prstGeom prst="rect">
            <a:avLst/>
          </a:prstGeom>
        </p:spPr>
      </p:pic>
    </p:spTree>
    <p:extLst>
      <p:ext uri="{BB962C8B-B14F-4D97-AF65-F5344CB8AC3E}">
        <p14:creationId xmlns:p14="http://schemas.microsoft.com/office/powerpoint/2010/main" val="109671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864C16CF-DBEC-CB80-65E8-0478A839AFD4}"/>
              </a:ext>
            </a:extLst>
          </p:cNvPr>
          <p:cNvSpPr>
            <a:spLocks noGrp="1"/>
          </p:cNvSpPr>
          <p:nvPr>
            <p:ph type="pic" sz="quarter" idx="11"/>
          </p:nvPr>
        </p:nvSpPr>
        <p:spPr>
          <a:xfrm>
            <a:off x="-1" y="5099136"/>
            <a:ext cx="5046134" cy="1758864"/>
          </a:xfrm>
        </p:spPr>
      </p:sp>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5827205" y="4006920"/>
            <a:ext cx="5449824" cy="446207"/>
          </a:xfrm>
        </p:spPr>
        <p:txBody>
          <a:bodyPr anchor="b"/>
          <a:lstStyle/>
          <a:p>
            <a:endParaRPr lang="en-US" dirty="0"/>
          </a:p>
        </p:txBody>
      </p:sp>
      <p:sp>
        <p:nvSpPr>
          <p:cNvPr id="11" name="Content Placeholder 10">
            <a:extLst>
              <a:ext uri="{FF2B5EF4-FFF2-40B4-BE49-F238E27FC236}">
                <a16:creationId xmlns:a16="http://schemas.microsoft.com/office/drawing/2014/main" id="{000EBDF4-3413-FCF9-2E25-9A254A61F23E}"/>
              </a:ext>
            </a:extLst>
          </p:cNvPr>
          <p:cNvSpPr>
            <a:spLocks noGrp="1"/>
          </p:cNvSpPr>
          <p:nvPr>
            <p:ph idx="10"/>
          </p:nvPr>
        </p:nvSpPr>
        <p:spPr>
          <a:xfrm>
            <a:off x="770562" y="149571"/>
            <a:ext cx="10506466" cy="3279430"/>
          </a:xfrm>
        </p:spPr>
        <p:txBody>
          <a:bodyPr/>
          <a:lstStyle/>
          <a:p>
            <a:pPr marL="342900" indent="-342900">
              <a:buFont typeface="Wingdings" panose="05000000000000000000" pitchFamily="2" charset="2"/>
              <a:buChar char="§"/>
            </a:pPr>
            <a:r>
              <a:rPr lang="en-US" cap="none" dirty="0">
                <a:latin typeface="Calibri" panose="020F0502020204030204" pitchFamily="34" charset="0"/>
                <a:ea typeface="Calibri" panose="020F0502020204030204" pitchFamily="34" charset="0"/>
                <a:cs typeface="Calibri" panose="020F0502020204030204" pitchFamily="34" charset="0"/>
              </a:rPr>
              <a:t>In Region and Country Partner Columns there are some Values which are in  international Language so , I translated them into English and Replaced with English Names.</a:t>
            </a:r>
          </a:p>
          <a:p>
            <a:pPr marL="342900" indent="-342900">
              <a:buFont typeface="Wingdings" panose="05000000000000000000" pitchFamily="2" charset="2"/>
              <a:buChar char="§"/>
            </a:pPr>
            <a:r>
              <a:rPr lang="en-US" cap="none" dirty="0">
                <a:latin typeface="Calibri" panose="020F0502020204030204" pitchFamily="34" charset="0"/>
                <a:ea typeface="Calibri" panose="020F0502020204030204" pitchFamily="34" charset="0"/>
                <a:cs typeface="Calibri" panose="020F0502020204030204" pitchFamily="34" charset="0"/>
              </a:rPr>
              <a:t>In Processing Method column, one row contains two values so, I split them by using specific Delimiter into Two different columns and fill the Null values using fill up option.</a:t>
            </a:r>
          </a:p>
          <a:p>
            <a:pPr marL="342900" indent="-342900">
              <a:buFont typeface="Wingdings" panose="05000000000000000000" pitchFamily="2" charset="2"/>
              <a:buChar char="§"/>
            </a:pPr>
            <a:r>
              <a:rPr lang="en-US" cap="none" dirty="0">
                <a:latin typeface="Calibri" panose="020F0502020204030204" pitchFamily="34" charset="0"/>
                <a:ea typeface="Calibri" panose="020F0502020204030204" pitchFamily="34" charset="0"/>
                <a:cs typeface="Calibri" panose="020F0502020204030204" pitchFamily="34" charset="0"/>
              </a:rPr>
              <a:t>After Performing all the necessary steps in Query Editor, I click close and apply to apply all the transformations/changes to Data and it is updated in our Table View.</a:t>
            </a:r>
          </a:p>
        </p:txBody>
      </p:sp>
      <p:pic>
        <p:nvPicPr>
          <p:cNvPr id="9" name="Picture 8">
            <a:extLst>
              <a:ext uri="{FF2B5EF4-FFF2-40B4-BE49-F238E27FC236}">
                <a16:creationId xmlns:a16="http://schemas.microsoft.com/office/drawing/2014/main" id="{E2892882-C17D-34F2-CFC7-F2FAA484FCF8}"/>
              </a:ext>
            </a:extLst>
          </p:cNvPr>
          <p:cNvPicPr>
            <a:picLocks noChangeAspect="1"/>
          </p:cNvPicPr>
          <p:nvPr/>
        </p:nvPicPr>
        <p:blipFill>
          <a:blip r:embed="rId3"/>
          <a:stretch>
            <a:fillRect/>
          </a:stretch>
        </p:blipFill>
        <p:spPr>
          <a:xfrm>
            <a:off x="71919" y="3429000"/>
            <a:ext cx="4613097" cy="3279430"/>
          </a:xfrm>
          <a:prstGeom prst="rect">
            <a:avLst/>
          </a:prstGeom>
        </p:spPr>
      </p:pic>
      <p:pic>
        <p:nvPicPr>
          <p:cNvPr id="18" name="Picture 17">
            <a:extLst>
              <a:ext uri="{FF2B5EF4-FFF2-40B4-BE49-F238E27FC236}">
                <a16:creationId xmlns:a16="http://schemas.microsoft.com/office/drawing/2014/main" id="{6F016014-4144-3EF6-679E-BE98FC73E85F}"/>
              </a:ext>
            </a:extLst>
          </p:cNvPr>
          <p:cNvPicPr>
            <a:picLocks noChangeAspect="1"/>
          </p:cNvPicPr>
          <p:nvPr/>
        </p:nvPicPr>
        <p:blipFill>
          <a:blip r:embed="rId4"/>
          <a:stretch>
            <a:fillRect/>
          </a:stretch>
        </p:blipFill>
        <p:spPr>
          <a:xfrm>
            <a:off x="4880225" y="3429000"/>
            <a:ext cx="7131785" cy="3254819"/>
          </a:xfrm>
          <a:prstGeom prst="rect">
            <a:avLst/>
          </a:prstGeom>
        </p:spPr>
      </p:pic>
    </p:spTree>
    <p:extLst>
      <p:ext uri="{BB962C8B-B14F-4D97-AF65-F5344CB8AC3E}">
        <p14:creationId xmlns:p14="http://schemas.microsoft.com/office/powerpoint/2010/main" val="520000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53D5F-E2B7-C7CA-3727-F7AC8E1E8025}"/>
              </a:ext>
            </a:extLst>
          </p:cNvPr>
          <p:cNvSpPr>
            <a:spLocks noGrp="1"/>
          </p:cNvSpPr>
          <p:nvPr>
            <p:ph type="title"/>
          </p:nvPr>
        </p:nvSpPr>
        <p:spPr>
          <a:xfrm>
            <a:off x="914400" y="121186"/>
            <a:ext cx="10360152" cy="678914"/>
          </a:xfrm>
        </p:spPr>
        <p:txBody>
          <a:bodyPr/>
          <a:lstStyle/>
          <a:p>
            <a:r>
              <a:rPr lang="en-US" sz="2800" u="sng" dirty="0">
                <a:effectLst>
                  <a:outerShdw blurRad="38100" dist="38100" dir="2700000" algn="tl">
                    <a:srgbClr val="000000">
                      <a:alpha val="43137"/>
                    </a:srgbClr>
                  </a:outerShdw>
                </a:effectLst>
              </a:rPr>
              <a:t>Creating a Coffee Grade Column:</a:t>
            </a:r>
            <a:endParaRPr lang="en-IN" sz="2800"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7892D256-05AF-7EDA-3CCF-BB98661F74C5}"/>
              </a:ext>
            </a:extLst>
          </p:cNvPr>
          <p:cNvSpPr>
            <a:spLocks noGrp="1"/>
          </p:cNvSpPr>
          <p:nvPr>
            <p:ph sz="quarter" idx="13"/>
          </p:nvPr>
        </p:nvSpPr>
        <p:spPr>
          <a:xfrm>
            <a:off x="647700" y="800100"/>
            <a:ext cx="8353081" cy="5524500"/>
          </a:xfrm>
        </p:spPr>
        <p:txBody>
          <a:bodyPr/>
          <a:lstStyle/>
          <a:p>
            <a:pPr>
              <a:buFont typeface="Wingdings" panose="05000000000000000000" pitchFamily="2" charset="2"/>
              <a:buChar char="§"/>
            </a:pPr>
            <a:r>
              <a:rPr lang="en-US" sz="2400" cap="none" dirty="0">
                <a:latin typeface="Calibri" panose="020F0502020204030204" pitchFamily="34" charset="0"/>
                <a:ea typeface="Calibri" panose="020F0502020204030204" pitchFamily="34" charset="0"/>
                <a:cs typeface="Calibri" panose="020F0502020204030204" pitchFamily="34" charset="0"/>
              </a:rPr>
              <a:t>After performing all necessary Transformation/Changes to Data and it is updated into Report and Table view.</a:t>
            </a:r>
          </a:p>
          <a:p>
            <a:pPr>
              <a:buFont typeface="Wingdings" panose="05000000000000000000" pitchFamily="2" charset="2"/>
              <a:buChar char="§"/>
            </a:pPr>
            <a:r>
              <a:rPr lang="en-US" sz="2400" cap="none" dirty="0">
                <a:latin typeface="Calibri" panose="020F0502020204030204" pitchFamily="34" charset="0"/>
                <a:ea typeface="Calibri" panose="020F0502020204030204" pitchFamily="34" charset="0"/>
                <a:cs typeface="Calibri" panose="020F0502020204030204" pitchFamily="34" charset="0"/>
              </a:rPr>
              <a:t>I  calculate the Coffee quality Scores based on Sensory Evaluation's and it is similar to total cup points </a:t>
            </a:r>
          </a:p>
          <a:p>
            <a:pPr>
              <a:buFont typeface="Wingdings" panose="05000000000000000000" pitchFamily="2" charset="2"/>
              <a:buChar char="§"/>
            </a:pPr>
            <a:r>
              <a:rPr lang="en-US" sz="2400" cap="none" dirty="0">
                <a:latin typeface="Calibri" panose="020F0502020204030204" pitchFamily="34" charset="0"/>
                <a:ea typeface="Calibri" panose="020F0502020204030204" pitchFamily="34" charset="0"/>
                <a:cs typeface="Calibri" panose="020F0502020204030204" pitchFamily="34" charset="0"/>
              </a:rPr>
              <a:t>I created a Coffee Grade column to know the grade of Coffee by giving a condition </a:t>
            </a:r>
          </a:p>
          <a:p>
            <a:pPr marL="0" indent="0">
              <a:buNone/>
            </a:pPr>
            <a:r>
              <a:rPr lang="en-US" cap="none" dirty="0">
                <a:solidFill>
                  <a:schemeClr val="accent1">
                    <a:lumMod val="10000"/>
                  </a:schemeClr>
                </a:solidFill>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US" cap="none" dirty="0" err="1">
                <a:solidFill>
                  <a:schemeClr val="accent1">
                    <a:lumMod val="10000"/>
                  </a:schemeClr>
                </a:solidFill>
                <a:highlight>
                  <a:srgbClr val="FFF4ED"/>
                </a:highlight>
                <a:latin typeface="Calibri" panose="020F0502020204030204" pitchFamily="34" charset="0"/>
                <a:ea typeface="Calibri" panose="020F0502020204030204" pitchFamily="34" charset="0"/>
                <a:cs typeface="Calibri" panose="020F0502020204030204" pitchFamily="34" charset="0"/>
              </a:rPr>
              <a:t>Coffee_Grade</a:t>
            </a:r>
            <a:r>
              <a:rPr lang="en-US" cap="none" dirty="0">
                <a:solidFill>
                  <a:schemeClr val="accent1">
                    <a:lumMod val="10000"/>
                  </a:schemeClr>
                </a:solidFill>
                <a:highlight>
                  <a:srgbClr val="FFF4ED"/>
                </a:highlight>
                <a:latin typeface="Calibri" panose="020F0502020204030204" pitchFamily="34" charset="0"/>
                <a:ea typeface="Calibri" panose="020F0502020204030204" pitchFamily="34" charset="0"/>
                <a:cs typeface="Calibri" panose="020F0502020204030204" pitchFamily="34" charset="0"/>
              </a:rPr>
              <a:t> = IF(</a:t>
            </a:r>
            <a:r>
              <a:rPr lang="en-US" cap="none" dirty="0" err="1">
                <a:solidFill>
                  <a:schemeClr val="accent1">
                    <a:lumMod val="10000"/>
                  </a:schemeClr>
                </a:solidFill>
                <a:highlight>
                  <a:srgbClr val="FFF4ED"/>
                </a:highlight>
                <a:latin typeface="Calibri" panose="020F0502020204030204" pitchFamily="34" charset="0"/>
                <a:ea typeface="Calibri" panose="020F0502020204030204" pitchFamily="34" charset="0"/>
                <a:cs typeface="Calibri" panose="020F0502020204030204" pitchFamily="34" charset="0"/>
              </a:rPr>
              <a:t>df_arabica_clean</a:t>
            </a:r>
            <a:r>
              <a:rPr lang="en-US" cap="none" dirty="0">
                <a:solidFill>
                  <a:schemeClr val="accent1">
                    <a:lumMod val="10000"/>
                  </a:schemeClr>
                </a:solidFill>
                <a:highlight>
                  <a:srgbClr val="FFF4ED"/>
                </a:highlight>
                <a:latin typeface="Calibri" panose="020F0502020204030204" pitchFamily="34" charset="0"/>
                <a:ea typeface="Calibri" panose="020F0502020204030204" pitchFamily="34" charset="0"/>
                <a:cs typeface="Calibri" panose="020F0502020204030204" pitchFamily="34" charset="0"/>
              </a:rPr>
              <a:t>[</a:t>
            </a:r>
            <a:r>
              <a:rPr lang="en-US" cap="none" dirty="0" err="1">
                <a:solidFill>
                  <a:schemeClr val="accent1">
                    <a:lumMod val="10000"/>
                  </a:schemeClr>
                </a:solidFill>
                <a:highlight>
                  <a:srgbClr val="FFF4ED"/>
                </a:highlight>
                <a:latin typeface="Calibri" panose="020F0502020204030204" pitchFamily="34" charset="0"/>
                <a:ea typeface="Calibri" panose="020F0502020204030204" pitchFamily="34" charset="0"/>
                <a:cs typeface="Calibri" panose="020F0502020204030204" pitchFamily="34" charset="0"/>
              </a:rPr>
              <a:t>Quality_Score</a:t>
            </a:r>
            <a:r>
              <a:rPr lang="en-US" cap="none" dirty="0">
                <a:solidFill>
                  <a:schemeClr val="accent1">
                    <a:lumMod val="10000"/>
                  </a:schemeClr>
                </a:solidFill>
                <a:highlight>
                  <a:srgbClr val="FFF4ED"/>
                </a:highlight>
                <a:latin typeface="Calibri" panose="020F0502020204030204" pitchFamily="34" charset="0"/>
                <a:ea typeface="Calibri" panose="020F0502020204030204" pitchFamily="34" charset="0"/>
                <a:cs typeface="Calibri" panose="020F0502020204030204" pitchFamily="34" charset="0"/>
              </a:rPr>
              <a:t>] &gt;   80,"Good","Bad")</a:t>
            </a:r>
            <a:endParaRPr lang="en-US" cap="none"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
            </a:pPr>
            <a:endParaRPr lang="en-US" cap="none"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
            </a:pPr>
            <a:r>
              <a:rPr lang="en-IN" sz="2400" cap="none" dirty="0">
                <a:latin typeface="Calibri" panose="020F0502020204030204" pitchFamily="34" charset="0"/>
                <a:ea typeface="Calibri" panose="020F0502020204030204" pitchFamily="34" charset="0"/>
                <a:cs typeface="Calibri" panose="020F0502020204030204" pitchFamily="34" charset="0"/>
              </a:rPr>
              <a:t>By Grade column we can easily say most of the Coffee quality is Good there are very less percentage(only 3 rows) of Bad Quality.</a:t>
            </a:r>
          </a:p>
        </p:txBody>
      </p:sp>
      <p:pic>
        <p:nvPicPr>
          <p:cNvPr id="7" name="Content Placeholder 6">
            <a:extLst>
              <a:ext uri="{FF2B5EF4-FFF2-40B4-BE49-F238E27FC236}">
                <a16:creationId xmlns:a16="http://schemas.microsoft.com/office/drawing/2014/main" id="{1E0AAFB7-DC3E-F773-5309-74D73B5C5EED}"/>
              </a:ext>
            </a:extLst>
          </p:cNvPr>
          <p:cNvPicPr>
            <a:picLocks noGrp="1" noChangeAspect="1"/>
          </p:cNvPicPr>
          <p:nvPr>
            <p:ph sz="quarter" idx="12"/>
          </p:nvPr>
        </p:nvPicPr>
        <p:blipFill>
          <a:blip r:embed="rId2"/>
          <a:stretch>
            <a:fillRect/>
          </a:stretch>
        </p:blipFill>
        <p:spPr>
          <a:xfrm>
            <a:off x="8947820" y="282307"/>
            <a:ext cx="2992401" cy="4169285"/>
          </a:xfrm>
        </p:spPr>
      </p:pic>
      <p:sp>
        <p:nvSpPr>
          <p:cNvPr id="5" name="Slide Number Placeholder 4">
            <a:extLst>
              <a:ext uri="{FF2B5EF4-FFF2-40B4-BE49-F238E27FC236}">
                <a16:creationId xmlns:a16="http://schemas.microsoft.com/office/drawing/2014/main" id="{CCB27B6D-1F24-5504-9D10-FAE0ACA4B967}"/>
              </a:ext>
            </a:extLst>
          </p:cNvPr>
          <p:cNvSpPr>
            <a:spLocks noGrp="1"/>
          </p:cNvSpPr>
          <p:nvPr>
            <p:ph type="sldNum" sz="quarter" idx="4"/>
          </p:nvPr>
        </p:nvSpPr>
        <p:spPr/>
        <p:txBody>
          <a:bodyPr/>
          <a:lstStyle/>
          <a:p>
            <a:fld id="{58FB4751-880F-D840-AAA9-3A15815CC996}" type="slidenum">
              <a:rPr lang="en-US" smtClean="0"/>
              <a:pPr/>
              <a:t>9</a:t>
            </a:fld>
            <a:endParaRPr lang="en-US" dirty="0"/>
          </a:p>
        </p:txBody>
      </p:sp>
      <p:pic>
        <p:nvPicPr>
          <p:cNvPr id="9" name="Picture 8">
            <a:extLst>
              <a:ext uri="{FF2B5EF4-FFF2-40B4-BE49-F238E27FC236}">
                <a16:creationId xmlns:a16="http://schemas.microsoft.com/office/drawing/2014/main" id="{51F4F5FE-D50C-8A52-AB27-E91BD4B60E99}"/>
              </a:ext>
            </a:extLst>
          </p:cNvPr>
          <p:cNvPicPr>
            <a:picLocks noChangeAspect="1"/>
          </p:cNvPicPr>
          <p:nvPr/>
        </p:nvPicPr>
        <p:blipFill rotWithShape="1">
          <a:blip r:embed="rId3"/>
          <a:srcRect t="19151" b="15754"/>
          <a:stretch/>
        </p:blipFill>
        <p:spPr>
          <a:xfrm>
            <a:off x="3174864" y="5169395"/>
            <a:ext cx="5772956" cy="1606308"/>
          </a:xfrm>
          <a:prstGeom prst="rect">
            <a:avLst/>
          </a:prstGeom>
        </p:spPr>
      </p:pic>
    </p:spTree>
    <p:extLst>
      <p:ext uri="{BB962C8B-B14F-4D97-AF65-F5344CB8AC3E}">
        <p14:creationId xmlns:p14="http://schemas.microsoft.com/office/powerpoint/2010/main" val="1792447962"/>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{4CDD1A0C-76D2-4C28-9679-20DA1C60DA91}tf11964407_win32</Template>
  <TotalTime>357</TotalTime>
  <Words>1711</Words>
  <Application>Microsoft Office PowerPoint</Application>
  <PresentationFormat>Widescreen</PresentationFormat>
  <Paragraphs>99</Paragraphs>
  <Slides>15</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Aptos Narrow</vt:lpstr>
      <vt:lpstr>Arial</vt:lpstr>
      <vt:lpstr>Calibri</vt:lpstr>
      <vt:lpstr>Calibri Light</vt:lpstr>
      <vt:lpstr>Courier New</vt:lpstr>
      <vt:lpstr>Gill Sans Nova Light</vt:lpstr>
      <vt:lpstr>Sagona Book</vt:lpstr>
      <vt:lpstr>Wingdings</vt:lpstr>
      <vt:lpstr>Custom</vt:lpstr>
      <vt:lpstr>Exploring Coffee Quality </vt:lpstr>
      <vt:lpstr>Coffee Quality Institute :</vt:lpstr>
      <vt:lpstr>Data :</vt:lpstr>
      <vt:lpstr>Objectives</vt:lpstr>
      <vt:lpstr>About Dataset:  *. CQI provided me a Dataset which is Related to Coffee business in a CSV file.  *. In that Dataset it contains 207 Rows and 31 columns.  *. After understanding the Data in Excel file, I use a IDE tool called Power BI to load the Data.  *. I loaded the Dataset by using CSV/text option or by copying the Path of the file into Power BI.  *. Dimensions of Data is (207,31)  *. In Dataset some of the Rows contain Different languages and it has some Blanks and Null Values  </vt:lpstr>
      <vt:lpstr>           *. Columns:                 ID, Country of Origin, Lot Number, Altitude, Region, Number of Bags, Bag Weight,  In-Country Partner, Harvest Year, Grading Date, Variety,  Status, Processing Method , Aroma, Flavor, Aftertaste,  Acidity,  Body, Balance, Uniformity, Clean Cup, Sweetness , Overall, Defects, Total Cup Points, Moisture Percentage, Category One Defects, Quakers, Color, Category Two Defects,  Expiration       *. In dataset there are 5 columns which contain Blanks they are  Lot Number, Altitude, Region, Variety, Processing Method.  *.  Important Features:                Among all Columns some Features are important/considered  for coffee Quality    Analysis which are Altitude, Region, Processing Method , Aroma, Flavor, Aftertaste,  Acidity,  Body, Balance, Uniformity, Clean Cup, Sweetness , Overall, Defects, Total Cup Points, Moisture Percentage, Category One Defects, Quakers, Color, Category Two Defects.   *. In defect column all the values are Zero so I deleted the column.            </vt:lpstr>
      <vt:lpstr>Data Preprocessing </vt:lpstr>
      <vt:lpstr>PowerPoint Presentation</vt:lpstr>
      <vt:lpstr>Creating a Coffee Grade Column:</vt:lpstr>
      <vt:lpstr>Visualization : </vt:lpstr>
      <vt:lpstr>PowerPoint Presentation</vt:lpstr>
      <vt:lpstr>PowerPoint Presentation</vt:lpstr>
      <vt:lpstr>4.  How do different variables interact to influence the Total Cup Points  which represent an overall measure of coffee quality  *.  Quakers and sensory attributes(color, aftertaste, Aroma, flavor can  influence the Total Cup Points because quakers are unripe beans.   *.  Altitude and Region also important for coffee quality because most  of the region has high moisture percentage and it may vary in climate  conditions which can spoil beans so it will impact the overall measure of coffee quality  *.Processing method and sensory attributes with region can influence the coffee quality  and Category two defects can decrease the coffee quality </vt:lpstr>
      <vt:lpstr>Suggestions: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Coffee Quality </dc:title>
  <dc:creator>VANDANA MEESALA</dc:creator>
  <cp:lastModifiedBy>VANDANA MEESALA</cp:lastModifiedBy>
  <cp:revision>1</cp:revision>
  <dcterms:created xsi:type="dcterms:W3CDTF">2024-04-23T05:11:27Z</dcterms:created>
  <dcterms:modified xsi:type="dcterms:W3CDTF">2024-04-25T06:43:59Z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