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77" r:id="rId9"/>
    <p:sldId id="267" r:id="rId10"/>
    <p:sldId id="280"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4" d="100"/>
          <a:sy n="74" d="100"/>
        </p:scale>
        <p:origin x="3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0F4-6820-67A7-8D25-00B488DE0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EF9F0F-216D-3A91-07BA-2E013D747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1F011B-BB80-53DE-6DA2-0874AF87CA44}"/>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5" name="Footer Placeholder 4">
            <a:extLst>
              <a:ext uri="{FF2B5EF4-FFF2-40B4-BE49-F238E27FC236}">
                <a16:creationId xmlns:a16="http://schemas.microsoft.com/office/drawing/2014/main" id="{490571E1-C5A3-736B-0AB7-4F20F50B1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B790E-C112-222D-1267-493E2C3353CA}"/>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118794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8925-99AB-6251-8ED7-F11223CE19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6F5DB-B362-1E27-236C-61F38F2B8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CD2D8-C13A-4D50-C61A-7DAE9D3DEC01}"/>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5" name="Footer Placeholder 4">
            <a:extLst>
              <a:ext uri="{FF2B5EF4-FFF2-40B4-BE49-F238E27FC236}">
                <a16:creationId xmlns:a16="http://schemas.microsoft.com/office/drawing/2014/main" id="{7B0C454E-6EA2-6CE6-494E-6D49CDC3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466F6-F295-EC91-758F-ADDDA178AF04}"/>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24474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E09B8-349C-4749-9499-ECC1F5A5CB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FEA72-64F8-5D27-3D4A-EE6BFA145D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67BA7-5323-89D1-D5AE-75FFADF869F2}"/>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5" name="Footer Placeholder 4">
            <a:extLst>
              <a:ext uri="{FF2B5EF4-FFF2-40B4-BE49-F238E27FC236}">
                <a16:creationId xmlns:a16="http://schemas.microsoft.com/office/drawing/2014/main" id="{6292D169-2602-84AD-662D-1F4A272A4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E6513-AF1A-564F-07FE-697EA9BBF37B}"/>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3522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D2DA-2E4F-FEBA-7DB2-739C67C22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3F199-4D29-E9BC-09B9-F1921A2E97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09B7C-BB99-1564-198E-05224B252496}"/>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5" name="Footer Placeholder 4">
            <a:extLst>
              <a:ext uri="{FF2B5EF4-FFF2-40B4-BE49-F238E27FC236}">
                <a16:creationId xmlns:a16="http://schemas.microsoft.com/office/drawing/2014/main" id="{ADC2A862-E78E-B3C8-9B9E-7292ED3E4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593F7-ABB9-8A6D-4FA8-55D519EB9A13}"/>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94997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A411-000D-F12C-27FB-B21761007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5B3D6C-E6FB-D687-7081-26F0209E7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1268B-A863-68CF-CCA9-4396D54E94F8}"/>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5" name="Footer Placeholder 4">
            <a:extLst>
              <a:ext uri="{FF2B5EF4-FFF2-40B4-BE49-F238E27FC236}">
                <a16:creationId xmlns:a16="http://schemas.microsoft.com/office/drawing/2014/main" id="{3D997A3A-8809-217E-C2AC-40F768E3DA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8BCF7-7B8A-BBE7-EB21-A4A1B5EE9408}"/>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16693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30A9-7A43-0E69-EF40-F373EB2A4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B57E6D-4998-59E9-7828-CFE8FEF011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C0FD0B-80BA-B83E-C6A4-E12AD9EE24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0246BE-2047-6EE5-264F-979FED3E49CE}"/>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6" name="Footer Placeholder 5">
            <a:extLst>
              <a:ext uri="{FF2B5EF4-FFF2-40B4-BE49-F238E27FC236}">
                <a16:creationId xmlns:a16="http://schemas.microsoft.com/office/drawing/2014/main" id="{208E0ED2-6D82-B4B8-E9F0-098054FAD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F06BE8-C8C2-5377-9167-C76002620AE0}"/>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154138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ECC1-3B5C-D4FA-F335-380B16D84E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17ABDC-E359-5F8C-6C99-7E110ADF4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4D227-95A3-A08A-C208-C25A0B72B0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3A49D0-B3C1-7C99-178C-F743A1BEF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5AFB0-C2BF-C41D-9342-2A575CF950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AB71F-C15C-688D-0FF5-98F90703D6A5}"/>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8" name="Footer Placeholder 7">
            <a:extLst>
              <a:ext uri="{FF2B5EF4-FFF2-40B4-BE49-F238E27FC236}">
                <a16:creationId xmlns:a16="http://schemas.microsoft.com/office/drawing/2014/main" id="{491A209F-ECF9-AD97-E3DE-ABE65368F0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419CB-35C6-D8C2-0F72-6F3BE6CF6C43}"/>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164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2D7E-C9C5-660E-5613-CFA7A5669E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420C32-C57E-ABB6-D21E-435F512C014C}"/>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4" name="Footer Placeholder 3">
            <a:extLst>
              <a:ext uri="{FF2B5EF4-FFF2-40B4-BE49-F238E27FC236}">
                <a16:creationId xmlns:a16="http://schemas.microsoft.com/office/drawing/2014/main" id="{215E8CB1-1AFB-77F2-55B1-2836869651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03F34D-FD95-2EF7-819D-8242291AFFA2}"/>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70405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07C35-04AB-2484-9C64-EA67D8550D9E}"/>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3" name="Footer Placeholder 2">
            <a:extLst>
              <a:ext uri="{FF2B5EF4-FFF2-40B4-BE49-F238E27FC236}">
                <a16:creationId xmlns:a16="http://schemas.microsoft.com/office/drawing/2014/main" id="{01B0BF04-568A-755E-C0EE-E8383DBE1A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E9F7F5-8583-8F62-C159-21386D91ACF2}"/>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84437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1B32-6979-6A8C-0210-86EEF794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CBC3CE-D334-E59C-D6D1-462B9951C6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7355C8-63AC-DF27-250A-77C7F218D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B9C50-6C83-8696-0E02-99E0DC13621C}"/>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6" name="Footer Placeholder 5">
            <a:extLst>
              <a:ext uri="{FF2B5EF4-FFF2-40B4-BE49-F238E27FC236}">
                <a16:creationId xmlns:a16="http://schemas.microsoft.com/office/drawing/2014/main" id="{63300E77-2C85-8B23-D61F-85C96EF90B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D963A-5F08-E4C7-F601-A71977A9CC3A}"/>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9686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DAA3-52B9-1152-0534-A46CBFD66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EFC7E5-56DC-F499-F297-B5935F95E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39D382-A079-6A72-C0B0-223CF9438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48148-9FE5-B71F-9A36-6C0EF2AF8B85}"/>
              </a:ext>
            </a:extLst>
          </p:cNvPr>
          <p:cNvSpPr>
            <a:spLocks noGrp="1"/>
          </p:cNvSpPr>
          <p:nvPr>
            <p:ph type="dt" sz="half" idx="10"/>
          </p:nvPr>
        </p:nvSpPr>
        <p:spPr/>
        <p:txBody>
          <a:bodyPr/>
          <a:lstStyle/>
          <a:p>
            <a:fld id="{6437A443-17DD-4EA1-98E1-43F58F2CD17A}" type="datetimeFigureOut">
              <a:rPr lang="en-IN" smtClean="0"/>
              <a:t>16-06-2023</a:t>
            </a:fld>
            <a:endParaRPr lang="en-IN"/>
          </a:p>
        </p:txBody>
      </p:sp>
      <p:sp>
        <p:nvSpPr>
          <p:cNvPr id="6" name="Footer Placeholder 5">
            <a:extLst>
              <a:ext uri="{FF2B5EF4-FFF2-40B4-BE49-F238E27FC236}">
                <a16:creationId xmlns:a16="http://schemas.microsoft.com/office/drawing/2014/main" id="{6E539CEC-E82E-BABA-A61C-72AF5CFC4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873EF-8BA6-3F20-2D23-A0D7E505A181}"/>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69221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94B1F-5AB4-01D0-93EF-F45D9EFAE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071A4-DBAA-F4A2-B07C-B7199676D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62C4C-01A1-10D4-1222-D3B00FBDA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7A443-17DD-4EA1-98E1-43F58F2CD17A}" type="datetimeFigureOut">
              <a:rPr lang="en-IN" smtClean="0"/>
              <a:t>16-06-2023</a:t>
            </a:fld>
            <a:endParaRPr lang="en-IN"/>
          </a:p>
        </p:txBody>
      </p:sp>
      <p:sp>
        <p:nvSpPr>
          <p:cNvPr id="5" name="Footer Placeholder 4">
            <a:extLst>
              <a:ext uri="{FF2B5EF4-FFF2-40B4-BE49-F238E27FC236}">
                <a16:creationId xmlns:a16="http://schemas.microsoft.com/office/drawing/2014/main" id="{DD5CD14B-389B-FAED-5964-5A28A8AAE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A778E4-EF45-F7AA-5091-5BCA1B21E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3C5B6-4655-4998-84AE-25CA600615D1}" type="slidenum">
              <a:rPr lang="en-IN" smtClean="0"/>
              <a:t>‹#›</a:t>
            </a:fld>
            <a:endParaRPr lang="en-IN"/>
          </a:p>
        </p:txBody>
      </p:sp>
    </p:spTree>
    <p:extLst>
      <p:ext uri="{BB962C8B-B14F-4D97-AF65-F5344CB8AC3E}">
        <p14:creationId xmlns:p14="http://schemas.microsoft.com/office/powerpoint/2010/main" val="338575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324251" y="2443081"/>
            <a:ext cx="9543498" cy="1630156"/>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2800" b="1" dirty="0">
                <a:effectLst/>
                <a:latin typeface="Times New Roman" panose="02020603050405020304" pitchFamily="18" charset="0"/>
                <a:ea typeface="Calibri" panose="020F0502020204030204" pitchFamily="34" charset="0"/>
              </a:rPr>
              <a:t>                      </a:t>
            </a:r>
            <a:r>
              <a:rPr lang="en-IN" sz="2800" b="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Food ordering system</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p>
        </p:txBody>
      </p:sp>
      <p:sp>
        <p:nvSpPr>
          <p:cNvPr id="6" name="TextBox 5"/>
          <p:cNvSpPr txBox="1"/>
          <p:nvPr/>
        </p:nvSpPr>
        <p:spPr>
          <a:xfrm>
            <a:off x="484659" y="360976"/>
            <a:ext cx="3618964" cy="707886"/>
          </a:xfrm>
          <a:prstGeom prst="rect">
            <a:avLst/>
          </a:prstGeom>
          <a:noFill/>
        </p:spPr>
        <p:txBody>
          <a:bodyPr wrap="square" rtlCol="0">
            <a:spAutoFit/>
          </a:bodyPr>
          <a:lstStyle/>
          <a:p>
            <a:r>
              <a:rPr lang="en-US" sz="2000" b="1" dirty="0">
                <a:latin typeface="Times New Roman" pitchFamily="18" charset="0"/>
                <a:cs typeface="Times New Roman" pitchFamily="18" charset="0"/>
              </a:rPr>
              <a:t>Domain: </a:t>
            </a:r>
            <a:r>
              <a:rPr lang="en-US" sz="2000" dirty="0">
                <a:latin typeface="Times New Roman" pitchFamily="18" charset="0"/>
                <a:cs typeface="Times New Roman" pitchFamily="18" charset="0"/>
              </a:rPr>
              <a:t>Android</a:t>
            </a:r>
          </a:p>
          <a:p>
            <a:r>
              <a:rPr lang="en-US" sz="2000" b="1" dirty="0">
                <a:latin typeface="Times New Roman" pitchFamily="18" charset="0"/>
                <a:cs typeface="Times New Roman" pitchFamily="18" charset="0"/>
              </a:rPr>
              <a:t>Technology: </a:t>
            </a:r>
            <a:r>
              <a:rPr lang="en-US" sz="2000" dirty="0">
                <a:latin typeface="Times New Roman" pitchFamily="18" charset="0"/>
                <a:cs typeface="Times New Roman" pitchFamily="18" charset="0"/>
              </a:rPr>
              <a:t>KOTLIN</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4619" y="110053"/>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Literature Survey</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9558" y="1334219"/>
            <a:ext cx="8915400" cy="4773283"/>
          </a:xfrm>
        </p:spPr>
        <p:txBody>
          <a:bodyPr>
            <a:noAutofit/>
          </a:bodyPr>
          <a:lstStyle/>
          <a:p>
            <a:pPr marL="0" marR="0" lvl="0" indent="0" algn="just">
              <a:lnSpc>
                <a:spcPct val="150000"/>
              </a:lnSpc>
              <a:spcBef>
                <a:spcPts val="0"/>
              </a:spcBef>
              <a:spcAft>
                <a:spcPts val="0"/>
              </a:spcAft>
              <a:buNone/>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93970425"/>
              </p:ext>
            </p:extLst>
          </p:nvPr>
        </p:nvGraphicFramePr>
        <p:xfrm>
          <a:off x="799884" y="950671"/>
          <a:ext cx="11069782" cy="5116678"/>
        </p:xfrm>
        <a:graphic>
          <a:graphicData uri="http://schemas.openxmlformats.org/drawingml/2006/table">
            <a:tbl>
              <a:tblPr firstRow="1" bandRow="1">
                <a:tableStyleId>{5C22544A-7EE6-4342-B048-85BDC9FD1C3A}</a:tableStyleId>
              </a:tblPr>
              <a:tblGrid>
                <a:gridCol w="696407">
                  <a:extLst>
                    <a:ext uri="{9D8B030D-6E8A-4147-A177-3AD203B41FA5}">
                      <a16:colId xmlns:a16="http://schemas.microsoft.com/office/drawing/2014/main" val="20000"/>
                    </a:ext>
                  </a:extLst>
                </a:gridCol>
                <a:gridCol w="2405052">
                  <a:extLst>
                    <a:ext uri="{9D8B030D-6E8A-4147-A177-3AD203B41FA5}">
                      <a16:colId xmlns:a16="http://schemas.microsoft.com/office/drawing/2014/main" val="20001"/>
                    </a:ext>
                  </a:extLst>
                </a:gridCol>
                <a:gridCol w="2689742">
                  <a:extLst>
                    <a:ext uri="{9D8B030D-6E8A-4147-A177-3AD203B41FA5}">
                      <a16:colId xmlns:a16="http://schemas.microsoft.com/office/drawing/2014/main" val="20002"/>
                    </a:ext>
                  </a:extLst>
                </a:gridCol>
                <a:gridCol w="5278581">
                  <a:extLst>
                    <a:ext uri="{9D8B030D-6E8A-4147-A177-3AD203B41FA5}">
                      <a16:colId xmlns:a16="http://schemas.microsoft.com/office/drawing/2014/main" val="20003"/>
                    </a:ext>
                  </a:extLst>
                </a:gridCol>
              </a:tblGrid>
              <a:tr h="379806">
                <a:tc>
                  <a:txBody>
                    <a:bodyPr/>
                    <a:lstStyle/>
                    <a:p>
                      <a:r>
                        <a:rPr lang="en-US" dirty="0"/>
                        <a:t>Year</a:t>
                      </a:r>
                    </a:p>
                  </a:txBody>
                  <a:tcPr/>
                </a:tc>
                <a:tc>
                  <a:txBody>
                    <a:bodyPr/>
                    <a:lstStyle/>
                    <a:p>
                      <a:r>
                        <a:rPr lang="en-US" dirty="0"/>
                        <a:t>Author</a:t>
                      </a:r>
                    </a:p>
                  </a:txBody>
                  <a:tcPr/>
                </a:tc>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0000"/>
                  </a:ext>
                </a:extLst>
              </a:tr>
              <a:tr h="12415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2018</a:t>
                      </a:r>
                    </a:p>
                  </a:txBody>
                  <a:tcPr/>
                </a:tc>
                <a:tc>
                  <a:txBody>
                    <a:bodyPr/>
                    <a:lstStyle/>
                    <a:p>
                      <a:pPr lvl="0"/>
                      <a:r>
                        <a:rPr lang="en-IN" sz="1400" dirty="0" err="1">
                          <a:latin typeface="Times New Roman" panose="02020603050405020304" pitchFamily="18" charset="0"/>
                          <a:cs typeface="Times New Roman" panose="02020603050405020304" pitchFamily="18" charset="0"/>
                        </a:rPr>
                        <a:t>Vindya</a:t>
                      </a:r>
                      <a:r>
                        <a:rPr lang="en-IN" sz="1400" dirty="0">
                          <a:latin typeface="Times New Roman" panose="02020603050405020304" pitchFamily="18" charset="0"/>
                          <a:cs typeface="Times New Roman" panose="02020603050405020304" pitchFamily="18" charset="0"/>
                        </a:rPr>
                        <a:t> Liyanage,  </a:t>
                      </a:r>
                      <a:r>
                        <a:rPr lang="en-IN" sz="1400" dirty="0" err="1">
                          <a:latin typeface="Times New Roman" panose="02020603050405020304" pitchFamily="18" charset="0"/>
                          <a:cs typeface="Times New Roman" panose="02020603050405020304" pitchFamily="18" charset="0"/>
                        </a:rPr>
                        <a:t>Achini</a:t>
                      </a:r>
                      <a:r>
                        <a:rPr lang="en-IN" sz="1400" dirty="0">
                          <a:latin typeface="Times New Roman" panose="02020603050405020304" pitchFamily="18" charset="0"/>
                          <a:cs typeface="Times New Roman" panose="02020603050405020304" pitchFamily="18" charset="0"/>
                        </a:rPr>
                        <a:t> Ekanayake,  </a:t>
                      </a:r>
                      <a:r>
                        <a:rPr lang="en-IN" sz="1400" dirty="0" err="1">
                          <a:latin typeface="Times New Roman" panose="02020603050405020304" pitchFamily="18" charset="0"/>
                          <a:cs typeface="Times New Roman" panose="02020603050405020304" pitchFamily="18" charset="0"/>
                        </a:rPr>
                        <a:t>Hiranthi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Premasiri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Prabhashi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Munasinghe</a:t>
                      </a:r>
                      <a:endParaRPr lang="en-US" sz="1400" b="0" dirty="0">
                        <a:latin typeface="Times New Roman" panose="02020603050405020304" pitchFamily="18" charset="0"/>
                        <a:cs typeface="Times New Roman" panose="02020603050405020304" pitchFamily="18" charset="0"/>
                      </a:endParaRPr>
                    </a:p>
                  </a:txBody>
                  <a:tcPr/>
                </a:tc>
                <a:tc>
                  <a:txBody>
                    <a:bodyPr/>
                    <a:lstStyle/>
                    <a:p>
                      <a:pPr lvl="0"/>
                      <a:r>
                        <a:rPr lang="en-IN" sz="1400" dirty="0">
                          <a:latin typeface="Times New Roman" panose="02020603050405020304" pitchFamily="18" charset="0"/>
                          <a:cs typeface="Times New Roman" panose="02020603050405020304" pitchFamily="18" charset="0"/>
                        </a:rPr>
                        <a:t>Foody – Smart Restaurant Management and Ordering System </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Customers play a vital role in the contemporary food industry when determining the quality of the restaurant and its food. Restaurants give considerable attention to customers’ feedback about their service, since the reputation of the business depends on it. Key factors of evaluating customer satisfaction are, being able to deliver the services effectively to lessen the time of consumption, as well as maintaining a high quality of service.</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58853">
                <a:tc>
                  <a:txBody>
                    <a:bodyPr/>
                    <a:lstStyle/>
                    <a:p>
                      <a:pPr lvl="0"/>
                      <a:r>
                        <a:rPr lang="en-US" sz="1400" b="0" dirty="0">
                          <a:latin typeface="Times New Roman" panose="02020603050405020304" pitchFamily="18" charset="0"/>
                          <a:cs typeface="Times New Roman" panose="02020603050405020304" pitchFamily="18" charset="0"/>
                        </a:rPr>
                        <a:t>2019</a:t>
                      </a:r>
                    </a:p>
                  </a:txBody>
                  <a:tcPr/>
                </a:tc>
                <a:tc>
                  <a:txBody>
                    <a:bodyPr/>
                    <a:lstStyle/>
                    <a:p>
                      <a:pPr lvl="0"/>
                      <a:r>
                        <a:rPr lang="it-IT" sz="1400" b="0" dirty="0">
                          <a:latin typeface="Times New Roman" panose="02020603050405020304" pitchFamily="18" charset="0"/>
                          <a:cs typeface="Times New Roman" panose="02020603050405020304" pitchFamily="18" charset="0"/>
                        </a:rPr>
                        <a:t>Yakob Utama Chandra; Cadelina Cassandra</a:t>
                      </a:r>
                      <a:endParaRPr lang="en-US" sz="1400" b="0" dirty="0">
                        <a:latin typeface="Times New Roman" panose="02020603050405020304" pitchFamily="18" charset="0"/>
                        <a:cs typeface="Times New Roman" panose="02020603050405020304" pitchFamily="18" charset="0"/>
                      </a:endParaRPr>
                    </a:p>
                  </a:txBody>
                  <a:tcPr/>
                </a:tc>
                <a:tc>
                  <a:txBody>
                    <a:bodyPr/>
                    <a:lstStyle/>
                    <a:p>
                      <a:pPr lvl="0"/>
                      <a:r>
                        <a:rPr lang="en-US" sz="1400" b="0" dirty="0">
                          <a:latin typeface="Times New Roman" panose="02020603050405020304" pitchFamily="18" charset="0"/>
                          <a:cs typeface="Times New Roman" panose="02020603050405020304" pitchFamily="18" charset="0"/>
                        </a:rPr>
                        <a:t>Stimulus Factors of Order Online Food Delivery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Food order from mobile application is popular nowadays, this way can help customers order food effectively and faster. It also can offer maximum benefit for suppliers and customers. So, the customer can get the value of online food order delivery. </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593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KEQUAN LI  , YAN CHEN1 , JIACHEN LIU , LIN ZHANG , AND XIANGWEI MU</a:t>
                      </a:r>
                      <a:endParaRPr lang="en-US" sz="1400" b="0" dirty="0">
                        <a:latin typeface="Times New Roman" panose="02020603050405020304" pitchFamily="18" charset="0"/>
                        <a:cs typeface="Times New Roman" panose="02020603050405020304" pitchFamily="18" charset="0"/>
                      </a:endParaRPr>
                    </a:p>
                  </a:txBody>
                  <a:tcPr/>
                </a:tc>
                <a:tc>
                  <a:txBody>
                    <a:bodyPr/>
                    <a:lstStyle/>
                    <a:p>
                      <a:pPr lvl="0"/>
                      <a:r>
                        <a:rPr lang="en-US" sz="1400" dirty="0">
                          <a:latin typeface="Times New Roman" panose="02020603050405020304" pitchFamily="18" charset="0"/>
                          <a:cs typeface="Times New Roman" panose="02020603050405020304" pitchFamily="18" charset="0"/>
                        </a:rPr>
                        <a:t>Online Food Delivery Platforms and Restaurants</a:t>
                      </a:r>
                      <a:endParaRPr lang="en-US" sz="1400" b="0" dirty="0">
                        <a:latin typeface="Times New Roman" panose="02020603050405020304" pitchFamily="18" charset="0"/>
                        <a:cs typeface="Times New Roman" panose="02020603050405020304" pitchFamily="18" charset="0"/>
                      </a:endParaRPr>
                    </a:p>
                  </a:txBody>
                  <a:tcPr/>
                </a:tc>
                <a:tc>
                  <a:txBody>
                    <a:bodyPr/>
                    <a:lstStyle/>
                    <a:p>
                      <a:pPr lvl="0"/>
                      <a:r>
                        <a:rPr lang="en-US" sz="1400" dirty="0">
                          <a:latin typeface="Times New Roman" panose="02020603050405020304" pitchFamily="18" charset="0"/>
                          <a:cs typeface="Times New Roman" panose="02020603050405020304" pitchFamily="18" charset="0"/>
                        </a:rPr>
                        <a:t>This study applied evolutionary game theory to examine the interaction mechanism of the problematic behaviors between OFD platforms and restaurants. By theoretical research and simulation, we analyzed the conditions under which the game can converge to the expected outcome. In addition, we discussed the measures that are most important to promote restaurants using degradable food packaging in their service. </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966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30731" y="677074"/>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715617" y="1701657"/>
            <a:ext cx="10787270" cy="2219179"/>
          </a:xfrm>
        </p:spPr>
        <p:txBody>
          <a:bodyPr>
            <a:normAutofit/>
          </a:bodyPr>
          <a:lstStyle/>
          <a:p>
            <a:pPr marL="0" indent="0" algn="just">
              <a:lnSpc>
                <a:spcPct val="11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0000"/>
              </a:lnSpc>
              <a:buNone/>
            </a:pPr>
            <a:endParaRPr lang="en-IN" sz="20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98A60E0E-0E78-044D-B99E-620CF50B960E}"/>
              </a:ext>
            </a:extLst>
          </p:cNvPr>
          <p:cNvSpPr txBox="1"/>
          <p:nvPr/>
        </p:nvSpPr>
        <p:spPr>
          <a:xfrm>
            <a:off x="1849581" y="1701657"/>
            <a:ext cx="8492837" cy="369332"/>
          </a:xfrm>
          <a:prstGeom prst="rect">
            <a:avLst/>
          </a:prstGeom>
          <a:noFill/>
        </p:spPr>
        <p:txBody>
          <a:bodyPr wrap="square">
            <a:spAutoFit/>
          </a:bodyPr>
          <a:lstStyle/>
          <a:p>
            <a:pPr algn="just"/>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4" name="TextBox 3">
            <a:extLst>
              <a:ext uri="{FF2B5EF4-FFF2-40B4-BE49-F238E27FC236}">
                <a16:creationId xmlns:a16="http://schemas.microsoft.com/office/drawing/2014/main" id="{F486BF47-31DA-ABEA-D4F7-E4D6DB7640E2}"/>
              </a:ext>
            </a:extLst>
          </p:cNvPr>
          <p:cNvSpPr txBox="1"/>
          <p:nvPr/>
        </p:nvSpPr>
        <p:spPr>
          <a:xfrm>
            <a:off x="1430731" y="1327559"/>
            <a:ext cx="9154142" cy="2535566"/>
          </a:xfrm>
          <a:prstGeom prst="rect">
            <a:avLst/>
          </a:prstGeom>
          <a:noFill/>
        </p:spPr>
        <p:txBody>
          <a:bodyPr wrap="square">
            <a:spAutoFit/>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Even though this research focusses on the college cafeteria, the  team will be focusing on reducing time wastage because customers can check availability of tables before entering the cafeteria.  The user will view the food item are available in cafeteria the user will place  his order based on his interest the  user will pay the payment in the application itself after  the payment the cafeteria will get the payment is paid. Once the order will completed the cafeteria will send a message to the user. The user once collected by showing the order id to the cafeteria.</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620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4306" y="16044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22334" y="904170"/>
            <a:ext cx="11547332" cy="5677785"/>
          </a:xfrm>
        </p:spPr>
        <p:txBody>
          <a:bodyPr>
            <a:noAutofit/>
          </a:bodyPr>
          <a:lstStyle/>
          <a:p>
            <a:pPr algn="just">
              <a:lnSpc>
                <a:spcPct val="100000"/>
              </a:lnSpc>
            </a:pPr>
            <a:r>
              <a:rPr lang="en-US" sz="1800" dirty="0" err="1">
                <a:latin typeface="Times New Roman" panose="02020603050405020304" pitchFamily="18" charset="0"/>
                <a:cs typeface="Times New Roman" panose="02020603050405020304" pitchFamily="18" charset="0"/>
              </a:rPr>
              <a:t>Vindya</a:t>
            </a:r>
            <a:r>
              <a:rPr lang="en-US" sz="1800" dirty="0">
                <a:latin typeface="Times New Roman" panose="02020603050405020304" pitchFamily="18" charset="0"/>
                <a:cs typeface="Times New Roman" panose="02020603050405020304" pitchFamily="18" charset="0"/>
              </a:rPr>
              <a:t> Liyanage,  </a:t>
            </a:r>
            <a:r>
              <a:rPr lang="en-US" sz="1800" dirty="0" err="1">
                <a:latin typeface="Times New Roman" panose="02020603050405020304" pitchFamily="18" charset="0"/>
                <a:cs typeface="Times New Roman" panose="02020603050405020304" pitchFamily="18" charset="0"/>
              </a:rPr>
              <a:t>Achini</a:t>
            </a:r>
            <a:r>
              <a:rPr lang="en-US" sz="1800" dirty="0">
                <a:latin typeface="Times New Roman" panose="02020603050405020304" pitchFamily="18" charset="0"/>
                <a:cs typeface="Times New Roman" panose="02020603050405020304" pitchFamily="18" charset="0"/>
              </a:rPr>
              <a:t> Ekanayake,  </a:t>
            </a:r>
            <a:r>
              <a:rPr lang="en-US" sz="1800" dirty="0" err="1">
                <a:latin typeface="Times New Roman" panose="02020603050405020304" pitchFamily="18" charset="0"/>
                <a:cs typeface="Times New Roman" panose="02020603050405020304" pitchFamily="18" charset="0"/>
              </a:rPr>
              <a:t>Hiranthi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Premasiri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Prabhashi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Munasinghe</a:t>
            </a:r>
            <a:r>
              <a:rPr lang="en-US" sz="1800" dirty="0">
                <a:latin typeface="Times New Roman" panose="02020603050405020304" pitchFamily="18" charset="0"/>
                <a:cs typeface="Times New Roman" panose="02020603050405020304" pitchFamily="18" charset="0"/>
              </a:rPr>
              <a:t>,"Foody – Smart Restaurant Management and Ordering System ",2018</a:t>
            </a:r>
          </a:p>
          <a:p>
            <a:pPr algn="just">
              <a:lnSpc>
                <a:spcPct val="100000"/>
              </a:lnSpc>
            </a:pPr>
            <a:r>
              <a:rPr lang="en-US" sz="1800" dirty="0" err="1">
                <a:latin typeface="Times New Roman" panose="02020603050405020304" pitchFamily="18" charset="0"/>
                <a:cs typeface="Times New Roman" panose="02020603050405020304" pitchFamily="18" charset="0"/>
              </a:rPr>
              <a:t>Yakob</a:t>
            </a:r>
            <a:r>
              <a:rPr lang="en-US" sz="1800" dirty="0">
                <a:latin typeface="Times New Roman" panose="02020603050405020304" pitchFamily="18" charset="0"/>
                <a:cs typeface="Times New Roman" panose="02020603050405020304" pitchFamily="18" charset="0"/>
              </a:rPr>
              <a:t> Utama Chandra; </a:t>
            </a:r>
            <a:r>
              <a:rPr lang="en-US" sz="1800" dirty="0" err="1">
                <a:latin typeface="Times New Roman" panose="02020603050405020304" pitchFamily="18" charset="0"/>
                <a:cs typeface="Times New Roman" panose="02020603050405020304" pitchFamily="18" charset="0"/>
              </a:rPr>
              <a:t>Cadelina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Cassandra,"Stimulus</a:t>
            </a:r>
            <a:r>
              <a:rPr lang="en-US" sz="1800" dirty="0">
                <a:latin typeface="Times New Roman" panose="02020603050405020304" pitchFamily="18" charset="0"/>
                <a:cs typeface="Times New Roman" panose="02020603050405020304" pitchFamily="18" charset="0"/>
              </a:rPr>
              <a:t> Factors of Order Online Food Delivery",2019</a:t>
            </a:r>
          </a:p>
          <a:p>
            <a:pPr algn="just">
              <a:lnSpc>
                <a:spcPct val="100000"/>
              </a:lnSpc>
            </a:pPr>
            <a:r>
              <a:rPr lang="en-US" sz="1800" dirty="0">
                <a:latin typeface="Times New Roman" panose="02020603050405020304" pitchFamily="18" charset="0"/>
                <a:cs typeface="Times New Roman" panose="02020603050405020304" pitchFamily="18" charset="0"/>
              </a:rPr>
              <a:t>KEQUAN LI  , YAN CHEN1 , JIACHEN LIU , LIN ZHANG , AND XIANGWEI </a:t>
            </a:r>
            <a:r>
              <a:rPr lang="en-US" sz="1800" dirty="0" err="1">
                <a:latin typeface="Times New Roman" panose="02020603050405020304" pitchFamily="18" charset="0"/>
                <a:cs typeface="Times New Roman" panose="02020603050405020304" pitchFamily="18" charset="0"/>
              </a:rPr>
              <a:t>MU,"Online</a:t>
            </a:r>
            <a:r>
              <a:rPr lang="en-US" sz="1800" dirty="0">
                <a:latin typeface="Times New Roman" panose="02020603050405020304" pitchFamily="18" charset="0"/>
                <a:cs typeface="Times New Roman" panose="02020603050405020304" pitchFamily="18" charset="0"/>
              </a:rPr>
              <a:t> Food Delivery Platforms and Restaurants",2021</a:t>
            </a:r>
          </a:p>
          <a:p>
            <a:pPr algn="just">
              <a:lnSpc>
                <a:spcPct val="100000"/>
              </a:lnSpc>
            </a:pPr>
            <a:r>
              <a:rPr lang="en-US" sz="1800" b="0" i="0" dirty="0">
                <a:effectLst/>
                <a:latin typeface="Times New Roman" panose="02020603050405020304" pitchFamily="18" charset="0"/>
                <a:cs typeface="Times New Roman" panose="02020603050405020304" pitchFamily="18" charset="0"/>
              </a:rPr>
              <a:t>S. M. Hassan, "Top Online Shopping E-companies and their Strength and Weakness", 2014.</a:t>
            </a:r>
          </a:p>
          <a:p>
            <a:pPr algn="just">
              <a:lnSpc>
                <a:spcPct val="100000"/>
              </a:lnSpc>
            </a:pPr>
            <a:r>
              <a:rPr lang="en-US" sz="1800" b="0" i="0" dirty="0">
                <a:effectLst/>
                <a:latin typeface="Times New Roman" panose="02020603050405020304" pitchFamily="18" charset="0"/>
                <a:cs typeface="Times New Roman" panose="02020603050405020304" pitchFamily="18" charset="0"/>
              </a:rPr>
              <a:t>Susan </a:t>
            </a:r>
            <a:r>
              <a:rPr lang="en-US" sz="1800" b="0" i="0" dirty="0" err="1">
                <a:effectLst/>
                <a:latin typeface="Times New Roman" panose="02020603050405020304" pitchFamily="18" charset="0"/>
                <a:cs typeface="Times New Roman" panose="02020603050405020304" pitchFamily="18" charset="0"/>
              </a:rPr>
              <a:t>Stepney</a:t>
            </a:r>
            <a:r>
              <a:rPr lang="en-US" sz="1800" b="0" i="0" dirty="0">
                <a:effectLst/>
                <a:latin typeface="Times New Roman" panose="02020603050405020304" pitchFamily="18" charset="0"/>
                <a:cs typeface="Times New Roman" panose="02020603050405020304" pitchFamily="18" charset="0"/>
              </a:rPr>
              <a:t> and P. Lord Stephen, "A Formal Specification of an Access Control System", 1987.</a:t>
            </a:r>
          </a:p>
          <a:p>
            <a:pPr algn="l"/>
            <a:r>
              <a:rPr lang="en-IN" sz="1800" b="0" i="0" dirty="0">
                <a:effectLst/>
                <a:latin typeface="Times New Roman" panose="02020603050405020304" pitchFamily="18" charset="0"/>
                <a:cs typeface="Times New Roman" panose="02020603050405020304" pitchFamily="18" charset="0"/>
              </a:rPr>
              <a:t>V. A. </a:t>
            </a:r>
            <a:r>
              <a:rPr lang="en-IN" sz="1800" b="0" i="0" dirty="0" err="1">
                <a:effectLst/>
                <a:latin typeface="Times New Roman" panose="02020603050405020304" pitchFamily="18" charset="0"/>
                <a:cs typeface="Times New Roman" panose="02020603050405020304" pitchFamily="18" charset="0"/>
              </a:rPr>
              <a:t>Bharadi</a:t>
            </a:r>
            <a:r>
              <a:rPr lang="en-IN" sz="1800" b="0" i="0" dirty="0">
                <a:effectLst/>
                <a:latin typeface="Times New Roman" panose="02020603050405020304" pitchFamily="18" charset="0"/>
                <a:cs typeface="Times New Roman" panose="02020603050405020304" pitchFamily="18" charset="0"/>
              </a:rPr>
              <a:t>, Intelligent e-Restaurant using Android OS, Mumbai, 2013.</a:t>
            </a:r>
          </a:p>
          <a:p>
            <a:pPr algn="l"/>
            <a:r>
              <a:rPr lang="en-IN" sz="1800" b="0" i="0" dirty="0">
                <a:effectLst/>
                <a:latin typeface="Times New Roman" panose="02020603050405020304" pitchFamily="18" charset="0"/>
                <a:cs typeface="Times New Roman" panose="02020603050405020304" pitchFamily="18" charset="0"/>
              </a:rPr>
              <a:t>M. Rajesh, "E-Restaurant: Online Restaurant Management", 2015.</a:t>
            </a:r>
            <a:endParaRPr lang="en-IN" sz="1800" dirty="0">
              <a:latin typeface="Times New Roman" panose="02020603050405020304" pitchFamily="18" charset="0"/>
              <a:cs typeface="Times New Roman" panose="02020603050405020304" pitchFamily="18" charset="0"/>
            </a:endParaRPr>
          </a:p>
          <a:p>
            <a:pPr algn="l"/>
            <a:r>
              <a:rPr lang="en-US" sz="1800" b="0" i="0" dirty="0">
                <a:effectLst/>
                <a:latin typeface="Times New Roman" panose="02020603050405020304" pitchFamily="18" charset="0"/>
                <a:cs typeface="Times New Roman" panose="02020603050405020304" pitchFamily="18" charset="0"/>
              </a:rPr>
              <a:t>A. Patil, "SMART RESTAURANT SYSTEM USING ANDROID", 2017.</a:t>
            </a:r>
          </a:p>
          <a:p>
            <a:pPr algn="l"/>
            <a:r>
              <a:rPr lang="en-US" sz="1800" b="0" i="0" dirty="0">
                <a:effectLst/>
                <a:latin typeface="Times New Roman" panose="02020603050405020304" pitchFamily="18" charset="0"/>
                <a:cs typeface="Times New Roman" panose="02020603050405020304" pitchFamily="18" charset="0"/>
              </a:rPr>
              <a:t>M. Y. Ricky, "Mobile Food Ordering Application using Android OS Platform", 2014.</a:t>
            </a:r>
          </a:p>
          <a:p>
            <a:r>
              <a:rPr lang="en-US" sz="1800" dirty="0">
                <a:latin typeface="Times New Roman" panose="02020603050405020304" pitchFamily="18" charset="0"/>
                <a:cs typeface="Times New Roman" panose="02020603050405020304" pitchFamily="18" charset="0"/>
              </a:rPr>
              <a:t>M. </a:t>
            </a:r>
            <a:r>
              <a:rPr lang="en-US" sz="1800" dirty="0" err="1">
                <a:latin typeface="Times New Roman" panose="02020603050405020304" pitchFamily="18" charset="0"/>
                <a:cs typeface="Times New Roman" panose="02020603050405020304" pitchFamily="18" charset="0"/>
              </a:rPr>
              <a:t>Maimaiti</a:t>
            </a:r>
            <a:r>
              <a:rPr lang="en-US" sz="1800" dirty="0">
                <a:latin typeface="Times New Roman" panose="02020603050405020304" pitchFamily="18" charset="0"/>
                <a:cs typeface="Times New Roman" panose="02020603050405020304" pitchFamily="18" charset="0"/>
              </a:rPr>
              <a:t>, X. Zhao, M. Jia, Y. Ru, and S. Zhu, ‘‘How we eat determines what we become: Opportunities and challenges brought by food delivery industry in a changing world in China,’’. 2018. </a:t>
            </a:r>
          </a:p>
          <a:p>
            <a:pPr algn="l"/>
            <a:endParaRPr lang="en-IN" sz="1800" b="0" i="0" dirty="0">
              <a:solidFill>
                <a:srgbClr val="333333"/>
              </a:solidFill>
              <a:effectLst/>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245" y="284714"/>
            <a:ext cx="4958751" cy="756309"/>
          </a:xfrm>
        </p:spPr>
        <p:txBody>
          <a:bodyPr>
            <a:normAutofit/>
          </a:bodyPr>
          <a:lstStyle/>
          <a:p>
            <a:pPr algn="ctr"/>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358848" y="1010583"/>
            <a:ext cx="9163646" cy="505097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Abstract</a:t>
            </a:r>
          </a:p>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latin typeface="Times New Roman" panose="02020603050405020304" pitchFamily="18" charset="0"/>
                <a:cs typeface="Times New Roman" panose="02020603050405020304" pitchFamily="18" charset="0"/>
              </a:rPr>
              <a:t>Existing Method</a:t>
            </a:r>
          </a:p>
          <a:p>
            <a:pPr>
              <a:lnSpc>
                <a:spcPct val="100000"/>
              </a:lnSpc>
            </a:pPr>
            <a:r>
              <a:rPr lang="en-US" sz="2000" dirty="0">
                <a:latin typeface="Times New Roman" panose="02020603050405020304" pitchFamily="18" charset="0"/>
                <a:cs typeface="Times New Roman" panose="02020603050405020304" pitchFamily="18" charset="0"/>
              </a:rPr>
              <a:t>Drawbacks</a:t>
            </a:r>
          </a:p>
          <a:p>
            <a:pPr>
              <a:lnSpc>
                <a:spcPct val="100000"/>
              </a:lnSpc>
            </a:pPr>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pPr>
              <a:lnSpc>
                <a:spcPct val="100000"/>
              </a:lnSpc>
            </a:pPr>
            <a:r>
              <a:rPr lang="en-US" sz="2000" dirty="0">
                <a:latin typeface="Times New Roman" panose="02020603050405020304" pitchFamily="18" charset="0"/>
                <a:cs typeface="Times New Roman" panose="02020603050405020304" pitchFamily="18" charset="0"/>
              </a:rPr>
              <a:t>Advantages</a:t>
            </a:r>
          </a:p>
          <a:p>
            <a:pPr>
              <a:lnSpc>
                <a:spcPct val="100000"/>
              </a:lnSpc>
            </a:pPr>
            <a:r>
              <a:rPr lang="en-US" sz="2000" dirty="0">
                <a:latin typeface="Times New Roman" panose="02020603050405020304" pitchFamily="18" charset="0"/>
                <a:cs typeface="Times New Roman" panose="02020603050405020304" pitchFamily="18" charset="0"/>
              </a:rPr>
              <a:t>Hardware and Software Requirements</a:t>
            </a:r>
          </a:p>
          <a:p>
            <a:pPr>
              <a:lnSpc>
                <a:spcPct val="100000"/>
              </a:lnSpc>
            </a:pPr>
            <a:r>
              <a:rPr lang="en-US" sz="2000" dirty="0">
                <a:latin typeface="Times New Roman" panose="02020603050405020304" pitchFamily="18" charset="0"/>
                <a:cs typeface="Times New Roman" panose="02020603050405020304" pitchFamily="18" charset="0"/>
              </a:rPr>
              <a:t>Conclusion</a:t>
            </a:r>
          </a:p>
          <a:p>
            <a:pPr>
              <a:lnSpc>
                <a:spcPct val="100000"/>
              </a:lnSpc>
            </a:pPr>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25" y="449827"/>
            <a:ext cx="8885174" cy="1240861"/>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2989" y="1383778"/>
            <a:ext cx="9864584" cy="3174367"/>
          </a:xfrm>
        </p:spPr>
        <p:txBody>
          <a:bodyPr>
            <a:normAutofit/>
          </a:bodyPr>
          <a:lstStyle/>
          <a:p>
            <a:pPr marL="0" indent="0" algn="just">
              <a:lnSpc>
                <a:spcPct val="150000"/>
              </a:lnSpc>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9D285E44-46F8-4EF5-4F8C-C319B9D12D9D}"/>
              </a:ext>
            </a:extLst>
          </p:cNvPr>
          <p:cNvSpPr txBox="1"/>
          <p:nvPr/>
        </p:nvSpPr>
        <p:spPr>
          <a:xfrm>
            <a:off x="1216325" y="1383778"/>
            <a:ext cx="10460181" cy="5096523"/>
          </a:xfrm>
          <a:prstGeom prst="rect">
            <a:avLst/>
          </a:prstGeom>
          <a:noFill/>
        </p:spPr>
        <p:txBody>
          <a:bodyPr wrap="square">
            <a:spAutoFit/>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Applications in these industries are becoming more important than ever thanks to the widespread use of different mobile operating systems Android. As each of these platforms needs a unique set of programming skills, it takes a lot of time and money for developers to create apps for each of these platforms separately. Web-based solutions can therefore be utilized to reduce these issues. Platform independence can be attained through cross-platform development since users can write their code in a single language that is easily translated to a variety of systems. The system will helpful to the user to reduce the waiting time in the café for food in the college. The user will order the food based on his interest the user will get the message complete his order. The order gets placed to the cafeteria only after the payment is made. Once the cafeteria receives the order, they can start the preparation of the dish. After the dish is ready, the student gets a message to their registered phone number to collect the food item. Student is required to show their order id to the cafeteria staff to collect their assigned order.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30" y="0"/>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409317" y="919784"/>
            <a:ext cx="11561010" cy="5676183"/>
          </a:xfrm>
        </p:spPr>
        <p:txBody>
          <a:bodyPr>
            <a:noAutofit/>
          </a:bodyPr>
          <a:lstStyle/>
          <a:p>
            <a:pPr marL="0" indent="0"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61334A2-CC6A-BF5D-B375-071C064A2350}"/>
              </a:ext>
            </a:extLst>
          </p:cNvPr>
          <p:cNvSpPr txBox="1"/>
          <p:nvPr/>
        </p:nvSpPr>
        <p:spPr>
          <a:xfrm>
            <a:off x="488830" y="815907"/>
            <a:ext cx="11111346" cy="4639668"/>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known globally that, in today’s market, it is extremely difficult to start a new small-scale business and live-through the competition from the well-established and settled owners. In fast paced time of today, when everyone is squeezed for time, the majority of people are finicky when it comes to placing a food order. The customers of today are not only attracted because placing an order online is very convenient but also because they have visibility into the items offered, greatly simplifies the ordering process for both the customer and the restaurant. System presents an interactive and up-to-date menu with all available options in an easy-to-use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confusion.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62" y="1190445"/>
            <a:ext cx="10597720" cy="526212"/>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4" name="TextBox 3">
            <a:extLst>
              <a:ext uri="{FF2B5EF4-FFF2-40B4-BE49-F238E27FC236}">
                <a16:creationId xmlns:a16="http://schemas.microsoft.com/office/drawing/2014/main" id="{24070545-C209-B271-B34B-A5C27B223F33}"/>
              </a:ext>
            </a:extLst>
          </p:cNvPr>
          <p:cNvSpPr txBox="1"/>
          <p:nvPr/>
        </p:nvSpPr>
        <p:spPr>
          <a:xfrm>
            <a:off x="2161309" y="2574054"/>
            <a:ext cx="8091055" cy="3108800"/>
          </a:xfrm>
          <a:prstGeom prst="rect">
            <a:avLst/>
          </a:prstGeom>
          <a:noFill/>
        </p:spPr>
        <p:txBody>
          <a:bodyPr wrap="square">
            <a:spAutoFit/>
          </a:bodyPr>
          <a:lstStyle/>
          <a:p>
            <a:pPr algn="just">
              <a:lnSpc>
                <a:spcPct val="150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To physically visit the cafeteria for eating food, and have to make payment through cash mode most of the times due to unawareness of advanced technologies at certain places. In this method time as well as physical work is required, among which time is something that no one has in ample amount. The traditional food ordering procedure is not efficient enough for hotels and restaurant, as they have to deal with crowd, in their cafeteria.</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6098"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latin typeface="Times New Roman" panose="02020603050405020304" pitchFamily="18" charset="0"/>
              <a:cs typeface="Times New Roman" panose="02020603050405020304" pitchFamily="18" charset="0"/>
            </a:endParaRPr>
          </a:p>
          <a:p>
            <a:pPr algn="ctr"/>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1186098" y="2241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DEE750-D7ED-3600-393C-801783AD8F61}"/>
              </a:ext>
            </a:extLst>
          </p:cNvPr>
          <p:cNvSpPr txBox="1"/>
          <p:nvPr/>
        </p:nvSpPr>
        <p:spPr>
          <a:xfrm>
            <a:off x="2703616" y="2449226"/>
            <a:ext cx="6096000" cy="1357038"/>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missing of orders.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time line is more to order.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70649" y="65996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3" name="TextBox 2">
            <a:extLst>
              <a:ext uri="{FF2B5EF4-FFF2-40B4-BE49-F238E27FC236}">
                <a16:creationId xmlns:a16="http://schemas.microsoft.com/office/drawing/2014/main" id="{ED90F929-2945-2A69-015D-342AD8DC0B5D}"/>
              </a:ext>
            </a:extLst>
          </p:cNvPr>
          <p:cNvSpPr txBox="1"/>
          <p:nvPr/>
        </p:nvSpPr>
        <p:spPr>
          <a:xfrm>
            <a:off x="1992721" y="1940859"/>
            <a:ext cx="8146473" cy="2629181"/>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system is more useful to the user to reduce the waiting time in the cafeteria. The user will choose his cafeteria stalls. The user will view the food items and place the order based on his interest. The user after payment need to add the transaction id for the conformation. The user will get the message once his order is completed. The cafeteria will ask the order id for the user before collecting.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57183"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latin typeface="Times New Roman" panose="02020603050405020304" pitchFamily="18" charset="0"/>
              <a:cs typeface="Times New Roman" panose="02020603050405020304" pitchFamily="18" charset="0"/>
            </a:endParaRPr>
          </a:p>
          <a:p>
            <a:pPr algn="ctr"/>
            <a:r>
              <a:rPr lang="en-US" sz="2400" b="1" dirty="0">
                <a:solidFill>
                  <a:schemeClr val="tx1"/>
                </a:solidFill>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186098" y="1909421"/>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50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5341C0-C429-B8A3-F927-7EEA6A39C0F6}"/>
              </a:ext>
            </a:extLst>
          </p:cNvPr>
          <p:cNvSpPr txBox="1"/>
          <p:nvPr/>
        </p:nvSpPr>
        <p:spPr>
          <a:xfrm>
            <a:off x="3048000" y="2366305"/>
            <a:ext cx="6096000" cy="1357038"/>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will work faster.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friendly for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Arial" panose="020B0604020202020204" pitchFamily="34" charset="0"/>
              <a:buChar char="•"/>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54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5920" y="20122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131127" y="919785"/>
            <a:ext cx="5417128" cy="5736986"/>
          </a:xfrm>
        </p:spPr>
        <p:txBody>
          <a:bodyPr>
            <a:noAutofit/>
          </a:bodyPr>
          <a:lstStyle/>
          <a:p>
            <a:pPr marL="342900" lvl="0" indent="-342900" algn="just">
              <a:lnSpc>
                <a:spcPct val="115000"/>
              </a:lnSpc>
              <a:spcAft>
                <a:spcPts val="1000"/>
              </a:spcAft>
              <a:buFont typeface="Arial" panose="020B0604020202020204" pitchFamily="34" charset="0"/>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H/W System Configuration: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RAM                              -    8 GB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Hard Disk                      -    1TB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S/W System Configuration: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JDK			- java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Plugin                                     -Kotlin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SDK			- Android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IDE			-Android studio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Database`		-SQL</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4213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1286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Symbol</vt:lpstr>
      <vt:lpstr>Times New Roman</vt:lpstr>
      <vt:lpstr>Wingdings 3</vt:lpstr>
      <vt:lpstr>Office Theme</vt:lpstr>
      <vt:lpstr>PowerPoint Presentation</vt:lpstr>
      <vt:lpstr>INDEX</vt:lpstr>
      <vt:lpstr>Abstract</vt:lpstr>
      <vt:lpstr>Introduction</vt:lpstr>
      <vt:lpstr>Existing method:</vt:lpstr>
      <vt:lpstr>PowerPoint Presentation</vt:lpstr>
      <vt:lpstr>Proposed method:</vt:lpstr>
      <vt:lpstr>PowerPoint Presentation</vt:lpstr>
      <vt:lpstr>Hardware and Software Requirements </vt:lpstr>
      <vt:lpstr>Literature Survey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THATA PAVAN KUMAR</dc:creator>
  <cp:lastModifiedBy>Meghana Rudra Raju</cp:lastModifiedBy>
  <cp:revision>14</cp:revision>
  <dcterms:created xsi:type="dcterms:W3CDTF">2022-11-26T07:11:27Z</dcterms:created>
  <dcterms:modified xsi:type="dcterms:W3CDTF">2023-06-16T02:24:10Z</dcterms:modified>
</cp:coreProperties>
</file>