
<file path=[Content_Types].xml><?xml version="1.0" encoding="utf-8"?>
<Types xmlns="http://schemas.openxmlformats.org/package/2006/content-types">
  <Default Extension="bmp" ContentType="image/bmp"/>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62" r:id="rId4"/>
    <p:sldId id="263" r:id="rId5"/>
    <p:sldId id="264" r:id="rId6"/>
    <p:sldId id="266" r:id="rId7"/>
    <p:sldId id="267" r:id="rId8"/>
    <p:sldId id="268" r:id="rId9"/>
    <p:sldId id="269" r:id="rId10"/>
    <p:sldId id="270" r:id="rId11"/>
    <p:sldId id="271" r:id="rId12"/>
    <p:sldId id="27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5000"/>
              <a:duotone>
                <a:schemeClr val="accent2">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11" name="Rectangle 10"/>
          <p:cNvSpPr/>
          <p:nvPr/>
        </p:nvSpPr>
        <p:spPr>
          <a:xfrm>
            <a:off x="1447801" y="1411615"/>
            <a:ext cx="9296400" cy="4034770"/>
          </a:xfrm>
          <a:prstGeom prst="rect">
            <a:avLst/>
          </a:prstGeom>
          <a:solidFill>
            <a:schemeClr val="bg2"/>
          </a:solidFill>
          <a:ln w="9525" cap="sq" cmpd="sng" algn="ctr">
            <a:no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03FCE02C-6EC6-4E09-BC2C-9FDED4DE236E}" type="datetimeFigureOut">
              <a:rPr lang="en-US" dirty="0"/>
              <a:t>4/18/2020</a:t>
            </a:fld>
            <a:endParaRPr lang="en-US" dirty="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2"/>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FB075A7A-4A9A-410F-B848-AB998ACC9419}" type="datetimeFigureOut">
              <a:rPr lang="en-US" dirty="0"/>
              <a:pPr/>
              <a:t>4/18/2020</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AA5F3E88-2D66-4D17-B0FA-EA13CB20B2FF}" type="datetimeFigureOut">
              <a:rPr lang="en-US" dirty="0"/>
              <a:pPr/>
              <a:t>4/18/2020</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1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4D8F36E1-9596-4E98-8786-4A17C5D29C65}" type="datetimeFigureOut">
              <a:rPr lang="en-US" dirty="0"/>
              <a:pPr/>
              <a:t>4/18/2020</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a:xfrm>
            <a:off x="0" y="0"/>
            <a:ext cx="12192000" cy="6858000"/>
          </a:xfrm>
          <a:prstGeom prst="rect">
            <a:avLst/>
          </a:prstGeom>
          <a:blipFill dpi="0" rotWithShape="1">
            <a:blip r:embed="rId2">
              <a:alphaModFix amt="40000"/>
              <a:duotone>
                <a:schemeClr val="accent3">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24" name="Rectangle 23"/>
          <p:cNvSpPr/>
          <p:nvPr/>
        </p:nvSpPr>
        <p:spPr>
          <a:xfrm>
            <a:off x="1447801" y="1411615"/>
            <a:ext cx="9296400" cy="4034770"/>
          </a:xfrm>
          <a:prstGeom prst="rect">
            <a:avLst/>
          </a:prstGeom>
          <a:solidFill>
            <a:schemeClr val="bg2"/>
          </a:solidFill>
          <a:ln w="9525" cap="sq" cmpd="sng" algn="ctr">
            <a:noFill/>
            <a:prstDash val="solid"/>
            <a:miter lim="800000"/>
          </a:ln>
          <a:effectLst/>
        </p:spPr>
      </p:sp>
      <p:sp>
        <p:nvSpPr>
          <p:cNvPr id="30" name="Rectangle 29"/>
          <p:cNvSpPr/>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b="0" kern="1200" cap="all" spc="-100"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EE4D1A55-63BC-4BA2-9538-7DDEADA10621}" type="datetimeFigureOut">
              <a:rPr lang="en-US" dirty="0"/>
              <a:t>4/18/2020</a:t>
            </a:fld>
            <a:endParaRPr lang="en-US" dirty="0"/>
          </a:p>
        </p:txBody>
      </p:sp>
      <p:sp>
        <p:nvSpPr>
          <p:cNvPr id="5" name="Footer Placeholder 4"/>
          <p:cNvSpPr>
            <a:spLocks noGrp="1"/>
          </p:cNvSpPr>
          <p:nvPr>
            <p:ph type="ftr" sz="quarter" idx="11"/>
          </p:nvPr>
        </p:nvSpPr>
        <p:spPr>
          <a:xfrm>
            <a:off x="1453896" y="5212080"/>
            <a:ext cx="5907024" cy="228600"/>
          </a:xfrm>
        </p:spPr>
        <p:txBody>
          <a:bodyPr/>
          <a:lstStyle>
            <a:lvl1pPr algn="l">
              <a:defRPr>
                <a:solidFill>
                  <a:schemeClr val="tx2"/>
                </a:solidFill>
              </a:defRPr>
            </a:lvl1pPr>
          </a:lstStyle>
          <a:p>
            <a:endParaRPr lang="en-US" dirty="0"/>
          </a:p>
        </p:txBody>
      </p:sp>
      <p:sp>
        <p:nvSpPr>
          <p:cNvPr id="6" name="Slide Number Placeholder 5"/>
          <p:cNvSpPr>
            <a:spLocks noGrp="1"/>
          </p:cNvSpPr>
          <p:nvPr>
            <p:ph type="sldNum" sz="quarter" idx="12"/>
          </p:nvPr>
        </p:nvSpPr>
        <p:spPr>
          <a:xfrm>
            <a:off x="8604504" y="5212080"/>
            <a:ext cx="2112264" cy="228600"/>
          </a:xfrm>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solidFill>
                  <a:schemeClr val="tx2"/>
                </a:solidFill>
              </a:defRPr>
            </a:lvl1pPr>
          </a:lstStyle>
          <a:p>
            <a:fld id="{66D01ABB-8821-4BF5-97A9-E1A66ACAEAA9}" type="datetimeFigureOut">
              <a:rPr lang="en-US" dirty="0"/>
              <a:pPr/>
              <a:t>4/18/2020</a:t>
            </a:fld>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solidFill>
                  <a:schemeClr val="tx2"/>
                </a:solidFill>
              </a:defRPr>
            </a:lvl1pPr>
          </a:lstStyle>
          <a:p>
            <a:fld id="{20C37B1C-D4A1-4A4F-A470-80868146AFC5}" type="datetimeFigureOut">
              <a:rPr lang="en-US" dirty="0"/>
              <a:pPr/>
              <a:t>4/18/2020</a:t>
            </a:fld>
            <a:endParaRPr lang="en-US" dirty="0"/>
          </a:p>
        </p:txBody>
      </p:sp>
      <p:sp>
        <p:nvSpPr>
          <p:cNvPr id="8" name="Footer Placeholder 7"/>
          <p:cNvSpPr>
            <a:spLocks noGrp="1"/>
          </p:cNvSpPr>
          <p:nvPr>
            <p:ph type="ftr" sz="quarter" idx="11"/>
          </p:nvPr>
        </p:nvSpPr>
        <p:spPr/>
        <p:txBody>
          <a:bodyPr/>
          <a:lstStyle>
            <a:lvl1pPr>
              <a:defRPr>
                <a:solidFill>
                  <a:schemeClr val="tx2"/>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tx2"/>
                </a:solidFill>
              </a:defRPr>
            </a:lvl1pPr>
          </a:lstStyle>
          <a:p>
            <a:fld id="{6D31D1B9-F39E-471E-80A9-595CAA5664AD}" type="datetimeFigureOut">
              <a:rPr lang="en-US" dirty="0"/>
              <a:pPr/>
              <a:t>4/18/2020</a:t>
            </a:fld>
            <a:endParaRPr lang="en-US" dirty="0"/>
          </a:p>
        </p:txBody>
      </p:sp>
      <p:sp>
        <p:nvSpPr>
          <p:cNvPr id="4" name="Footer Placeholder 3"/>
          <p:cNvSpPr>
            <a:spLocks noGrp="1"/>
          </p:cNvSpPr>
          <p:nvPr>
            <p:ph type="ftr" sz="quarter" idx="11"/>
          </p:nvPr>
        </p:nvSpPr>
        <p:spPr/>
        <p:txBody>
          <a:bodyPr/>
          <a:lstStyle>
            <a:lvl1pPr>
              <a:defRPr>
                <a:solidFill>
                  <a:schemeClr val="tx2"/>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lstStyle>
          <a:p>
            <a:fld id="{33FCEABC-E2B9-4606-A74F-CB06AF596887}" type="datetimeFigureOut">
              <a:rPr lang="en-US" dirty="0"/>
              <a:pPr/>
              <a:t>4/18/2020</a:t>
            </a:fld>
            <a:endParaRPr lang="en-US" dirty="0"/>
          </a:p>
        </p:txBody>
      </p:sp>
      <p:sp>
        <p:nvSpPr>
          <p:cNvPr id="3" name="Footer Placeholder 2"/>
          <p:cNvSpPr>
            <a:spLocks noGrp="1"/>
          </p:cNvSpPr>
          <p:nvPr>
            <p:ph type="ftr" sz="quarter" idx="11"/>
          </p:nvPr>
        </p:nvSpPr>
        <p:spPr/>
        <p:txBody>
          <a:bodyPr/>
          <a:lstStyle>
            <a:lvl1pPr>
              <a:defRPr>
                <a:solidFill>
                  <a:schemeClr val="tx2"/>
                </a:solidFill>
              </a:defRPr>
            </a:lvl1pPr>
          </a:lstStyle>
          <a:p>
            <a:endParaRPr lang="en-US" dirty="0"/>
          </a:p>
        </p:txBody>
      </p:sp>
      <p:sp>
        <p:nvSpPr>
          <p:cNvPr id="4" name="Slide Number Placeholder 3"/>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4" name="Rectangle 13"/>
          <p:cNvSpPr/>
          <p:nvPr/>
        </p:nvSpPr>
        <p:spPr>
          <a:xfrm>
            <a:off x="234693" y="237744"/>
            <a:ext cx="8633081" cy="6382512"/>
          </a:xfrm>
          <a:prstGeom prst="rect">
            <a:avLst/>
          </a:prstGeom>
          <a:solidFill>
            <a:schemeClr val="tx1"/>
          </a:solidFill>
          <a:ln w="6350" cap="flat" cmpd="sng" algn="ctr">
            <a:solidFill>
              <a:schemeClr val="tx1">
                <a:lumMod val="75000"/>
              </a:schemeClr>
            </a:solidFill>
            <a:prstDash val="solid"/>
          </a:ln>
          <a:effectLst>
            <a:softEdge rad="0"/>
          </a:effectLst>
        </p:spPr>
      </p:sp>
      <p:sp>
        <p:nvSpPr>
          <p:cNvPr id="16" name="Rectangle 15"/>
          <p:cNvSpPr/>
          <p:nvPr/>
        </p:nvSpPr>
        <p:spPr>
          <a:xfrm>
            <a:off x="371856" y="374904"/>
            <a:ext cx="8353044" cy="6108192"/>
          </a:xfrm>
          <a:prstGeom prst="rect">
            <a:avLst/>
          </a:prstGeom>
          <a:solidFill>
            <a:schemeClr val="bg2"/>
          </a:solidFill>
          <a:ln w="6350" cap="sq" cmpd="sng" algn="ctr">
            <a:noFill/>
            <a:prstDash val="solid"/>
            <a:miter lim="800000"/>
          </a:ln>
          <a:effectLst/>
        </p:spPr>
      </p:sp>
      <p:sp>
        <p:nvSpPr>
          <p:cNvPr id="15" name="Rectangle 14"/>
          <p:cNvSpPr/>
          <p:nvPr/>
        </p:nvSpPr>
        <p:spPr>
          <a:xfrm>
            <a:off x="9020386" y="237744"/>
            <a:ext cx="2926080" cy="63825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790575" y="704850"/>
            <a:ext cx="7562850" cy="51435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FA8850A0-01A3-4F4E-AA52-F716A9BFD4EB}" type="datetimeFigureOut">
              <a:rPr lang="en-US" dirty="0"/>
              <a:pPr/>
              <a:t>4/18/2020</a:t>
            </a:fld>
            <a:endParaRPr lang="en-US" dirty="0"/>
          </a:p>
        </p:txBody>
      </p:sp>
      <p:sp>
        <p:nvSpPr>
          <p:cNvPr id="6" name="Footer Placeholder 5"/>
          <p:cNvSpPr>
            <a:spLocks noGrp="1"/>
          </p:cNvSpPr>
          <p:nvPr>
            <p:ph type="ftr" sz="quarter" idx="11"/>
          </p:nvPr>
        </p:nvSpPr>
        <p:spPr>
          <a:xfrm>
            <a:off x="3439158" y="6214535"/>
            <a:ext cx="5184648" cy="256032"/>
          </a:xfrm>
        </p:spPr>
        <p:txBody>
          <a:bodyPr/>
          <a:lstStyle>
            <a:lvl1pPr algn="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2"/>
                </a:solidFill>
              </a:defRPr>
            </a:lvl1pPr>
          </a:lstStyle>
          <a:p>
            <a:fld id="{4FAB73BC-B049-4115-A692-8D63A059BFB8}" type="slidenum">
              <a:rPr lang="en-US" dirty="0"/>
              <a:pPr/>
              <a:t>‹#›</a:t>
            </a:fld>
            <a:endParaRPr lang="en-US" dirty="0"/>
          </a:p>
        </p:txBody>
      </p:sp>
      <p:sp>
        <p:nvSpPr>
          <p:cNvPr id="11" name="Rectangle 10"/>
          <p:cNvSpPr/>
          <p:nvPr/>
        </p:nvSpPr>
        <p:spPr>
          <a:xfrm>
            <a:off x="9157546" y="374904"/>
            <a:ext cx="2651760"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tx1"/>
          </a:solidFill>
          <a:ln w="6350" cap="sq">
            <a:solidFill>
              <a:schemeClr val="tx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157546" y="374904"/>
            <a:ext cx="2651760" cy="6108192"/>
          </a:xfrm>
          <a:prstGeom prst="rect">
            <a:avLst/>
          </a:prstGeom>
          <a:solidFill>
            <a:schemeClr val="bg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601076" cy="6382512"/>
          </a:xfrm>
          <a:solidFill>
            <a:srgbClr val="808080"/>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E5811CCA-BB49-46C7-A0E2-F42339750F9A}" type="datetimeFigureOut">
              <a:rPr lang="en-US" dirty="0"/>
              <a:t>4/18/2020</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tx1"/>
          </a:solidFill>
          <a:ln w="6350" cap="flat" cmpd="sng" algn="ctr">
            <a:solidFill>
              <a:schemeClr val="tx1">
                <a:lumMod val="75000"/>
              </a:schemeClr>
            </a:solidFill>
            <a:prstDash val="solid"/>
          </a:ln>
          <a:effectLst>
            <a:softEdge rad="0"/>
          </a:effectLst>
        </p:spPr>
      </p:sp>
      <p:sp>
        <p:nvSpPr>
          <p:cNvPr id="8" name="Rectangle 7"/>
          <p:cNvSpPr/>
          <p:nvPr/>
        </p:nvSpPr>
        <p:spPr>
          <a:xfrm>
            <a:off x="371856" y="374904"/>
            <a:ext cx="11448288" cy="6108192"/>
          </a:xfrm>
          <a:prstGeom prst="rect">
            <a:avLst/>
          </a:prstGeom>
          <a:solidFill>
            <a:schemeClr val="bg2"/>
          </a:solidFill>
          <a:ln w="6350" cap="sq" cmpd="sng" algn="ctr">
            <a:no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bg2"/>
                </a:solidFill>
              </a:defRPr>
            </a:lvl1pPr>
          </a:lstStyle>
          <a:p>
            <a:fld id="{17205CAA-4E5A-4223-BD55-C5D2841AC9EF}" type="datetimeFigureOut">
              <a:rPr lang="en-US" dirty="0"/>
              <a:t>4/18/2020</a:t>
            </a:fld>
            <a:endParaRPr lang="en-US" dirty="0"/>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bg2"/>
                </a:solidFill>
              </a:defRPr>
            </a:lvl1pPr>
          </a:lstStyle>
          <a:p>
            <a:endParaRPr lang="en-US" dirty="0"/>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bg2"/>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2">
            <a:lumMod val="60000"/>
            <a:lumOff val="40000"/>
          </a:schemeClr>
        </a:buClr>
        <a:buFont typeface="Arial"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6pPr>
      <a:lvl7pPr marL="19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7pPr>
      <a:lvl8pPr marL="22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8pPr>
      <a:lvl9pPr marL="25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guru99.com/introduction-b-plus-tree.html#1" TargetMode="External"/><Relationship Id="rId2" Type="http://schemas.openxmlformats.org/officeDocument/2006/relationships/hyperlink" Target="https://www.javatpoint.com/b-plus-tree" TargetMode="External"/><Relationship Id="rId1" Type="http://schemas.openxmlformats.org/officeDocument/2006/relationships/slideLayout" Target="../slideLayouts/slideLayout2.xml"/><Relationship Id="rId4" Type="http://schemas.openxmlformats.org/officeDocument/2006/relationships/hyperlink" Target="http://www.amittai.com/prose/bplustree_cpp.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71FB1-D974-4EDC-A500-8D94D4595F95}"/>
              </a:ext>
            </a:extLst>
          </p:cNvPr>
          <p:cNvSpPr>
            <a:spLocks noGrp="1"/>
          </p:cNvSpPr>
          <p:nvPr>
            <p:ph type="ctrTitle"/>
          </p:nvPr>
        </p:nvSpPr>
        <p:spPr>
          <a:xfrm>
            <a:off x="1561708" y="2091263"/>
            <a:ext cx="9068586" cy="2590800"/>
          </a:xfrm>
        </p:spPr>
        <p:txBody>
          <a:bodyPr/>
          <a:lstStyle/>
          <a:p>
            <a:r>
              <a:rPr lang="en-US" sz="2800" dirty="0">
                <a:latin typeface="Times New Roman" panose="02020603050405020304" pitchFamily="18" charset="0"/>
                <a:cs typeface="Times New Roman" panose="02020603050405020304" pitchFamily="18" charset="0"/>
              </a:rPr>
              <a:t>FS MINI PROJECT : FOOD ORDERING SYSTEM</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UNDER THE GUIDANCE OF - </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MRS. SAHANA V</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MRS.SOWMYA K.N</a:t>
            </a:r>
            <a:endParaRPr lang="en-IN" sz="2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0026702-1540-461C-BCED-6A2FB0F49312}"/>
              </a:ext>
            </a:extLst>
          </p:cNvPr>
          <p:cNvSpPr>
            <a:spLocks noGrp="1"/>
          </p:cNvSpPr>
          <p:nvPr>
            <p:ph type="subTitle" idx="1"/>
          </p:nvPr>
        </p:nvSpPr>
        <p:spPr/>
        <p:txBody>
          <a:bodyPr>
            <a:normAutofit fontScale="62500" lnSpcReduction="20000"/>
          </a:bodyPr>
          <a:lstStyle/>
          <a:p>
            <a:r>
              <a:rPr lang="en-US" dirty="0"/>
              <a:t>BY-</a:t>
            </a:r>
          </a:p>
          <a:p>
            <a:r>
              <a:rPr lang="en-US" dirty="0"/>
              <a:t>VANDANA RAO E [1JS17IS085]</a:t>
            </a:r>
          </a:p>
          <a:p>
            <a:r>
              <a:rPr lang="en-US" dirty="0"/>
              <a:t>VIJAYALAKSHMI S [1JS17IS088]</a:t>
            </a:r>
            <a:endParaRPr lang="en-IN" dirty="0"/>
          </a:p>
        </p:txBody>
      </p:sp>
    </p:spTree>
    <p:extLst>
      <p:ext uri="{BB962C8B-B14F-4D97-AF65-F5344CB8AC3E}">
        <p14:creationId xmlns:p14="http://schemas.microsoft.com/office/powerpoint/2010/main" val="2046391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EAEAB-4149-4332-B750-7370C462CB8D}"/>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B+ Tree Structure Display</a:t>
            </a:r>
          </a:p>
        </p:txBody>
      </p:sp>
      <p:sp>
        <p:nvSpPr>
          <p:cNvPr id="3" name="Content Placeholder 2">
            <a:extLst>
              <a:ext uri="{FF2B5EF4-FFF2-40B4-BE49-F238E27FC236}">
                <a16:creationId xmlns:a16="http://schemas.microsoft.com/office/drawing/2014/main" id="{CEEA1DD2-7E14-4FA6-88EA-A1DE3B74D019}"/>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By selecting this operation, the user will be able to view the nodes and keys placed at the different levels of a B+ Tree.</a:t>
            </a:r>
          </a:p>
          <a:p>
            <a:r>
              <a:rPr lang="en-IN" dirty="0">
                <a:latin typeface="Times New Roman" panose="02020603050405020304" pitchFamily="18" charset="0"/>
                <a:cs typeface="Times New Roman" panose="02020603050405020304" pitchFamily="18" charset="0"/>
              </a:rPr>
              <a:t>The user will be able to see the pictorial view of the placement of a node and its respective keys at a given level in the B+ Tree.</a:t>
            </a:r>
          </a:p>
          <a:p>
            <a:r>
              <a:rPr lang="en-IN" dirty="0">
                <a:latin typeface="Times New Roman" panose="02020603050405020304" pitchFamily="18" charset="0"/>
                <a:cs typeface="Times New Roman" panose="02020603050405020304" pitchFamily="18" charset="0"/>
              </a:rPr>
              <a:t>This will give the user a better understanding of the representation of B+ Tree in the memory.</a:t>
            </a:r>
          </a:p>
        </p:txBody>
      </p:sp>
    </p:spTree>
    <p:extLst>
      <p:ext uri="{BB962C8B-B14F-4D97-AF65-F5344CB8AC3E}">
        <p14:creationId xmlns:p14="http://schemas.microsoft.com/office/powerpoint/2010/main" val="3903163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EAEAB-4149-4332-B750-7370C462CB8D}"/>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Application &amp; Usage</a:t>
            </a:r>
          </a:p>
        </p:txBody>
      </p:sp>
      <p:sp>
        <p:nvSpPr>
          <p:cNvPr id="3" name="Content Placeholder 2">
            <a:extLst>
              <a:ext uri="{FF2B5EF4-FFF2-40B4-BE49-F238E27FC236}">
                <a16:creationId xmlns:a16="http://schemas.microsoft.com/office/drawing/2014/main" id="{CEEA1DD2-7E14-4FA6-88EA-A1DE3B74D019}"/>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The program designed can be used for ordering food in any restaurant or food stall.</a:t>
            </a:r>
          </a:p>
          <a:p>
            <a:r>
              <a:rPr lang="en-IN" dirty="0">
                <a:latin typeface="Times New Roman" panose="02020603050405020304" pitchFamily="18" charset="0"/>
                <a:cs typeface="Times New Roman" panose="02020603050405020304" pitchFamily="18" charset="0"/>
              </a:rPr>
              <a:t>Using B+ trees, we can store the records efficiently and perform accurate and faster searching, inserting and deleting procedures on data.</a:t>
            </a:r>
          </a:p>
          <a:p>
            <a:r>
              <a:rPr lang="en-US" dirty="0">
                <a:latin typeface="Times New Roman" panose="02020603050405020304" pitchFamily="18" charset="0"/>
                <a:cs typeface="Times New Roman" panose="02020603050405020304" pitchFamily="18" charset="0"/>
              </a:rPr>
              <a:t>We can easily retrieve complete data or partial data because going through the linked tree structure makes it efficient.</a:t>
            </a:r>
          </a:p>
          <a:p>
            <a:r>
              <a:rPr lang="en-US" dirty="0">
                <a:latin typeface="Times New Roman" panose="02020603050405020304" pitchFamily="18" charset="0"/>
                <a:cs typeface="Times New Roman" panose="02020603050405020304" pitchFamily="18" charset="0"/>
              </a:rPr>
              <a:t>The B+ tree structure grows and shrinks with an increase/decrease in the number of stored records.</a:t>
            </a:r>
          </a:p>
          <a:p>
            <a:r>
              <a:rPr lang="en-US" dirty="0">
                <a:latin typeface="Times New Roman" panose="02020603050405020304" pitchFamily="18" charset="0"/>
                <a:cs typeface="Times New Roman" panose="02020603050405020304" pitchFamily="18" charset="0"/>
              </a:rPr>
              <a:t>Storage of data on the leaf nodes and subsequent branching of internal nodes evidently shortens the tree height, which reduces the disk input and output operations, ultimately consuming much less space on the storage devices.</a:t>
            </a:r>
          </a:p>
        </p:txBody>
      </p:sp>
    </p:spTree>
    <p:extLst>
      <p:ext uri="{BB962C8B-B14F-4D97-AF65-F5344CB8AC3E}">
        <p14:creationId xmlns:p14="http://schemas.microsoft.com/office/powerpoint/2010/main" val="3041687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EAEAB-4149-4332-B750-7370C462CB8D}"/>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CEEA1DD2-7E14-4FA6-88EA-A1DE3B74D019}"/>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The project is implemented in  C++ language.</a:t>
            </a:r>
          </a:p>
          <a:p>
            <a:r>
              <a:rPr lang="en-IN" dirty="0">
                <a:latin typeface="Times New Roman" panose="02020603050405020304" pitchFamily="18" charset="0"/>
                <a:cs typeface="Times New Roman" panose="02020603050405020304" pitchFamily="18" charset="0"/>
              </a:rPr>
              <a:t>The concept of B+ Trees and the various operations performed on them were understood from the following websites :</a:t>
            </a:r>
          </a:p>
          <a:p>
            <a:pPr lvl="2"/>
            <a:r>
              <a:rPr lang="en-IN" dirty="0">
                <a:latin typeface="Times New Roman" panose="02020603050405020304" pitchFamily="18" charset="0"/>
                <a:cs typeface="Times New Roman" panose="02020603050405020304" pitchFamily="18" charset="0"/>
                <a:hlinkClick r:id="rId2"/>
              </a:rPr>
              <a:t>https://www.javatpoint.com/b-plus-tree</a:t>
            </a:r>
            <a:endParaRPr lang="en-IN" dirty="0">
              <a:latin typeface="Times New Roman" panose="02020603050405020304" pitchFamily="18" charset="0"/>
              <a:cs typeface="Times New Roman" panose="02020603050405020304" pitchFamily="18" charset="0"/>
            </a:endParaRPr>
          </a:p>
          <a:p>
            <a:pPr lvl="2"/>
            <a:r>
              <a:rPr lang="en-IN" dirty="0">
                <a:latin typeface="Times New Roman" panose="02020603050405020304" pitchFamily="18" charset="0"/>
                <a:cs typeface="Times New Roman" panose="02020603050405020304" pitchFamily="18" charset="0"/>
                <a:hlinkClick r:id="rId3"/>
              </a:rPr>
              <a:t>https://www.guru99.com/introduction-b-plus-tree.html#1</a:t>
            </a:r>
            <a:endParaRPr lang="en-IN" dirty="0">
              <a:latin typeface="Times New Roman" panose="02020603050405020304" pitchFamily="18" charset="0"/>
              <a:cs typeface="Times New Roman" panose="02020603050405020304" pitchFamily="18" charset="0"/>
            </a:endParaRPr>
          </a:p>
          <a:p>
            <a:pPr lvl="2"/>
            <a:r>
              <a:rPr lang="en-IN" dirty="0">
                <a:latin typeface="Times New Roman" panose="02020603050405020304" pitchFamily="18" charset="0"/>
                <a:cs typeface="Times New Roman" panose="02020603050405020304" pitchFamily="18" charset="0"/>
                <a:hlinkClick r:id="rId4"/>
              </a:rPr>
              <a:t>http://www.amittai.com/prose/bplustree_cpp.html</a:t>
            </a:r>
            <a:endParaRPr lang="en-IN" dirty="0">
              <a:latin typeface="Times New Roman" panose="02020603050405020304" pitchFamily="18" charset="0"/>
              <a:cs typeface="Times New Roman" panose="02020603050405020304" pitchFamily="18" charset="0"/>
            </a:endParaRPr>
          </a:p>
          <a:p>
            <a:pPr marL="548640" lvl="2"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2051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92780-B788-4117-8F2B-64D383AD5B0A}"/>
              </a:ext>
            </a:extLst>
          </p:cNvPr>
          <p:cNvSpPr>
            <a:spLocks noGrp="1"/>
          </p:cNvSpPr>
          <p:nvPr>
            <p:ph type="title"/>
          </p:nvPr>
        </p:nvSpPr>
        <p:spPr/>
        <p:txBody>
          <a:bodyPr>
            <a:normAutofit/>
          </a:bodyPr>
          <a:lstStyle/>
          <a:p>
            <a:pPr algn="ctr"/>
            <a:r>
              <a:rPr lang="en-IN" dirty="0">
                <a:latin typeface="Times New Roman" panose="02020603050405020304" pitchFamily="18" charset="0"/>
                <a:cs typeface="Times New Roman" panose="02020603050405020304" pitchFamily="18" charset="0"/>
              </a:rPr>
              <a:t>B+ Trees</a:t>
            </a:r>
          </a:p>
        </p:txBody>
      </p:sp>
      <p:sp>
        <p:nvSpPr>
          <p:cNvPr id="3" name="Content Placeholder 2">
            <a:extLst>
              <a:ext uri="{FF2B5EF4-FFF2-40B4-BE49-F238E27FC236}">
                <a16:creationId xmlns:a16="http://schemas.microsoft.com/office/drawing/2014/main" id="{4CDC5C1C-BC9E-4211-A664-7A11EB28F0BC}"/>
              </a:ext>
            </a:extLst>
          </p:cNvPr>
          <p:cNvSpPr>
            <a:spLocks noGrp="1"/>
          </p:cNvSpPr>
          <p:nvPr>
            <p:ph idx="1"/>
          </p:nvPr>
        </p:nvSpPr>
        <p:spPr/>
        <p:txBody>
          <a:bodyPr>
            <a:normAutofit fontScale="92500" lnSpcReduction="20000"/>
          </a:bodyPr>
          <a:lstStyle/>
          <a:p>
            <a:r>
              <a:rPr lang="en-IN" dirty="0">
                <a:latin typeface="Times New Roman" panose="02020603050405020304" pitchFamily="18" charset="0"/>
                <a:cs typeface="Times New Roman" panose="02020603050405020304" pitchFamily="18" charset="0"/>
              </a:rPr>
              <a:t>A B+ Tree is primarily utilized for implementing dynamic indexing on multiple levels. </a:t>
            </a:r>
          </a:p>
          <a:p>
            <a:r>
              <a:rPr lang="en-IN" dirty="0">
                <a:latin typeface="Times New Roman" panose="02020603050405020304" pitchFamily="18" charset="0"/>
                <a:cs typeface="Times New Roman" panose="02020603050405020304" pitchFamily="18" charset="0"/>
              </a:rPr>
              <a:t>Compared to B-Tree, the B+ Tree stores the data pointers only at the leaf nodes of the Tree, which makes search more process more accurate and faster.</a:t>
            </a:r>
          </a:p>
          <a:p>
            <a:r>
              <a:rPr lang="en-IN" dirty="0">
                <a:latin typeface="Times New Roman" panose="02020603050405020304" pitchFamily="18" charset="0"/>
                <a:cs typeface="Times New Roman" panose="02020603050405020304" pitchFamily="18" charset="0"/>
              </a:rPr>
              <a:t>Operations that can be performed on B+ Trees are :</a:t>
            </a:r>
          </a:p>
          <a:p>
            <a:pPr lvl="2"/>
            <a:r>
              <a:rPr lang="en-IN" dirty="0">
                <a:latin typeface="Times New Roman" panose="02020603050405020304" pitchFamily="18" charset="0"/>
                <a:cs typeface="Times New Roman" panose="02020603050405020304" pitchFamily="18" charset="0"/>
              </a:rPr>
              <a:t>Insertion</a:t>
            </a:r>
          </a:p>
          <a:p>
            <a:pPr lvl="2"/>
            <a:r>
              <a:rPr lang="en-IN" dirty="0">
                <a:latin typeface="Times New Roman" panose="02020603050405020304" pitchFamily="18" charset="0"/>
                <a:cs typeface="Times New Roman" panose="02020603050405020304" pitchFamily="18" charset="0"/>
              </a:rPr>
              <a:t>Deletion</a:t>
            </a:r>
          </a:p>
          <a:p>
            <a:pPr lvl="2"/>
            <a:r>
              <a:rPr lang="en-IN" dirty="0">
                <a:latin typeface="Times New Roman" panose="02020603050405020304" pitchFamily="18" charset="0"/>
                <a:cs typeface="Times New Roman" panose="02020603050405020304" pitchFamily="18" charset="0"/>
              </a:rPr>
              <a:t>Modification</a:t>
            </a:r>
          </a:p>
          <a:p>
            <a:pPr lvl="2"/>
            <a:r>
              <a:rPr lang="en-IN" dirty="0">
                <a:latin typeface="Times New Roman" panose="02020603050405020304" pitchFamily="18" charset="0"/>
                <a:cs typeface="Times New Roman" panose="02020603050405020304" pitchFamily="18" charset="0"/>
              </a:rPr>
              <a:t>Traversal</a:t>
            </a:r>
          </a:p>
          <a:p>
            <a:pPr lvl="2"/>
            <a:r>
              <a:rPr lang="en-IN" dirty="0">
                <a:latin typeface="Times New Roman" panose="02020603050405020304" pitchFamily="18" charset="0"/>
                <a:cs typeface="Times New Roman" panose="02020603050405020304" pitchFamily="18" charset="0"/>
              </a:rPr>
              <a:t>Searching</a:t>
            </a:r>
          </a:p>
          <a:p>
            <a:r>
              <a:rPr lang="en-IN" dirty="0">
                <a:latin typeface="Times New Roman" panose="02020603050405020304" pitchFamily="18" charset="0"/>
                <a:cs typeface="Times New Roman" panose="02020603050405020304" pitchFamily="18" charset="0"/>
              </a:rPr>
              <a:t>Rules of B+ Trees :</a:t>
            </a:r>
          </a:p>
          <a:p>
            <a:pPr lvl="2"/>
            <a:r>
              <a:rPr lang="en-US" dirty="0">
                <a:latin typeface="Times New Roman" panose="02020603050405020304" pitchFamily="18" charset="0"/>
                <a:cs typeface="Times New Roman" panose="02020603050405020304" pitchFamily="18" charset="0"/>
              </a:rPr>
              <a:t>Leaves are used to store data records.</a:t>
            </a:r>
          </a:p>
          <a:p>
            <a:pPr lvl="2"/>
            <a:r>
              <a:rPr lang="en-US" dirty="0">
                <a:latin typeface="Times New Roman" panose="02020603050405020304" pitchFamily="18" charset="0"/>
                <a:cs typeface="Times New Roman" panose="02020603050405020304" pitchFamily="18" charset="0"/>
              </a:rPr>
              <a:t>It stored in the internal nodes of the Tree.</a:t>
            </a:r>
          </a:p>
          <a:p>
            <a:pPr lvl="2"/>
            <a:r>
              <a:rPr lang="en-US" dirty="0">
                <a:latin typeface="Times New Roman" panose="02020603050405020304" pitchFamily="18" charset="0"/>
                <a:cs typeface="Times New Roman" panose="02020603050405020304" pitchFamily="18" charset="0"/>
              </a:rPr>
              <a:t>If a target key value is less than the internal node, then the point just to its left side is followed.</a:t>
            </a:r>
          </a:p>
          <a:p>
            <a:pPr lvl="2"/>
            <a:r>
              <a:rPr lang="en-US" dirty="0">
                <a:latin typeface="Times New Roman" panose="02020603050405020304" pitchFamily="18" charset="0"/>
                <a:cs typeface="Times New Roman" panose="02020603050405020304" pitchFamily="18" charset="0"/>
              </a:rPr>
              <a:t>If a target key value is greater than or equal to the internal node, then the point just to its right side is followed.</a:t>
            </a:r>
          </a:p>
          <a:p>
            <a:pPr lvl="2"/>
            <a:r>
              <a:rPr lang="en-US" dirty="0">
                <a:latin typeface="Times New Roman" panose="02020603050405020304" pitchFamily="18" charset="0"/>
                <a:cs typeface="Times New Roman" panose="02020603050405020304" pitchFamily="18" charset="0"/>
              </a:rPr>
              <a:t>The root has a minimum of two children.</a:t>
            </a:r>
          </a:p>
          <a:p>
            <a:pPr lvl="2"/>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4568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CB89-6ED8-4FD3-B160-E1E90DB87815}"/>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Modules used in our Project</a:t>
            </a:r>
          </a:p>
        </p:txBody>
      </p:sp>
      <p:sp>
        <p:nvSpPr>
          <p:cNvPr id="3" name="Content Placeholder 2">
            <a:extLst>
              <a:ext uri="{FF2B5EF4-FFF2-40B4-BE49-F238E27FC236}">
                <a16:creationId xmlns:a16="http://schemas.microsoft.com/office/drawing/2014/main" id="{5DE67E07-34D4-4633-A988-778025CE6DF6}"/>
              </a:ext>
            </a:extLst>
          </p:cNvPr>
          <p:cNvSpPr>
            <a:spLocks noGrp="1"/>
          </p:cNvSpPr>
          <p:nvPr>
            <p:ph idx="1"/>
          </p:nvPr>
        </p:nvSpPr>
        <p:spPr/>
        <p:txBody>
          <a:bodyPr/>
          <a:lstStyle/>
          <a:p>
            <a:pPr lvl="0" fontAlgn="base"/>
            <a:r>
              <a:rPr lang="en-IN" dirty="0">
                <a:latin typeface="Times New Roman" panose="02020603050405020304" pitchFamily="18" charset="0"/>
                <a:cs typeface="Times New Roman" panose="02020603050405020304" pitchFamily="18" charset="0"/>
              </a:rPr>
              <a:t>Insertion </a:t>
            </a:r>
          </a:p>
          <a:p>
            <a:pPr lvl="0" fontAlgn="base"/>
            <a:r>
              <a:rPr lang="en-IN" dirty="0">
                <a:latin typeface="Times New Roman" panose="02020603050405020304" pitchFamily="18" charset="0"/>
                <a:cs typeface="Times New Roman" panose="02020603050405020304" pitchFamily="18" charset="0"/>
              </a:rPr>
              <a:t>Modification</a:t>
            </a:r>
          </a:p>
          <a:p>
            <a:pPr lvl="0" fontAlgn="base"/>
            <a:r>
              <a:rPr lang="en-IN" dirty="0">
                <a:latin typeface="Times New Roman" panose="02020603050405020304" pitchFamily="18" charset="0"/>
                <a:cs typeface="Times New Roman" panose="02020603050405020304" pitchFamily="18" charset="0"/>
              </a:rPr>
              <a:t>Deletion</a:t>
            </a:r>
          </a:p>
          <a:p>
            <a:pPr lvl="0" fontAlgn="base"/>
            <a:r>
              <a:rPr lang="en-IN" dirty="0">
                <a:latin typeface="Times New Roman" panose="02020603050405020304" pitchFamily="18" charset="0"/>
                <a:cs typeface="Times New Roman" panose="02020603050405020304" pitchFamily="18" charset="0"/>
              </a:rPr>
              <a:t>Display of records using B+ Tree</a:t>
            </a:r>
          </a:p>
          <a:p>
            <a:pPr lvl="0" fontAlgn="base"/>
            <a:r>
              <a:rPr lang="en-IN" dirty="0">
                <a:latin typeface="Times New Roman" panose="02020603050405020304" pitchFamily="18" charset="0"/>
                <a:cs typeface="Times New Roman" panose="02020603050405020304" pitchFamily="18" charset="0"/>
              </a:rPr>
              <a:t>Record file display</a:t>
            </a:r>
          </a:p>
          <a:p>
            <a:r>
              <a:rPr lang="en-IN" dirty="0">
                <a:latin typeface="Times New Roman" panose="02020603050405020304" pitchFamily="18" charset="0"/>
                <a:cs typeface="Times New Roman" panose="02020603050405020304" pitchFamily="18" charset="0"/>
              </a:rPr>
              <a:t>Searching</a:t>
            </a:r>
          </a:p>
          <a:p>
            <a:r>
              <a:rPr lang="en-IN" dirty="0">
                <a:latin typeface="Times New Roman" panose="02020603050405020304" pitchFamily="18" charset="0"/>
                <a:cs typeface="Times New Roman" panose="02020603050405020304" pitchFamily="18" charset="0"/>
              </a:rPr>
              <a:t>B+ Tree structure display</a:t>
            </a:r>
          </a:p>
        </p:txBody>
      </p:sp>
    </p:spTree>
    <p:extLst>
      <p:ext uri="{BB962C8B-B14F-4D97-AF65-F5344CB8AC3E}">
        <p14:creationId xmlns:p14="http://schemas.microsoft.com/office/powerpoint/2010/main" val="3871650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1C9DB-5A83-46D0-B39D-AABDAA19624F}"/>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Insertion</a:t>
            </a:r>
          </a:p>
        </p:txBody>
      </p:sp>
      <p:sp>
        <p:nvSpPr>
          <p:cNvPr id="3" name="Content Placeholder 2">
            <a:extLst>
              <a:ext uri="{FF2B5EF4-FFF2-40B4-BE49-F238E27FC236}">
                <a16:creationId xmlns:a16="http://schemas.microsoft.com/office/drawing/2014/main" id="{15FEDF94-D773-41CD-B44E-F7EB9DC31BC1}"/>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 our project, we are adding records into a file named “ORDER.TXT” with field names :</a:t>
            </a:r>
          </a:p>
          <a:p>
            <a:pPr lvl="2">
              <a:buClr>
                <a:srgbClr val="E3DED1">
                  <a:lumMod val="60000"/>
                  <a:lumOff val="40000"/>
                </a:srgbClr>
              </a:buClr>
            </a:pPr>
            <a:r>
              <a:rPr lang="en-US" dirty="0">
                <a:solidFill>
                  <a:prstClr val="white"/>
                </a:solidFill>
                <a:latin typeface="Times New Roman" panose="02020603050405020304" pitchFamily="18" charset="0"/>
                <a:cs typeface="Times New Roman" panose="02020603050405020304" pitchFamily="18" charset="0"/>
              </a:rPr>
              <a:t>ORDER_NO</a:t>
            </a:r>
          </a:p>
          <a:p>
            <a:pPr lvl="2">
              <a:buClr>
                <a:srgbClr val="E3DED1">
                  <a:lumMod val="60000"/>
                  <a:lumOff val="40000"/>
                </a:srgbClr>
              </a:buClr>
            </a:pPr>
            <a:r>
              <a:rPr lang="en-US" dirty="0">
                <a:solidFill>
                  <a:prstClr val="white"/>
                </a:solidFill>
                <a:latin typeface="Times New Roman" panose="02020603050405020304" pitchFamily="18" charset="0"/>
                <a:cs typeface="Times New Roman" panose="02020603050405020304" pitchFamily="18" charset="0"/>
              </a:rPr>
              <a:t>NAME</a:t>
            </a:r>
          </a:p>
          <a:p>
            <a:pPr lvl="2">
              <a:buClr>
                <a:srgbClr val="E3DED1">
                  <a:lumMod val="60000"/>
                  <a:lumOff val="40000"/>
                </a:srgbClr>
              </a:buClr>
            </a:pPr>
            <a:r>
              <a:rPr lang="en-US" dirty="0">
                <a:solidFill>
                  <a:prstClr val="white"/>
                </a:solidFill>
                <a:latin typeface="Times New Roman" panose="02020603050405020304" pitchFamily="18" charset="0"/>
                <a:cs typeface="Times New Roman" panose="02020603050405020304" pitchFamily="18" charset="0"/>
              </a:rPr>
              <a:t>ITEM</a:t>
            </a:r>
          </a:p>
          <a:p>
            <a:pPr lvl="2">
              <a:buClr>
                <a:srgbClr val="E3DED1">
                  <a:lumMod val="60000"/>
                  <a:lumOff val="40000"/>
                </a:srgbClr>
              </a:buClr>
            </a:pPr>
            <a:r>
              <a:rPr lang="en-US" dirty="0">
                <a:solidFill>
                  <a:prstClr val="white"/>
                </a:solidFill>
                <a:latin typeface="Times New Roman" panose="02020603050405020304" pitchFamily="18" charset="0"/>
                <a:cs typeface="Times New Roman" panose="02020603050405020304" pitchFamily="18" charset="0"/>
              </a:rPr>
              <a:t>SIZE</a:t>
            </a:r>
          </a:p>
          <a:p>
            <a:pPr lvl="2">
              <a:buClr>
                <a:srgbClr val="E3DED1">
                  <a:lumMod val="60000"/>
                  <a:lumOff val="40000"/>
                </a:srgbClr>
              </a:buClr>
            </a:pPr>
            <a:r>
              <a:rPr lang="en-US" dirty="0">
                <a:solidFill>
                  <a:prstClr val="white"/>
                </a:solidFill>
                <a:latin typeface="Times New Roman" panose="02020603050405020304" pitchFamily="18" charset="0"/>
                <a:cs typeface="Times New Roman" panose="02020603050405020304" pitchFamily="18" charset="0"/>
              </a:rPr>
              <a:t>QTY</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When the user specifies the size of the item and the quantity, the program is going to compute the total price and append this field to the file.</a:t>
            </a:r>
          </a:p>
          <a:p>
            <a:r>
              <a:rPr lang="en-US" dirty="0">
                <a:latin typeface="Times New Roman" panose="02020603050405020304" pitchFamily="18" charset="0"/>
                <a:cs typeface="Times New Roman" panose="02020603050405020304" pitchFamily="18" charset="0"/>
              </a:rPr>
              <a:t>The ORDER_NO is unique and will be used as the root node while constructing a B+ Tree.</a:t>
            </a:r>
          </a:p>
          <a:p>
            <a:r>
              <a:rPr lang="en-US" dirty="0">
                <a:latin typeface="Times New Roman" panose="02020603050405020304" pitchFamily="18" charset="0"/>
                <a:cs typeface="Times New Roman" panose="02020603050405020304" pitchFamily="18" charset="0"/>
              </a:rPr>
              <a:t>Depending on the SIZE (small – Rs.150, regular – Rs.250, large – Rs.350) and QTY entered, the PRICE field is calculated and stored in the file.</a:t>
            </a:r>
          </a:p>
        </p:txBody>
      </p:sp>
    </p:spTree>
    <p:extLst>
      <p:ext uri="{BB962C8B-B14F-4D97-AF65-F5344CB8AC3E}">
        <p14:creationId xmlns:p14="http://schemas.microsoft.com/office/powerpoint/2010/main" val="1489368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EAEAB-4149-4332-B750-7370C462CB8D}"/>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Modification/Updation</a:t>
            </a:r>
          </a:p>
        </p:txBody>
      </p:sp>
      <p:sp>
        <p:nvSpPr>
          <p:cNvPr id="3" name="Content Placeholder 2">
            <a:extLst>
              <a:ext uri="{FF2B5EF4-FFF2-40B4-BE49-F238E27FC236}">
                <a16:creationId xmlns:a16="http://schemas.microsoft.com/office/drawing/2014/main" id="{CEEA1DD2-7E14-4FA6-88EA-A1DE3B74D019}"/>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Based on the ORDER_NO, the user can modify his order fields.</a:t>
            </a:r>
          </a:p>
          <a:p>
            <a:r>
              <a:rPr lang="en-IN" dirty="0">
                <a:latin typeface="Times New Roman" panose="02020603050405020304" pitchFamily="18" charset="0"/>
                <a:cs typeface="Times New Roman" panose="02020603050405020304" pitchFamily="18" charset="0"/>
              </a:rPr>
              <a:t>Using the B+ Tree structure, the ORDER_NO is taken as the key and is searched through the ORDER.TXT, comparing each key present.</a:t>
            </a:r>
          </a:p>
          <a:p>
            <a:r>
              <a:rPr lang="en-IN" dirty="0">
                <a:latin typeface="Times New Roman" panose="02020603050405020304" pitchFamily="18" charset="0"/>
                <a:cs typeface="Times New Roman" panose="02020603050405020304" pitchFamily="18" charset="0"/>
              </a:rPr>
              <a:t>When the key has found its match, the program will retrieve all the data fields pertaining to the key entered.</a:t>
            </a:r>
          </a:p>
          <a:p>
            <a:r>
              <a:rPr lang="en-IN" dirty="0">
                <a:latin typeface="Times New Roman" panose="02020603050405020304" pitchFamily="18" charset="0"/>
                <a:cs typeface="Times New Roman" panose="02020603050405020304" pitchFamily="18" charset="0"/>
              </a:rPr>
              <a:t>If the key has not found its match, it will return with a prompt saying “Record not found”.</a:t>
            </a:r>
          </a:p>
          <a:p>
            <a:r>
              <a:rPr lang="en-IN" dirty="0">
                <a:latin typeface="Times New Roman" panose="02020603050405020304" pitchFamily="18" charset="0"/>
                <a:cs typeface="Times New Roman" panose="02020603050405020304" pitchFamily="18" charset="0"/>
              </a:rPr>
              <a:t>The user will be given a prompt to confirm the updation of the record with a Yes[y/Y] or No[n/N].</a:t>
            </a:r>
          </a:p>
          <a:p>
            <a:r>
              <a:rPr lang="en-IN" dirty="0">
                <a:latin typeface="Times New Roman" panose="02020603050405020304" pitchFamily="18" charset="0"/>
                <a:cs typeface="Times New Roman" panose="02020603050405020304" pitchFamily="18" charset="0"/>
              </a:rPr>
              <a:t>If he selects yes, he will be asked to enter the modified values to the fields and the changes will be saved in the ORDER.TXT file as well as the B+ Tree structure.</a:t>
            </a:r>
          </a:p>
        </p:txBody>
      </p:sp>
    </p:spTree>
    <p:extLst>
      <p:ext uri="{BB962C8B-B14F-4D97-AF65-F5344CB8AC3E}">
        <p14:creationId xmlns:p14="http://schemas.microsoft.com/office/powerpoint/2010/main" val="807771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EAEAB-4149-4332-B750-7370C462CB8D}"/>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Deletion</a:t>
            </a:r>
          </a:p>
        </p:txBody>
      </p:sp>
      <p:sp>
        <p:nvSpPr>
          <p:cNvPr id="3" name="Content Placeholder 2">
            <a:extLst>
              <a:ext uri="{FF2B5EF4-FFF2-40B4-BE49-F238E27FC236}">
                <a16:creationId xmlns:a16="http://schemas.microsoft.com/office/drawing/2014/main" id="{CEEA1DD2-7E14-4FA6-88EA-A1DE3B74D019}"/>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Based on the ORDER_NO, the user can delete his record.</a:t>
            </a:r>
          </a:p>
          <a:p>
            <a:r>
              <a:rPr lang="en-IN" dirty="0">
                <a:latin typeface="Times New Roman" panose="02020603050405020304" pitchFamily="18" charset="0"/>
                <a:cs typeface="Times New Roman" panose="02020603050405020304" pitchFamily="18" charset="0"/>
              </a:rPr>
              <a:t>Using the B+ Tree structure, the ORDER_NO is taken as the key and is searched through the ORDER.TXT, comparing each key present.</a:t>
            </a:r>
          </a:p>
          <a:p>
            <a:r>
              <a:rPr lang="en-IN" dirty="0">
                <a:latin typeface="Times New Roman" panose="02020603050405020304" pitchFamily="18" charset="0"/>
                <a:cs typeface="Times New Roman" panose="02020603050405020304" pitchFamily="18" charset="0"/>
              </a:rPr>
              <a:t>When the key has found its match, the program will retrieve all the data fields pertaining to the key entered.</a:t>
            </a:r>
          </a:p>
          <a:p>
            <a:r>
              <a:rPr lang="en-IN" dirty="0">
                <a:latin typeface="Times New Roman" panose="02020603050405020304" pitchFamily="18" charset="0"/>
                <a:cs typeface="Times New Roman" panose="02020603050405020304" pitchFamily="18" charset="0"/>
              </a:rPr>
              <a:t>If the key has not found its match, it will return with a prompt saying “Record not found”.</a:t>
            </a:r>
          </a:p>
          <a:p>
            <a:r>
              <a:rPr lang="en-IN" dirty="0">
                <a:latin typeface="Times New Roman" panose="02020603050405020304" pitchFamily="18" charset="0"/>
                <a:cs typeface="Times New Roman" panose="02020603050405020304" pitchFamily="18" charset="0"/>
              </a:rPr>
              <a:t>The user will be given a prompt to confirm the deletion of the record with a Yes[y/Y] or No[n/N].</a:t>
            </a:r>
          </a:p>
          <a:p>
            <a:r>
              <a:rPr lang="en-IN" dirty="0">
                <a:latin typeface="Times New Roman" panose="02020603050405020304" pitchFamily="18" charset="0"/>
                <a:cs typeface="Times New Roman" panose="02020603050405020304" pitchFamily="18" charset="0"/>
              </a:rPr>
              <a:t>If he selects yes, the record with the ORDER_NO will be deleted from the ORDER.TXT file as well as the B+ Tree structure.</a:t>
            </a:r>
          </a:p>
        </p:txBody>
      </p:sp>
    </p:spTree>
    <p:extLst>
      <p:ext uri="{BB962C8B-B14F-4D97-AF65-F5344CB8AC3E}">
        <p14:creationId xmlns:p14="http://schemas.microsoft.com/office/powerpoint/2010/main" val="1745837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EAEAB-4149-4332-B750-7370C462CB8D}"/>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Display of Records Using B+ Tree</a:t>
            </a:r>
          </a:p>
        </p:txBody>
      </p:sp>
      <p:sp>
        <p:nvSpPr>
          <p:cNvPr id="3" name="Content Placeholder 2">
            <a:extLst>
              <a:ext uri="{FF2B5EF4-FFF2-40B4-BE49-F238E27FC236}">
                <a16:creationId xmlns:a16="http://schemas.microsoft.com/office/drawing/2014/main" id="{CEEA1DD2-7E14-4FA6-88EA-A1DE3B74D019}"/>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By selecting this operation, the user will be able to view all the records placed in the different levels of a B+ Tree.</a:t>
            </a:r>
          </a:p>
          <a:p>
            <a:r>
              <a:rPr lang="en-IN" dirty="0">
                <a:latin typeface="Times New Roman" panose="02020603050405020304" pitchFamily="18" charset="0"/>
                <a:cs typeface="Times New Roman" panose="02020603050405020304" pitchFamily="18" charset="0"/>
              </a:rPr>
              <a:t>We will be shown the COUNT of the number of levels present in the B+ Tree constructed from ORDER.TXT file.</a:t>
            </a:r>
          </a:p>
          <a:p>
            <a:r>
              <a:rPr lang="en-IN" dirty="0">
                <a:latin typeface="Times New Roman" panose="02020603050405020304" pitchFamily="18" charset="0"/>
                <a:cs typeface="Times New Roman" panose="02020603050405020304" pitchFamily="18" charset="0"/>
              </a:rPr>
              <a:t>With respective to each level in the B+ Tree, the nodes will be displayed along with the content it is pointing to in the ORDER.TXT file.</a:t>
            </a:r>
          </a:p>
        </p:txBody>
      </p:sp>
    </p:spTree>
    <p:extLst>
      <p:ext uri="{BB962C8B-B14F-4D97-AF65-F5344CB8AC3E}">
        <p14:creationId xmlns:p14="http://schemas.microsoft.com/office/powerpoint/2010/main" val="1448369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EAEAB-4149-4332-B750-7370C462CB8D}"/>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Record file Display</a:t>
            </a:r>
          </a:p>
        </p:txBody>
      </p:sp>
      <p:sp>
        <p:nvSpPr>
          <p:cNvPr id="3" name="Content Placeholder 2">
            <a:extLst>
              <a:ext uri="{FF2B5EF4-FFF2-40B4-BE49-F238E27FC236}">
                <a16:creationId xmlns:a16="http://schemas.microsoft.com/office/drawing/2014/main" id="{CEEA1DD2-7E14-4FA6-88EA-A1DE3B74D019}"/>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By selecting this operation, the records in the ORDER.TXT file will be displayed on the screen as ORDER_NO, NAME, ITEM, SIZE, QTY and PRICE.</a:t>
            </a:r>
          </a:p>
          <a:p>
            <a:r>
              <a:rPr lang="en-IN" dirty="0">
                <a:latin typeface="Times New Roman" panose="02020603050405020304" pitchFamily="18" charset="0"/>
                <a:cs typeface="Times New Roman" panose="02020603050405020304" pitchFamily="18" charset="0"/>
              </a:rPr>
              <a:t>It shows how the records have been stored internally in the ORDER.TXT file along with its fields being delimited.</a:t>
            </a:r>
          </a:p>
          <a:p>
            <a:r>
              <a:rPr lang="en-IN" dirty="0">
                <a:latin typeface="Times New Roman" panose="02020603050405020304" pitchFamily="18" charset="0"/>
                <a:cs typeface="Times New Roman" panose="02020603050405020304" pitchFamily="18" charset="0"/>
              </a:rPr>
              <a:t>The records will be displayed based on how they were inserted to the file.</a:t>
            </a:r>
          </a:p>
        </p:txBody>
      </p:sp>
    </p:spTree>
    <p:extLst>
      <p:ext uri="{BB962C8B-B14F-4D97-AF65-F5344CB8AC3E}">
        <p14:creationId xmlns:p14="http://schemas.microsoft.com/office/powerpoint/2010/main" val="2873235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EAEAB-4149-4332-B750-7370C462CB8D}"/>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Searching</a:t>
            </a:r>
          </a:p>
        </p:txBody>
      </p:sp>
      <p:sp>
        <p:nvSpPr>
          <p:cNvPr id="3" name="Content Placeholder 2">
            <a:extLst>
              <a:ext uri="{FF2B5EF4-FFF2-40B4-BE49-F238E27FC236}">
                <a16:creationId xmlns:a16="http://schemas.microsoft.com/office/drawing/2014/main" id="{CEEA1DD2-7E14-4FA6-88EA-A1DE3B74D019}"/>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Based on the ORDER_NO, the user can search for his order details.</a:t>
            </a:r>
          </a:p>
          <a:p>
            <a:r>
              <a:rPr lang="en-IN" dirty="0">
                <a:latin typeface="Times New Roman" panose="02020603050405020304" pitchFamily="18" charset="0"/>
                <a:cs typeface="Times New Roman" panose="02020603050405020304" pitchFamily="18" charset="0"/>
              </a:rPr>
              <a:t>Using the B+ Tree structure, the ORDER_NO is taken as the key and is searched through the ORDER.TXT, comparing each key present.</a:t>
            </a:r>
          </a:p>
          <a:p>
            <a:r>
              <a:rPr lang="en-IN" dirty="0">
                <a:latin typeface="Times New Roman" panose="02020603050405020304" pitchFamily="18" charset="0"/>
                <a:cs typeface="Times New Roman" panose="02020603050405020304" pitchFamily="18" charset="0"/>
              </a:rPr>
              <a:t>When the key has found its match, the program will prompt saying “Record found” and will display all the data fields pertaining to the key entered.</a:t>
            </a:r>
          </a:p>
          <a:p>
            <a:r>
              <a:rPr lang="en-IN" dirty="0">
                <a:latin typeface="Times New Roman" panose="02020603050405020304" pitchFamily="18" charset="0"/>
                <a:cs typeface="Times New Roman" panose="02020603050405020304" pitchFamily="18" charset="0"/>
              </a:rPr>
              <a:t>If the key has not found its match, it will return with a prompt saying “Record not found”.</a:t>
            </a:r>
          </a:p>
        </p:txBody>
      </p:sp>
    </p:spTree>
    <p:extLst>
      <p:ext uri="{BB962C8B-B14F-4D97-AF65-F5344CB8AC3E}">
        <p14:creationId xmlns:p14="http://schemas.microsoft.com/office/powerpoint/2010/main" val="24128515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26B02"/>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6728D11B-929E-4324-91B0-4A4DA4CAC3DD}"/>
    </a:ext>
  </a:extLst>
</a:theme>
</file>

<file path=docProps/app.xml><?xml version="1.0" encoding="utf-8"?>
<Properties xmlns="http://schemas.openxmlformats.org/officeDocument/2006/extended-properties" xmlns:vt="http://schemas.openxmlformats.org/officeDocument/2006/docPropsVTypes">
  <Template>TM03457510[[fn=Savon]]</Template>
  <TotalTime>254</TotalTime>
  <Words>1163</Words>
  <Application>Microsoft Office PowerPoint</Application>
  <PresentationFormat>Widescreen</PresentationFormat>
  <Paragraphs>80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Times New Roman</vt:lpstr>
      <vt:lpstr>Savon</vt:lpstr>
      <vt:lpstr>FS MINI PROJECT : FOOD ORDERING SYSTEM  UNDER THE GUIDANCE OF -   MRS. SAHANA V MRS.SOWMYA K.N</vt:lpstr>
      <vt:lpstr>B+ Trees</vt:lpstr>
      <vt:lpstr>Modules used in our Project</vt:lpstr>
      <vt:lpstr>Insertion</vt:lpstr>
      <vt:lpstr>Modification/Updation</vt:lpstr>
      <vt:lpstr>Deletion</vt:lpstr>
      <vt:lpstr>Display of Records Using B+ Tree</vt:lpstr>
      <vt:lpstr>Record file Display</vt:lpstr>
      <vt:lpstr>Searching</vt:lpstr>
      <vt:lpstr>B+ Tree Structure Display</vt:lpstr>
      <vt:lpstr>Application &amp; Usage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 MINI-PROJECT:PHARMACY MANAGEMENT  UNDER THE GUIDANCE OF- MRS. M.B.APSARA MRS.SOWMYA K.N</dc:title>
  <dc:creator>vijayalakshmi .</dc:creator>
  <cp:lastModifiedBy> </cp:lastModifiedBy>
  <cp:revision>42</cp:revision>
  <dcterms:created xsi:type="dcterms:W3CDTF">2019-11-20T12:50:48Z</dcterms:created>
  <dcterms:modified xsi:type="dcterms:W3CDTF">2020-04-18T09:59:37Z</dcterms:modified>
</cp:coreProperties>
</file>