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20104100" cy="11309350"/>
  <p:notesSz cx="20104100" cy="113093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671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245" y="1413669"/>
            <a:ext cx="6785610" cy="381690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10410" y="5442625"/>
            <a:ext cx="16083280" cy="445305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671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643746" cy="1130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25854" y="3295699"/>
            <a:ext cx="16052390" cy="930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B0B0B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B0B0B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B0B0B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97688" y="6340484"/>
            <a:ext cx="18664555" cy="6985"/>
          </a:xfrm>
          <a:custGeom>
            <a:avLst/>
            <a:gdLst/>
            <a:ahLst/>
            <a:cxnLst/>
            <a:rect l="l" t="t" r="r" b="b"/>
            <a:pathLst>
              <a:path w="18664555" h="6985">
                <a:moveTo>
                  <a:pt x="18664217" y="0"/>
                </a:moveTo>
                <a:lnTo>
                  <a:pt x="0" y="6789"/>
                </a:lnTo>
              </a:path>
            </a:pathLst>
          </a:custGeom>
          <a:ln w="31412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7710" y="2131737"/>
            <a:ext cx="17808678" cy="1885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rgbClr val="B0B0B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6565" y="4644749"/>
            <a:ext cx="17950969" cy="6182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64362" y="4916522"/>
            <a:ext cx="17775375" cy="628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52424" y="2316801"/>
            <a:ext cx="15695294" cy="214630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12700" marR="15875">
              <a:lnSpc>
                <a:spcPts val="7790"/>
              </a:lnSpc>
              <a:spcBef>
                <a:spcPts val="1285"/>
              </a:spcBef>
            </a:pPr>
            <a:r>
              <a:rPr sz="7400" spc="2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7400" spc="-4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7400" spc="-2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ervi</a:t>
            </a:r>
            <a:r>
              <a:rPr sz="7400" spc="-39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7400" spc="3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7400" spc="1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5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7400" spc="-2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7400" spc="8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-1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74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11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7400" spc="-509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7400" spc="-2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7400" spc="-3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7400" spc="-1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tin</a:t>
            </a:r>
            <a:r>
              <a:rPr sz="74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-409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7400" spc="-1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our  </a:t>
            </a:r>
            <a:r>
              <a:rPr sz="7400" spc="-25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fir</a:t>
            </a:r>
            <a:r>
              <a:rPr sz="7400" spc="-3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7400" spc="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-2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entity</a:t>
            </a:r>
            <a:endParaRPr sz="7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710" y="875231"/>
            <a:ext cx="5755640" cy="1257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</a:rPr>
              <a:t>@Entity</a:t>
            </a:r>
            <a:endParaRPr dirty="0">
              <a:solidFill>
                <a:srgbClr val="000000"/>
              </a:solidFill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>
                <a:solidFill>
                  <a:srgbClr val="000000"/>
                </a:solidFill>
              </a:rPr>
              <a:t>public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class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User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{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6565" y="2759990"/>
            <a:ext cx="8843010" cy="7208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89685" marR="2719070">
              <a:lnSpc>
                <a:spcPts val="4950"/>
              </a:lnSpc>
              <a:spcBef>
                <a:spcPts val="95"/>
              </a:spcBef>
            </a:pPr>
            <a:r>
              <a:rPr sz="3950" dirty="0">
                <a:latin typeface="Courier New" panose="02070309020205020404"/>
                <a:cs typeface="Courier New" panose="02070309020205020404"/>
              </a:rPr>
              <a:t>@Id </a:t>
            </a:r>
            <a:r>
              <a:rPr sz="395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latin typeface="Courier New" panose="02070309020205020404"/>
                <a:cs typeface="Courier New" panose="02070309020205020404"/>
              </a:rPr>
              <a:t>@GeneratedValue </a:t>
            </a:r>
            <a:r>
              <a:rPr sz="3950" spc="-23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latin typeface="Courier New" panose="02070309020205020404"/>
                <a:cs typeface="Courier New" panose="02070309020205020404"/>
              </a:rPr>
              <a:t>private</a:t>
            </a:r>
            <a:r>
              <a:rPr sz="395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latin typeface="Courier New" panose="02070309020205020404"/>
                <a:cs typeface="Courier New" panose="02070309020205020404"/>
              </a:rPr>
              <a:t>Long</a:t>
            </a:r>
            <a:r>
              <a:rPr sz="395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latin typeface="Courier New" panose="02070309020205020404"/>
                <a:cs typeface="Courier New" panose="02070309020205020404"/>
              </a:rPr>
              <a:t>id;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 marL="1289685">
              <a:lnSpc>
                <a:spcPct val="100000"/>
              </a:lnSpc>
            </a:pPr>
            <a:r>
              <a:rPr sz="3950" dirty="0">
                <a:latin typeface="Courier New" panose="02070309020205020404"/>
                <a:cs typeface="Courier New" panose="02070309020205020404"/>
              </a:rPr>
              <a:t>private</a:t>
            </a:r>
            <a:r>
              <a:rPr sz="395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latin typeface="Courier New" panose="02070309020205020404"/>
                <a:cs typeface="Courier New" panose="02070309020205020404"/>
              </a:rPr>
              <a:t>String</a:t>
            </a:r>
            <a:r>
              <a:rPr sz="395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latin typeface="Courier New" panose="02070309020205020404"/>
                <a:cs typeface="Courier New" panose="02070309020205020404"/>
              </a:rPr>
              <a:t>firstname;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 marL="1289685">
              <a:lnSpc>
                <a:spcPct val="100000"/>
              </a:lnSpc>
              <a:spcBef>
                <a:spcPts val="210"/>
              </a:spcBef>
            </a:pPr>
            <a:r>
              <a:rPr sz="3950" dirty="0">
                <a:latin typeface="Courier New" panose="02070309020205020404"/>
                <a:cs typeface="Courier New" panose="02070309020205020404"/>
              </a:rPr>
              <a:t>private</a:t>
            </a:r>
            <a:r>
              <a:rPr sz="395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latin typeface="Courier New" panose="02070309020205020404"/>
                <a:cs typeface="Courier New" panose="02070309020205020404"/>
              </a:rPr>
              <a:t>String</a:t>
            </a:r>
            <a:r>
              <a:rPr sz="395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latin typeface="Courier New" panose="02070309020205020404"/>
                <a:cs typeface="Courier New" panose="02070309020205020404"/>
              </a:rPr>
              <a:t>lastname;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7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59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@Entity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1130"/>
              </a:spcBef>
            </a:pPr>
            <a:r>
              <a:rPr sz="3100" spc="15" dirty="0">
                <a:latin typeface="Verdana" panose="020B0604030504040204"/>
                <a:cs typeface="Verdana" panose="020B0604030504040204"/>
              </a:rPr>
              <a:t>Simplest</a:t>
            </a:r>
            <a:r>
              <a:rPr sz="31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80" dirty="0">
                <a:latin typeface="Verdana" panose="020B0604030504040204"/>
                <a:cs typeface="Verdana" panose="020B0604030504040204"/>
              </a:rPr>
              <a:t>tagging</a:t>
            </a:r>
            <a:endParaRPr sz="3100">
              <a:latin typeface="Verdana" panose="020B0604030504040204"/>
              <a:cs typeface="Verdana" panose="020B0604030504040204"/>
            </a:endParaRPr>
          </a:p>
          <a:p>
            <a:pPr marL="48895" marR="5201285">
              <a:lnSpc>
                <a:spcPct val="182000"/>
              </a:lnSpc>
              <a:spcBef>
                <a:spcPts val="5"/>
              </a:spcBef>
            </a:pPr>
            <a:r>
              <a:rPr sz="3100" spc="-60" dirty="0">
                <a:latin typeface="Verdana" panose="020B0604030504040204"/>
                <a:cs typeface="Verdana" panose="020B0604030504040204"/>
              </a:rPr>
              <a:t>@Id </a:t>
            </a:r>
            <a:r>
              <a:rPr sz="3100" spc="-5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10" dirty="0">
                <a:latin typeface="Verdana" panose="020B0604030504040204"/>
                <a:cs typeface="Verdana" panose="020B0604030504040204"/>
              </a:rPr>
              <a:t>@Gene</a:t>
            </a:r>
            <a:r>
              <a:rPr sz="3100" spc="-75" dirty="0">
                <a:latin typeface="Verdana" panose="020B0604030504040204"/>
                <a:cs typeface="Verdana" panose="020B0604030504040204"/>
              </a:rPr>
              <a:t>r</a:t>
            </a:r>
            <a:r>
              <a:rPr sz="31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100" spc="10" dirty="0">
                <a:latin typeface="Verdana" panose="020B0604030504040204"/>
                <a:cs typeface="Verdana" panose="020B0604030504040204"/>
              </a:rPr>
              <a:t>t</a:t>
            </a:r>
            <a:r>
              <a:rPr sz="3100" spc="105" dirty="0">
                <a:latin typeface="Verdana" panose="020B0604030504040204"/>
                <a:cs typeface="Verdana" panose="020B0604030504040204"/>
              </a:rPr>
              <a:t>ed</a:t>
            </a:r>
            <a:r>
              <a:rPr sz="3100" spc="10" dirty="0">
                <a:latin typeface="Verdana" panose="020B0604030504040204"/>
                <a:cs typeface="Verdana" panose="020B0604030504040204"/>
              </a:rPr>
              <a:t>V</a:t>
            </a:r>
            <a:r>
              <a:rPr sz="3100" spc="10" dirty="0">
                <a:latin typeface="Verdana" panose="020B0604030504040204"/>
                <a:cs typeface="Verdana" panose="020B0604030504040204"/>
              </a:rPr>
              <a:t>alue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710" y="2131737"/>
            <a:ext cx="14201140" cy="1885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950"/>
              </a:lnSpc>
            </a:pPr>
            <a:r>
              <a:rPr dirty="0"/>
              <a:t>logging.level.org.hibernate.SQL=DEBUG </a:t>
            </a:r>
            <a:r>
              <a:rPr spc="5" dirty="0"/>
              <a:t> </a:t>
            </a:r>
            <a:r>
              <a:rPr dirty="0"/>
              <a:t>spring.jpa.show-sql=true </a:t>
            </a:r>
            <a:r>
              <a:rPr spc="5" dirty="0"/>
              <a:t> </a:t>
            </a:r>
            <a:r>
              <a:rPr dirty="0"/>
              <a:t>spring.jpa.properties.hibernate.format_sql=true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76565" y="4644749"/>
            <a:ext cx="10954385" cy="6182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820" marR="5080">
              <a:lnSpc>
                <a:spcPts val="4950"/>
              </a:lnSpc>
              <a:spcBef>
                <a:spcPts val="95"/>
              </a:spcBef>
            </a:pPr>
            <a:r>
              <a:rPr sz="3950" dirty="0">
                <a:latin typeface="Courier New" panose="02070309020205020404"/>
                <a:cs typeface="Courier New" panose="02070309020205020404"/>
              </a:rPr>
              <a:t>spring.jpa.generate-ddl=true </a:t>
            </a:r>
            <a:r>
              <a:rPr sz="395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latin typeface="Courier New" panose="02070309020205020404"/>
                <a:cs typeface="Courier New" panose="02070309020205020404"/>
              </a:rPr>
              <a:t>spring.jpa.hibernate.ddl-auto=create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59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Database</a:t>
            </a:r>
            <a:r>
              <a:rPr sz="5900" spc="-3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Creation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1130"/>
              </a:spcBef>
            </a:pPr>
            <a:r>
              <a:rPr sz="3100" spc="20" dirty="0">
                <a:latin typeface="Verdana" panose="020B0604030504040204"/>
                <a:cs typeface="Verdana" panose="020B0604030504040204"/>
              </a:rPr>
              <a:t>create</a:t>
            </a:r>
            <a:endParaRPr sz="3100">
              <a:latin typeface="Verdana" panose="020B0604030504040204"/>
              <a:cs typeface="Verdana" panose="020B0604030504040204"/>
            </a:endParaRPr>
          </a:p>
          <a:p>
            <a:pPr marL="48895" marR="8529320">
              <a:lnSpc>
                <a:spcPct val="182000"/>
              </a:lnSpc>
            </a:pPr>
            <a:r>
              <a:rPr sz="3100" spc="55" dirty="0">
                <a:latin typeface="Verdana" panose="020B0604030504040204"/>
                <a:cs typeface="Verdana" panose="020B0604030504040204"/>
              </a:rPr>
              <a:t>update </a:t>
            </a:r>
            <a:r>
              <a:rPr sz="3100" spc="6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75" dirty="0">
                <a:latin typeface="Verdana" panose="020B0604030504040204"/>
                <a:cs typeface="Verdana" panose="020B0604030504040204"/>
              </a:rPr>
              <a:t>c</a:t>
            </a:r>
            <a:r>
              <a:rPr sz="3100" spc="5" dirty="0">
                <a:latin typeface="Verdana" panose="020B0604030504040204"/>
                <a:cs typeface="Verdana" panose="020B0604030504040204"/>
              </a:rPr>
              <a:t>r</a:t>
            </a:r>
            <a:r>
              <a:rPr sz="3100" spc="10" dirty="0">
                <a:latin typeface="Verdana" panose="020B0604030504040204"/>
                <a:cs typeface="Verdana" panose="020B0604030504040204"/>
              </a:rPr>
              <a:t>e</a:t>
            </a:r>
            <a:r>
              <a:rPr sz="3100" spc="-10" dirty="0">
                <a:latin typeface="Verdana" panose="020B0604030504040204"/>
                <a:cs typeface="Verdana" panose="020B0604030504040204"/>
              </a:rPr>
              <a:t>a</a:t>
            </a:r>
            <a:r>
              <a:rPr sz="3100" spc="10" dirty="0">
                <a:latin typeface="Verdana" panose="020B0604030504040204"/>
                <a:cs typeface="Verdana" panose="020B0604030504040204"/>
              </a:rPr>
              <a:t>t</a:t>
            </a:r>
            <a:r>
              <a:rPr sz="3100" spc="10" dirty="0">
                <a:latin typeface="Verdana" panose="020B0604030504040204"/>
                <a:cs typeface="Verdana" panose="020B0604030504040204"/>
              </a:rPr>
              <a:t>e-d</a:t>
            </a:r>
            <a:r>
              <a:rPr sz="3100" spc="-50" dirty="0">
                <a:latin typeface="Verdana" panose="020B0604030504040204"/>
                <a:cs typeface="Verdana" panose="020B0604030504040204"/>
              </a:rPr>
              <a:t>r</a:t>
            </a:r>
            <a:r>
              <a:rPr sz="3100" spc="135" dirty="0">
                <a:latin typeface="Verdana" panose="020B0604030504040204"/>
                <a:cs typeface="Verdana" panose="020B0604030504040204"/>
              </a:rPr>
              <a:t>op  </a:t>
            </a:r>
            <a:r>
              <a:rPr sz="3100" spc="25" dirty="0">
                <a:latin typeface="Verdana" panose="020B0604030504040204"/>
                <a:cs typeface="Verdana" panose="020B0604030504040204"/>
              </a:rPr>
              <a:t>validate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25854" y="3295699"/>
            <a:ext cx="358203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66530" y="3815715"/>
            <a:ext cx="5789930" cy="3609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30" dirty="0">
                <a:latin typeface="Verdana" panose="020B0604030504040204"/>
                <a:cs typeface="Verdana" panose="020B0604030504040204"/>
              </a:rPr>
              <a:t>@Entity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4000"/>
              </a:lnSpc>
            </a:pPr>
            <a:r>
              <a:rPr sz="3950" spc="5" dirty="0">
                <a:latin typeface="Verdana" panose="020B0604030504040204"/>
                <a:cs typeface="Verdana" panose="020B0604030504040204"/>
              </a:rPr>
              <a:t>Create</a:t>
            </a:r>
            <a:r>
              <a:rPr sz="3950" spc="-27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-20" dirty="0">
                <a:latin typeface="Verdana" panose="020B0604030504040204"/>
                <a:cs typeface="Verdana" panose="020B0604030504040204"/>
              </a:rPr>
              <a:t>Schema </a:t>
            </a:r>
            <a:r>
              <a:rPr lang="en-US" sz="3950" spc="-2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-1375" dirty="0">
                <a:latin typeface="Verdana" panose="020B0604030504040204"/>
                <a:cs typeface="Verdana" panose="020B0604030504040204"/>
              </a:rPr>
              <a:t> </a:t>
            </a:r>
            <a:r>
              <a:rPr lang="en-US" sz="3950" dirty="0">
                <a:latin typeface="Verdana" panose="020B0604030504040204"/>
                <a:cs typeface="Verdana" panose="020B0604030504040204"/>
              </a:rPr>
              <a:t>MySQL  Workbench</a:t>
            </a:r>
            <a:endParaRPr sz="3950" dirty="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4000"/>
              </a:lnSpc>
            </a:pPr>
            <a:r>
              <a:rPr sz="3950" spc="5" dirty="0">
                <a:latin typeface="Verdana" panose="020B0604030504040204"/>
                <a:cs typeface="Verdana" panose="020B0604030504040204"/>
              </a:rPr>
              <a:t>Defaults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491</Words>
  <Application>WPS Presentation</Application>
  <PresentationFormat>On-screen Show (4:3)</PresentationFormat>
  <Paragraphs>35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SimSun</vt:lpstr>
      <vt:lpstr>Wingdings</vt:lpstr>
      <vt:lpstr>Courier New</vt:lpstr>
      <vt:lpstr>Verdana</vt:lpstr>
      <vt:lpstr>Calibri</vt:lpstr>
      <vt:lpstr>Microsoft YaHei</vt:lpstr>
      <vt:lpstr>Arial Unicode MS</vt:lpstr>
      <vt:lpstr>Office Theme</vt:lpstr>
      <vt:lpstr>Overview of JPA and Creating your  first entity</vt:lpstr>
      <vt:lpstr>public class User {</vt:lpstr>
      <vt:lpstr>logging.level.org.hibernate.SQL=DEBUG  spring.jpa.show-sql=true  spring.jpa.properties.hibernate.format_sql=true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JPA and Creating your  first entity</dc:title>
  <dc:creator/>
  <cp:lastModifiedBy>Admin</cp:lastModifiedBy>
  <cp:revision>4</cp:revision>
  <dcterms:created xsi:type="dcterms:W3CDTF">2021-08-11T07:17:00Z</dcterms:created>
  <dcterms:modified xsi:type="dcterms:W3CDTF">2023-06-19T09:14:44Z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2021-03-19T22:00:00Z</vt:filetime>
  </property>
  <property fmtid="{D5CDD505-2E9C-101B-9397-08002B2CF9AE}" pid="3" name="Creator">
    <vt:lpwstr>Keynote</vt:lpwstr>
  </property>
  <property fmtid="{D5CDD505-2E9C-101B-9397-08002B2CF9AE}" pid="4" name="LastSaved">
    <vt:filetime>2021-08-11T22:00:00Z</vt:filetime>
  </property>
  <property fmtid="{D5CDD505-2E9C-101B-9397-08002B2CF9AE}" pid="5" name="ICV">
    <vt:lpwstr>47867B4CAB7049D788BE2911D9AA7EEB</vt:lpwstr>
  </property>
  <property fmtid="{D5CDD505-2E9C-101B-9397-08002B2CF9AE}" pid="6" name="KSOProductBuildVer">
    <vt:lpwstr>1033-11.2.0.11537</vt:lpwstr>
  </property>
</Properties>
</file>