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6" r:id="rId10"/>
    <p:sldId id="278" r:id="rId11"/>
    <p:sldId id="280" r:id="rId12"/>
    <p:sldId id="277" r:id="rId13"/>
    <p:sldId id="279" r:id="rId14"/>
    <p:sldId id="263" r:id="rId15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78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972" y="0"/>
            <a:ext cx="7044267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972" y="8685213"/>
            <a:ext cx="7044267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184900" cy="9144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265545" y="2298700"/>
            <a:ext cx="3724909" cy="2087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73345" y="647700"/>
            <a:ext cx="590930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7100" y="2570479"/>
            <a:ext cx="14401800" cy="220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41493" y="3975458"/>
            <a:ext cx="14373017" cy="5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33500" y="2667000"/>
            <a:ext cx="108667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55" dirty="0">
                <a:solidFill>
                  <a:srgbClr val="171717"/>
                </a:solidFill>
              </a:rPr>
              <a:t>A</a:t>
            </a:r>
            <a:r>
              <a:rPr sz="6000" spc="265" dirty="0">
                <a:solidFill>
                  <a:srgbClr val="171717"/>
                </a:solidFill>
              </a:rPr>
              <a:t>d</a:t>
            </a:r>
            <a:r>
              <a:rPr sz="6000" spc="-385" dirty="0">
                <a:solidFill>
                  <a:srgbClr val="171717"/>
                </a:solidFill>
              </a:rPr>
              <a:t>v</a:t>
            </a:r>
            <a:r>
              <a:rPr sz="6000" spc="-235" dirty="0">
                <a:solidFill>
                  <a:srgbClr val="171717"/>
                </a:solidFill>
              </a:rPr>
              <a:t>a</a:t>
            </a:r>
            <a:r>
              <a:rPr sz="6000" spc="-260" dirty="0">
                <a:solidFill>
                  <a:srgbClr val="171717"/>
                </a:solidFill>
              </a:rPr>
              <a:t>n</a:t>
            </a:r>
            <a:r>
              <a:rPr sz="6000" spc="55" dirty="0">
                <a:solidFill>
                  <a:srgbClr val="171717"/>
                </a:solidFill>
              </a:rPr>
              <a:t>c</a:t>
            </a:r>
            <a:r>
              <a:rPr sz="6000" spc="-180" dirty="0">
                <a:solidFill>
                  <a:srgbClr val="171717"/>
                </a:solidFill>
              </a:rPr>
              <a:t>e</a:t>
            </a:r>
            <a:r>
              <a:rPr sz="6000" spc="245" dirty="0">
                <a:solidFill>
                  <a:srgbClr val="171717"/>
                </a:solidFill>
              </a:rPr>
              <a:t>d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60" dirty="0">
                <a:solidFill>
                  <a:srgbClr val="171717"/>
                </a:solidFill>
              </a:rPr>
              <a:t>B</a:t>
            </a:r>
            <a:r>
              <a:rPr sz="6000" spc="-180" dirty="0">
                <a:solidFill>
                  <a:srgbClr val="171717"/>
                </a:solidFill>
              </a:rPr>
              <a:t>e</a:t>
            </a:r>
            <a:r>
              <a:rPr sz="6000" spc="-285" dirty="0">
                <a:solidFill>
                  <a:srgbClr val="171717"/>
                </a:solidFill>
              </a:rPr>
              <a:t>a</a:t>
            </a:r>
            <a:r>
              <a:rPr sz="6000" spc="-105" dirty="0">
                <a:solidFill>
                  <a:srgbClr val="171717"/>
                </a:solidFill>
              </a:rPr>
              <a:t>n</a:t>
            </a:r>
            <a:r>
              <a:rPr sz="6000" spc="-620" dirty="0">
                <a:solidFill>
                  <a:srgbClr val="171717"/>
                </a:solidFill>
              </a:rPr>
              <a:t> </a:t>
            </a:r>
            <a:r>
              <a:rPr sz="6000" spc="20" dirty="0">
                <a:solidFill>
                  <a:srgbClr val="171717"/>
                </a:solidFill>
              </a:rPr>
              <a:t>C</a:t>
            </a:r>
            <a:r>
              <a:rPr sz="6000" spc="75" dirty="0">
                <a:solidFill>
                  <a:srgbClr val="171717"/>
                </a:solidFill>
              </a:rPr>
              <a:t>o</a:t>
            </a:r>
            <a:r>
              <a:rPr sz="6000" spc="-260" dirty="0">
                <a:solidFill>
                  <a:srgbClr val="171717"/>
                </a:solidFill>
              </a:rPr>
              <a:t>n</a:t>
            </a:r>
            <a:r>
              <a:rPr sz="6000" spc="-65" dirty="0">
                <a:solidFill>
                  <a:srgbClr val="171717"/>
                </a:solidFill>
              </a:rPr>
              <a:t>f</a:t>
            </a:r>
            <a:r>
              <a:rPr sz="6000" spc="-225" dirty="0">
                <a:solidFill>
                  <a:srgbClr val="171717"/>
                </a:solidFill>
              </a:rPr>
              <a:t>i</a:t>
            </a:r>
            <a:r>
              <a:rPr sz="6000" spc="90" dirty="0">
                <a:solidFill>
                  <a:srgbClr val="171717"/>
                </a:solidFill>
              </a:rPr>
              <a:t>g</a:t>
            </a:r>
            <a:r>
              <a:rPr sz="6000" spc="-260" dirty="0">
                <a:solidFill>
                  <a:srgbClr val="171717"/>
                </a:solidFill>
              </a:rPr>
              <a:t>u</a:t>
            </a:r>
            <a:r>
              <a:rPr sz="6000" spc="-415" dirty="0">
                <a:solidFill>
                  <a:srgbClr val="171717"/>
                </a:solidFill>
              </a:rPr>
              <a:t>r</a:t>
            </a:r>
            <a:r>
              <a:rPr sz="6000" spc="-340" dirty="0">
                <a:solidFill>
                  <a:srgbClr val="171717"/>
                </a:solidFill>
              </a:rPr>
              <a:t>a</a:t>
            </a:r>
            <a:r>
              <a:rPr sz="6000" spc="-100" dirty="0">
                <a:solidFill>
                  <a:srgbClr val="171717"/>
                </a:solidFill>
              </a:rPr>
              <a:t>t</a:t>
            </a:r>
            <a:r>
              <a:rPr sz="6000" spc="-225" dirty="0">
                <a:solidFill>
                  <a:srgbClr val="171717"/>
                </a:solidFill>
              </a:rPr>
              <a:t>i</a:t>
            </a:r>
            <a:r>
              <a:rPr sz="6000" spc="75" dirty="0">
                <a:solidFill>
                  <a:srgbClr val="171717"/>
                </a:solidFill>
              </a:rPr>
              <a:t>o</a:t>
            </a:r>
            <a:r>
              <a:rPr sz="6000" spc="-105" dirty="0">
                <a:solidFill>
                  <a:srgbClr val="171717"/>
                </a:solidFill>
              </a:rPr>
              <a:t>n</a:t>
            </a:r>
            <a:endParaRPr sz="6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800" y="304800"/>
            <a:ext cx="1142428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Summary of  Spring IoC Containers</a:t>
            </a:r>
            <a:endParaRPr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0" y="1981200"/>
            <a:ext cx="15776575" cy="5008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0667" cy="9143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44267" y="4165600"/>
            <a:ext cx="8321604" cy="502920"/>
          </a:xfrm>
          <a:prstGeom prst="rect">
            <a:avLst/>
          </a:prstGeom>
        </p:spPr>
        <p:txBody>
          <a:bodyPr vert="horz" wrap="square" lIns="0" tIns="11288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2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Spring BeanFactory Container</a:t>
            </a:r>
            <a:endParaRPr sz="32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245745"/>
          </a:xfrm>
        </p:spPr>
        <p:txBody>
          <a:bodyPr/>
          <a:p>
            <a:fld id="{B6F15528-21DE-4FAA-801E-634DDDAF4B2B}" type="slidenum">
              <a:rPr sz="1600"/>
            </a:fld>
            <a:endParaRPr sz="1600"/>
          </a:p>
        </p:txBody>
      </p:sp>
      <p:sp>
        <p:nvSpPr>
          <p:cNvPr id="6" name="object 3"/>
          <p:cNvSpPr txBox="1"/>
          <p:nvPr/>
        </p:nvSpPr>
        <p:spPr>
          <a:xfrm>
            <a:off x="633871" y="2543387"/>
            <a:ext cx="5501640" cy="749300"/>
          </a:xfrm>
          <a:prstGeom prst="rect">
            <a:avLst/>
          </a:prstGeom>
        </p:spPr>
        <p:txBody>
          <a:bodyPr vert="horz" wrap="square" lIns="0" tIns="11288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lang="en-US" sz="480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180667" cy="9143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44267" y="4165600"/>
            <a:ext cx="8321604" cy="502920"/>
          </a:xfrm>
          <a:prstGeom prst="rect">
            <a:avLst/>
          </a:prstGeom>
        </p:spPr>
        <p:txBody>
          <a:bodyPr vert="horz" wrap="square" lIns="0" tIns="11288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buClrTx/>
              <a:buSzTx/>
              <a:buFontTx/>
            </a:pPr>
            <a:r>
              <a:rPr sz="32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Spring </a:t>
            </a:r>
            <a:r>
              <a:rPr lang="en-US" sz="32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ApplicationContext</a:t>
            </a:r>
            <a:r>
              <a:rPr sz="3200" b="1" spc="-40" dirty="0">
                <a:solidFill>
                  <a:srgbClr val="2A9FBC"/>
                </a:solidFill>
                <a:latin typeface="Arial" panose="020B0604020202020204"/>
                <a:cs typeface="Arial" panose="020B0604020202020204"/>
                <a:sym typeface="+mn-ea"/>
              </a:rPr>
              <a:t> Container</a:t>
            </a:r>
            <a:endParaRPr sz="3200" b="1" spc="-40" dirty="0">
              <a:solidFill>
                <a:srgbClr val="2A9FBC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245745"/>
          </a:xfrm>
        </p:spPr>
        <p:txBody>
          <a:bodyPr/>
          <a:p>
            <a:fld id="{B6F15528-21DE-4FAA-801E-634DDDAF4B2B}" type="slidenum">
              <a:rPr sz="1600"/>
            </a:fld>
            <a:endParaRPr sz="1600"/>
          </a:p>
        </p:txBody>
      </p:sp>
      <p:sp>
        <p:nvSpPr>
          <p:cNvPr id="6" name="object 3"/>
          <p:cNvSpPr txBox="1"/>
          <p:nvPr/>
        </p:nvSpPr>
        <p:spPr>
          <a:xfrm>
            <a:off x="633871" y="2543387"/>
            <a:ext cx="5501640" cy="749300"/>
          </a:xfrm>
          <a:prstGeom prst="rect">
            <a:avLst/>
          </a:prstGeom>
        </p:spPr>
        <p:txBody>
          <a:bodyPr vert="horz" wrap="square" lIns="0" tIns="11288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spc="-80" dirty="0">
                <a:solidFill>
                  <a:srgbClr val="FFFFFF"/>
                </a:solidFill>
                <a:latin typeface="Microsoft Sans Serif" panose="020B0604020202020204"/>
                <a:cs typeface="Microsoft Sans Serif" panose="020B0604020202020204"/>
              </a:rPr>
              <a:t>Assisted Practice</a:t>
            </a:r>
            <a:endParaRPr lang="en-US" sz="480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8300" y="2667000"/>
            <a:ext cx="2901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7700" y="1765300"/>
            <a:ext cx="2992755" cy="208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latin typeface="Verdana" panose="020B0604030504040204"/>
                <a:cs typeface="Verdana" panose="020B0604030504040204"/>
              </a:rPr>
              <a:t>Bean</a:t>
            </a:r>
            <a:r>
              <a:rPr sz="3200" spc="-200" dirty="0">
                <a:latin typeface="Verdana" panose="020B0604030504040204"/>
                <a:cs typeface="Verdana" panose="020B0604030504040204"/>
              </a:rPr>
              <a:t> 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Lifecycle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377825">
              <a:lnSpc>
                <a:spcPts val="6200"/>
              </a:lnSpc>
              <a:spcBef>
                <a:spcPts val="400"/>
              </a:spcBef>
            </a:pPr>
            <a:r>
              <a:rPr sz="3200" spc="180" dirty="0">
                <a:latin typeface="Verdana" panose="020B0604030504040204"/>
                <a:cs typeface="Verdana" panose="020B0604030504040204"/>
              </a:rPr>
              <a:t>F</a:t>
            </a:r>
            <a:r>
              <a:rPr sz="3200" spc="60" dirty="0">
                <a:latin typeface="Verdana" panose="020B0604030504040204"/>
                <a:cs typeface="Verdana" panose="020B0604030504040204"/>
              </a:rPr>
              <a:t>ac</a:t>
            </a:r>
            <a:r>
              <a:rPr sz="3200" spc="-10" dirty="0">
                <a:latin typeface="Verdana" panose="020B0604030504040204"/>
                <a:cs typeface="Verdana" panose="020B0604030504040204"/>
              </a:rPr>
              <a:t>t</a:t>
            </a:r>
            <a:r>
              <a:rPr sz="3200" spc="20" dirty="0">
                <a:latin typeface="Verdana" panose="020B0604030504040204"/>
                <a:cs typeface="Verdana" panose="020B0604030504040204"/>
              </a:rPr>
              <a:t>oryBean  </a:t>
            </a:r>
            <a:r>
              <a:rPr sz="3200" spc="80" dirty="0">
                <a:latin typeface="Verdana" panose="020B0604030504040204"/>
                <a:cs typeface="Verdana" panose="020B0604030504040204"/>
              </a:rPr>
              <a:t>SpEL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8800" y="4114800"/>
            <a:ext cx="9311640" cy="214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5" dirty="0">
                <a:latin typeface="Verdana" panose="020B0604030504040204"/>
                <a:cs typeface="Verdana" panose="020B0604030504040204"/>
              </a:rPr>
              <a:t>Proxies</a:t>
            </a:r>
            <a:endParaRPr sz="32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ts val="6200"/>
              </a:lnSpc>
              <a:spcBef>
                <a:spcPts val="400"/>
              </a:spcBef>
            </a:pPr>
            <a:r>
              <a:rPr sz="3200" spc="95" dirty="0">
                <a:latin typeface="Verdana" panose="020B0604030504040204"/>
                <a:cs typeface="Verdana" panose="020B0604030504040204"/>
              </a:rPr>
              <a:t>P</a:t>
            </a:r>
            <a:r>
              <a:rPr sz="3200" spc="5" dirty="0">
                <a:latin typeface="Verdana" panose="020B0604030504040204"/>
                <a:cs typeface="Verdana" panose="020B0604030504040204"/>
              </a:rPr>
              <a:t>r</a:t>
            </a:r>
            <a:r>
              <a:rPr sz="3200" spc="40" dirty="0">
                <a:latin typeface="Verdana" panose="020B0604030504040204"/>
                <a:cs typeface="Verdana" panose="020B0604030504040204"/>
              </a:rPr>
              <a:t>ofiles</a:t>
            </a:r>
            <a:br>
              <a:rPr sz="3200" spc="40" dirty="0">
                <a:latin typeface="Verdana" panose="020B0604030504040204"/>
                <a:cs typeface="Verdana" panose="020B0604030504040204"/>
              </a:rPr>
            </a:br>
            <a:r>
              <a:rPr sz="3200" spc="15" dirty="0">
                <a:latin typeface="Verdana" panose="020B0604030504040204"/>
                <a:cs typeface="Verdana" panose="020B0604030504040204"/>
                <a:sym typeface="+mn-ea"/>
              </a:rPr>
              <a:t>IoC Containers</a:t>
            </a:r>
            <a:endParaRPr sz="3200" spc="15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6800" y="647700"/>
            <a:ext cx="90316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Advanced</a:t>
            </a:r>
            <a:r>
              <a:rPr spc="-260" dirty="0"/>
              <a:t> </a:t>
            </a:r>
            <a:r>
              <a:rPr spc="-30" dirty="0"/>
              <a:t>Bean</a:t>
            </a:r>
            <a:r>
              <a:rPr spc="-254" dirty="0"/>
              <a:t> </a:t>
            </a:r>
            <a:r>
              <a:rPr spc="-20" dirty="0"/>
              <a:t>Configuration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771808" y="2912532"/>
            <a:ext cx="4715510" cy="2050414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marL="383540">
              <a:lnSpc>
                <a:spcPct val="100000"/>
              </a:lnSpc>
            </a:pPr>
            <a:r>
              <a:rPr sz="32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BeanPostProcessor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70528" y="2912532"/>
            <a:ext cx="4715510" cy="2050414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marL="3175" algn="ctr">
              <a:lnSpc>
                <a:spcPct val="100000"/>
              </a:lnSpc>
            </a:pPr>
            <a:r>
              <a:rPr sz="3200" spc="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FactoryBean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69249" y="2912532"/>
            <a:ext cx="4715510" cy="2050414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1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32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SpEL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1168" y="5256107"/>
            <a:ext cx="4715510" cy="2050414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5050">
              <a:latin typeface="Times New Roman" panose="02020603050405020304"/>
              <a:cs typeface="Times New Roman" panose="02020603050405020304"/>
            </a:endParaRPr>
          </a:p>
          <a:p>
            <a:pPr marL="6985" algn="ctr">
              <a:lnSpc>
                <a:spcPct val="100000"/>
              </a:lnSpc>
            </a:pPr>
            <a:r>
              <a:rPr sz="32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Proxies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69888" y="5256107"/>
            <a:ext cx="4715510" cy="2050414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5050">
              <a:latin typeface="Times New Roman" panose="02020603050405020304"/>
              <a:cs typeface="Times New Roman" panose="02020603050405020304"/>
            </a:endParaRPr>
          </a:p>
          <a:p>
            <a:pPr marR="3175" algn="ctr">
              <a:lnSpc>
                <a:spcPct val="100000"/>
              </a:lnSpc>
            </a:pPr>
            <a:r>
              <a:rPr sz="32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Profiles</a:t>
            </a:r>
            <a:endParaRPr sz="3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3600" y="647700"/>
            <a:ext cx="4368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Bean</a:t>
            </a:r>
            <a:r>
              <a:rPr spc="-320" dirty="0"/>
              <a:t> </a:t>
            </a:r>
            <a:r>
              <a:rPr spc="25" dirty="0"/>
              <a:t>Lifecycle</a:t>
            </a:r>
            <a:endParaRPr spc="25" dirty="0"/>
          </a:p>
        </p:txBody>
      </p:sp>
      <p:grpSp>
        <p:nvGrpSpPr>
          <p:cNvPr id="3" name="object 3"/>
          <p:cNvGrpSpPr/>
          <p:nvPr/>
        </p:nvGrpSpPr>
        <p:grpSpPr>
          <a:xfrm>
            <a:off x="8044180" y="2292220"/>
            <a:ext cx="167640" cy="428625"/>
            <a:chOff x="8044180" y="2292220"/>
            <a:chExt cx="167640" cy="428625"/>
          </a:xfrm>
        </p:grpSpPr>
        <p:sp>
          <p:nvSpPr>
            <p:cNvPr id="4" name="object 4"/>
            <p:cNvSpPr/>
            <p:nvPr/>
          </p:nvSpPr>
          <p:spPr>
            <a:xfrm>
              <a:off x="8128000" y="2292220"/>
              <a:ext cx="0" cy="280035"/>
            </a:xfrm>
            <a:custGeom>
              <a:avLst/>
              <a:gdLst/>
              <a:ahLst/>
              <a:cxnLst/>
              <a:rect l="l" t="t" r="r" b="b"/>
              <a:pathLst>
                <a:path h="280035">
                  <a:moveTo>
                    <a:pt x="0" y="0"/>
                  </a:moveTo>
                  <a:lnTo>
                    <a:pt x="0" y="279823"/>
                  </a:lnTo>
                </a:path>
              </a:pathLst>
            </a:custGeom>
            <a:ln w="381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044180" y="2552993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167640" y="0"/>
                  </a:moveTo>
                  <a:lnTo>
                    <a:pt x="0" y="0"/>
                  </a:lnTo>
                  <a:lnTo>
                    <a:pt x="83820" y="167639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8044180" y="3230707"/>
            <a:ext cx="167640" cy="428625"/>
            <a:chOff x="8044180" y="3230707"/>
            <a:chExt cx="167640" cy="428625"/>
          </a:xfrm>
        </p:grpSpPr>
        <p:sp>
          <p:nvSpPr>
            <p:cNvPr id="7" name="object 7"/>
            <p:cNvSpPr/>
            <p:nvPr/>
          </p:nvSpPr>
          <p:spPr>
            <a:xfrm>
              <a:off x="8128000" y="3230707"/>
              <a:ext cx="0" cy="280035"/>
            </a:xfrm>
            <a:custGeom>
              <a:avLst/>
              <a:gdLst/>
              <a:ahLst/>
              <a:cxnLst/>
              <a:rect l="l" t="t" r="r" b="b"/>
              <a:pathLst>
                <a:path h="280035">
                  <a:moveTo>
                    <a:pt x="0" y="0"/>
                  </a:moveTo>
                  <a:lnTo>
                    <a:pt x="0" y="279823"/>
                  </a:lnTo>
                </a:path>
              </a:pathLst>
            </a:custGeom>
            <a:ln w="381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044180" y="349148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167640" y="0"/>
                  </a:moveTo>
                  <a:lnTo>
                    <a:pt x="0" y="0"/>
                  </a:lnTo>
                  <a:lnTo>
                    <a:pt x="83820" y="167640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8044180" y="4024957"/>
            <a:ext cx="167640" cy="428625"/>
            <a:chOff x="8044180" y="4024957"/>
            <a:chExt cx="167640" cy="428625"/>
          </a:xfrm>
        </p:grpSpPr>
        <p:sp>
          <p:nvSpPr>
            <p:cNvPr id="10" name="object 10"/>
            <p:cNvSpPr/>
            <p:nvPr/>
          </p:nvSpPr>
          <p:spPr>
            <a:xfrm>
              <a:off x="8128000" y="4024957"/>
              <a:ext cx="0" cy="280035"/>
            </a:xfrm>
            <a:custGeom>
              <a:avLst/>
              <a:gdLst/>
              <a:ahLst/>
              <a:cxnLst/>
              <a:rect l="l" t="t" r="r" b="b"/>
              <a:pathLst>
                <a:path h="280035">
                  <a:moveTo>
                    <a:pt x="0" y="0"/>
                  </a:moveTo>
                  <a:lnTo>
                    <a:pt x="0" y="279823"/>
                  </a:lnTo>
                </a:path>
              </a:pathLst>
            </a:custGeom>
            <a:ln w="381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044180" y="428573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167640" y="0"/>
                  </a:moveTo>
                  <a:lnTo>
                    <a:pt x="0" y="0"/>
                  </a:lnTo>
                  <a:lnTo>
                    <a:pt x="83820" y="167640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8044180" y="4963444"/>
            <a:ext cx="167640" cy="428625"/>
            <a:chOff x="8044180" y="4963444"/>
            <a:chExt cx="167640" cy="428625"/>
          </a:xfrm>
        </p:grpSpPr>
        <p:sp>
          <p:nvSpPr>
            <p:cNvPr id="13" name="object 13"/>
            <p:cNvSpPr/>
            <p:nvPr/>
          </p:nvSpPr>
          <p:spPr>
            <a:xfrm>
              <a:off x="8128000" y="4963444"/>
              <a:ext cx="0" cy="280035"/>
            </a:xfrm>
            <a:custGeom>
              <a:avLst/>
              <a:gdLst/>
              <a:ahLst/>
              <a:cxnLst/>
              <a:rect l="l" t="t" r="r" b="b"/>
              <a:pathLst>
                <a:path h="280035">
                  <a:moveTo>
                    <a:pt x="0" y="0"/>
                  </a:moveTo>
                  <a:lnTo>
                    <a:pt x="0" y="279823"/>
                  </a:lnTo>
                </a:path>
              </a:pathLst>
            </a:custGeom>
            <a:ln w="381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044180" y="5224217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167640" y="0"/>
                  </a:moveTo>
                  <a:lnTo>
                    <a:pt x="0" y="0"/>
                  </a:lnTo>
                  <a:lnTo>
                    <a:pt x="83820" y="167639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8044180" y="5901931"/>
            <a:ext cx="167640" cy="428625"/>
            <a:chOff x="8044180" y="5901931"/>
            <a:chExt cx="167640" cy="428625"/>
          </a:xfrm>
        </p:grpSpPr>
        <p:sp>
          <p:nvSpPr>
            <p:cNvPr id="16" name="object 16"/>
            <p:cNvSpPr/>
            <p:nvPr/>
          </p:nvSpPr>
          <p:spPr>
            <a:xfrm>
              <a:off x="8128000" y="5901931"/>
              <a:ext cx="0" cy="280035"/>
            </a:xfrm>
            <a:custGeom>
              <a:avLst/>
              <a:gdLst/>
              <a:ahLst/>
              <a:cxnLst/>
              <a:rect l="l" t="t" r="r" b="b"/>
              <a:pathLst>
                <a:path h="280035">
                  <a:moveTo>
                    <a:pt x="0" y="0"/>
                  </a:moveTo>
                  <a:lnTo>
                    <a:pt x="0" y="279823"/>
                  </a:lnTo>
                </a:path>
              </a:pathLst>
            </a:custGeom>
            <a:ln w="381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044180" y="6162704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167640" y="0"/>
                  </a:moveTo>
                  <a:lnTo>
                    <a:pt x="0" y="0"/>
                  </a:lnTo>
                  <a:lnTo>
                    <a:pt x="83820" y="167640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8044180" y="6840418"/>
            <a:ext cx="167640" cy="428625"/>
            <a:chOff x="8044180" y="6840418"/>
            <a:chExt cx="167640" cy="428625"/>
          </a:xfrm>
        </p:grpSpPr>
        <p:sp>
          <p:nvSpPr>
            <p:cNvPr id="19" name="object 19"/>
            <p:cNvSpPr/>
            <p:nvPr/>
          </p:nvSpPr>
          <p:spPr>
            <a:xfrm>
              <a:off x="8128000" y="6840418"/>
              <a:ext cx="0" cy="280035"/>
            </a:xfrm>
            <a:custGeom>
              <a:avLst/>
              <a:gdLst/>
              <a:ahLst/>
              <a:cxnLst/>
              <a:rect l="l" t="t" r="r" b="b"/>
              <a:pathLst>
                <a:path h="280034">
                  <a:moveTo>
                    <a:pt x="0" y="0"/>
                  </a:moveTo>
                  <a:lnTo>
                    <a:pt x="0" y="279823"/>
                  </a:lnTo>
                </a:path>
              </a:pathLst>
            </a:custGeom>
            <a:ln w="381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044180" y="7101191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40">
                  <a:moveTo>
                    <a:pt x="167640" y="0"/>
                  </a:moveTo>
                  <a:lnTo>
                    <a:pt x="0" y="0"/>
                  </a:lnTo>
                  <a:lnTo>
                    <a:pt x="83820" y="167639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8044180" y="7778905"/>
            <a:ext cx="167640" cy="428625"/>
            <a:chOff x="8044180" y="7778905"/>
            <a:chExt cx="167640" cy="428625"/>
          </a:xfrm>
        </p:grpSpPr>
        <p:sp>
          <p:nvSpPr>
            <p:cNvPr id="22" name="object 22"/>
            <p:cNvSpPr/>
            <p:nvPr/>
          </p:nvSpPr>
          <p:spPr>
            <a:xfrm>
              <a:off x="8128000" y="7778905"/>
              <a:ext cx="0" cy="280035"/>
            </a:xfrm>
            <a:custGeom>
              <a:avLst/>
              <a:gdLst/>
              <a:ahLst/>
              <a:cxnLst/>
              <a:rect l="l" t="t" r="r" b="b"/>
              <a:pathLst>
                <a:path h="280034">
                  <a:moveTo>
                    <a:pt x="0" y="0"/>
                  </a:moveTo>
                  <a:lnTo>
                    <a:pt x="0" y="279823"/>
                  </a:lnTo>
                </a:path>
              </a:pathLst>
            </a:custGeom>
            <a:ln w="38100">
              <a:solidFill>
                <a:srgbClr val="F15B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044180" y="8039678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40">
                  <a:moveTo>
                    <a:pt x="167640" y="0"/>
                  </a:moveTo>
                  <a:lnTo>
                    <a:pt x="0" y="0"/>
                  </a:lnTo>
                  <a:lnTo>
                    <a:pt x="83820" y="167639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5588000" y="1841500"/>
            <a:ext cx="5083810" cy="675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Instantiation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69365" marR="1270000" algn="ctr">
              <a:lnSpc>
                <a:spcPct val="285000"/>
              </a:lnSpc>
              <a:spcBef>
                <a:spcPts val="550"/>
              </a:spcBef>
            </a:pPr>
            <a:r>
              <a:rPr sz="2000" spc="3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Populate</a:t>
            </a:r>
            <a:r>
              <a:rPr sz="2000" spc="-16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Properties </a:t>
            </a:r>
            <a:r>
              <a:rPr sz="2000" spc="-690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BeanNameAware </a:t>
            </a:r>
            <a:r>
              <a:rPr sz="2000" spc="1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BeanFactoryAware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76200" marR="81915" algn="ctr">
              <a:lnSpc>
                <a:spcPct val="308000"/>
              </a:lnSpc>
            </a:pPr>
            <a:r>
              <a:rPr sz="2000" spc="60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Initializ</a:t>
            </a:r>
            <a:r>
              <a:rPr sz="2000" spc="-2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0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tion</a:t>
            </a:r>
            <a:r>
              <a:rPr sz="2000" spc="-10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9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000" spc="-10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Bean</a:t>
            </a:r>
            <a:r>
              <a:rPr sz="2000" spc="20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30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4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tP</a:t>
            </a:r>
            <a:r>
              <a:rPr sz="2000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0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60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1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sors  InitializeBean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 marL="3810" algn="ctr">
              <a:lnSpc>
                <a:spcPct val="100000"/>
              </a:lnSpc>
              <a:spcBef>
                <a:spcPts val="1860"/>
              </a:spcBef>
            </a:pPr>
            <a:r>
              <a:rPr sz="2000" spc="30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initMethod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</a:pPr>
            <a:endParaRPr sz="25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1965"/>
              </a:spcBef>
            </a:pPr>
            <a:r>
              <a:rPr sz="2000" spc="114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30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30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10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Initializ</a:t>
            </a:r>
            <a:r>
              <a:rPr sz="2000" spc="-2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0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tion</a:t>
            </a:r>
            <a:r>
              <a:rPr sz="2000" spc="-10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9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000" spc="-10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Bean</a:t>
            </a:r>
            <a:r>
              <a:rPr sz="2000" spc="20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30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4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tP</a:t>
            </a:r>
            <a:r>
              <a:rPr sz="2000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0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60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1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3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5" dirty="0">
                <a:solidFill>
                  <a:srgbClr val="40403F"/>
                </a:solidFill>
                <a:latin typeface="Verdana" panose="020B0604030504040204"/>
                <a:cs typeface="Verdana" panose="020B0604030504040204"/>
              </a:rPr>
              <a:t>sors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7600" y="647700"/>
            <a:ext cx="38550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0" dirty="0"/>
              <a:t>F</a:t>
            </a:r>
            <a:r>
              <a:rPr spc="50" dirty="0"/>
              <a:t>ac</a:t>
            </a:r>
            <a:r>
              <a:rPr spc="-40" dirty="0"/>
              <a:t>t</a:t>
            </a:r>
            <a:r>
              <a:rPr spc="-15" dirty="0"/>
              <a:t>oryBean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2476500" y="4343400"/>
            <a:ext cx="2764790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723900">
              <a:lnSpc>
                <a:spcPts val="2600"/>
              </a:lnSpc>
              <a:spcBef>
                <a:spcPts val="220"/>
              </a:spcBef>
            </a:pPr>
            <a:r>
              <a:rPr sz="2200" spc="25" dirty="0">
                <a:latin typeface="Verdana" panose="020B0604030504040204"/>
                <a:cs typeface="Verdana" panose="020B0604030504040204"/>
              </a:rPr>
              <a:t>Builds </a:t>
            </a:r>
            <a:r>
              <a:rPr sz="2200" spc="40" dirty="0">
                <a:latin typeface="Verdana" panose="020B0604030504040204"/>
                <a:cs typeface="Verdana" panose="020B0604030504040204"/>
              </a:rPr>
              <a:t>on </a:t>
            </a:r>
            <a:r>
              <a:rPr sz="2200" spc="4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latin typeface="Verdana" panose="020B0604030504040204"/>
                <a:cs typeface="Verdana" panose="020B0604030504040204"/>
              </a:rPr>
              <a:t>initMethod</a:t>
            </a:r>
            <a:r>
              <a:rPr sz="2200" spc="-114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75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65" dirty="0">
                <a:latin typeface="Verdana" panose="020B0604030504040204"/>
                <a:cs typeface="Verdana" panose="020B0604030504040204"/>
              </a:rPr>
              <a:t>on</a:t>
            </a:r>
            <a:r>
              <a:rPr sz="2200" spc="20" dirty="0">
                <a:latin typeface="Verdana" panose="020B0604030504040204"/>
                <a:cs typeface="Verdana" panose="020B0604030504040204"/>
              </a:rPr>
              <a:t>c</a:t>
            </a:r>
            <a:r>
              <a:rPr sz="2200" spc="50" dirty="0">
                <a:latin typeface="Verdana" panose="020B0604030504040204"/>
                <a:cs typeface="Verdana" panose="020B0604030504040204"/>
              </a:rPr>
              <a:t>ept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23100" y="4343400"/>
            <a:ext cx="2207895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558800">
              <a:lnSpc>
                <a:spcPts val="2600"/>
              </a:lnSpc>
              <a:spcBef>
                <a:spcPts val="220"/>
              </a:spcBef>
            </a:pPr>
            <a:r>
              <a:rPr sz="2200" spc="40" dirty="0">
                <a:latin typeface="Verdana" panose="020B0604030504040204"/>
                <a:cs typeface="Verdana" panose="020B0604030504040204"/>
              </a:rPr>
              <a:t>Factory </a:t>
            </a:r>
            <a:r>
              <a:rPr sz="2200" spc="45" dirty="0">
                <a:latin typeface="Verdana" panose="020B0604030504040204"/>
                <a:cs typeface="Verdana" panose="020B0604030504040204"/>
              </a:rPr>
              <a:t> Method</a:t>
            </a:r>
            <a:r>
              <a:rPr sz="22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latin typeface="Verdana" panose="020B0604030504040204"/>
                <a:cs typeface="Verdana" panose="020B0604030504040204"/>
              </a:rPr>
              <a:t>Pattern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94537" y="2075153"/>
            <a:ext cx="2067021" cy="206702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455400" y="4343400"/>
            <a:ext cx="18675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50" dirty="0">
                <a:latin typeface="Verdana" panose="020B0604030504040204"/>
                <a:cs typeface="Verdana" panose="020B0604030504040204"/>
              </a:rPr>
              <a:t>Legacy</a:t>
            </a:r>
            <a:r>
              <a:rPr sz="2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70" dirty="0">
                <a:latin typeface="Verdana" panose="020B0604030504040204"/>
                <a:cs typeface="Verdana" panose="020B0604030504040204"/>
              </a:rPr>
              <a:t>Code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87900" y="7861300"/>
            <a:ext cx="2410460" cy="6908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68300" marR="5080" indent="-355600">
              <a:lnSpc>
                <a:spcPts val="2600"/>
              </a:lnSpc>
              <a:spcBef>
                <a:spcPts val="220"/>
              </a:spcBef>
            </a:pPr>
            <a:r>
              <a:rPr sz="2200" spc="25" dirty="0">
                <a:latin typeface="Verdana" panose="020B0604030504040204"/>
                <a:cs typeface="Verdana" panose="020B0604030504040204"/>
              </a:rPr>
              <a:t>Contract</a:t>
            </a:r>
            <a:r>
              <a:rPr sz="2200" spc="-17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latin typeface="Verdana" panose="020B0604030504040204"/>
                <a:cs typeface="Verdana" panose="020B0604030504040204"/>
              </a:rPr>
              <a:t>without </a:t>
            </a:r>
            <a:r>
              <a:rPr sz="2200" spc="-75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20" dirty="0">
                <a:latin typeface="Verdana" panose="020B0604030504040204"/>
                <a:cs typeface="Verdana" panose="020B0604030504040204"/>
              </a:rPr>
              <a:t>Constructor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94800" y="7861300"/>
            <a:ext cx="21278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5" dirty="0">
                <a:latin typeface="Verdana" panose="020B0604030504040204"/>
                <a:cs typeface="Verdana" panose="020B0604030504040204"/>
              </a:rPr>
              <a:t>Static</a:t>
            </a:r>
            <a:r>
              <a:rPr sz="22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2200" spc="35" dirty="0">
                <a:latin typeface="Verdana" panose="020B0604030504040204"/>
                <a:cs typeface="Verdana" panose="020B0604030504040204"/>
              </a:rPr>
              <a:t>Methods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55398" y="2073069"/>
            <a:ext cx="1879603" cy="207109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83076" y="5957533"/>
            <a:ext cx="2222646" cy="134163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49476" y="2136207"/>
            <a:ext cx="2222646" cy="194481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28097" y="5594849"/>
            <a:ext cx="2067006" cy="2067006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6256000" cy="5184775"/>
          </a:xfrm>
          <a:custGeom>
            <a:avLst/>
            <a:gdLst/>
            <a:ahLst/>
            <a:cxnLst/>
            <a:rect l="l" t="t" r="r" b="b"/>
            <a:pathLst>
              <a:path w="16256000" h="5184775">
                <a:moveTo>
                  <a:pt x="0" y="0"/>
                </a:moveTo>
                <a:lnTo>
                  <a:pt x="16256000" y="0"/>
                </a:lnTo>
                <a:lnTo>
                  <a:pt x="16256000" y="5184341"/>
                </a:lnTo>
                <a:lnTo>
                  <a:pt x="0" y="5184341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7100" y="3116579"/>
            <a:ext cx="11976100" cy="111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000"/>
              </a:lnSpc>
              <a:spcBef>
                <a:spcPts val="100"/>
              </a:spcBef>
            </a:pPr>
            <a:r>
              <a:rPr sz="3200" spc="-5" dirty="0">
                <a:solidFill>
                  <a:srgbClr val="F15B2A"/>
                </a:solidFill>
                <a:latin typeface="Courier New" panose="02070309020205020404"/>
                <a:cs typeface="Courier New" panose="02070309020205020404"/>
              </a:rPr>
              <a:t>@Value</a:t>
            </a:r>
            <a:r>
              <a:rPr sz="32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3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"#{ T(java.lang.Math).random() </a:t>
            </a:r>
            <a:r>
              <a:rPr sz="3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* </a:t>
            </a:r>
            <a:r>
              <a:rPr sz="32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100.0 </a:t>
            </a:r>
            <a:r>
              <a:rPr sz="320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}"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3200" spc="-19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32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double</a:t>
            </a:r>
            <a:r>
              <a:rPr sz="32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B85D82"/>
                </a:solidFill>
                <a:latin typeface="Courier New" panose="02070309020205020404"/>
                <a:cs typeface="Courier New" panose="02070309020205020404"/>
              </a:rPr>
              <a:t>seedNum</a:t>
            </a:r>
            <a:r>
              <a:rPr sz="32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600" y="5422900"/>
            <a:ext cx="4210685" cy="292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SpEL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 marR="5080">
              <a:lnSpc>
                <a:spcPct val="176000"/>
              </a:lnSpc>
              <a:spcBef>
                <a:spcPts val="560"/>
              </a:spcBef>
            </a:pPr>
            <a:r>
              <a:rPr sz="2600" spc="10" dirty="0">
                <a:latin typeface="Verdana" panose="020B0604030504040204"/>
                <a:cs typeface="Verdana" panose="020B0604030504040204"/>
              </a:rPr>
              <a:t>Manipulate</a:t>
            </a:r>
            <a:r>
              <a:rPr sz="2600" spc="-16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0" dirty="0">
                <a:latin typeface="Verdana" panose="020B0604030504040204"/>
                <a:cs typeface="Verdana" panose="020B0604030504040204"/>
              </a:rPr>
              <a:t>Object</a:t>
            </a:r>
            <a:r>
              <a:rPr sz="2600" spc="-16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Graph </a:t>
            </a:r>
            <a:r>
              <a:rPr sz="2600" spc="-9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-10" dirty="0">
                <a:latin typeface="Verdana" panose="020B0604030504040204"/>
                <a:cs typeface="Verdana" panose="020B0604030504040204"/>
              </a:rPr>
              <a:t>Evaluate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at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Runtime </a:t>
            </a:r>
            <a:r>
              <a:rPr sz="2600" spc="1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Configuration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Spring</a:t>
            </a:r>
            <a:r>
              <a:rPr spc="-285" dirty="0"/>
              <a:t> </a:t>
            </a:r>
            <a:r>
              <a:rPr spc="305" dirty="0"/>
              <a:t>AOP</a:t>
            </a:r>
            <a:r>
              <a:rPr spc="-285" dirty="0"/>
              <a:t> </a:t>
            </a:r>
            <a:r>
              <a:rPr spc="-50" dirty="0"/>
              <a:t>Proxies</a:t>
            </a:r>
            <a:endParaRPr spc="-50" dirty="0"/>
          </a:p>
        </p:txBody>
      </p:sp>
      <p:sp>
        <p:nvSpPr>
          <p:cNvPr id="4" name="object 4"/>
          <p:cNvSpPr txBox="1"/>
          <p:nvPr/>
        </p:nvSpPr>
        <p:spPr>
          <a:xfrm>
            <a:off x="927100" y="2321560"/>
            <a:ext cx="12844145" cy="436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000"/>
              </a:lnSpc>
              <a:spcBef>
                <a:spcPts val="100"/>
              </a:spcBef>
              <a:tabLst>
                <a:tab pos="5979795" algn="l"/>
                <a:tab pos="9737090" algn="l"/>
              </a:tabLst>
            </a:pPr>
            <a:r>
              <a:rPr sz="2900" spc="-5" dirty="0">
                <a:latin typeface="Courier New" panose="02070309020205020404"/>
                <a:cs typeface="Courier New" panose="02070309020205020404"/>
              </a:rPr>
              <a:t>ProxyFactor</a:t>
            </a:r>
            <a:r>
              <a:rPr sz="2900" dirty="0">
                <a:latin typeface="Courier New" panose="02070309020205020404"/>
                <a:cs typeface="Courier New" panose="02070309020205020404"/>
              </a:rPr>
              <a:t>y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 factor</a:t>
            </a:r>
            <a:r>
              <a:rPr sz="2900" dirty="0">
                <a:latin typeface="Courier New" panose="02070309020205020404"/>
                <a:cs typeface="Courier New" panose="02070309020205020404"/>
              </a:rPr>
              <a:t>y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9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b="1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new	</a:t>
            </a:r>
            <a:r>
              <a:rPr sz="2900" dirty="0">
                <a:latin typeface="Courier New" panose="02070309020205020404"/>
                <a:cs typeface="Courier New" panose="02070309020205020404"/>
              </a:rPr>
              <a:t>ProxyFactory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900" b="1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new	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SimplePojo());  factory.adddInterface(Pojo.</a:t>
            </a:r>
            <a:r>
              <a:rPr sz="2900" b="1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);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 marL="12700" marR="4646295">
              <a:lnSpc>
                <a:spcPct val="109000"/>
              </a:lnSpc>
              <a:tabLst>
                <a:tab pos="4874895" algn="l"/>
              </a:tabLst>
            </a:pPr>
            <a:r>
              <a:rPr sz="2900" dirty="0">
                <a:latin typeface="Courier New" panose="02070309020205020404"/>
                <a:cs typeface="Courier New" panose="02070309020205020404"/>
              </a:rPr>
              <a:t>factory.addAdvice</a:t>
            </a:r>
            <a:r>
              <a:rPr sz="2900" spc="-2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900" b="1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new	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RetryAdvice());  </a:t>
            </a:r>
            <a:r>
              <a:rPr sz="2900" dirty="0">
                <a:latin typeface="Courier New" panose="02070309020205020404"/>
                <a:cs typeface="Courier New" panose="02070309020205020404"/>
              </a:rPr>
              <a:t>factory.setExposeProxy(true);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900" spc="-5" dirty="0">
                <a:latin typeface="Courier New" panose="02070309020205020404"/>
                <a:cs typeface="Courier New" panose="02070309020205020404"/>
              </a:rPr>
              <a:t>Pojo</a:t>
            </a:r>
            <a:r>
              <a:rPr sz="29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pojo</a:t>
            </a:r>
            <a:r>
              <a:rPr sz="29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9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(Pojo)</a:t>
            </a:r>
            <a:r>
              <a:rPr sz="29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900" spc="-5" dirty="0">
                <a:latin typeface="Courier New" panose="02070309020205020404"/>
                <a:cs typeface="Courier New" panose="02070309020205020404"/>
              </a:rPr>
              <a:t>factory.getProxy();</a:t>
            </a:r>
            <a:endParaRPr sz="29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tabLst>
                <a:tab pos="661035" algn="l"/>
                <a:tab pos="1741805" algn="l"/>
                <a:tab pos="2390140" algn="l"/>
                <a:tab pos="2822575" algn="l"/>
                <a:tab pos="4335780" algn="l"/>
                <a:tab pos="5416550" algn="l"/>
                <a:tab pos="6065520" algn="l"/>
                <a:tab pos="6929755" algn="l"/>
              </a:tabLst>
            </a:pPr>
            <a:r>
              <a:rPr sz="2900" i="1" spc="180" dirty="0">
                <a:solidFill>
                  <a:srgbClr val="2A9FBC"/>
                </a:solidFill>
                <a:latin typeface="Trebuchet MS" panose="020B0603020202020204"/>
                <a:cs typeface="Trebuchet MS" panose="020B0603020202020204"/>
              </a:rPr>
              <a:t>//	</a:t>
            </a:r>
            <a:r>
              <a:rPr sz="2900" i="1" spc="475" dirty="0">
                <a:solidFill>
                  <a:srgbClr val="2A9FBC"/>
                </a:solidFill>
                <a:latin typeface="Trebuchet MS" panose="020B0603020202020204"/>
                <a:cs typeface="Trebuchet MS" panose="020B0603020202020204"/>
              </a:rPr>
              <a:t>this	</a:t>
            </a:r>
            <a:r>
              <a:rPr sz="2900" i="1" spc="670" dirty="0">
                <a:solidFill>
                  <a:srgbClr val="2A9FBC"/>
                </a:solidFill>
                <a:latin typeface="Trebuchet MS" panose="020B0603020202020204"/>
                <a:cs typeface="Trebuchet MS" panose="020B0603020202020204"/>
              </a:rPr>
              <a:t>is	</a:t>
            </a:r>
            <a:r>
              <a:rPr sz="2900" i="1" spc="175" dirty="0">
                <a:solidFill>
                  <a:srgbClr val="2A9FBC"/>
                </a:solidFill>
                <a:latin typeface="Trebuchet MS" panose="020B0603020202020204"/>
                <a:cs typeface="Trebuchet MS" panose="020B0603020202020204"/>
              </a:rPr>
              <a:t>a	</a:t>
            </a:r>
            <a:r>
              <a:rPr sz="2900" i="1" spc="40" dirty="0">
                <a:solidFill>
                  <a:srgbClr val="2A9FBC"/>
                </a:solidFill>
                <a:latin typeface="Trebuchet MS" panose="020B0603020202020204"/>
                <a:cs typeface="Trebuchet MS" panose="020B0603020202020204"/>
              </a:rPr>
              <a:t>method	</a:t>
            </a:r>
            <a:r>
              <a:rPr sz="2900" i="1" spc="520" dirty="0">
                <a:solidFill>
                  <a:srgbClr val="2A9FBC"/>
                </a:solidFill>
                <a:latin typeface="Trebuchet MS" panose="020B0603020202020204"/>
                <a:cs typeface="Trebuchet MS" panose="020B0603020202020204"/>
              </a:rPr>
              <a:t>call	</a:t>
            </a:r>
            <a:r>
              <a:rPr sz="2900" i="1" spc="130" dirty="0">
                <a:solidFill>
                  <a:srgbClr val="2A9FBC"/>
                </a:solidFill>
                <a:latin typeface="Trebuchet MS" panose="020B0603020202020204"/>
                <a:cs typeface="Trebuchet MS" panose="020B0603020202020204"/>
              </a:rPr>
              <a:t>on	</a:t>
            </a:r>
            <a:r>
              <a:rPr sz="2900" i="1" spc="235" dirty="0">
                <a:solidFill>
                  <a:srgbClr val="2A9FBC"/>
                </a:solidFill>
                <a:latin typeface="Trebuchet MS" panose="020B0603020202020204"/>
                <a:cs typeface="Trebuchet MS" panose="020B0603020202020204"/>
              </a:rPr>
              <a:t>the	</a:t>
            </a:r>
            <a:r>
              <a:rPr sz="2900" i="1" spc="310" dirty="0">
                <a:solidFill>
                  <a:srgbClr val="2A9FBC"/>
                </a:solidFill>
                <a:latin typeface="Trebuchet MS" panose="020B0603020202020204"/>
                <a:cs typeface="Trebuchet MS" panose="020B0603020202020204"/>
              </a:rPr>
              <a:t>proxy!</a:t>
            </a:r>
            <a:endParaRPr sz="29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900" spc="-5" dirty="0">
                <a:latin typeface="Courier New" panose="02070309020205020404"/>
                <a:cs typeface="Courier New" panose="02070309020205020404"/>
              </a:rPr>
              <a:t>pojo.foo();</a:t>
            </a:r>
            <a:endParaRPr sz="29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1509" y="7255131"/>
            <a:ext cx="4772025" cy="1270000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1270" algn="ctr">
              <a:lnSpc>
                <a:spcPct val="100000"/>
              </a:lnSpc>
            </a:pPr>
            <a:r>
              <a:rPr sz="26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When?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8623" y="7255131"/>
            <a:ext cx="4888230" cy="1270000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4445" algn="ctr">
              <a:lnSpc>
                <a:spcPct val="100000"/>
              </a:lnSpc>
            </a:pPr>
            <a:r>
              <a:rPr sz="26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600" spc="-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Utilizes</a:t>
            </a:r>
            <a:r>
              <a:rPr sz="2600" spc="-1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Proxies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07953" y="7255131"/>
            <a:ext cx="4765040" cy="1270000"/>
          </a:xfrm>
          <a:prstGeom prst="rect">
            <a:avLst/>
          </a:prstGeom>
          <a:solidFill>
            <a:srgbClr val="F15B2A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1122045">
              <a:lnSpc>
                <a:spcPct val="100000"/>
              </a:lnSpc>
            </a:pPr>
            <a:r>
              <a:rPr sz="2600" spc="-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@Transactional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6256000" cy="5184775"/>
          </a:xfrm>
          <a:custGeom>
            <a:avLst/>
            <a:gdLst/>
            <a:ahLst/>
            <a:cxnLst/>
            <a:rect l="l" t="t" r="r" b="b"/>
            <a:pathLst>
              <a:path w="16256000" h="5184775">
                <a:moveTo>
                  <a:pt x="0" y="0"/>
                </a:moveTo>
                <a:lnTo>
                  <a:pt x="16256000" y="0"/>
                </a:lnTo>
                <a:lnTo>
                  <a:pt x="16256000" y="5184341"/>
                </a:lnTo>
                <a:lnTo>
                  <a:pt x="0" y="5184341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370195">
              <a:lnSpc>
                <a:spcPct val="112000"/>
              </a:lnSpc>
              <a:spcBef>
                <a:spcPts val="100"/>
              </a:spcBef>
            </a:pPr>
            <a:r>
              <a:rPr spc="-5" dirty="0">
                <a:solidFill>
                  <a:srgbClr val="F15B2A"/>
                </a:solidFill>
              </a:rPr>
              <a:t>@Repository</a:t>
            </a:r>
            <a:r>
              <a:rPr spc="-5" dirty="0">
                <a:solidFill>
                  <a:srgbClr val="FFFFFF"/>
                </a:solidFill>
              </a:rPr>
              <a:t>(</a:t>
            </a:r>
            <a:r>
              <a:rPr spc="-5" dirty="0"/>
              <a:t>"speakerRepository"</a:t>
            </a:r>
            <a:r>
              <a:rPr spc="-5" dirty="0">
                <a:solidFill>
                  <a:srgbClr val="FFFFFF"/>
                </a:solidFill>
              </a:rPr>
              <a:t>) </a:t>
            </a:r>
            <a:r>
              <a:rPr spc="-1910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15B2A"/>
                </a:solidFill>
              </a:rPr>
              <a:t>@Profile</a:t>
            </a:r>
            <a:r>
              <a:rPr spc="-5" dirty="0">
                <a:solidFill>
                  <a:srgbClr val="FFFFFF"/>
                </a:solidFill>
              </a:rPr>
              <a:t>(</a:t>
            </a:r>
            <a:r>
              <a:rPr spc="-5" dirty="0"/>
              <a:t>"dev"</a:t>
            </a:r>
            <a:r>
              <a:rPr spc="-5" dirty="0">
                <a:solidFill>
                  <a:srgbClr val="FFFFFF"/>
                </a:solidFill>
              </a:rPr>
              <a:t>)</a:t>
            </a:r>
            <a:endParaRPr spc="-5" dirty="0">
              <a:solidFill>
                <a:srgbClr val="FFFFFF"/>
              </a:solidFill>
            </a:endParaRPr>
          </a:p>
          <a:p>
            <a:pPr marL="241300" marR="5080" indent="-228600">
              <a:lnSpc>
                <a:spcPct val="112000"/>
              </a:lnSpc>
            </a:pPr>
            <a:r>
              <a:rPr spc="-5" dirty="0">
                <a:solidFill>
                  <a:srgbClr val="2A9FBC"/>
                </a:solidFill>
              </a:rPr>
              <a:t>public </a:t>
            </a:r>
            <a:r>
              <a:rPr dirty="0">
                <a:solidFill>
                  <a:srgbClr val="2A9FBC"/>
                </a:solidFill>
              </a:rPr>
              <a:t>class </a:t>
            </a:r>
            <a:r>
              <a:rPr spc="-5" dirty="0">
                <a:solidFill>
                  <a:srgbClr val="FFFFFF"/>
                </a:solidFill>
              </a:rPr>
              <a:t>HibernateSpeakerRepositoryImpl </a:t>
            </a:r>
            <a:r>
              <a:rPr dirty="0">
                <a:solidFill>
                  <a:srgbClr val="2A9FBC"/>
                </a:solidFill>
              </a:rPr>
              <a:t>implements </a:t>
            </a:r>
            <a:r>
              <a:rPr spc="-1910" dirty="0">
                <a:solidFill>
                  <a:srgbClr val="2A9FBC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SpeakerRepository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600" y="5422900"/>
            <a:ext cx="3937635" cy="2250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Bean</a:t>
            </a:r>
            <a:r>
              <a:rPr sz="4800" spc="-3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Profiles</a:t>
            </a:r>
            <a:endParaRPr sz="4800">
              <a:latin typeface="Verdana" panose="020B0604030504040204"/>
              <a:cs typeface="Verdana" panose="020B0604030504040204"/>
            </a:endParaRPr>
          </a:p>
          <a:p>
            <a:pPr marL="50800" marR="109855">
              <a:lnSpc>
                <a:spcPct val="176000"/>
              </a:lnSpc>
              <a:spcBef>
                <a:spcPts val="760"/>
              </a:spcBef>
            </a:pPr>
            <a:r>
              <a:rPr sz="2600" spc="90" dirty="0">
                <a:latin typeface="Verdana" panose="020B0604030504040204"/>
                <a:cs typeface="Verdana" panose="020B0604030504040204"/>
              </a:rPr>
              <a:t>Adapt </a:t>
            </a:r>
            <a:r>
              <a:rPr sz="2600" spc="-5" dirty="0">
                <a:latin typeface="Verdana" panose="020B0604030504040204"/>
                <a:cs typeface="Verdana" panose="020B0604030504040204"/>
              </a:rPr>
              <a:t>Environments </a:t>
            </a:r>
            <a:r>
              <a:rPr sz="2600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5" dirty="0">
                <a:latin typeface="Verdana" panose="020B0604030504040204"/>
                <a:cs typeface="Verdana" panose="020B0604030504040204"/>
              </a:rPr>
              <a:t>Runtime</a:t>
            </a:r>
            <a:r>
              <a:rPr sz="2600" spc="-185" dirty="0">
                <a:latin typeface="Verdana" panose="020B0604030504040204"/>
                <a:cs typeface="Verdana" panose="020B0604030504040204"/>
              </a:rPr>
              <a:t> </a:t>
            </a:r>
            <a:r>
              <a:rPr sz="2600" spc="25" dirty="0">
                <a:latin typeface="Verdana" panose="020B0604030504040204"/>
                <a:cs typeface="Verdana" panose="020B0604030504040204"/>
              </a:rPr>
              <a:t>Configuration</a:t>
            </a:r>
            <a:endParaRPr sz="2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5" name="Content Placeholder 4"/>
          <p:cNvGraphicFramePr/>
          <p:nvPr>
            <p:ph sz="half" idx="2"/>
          </p:nvPr>
        </p:nvGraphicFramePr>
        <p:xfrm>
          <a:off x="287020" y="533400"/>
          <a:ext cx="15682595" cy="7618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105775" imgH="4533900" progId="Paint.Picture">
                  <p:embed/>
                </p:oleObj>
              </mc:Choice>
              <mc:Fallback>
                <p:oleObj name="" r:id="rId1" imgW="8105775" imgH="4533900" progId="Paint.Picture">
                  <p:embed/>
                  <p:pic>
                    <p:nvPicPr>
                      <p:cNvPr id="0" name="Picture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7020" y="533400"/>
                        <a:ext cx="15682595" cy="7618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3540" y="304800"/>
            <a:ext cx="786955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Bean</a:t>
            </a:r>
            <a:r>
              <a:rPr spc="-320" dirty="0"/>
              <a:t> </a:t>
            </a:r>
            <a:r>
              <a:rPr lang="en-US" spc="25" dirty="0"/>
              <a:t>Factory Interface</a:t>
            </a:r>
            <a:endParaRPr lang="en-US" spc="25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7600" y="1056005"/>
            <a:ext cx="6197600" cy="7621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1265</Words>
  <Application>WPS Presentation</Application>
  <PresentationFormat>Custom</PresentationFormat>
  <Paragraphs>109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SimSun</vt:lpstr>
      <vt:lpstr>Wingdings</vt:lpstr>
      <vt:lpstr>Verdana</vt:lpstr>
      <vt:lpstr>Courier New</vt:lpstr>
      <vt:lpstr>Times New Roman</vt:lpstr>
      <vt:lpstr>Trebuchet MS</vt:lpstr>
      <vt:lpstr>Calibri</vt:lpstr>
      <vt:lpstr>Microsoft YaHei</vt:lpstr>
      <vt:lpstr>Arial Unicode MS</vt:lpstr>
      <vt:lpstr>Arial</vt:lpstr>
      <vt:lpstr>Microsoft Sans Serif</vt:lpstr>
      <vt:lpstr>Office Theme</vt:lpstr>
      <vt:lpstr>Paint.Picture</vt:lpstr>
      <vt:lpstr>Advanced Bean Configuration</vt:lpstr>
      <vt:lpstr>Advanced Bean Configuration</vt:lpstr>
      <vt:lpstr>Bean Lifecycle</vt:lpstr>
      <vt:lpstr>FactoryBean</vt:lpstr>
      <vt:lpstr>@Value("#{ T(java.lang.Math).random() * 100.0 }")  private double seedNum;</vt:lpstr>
      <vt:lpstr>Spring AOP Proxies</vt:lpstr>
      <vt:lpstr>PowerPoint 演示文稿</vt:lpstr>
      <vt:lpstr>PowerPoint 演示文稿</vt:lpstr>
      <vt:lpstr>Bean Lifecycle</vt:lpstr>
      <vt:lpstr>Bean Factory Interface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Bean Configuration</dc:title>
  <dc:creator/>
  <cp:lastModifiedBy>Steve Sam</cp:lastModifiedBy>
  <cp:revision>9</cp:revision>
  <dcterms:created xsi:type="dcterms:W3CDTF">2021-05-19T13:51:00Z</dcterms:created>
  <dcterms:modified xsi:type="dcterms:W3CDTF">2022-10-16T08:09:21Z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88F8E6C1DC5749BD95CF2483BBF10C66</vt:lpwstr>
  </property>
  <property fmtid="{D5CDD505-2E9C-101B-9397-08002B2CF9AE}" pid="3" name="KSOProductBuildVer">
    <vt:lpwstr>1033-11.2.0.11341</vt:lpwstr>
  </property>
</Properties>
</file>