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8591" y="2930397"/>
            <a:ext cx="1391081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6050" y="752931"/>
            <a:ext cx="10375899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0950" y="2051304"/>
            <a:ext cx="15792450" cy="645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4524355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385" dirty="0"/>
              <a:t>J</a:t>
            </a:r>
            <a:r>
              <a:rPr sz="6800" spc="395" dirty="0"/>
              <a:t>a</a:t>
            </a:r>
            <a:r>
              <a:rPr sz="6800" dirty="0"/>
              <a:t>va</a:t>
            </a:r>
            <a:r>
              <a:rPr sz="6800" spc="-495" dirty="0"/>
              <a:t> </a:t>
            </a:r>
            <a:r>
              <a:rPr sz="6800" spc="165" dirty="0"/>
              <a:t>Microservices</a:t>
            </a:r>
            <a:r>
              <a:rPr sz="6800" spc="-530" dirty="0"/>
              <a:t> </a:t>
            </a:r>
            <a:r>
              <a:rPr sz="6800" spc="-35" dirty="0"/>
              <a:t>with</a:t>
            </a:r>
            <a:r>
              <a:rPr sz="6800" spc="-475" dirty="0"/>
              <a:t> </a:t>
            </a:r>
            <a:r>
              <a:rPr sz="6800" spc="85" dirty="0"/>
              <a:t>Spring</a:t>
            </a:r>
            <a:r>
              <a:rPr sz="6800" spc="-509" dirty="0"/>
              <a:t> </a:t>
            </a:r>
            <a:r>
              <a:rPr sz="6800" spc="10" dirty="0"/>
              <a:t>Cloud:  </a:t>
            </a:r>
            <a:r>
              <a:rPr sz="6800" spc="105" dirty="0"/>
              <a:t>Developing</a:t>
            </a:r>
            <a:r>
              <a:rPr sz="6800" spc="-515" dirty="0"/>
              <a:t> </a:t>
            </a:r>
            <a:r>
              <a:rPr sz="6800" spc="120" dirty="0"/>
              <a:t>Services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41780" y="4789373"/>
            <a:ext cx="13647419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Intro</a:t>
            </a:r>
            <a:r>
              <a:rPr sz="4500" spc="-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4500" spc="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uction</a:t>
            </a:r>
            <a:r>
              <a:rPr sz="4500" spc="-3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5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500" spc="-3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Microservices,</a:t>
            </a:r>
            <a:r>
              <a:rPr sz="4500" spc="-3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4500" spc="-3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Bo</a:t>
            </a:r>
            <a:r>
              <a:rPr sz="45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5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500" spc="-3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spc="-3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5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4500" spc="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ring  </a:t>
            </a:r>
            <a:r>
              <a:rPr sz="45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Cloud</a:t>
            </a:r>
            <a:endParaRPr sz="45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0">
              <a:latin typeface="Tahoma" panose="020B0604030504040204"/>
              <a:cs typeface="Tahoma" panose="020B0604030504040204"/>
            </a:endParaRPr>
          </a:p>
          <a:p>
            <a:pPr marL="3243580">
              <a:lnSpc>
                <a:spcPct val="100000"/>
              </a:lnSpc>
            </a:pP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634" y="752931"/>
            <a:ext cx="662050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What</a:t>
            </a:r>
            <a:r>
              <a:rPr spc="-409" dirty="0"/>
              <a:t> </a:t>
            </a:r>
            <a:r>
              <a:rPr spc="-15" dirty="0"/>
              <a:t>is</a:t>
            </a:r>
            <a:r>
              <a:rPr spc="-405" dirty="0"/>
              <a:t> </a:t>
            </a:r>
            <a:r>
              <a:rPr spc="65" dirty="0"/>
              <a:t>Spring</a:t>
            </a:r>
            <a:r>
              <a:rPr spc="-405" dirty="0"/>
              <a:t> </a:t>
            </a:r>
            <a:r>
              <a:rPr spc="160" dirty="0"/>
              <a:t>Boot?</a:t>
            </a:r>
            <a:endParaRPr spc="16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059" y="4033071"/>
            <a:ext cx="4044848" cy="36244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3245" y="2980689"/>
            <a:ext cx="8301990" cy="5710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Offers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opinionated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runtime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729615">
              <a:lnSpc>
                <a:spcPct val="166000"/>
              </a:lnSpc>
            </a:pPr>
            <a:r>
              <a:rPr sz="34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Convention, </a:t>
            </a:r>
            <a:r>
              <a:rPr sz="3400" b="1" spc="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34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configuration </a:t>
            </a:r>
            <a:r>
              <a:rPr sz="34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“opinions”</a:t>
            </a:r>
            <a:r>
              <a:rPr sz="34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overridden </a:t>
            </a:r>
            <a:r>
              <a:rPr sz="3400" b="1" spc="-10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Handles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boilerplate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setup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79755">
              <a:lnSpc>
                <a:spcPct val="166000"/>
              </a:lnSpc>
            </a:pPr>
            <a:r>
              <a:rPr sz="34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Simple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dependency </a:t>
            </a:r>
            <a:r>
              <a:rPr sz="34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management </a:t>
            </a:r>
            <a:r>
              <a:rPr sz="34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Embeds</a:t>
            </a:r>
            <a:r>
              <a:rPr sz="34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app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r>
              <a:rPr sz="34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executable</a:t>
            </a:r>
            <a:r>
              <a:rPr sz="3400" b="1" spc="-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JAR </a:t>
            </a:r>
            <a:r>
              <a:rPr sz="3400" b="1" spc="-10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Built-in</a:t>
            </a:r>
            <a:r>
              <a:rPr sz="34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health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metrics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4407" y="2438400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715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1894078"/>
            <a:ext cx="8781415" cy="647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Reviewing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Initializr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site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Looking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Visual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Studio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development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122045">
              <a:lnSpc>
                <a:spcPct val="163000"/>
              </a:lnSpc>
            </a:pP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Editing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file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Adding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REST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endpoint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115060">
              <a:lnSpc>
                <a:spcPts val="7020"/>
              </a:lnSpc>
              <a:spcBef>
                <a:spcPts val="485"/>
              </a:spcBef>
            </a:pP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Starting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running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Viewing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Actuator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536" y="752931"/>
            <a:ext cx="127425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App</a:t>
            </a:r>
            <a:r>
              <a:rPr spc="-390" dirty="0"/>
              <a:t> </a:t>
            </a:r>
            <a:r>
              <a:rPr spc="30" dirty="0"/>
              <a:t>for</a:t>
            </a:r>
            <a:r>
              <a:rPr spc="-390" dirty="0"/>
              <a:t> </a:t>
            </a:r>
            <a:r>
              <a:rPr spc="145" dirty="0"/>
              <a:t>the</a:t>
            </a:r>
            <a:r>
              <a:rPr spc="-415" dirty="0"/>
              <a:t> </a:t>
            </a:r>
            <a:r>
              <a:rPr spc="195" dirty="0"/>
              <a:t>Course</a:t>
            </a:r>
            <a:r>
              <a:rPr spc="-409" dirty="0"/>
              <a:t> </a:t>
            </a:r>
            <a:r>
              <a:rPr spc="-80" dirty="0"/>
              <a:t>–</a:t>
            </a:r>
            <a:r>
              <a:rPr spc="-385" dirty="0"/>
              <a:t> </a:t>
            </a:r>
            <a:r>
              <a:rPr spc="-550" dirty="0"/>
              <a:t>T</a:t>
            </a:r>
            <a:r>
              <a:rPr spc="-10" dirty="0"/>
              <a:t>oll</a:t>
            </a:r>
            <a:r>
              <a:rPr spc="-390" dirty="0"/>
              <a:t> </a:t>
            </a:r>
            <a:r>
              <a:rPr spc="114" dirty="0"/>
              <a:t>S</a:t>
            </a:r>
            <a:r>
              <a:rPr spc="-20" dirty="0"/>
              <a:t>t</a:t>
            </a:r>
            <a:r>
              <a:rPr spc="-65" dirty="0"/>
              <a:t>a</a:t>
            </a:r>
            <a:r>
              <a:rPr spc="70" dirty="0"/>
              <a:t>tion</a:t>
            </a:r>
            <a:r>
              <a:rPr spc="-390" dirty="0"/>
              <a:t> </a:t>
            </a:r>
            <a:r>
              <a:rPr spc="-25" dirty="0"/>
              <a:t>S</a:t>
            </a:r>
            <a:r>
              <a:rPr spc="65" dirty="0"/>
              <a:t>ys</a:t>
            </a:r>
            <a:r>
              <a:rPr spc="-35" dirty="0"/>
              <a:t>t</a:t>
            </a:r>
            <a:r>
              <a:rPr spc="75" dirty="0"/>
              <a:t>em</a:t>
            </a:r>
            <a:endParaRPr spc="75" dirty="0"/>
          </a:p>
        </p:txBody>
      </p:sp>
      <p:sp>
        <p:nvSpPr>
          <p:cNvPr id="3" name="object 3"/>
          <p:cNvSpPr/>
          <p:nvPr/>
        </p:nvSpPr>
        <p:spPr>
          <a:xfrm>
            <a:off x="2044445" y="2318766"/>
            <a:ext cx="4549140" cy="1722120"/>
          </a:xfrm>
          <a:custGeom>
            <a:avLst/>
            <a:gdLst/>
            <a:ahLst/>
            <a:cxnLst/>
            <a:rect l="l" t="t" r="r" b="b"/>
            <a:pathLst>
              <a:path w="4549140" h="1722120">
                <a:moveTo>
                  <a:pt x="0" y="1722119"/>
                </a:moveTo>
                <a:lnTo>
                  <a:pt x="4549139" y="1722119"/>
                </a:lnTo>
                <a:lnTo>
                  <a:pt x="4549139" y="0"/>
                </a:lnTo>
                <a:lnTo>
                  <a:pt x="0" y="0"/>
                </a:lnTo>
                <a:lnTo>
                  <a:pt x="0" y="1722119"/>
                </a:lnTo>
                <a:close/>
              </a:path>
            </a:pathLst>
          </a:custGeom>
          <a:ln w="38099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63495" y="2299716"/>
            <a:ext cx="4511040" cy="176022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7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7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7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7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ys</a:t>
            </a:r>
            <a:r>
              <a:rPr sz="27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em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74992" y="2299716"/>
            <a:ext cx="8879205" cy="7150734"/>
            <a:chOff x="7174992" y="2299716"/>
            <a:chExt cx="8879205" cy="7150734"/>
          </a:xfrm>
        </p:grpSpPr>
        <p:sp>
          <p:nvSpPr>
            <p:cNvPr id="6" name="object 6"/>
            <p:cNvSpPr/>
            <p:nvPr/>
          </p:nvSpPr>
          <p:spPr>
            <a:xfrm>
              <a:off x="7194042" y="2829306"/>
              <a:ext cx="8841105" cy="6602095"/>
            </a:xfrm>
            <a:custGeom>
              <a:avLst/>
              <a:gdLst/>
              <a:ahLst/>
              <a:cxnLst/>
              <a:rect l="l" t="t" r="r" b="b"/>
              <a:pathLst>
                <a:path w="8841105" h="6602095">
                  <a:moveTo>
                    <a:pt x="0" y="6601968"/>
                  </a:moveTo>
                  <a:lnTo>
                    <a:pt x="8840723" y="6601968"/>
                  </a:lnTo>
                  <a:lnTo>
                    <a:pt x="8840723" y="0"/>
                  </a:lnTo>
                  <a:lnTo>
                    <a:pt x="0" y="0"/>
                  </a:lnTo>
                  <a:lnTo>
                    <a:pt x="0" y="6601968"/>
                  </a:lnTo>
                  <a:close/>
                </a:path>
              </a:pathLst>
            </a:custGeom>
            <a:ln w="38100">
              <a:solidFill>
                <a:srgbClr val="F05B2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94042" y="2318766"/>
              <a:ext cx="8841105" cy="1722120"/>
            </a:xfrm>
            <a:custGeom>
              <a:avLst/>
              <a:gdLst/>
              <a:ahLst/>
              <a:cxnLst/>
              <a:rect l="l" t="t" r="r" b="b"/>
              <a:pathLst>
                <a:path w="8841105" h="1722120">
                  <a:moveTo>
                    <a:pt x="8840723" y="0"/>
                  </a:moveTo>
                  <a:lnTo>
                    <a:pt x="0" y="0"/>
                  </a:lnTo>
                  <a:lnTo>
                    <a:pt x="0" y="1722119"/>
                  </a:lnTo>
                  <a:lnTo>
                    <a:pt x="8840723" y="1722119"/>
                  </a:lnTo>
                  <a:lnTo>
                    <a:pt x="8840723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94042" y="2318766"/>
              <a:ext cx="8841105" cy="1722120"/>
            </a:xfrm>
            <a:custGeom>
              <a:avLst/>
              <a:gdLst/>
              <a:ahLst/>
              <a:cxnLst/>
              <a:rect l="l" t="t" r="r" b="b"/>
              <a:pathLst>
                <a:path w="8841105" h="1722120">
                  <a:moveTo>
                    <a:pt x="0" y="1722119"/>
                  </a:moveTo>
                  <a:lnTo>
                    <a:pt x="8840723" y="1722119"/>
                  </a:lnTo>
                  <a:lnTo>
                    <a:pt x="8840723" y="0"/>
                  </a:lnTo>
                  <a:lnTo>
                    <a:pt x="0" y="0"/>
                  </a:lnTo>
                  <a:lnTo>
                    <a:pt x="0" y="1722119"/>
                  </a:lnTo>
                  <a:close/>
                </a:path>
              </a:pathLst>
            </a:custGeom>
            <a:ln w="381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213092" y="2947543"/>
            <a:ext cx="88030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Internal</a:t>
            </a:r>
            <a:r>
              <a:rPr sz="27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</a:t>
            </a:r>
            <a:r>
              <a:rPr sz="27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1285" y="4620005"/>
            <a:ext cx="1775460" cy="1979930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L="280670" marR="183515" indent="-93345">
              <a:lnSpc>
                <a:spcPct val="100000"/>
              </a:lnSpc>
            </a:pPr>
            <a:r>
              <a:rPr sz="2700" b="1" spc="-2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7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5833" y="4620005"/>
            <a:ext cx="1774189" cy="1979930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358140" rIns="0" bIns="0" rtlCol="0">
            <a:spAutoFit/>
          </a:bodyPr>
          <a:lstStyle/>
          <a:p>
            <a:pPr marL="245745" marR="237490" indent="-1270" algn="ctr">
              <a:lnSpc>
                <a:spcPct val="100000"/>
              </a:lnSpc>
              <a:spcBef>
                <a:spcPts val="2820"/>
              </a:spcBef>
            </a:pPr>
            <a:r>
              <a:rPr sz="2700" b="1" spc="-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Toll </a:t>
            </a:r>
            <a:r>
              <a:rPr sz="2700" b="1" spc="-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Process  </a:t>
            </a:r>
            <a:r>
              <a:rPr sz="27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Job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1621" y="4620005"/>
            <a:ext cx="1774189" cy="1979930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358140" rIns="0" bIns="0" rtlCol="0">
            <a:spAutoFit/>
          </a:bodyPr>
          <a:lstStyle/>
          <a:p>
            <a:pPr marL="280670" marR="273050" algn="ctr">
              <a:lnSpc>
                <a:spcPct val="100000"/>
              </a:lnSpc>
              <a:spcBef>
                <a:spcPts val="2820"/>
              </a:spcBef>
            </a:pPr>
            <a:r>
              <a:rPr sz="2700" b="1" spc="-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Toll </a:t>
            </a:r>
            <a:r>
              <a:rPr sz="2700" b="1" spc="-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Usage </a:t>
            </a:r>
            <a:r>
              <a:rPr sz="27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67410" y="4620005"/>
            <a:ext cx="1774189" cy="1979930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358140" rIns="0" bIns="0" rtlCol="0">
            <a:spAutoFit/>
          </a:bodyPr>
          <a:lstStyle/>
          <a:p>
            <a:pPr marL="280670" marR="273050" indent="118745" algn="just">
              <a:lnSpc>
                <a:spcPct val="100000"/>
              </a:lnSpc>
              <a:spcBef>
                <a:spcPts val="2820"/>
              </a:spcBef>
            </a:pPr>
            <a:r>
              <a:rPr sz="27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Driver </a:t>
            </a:r>
            <a:r>
              <a:rPr sz="27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Profile </a:t>
            </a:r>
            <a:r>
              <a:rPr sz="27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63962" y="6580631"/>
            <a:ext cx="2204085" cy="1987550"/>
            <a:chOff x="3963962" y="6580631"/>
            <a:chExt cx="2204085" cy="1987550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63962" y="7185669"/>
              <a:ext cx="711631" cy="13822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18253" y="6599681"/>
              <a:ext cx="1905" cy="579120"/>
            </a:xfrm>
            <a:custGeom>
              <a:avLst/>
              <a:gdLst/>
              <a:ahLst/>
              <a:cxnLst/>
              <a:rect l="l" t="t" r="r" b="b"/>
              <a:pathLst>
                <a:path w="1904" h="579120">
                  <a:moveTo>
                    <a:pt x="0" y="0"/>
                  </a:moveTo>
                  <a:lnTo>
                    <a:pt x="1778" y="578865"/>
                  </a:lnTo>
                </a:path>
              </a:pathLst>
            </a:custGeom>
            <a:ln w="381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5142" y="7146049"/>
              <a:ext cx="952471" cy="9936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85537" y="7643621"/>
              <a:ext cx="521334" cy="234315"/>
            </a:xfrm>
            <a:custGeom>
              <a:avLst/>
              <a:gdLst/>
              <a:ahLst/>
              <a:cxnLst/>
              <a:rect l="l" t="t" r="r" b="b"/>
              <a:pathLst>
                <a:path w="521335" h="234315">
                  <a:moveTo>
                    <a:pt x="0" y="233933"/>
                  </a:moveTo>
                  <a:lnTo>
                    <a:pt x="260350" y="233933"/>
                  </a:lnTo>
                  <a:lnTo>
                    <a:pt x="260350" y="0"/>
                  </a:lnTo>
                  <a:lnTo>
                    <a:pt x="520826" y="0"/>
                  </a:lnTo>
                </a:path>
              </a:pathLst>
            </a:custGeom>
            <a:ln w="381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647313" y="8709786"/>
            <a:ext cx="143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Config</a:t>
            </a:r>
            <a:r>
              <a:rPr sz="1800" spc="-12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2875" y="8203183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Git</a:t>
            </a:r>
            <a:r>
              <a:rPr sz="1800" spc="-10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repo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51558" y="6580631"/>
            <a:ext cx="6456045" cy="1987550"/>
            <a:chOff x="8351558" y="6580631"/>
            <a:chExt cx="6456045" cy="1987550"/>
          </a:xfrm>
        </p:grpSpPr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51558" y="7185669"/>
              <a:ext cx="711631" cy="13822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22755" y="7185669"/>
              <a:ext cx="710145" cy="13822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5514" y="7181097"/>
              <a:ext cx="711631" cy="13822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702802" y="6599681"/>
              <a:ext cx="5752465" cy="579120"/>
            </a:xfrm>
            <a:custGeom>
              <a:avLst/>
              <a:gdLst/>
              <a:ahLst/>
              <a:cxnLst/>
              <a:rect l="l" t="t" r="r" b="b"/>
              <a:pathLst>
                <a:path w="5752465" h="579120">
                  <a:moveTo>
                    <a:pt x="0" y="0"/>
                  </a:moveTo>
                  <a:lnTo>
                    <a:pt x="5333" y="578865"/>
                  </a:lnTo>
                </a:path>
                <a:path w="5752465" h="579120">
                  <a:moveTo>
                    <a:pt x="2876169" y="0"/>
                  </a:moveTo>
                  <a:lnTo>
                    <a:pt x="2875788" y="578865"/>
                  </a:lnTo>
                </a:path>
                <a:path w="5752465" h="579120">
                  <a:moveTo>
                    <a:pt x="5752211" y="0"/>
                  </a:moveTo>
                  <a:lnTo>
                    <a:pt x="5750052" y="573531"/>
                  </a:lnTo>
                </a:path>
              </a:pathLst>
            </a:custGeom>
            <a:ln w="381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012430" y="8709786"/>
            <a:ext cx="1484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7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6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2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80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2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6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9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Ho</a:t>
            </a:r>
            <a:r>
              <a:rPr sz="1800" spc="5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5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37493" y="8709786"/>
            <a:ext cx="137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AuthZ</a:t>
            </a:r>
            <a:r>
              <a:rPr sz="1800" spc="-13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816330" y="8704580"/>
            <a:ext cx="136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Zip</a:t>
            </a:r>
            <a:r>
              <a:rPr sz="1800" spc="-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1800" spc="-1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90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solidFill>
                  <a:srgbClr val="171717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18253" y="4040885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8865"/>
                </a:lnTo>
              </a:path>
            </a:pathLst>
          </a:custGeom>
          <a:ln w="381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097" y="752931"/>
            <a:ext cx="68129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Goals</a:t>
            </a:r>
            <a:r>
              <a:rPr spc="-409" dirty="0"/>
              <a:t> </a:t>
            </a:r>
            <a:r>
              <a:rPr spc="30" dirty="0"/>
              <a:t>for</a:t>
            </a:r>
            <a:r>
              <a:rPr spc="-409" dirty="0"/>
              <a:t> </a:t>
            </a:r>
            <a:r>
              <a:rPr spc="-25" dirty="0"/>
              <a:t>This</a:t>
            </a:r>
            <a:r>
              <a:rPr spc="-409" dirty="0"/>
              <a:t> </a:t>
            </a:r>
            <a:r>
              <a:rPr spc="190" dirty="0"/>
              <a:t>Course</a:t>
            </a:r>
            <a:endParaRPr spc="190" dirty="0"/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710565" marR="684530" indent="-18415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Explore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build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systems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depend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374775" marR="1370330" indent="312420">
              <a:lnSpc>
                <a:spcPct val="100000"/>
              </a:lnSpc>
            </a:pP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Understand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modern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patterns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624965" marR="857885" indent="-760730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Learn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configure</a:t>
            </a:r>
            <a:r>
              <a:rPr sz="36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600" b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400810" marR="652145" indent="-744220">
              <a:lnSpc>
                <a:spcPct val="100000"/>
              </a:lnSpc>
            </a:pPr>
            <a:r>
              <a:rPr sz="3600" b="1" spc="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comfortable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3297" y="752931"/>
            <a:ext cx="66630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Course</a:t>
            </a:r>
            <a:r>
              <a:rPr spc="-415" dirty="0"/>
              <a:t> </a:t>
            </a:r>
            <a:r>
              <a:rPr spc="90" dirty="0"/>
              <a:t>Pre</a:t>
            </a:r>
            <a:r>
              <a:rPr spc="75" dirty="0"/>
              <a:t>r</a:t>
            </a:r>
            <a:r>
              <a:rPr spc="85" dirty="0"/>
              <a:t>equisi</a:t>
            </a:r>
            <a:r>
              <a:rPr spc="-5" dirty="0"/>
              <a:t>t</a:t>
            </a:r>
            <a:r>
              <a:rPr spc="120" dirty="0"/>
              <a:t>es</a:t>
            </a:r>
            <a:endParaRPr spc="12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7545" y="3560007"/>
            <a:ext cx="5137250" cy="45716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74215" rIns="0" bIns="0" rtlCol="0">
            <a:spAutoFit/>
          </a:bodyPr>
          <a:lstStyle/>
          <a:p>
            <a:pPr marL="6444615" marR="5080">
              <a:lnSpc>
                <a:spcPct val="100000"/>
              </a:lnSpc>
              <a:spcBef>
                <a:spcPts val="95"/>
              </a:spcBef>
            </a:pPr>
            <a:r>
              <a:rPr spc="105" dirty="0"/>
              <a:t>Basic</a:t>
            </a:r>
            <a:r>
              <a:rPr spc="-130" dirty="0"/>
              <a:t> </a:t>
            </a:r>
            <a:r>
              <a:rPr spc="60" dirty="0"/>
              <a:t>knowledge</a:t>
            </a:r>
            <a:r>
              <a:rPr spc="-150" dirty="0"/>
              <a:t> </a:t>
            </a:r>
            <a:r>
              <a:rPr spc="25" dirty="0"/>
              <a:t>of</a:t>
            </a:r>
            <a:r>
              <a:rPr spc="-150" dirty="0"/>
              <a:t> </a:t>
            </a:r>
            <a:r>
              <a:rPr spc="50" dirty="0"/>
              <a:t>Java</a:t>
            </a:r>
            <a:r>
              <a:rPr spc="-150" dirty="0"/>
              <a:t> </a:t>
            </a:r>
            <a:r>
              <a:rPr spc="75" dirty="0"/>
              <a:t>and</a:t>
            </a:r>
            <a:r>
              <a:rPr spc="-130" dirty="0"/>
              <a:t> </a:t>
            </a:r>
            <a:r>
              <a:rPr spc="25" dirty="0"/>
              <a:t>object-oriented </a:t>
            </a:r>
            <a:r>
              <a:rPr spc="-1010" dirty="0"/>
              <a:t> </a:t>
            </a:r>
            <a:r>
              <a:rPr spc="55" dirty="0"/>
              <a:t>programming</a:t>
            </a:r>
            <a:endParaRPr spc="55" dirty="0"/>
          </a:p>
          <a:p>
            <a:pPr marL="6444615" marR="1090930">
              <a:lnSpc>
                <a:spcPct val="166000"/>
              </a:lnSpc>
            </a:pPr>
            <a:r>
              <a:rPr spc="-60" dirty="0"/>
              <a:t>Familiarity </a:t>
            </a:r>
            <a:r>
              <a:rPr spc="-20" dirty="0"/>
              <a:t>with </a:t>
            </a:r>
            <a:r>
              <a:rPr spc="30" dirty="0"/>
              <a:t>the </a:t>
            </a:r>
            <a:r>
              <a:rPr spc="85" dirty="0"/>
              <a:t>Spring </a:t>
            </a:r>
            <a:r>
              <a:rPr spc="-30" dirty="0"/>
              <a:t>Framework </a:t>
            </a:r>
            <a:r>
              <a:rPr spc="-25" dirty="0"/>
              <a:t> </a:t>
            </a:r>
            <a:r>
              <a:rPr spc="155" dirty="0"/>
              <a:t>Access</a:t>
            </a:r>
            <a:r>
              <a:rPr spc="-130" dirty="0"/>
              <a:t> </a:t>
            </a:r>
            <a:r>
              <a:rPr spc="40" dirty="0"/>
              <a:t>to</a:t>
            </a:r>
            <a:r>
              <a:rPr spc="-145" dirty="0"/>
              <a:t> </a:t>
            </a:r>
            <a:r>
              <a:rPr spc="50" dirty="0"/>
              <a:t>a</a:t>
            </a:r>
            <a:r>
              <a:rPr spc="-155" dirty="0"/>
              <a:t> </a:t>
            </a:r>
            <a:r>
              <a:rPr spc="10" dirty="0"/>
              <a:t>Java-friendly</a:t>
            </a:r>
            <a:r>
              <a:rPr spc="-145" dirty="0"/>
              <a:t> </a:t>
            </a:r>
            <a:r>
              <a:rPr spc="140" dirty="0"/>
              <a:t>IDE</a:t>
            </a:r>
            <a:r>
              <a:rPr spc="-125" dirty="0"/>
              <a:t> </a:t>
            </a:r>
            <a:r>
              <a:rPr spc="-45" dirty="0"/>
              <a:t>for</a:t>
            </a:r>
            <a:r>
              <a:rPr spc="-145" dirty="0"/>
              <a:t> </a:t>
            </a:r>
            <a:r>
              <a:rPr spc="125" dirty="0"/>
              <a:t>coding </a:t>
            </a:r>
            <a:r>
              <a:rPr spc="-1010" dirty="0"/>
              <a:t> </a:t>
            </a:r>
            <a:r>
              <a:rPr spc="155" dirty="0"/>
              <a:t>Access</a:t>
            </a:r>
            <a:r>
              <a:rPr spc="-135" dirty="0"/>
              <a:t> </a:t>
            </a:r>
            <a:r>
              <a:rPr spc="40" dirty="0"/>
              <a:t>to</a:t>
            </a:r>
            <a:r>
              <a:rPr spc="-145" dirty="0"/>
              <a:t> </a:t>
            </a:r>
            <a:r>
              <a:rPr spc="40" dirty="0"/>
              <a:t>Docker</a:t>
            </a:r>
            <a:endParaRPr spc="4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1621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7289" y="752931"/>
            <a:ext cx="98513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Workstation</a:t>
            </a:r>
            <a:r>
              <a:rPr spc="-420" dirty="0"/>
              <a:t> </a:t>
            </a:r>
            <a:r>
              <a:rPr spc="150" dirty="0"/>
              <a:t>Setup</a:t>
            </a:r>
            <a:r>
              <a:rPr spc="-395" dirty="0"/>
              <a:t> </a:t>
            </a:r>
            <a:r>
              <a:rPr spc="20" dirty="0"/>
              <a:t>for</a:t>
            </a:r>
            <a:r>
              <a:rPr spc="-395" dirty="0"/>
              <a:t> </a:t>
            </a:r>
            <a:r>
              <a:rPr spc="80" dirty="0"/>
              <a:t>Learners</a:t>
            </a:r>
            <a:endParaRPr spc="8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30557" y="4119303"/>
            <a:ext cx="5632055" cy="34608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72614" y="3582670"/>
            <a:ext cx="7863205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95"/>
              </a:spcBef>
            </a:pP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Visual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Studio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Java/Spring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R="5715" algn="r">
              <a:lnSpc>
                <a:spcPct val="100000"/>
              </a:lnSpc>
            </a:pP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extensions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3040380" marR="5080" indent="406400" algn="r">
              <a:lnSpc>
                <a:spcPct val="166000"/>
              </a:lnSpc>
            </a:pPr>
            <a:r>
              <a:rPr sz="34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Maven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build</a:t>
            </a:r>
            <a:r>
              <a:rPr sz="34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manager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Postman</a:t>
            </a:r>
            <a:r>
              <a:rPr sz="34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testing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R="6985" algn="r">
              <a:lnSpc>
                <a:spcPct val="100000"/>
              </a:lnSpc>
              <a:spcBef>
                <a:spcPts val="2705"/>
              </a:spcBef>
            </a:pP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Docker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running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containerized</a:t>
            </a:r>
            <a:r>
              <a:rPr sz="34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R="6350" algn="r">
              <a:lnSpc>
                <a:spcPct val="100000"/>
              </a:lnSpc>
              <a:spcBef>
                <a:spcPts val="2700"/>
              </a:spcBef>
            </a:pP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GitHub</a:t>
            </a:r>
            <a:r>
              <a:rPr sz="3400" b="1" spc="-20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account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Summary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3231642"/>
            <a:ext cx="8971915" cy="379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2825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Why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architectures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popular?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characteristics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About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Boot </a:t>
            </a:r>
            <a:r>
              <a:rPr sz="36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Goals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prerequisites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3231642"/>
            <a:ext cx="8971915" cy="379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2825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Why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architectures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popular?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characteristics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About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Boot </a:t>
            </a:r>
            <a:r>
              <a:rPr sz="36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Goals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prerequisites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3383407"/>
            <a:ext cx="1346517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spc="5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“Loosely </a:t>
            </a:r>
            <a:r>
              <a:rPr sz="6600" spc="220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coupled </a:t>
            </a:r>
            <a:r>
              <a:rPr sz="6600" spc="120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service </a:t>
            </a:r>
            <a:r>
              <a:rPr sz="6600" spc="110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oriented </a:t>
            </a:r>
            <a:r>
              <a:rPr sz="6600" spc="114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10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archi</a:t>
            </a:r>
            <a:r>
              <a:rPr sz="6600" spc="5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204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ecture</a:t>
            </a:r>
            <a:r>
              <a:rPr sz="6600" spc="-430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35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6600" spc="-459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215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bounded</a:t>
            </a:r>
            <a:r>
              <a:rPr sz="6600" spc="-459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45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165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6600" spc="10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290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ext.”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5824854"/>
            <a:ext cx="65290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Adrian</a:t>
            </a:r>
            <a:r>
              <a:rPr sz="34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Cockcroft,</a:t>
            </a:r>
            <a:r>
              <a:rPr sz="34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VP</a:t>
            </a:r>
            <a:r>
              <a:rPr sz="34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34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Amazon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3752" y="752931"/>
            <a:ext cx="1461960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Why</a:t>
            </a:r>
            <a:r>
              <a:rPr spc="-395" dirty="0"/>
              <a:t> </a:t>
            </a:r>
            <a:r>
              <a:rPr spc="40" dirty="0"/>
              <a:t>are</a:t>
            </a:r>
            <a:r>
              <a:rPr spc="-390" dirty="0"/>
              <a:t> </a:t>
            </a:r>
            <a:r>
              <a:rPr spc="135" dirty="0"/>
              <a:t>Microservices</a:t>
            </a:r>
            <a:r>
              <a:rPr spc="-405" dirty="0"/>
              <a:t> </a:t>
            </a:r>
            <a:r>
              <a:rPr spc="125" dirty="0"/>
              <a:t>Architectures</a:t>
            </a:r>
            <a:r>
              <a:rPr spc="-415" dirty="0"/>
              <a:t> </a:t>
            </a:r>
            <a:r>
              <a:rPr spc="75" dirty="0"/>
              <a:t>Popular?</a:t>
            </a:r>
            <a:endParaRPr spc="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3274" y="2968556"/>
            <a:ext cx="3796648" cy="36760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6428" y="7163181"/>
            <a:ext cx="329819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685" marR="5080" indent="-769620">
              <a:lnSpc>
                <a:spcPct val="100000"/>
              </a:lnSpc>
              <a:spcBef>
                <a:spcPts val="95"/>
              </a:spcBef>
            </a:pP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Desire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faster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changes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4385" y="4060949"/>
            <a:ext cx="3811762" cy="1492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0551" y="2913503"/>
            <a:ext cx="3683235" cy="37894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67946" y="2903725"/>
            <a:ext cx="3732795" cy="38047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56107" y="7163181"/>
            <a:ext cx="339217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Compatible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400" b="1" spc="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DevOps </a:t>
            </a:r>
            <a:r>
              <a:rPr sz="3400" b="1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mindset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0632" y="7163181"/>
            <a:ext cx="340995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95"/>
              </a:spcBef>
            </a:pPr>
            <a:r>
              <a:rPr sz="34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greater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availability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4796" y="7163181"/>
            <a:ext cx="341820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95"/>
              </a:spcBef>
            </a:pP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Looking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fine-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grained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scaling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920" y="752931"/>
            <a:ext cx="119329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Core</a:t>
            </a:r>
            <a:r>
              <a:rPr spc="-400" dirty="0"/>
              <a:t> </a:t>
            </a:r>
            <a:r>
              <a:rPr spc="130" dirty="0"/>
              <a:t>Characteristics</a:t>
            </a:r>
            <a:r>
              <a:rPr spc="-425" dirty="0"/>
              <a:t> </a:t>
            </a:r>
            <a:r>
              <a:rPr spc="80" dirty="0"/>
              <a:t>of</a:t>
            </a:r>
            <a:r>
              <a:rPr spc="-425" dirty="0"/>
              <a:t> </a:t>
            </a:r>
            <a:r>
              <a:rPr spc="135" dirty="0"/>
              <a:t>Microservices</a:t>
            </a:r>
            <a:endParaRPr spc="135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695450" marR="633095" indent="-105346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Tied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specific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domain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25120" marR="320040" indent="774065">
              <a:lnSpc>
                <a:spcPct val="100000"/>
              </a:lnSpc>
            </a:pP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Components </a:t>
            </a: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exposed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  <a:spcBef>
                <a:spcPts val="3330"/>
              </a:spcBef>
            </a:pP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Loosely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coupled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11" y="6170676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716915" marR="710565" indent="1905" algn="ctr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Delivered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continuously</a:t>
            </a:r>
            <a:r>
              <a:rPr sz="3600" b="1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via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automation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676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807845" marR="791210" indent="-1009015">
              <a:lnSpc>
                <a:spcPct val="100000"/>
              </a:lnSpc>
            </a:pP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Built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tolerate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failure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123" y="6170676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82270" marR="375285" indent="398780">
              <a:lnSpc>
                <a:spcPct val="100000"/>
              </a:lnSpc>
            </a:pP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Built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run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independent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teams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325" y="752931"/>
            <a:ext cx="146138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Questions</a:t>
            </a:r>
            <a:r>
              <a:rPr spc="-430" dirty="0"/>
              <a:t> </a:t>
            </a:r>
            <a:r>
              <a:rPr spc="145" dirty="0"/>
              <a:t>About</a:t>
            </a:r>
            <a:r>
              <a:rPr spc="-400" dirty="0"/>
              <a:t> </a:t>
            </a:r>
            <a:r>
              <a:rPr spc="5" dirty="0"/>
              <a:t>a</a:t>
            </a:r>
            <a:r>
              <a:rPr spc="-380" dirty="0"/>
              <a:t> </a:t>
            </a:r>
            <a:r>
              <a:rPr spc="135" dirty="0"/>
              <a:t>Microservices</a:t>
            </a:r>
            <a:r>
              <a:rPr spc="-420" dirty="0"/>
              <a:t> </a:t>
            </a:r>
            <a:r>
              <a:rPr spc="130" dirty="0"/>
              <a:t>Architecture</a:t>
            </a:r>
            <a:endParaRPr spc="130" dirty="0"/>
          </a:p>
        </p:txBody>
      </p:sp>
      <p:sp>
        <p:nvSpPr>
          <p:cNvPr id="3" name="object 3"/>
          <p:cNvSpPr txBox="1"/>
          <p:nvPr/>
        </p:nvSpPr>
        <p:spPr>
          <a:xfrm>
            <a:off x="1491488" y="2693873"/>
            <a:ext cx="509778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0545" marR="5080" indent="-538480">
              <a:lnSpc>
                <a:spcPct val="100000"/>
              </a:lnSpc>
              <a:spcBef>
                <a:spcPts val="105"/>
              </a:spcBef>
            </a:pPr>
            <a:r>
              <a:rPr sz="32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2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32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find</a:t>
            </a:r>
            <a:r>
              <a:rPr sz="32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my</a:t>
            </a:r>
            <a:r>
              <a:rPr sz="32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3200" b="1" spc="-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3200" b="1" spc="-9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URI</a:t>
            </a:r>
            <a:r>
              <a:rPr sz="32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2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change?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039" y="2206498"/>
            <a:ext cx="3319779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am I </a:t>
            </a:r>
            <a:r>
              <a:rPr sz="32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supposed</a:t>
            </a:r>
            <a:r>
              <a:rPr sz="3200" b="1" spc="-1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2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ship </a:t>
            </a:r>
            <a:r>
              <a:rPr sz="3200" b="1" spc="-94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changes </a:t>
            </a:r>
            <a:r>
              <a:rPr sz="32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continuously?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3132" y="2450337"/>
            <a:ext cx="397573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32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every</a:t>
            </a:r>
            <a:r>
              <a:rPr sz="32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</a:t>
            </a:r>
            <a:r>
              <a:rPr sz="32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3200" b="1" spc="-94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turned </a:t>
            </a:r>
            <a:r>
              <a:rPr sz="32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into </a:t>
            </a:r>
            <a:r>
              <a:rPr sz="32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2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32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303" y="5042103"/>
            <a:ext cx="332168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5"/>
              </a:spcBef>
            </a:pPr>
            <a:r>
              <a:rPr sz="32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What </a:t>
            </a:r>
            <a:r>
              <a:rPr sz="3200" b="1" spc="-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32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my </a:t>
            </a:r>
            <a:r>
              <a:rPr sz="32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team </a:t>
            </a:r>
            <a:r>
              <a:rPr sz="3200" b="1" spc="-9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isn’t</a:t>
            </a:r>
            <a:r>
              <a:rPr sz="32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arranged</a:t>
            </a:r>
            <a:r>
              <a:rPr sz="32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200" b="1" spc="-9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DevOps?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39854" y="4792653"/>
            <a:ext cx="4641215" cy="2259965"/>
          </a:xfrm>
          <a:custGeom>
            <a:avLst/>
            <a:gdLst/>
            <a:ahLst/>
            <a:cxnLst/>
            <a:rect l="l" t="t" r="r" b="b"/>
            <a:pathLst>
              <a:path w="4641215" h="2259965">
                <a:moveTo>
                  <a:pt x="13551" y="11756"/>
                </a:moveTo>
                <a:lnTo>
                  <a:pt x="64599" y="10256"/>
                </a:lnTo>
                <a:lnTo>
                  <a:pt x="115101" y="9479"/>
                </a:lnTo>
                <a:lnTo>
                  <a:pt x="165723" y="9290"/>
                </a:lnTo>
                <a:lnTo>
                  <a:pt x="217132" y="9556"/>
                </a:lnTo>
                <a:lnTo>
                  <a:pt x="269993" y="10145"/>
                </a:lnTo>
                <a:lnTo>
                  <a:pt x="324973" y="10923"/>
                </a:lnTo>
                <a:lnTo>
                  <a:pt x="382740" y="11756"/>
                </a:lnTo>
                <a:lnTo>
                  <a:pt x="434579" y="12605"/>
                </a:lnTo>
                <a:lnTo>
                  <a:pt x="486108" y="13595"/>
                </a:lnTo>
                <a:lnTo>
                  <a:pt x="537217" y="14535"/>
                </a:lnTo>
                <a:lnTo>
                  <a:pt x="587797" y="15232"/>
                </a:lnTo>
                <a:lnTo>
                  <a:pt x="637741" y="15495"/>
                </a:lnTo>
                <a:lnTo>
                  <a:pt x="686939" y="15131"/>
                </a:lnTo>
                <a:lnTo>
                  <a:pt x="735282" y="13949"/>
                </a:lnTo>
                <a:lnTo>
                  <a:pt x="782663" y="11756"/>
                </a:lnTo>
                <a:lnTo>
                  <a:pt x="827190" y="7723"/>
                </a:lnTo>
                <a:lnTo>
                  <a:pt x="874645" y="4547"/>
                </a:lnTo>
                <a:lnTo>
                  <a:pt x="924579" y="2213"/>
                </a:lnTo>
                <a:lnTo>
                  <a:pt x="976543" y="703"/>
                </a:lnTo>
                <a:lnTo>
                  <a:pt x="1030090" y="0"/>
                </a:lnTo>
                <a:lnTo>
                  <a:pt x="1084770" y="85"/>
                </a:lnTo>
                <a:lnTo>
                  <a:pt x="1140137" y="944"/>
                </a:lnTo>
                <a:lnTo>
                  <a:pt x="1195741" y="2557"/>
                </a:lnTo>
                <a:lnTo>
                  <a:pt x="1251135" y="4908"/>
                </a:lnTo>
                <a:lnTo>
                  <a:pt x="1305870" y="7980"/>
                </a:lnTo>
                <a:lnTo>
                  <a:pt x="1359497" y="11756"/>
                </a:lnTo>
                <a:lnTo>
                  <a:pt x="1412154" y="15380"/>
                </a:lnTo>
                <a:lnTo>
                  <a:pt x="1464366" y="18057"/>
                </a:lnTo>
                <a:lnTo>
                  <a:pt x="1516266" y="19862"/>
                </a:lnTo>
                <a:lnTo>
                  <a:pt x="1567988" y="20869"/>
                </a:lnTo>
                <a:lnTo>
                  <a:pt x="1619668" y="21151"/>
                </a:lnTo>
                <a:lnTo>
                  <a:pt x="1671437" y="20781"/>
                </a:lnTo>
                <a:lnTo>
                  <a:pt x="1723431" y="19835"/>
                </a:lnTo>
                <a:lnTo>
                  <a:pt x="1775784" y="18385"/>
                </a:lnTo>
                <a:lnTo>
                  <a:pt x="1828628" y="16506"/>
                </a:lnTo>
                <a:lnTo>
                  <a:pt x="1882100" y="14272"/>
                </a:lnTo>
                <a:lnTo>
                  <a:pt x="1936331" y="11756"/>
                </a:lnTo>
                <a:lnTo>
                  <a:pt x="1983102" y="16124"/>
                </a:lnTo>
                <a:lnTo>
                  <a:pt x="2030998" y="18227"/>
                </a:lnTo>
                <a:lnTo>
                  <a:pt x="2079862" y="18464"/>
                </a:lnTo>
                <a:lnTo>
                  <a:pt x="2129537" y="17232"/>
                </a:lnTo>
                <a:lnTo>
                  <a:pt x="2179865" y="14930"/>
                </a:lnTo>
                <a:lnTo>
                  <a:pt x="2230688" y="11956"/>
                </a:lnTo>
                <a:lnTo>
                  <a:pt x="2281850" y="8708"/>
                </a:lnTo>
                <a:lnTo>
                  <a:pt x="2333193" y="5584"/>
                </a:lnTo>
                <a:lnTo>
                  <a:pt x="2384559" y="2983"/>
                </a:lnTo>
                <a:lnTo>
                  <a:pt x="2435791" y="1303"/>
                </a:lnTo>
                <a:lnTo>
                  <a:pt x="2486731" y="942"/>
                </a:lnTo>
                <a:lnTo>
                  <a:pt x="2537222" y="2299"/>
                </a:lnTo>
                <a:lnTo>
                  <a:pt x="2587107" y="5770"/>
                </a:lnTo>
                <a:lnTo>
                  <a:pt x="2636228" y="11756"/>
                </a:lnTo>
                <a:lnTo>
                  <a:pt x="2693336" y="18423"/>
                </a:lnTo>
                <a:lnTo>
                  <a:pt x="2750721" y="21660"/>
                </a:lnTo>
                <a:lnTo>
                  <a:pt x="2807876" y="22132"/>
                </a:lnTo>
                <a:lnTo>
                  <a:pt x="2864296" y="20505"/>
                </a:lnTo>
                <a:lnTo>
                  <a:pt x="2919475" y="17443"/>
                </a:lnTo>
                <a:lnTo>
                  <a:pt x="2972905" y="13613"/>
                </a:lnTo>
                <a:lnTo>
                  <a:pt x="3024081" y="9680"/>
                </a:lnTo>
                <a:lnTo>
                  <a:pt x="3072496" y="6309"/>
                </a:lnTo>
                <a:lnTo>
                  <a:pt x="3117645" y="4166"/>
                </a:lnTo>
                <a:lnTo>
                  <a:pt x="3159021" y="3915"/>
                </a:lnTo>
                <a:lnTo>
                  <a:pt x="3196118" y="6224"/>
                </a:lnTo>
                <a:lnTo>
                  <a:pt x="3228429" y="11756"/>
                </a:lnTo>
                <a:lnTo>
                  <a:pt x="3257403" y="17043"/>
                </a:lnTo>
                <a:lnTo>
                  <a:pt x="3292836" y="20453"/>
                </a:lnTo>
                <a:lnTo>
                  <a:pt x="3333997" y="22253"/>
                </a:lnTo>
                <a:lnTo>
                  <a:pt x="3380153" y="22708"/>
                </a:lnTo>
                <a:lnTo>
                  <a:pt x="3430570" y="22084"/>
                </a:lnTo>
                <a:lnTo>
                  <a:pt x="3484518" y="20647"/>
                </a:lnTo>
                <a:lnTo>
                  <a:pt x="3541262" y="18661"/>
                </a:lnTo>
                <a:lnTo>
                  <a:pt x="3600070" y="16394"/>
                </a:lnTo>
                <a:lnTo>
                  <a:pt x="3660210" y="14111"/>
                </a:lnTo>
                <a:lnTo>
                  <a:pt x="3720950" y="12078"/>
                </a:lnTo>
                <a:lnTo>
                  <a:pt x="3781556" y="10560"/>
                </a:lnTo>
                <a:lnTo>
                  <a:pt x="3841297" y="9823"/>
                </a:lnTo>
                <a:lnTo>
                  <a:pt x="3899439" y="10133"/>
                </a:lnTo>
                <a:lnTo>
                  <a:pt x="3955250" y="11756"/>
                </a:lnTo>
                <a:lnTo>
                  <a:pt x="4011540" y="14370"/>
                </a:lnTo>
                <a:lnTo>
                  <a:pt x="4063828" y="17025"/>
                </a:lnTo>
                <a:lnTo>
                  <a:pt x="4113000" y="19591"/>
                </a:lnTo>
                <a:lnTo>
                  <a:pt x="4159942" y="21938"/>
                </a:lnTo>
                <a:lnTo>
                  <a:pt x="4205540" y="23937"/>
                </a:lnTo>
                <a:lnTo>
                  <a:pt x="4250679" y="25456"/>
                </a:lnTo>
                <a:lnTo>
                  <a:pt x="4296245" y="26367"/>
                </a:lnTo>
                <a:lnTo>
                  <a:pt x="4343125" y="26538"/>
                </a:lnTo>
                <a:lnTo>
                  <a:pt x="4392203" y="25840"/>
                </a:lnTo>
                <a:lnTo>
                  <a:pt x="4444366" y="24143"/>
                </a:lnTo>
                <a:lnTo>
                  <a:pt x="4500500" y="21317"/>
                </a:lnTo>
                <a:lnTo>
                  <a:pt x="4561490" y="17231"/>
                </a:lnTo>
                <a:lnTo>
                  <a:pt x="4628223" y="11756"/>
                </a:lnTo>
                <a:lnTo>
                  <a:pt x="4628904" y="58855"/>
                </a:lnTo>
                <a:lnTo>
                  <a:pt x="4629315" y="109028"/>
                </a:lnTo>
                <a:lnTo>
                  <a:pt x="4629501" y="161501"/>
                </a:lnTo>
                <a:lnTo>
                  <a:pt x="4629505" y="215499"/>
                </a:lnTo>
                <a:lnTo>
                  <a:pt x="4629374" y="270249"/>
                </a:lnTo>
                <a:lnTo>
                  <a:pt x="4629150" y="324977"/>
                </a:lnTo>
                <a:lnTo>
                  <a:pt x="4628880" y="378909"/>
                </a:lnTo>
                <a:lnTo>
                  <a:pt x="4628608" y="431270"/>
                </a:lnTo>
                <a:lnTo>
                  <a:pt x="4628377" y="481287"/>
                </a:lnTo>
                <a:lnTo>
                  <a:pt x="4628234" y="528185"/>
                </a:lnTo>
                <a:lnTo>
                  <a:pt x="4628223" y="571191"/>
                </a:lnTo>
                <a:lnTo>
                  <a:pt x="4628812" y="610919"/>
                </a:lnTo>
                <a:lnTo>
                  <a:pt x="4630260" y="654853"/>
                </a:lnTo>
                <a:lnTo>
                  <a:pt x="4632277" y="702318"/>
                </a:lnTo>
                <a:lnTo>
                  <a:pt x="4634573" y="752641"/>
                </a:lnTo>
                <a:lnTo>
                  <a:pt x="4636858" y="805147"/>
                </a:lnTo>
                <a:lnTo>
                  <a:pt x="4638843" y="859163"/>
                </a:lnTo>
                <a:lnTo>
                  <a:pt x="4640238" y="914016"/>
                </a:lnTo>
                <a:lnTo>
                  <a:pt x="4640754" y="969030"/>
                </a:lnTo>
                <a:lnTo>
                  <a:pt x="4640099" y="1023533"/>
                </a:lnTo>
                <a:lnTo>
                  <a:pt x="4637986" y="1076851"/>
                </a:lnTo>
                <a:lnTo>
                  <a:pt x="4634124" y="1128309"/>
                </a:lnTo>
                <a:lnTo>
                  <a:pt x="4628223" y="1177235"/>
                </a:lnTo>
                <a:lnTo>
                  <a:pt x="4630085" y="1246174"/>
                </a:lnTo>
                <a:lnTo>
                  <a:pt x="4631490" y="1307650"/>
                </a:lnTo>
                <a:lnTo>
                  <a:pt x="4632455" y="1362879"/>
                </a:lnTo>
                <a:lnTo>
                  <a:pt x="4632996" y="1413077"/>
                </a:lnTo>
                <a:lnTo>
                  <a:pt x="4633128" y="1459461"/>
                </a:lnTo>
                <a:lnTo>
                  <a:pt x="4632868" y="1503246"/>
                </a:lnTo>
                <a:lnTo>
                  <a:pt x="4632231" y="1545649"/>
                </a:lnTo>
                <a:lnTo>
                  <a:pt x="4631234" y="1587886"/>
                </a:lnTo>
                <a:lnTo>
                  <a:pt x="4629893" y="1631173"/>
                </a:lnTo>
                <a:lnTo>
                  <a:pt x="4628223" y="1676726"/>
                </a:lnTo>
                <a:lnTo>
                  <a:pt x="4631282" y="1712360"/>
                </a:lnTo>
                <a:lnTo>
                  <a:pt x="4633599" y="1751906"/>
                </a:lnTo>
                <a:lnTo>
                  <a:pt x="4635008" y="1795405"/>
                </a:lnTo>
                <a:lnTo>
                  <a:pt x="4635341" y="1842895"/>
                </a:lnTo>
                <a:lnTo>
                  <a:pt x="4634432" y="1894418"/>
                </a:lnTo>
                <a:lnTo>
                  <a:pt x="4632115" y="1950013"/>
                </a:lnTo>
                <a:lnTo>
                  <a:pt x="4628223" y="2009720"/>
                </a:lnTo>
                <a:lnTo>
                  <a:pt x="4578303" y="2008934"/>
                </a:lnTo>
                <a:lnTo>
                  <a:pt x="4529057" y="2009561"/>
                </a:lnTo>
                <a:lnTo>
                  <a:pt x="4480193" y="2011220"/>
                </a:lnTo>
                <a:lnTo>
                  <a:pt x="4431415" y="2013530"/>
                </a:lnTo>
                <a:lnTo>
                  <a:pt x="4382432" y="2016110"/>
                </a:lnTo>
                <a:lnTo>
                  <a:pt x="4332948" y="2018578"/>
                </a:lnTo>
                <a:lnTo>
                  <a:pt x="4282670" y="2020555"/>
                </a:lnTo>
                <a:lnTo>
                  <a:pt x="4231306" y="2021658"/>
                </a:lnTo>
                <a:lnTo>
                  <a:pt x="4178560" y="2021507"/>
                </a:lnTo>
                <a:lnTo>
                  <a:pt x="4124139" y="2019721"/>
                </a:lnTo>
                <a:lnTo>
                  <a:pt x="4067749" y="2015919"/>
                </a:lnTo>
                <a:lnTo>
                  <a:pt x="4009098" y="2009720"/>
                </a:lnTo>
                <a:lnTo>
                  <a:pt x="3951393" y="2003773"/>
                </a:lnTo>
                <a:lnTo>
                  <a:pt x="3897568" y="2000636"/>
                </a:lnTo>
                <a:lnTo>
                  <a:pt x="3846915" y="1999790"/>
                </a:lnTo>
                <a:lnTo>
                  <a:pt x="3798725" y="2000717"/>
                </a:lnTo>
                <a:lnTo>
                  <a:pt x="3752290" y="2002898"/>
                </a:lnTo>
                <a:lnTo>
                  <a:pt x="3706901" y="2005815"/>
                </a:lnTo>
                <a:lnTo>
                  <a:pt x="3661852" y="2008948"/>
                </a:lnTo>
                <a:lnTo>
                  <a:pt x="3616433" y="2011780"/>
                </a:lnTo>
                <a:lnTo>
                  <a:pt x="3569936" y="2013792"/>
                </a:lnTo>
                <a:lnTo>
                  <a:pt x="3521653" y="2014465"/>
                </a:lnTo>
                <a:lnTo>
                  <a:pt x="3470876" y="2013280"/>
                </a:lnTo>
                <a:lnTo>
                  <a:pt x="3416897" y="2009720"/>
                </a:lnTo>
                <a:lnTo>
                  <a:pt x="3368773" y="2005866"/>
                </a:lnTo>
                <a:lnTo>
                  <a:pt x="3320086" y="2002722"/>
                </a:lnTo>
                <a:lnTo>
                  <a:pt x="3270828" y="2000258"/>
                </a:lnTo>
                <a:lnTo>
                  <a:pt x="3220997" y="1998445"/>
                </a:lnTo>
                <a:lnTo>
                  <a:pt x="3170587" y="1997255"/>
                </a:lnTo>
                <a:lnTo>
                  <a:pt x="3119594" y="1996657"/>
                </a:lnTo>
                <a:lnTo>
                  <a:pt x="3068012" y="1996623"/>
                </a:lnTo>
                <a:lnTo>
                  <a:pt x="3015838" y="1997123"/>
                </a:lnTo>
                <a:lnTo>
                  <a:pt x="2963066" y="1998129"/>
                </a:lnTo>
                <a:lnTo>
                  <a:pt x="2909691" y="1999612"/>
                </a:lnTo>
                <a:lnTo>
                  <a:pt x="2855710" y="2001541"/>
                </a:lnTo>
                <a:lnTo>
                  <a:pt x="2801116" y="2003888"/>
                </a:lnTo>
                <a:lnTo>
                  <a:pt x="2745907" y="2006624"/>
                </a:lnTo>
                <a:lnTo>
                  <a:pt x="2690076" y="2009720"/>
                </a:lnTo>
                <a:lnTo>
                  <a:pt x="2638920" y="2012321"/>
                </a:lnTo>
                <a:lnTo>
                  <a:pt x="2589981" y="2014099"/>
                </a:lnTo>
                <a:lnTo>
                  <a:pt x="2542777" y="2015157"/>
                </a:lnTo>
                <a:lnTo>
                  <a:pt x="2496828" y="2015601"/>
                </a:lnTo>
                <a:lnTo>
                  <a:pt x="2451650" y="2015534"/>
                </a:lnTo>
                <a:lnTo>
                  <a:pt x="2406762" y="2015060"/>
                </a:lnTo>
                <a:lnTo>
                  <a:pt x="2361683" y="2014284"/>
                </a:lnTo>
                <a:lnTo>
                  <a:pt x="2315930" y="2013311"/>
                </a:lnTo>
                <a:lnTo>
                  <a:pt x="2269022" y="2012244"/>
                </a:lnTo>
                <a:lnTo>
                  <a:pt x="2220477" y="2011187"/>
                </a:lnTo>
                <a:lnTo>
                  <a:pt x="2169813" y="2010246"/>
                </a:lnTo>
                <a:lnTo>
                  <a:pt x="2116548" y="2009525"/>
                </a:lnTo>
                <a:lnTo>
                  <a:pt x="2060201" y="2009127"/>
                </a:lnTo>
                <a:lnTo>
                  <a:pt x="2000289" y="2009157"/>
                </a:lnTo>
                <a:lnTo>
                  <a:pt x="1936331" y="2009720"/>
                </a:lnTo>
                <a:lnTo>
                  <a:pt x="1888533" y="2031275"/>
                </a:lnTo>
                <a:lnTo>
                  <a:pt x="1843349" y="2052433"/>
                </a:lnTo>
                <a:lnTo>
                  <a:pt x="1799981" y="2073271"/>
                </a:lnTo>
                <a:lnTo>
                  <a:pt x="1757628" y="2093869"/>
                </a:lnTo>
                <a:lnTo>
                  <a:pt x="1715492" y="2114304"/>
                </a:lnTo>
                <a:lnTo>
                  <a:pt x="1672774" y="2134656"/>
                </a:lnTo>
                <a:lnTo>
                  <a:pt x="1628675" y="2155002"/>
                </a:lnTo>
                <a:lnTo>
                  <a:pt x="1582396" y="2175422"/>
                </a:lnTo>
                <a:lnTo>
                  <a:pt x="1533138" y="2195993"/>
                </a:lnTo>
                <a:lnTo>
                  <a:pt x="1480101" y="2216795"/>
                </a:lnTo>
                <a:lnTo>
                  <a:pt x="1422487" y="2237905"/>
                </a:lnTo>
                <a:lnTo>
                  <a:pt x="1359497" y="2259402"/>
                </a:lnTo>
                <a:lnTo>
                  <a:pt x="1307222" y="2238145"/>
                </a:lnTo>
                <a:lnTo>
                  <a:pt x="1260183" y="2218197"/>
                </a:lnTo>
                <a:lnTo>
                  <a:pt x="1217039" y="2199190"/>
                </a:lnTo>
                <a:lnTo>
                  <a:pt x="1176448" y="2180756"/>
                </a:lnTo>
                <a:lnTo>
                  <a:pt x="1137068" y="2162526"/>
                </a:lnTo>
                <a:lnTo>
                  <a:pt x="1097559" y="2144133"/>
                </a:lnTo>
                <a:lnTo>
                  <a:pt x="1056579" y="2125209"/>
                </a:lnTo>
                <a:lnTo>
                  <a:pt x="1012787" y="2105384"/>
                </a:lnTo>
                <a:lnTo>
                  <a:pt x="964840" y="2084291"/>
                </a:lnTo>
                <a:lnTo>
                  <a:pt x="911399" y="2061561"/>
                </a:lnTo>
                <a:lnTo>
                  <a:pt x="851120" y="2036827"/>
                </a:lnTo>
                <a:lnTo>
                  <a:pt x="782663" y="2009720"/>
                </a:lnTo>
                <a:lnTo>
                  <a:pt x="739902" y="2009631"/>
                </a:lnTo>
                <a:lnTo>
                  <a:pt x="697988" y="2008916"/>
                </a:lnTo>
                <a:lnTo>
                  <a:pt x="655600" y="2007900"/>
                </a:lnTo>
                <a:lnTo>
                  <a:pt x="611419" y="2006910"/>
                </a:lnTo>
                <a:lnTo>
                  <a:pt x="564125" y="2006271"/>
                </a:lnTo>
                <a:lnTo>
                  <a:pt x="512397" y="2006309"/>
                </a:lnTo>
                <a:lnTo>
                  <a:pt x="454915" y="2007350"/>
                </a:lnTo>
                <a:lnTo>
                  <a:pt x="390360" y="2009720"/>
                </a:lnTo>
                <a:lnTo>
                  <a:pt x="321161" y="2012239"/>
                </a:lnTo>
                <a:lnTo>
                  <a:pt x="266460" y="2012986"/>
                </a:lnTo>
                <a:lnTo>
                  <a:pt x="220633" y="2012519"/>
                </a:lnTo>
                <a:lnTo>
                  <a:pt x="178053" y="2011399"/>
                </a:lnTo>
                <a:lnTo>
                  <a:pt x="133096" y="2010186"/>
                </a:lnTo>
                <a:lnTo>
                  <a:pt x="80137" y="2009440"/>
                </a:lnTo>
                <a:lnTo>
                  <a:pt x="13551" y="2009720"/>
                </a:lnTo>
                <a:lnTo>
                  <a:pt x="16377" y="1959943"/>
                </a:lnTo>
                <a:lnTo>
                  <a:pt x="18072" y="1908314"/>
                </a:lnTo>
                <a:lnTo>
                  <a:pt x="18749" y="1856385"/>
                </a:lnTo>
                <a:lnTo>
                  <a:pt x="18523" y="1805708"/>
                </a:lnTo>
                <a:lnTo>
                  <a:pt x="17505" y="1757838"/>
                </a:lnTo>
                <a:lnTo>
                  <a:pt x="15810" y="1714326"/>
                </a:lnTo>
                <a:lnTo>
                  <a:pt x="13551" y="1676726"/>
                </a:lnTo>
                <a:lnTo>
                  <a:pt x="7317" y="1641196"/>
                </a:lnTo>
                <a:lnTo>
                  <a:pt x="3151" y="1596944"/>
                </a:lnTo>
                <a:lnTo>
                  <a:pt x="797" y="1546041"/>
                </a:lnTo>
                <a:lnTo>
                  <a:pt x="0" y="1490554"/>
                </a:lnTo>
                <a:lnTo>
                  <a:pt x="502" y="1432552"/>
                </a:lnTo>
                <a:lnTo>
                  <a:pt x="2048" y="1374105"/>
                </a:lnTo>
                <a:lnTo>
                  <a:pt x="4382" y="1317281"/>
                </a:lnTo>
                <a:lnTo>
                  <a:pt x="7248" y="1264149"/>
                </a:lnTo>
                <a:lnTo>
                  <a:pt x="10389" y="1216777"/>
                </a:lnTo>
                <a:lnTo>
                  <a:pt x="13551" y="1177235"/>
                </a:lnTo>
                <a:lnTo>
                  <a:pt x="18212" y="1132272"/>
                </a:lnTo>
                <a:lnTo>
                  <a:pt x="21189" y="1089198"/>
                </a:lnTo>
                <a:lnTo>
                  <a:pt x="22731" y="1047143"/>
                </a:lnTo>
                <a:lnTo>
                  <a:pt x="23090" y="1005239"/>
                </a:lnTo>
                <a:lnTo>
                  <a:pt x="22518" y="962617"/>
                </a:lnTo>
                <a:lnTo>
                  <a:pt x="21266" y="918409"/>
                </a:lnTo>
                <a:lnTo>
                  <a:pt x="19586" y="871745"/>
                </a:lnTo>
                <a:lnTo>
                  <a:pt x="17728" y="821757"/>
                </a:lnTo>
                <a:lnTo>
                  <a:pt x="15944" y="767576"/>
                </a:lnTo>
                <a:lnTo>
                  <a:pt x="14486" y="708334"/>
                </a:lnTo>
                <a:lnTo>
                  <a:pt x="13604" y="643162"/>
                </a:lnTo>
                <a:lnTo>
                  <a:pt x="13551" y="571191"/>
                </a:lnTo>
                <a:lnTo>
                  <a:pt x="14304" y="494436"/>
                </a:lnTo>
                <a:lnTo>
                  <a:pt x="15468" y="428087"/>
                </a:lnTo>
                <a:lnTo>
                  <a:pt x="16855" y="370402"/>
                </a:lnTo>
                <a:lnTo>
                  <a:pt x="18280" y="319638"/>
                </a:lnTo>
                <a:lnTo>
                  <a:pt x="19554" y="274053"/>
                </a:lnTo>
                <a:lnTo>
                  <a:pt x="20490" y="231906"/>
                </a:lnTo>
                <a:lnTo>
                  <a:pt x="20901" y="191454"/>
                </a:lnTo>
                <a:lnTo>
                  <a:pt x="20600" y="150955"/>
                </a:lnTo>
                <a:lnTo>
                  <a:pt x="19399" y="108667"/>
                </a:lnTo>
                <a:lnTo>
                  <a:pt x="17112" y="62848"/>
                </a:lnTo>
                <a:lnTo>
                  <a:pt x="13551" y="11756"/>
                </a:lnTo>
                <a:close/>
              </a:path>
            </a:pathLst>
          </a:custGeom>
          <a:ln w="381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43576" y="5042103"/>
            <a:ext cx="443484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2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 </a:t>
            </a:r>
            <a:r>
              <a:rPr sz="32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services </a:t>
            </a:r>
            <a:r>
              <a:rPr sz="32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maintain </a:t>
            </a:r>
            <a:r>
              <a:rPr sz="32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consistent </a:t>
            </a:r>
            <a:r>
              <a:rPr sz="32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2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32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scale?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55277" y="4864417"/>
            <a:ext cx="3368040" cy="2262505"/>
          </a:xfrm>
          <a:custGeom>
            <a:avLst/>
            <a:gdLst/>
            <a:ahLst/>
            <a:cxnLst/>
            <a:rect l="l" t="t" r="r" b="b"/>
            <a:pathLst>
              <a:path w="3368040" h="2262504">
                <a:moveTo>
                  <a:pt x="9625" y="14668"/>
                </a:moveTo>
                <a:lnTo>
                  <a:pt x="61079" y="15965"/>
                </a:lnTo>
                <a:lnTo>
                  <a:pt x="110554" y="17182"/>
                </a:lnTo>
                <a:lnTo>
                  <a:pt x="158658" y="18261"/>
                </a:lnTo>
                <a:lnTo>
                  <a:pt x="205999" y="19140"/>
                </a:lnTo>
                <a:lnTo>
                  <a:pt x="253186" y="19760"/>
                </a:lnTo>
                <a:lnTo>
                  <a:pt x="300828" y="20061"/>
                </a:lnTo>
                <a:lnTo>
                  <a:pt x="349533" y="19982"/>
                </a:lnTo>
                <a:lnTo>
                  <a:pt x="399909" y="19463"/>
                </a:lnTo>
                <a:lnTo>
                  <a:pt x="452566" y="18445"/>
                </a:lnTo>
                <a:lnTo>
                  <a:pt x="508112" y="16866"/>
                </a:lnTo>
                <a:lnTo>
                  <a:pt x="567155" y="14668"/>
                </a:lnTo>
                <a:lnTo>
                  <a:pt x="624135" y="19981"/>
                </a:lnTo>
                <a:lnTo>
                  <a:pt x="681594" y="22740"/>
                </a:lnTo>
                <a:lnTo>
                  <a:pt x="738618" y="23464"/>
                </a:lnTo>
                <a:lnTo>
                  <a:pt x="794294" y="22669"/>
                </a:lnTo>
                <a:lnTo>
                  <a:pt x="847708" y="20874"/>
                </a:lnTo>
                <a:lnTo>
                  <a:pt x="897946" y="18597"/>
                </a:lnTo>
                <a:lnTo>
                  <a:pt x="944094" y="16356"/>
                </a:lnTo>
                <a:lnTo>
                  <a:pt x="985239" y="14668"/>
                </a:lnTo>
                <a:lnTo>
                  <a:pt x="1025149" y="13475"/>
                </a:lnTo>
                <a:lnTo>
                  <a:pt x="1068229" y="12436"/>
                </a:lnTo>
                <a:lnTo>
                  <a:pt x="1114661" y="11643"/>
                </a:lnTo>
                <a:lnTo>
                  <a:pt x="1164626" y="11191"/>
                </a:lnTo>
                <a:lnTo>
                  <a:pt x="1218306" y="11174"/>
                </a:lnTo>
                <a:lnTo>
                  <a:pt x="1275882" y="11685"/>
                </a:lnTo>
                <a:lnTo>
                  <a:pt x="1337536" y="12819"/>
                </a:lnTo>
                <a:lnTo>
                  <a:pt x="1403450" y="14668"/>
                </a:lnTo>
                <a:lnTo>
                  <a:pt x="1451672" y="20376"/>
                </a:lnTo>
                <a:lnTo>
                  <a:pt x="1503232" y="24290"/>
                </a:lnTo>
                <a:lnTo>
                  <a:pt x="1557303" y="26639"/>
                </a:lnTo>
                <a:lnTo>
                  <a:pt x="1613056" y="27654"/>
                </a:lnTo>
                <a:lnTo>
                  <a:pt x="1669664" y="27563"/>
                </a:lnTo>
                <a:lnTo>
                  <a:pt x="1726298" y="26598"/>
                </a:lnTo>
                <a:lnTo>
                  <a:pt x="1782131" y="24989"/>
                </a:lnTo>
                <a:lnTo>
                  <a:pt x="1836336" y="22964"/>
                </a:lnTo>
                <a:lnTo>
                  <a:pt x="1888083" y="20755"/>
                </a:lnTo>
                <a:lnTo>
                  <a:pt x="1936545" y="18591"/>
                </a:lnTo>
                <a:lnTo>
                  <a:pt x="1980895" y="16702"/>
                </a:lnTo>
                <a:lnTo>
                  <a:pt x="2020303" y="15317"/>
                </a:lnTo>
                <a:lnTo>
                  <a:pt x="2053944" y="14668"/>
                </a:lnTo>
                <a:lnTo>
                  <a:pt x="2088359" y="14801"/>
                </a:lnTo>
                <a:lnTo>
                  <a:pt x="2125601" y="15523"/>
                </a:lnTo>
                <a:lnTo>
                  <a:pt x="2165724" y="16650"/>
                </a:lnTo>
                <a:lnTo>
                  <a:pt x="2208780" y="17998"/>
                </a:lnTo>
                <a:lnTo>
                  <a:pt x="2254825" y="19383"/>
                </a:lnTo>
                <a:lnTo>
                  <a:pt x="2303911" y="20621"/>
                </a:lnTo>
                <a:lnTo>
                  <a:pt x="2356094" y="21528"/>
                </a:lnTo>
                <a:lnTo>
                  <a:pt x="2411425" y="21921"/>
                </a:lnTo>
                <a:lnTo>
                  <a:pt x="2469960" y="21615"/>
                </a:lnTo>
                <a:lnTo>
                  <a:pt x="2531752" y="20427"/>
                </a:lnTo>
                <a:lnTo>
                  <a:pt x="2596854" y="18173"/>
                </a:lnTo>
                <a:lnTo>
                  <a:pt x="2665322" y="14668"/>
                </a:lnTo>
                <a:lnTo>
                  <a:pt x="2722691" y="11253"/>
                </a:lnTo>
                <a:lnTo>
                  <a:pt x="2775127" y="8217"/>
                </a:lnTo>
                <a:lnTo>
                  <a:pt x="2823550" y="5596"/>
                </a:lnTo>
                <a:lnTo>
                  <a:pt x="2868882" y="3427"/>
                </a:lnTo>
                <a:lnTo>
                  <a:pt x="2912043" y="1747"/>
                </a:lnTo>
                <a:lnTo>
                  <a:pt x="2953954" y="592"/>
                </a:lnTo>
                <a:lnTo>
                  <a:pt x="2995538" y="0"/>
                </a:lnTo>
                <a:lnTo>
                  <a:pt x="3037714" y="6"/>
                </a:lnTo>
                <a:lnTo>
                  <a:pt x="3081404" y="647"/>
                </a:lnTo>
                <a:lnTo>
                  <a:pt x="3127530" y="1961"/>
                </a:lnTo>
                <a:lnTo>
                  <a:pt x="3177011" y="3983"/>
                </a:lnTo>
                <a:lnTo>
                  <a:pt x="3230770" y="6750"/>
                </a:lnTo>
                <a:lnTo>
                  <a:pt x="3289728" y="10300"/>
                </a:lnTo>
                <a:lnTo>
                  <a:pt x="3354805" y="14668"/>
                </a:lnTo>
                <a:lnTo>
                  <a:pt x="3357006" y="67962"/>
                </a:lnTo>
                <a:lnTo>
                  <a:pt x="3359499" y="123585"/>
                </a:lnTo>
                <a:lnTo>
                  <a:pt x="3362039" y="180599"/>
                </a:lnTo>
                <a:lnTo>
                  <a:pt x="3364383" y="238064"/>
                </a:lnTo>
                <a:lnTo>
                  <a:pt x="3366286" y="295043"/>
                </a:lnTo>
                <a:lnTo>
                  <a:pt x="3367506" y="350595"/>
                </a:lnTo>
                <a:lnTo>
                  <a:pt x="3367797" y="403782"/>
                </a:lnTo>
                <a:lnTo>
                  <a:pt x="3366917" y="453665"/>
                </a:lnTo>
                <a:lnTo>
                  <a:pt x="3364620" y="499306"/>
                </a:lnTo>
                <a:lnTo>
                  <a:pt x="3360664" y="539765"/>
                </a:lnTo>
                <a:lnTo>
                  <a:pt x="3354805" y="574103"/>
                </a:lnTo>
                <a:lnTo>
                  <a:pt x="3349937" y="604545"/>
                </a:lnTo>
                <a:lnTo>
                  <a:pt x="3347634" y="639024"/>
                </a:lnTo>
                <a:lnTo>
                  <a:pt x="3347393" y="677423"/>
                </a:lnTo>
                <a:lnTo>
                  <a:pt x="3348709" y="719626"/>
                </a:lnTo>
                <a:lnTo>
                  <a:pt x="3351077" y="765515"/>
                </a:lnTo>
                <a:lnTo>
                  <a:pt x="3353995" y="814974"/>
                </a:lnTo>
                <a:lnTo>
                  <a:pt x="3356958" y="867886"/>
                </a:lnTo>
                <a:lnTo>
                  <a:pt x="3359461" y="924134"/>
                </a:lnTo>
                <a:lnTo>
                  <a:pt x="3361002" y="983601"/>
                </a:lnTo>
                <a:lnTo>
                  <a:pt x="3361075" y="1046170"/>
                </a:lnTo>
                <a:lnTo>
                  <a:pt x="3359178" y="1111724"/>
                </a:lnTo>
                <a:lnTo>
                  <a:pt x="3354805" y="1180147"/>
                </a:lnTo>
                <a:lnTo>
                  <a:pt x="3356252" y="1218897"/>
                </a:lnTo>
                <a:lnTo>
                  <a:pt x="3358060" y="1263330"/>
                </a:lnTo>
                <a:lnTo>
                  <a:pt x="3359973" y="1312248"/>
                </a:lnTo>
                <a:lnTo>
                  <a:pt x="3361736" y="1364453"/>
                </a:lnTo>
                <a:lnTo>
                  <a:pt x="3363091" y="1418748"/>
                </a:lnTo>
                <a:lnTo>
                  <a:pt x="3363784" y="1473935"/>
                </a:lnTo>
                <a:lnTo>
                  <a:pt x="3363558" y="1528815"/>
                </a:lnTo>
                <a:lnTo>
                  <a:pt x="3362156" y="1582190"/>
                </a:lnTo>
                <a:lnTo>
                  <a:pt x="3359324" y="1632864"/>
                </a:lnTo>
                <a:lnTo>
                  <a:pt x="3354805" y="1679638"/>
                </a:lnTo>
                <a:lnTo>
                  <a:pt x="3355165" y="1732127"/>
                </a:lnTo>
                <a:lnTo>
                  <a:pt x="3354060" y="1779278"/>
                </a:lnTo>
                <a:lnTo>
                  <a:pt x="3352299" y="1823309"/>
                </a:lnTo>
                <a:lnTo>
                  <a:pt x="3350686" y="1866441"/>
                </a:lnTo>
                <a:lnTo>
                  <a:pt x="3350028" y="1910893"/>
                </a:lnTo>
                <a:lnTo>
                  <a:pt x="3351132" y="1958883"/>
                </a:lnTo>
                <a:lnTo>
                  <a:pt x="3354805" y="2012632"/>
                </a:lnTo>
                <a:lnTo>
                  <a:pt x="3308180" y="2010251"/>
                </a:lnTo>
                <a:lnTo>
                  <a:pt x="3257619" y="2007672"/>
                </a:lnTo>
                <a:lnTo>
                  <a:pt x="3203970" y="2005057"/>
                </a:lnTo>
                <a:lnTo>
                  <a:pt x="3148085" y="2002568"/>
                </a:lnTo>
                <a:lnTo>
                  <a:pt x="3090815" y="2000368"/>
                </a:lnTo>
                <a:lnTo>
                  <a:pt x="3033010" y="1998618"/>
                </a:lnTo>
                <a:lnTo>
                  <a:pt x="2975522" y="1997482"/>
                </a:lnTo>
                <a:lnTo>
                  <a:pt x="2919201" y="1997121"/>
                </a:lnTo>
                <a:lnTo>
                  <a:pt x="2864898" y="1997699"/>
                </a:lnTo>
                <a:lnTo>
                  <a:pt x="2813463" y="1999376"/>
                </a:lnTo>
                <a:lnTo>
                  <a:pt x="2765748" y="2002316"/>
                </a:lnTo>
                <a:lnTo>
                  <a:pt x="2722603" y="2006680"/>
                </a:lnTo>
                <a:lnTo>
                  <a:pt x="2684880" y="2012632"/>
                </a:lnTo>
                <a:lnTo>
                  <a:pt x="2644777" y="2018724"/>
                </a:lnTo>
                <a:lnTo>
                  <a:pt x="2600213" y="2022510"/>
                </a:lnTo>
                <a:lnTo>
                  <a:pt x="2551935" y="2024348"/>
                </a:lnTo>
                <a:lnTo>
                  <a:pt x="2500687" y="2024598"/>
                </a:lnTo>
                <a:lnTo>
                  <a:pt x="2447218" y="2023621"/>
                </a:lnTo>
                <a:lnTo>
                  <a:pt x="2392272" y="2021776"/>
                </a:lnTo>
                <a:lnTo>
                  <a:pt x="2336595" y="2019423"/>
                </a:lnTo>
                <a:lnTo>
                  <a:pt x="2280935" y="2016922"/>
                </a:lnTo>
                <a:lnTo>
                  <a:pt x="2226037" y="2014632"/>
                </a:lnTo>
                <a:lnTo>
                  <a:pt x="2172646" y="2012914"/>
                </a:lnTo>
                <a:lnTo>
                  <a:pt x="2121510" y="2012128"/>
                </a:lnTo>
                <a:lnTo>
                  <a:pt x="2073375" y="2012632"/>
                </a:lnTo>
                <a:lnTo>
                  <a:pt x="2029997" y="2013554"/>
                </a:lnTo>
                <a:lnTo>
                  <a:pt x="1985414" y="2014028"/>
                </a:lnTo>
                <a:lnTo>
                  <a:pt x="1939583" y="2014136"/>
                </a:lnTo>
                <a:lnTo>
                  <a:pt x="1892464" y="2013956"/>
                </a:lnTo>
                <a:lnTo>
                  <a:pt x="1844013" y="2013568"/>
                </a:lnTo>
                <a:lnTo>
                  <a:pt x="1794189" y="2013054"/>
                </a:lnTo>
                <a:lnTo>
                  <a:pt x="1742950" y="2012494"/>
                </a:lnTo>
                <a:lnTo>
                  <a:pt x="1690254" y="2011966"/>
                </a:lnTo>
                <a:lnTo>
                  <a:pt x="1636059" y="2011552"/>
                </a:lnTo>
                <a:lnTo>
                  <a:pt x="1580323" y="2011331"/>
                </a:lnTo>
                <a:lnTo>
                  <a:pt x="1523004" y="2011384"/>
                </a:lnTo>
                <a:lnTo>
                  <a:pt x="1464060" y="2011791"/>
                </a:lnTo>
                <a:lnTo>
                  <a:pt x="1403450" y="2012632"/>
                </a:lnTo>
                <a:lnTo>
                  <a:pt x="1358372" y="2033058"/>
                </a:lnTo>
                <a:lnTo>
                  <a:pt x="1316724" y="2053571"/>
                </a:lnTo>
                <a:lnTo>
                  <a:pt x="1277491" y="2074516"/>
                </a:lnTo>
                <a:lnTo>
                  <a:pt x="1239660" y="2096241"/>
                </a:lnTo>
                <a:lnTo>
                  <a:pt x="1202218" y="2119090"/>
                </a:lnTo>
                <a:lnTo>
                  <a:pt x="1164151" y="2143409"/>
                </a:lnTo>
                <a:lnTo>
                  <a:pt x="1124446" y="2169546"/>
                </a:lnTo>
                <a:lnTo>
                  <a:pt x="1082089" y="2197845"/>
                </a:lnTo>
                <a:lnTo>
                  <a:pt x="1036067" y="2228652"/>
                </a:lnTo>
                <a:lnTo>
                  <a:pt x="985366" y="2262314"/>
                </a:lnTo>
                <a:lnTo>
                  <a:pt x="945192" y="2235229"/>
                </a:lnTo>
                <a:lnTo>
                  <a:pt x="904308" y="2210134"/>
                </a:lnTo>
                <a:lnTo>
                  <a:pt x="862844" y="2186460"/>
                </a:lnTo>
                <a:lnTo>
                  <a:pt x="820928" y="2163636"/>
                </a:lnTo>
                <a:lnTo>
                  <a:pt x="778689" y="2141092"/>
                </a:lnTo>
                <a:lnTo>
                  <a:pt x="736256" y="2118259"/>
                </a:lnTo>
                <a:lnTo>
                  <a:pt x="693757" y="2094567"/>
                </a:lnTo>
                <a:lnTo>
                  <a:pt x="651321" y="2069445"/>
                </a:lnTo>
                <a:lnTo>
                  <a:pt x="609078" y="2042323"/>
                </a:lnTo>
                <a:lnTo>
                  <a:pt x="567155" y="2012632"/>
                </a:lnTo>
                <a:lnTo>
                  <a:pt x="521946" y="2014069"/>
                </a:lnTo>
                <a:lnTo>
                  <a:pt x="474428" y="2013951"/>
                </a:lnTo>
                <a:lnTo>
                  <a:pt x="425005" y="2012701"/>
                </a:lnTo>
                <a:lnTo>
                  <a:pt x="374083" y="2010740"/>
                </a:lnTo>
                <a:lnTo>
                  <a:pt x="322065" y="2008493"/>
                </a:lnTo>
                <a:lnTo>
                  <a:pt x="269356" y="2006380"/>
                </a:lnTo>
                <a:lnTo>
                  <a:pt x="216362" y="2004825"/>
                </a:lnTo>
                <a:lnTo>
                  <a:pt x="163487" y="2004251"/>
                </a:lnTo>
                <a:lnTo>
                  <a:pt x="111136" y="2005078"/>
                </a:lnTo>
                <a:lnTo>
                  <a:pt x="59714" y="2007731"/>
                </a:lnTo>
                <a:lnTo>
                  <a:pt x="9625" y="2012632"/>
                </a:lnTo>
                <a:lnTo>
                  <a:pt x="11704" y="1966461"/>
                </a:lnTo>
                <a:lnTo>
                  <a:pt x="12591" y="1923478"/>
                </a:lnTo>
                <a:lnTo>
                  <a:pt x="12584" y="1881490"/>
                </a:lnTo>
                <a:lnTo>
                  <a:pt x="11984" y="1838305"/>
                </a:lnTo>
                <a:lnTo>
                  <a:pt x="11091" y="1791730"/>
                </a:lnTo>
                <a:lnTo>
                  <a:pt x="10205" y="1739572"/>
                </a:lnTo>
                <a:lnTo>
                  <a:pt x="9625" y="1679638"/>
                </a:lnTo>
                <a:lnTo>
                  <a:pt x="9388" y="1642232"/>
                </a:lnTo>
                <a:lnTo>
                  <a:pt x="8052" y="1599162"/>
                </a:lnTo>
                <a:lnTo>
                  <a:pt x="6048" y="1551505"/>
                </a:lnTo>
                <a:lnTo>
                  <a:pt x="3809" y="1500342"/>
                </a:lnTo>
                <a:lnTo>
                  <a:pt x="1767" y="1446752"/>
                </a:lnTo>
                <a:lnTo>
                  <a:pt x="353" y="1391812"/>
                </a:lnTo>
                <a:lnTo>
                  <a:pt x="0" y="1336603"/>
                </a:lnTo>
                <a:lnTo>
                  <a:pt x="1139" y="1282203"/>
                </a:lnTo>
                <a:lnTo>
                  <a:pt x="4203" y="1229691"/>
                </a:lnTo>
                <a:lnTo>
                  <a:pt x="9625" y="1180147"/>
                </a:lnTo>
                <a:lnTo>
                  <a:pt x="11002" y="1122904"/>
                </a:lnTo>
                <a:lnTo>
                  <a:pt x="10930" y="1067409"/>
                </a:lnTo>
                <a:lnTo>
                  <a:pt x="9768" y="1013610"/>
                </a:lnTo>
                <a:lnTo>
                  <a:pt x="7875" y="961458"/>
                </a:lnTo>
                <a:lnTo>
                  <a:pt x="5612" y="910900"/>
                </a:lnTo>
                <a:lnTo>
                  <a:pt x="3338" y="861885"/>
                </a:lnTo>
                <a:lnTo>
                  <a:pt x="1414" y="814363"/>
                </a:lnTo>
                <a:lnTo>
                  <a:pt x="198" y="768281"/>
                </a:lnTo>
                <a:lnTo>
                  <a:pt x="52" y="723590"/>
                </a:lnTo>
                <a:lnTo>
                  <a:pt x="1334" y="680237"/>
                </a:lnTo>
                <a:lnTo>
                  <a:pt x="4405" y="638172"/>
                </a:lnTo>
                <a:lnTo>
                  <a:pt x="9625" y="597344"/>
                </a:lnTo>
                <a:lnTo>
                  <a:pt x="15235" y="556411"/>
                </a:lnTo>
                <a:lnTo>
                  <a:pt x="19335" y="514019"/>
                </a:lnTo>
                <a:lnTo>
                  <a:pt x="22073" y="470189"/>
                </a:lnTo>
                <a:lnTo>
                  <a:pt x="23595" y="424944"/>
                </a:lnTo>
                <a:lnTo>
                  <a:pt x="24048" y="378305"/>
                </a:lnTo>
                <a:lnTo>
                  <a:pt x="23579" y="330295"/>
                </a:lnTo>
                <a:lnTo>
                  <a:pt x="22335" y="280935"/>
                </a:lnTo>
                <a:lnTo>
                  <a:pt x="20462" y="230248"/>
                </a:lnTo>
                <a:lnTo>
                  <a:pt x="18108" y="178256"/>
                </a:lnTo>
                <a:lnTo>
                  <a:pt x="15419" y="124980"/>
                </a:lnTo>
                <a:lnTo>
                  <a:pt x="12542" y="70444"/>
                </a:lnTo>
                <a:lnTo>
                  <a:pt x="9625" y="14668"/>
                </a:lnTo>
                <a:close/>
              </a:path>
            </a:pathLst>
          </a:custGeom>
          <a:ln w="381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404729" y="5116525"/>
            <a:ext cx="30657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2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2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single </a:t>
            </a:r>
            <a:r>
              <a:rPr sz="3200" b="1" spc="-9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stack </a:t>
            </a:r>
            <a:r>
              <a:rPr sz="32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2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95831" y="5116525"/>
            <a:ext cx="310896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What’s</a:t>
            </a:r>
            <a:r>
              <a:rPr sz="32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right </a:t>
            </a:r>
            <a:r>
              <a:rPr sz="3200" b="1" spc="-9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way </a:t>
            </a: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2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secure </a:t>
            </a:r>
            <a:r>
              <a:rPr sz="32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9417" y="7866126"/>
            <a:ext cx="41592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Isn’t</a:t>
            </a:r>
            <a:r>
              <a:rPr sz="32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monolithic</a:t>
            </a:r>
            <a:r>
              <a:rPr sz="32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32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simpler?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9046" y="7622285"/>
            <a:ext cx="25215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2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 </a:t>
            </a: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 </a:t>
            </a:r>
            <a:r>
              <a:rPr sz="32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tr</a:t>
            </a:r>
            <a:r>
              <a:rPr sz="32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ub</a:t>
            </a:r>
            <a:r>
              <a:rPr sz="32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2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esh</a:t>
            </a:r>
            <a:r>
              <a:rPr sz="32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ot  </a:t>
            </a:r>
            <a:r>
              <a:rPr sz="32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33990" y="7622285"/>
            <a:ext cx="47891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2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 </a:t>
            </a: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 </a:t>
            </a:r>
            <a:r>
              <a:rPr sz="32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keep </a:t>
            </a:r>
            <a:r>
              <a:rPr sz="32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2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poor- </a:t>
            </a:r>
            <a:r>
              <a:rPr sz="32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performing </a:t>
            </a:r>
            <a:r>
              <a:rPr sz="32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 </a:t>
            </a:r>
            <a:r>
              <a:rPr sz="32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3200" b="1" spc="-9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taking</a:t>
            </a:r>
            <a:r>
              <a:rPr sz="32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everything</a:t>
            </a:r>
            <a:r>
              <a:rPr sz="32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down?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460" y="752931"/>
            <a:ext cx="139598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Microservices</a:t>
            </a:r>
            <a:r>
              <a:rPr spc="-390" dirty="0"/>
              <a:t> </a:t>
            </a:r>
            <a:r>
              <a:rPr spc="95" dirty="0"/>
              <a:t>Scaffolding</a:t>
            </a:r>
            <a:r>
              <a:rPr spc="-440" dirty="0"/>
              <a:t> </a:t>
            </a:r>
            <a:r>
              <a:rPr spc="-30" dirty="0"/>
              <a:t>with</a:t>
            </a:r>
            <a:r>
              <a:rPr spc="-415" dirty="0"/>
              <a:t> </a:t>
            </a:r>
            <a:r>
              <a:rPr spc="70" dirty="0"/>
              <a:t>Spring</a:t>
            </a:r>
            <a:r>
              <a:rPr spc="-390" dirty="0"/>
              <a:t> </a:t>
            </a:r>
            <a:r>
              <a:rPr spc="229" dirty="0"/>
              <a:t>Cloud</a:t>
            </a:r>
            <a:endParaRPr spc="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3822" y="3800738"/>
            <a:ext cx="5676331" cy="38653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3245" y="3151708"/>
            <a:ext cx="8332470" cy="5367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Released</a:t>
            </a:r>
            <a:r>
              <a:rPr sz="34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March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2015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302895">
              <a:lnSpc>
                <a:spcPct val="100000"/>
              </a:lnSpc>
              <a:spcBef>
                <a:spcPts val="2705"/>
              </a:spcBef>
            </a:pPr>
            <a:r>
              <a:rPr sz="34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</a:t>
            </a:r>
            <a:r>
              <a:rPr sz="34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common</a:t>
            </a:r>
            <a:r>
              <a:rPr sz="34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distributed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sz="3400" b="1" spc="-10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patterns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Includes</a:t>
            </a:r>
            <a:r>
              <a:rPr sz="34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industry-standard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technologies </a:t>
            </a:r>
            <a:r>
              <a:rPr sz="3400" b="1" spc="-10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Fully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source</a:t>
            </a:r>
            <a:r>
              <a:rPr sz="34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software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400685">
              <a:lnSpc>
                <a:spcPct val="166000"/>
              </a:lnSpc>
            </a:pPr>
            <a:r>
              <a:rPr sz="34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Optimized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applications </a:t>
            </a:r>
            <a:r>
              <a:rPr sz="3400" b="1" spc="-10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anywhere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4407" y="2438400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715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Catalog</a:t>
            </a:r>
            <a:r>
              <a:rPr spc="-405" dirty="0"/>
              <a:t> </a:t>
            </a:r>
            <a:r>
              <a:rPr spc="80" dirty="0"/>
              <a:t>of</a:t>
            </a:r>
            <a:r>
              <a:rPr spc="-405" dirty="0"/>
              <a:t> </a:t>
            </a:r>
            <a:r>
              <a:rPr spc="70" dirty="0"/>
              <a:t>Spring</a:t>
            </a:r>
            <a:r>
              <a:rPr spc="-415" dirty="0"/>
              <a:t> </a:t>
            </a:r>
            <a:r>
              <a:rPr spc="229" dirty="0"/>
              <a:t>Cloud</a:t>
            </a:r>
            <a:r>
              <a:rPr spc="-405" dirty="0"/>
              <a:t> </a:t>
            </a:r>
            <a:r>
              <a:rPr spc="90" dirty="0"/>
              <a:t>Projects</a:t>
            </a:r>
            <a:endParaRPr spc="9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0950" y="2051304"/>
          <a:ext cx="15792450" cy="645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4484"/>
                <a:gridCol w="9098915"/>
              </a:tblGrid>
              <a:tr h="5029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Config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spc="1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External</a:t>
                      </a:r>
                      <a:r>
                        <a:rPr sz="2700" spc="-19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configuration</a:t>
                      </a:r>
                      <a:r>
                        <a:rPr sz="2700" spc="-17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management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-1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Netflix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Implementation</a:t>
                      </a:r>
                      <a:r>
                        <a:rPr sz="2700" spc="-17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2700" spc="-2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Netflix</a:t>
                      </a:r>
                      <a:r>
                        <a:rPr sz="2700" spc="-21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6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OSS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6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components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Consul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Servi</a:t>
                      </a:r>
                      <a:r>
                        <a:rPr sz="2700" spc="-1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2700" spc="-1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scovery</a:t>
                      </a:r>
                      <a:r>
                        <a:rPr sz="2700" spc="-2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and</a:t>
                      </a:r>
                      <a:r>
                        <a:rPr sz="2700" spc="-17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man</a:t>
                      </a:r>
                      <a:r>
                        <a:rPr sz="2700" spc="-1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gement</a:t>
                      </a:r>
                      <a:r>
                        <a:rPr sz="2700" spc="-17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with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Consul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Security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spc="4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OAuth2</a:t>
                      </a:r>
                      <a:r>
                        <a:rPr sz="2700" spc="-19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enablement</a:t>
                      </a:r>
                      <a:r>
                        <a:rPr sz="2700" spc="-18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for</a:t>
                      </a:r>
                      <a:r>
                        <a:rPr sz="2700" spc="-19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microservices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Sleuth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Distribu</a:t>
                      </a:r>
                      <a:r>
                        <a:rPr sz="2700" spc="-3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ed</a:t>
                      </a:r>
                      <a:r>
                        <a:rPr sz="2700" spc="-21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tracing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for</a:t>
                      </a:r>
                      <a:r>
                        <a:rPr sz="2700" spc="-204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Spring</a:t>
                      </a:r>
                      <a:r>
                        <a:rPr sz="2700" spc="-2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applic</a:t>
                      </a:r>
                      <a:r>
                        <a:rPr sz="2700" spc="-4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tions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Function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Implement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logic</a:t>
                      </a:r>
                      <a:r>
                        <a:rPr sz="2700" spc="-204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as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-1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serverless)</a:t>
                      </a:r>
                      <a:r>
                        <a:rPr sz="2700" spc="-204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functions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Stream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4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Event-driven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-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framework</a:t>
                      </a:r>
                      <a:r>
                        <a:rPr sz="2700" spc="-18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for</a:t>
                      </a:r>
                      <a:r>
                        <a:rPr sz="2700" spc="-18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sending/receiving</a:t>
                      </a:r>
                      <a:r>
                        <a:rPr sz="2700" spc="-2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messages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Data</a:t>
                      </a:r>
                      <a:r>
                        <a:rPr sz="2700" b="1" spc="-114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Flow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4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Orchestration</a:t>
                      </a:r>
                      <a:r>
                        <a:rPr sz="2700" spc="-19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data</a:t>
                      </a:r>
                      <a:r>
                        <a:rPr sz="2700" spc="-18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microservices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2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Zookeeper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4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Service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discovery</a:t>
                      </a:r>
                      <a:r>
                        <a:rPr sz="2700" spc="-2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5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and</a:t>
                      </a:r>
                      <a:r>
                        <a:rPr sz="2700" spc="-17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management</a:t>
                      </a:r>
                      <a:r>
                        <a:rPr sz="2700" spc="-17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-1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with</a:t>
                      </a:r>
                      <a:r>
                        <a:rPr sz="2700" spc="-18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Zookeeper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5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Gateway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Programmable</a:t>
                      </a:r>
                      <a:r>
                        <a:rPr sz="2700" spc="-16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router</a:t>
                      </a:r>
                      <a:r>
                        <a:rPr sz="2700" spc="-204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for</a:t>
                      </a:r>
                      <a:r>
                        <a:rPr sz="2700" spc="-2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microservices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Contract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-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Test</a:t>
                      </a:r>
                      <a:r>
                        <a:rPr sz="2700" spc="-204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using</a:t>
                      </a:r>
                      <a:r>
                        <a:rPr sz="2700" spc="-2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2700" spc="-1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consumer-driven</a:t>
                      </a:r>
                      <a:r>
                        <a:rPr sz="2700" spc="-18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8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contract</a:t>
                      </a:r>
                      <a:r>
                        <a:rPr sz="2700" spc="-21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6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approach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1883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2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oud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Al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baba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sz="2700" b="1" spc="-114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-12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WS</a:t>
                      </a:r>
                      <a:r>
                        <a:rPr sz="2700" b="1" spc="-114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R="85725" algn="r">
                        <a:lnSpc>
                          <a:spcPct val="100000"/>
                        </a:lnSpc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Azure</a:t>
                      </a:r>
                      <a:r>
                        <a:rPr sz="2700" b="1" spc="-12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sz="2700" b="1" spc="-114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CP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17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1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Connect</a:t>
                      </a:r>
                      <a:r>
                        <a:rPr sz="2700" spc="-204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Spring</a:t>
                      </a:r>
                      <a:r>
                        <a:rPr sz="2700" spc="-19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0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Cloud</a:t>
                      </a:r>
                      <a:r>
                        <a:rPr sz="2700" spc="-18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6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components</a:t>
                      </a:r>
                      <a:r>
                        <a:rPr sz="2700" spc="-18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to</a:t>
                      </a:r>
                      <a:r>
                        <a:rPr sz="2700" spc="-2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7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public</a:t>
                      </a:r>
                      <a:r>
                        <a:rPr sz="2700" spc="-18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8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cloud </a:t>
                      </a:r>
                      <a:r>
                        <a:rPr sz="2700" spc="-83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managed</a:t>
                      </a:r>
                      <a:r>
                        <a:rPr sz="2700" spc="-17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services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Catalog</a:t>
            </a:r>
            <a:r>
              <a:rPr spc="-405" dirty="0"/>
              <a:t> </a:t>
            </a:r>
            <a:r>
              <a:rPr spc="80" dirty="0"/>
              <a:t>of</a:t>
            </a:r>
            <a:r>
              <a:rPr spc="-405" dirty="0"/>
              <a:t> </a:t>
            </a:r>
            <a:r>
              <a:rPr spc="70" dirty="0"/>
              <a:t>Spring</a:t>
            </a:r>
            <a:r>
              <a:rPr spc="-415" dirty="0"/>
              <a:t> </a:t>
            </a:r>
            <a:r>
              <a:rPr spc="229" dirty="0"/>
              <a:t>Cloud</a:t>
            </a:r>
            <a:r>
              <a:rPr spc="-405" dirty="0"/>
              <a:t> </a:t>
            </a:r>
            <a:r>
              <a:rPr spc="90" dirty="0"/>
              <a:t>Projects</a:t>
            </a:r>
            <a:endParaRPr spc="9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0950" y="2051304"/>
          <a:ext cx="15792450" cy="645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4484"/>
                <a:gridCol w="9098915"/>
              </a:tblGrid>
              <a:tr h="5029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Config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spc="5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External</a:t>
                      </a:r>
                      <a:r>
                        <a:rPr sz="2700" spc="-8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7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configuration</a:t>
                      </a:r>
                      <a:r>
                        <a:rPr sz="2700" spc="-16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5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management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-1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Netflix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Implementation</a:t>
                      </a:r>
                      <a:r>
                        <a:rPr sz="2700" spc="-17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2700" spc="-2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Netflix</a:t>
                      </a:r>
                      <a:r>
                        <a:rPr sz="2700" spc="-21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6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OSS</a:t>
                      </a:r>
                      <a:r>
                        <a:rPr sz="2700" spc="-19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6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components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Consul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Servi</a:t>
                      </a:r>
                      <a:r>
                        <a:rPr sz="2700" spc="-1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2700" spc="-19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2700" spc="-1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scovery</a:t>
                      </a:r>
                      <a:r>
                        <a:rPr sz="2700" spc="-22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and</a:t>
                      </a:r>
                      <a:r>
                        <a:rPr sz="2700" spc="-17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man</a:t>
                      </a:r>
                      <a:r>
                        <a:rPr sz="2700" spc="-1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gement</a:t>
                      </a:r>
                      <a:r>
                        <a:rPr sz="2700" spc="-17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with</a:t>
                      </a:r>
                      <a:r>
                        <a:rPr sz="2700" spc="-19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Consul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Security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spc="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OAuth2</a:t>
                      </a:r>
                      <a:r>
                        <a:rPr sz="2700" spc="-1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7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enablement</a:t>
                      </a:r>
                      <a:r>
                        <a:rPr sz="2700" spc="-9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for</a:t>
                      </a:r>
                      <a:r>
                        <a:rPr sz="2700" spc="-13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7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microservices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Sleuth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spc="7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Distributed</a:t>
                      </a:r>
                      <a:r>
                        <a:rPr sz="2700" spc="-13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8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tracing</a:t>
                      </a:r>
                      <a:r>
                        <a:rPr sz="2700" spc="-1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for</a:t>
                      </a:r>
                      <a:r>
                        <a:rPr sz="2700" spc="-1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6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Spring</a:t>
                      </a:r>
                      <a:r>
                        <a:rPr sz="2700" spc="-1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8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applications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Function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spc="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Implement</a:t>
                      </a:r>
                      <a:r>
                        <a:rPr sz="2700" spc="-6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0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logic</a:t>
                      </a:r>
                      <a:r>
                        <a:rPr sz="2700" spc="-13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2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as</a:t>
                      </a:r>
                      <a:r>
                        <a:rPr sz="2700" spc="-13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5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(serverless)</a:t>
                      </a:r>
                      <a:r>
                        <a:rPr sz="2700" spc="-4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90" dirty="0">
                          <a:solidFill>
                            <a:srgbClr val="404040"/>
                          </a:solidFill>
                          <a:latin typeface="Tahoma" panose="020B0604030504040204"/>
                          <a:cs typeface="Tahoma" panose="020B0604030504040204"/>
                        </a:rPr>
                        <a:t>functions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Stream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4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Event-driven</a:t>
                      </a:r>
                      <a:r>
                        <a:rPr sz="2700" spc="-19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-2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framework</a:t>
                      </a:r>
                      <a:r>
                        <a:rPr sz="2700" spc="-18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for</a:t>
                      </a:r>
                      <a:r>
                        <a:rPr sz="2700" spc="-18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sending/receiving</a:t>
                      </a:r>
                      <a:r>
                        <a:rPr sz="2700" spc="-2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messages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4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Data</a:t>
                      </a:r>
                      <a:r>
                        <a:rPr sz="2700" b="1" spc="-114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Flow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4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Orchestration</a:t>
                      </a:r>
                      <a:r>
                        <a:rPr sz="2700" spc="-19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2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2700" spc="-19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2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data</a:t>
                      </a:r>
                      <a:r>
                        <a:rPr sz="2700" spc="-18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microservices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2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Zookeeper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4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Service</a:t>
                      </a:r>
                      <a:r>
                        <a:rPr sz="2700" spc="-19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discovery</a:t>
                      </a:r>
                      <a:r>
                        <a:rPr sz="2700" spc="-22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5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and</a:t>
                      </a:r>
                      <a:r>
                        <a:rPr sz="2700" spc="-17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management</a:t>
                      </a:r>
                      <a:r>
                        <a:rPr sz="2700" spc="-17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-1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with</a:t>
                      </a:r>
                      <a:r>
                        <a:rPr sz="2700" spc="-18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Zookeeper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4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5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Gateway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2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Programmable</a:t>
                      </a:r>
                      <a:r>
                        <a:rPr sz="2700" spc="-16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2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router</a:t>
                      </a:r>
                      <a:r>
                        <a:rPr sz="2700" spc="-204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for</a:t>
                      </a:r>
                      <a:r>
                        <a:rPr sz="2700" spc="-2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microservices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10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Cloud</a:t>
                      </a:r>
                      <a:r>
                        <a:rPr sz="2700" b="1" spc="-15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7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Contract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-2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Test</a:t>
                      </a:r>
                      <a:r>
                        <a:rPr sz="2700" spc="-204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using</a:t>
                      </a:r>
                      <a:r>
                        <a:rPr sz="2700" spc="-2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2700" spc="-19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consumer-driven</a:t>
                      </a:r>
                      <a:r>
                        <a:rPr sz="2700" spc="-18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8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contract</a:t>
                      </a:r>
                      <a:r>
                        <a:rPr sz="2700" spc="-21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6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approach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1883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Spring</a:t>
                      </a:r>
                      <a:r>
                        <a:rPr sz="2700" b="1" spc="-12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oud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Al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baba</a:t>
                      </a:r>
                      <a:r>
                        <a:rPr sz="2700" b="1" spc="-13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sz="2700" b="1" spc="-114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-120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WS</a:t>
                      </a:r>
                      <a:r>
                        <a:rPr sz="2700" b="1" spc="-114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R="85725" algn="r">
                        <a:lnSpc>
                          <a:spcPct val="100000"/>
                        </a:lnSpc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Azure</a:t>
                      </a:r>
                      <a:r>
                        <a:rPr sz="2700" b="1" spc="-12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sz="2700" b="1" spc="-114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2700" b="1" dirty="0">
                          <a:solidFill>
                            <a:srgbClr val="40404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CP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17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spc="12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Connect</a:t>
                      </a:r>
                      <a:r>
                        <a:rPr sz="2700" spc="-204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3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Spring</a:t>
                      </a:r>
                      <a:r>
                        <a:rPr sz="2700" spc="-19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10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Cloud</a:t>
                      </a:r>
                      <a:r>
                        <a:rPr sz="2700" spc="-18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6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components</a:t>
                      </a:r>
                      <a:r>
                        <a:rPr sz="2700" spc="-18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to</a:t>
                      </a:r>
                      <a:r>
                        <a:rPr sz="2700" spc="-20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7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public</a:t>
                      </a:r>
                      <a:r>
                        <a:rPr sz="2700" spc="-18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8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cloud </a:t>
                      </a:r>
                      <a:r>
                        <a:rPr sz="2700" spc="-83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managed</a:t>
                      </a:r>
                      <a:r>
                        <a:rPr sz="2700" spc="-170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700" spc="45" dirty="0">
                          <a:solidFill>
                            <a:srgbClr val="8B8B8B"/>
                          </a:solidFill>
                          <a:latin typeface="Tahoma" panose="020B0604030504040204"/>
                          <a:cs typeface="Tahoma" panose="020B0604030504040204"/>
                        </a:rPr>
                        <a:t>services</a:t>
                      </a:r>
                      <a:endParaRPr sz="27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4631</Words>
  <Application>WPS Presentation</Application>
  <PresentationFormat>On-screen Show (4:3)</PresentationFormat>
  <Paragraphs>269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Tahoma</vt:lpstr>
      <vt:lpstr>Trebuchet MS</vt:lpstr>
      <vt:lpstr>Times New Roman</vt:lpstr>
      <vt:lpstr>Microsoft YaHei</vt:lpstr>
      <vt:lpstr>Arial Unicode MS</vt:lpstr>
      <vt:lpstr>Calibri</vt:lpstr>
      <vt:lpstr>Office Theme</vt:lpstr>
      <vt:lpstr>Java Microservices with Spring Cloud:  Developing Services</vt:lpstr>
      <vt:lpstr>PowerPoint 演示文稿</vt:lpstr>
      <vt:lpstr>PowerPoint 演示文稿</vt:lpstr>
      <vt:lpstr>Why are Microservices Architectures Popular?</vt:lpstr>
      <vt:lpstr>Core Characteristics of Microservices</vt:lpstr>
      <vt:lpstr>Questions About a Microservices Architecture</vt:lpstr>
      <vt:lpstr>Microservices Scaffolding with Spring Cloud</vt:lpstr>
      <vt:lpstr>Catalog of Spring Cloud Projects</vt:lpstr>
      <vt:lpstr>Catalog of Spring Cloud Projects</vt:lpstr>
      <vt:lpstr>What is Spring Boot?</vt:lpstr>
      <vt:lpstr>PowerPoint 演示文稿</vt:lpstr>
      <vt:lpstr>App for the Course – Toll Station System</vt:lpstr>
      <vt:lpstr>Goals for This Course</vt:lpstr>
      <vt:lpstr>Course Prerequisites</vt:lpstr>
      <vt:lpstr>Workstation Setup for Learners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Microservices with Spring Cloud:  Developing Services</dc:title>
  <dc:creator>Ann Grafelman</dc:creator>
  <cp:lastModifiedBy>Steve Sam</cp:lastModifiedBy>
  <cp:revision>1</cp:revision>
  <dcterms:created xsi:type="dcterms:W3CDTF">2023-06-15T18:47:41Z</dcterms:created>
  <dcterms:modified xsi:type="dcterms:W3CDTF">2023-06-15T18:47:42Z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2023-06-15T05:30:00Z</vt:filetime>
  </property>
  <property fmtid="{D5CDD505-2E9C-101B-9397-08002B2CF9AE}" pid="5" name="ICV">
    <vt:lpwstr>0EA26AC9BCBF4603A1D87D61CB3AEC95</vt:lpwstr>
  </property>
  <property fmtid="{D5CDD505-2E9C-101B-9397-08002B2CF9AE}" pid="6" name="KSOProductBuildVer">
    <vt:lpwstr>1033-11.2.0.11537</vt:lpwstr>
  </property>
</Properties>
</file>