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6129" y="2857881"/>
            <a:ext cx="13175741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671061" y="5265801"/>
            <a:ext cx="10945876" cy="2037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84520" y="752931"/>
            <a:ext cx="7918958" cy="88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60649" y="3411473"/>
            <a:ext cx="11966701" cy="398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708" y="4511421"/>
            <a:ext cx="16066008" cy="571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74977" y="2149856"/>
            <a:ext cx="13352780" cy="2099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800" spc="185" dirty="0"/>
              <a:t>Chasing</a:t>
            </a:r>
            <a:r>
              <a:rPr sz="6800" spc="-530" dirty="0"/>
              <a:t> </a:t>
            </a:r>
            <a:r>
              <a:rPr sz="6800" spc="-15" dirty="0"/>
              <a:t>Down</a:t>
            </a:r>
            <a:r>
              <a:rPr sz="6800" spc="-490" dirty="0"/>
              <a:t> </a:t>
            </a:r>
            <a:r>
              <a:rPr sz="6800" spc="120" dirty="0"/>
              <a:t>Performance</a:t>
            </a:r>
            <a:r>
              <a:rPr sz="6800" spc="-490" dirty="0"/>
              <a:t> </a:t>
            </a:r>
            <a:r>
              <a:rPr sz="6800" spc="-35" dirty="0"/>
              <a:t>Issues </a:t>
            </a:r>
            <a:r>
              <a:rPr sz="6800" spc="-2110" dirty="0"/>
              <a:t> </a:t>
            </a:r>
            <a:r>
              <a:rPr sz="6800" spc="110" dirty="0"/>
              <a:t>Using</a:t>
            </a:r>
            <a:r>
              <a:rPr sz="6800" spc="-500" dirty="0"/>
              <a:t> </a:t>
            </a:r>
            <a:r>
              <a:rPr sz="6800" spc="85" dirty="0"/>
              <a:t>Distributed</a:t>
            </a:r>
            <a:r>
              <a:rPr sz="6800" spc="-475" dirty="0"/>
              <a:t> </a:t>
            </a:r>
            <a:r>
              <a:rPr sz="6800" spc="15" dirty="0"/>
              <a:t>Tracing</a:t>
            </a:r>
            <a:endParaRPr sz="6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6129" y="2857881"/>
            <a:ext cx="18319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60" dirty="0">
                <a:solidFill>
                  <a:srgbClr val="FFFFFF"/>
                </a:solidFill>
              </a:rPr>
              <a:t>Demo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7937118" y="3951859"/>
            <a:ext cx="8893175" cy="2357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Adding</a:t>
            </a:r>
            <a:r>
              <a:rPr sz="3600" b="1" spc="-12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Cloud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Sleuth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services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63000"/>
              </a:lnSpc>
            </a:pPr>
            <a:r>
              <a:rPr sz="3600" b="1" spc="9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Updating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properties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files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reveal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traces </a:t>
            </a:r>
            <a:r>
              <a:rPr sz="3600" b="1" spc="-10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Testing</a:t>
            </a:r>
            <a:r>
              <a:rPr sz="3600" b="1" spc="-1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services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observing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output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3592" y="752931"/>
            <a:ext cx="956373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Visualizi</a:t>
            </a:r>
            <a:r>
              <a:rPr spc="5" dirty="0"/>
              <a:t>n</a:t>
            </a:r>
            <a:r>
              <a:rPr spc="170" dirty="0"/>
              <a:t>g</a:t>
            </a:r>
            <a:r>
              <a:rPr spc="-415" dirty="0"/>
              <a:t> </a:t>
            </a:r>
            <a:r>
              <a:rPr spc="110" dirty="0"/>
              <a:t>L</a:t>
            </a:r>
            <a:r>
              <a:rPr spc="50" dirty="0"/>
              <a:t>a</a:t>
            </a:r>
            <a:r>
              <a:rPr spc="55" dirty="0"/>
              <a:t>t</a:t>
            </a:r>
            <a:r>
              <a:rPr spc="265" dirty="0"/>
              <a:t>en</a:t>
            </a:r>
            <a:r>
              <a:rPr spc="150" dirty="0"/>
              <a:t>c</a:t>
            </a:r>
            <a:r>
              <a:rPr spc="-5" dirty="0"/>
              <a:t>y</a:t>
            </a:r>
            <a:r>
              <a:rPr spc="-390" dirty="0"/>
              <a:t> </a:t>
            </a:r>
            <a:r>
              <a:rPr spc="-30" dirty="0"/>
              <a:t>with</a:t>
            </a:r>
            <a:r>
              <a:rPr spc="-420" dirty="0"/>
              <a:t> </a:t>
            </a:r>
            <a:r>
              <a:rPr dirty="0"/>
              <a:t>Zipkin</a:t>
            </a:r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57300" y="3342132"/>
            <a:ext cx="5245608" cy="502005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3517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Originally</a:t>
            </a:r>
            <a:r>
              <a:rPr spc="-130" dirty="0"/>
              <a:t> </a:t>
            </a:r>
            <a:r>
              <a:rPr spc="30" dirty="0"/>
              <a:t>created</a:t>
            </a:r>
            <a:r>
              <a:rPr spc="-155" dirty="0"/>
              <a:t> </a:t>
            </a:r>
            <a:r>
              <a:rPr spc="75" dirty="0"/>
              <a:t>by</a:t>
            </a:r>
            <a:r>
              <a:rPr spc="-155" dirty="0"/>
              <a:t> </a:t>
            </a:r>
            <a:r>
              <a:rPr spc="-75" dirty="0"/>
              <a:t>Twitter</a:t>
            </a:r>
            <a:endParaRPr spc="-75" dirty="0"/>
          </a:p>
          <a:p>
            <a:pPr marL="4535170">
              <a:lnSpc>
                <a:spcPct val="100000"/>
              </a:lnSpc>
              <a:spcBef>
                <a:spcPts val="2700"/>
              </a:spcBef>
            </a:pPr>
            <a:r>
              <a:rPr spc="90" dirty="0"/>
              <a:t>Collects</a:t>
            </a:r>
            <a:r>
              <a:rPr spc="-160" dirty="0"/>
              <a:t> </a:t>
            </a:r>
            <a:r>
              <a:rPr spc="30" dirty="0"/>
              <a:t>timing</a:t>
            </a:r>
            <a:r>
              <a:rPr spc="-150" dirty="0"/>
              <a:t> </a:t>
            </a:r>
            <a:r>
              <a:rPr spc="35" dirty="0"/>
              <a:t>data</a:t>
            </a:r>
            <a:endParaRPr spc="35" dirty="0"/>
          </a:p>
          <a:p>
            <a:pPr marL="4535170" marR="5080">
              <a:lnSpc>
                <a:spcPct val="166000"/>
              </a:lnSpc>
            </a:pPr>
            <a:r>
              <a:rPr spc="130" dirty="0"/>
              <a:t>Shows </a:t>
            </a:r>
            <a:r>
              <a:rPr spc="35" dirty="0"/>
              <a:t>service </a:t>
            </a:r>
            <a:r>
              <a:rPr spc="75" dirty="0"/>
              <a:t>dependencies </a:t>
            </a:r>
            <a:r>
              <a:rPr spc="80" dirty="0"/>
              <a:t> </a:t>
            </a:r>
            <a:r>
              <a:rPr spc="-5" dirty="0"/>
              <a:t>Visualize</a:t>
            </a:r>
            <a:r>
              <a:rPr spc="-145" dirty="0"/>
              <a:t> </a:t>
            </a:r>
            <a:r>
              <a:rPr spc="20" dirty="0"/>
              <a:t>latency</a:t>
            </a:r>
            <a:r>
              <a:rPr spc="-145" dirty="0"/>
              <a:t> </a:t>
            </a:r>
            <a:r>
              <a:rPr spc="-45" dirty="0"/>
              <a:t>for</a:t>
            </a:r>
            <a:r>
              <a:rPr spc="-145" dirty="0"/>
              <a:t> </a:t>
            </a:r>
            <a:r>
              <a:rPr spc="114" dirty="0"/>
              <a:t>spans</a:t>
            </a:r>
            <a:r>
              <a:rPr spc="-130" dirty="0"/>
              <a:t> </a:t>
            </a:r>
            <a:r>
              <a:rPr spc="-45" dirty="0"/>
              <a:t>in</a:t>
            </a:r>
            <a:r>
              <a:rPr spc="-135" dirty="0"/>
              <a:t> </a:t>
            </a:r>
            <a:r>
              <a:rPr spc="50" dirty="0"/>
              <a:t>a</a:t>
            </a:r>
            <a:r>
              <a:rPr spc="-140" dirty="0"/>
              <a:t> </a:t>
            </a:r>
            <a:r>
              <a:rPr spc="25" dirty="0"/>
              <a:t>trace </a:t>
            </a:r>
            <a:r>
              <a:rPr spc="-1010" dirty="0"/>
              <a:t> </a:t>
            </a:r>
            <a:r>
              <a:rPr spc="150" dirty="0"/>
              <a:t>Many</a:t>
            </a:r>
            <a:r>
              <a:rPr spc="-135" dirty="0"/>
              <a:t> </a:t>
            </a:r>
            <a:r>
              <a:rPr spc="-10" dirty="0"/>
              <a:t>integrations,</a:t>
            </a:r>
            <a:r>
              <a:rPr spc="-155" dirty="0"/>
              <a:t> </a:t>
            </a:r>
            <a:r>
              <a:rPr spc="80" dirty="0"/>
              <a:t>besides</a:t>
            </a:r>
            <a:r>
              <a:rPr spc="-140" dirty="0"/>
              <a:t> </a:t>
            </a:r>
            <a:r>
              <a:rPr spc="85" dirty="0"/>
              <a:t>Spring</a:t>
            </a:r>
            <a:endParaRPr spc="8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228819" y="9224771"/>
              <a:ext cx="673607" cy="6736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81076" y="6731254"/>
            <a:ext cx="836040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4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Add</a:t>
            </a:r>
            <a:r>
              <a:rPr sz="4400" spc="-3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400" spc="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Sl</a:t>
            </a:r>
            <a:r>
              <a:rPr sz="4400" spc="5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4400" spc="10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uth</a:t>
            </a:r>
            <a:r>
              <a:rPr sz="4400" spc="-34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400" spc="-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4400" spc="-30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40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Zipkin</a:t>
            </a:r>
            <a:r>
              <a:rPr sz="4400" spc="-3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400" spc="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Over</a:t>
            </a:r>
            <a:r>
              <a:rPr sz="4400" spc="-3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400" spc="2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HTTP</a:t>
            </a:r>
            <a:endParaRPr sz="4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076" y="2148991"/>
            <a:ext cx="11759565" cy="203771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91540">
              <a:lnSpc>
                <a:spcPct val="100000"/>
              </a:lnSpc>
              <a:spcBef>
                <a:spcPts val="600"/>
              </a:spcBef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&lt;groupId&gt;org.springframework.cloud&lt;/groupId&gt;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91540">
              <a:lnSpc>
                <a:spcPct val="100000"/>
              </a:lnSpc>
              <a:spcBef>
                <a:spcPts val="600"/>
              </a:spcBef>
            </a:pPr>
            <a:r>
              <a:rPr sz="2800" b="1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&lt;artifactId&gt;spring-cloud-sleuth-zipkin&lt;/artifactId&gt;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6129" y="2857881"/>
            <a:ext cx="18319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Demo</a:t>
            </a:r>
            <a:endParaRPr sz="5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7118" y="3951859"/>
            <a:ext cx="8630285" cy="2357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Download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prepackaged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Zipkin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server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Start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up</a:t>
            </a:r>
            <a:r>
              <a:rPr sz="3600" b="1" spc="-16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server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b="1" spc="6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Update</a:t>
            </a:r>
            <a:r>
              <a:rPr sz="3600" b="1" spc="-1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services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send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spans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Zipkin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7673" y="752931"/>
            <a:ext cx="1285430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0" dirty="0"/>
              <a:t>Visualizing</a:t>
            </a:r>
            <a:r>
              <a:rPr spc="-425" dirty="0"/>
              <a:t> </a:t>
            </a:r>
            <a:r>
              <a:rPr spc="120" dirty="0"/>
              <a:t>and</a:t>
            </a:r>
            <a:r>
              <a:rPr spc="-395" dirty="0"/>
              <a:t> </a:t>
            </a:r>
            <a:r>
              <a:rPr spc="95" dirty="0"/>
              <a:t>Querying</a:t>
            </a:r>
            <a:r>
              <a:rPr spc="-434" dirty="0"/>
              <a:t> </a:t>
            </a:r>
            <a:r>
              <a:rPr spc="25" dirty="0"/>
              <a:t>Traces</a:t>
            </a:r>
            <a:r>
              <a:rPr spc="-425" dirty="0"/>
              <a:t> </a:t>
            </a:r>
            <a:r>
              <a:rPr spc="15" dirty="0"/>
              <a:t>in</a:t>
            </a:r>
            <a:r>
              <a:rPr spc="-395" dirty="0"/>
              <a:t> </a:t>
            </a:r>
            <a:r>
              <a:rPr dirty="0"/>
              <a:t>Zipkin</a:t>
            </a: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89805" y="3472426"/>
            <a:ext cx="3808926" cy="26689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27733" y="7163181"/>
            <a:ext cx="2936875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58850">
              <a:lnSpc>
                <a:spcPct val="100000"/>
              </a:lnSpc>
              <a:spcBef>
                <a:spcPts val="95"/>
              </a:spcBef>
            </a:pPr>
            <a:r>
              <a:rPr sz="340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View </a:t>
            </a:r>
            <a:r>
              <a:rPr sz="340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depe</a:t>
            </a:r>
            <a:r>
              <a:rPr sz="3400" b="1" spc="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400" b="1" spc="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</a:t>
            </a:r>
            <a:r>
              <a:rPr sz="3400" b="1" spc="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4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cies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32078" y="2911771"/>
            <a:ext cx="3040228" cy="379289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26399" y="2903603"/>
            <a:ext cx="2972256" cy="379945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7611" y="3351598"/>
            <a:ext cx="3788583" cy="290836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831951" y="7163181"/>
            <a:ext cx="2840990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95"/>
              </a:spcBef>
            </a:pPr>
            <a:r>
              <a:rPr sz="3400" b="1" spc="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Look </a:t>
            </a:r>
            <a:r>
              <a:rPr sz="3400" b="1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at </a:t>
            </a:r>
            <a:r>
              <a:rPr sz="340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durations</a:t>
            </a:r>
            <a:r>
              <a:rPr sz="3400" b="1" spc="-2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3400" b="1" spc="-10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latency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8732" y="7163181"/>
            <a:ext cx="3333115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9105" marR="5080" indent="-447040">
              <a:lnSpc>
                <a:spcPct val="100000"/>
              </a:lnSpc>
              <a:spcBef>
                <a:spcPts val="95"/>
              </a:spcBef>
            </a:pPr>
            <a:r>
              <a:rPr sz="340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Find</a:t>
            </a:r>
            <a:r>
              <a:rPr sz="3400" b="1" spc="-1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400" b="1" spc="-1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trace</a:t>
            </a:r>
            <a:r>
              <a:rPr sz="3400" b="1" spc="-1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3400" b="1" spc="-10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view</a:t>
            </a:r>
            <a:r>
              <a:rPr sz="3400" b="1" spc="-1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details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91853" y="7163181"/>
            <a:ext cx="328485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-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Perform</a:t>
            </a:r>
            <a:r>
              <a:rPr sz="3400" b="1" spc="-2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queries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6129" y="2857881"/>
            <a:ext cx="18319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Demo</a:t>
            </a:r>
            <a:endParaRPr sz="5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7118" y="3677539"/>
            <a:ext cx="8684895" cy="290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Viewing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dependencies</a:t>
            </a:r>
            <a:r>
              <a:rPr sz="3600" b="1" spc="-114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between</a:t>
            </a:r>
            <a:r>
              <a:rPr sz="3600" b="1" spc="-1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our </a:t>
            </a:r>
            <a:r>
              <a:rPr sz="3600" b="1" spc="-10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services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1983740">
              <a:lnSpc>
                <a:spcPct val="163000"/>
              </a:lnSpc>
            </a:pPr>
            <a:r>
              <a:rPr sz="3600" b="1" spc="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Analyzing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details</a:t>
            </a:r>
            <a:r>
              <a:rPr sz="3600" b="1" spc="-1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600" b="1" spc="-16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trace </a:t>
            </a:r>
            <a:r>
              <a:rPr sz="3600" b="1" spc="-10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Filtering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by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time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duration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15150" y="704850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0" y="887984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83245" y="3476371"/>
            <a:ext cx="9566910" cy="3302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Sleuth</a:t>
            </a:r>
            <a:r>
              <a:rPr sz="3400" b="1" spc="-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expor</a:t>
            </a:r>
            <a:r>
              <a:rPr sz="3400" b="1" spc="-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400" b="1" spc="1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10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14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spans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per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seco</a:t>
            </a:r>
            <a:r>
              <a:rPr sz="3400" b="1" spc="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400" b="1" spc="-1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d,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by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default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847090">
              <a:lnSpc>
                <a:spcPct val="100000"/>
              </a:lnSpc>
              <a:spcBef>
                <a:spcPts val="2700"/>
              </a:spcBef>
            </a:pPr>
            <a:r>
              <a:rPr sz="3400" b="1" spc="1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400" b="1" spc="-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set</a:t>
            </a:r>
            <a:r>
              <a:rPr sz="3400" b="1" spc="-1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property</a:t>
            </a:r>
            <a:r>
              <a:rPr sz="3400" b="1" spc="-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400" b="1" spc="-1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spring.sleuth.sampler. </a:t>
            </a:r>
            <a:r>
              <a:rPr sz="3400" b="1" spc="-10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prob</a:t>
            </a:r>
            <a:r>
              <a:rPr sz="34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400" b="1" spc="-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bil</a:t>
            </a:r>
            <a:r>
              <a:rPr sz="3400" b="1" spc="-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400" b="1" spc="1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ty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19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2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1.0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260350">
              <a:lnSpc>
                <a:spcPct val="100000"/>
              </a:lnSpc>
              <a:spcBef>
                <a:spcPts val="2700"/>
              </a:spcBef>
            </a:pPr>
            <a:r>
              <a:rPr sz="34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Skip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patterns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custom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samplers</a:t>
            </a:r>
            <a:r>
              <a:rPr sz="3400" b="1" spc="-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give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more </a:t>
            </a:r>
            <a:r>
              <a:rPr sz="3400" b="1" spc="-10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control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2473" y="3220150"/>
            <a:ext cx="4926602" cy="384188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6129" y="2857881"/>
            <a:ext cx="18319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Demo</a:t>
            </a:r>
            <a:endParaRPr sz="5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7118" y="3951859"/>
            <a:ext cx="8933815" cy="2357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Experimenting</a:t>
            </a:r>
            <a:r>
              <a:rPr sz="3600" b="1" spc="-16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-16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sampler</a:t>
            </a:r>
            <a:r>
              <a:rPr sz="3600" b="1" spc="-16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percentages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b="1" spc="9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Setting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skip</a:t>
            </a:r>
            <a:r>
              <a:rPr sz="3600" b="1" spc="-17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pattern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b="1" spc="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Viewing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logs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Zipkin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results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5">
              <a:lnSpc>
                <a:spcPct val="100000"/>
              </a:lnSpc>
              <a:spcBef>
                <a:spcPts val="105"/>
              </a:spcBef>
            </a:pPr>
            <a:r>
              <a:rPr spc="80" dirty="0"/>
              <a:t>Manually</a:t>
            </a:r>
            <a:r>
              <a:rPr spc="-415" dirty="0"/>
              <a:t> </a:t>
            </a:r>
            <a:r>
              <a:rPr spc="210" dirty="0"/>
              <a:t>Cre</a:t>
            </a:r>
            <a:r>
              <a:rPr spc="155" dirty="0"/>
              <a:t>a</a:t>
            </a:r>
            <a:r>
              <a:rPr spc="80" dirty="0"/>
              <a:t>ting</a:t>
            </a:r>
            <a:r>
              <a:rPr spc="-425" dirty="0"/>
              <a:t> </a:t>
            </a:r>
            <a:r>
              <a:rPr spc="90" dirty="0"/>
              <a:t>Spans</a:t>
            </a:r>
            <a:endParaRPr spc="90" dirty="0"/>
          </a:p>
        </p:txBody>
      </p:sp>
      <p:sp>
        <p:nvSpPr>
          <p:cNvPr id="3" name="object 3"/>
          <p:cNvSpPr txBox="1"/>
          <p:nvPr/>
        </p:nvSpPr>
        <p:spPr>
          <a:xfrm>
            <a:off x="9325356" y="3064764"/>
            <a:ext cx="7705725" cy="2537460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2740"/>
              </a:spcBef>
            </a:pPr>
            <a:r>
              <a:rPr sz="3600" b="1" spc="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Continue</a:t>
            </a:r>
            <a:r>
              <a:rPr sz="3600" b="1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existing</a:t>
            </a:r>
            <a:r>
              <a:rPr sz="3600" b="1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ones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064764"/>
            <a:ext cx="7705725" cy="2537460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2740"/>
              </a:spcBef>
            </a:pPr>
            <a:r>
              <a:rPr sz="3600" b="1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Create</a:t>
            </a:r>
            <a:r>
              <a:rPr sz="3600" b="1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new</a:t>
            </a:r>
            <a:r>
              <a:rPr sz="3600" b="1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spans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5356" y="5989320"/>
            <a:ext cx="7705725" cy="2537460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2745"/>
              </a:spcBef>
            </a:pPr>
            <a:r>
              <a:rPr sz="3600" b="1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Add</a:t>
            </a:r>
            <a:r>
              <a:rPr sz="3600" b="1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metadata</a:t>
            </a:r>
            <a:r>
              <a:rPr sz="3600" b="1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spans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5989320"/>
            <a:ext cx="7705725" cy="2537460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marL="643255">
              <a:lnSpc>
                <a:spcPct val="100000"/>
              </a:lnSpc>
              <a:spcBef>
                <a:spcPts val="2745"/>
              </a:spcBef>
            </a:pPr>
            <a:r>
              <a:rPr sz="3600" b="1" spc="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Associate</a:t>
            </a:r>
            <a:r>
              <a:rPr sz="3600" b="1" spc="-1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explicit</a:t>
            </a:r>
            <a:r>
              <a:rPr sz="3600" b="1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parent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6129" y="2857881"/>
            <a:ext cx="18319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60" dirty="0">
                <a:solidFill>
                  <a:srgbClr val="FFFFFF"/>
                </a:solidFill>
              </a:rPr>
              <a:t>Demo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7937118" y="3505657"/>
            <a:ext cx="7419975" cy="3249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Adding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span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query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service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1054735">
              <a:lnSpc>
                <a:spcPct val="163000"/>
              </a:lnSpc>
              <a:spcBef>
                <a:spcPts val="5"/>
              </a:spcBef>
            </a:pPr>
            <a:r>
              <a:rPr sz="3600" b="1" spc="8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Including </a:t>
            </a:r>
            <a:r>
              <a:rPr sz="3600" b="1" spc="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tags </a:t>
            </a:r>
            <a:r>
              <a:rPr sz="3600" b="1" spc="9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on </a:t>
            </a:r>
            <a:r>
              <a:rPr sz="3600" b="1" spc="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new </a:t>
            </a:r>
            <a:r>
              <a:rPr sz="3600" b="1" spc="1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spans </a:t>
            </a:r>
            <a:r>
              <a:rPr sz="3600" b="1" spc="-10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Calling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3600" b="1" spc="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microservice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Observing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new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span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Zipkin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3830" y="2930397"/>
            <a:ext cx="25438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>
                <a:solidFill>
                  <a:srgbClr val="FFFFFF"/>
                </a:solidFill>
              </a:rPr>
              <a:t>Overview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937118" y="2614421"/>
            <a:ext cx="7665720" cy="503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role</a:t>
            </a:r>
            <a:r>
              <a:rPr sz="36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6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tracing</a:t>
            </a:r>
            <a:r>
              <a:rPr sz="36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6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microservices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597535">
              <a:lnSpc>
                <a:spcPct val="163000"/>
              </a:lnSpc>
            </a:pPr>
            <a:r>
              <a:rPr sz="36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problem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status</a:t>
            </a:r>
            <a:r>
              <a:rPr sz="36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quo </a:t>
            </a:r>
            <a:r>
              <a:rPr sz="3600" b="1" spc="-10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How </a:t>
            </a:r>
            <a:r>
              <a:rPr sz="3600" b="1" spc="9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Spring </a:t>
            </a:r>
            <a:r>
              <a:rPr sz="3600" b="1" spc="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Cloud </a:t>
            </a:r>
            <a:r>
              <a:rPr sz="3600" b="1" spc="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Sleuth </a:t>
            </a:r>
            <a:r>
              <a:rPr sz="3600" b="1" spc="-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works </a:t>
            </a:r>
            <a:r>
              <a:rPr sz="3600" b="1" spc="-10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Setting up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3600" b="1" spc="114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using </a:t>
            </a:r>
            <a:r>
              <a:rPr sz="3600" b="1" spc="-1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Zipkin </a:t>
            </a:r>
            <a:r>
              <a:rPr sz="3600" b="1" spc="-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Customizing samples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3600" b="1" spc="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spans </a:t>
            </a:r>
            <a:r>
              <a:rPr sz="3600" b="1" spc="-10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Summary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88591" y="2930397"/>
            <a:ext cx="25761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Summary</a:t>
            </a:r>
            <a:endParaRPr sz="4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37118" y="3060318"/>
            <a:ext cx="7665720" cy="414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role</a:t>
            </a:r>
            <a:r>
              <a:rPr sz="36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6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tracing</a:t>
            </a:r>
            <a:r>
              <a:rPr sz="36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6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microservices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598805">
              <a:lnSpc>
                <a:spcPct val="163000"/>
              </a:lnSpc>
            </a:pPr>
            <a:r>
              <a:rPr sz="36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problem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status</a:t>
            </a:r>
            <a:r>
              <a:rPr sz="36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quo </a:t>
            </a:r>
            <a:r>
              <a:rPr sz="3600" b="1" spc="-10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How </a:t>
            </a:r>
            <a:r>
              <a:rPr sz="3600" b="1" spc="9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Spring </a:t>
            </a:r>
            <a:r>
              <a:rPr sz="3600" b="1" spc="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Cloud </a:t>
            </a:r>
            <a:r>
              <a:rPr sz="3600" b="1" spc="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Sleuth </a:t>
            </a:r>
            <a:r>
              <a:rPr sz="3600" b="1" spc="-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works </a:t>
            </a:r>
            <a:r>
              <a:rPr sz="3600" b="1" spc="-10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Setting up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3600" b="1" spc="114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using </a:t>
            </a:r>
            <a:r>
              <a:rPr sz="3600" b="1" spc="-1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Zipkin </a:t>
            </a:r>
            <a:r>
              <a:rPr sz="3600" b="1" spc="-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Customizing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samples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spans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3953" y="752931"/>
            <a:ext cx="1142174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5" dirty="0"/>
              <a:t>The</a:t>
            </a:r>
            <a:r>
              <a:rPr spc="-409" dirty="0"/>
              <a:t> </a:t>
            </a:r>
            <a:r>
              <a:rPr spc="70" dirty="0"/>
              <a:t>Role</a:t>
            </a:r>
            <a:r>
              <a:rPr spc="-390" dirty="0"/>
              <a:t> </a:t>
            </a:r>
            <a:r>
              <a:rPr spc="80" dirty="0"/>
              <a:t>of</a:t>
            </a:r>
            <a:r>
              <a:rPr spc="-395" dirty="0"/>
              <a:t> </a:t>
            </a:r>
            <a:r>
              <a:rPr spc="15" dirty="0"/>
              <a:t>Tracing</a:t>
            </a:r>
            <a:r>
              <a:rPr spc="-430" dirty="0"/>
              <a:t> </a:t>
            </a:r>
            <a:r>
              <a:rPr spc="15" dirty="0"/>
              <a:t>in</a:t>
            </a:r>
            <a:r>
              <a:rPr spc="-395" dirty="0"/>
              <a:t> </a:t>
            </a:r>
            <a:r>
              <a:rPr spc="135" dirty="0"/>
              <a:t>Microservices</a:t>
            </a:r>
            <a:endParaRPr spc="13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50185" y="3064229"/>
            <a:ext cx="3591612" cy="35916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82242" y="7010527"/>
            <a:ext cx="4128135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2320" marR="5080" indent="-770255">
              <a:lnSpc>
                <a:spcPct val="100000"/>
              </a:lnSpc>
              <a:spcBef>
                <a:spcPts val="95"/>
              </a:spcBef>
            </a:pPr>
            <a:r>
              <a:rPr sz="3400" b="1" spc="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Locate</a:t>
            </a:r>
            <a:r>
              <a:rPr sz="3400" b="1" spc="-1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misbehaving </a:t>
            </a:r>
            <a:r>
              <a:rPr sz="3400" b="1" spc="-10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components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18515" y="3062452"/>
            <a:ext cx="3641782" cy="35899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591415" y="7010527"/>
            <a:ext cx="3902710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34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Understand</a:t>
            </a:r>
            <a:r>
              <a:rPr sz="3400" b="1" spc="-2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actual, </a:t>
            </a:r>
            <a:r>
              <a:rPr sz="3400" b="1" spc="-10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not </a:t>
            </a:r>
            <a:r>
              <a:rPr sz="3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specified, </a:t>
            </a:r>
            <a:r>
              <a:rPr sz="3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behavior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3151" y="3059923"/>
            <a:ext cx="3116916" cy="35954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036434" y="7010527"/>
            <a:ext cx="4215765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3820" marR="5080" indent="-1341120">
              <a:lnSpc>
                <a:spcPct val="100000"/>
              </a:lnSpc>
              <a:spcBef>
                <a:spcPts val="95"/>
              </a:spcBef>
            </a:pPr>
            <a:r>
              <a:rPr sz="3400" b="1" spc="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Observe</a:t>
            </a:r>
            <a:r>
              <a:rPr sz="3400" b="1" spc="-1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end-to-end </a:t>
            </a:r>
            <a:r>
              <a:rPr sz="3400" b="1" spc="-10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latency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32172" y="752931"/>
            <a:ext cx="942340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5" dirty="0"/>
              <a:t>Problems</a:t>
            </a:r>
            <a:r>
              <a:rPr spc="-415" dirty="0"/>
              <a:t> </a:t>
            </a:r>
            <a:r>
              <a:rPr spc="-30" dirty="0"/>
              <a:t>with</a:t>
            </a:r>
            <a:r>
              <a:rPr spc="-420" dirty="0"/>
              <a:t> </a:t>
            </a:r>
            <a:r>
              <a:rPr spc="145" dirty="0"/>
              <a:t>the</a:t>
            </a:r>
            <a:r>
              <a:rPr spc="-390" dirty="0"/>
              <a:t> </a:t>
            </a:r>
            <a:r>
              <a:rPr spc="30" dirty="0"/>
              <a:t>S</a:t>
            </a:r>
            <a:r>
              <a:rPr spc="55" dirty="0"/>
              <a:t>t</a:t>
            </a:r>
            <a:r>
              <a:rPr spc="-65" dirty="0"/>
              <a:t>a</a:t>
            </a:r>
            <a:r>
              <a:rPr spc="110" dirty="0"/>
              <a:t>tus</a:t>
            </a:r>
            <a:r>
              <a:rPr spc="-390" dirty="0"/>
              <a:t> </a:t>
            </a:r>
            <a:r>
              <a:rPr spc="250" dirty="0"/>
              <a:t>Q</a:t>
            </a:r>
            <a:r>
              <a:rPr spc="180" dirty="0"/>
              <a:t>u</a:t>
            </a:r>
            <a:r>
              <a:rPr spc="130" dirty="0"/>
              <a:t>o</a:t>
            </a:r>
            <a:endParaRPr spc="13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58890" y="3839141"/>
            <a:ext cx="4236086" cy="402603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3245" y="4272534"/>
            <a:ext cx="8989695" cy="3126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Instrumenting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all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communication</a:t>
            </a:r>
            <a:r>
              <a:rPr sz="3400" b="1" spc="-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paths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66000"/>
              </a:lnSpc>
            </a:pPr>
            <a:r>
              <a:rPr sz="3400" b="1" spc="9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Collecting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logs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across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components,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threads </a:t>
            </a:r>
            <a:r>
              <a:rPr sz="3400" b="1" spc="-10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Correlating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querying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logs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400" b="1" spc="114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Seeing</a:t>
            </a:r>
            <a:r>
              <a:rPr sz="34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bigger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picture</a:t>
            </a:r>
            <a:r>
              <a:rPr sz="34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/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graph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826002" y="2907918"/>
            <a:ext cx="1063371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b="1" spc="22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8800" b="1" spc="-3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800" b="1" spc="3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Cloud</a:t>
            </a:r>
            <a:r>
              <a:rPr sz="8800" b="1" spc="-3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800" b="1" spc="1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Sleuth</a:t>
            </a:r>
            <a:endParaRPr sz="8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3740" marR="5080" indent="-70104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Automatic</a:t>
            </a:r>
            <a:r>
              <a:rPr spc="-475" dirty="0"/>
              <a:t> </a:t>
            </a:r>
            <a:r>
              <a:rPr spc="60" dirty="0"/>
              <a:t>instrumentation</a:t>
            </a:r>
            <a:r>
              <a:rPr spc="-445" dirty="0"/>
              <a:t> </a:t>
            </a:r>
            <a:r>
              <a:rPr spc="90" dirty="0"/>
              <a:t>of </a:t>
            </a:r>
            <a:r>
              <a:rPr spc="-2050" dirty="0"/>
              <a:t> </a:t>
            </a:r>
            <a:r>
              <a:rPr spc="120" dirty="0"/>
              <a:t>communication</a:t>
            </a:r>
            <a:r>
              <a:rPr spc="-475" dirty="0"/>
              <a:t> </a:t>
            </a:r>
            <a:r>
              <a:rPr spc="20" dirty="0"/>
              <a:t>channels.</a:t>
            </a:r>
            <a:endParaRPr spc="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66669" y="752931"/>
            <a:ext cx="1215326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0" dirty="0"/>
              <a:t>Glossary</a:t>
            </a:r>
            <a:r>
              <a:rPr spc="-395" dirty="0"/>
              <a:t> </a:t>
            </a:r>
            <a:r>
              <a:rPr spc="65" dirty="0"/>
              <a:t>of</a:t>
            </a:r>
            <a:r>
              <a:rPr spc="-390" dirty="0"/>
              <a:t> </a:t>
            </a:r>
            <a:r>
              <a:rPr spc="70" dirty="0"/>
              <a:t>Spring</a:t>
            </a:r>
            <a:r>
              <a:rPr spc="-395" dirty="0"/>
              <a:t> </a:t>
            </a:r>
            <a:r>
              <a:rPr spc="229" dirty="0"/>
              <a:t>Cloud</a:t>
            </a:r>
            <a:r>
              <a:rPr spc="-395" dirty="0"/>
              <a:t> </a:t>
            </a:r>
            <a:r>
              <a:rPr spc="85" dirty="0"/>
              <a:t>Sleuth</a:t>
            </a:r>
            <a:r>
              <a:rPr spc="-390" dirty="0"/>
              <a:t> </a:t>
            </a:r>
            <a:r>
              <a:rPr spc="-85" dirty="0"/>
              <a:t>Terms</a:t>
            </a:r>
            <a:endParaRPr spc="-8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97386" y="3859546"/>
            <a:ext cx="5165434" cy="39737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3245" y="3006928"/>
            <a:ext cx="3999229" cy="5657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Span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1708150">
              <a:lnSpc>
                <a:spcPct val="166000"/>
              </a:lnSpc>
              <a:spcBef>
                <a:spcPts val="5"/>
              </a:spcBef>
            </a:pPr>
            <a:r>
              <a:rPr sz="3400" b="1" spc="-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Trace </a:t>
            </a:r>
            <a:r>
              <a:rPr sz="3400" b="1" spc="-1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Anno</a:t>
            </a:r>
            <a:r>
              <a:rPr sz="3400" b="1" spc="1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400" b="1" spc="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4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tion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806450" indent="-433705">
              <a:lnSpc>
                <a:spcPct val="100000"/>
              </a:lnSpc>
              <a:spcBef>
                <a:spcPts val="900"/>
              </a:spcBef>
              <a:buFont typeface="Segoe UI" panose="020B0502040204020203"/>
              <a:buChar char="-"/>
              <a:tabLst>
                <a:tab pos="806450" algn="l"/>
                <a:tab pos="807085" algn="l"/>
              </a:tabLst>
            </a:pPr>
            <a:r>
              <a:rPr sz="3400" spc="13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Client</a:t>
            </a:r>
            <a:r>
              <a:rPr sz="3400" spc="-25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9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Sent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806450" indent="-433705">
              <a:lnSpc>
                <a:spcPct val="100000"/>
              </a:lnSpc>
              <a:spcBef>
                <a:spcPts val="900"/>
              </a:spcBef>
              <a:buFont typeface="Segoe UI" panose="020B0502040204020203"/>
              <a:buChar char="-"/>
              <a:tabLst>
                <a:tab pos="806450" algn="l"/>
                <a:tab pos="807085" algn="l"/>
              </a:tabLst>
            </a:pPr>
            <a:r>
              <a:rPr sz="3400" spc="5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Serv</a:t>
            </a:r>
            <a:r>
              <a:rPr sz="3400" spc="4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-5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spc="-21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9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spc="6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1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ceiv</a:t>
            </a:r>
            <a:r>
              <a:rPr sz="3400" spc="12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17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d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806450" indent="-433705">
              <a:lnSpc>
                <a:spcPct val="100000"/>
              </a:lnSpc>
              <a:spcBef>
                <a:spcPts val="900"/>
              </a:spcBef>
              <a:buFont typeface="Segoe UI" panose="020B0502040204020203"/>
              <a:buChar char="-"/>
              <a:tabLst>
                <a:tab pos="806450" algn="l"/>
                <a:tab pos="807085" algn="l"/>
              </a:tabLst>
            </a:pPr>
            <a:r>
              <a:rPr sz="3400" spc="3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Server</a:t>
            </a:r>
            <a:r>
              <a:rPr sz="3400" spc="-25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9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Sent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806450" indent="-433705">
              <a:lnSpc>
                <a:spcPct val="100000"/>
              </a:lnSpc>
              <a:spcBef>
                <a:spcPts val="900"/>
              </a:spcBef>
              <a:buFont typeface="Segoe UI" panose="020B0502040204020203"/>
              <a:buChar char="-"/>
              <a:tabLst>
                <a:tab pos="806450" algn="l"/>
                <a:tab pos="807085" algn="l"/>
              </a:tabLst>
            </a:pPr>
            <a:r>
              <a:rPr sz="3400" spc="13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Client</a:t>
            </a:r>
            <a:r>
              <a:rPr sz="3400" spc="-25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Received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2705"/>
              </a:spcBef>
            </a:pPr>
            <a:r>
              <a:rPr sz="3400" b="1" spc="-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Tracer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50554" y="1932622"/>
            <a:ext cx="14003655" cy="7425055"/>
            <a:chOff x="2150554" y="1932622"/>
            <a:chExt cx="14003655" cy="7425055"/>
          </a:xfrm>
        </p:grpSpPr>
        <p:sp>
          <p:nvSpPr>
            <p:cNvPr id="3" name="object 3"/>
            <p:cNvSpPr/>
            <p:nvPr/>
          </p:nvSpPr>
          <p:spPr>
            <a:xfrm>
              <a:off x="2164842" y="1946910"/>
              <a:ext cx="13975080" cy="7396480"/>
            </a:xfrm>
            <a:custGeom>
              <a:avLst/>
              <a:gdLst/>
              <a:ahLst/>
              <a:cxnLst/>
              <a:rect l="l" t="t" r="r" b="b"/>
              <a:pathLst>
                <a:path w="13975080" h="7396480">
                  <a:moveTo>
                    <a:pt x="0" y="7395972"/>
                  </a:moveTo>
                  <a:lnTo>
                    <a:pt x="13975080" y="7395972"/>
                  </a:lnTo>
                  <a:lnTo>
                    <a:pt x="13975080" y="0"/>
                  </a:lnTo>
                  <a:lnTo>
                    <a:pt x="0" y="0"/>
                  </a:lnTo>
                  <a:lnTo>
                    <a:pt x="0" y="7395972"/>
                  </a:lnTo>
                  <a:close/>
                </a:path>
              </a:pathLst>
            </a:custGeom>
            <a:ln w="28575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759452" y="4116324"/>
              <a:ext cx="1714500" cy="2794000"/>
            </a:xfrm>
            <a:custGeom>
              <a:avLst/>
              <a:gdLst/>
              <a:ahLst/>
              <a:cxnLst/>
              <a:rect l="l" t="t" r="r" b="b"/>
              <a:pathLst>
                <a:path w="1714500" h="2794000">
                  <a:moveTo>
                    <a:pt x="1428750" y="0"/>
                  </a:moveTo>
                  <a:lnTo>
                    <a:pt x="285750" y="0"/>
                  </a:lnTo>
                  <a:lnTo>
                    <a:pt x="239388" y="3738"/>
                  </a:lnTo>
                  <a:lnTo>
                    <a:pt x="195413" y="14563"/>
                  </a:lnTo>
                  <a:lnTo>
                    <a:pt x="154411" y="31886"/>
                  </a:lnTo>
                  <a:lnTo>
                    <a:pt x="116970" y="55120"/>
                  </a:lnTo>
                  <a:lnTo>
                    <a:pt x="83677" y="83677"/>
                  </a:lnTo>
                  <a:lnTo>
                    <a:pt x="55120" y="116970"/>
                  </a:lnTo>
                  <a:lnTo>
                    <a:pt x="31886" y="154411"/>
                  </a:lnTo>
                  <a:lnTo>
                    <a:pt x="14563" y="195413"/>
                  </a:lnTo>
                  <a:lnTo>
                    <a:pt x="3738" y="239388"/>
                  </a:lnTo>
                  <a:lnTo>
                    <a:pt x="0" y="285750"/>
                  </a:lnTo>
                  <a:lnTo>
                    <a:pt x="0" y="2507741"/>
                  </a:lnTo>
                  <a:lnTo>
                    <a:pt x="3738" y="2554103"/>
                  </a:lnTo>
                  <a:lnTo>
                    <a:pt x="14563" y="2598078"/>
                  </a:lnTo>
                  <a:lnTo>
                    <a:pt x="31886" y="2639080"/>
                  </a:lnTo>
                  <a:lnTo>
                    <a:pt x="55120" y="2676521"/>
                  </a:lnTo>
                  <a:lnTo>
                    <a:pt x="83677" y="2709814"/>
                  </a:lnTo>
                  <a:lnTo>
                    <a:pt x="116970" y="2738371"/>
                  </a:lnTo>
                  <a:lnTo>
                    <a:pt x="154411" y="2761605"/>
                  </a:lnTo>
                  <a:lnTo>
                    <a:pt x="195413" y="2778928"/>
                  </a:lnTo>
                  <a:lnTo>
                    <a:pt x="239388" y="2789753"/>
                  </a:lnTo>
                  <a:lnTo>
                    <a:pt x="285750" y="2793491"/>
                  </a:lnTo>
                  <a:lnTo>
                    <a:pt x="1428750" y="2793491"/>
                  </a:lnTo>
                  <a:lnTo>
                    <a:pt x="1475111" y="2789753"/>
                  </a:lnTo>
                  <a:lnTo>
                    <a:pt x="1519086" y="2778928"/>
                  </a:lnTo>
                  <a:lnTo>
                    <a:pt x="1560088" y="2761605"/>
                  </a:lnTo>
                  <a:lnTo>
                    <a:pt x="1597529" y="2738371"/>
                  </a:lnTo>
                  <a:lnTo>
                    <a:pt x="1630822" y="2709814"/>
                  </a:lnTo>
                  <a:lnTo>
                    <a:pt x="1659379" y="2676521"/>
                  </a:lnTo>
                  <a:lnTo>
                    <a:pt x="1682613" y="2639080"/>
                  </a:lnTo>
                  <a:lnTo>
                    <a:pt x="1699936" y="2598078"/>
                  </a:lnTo>
                  <a:lnTo>
                    <a:pt x="1710761" y="2554103"/>
                  </a:lnTo>
                  <a:lnTo>
                    <a:pt x="1714500" y="2507741"/>
                  </a:lnTo>
                  <a:lnTo>
                    <a:pt x="1714500" y="285750"/>
                  </a:lnTo>
                  <a:lnTo>
                    <a:pt x="1710761" y="239388"/>
                  </a:lnTo>
                  <a:lnTo>
                    <a:pt x="1699936" y="195413"/>
                  </a:lnTo>
                  <a:lnTo>
                    <a:pt x="1682613" y="154411"/>
                  </a:lnTo>
                  <a:lnTo>
                    <a:pt x="1659379" y="116970"/>
                  </a:lnTo>
                  <a:lnTo>
                    <a:pt x="1630822" y="83677"/>
                  </a:lnTo>
                  <a:lnTo>
                    <a:pt x="1597529" y="55120"/>
                  </a:lnTo>
                  <a:lnTo>
                    <a:pt x="1560088" y="31886"/>
                  </a:lnTo>
                  <a:lnTo>
                    <a:pt x="1519086" y="14563"/>
                  </a:lnTo>
                  <a:lnTo>
                    <a:pt x="1475111" y="3738"/>
                  </a:lnTo>
                  <a:lnTo>
                    <a:pt x="1428750" y="0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83046" y="752931"/>
            <a:ext cx="612076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5" dirty="0"/>
              <a:t>Anatomy</a:t>
            </a:r>
            <a:r>
              <a:rPr spc="-409" dirty="0"/>
              <a:t> </a:t>
            </a:r>
            <a:r>
              <a:rPr spc="80" dirty="0"/>
              <a:t>of</a:t>
            </a:r>
            <a:r>
              <a:rPr spc="-409" dirty="0"/>
              <a:t> </a:t>
            </a:r>
            <a:r>
              <a:rPr spc="5" dirty="0"/>
              <a:t>a</a:t>
            </a:r>
            <a:r>
              <a:rPr spc="-409" dirty="0"/>
              <a:t> </a:t>
            </a:r>
            <a:r>
              <a:rPr spc="20" dirty="0"/>
              <a:t>Trace</a:t>
            </a:r>
            <a:endParaRPr spc="20" dirty="0"/>
          </a:p>
        </p:txBody>
      </p:sp>
      <p:sp>
        <p:nvSpPr>
          <p:cNvPr id="6" name="object 6"/>
          <p:cNvSpPr txBox="1"/>
          <p:nvPr/>
        </p:nvSpPr>
        <p:spPr>
          <a:xfrm>
            <a:off x="5085841" y="5338063"/>
            <a:ext cx="1074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b="1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000" b="1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000" b="1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000" b="1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20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000" b="1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000" b="1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000" b="1" spc="-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29016" y="3392423"/>
            <a:ext cx="2411095" cy="4241800"/>
          </a:xfrm>
          <a:custGeom>
            <a:avLst/>
            <a:gdLst/>
            <a:ahLst/>
            <a:cxnLst/>
            <a:rect l="l" t="t" r="r" b="b"/>
            <a:pathLst>
              <a:path w="2411095" h="4241800">
                <a:moveTo>
                  <a:pt x="2009139" y="0"/>
                </a:moveTo>
                <a:lnTo>
                  <a:pt x="401827" y="0"/>
                </a:lnTo>
                <a:lnTo>
                  <a:pt x="354976" y="2704"/>
                </a:lnTo>
                <a:lnTo>
                  <a:pt x="309709" y="10615"/>
                </a:lnTo>
                <a:lnTo>
                  <a:pt x="266329" y="23431"/>
                </a:lnTo>
                <a:lnTo>
                  <a:pt x="225138" y="40851"/>
                </a:lnTo>
                <a:lnTo>
                  <a:pt x="186436" y="62573"/>
                </a:lnTo>
                <a:lnTo>
                  <a:pt x="150527" y="88294"/>
                </a:lnTo>
                <a:lnTo>
                  <a:pt x="117713" y="117713"/>
                </a:lnTo>
                <a:lnTo>
                  <a:pt x="88294" y="150527"/>
                </a:lnTo>
                <a:lnTo>
                  <a:pt x="62573" y="186436"/>
                </a:lnTo>
                <a:lnTo>
                  <a:pt x="40851" y="225138"/>
                </a:lnTo>
                <a:lnTo>
                  <a:pt x="23431" y="266329"/>
                </a:lnTo>
                <a:lnTo>
                  <a:pt x="10615" y="309709"/>
                </a:lnTo>
                <a:lnTo>
                  <a:pt x="2704" y="354976"/>
                </a:lnTo>
                <a:lnTo>
                  <a:pt x="0" y="401827"/>
                </a:lnTo>
                <a:lnTo>
                  <a:pt x="0" y="3839464"/>
                </a:lnTo>
                <a:lnTo>
                  <a:pt x="2704" y="3886315"/>
                </a:lnTo>
                <a:lnTo>
                  <a:pt x="10615" y="3931582"/>
                </a:lnTo>
                <a:lnTo>
                  <a:pt x="23431" y="3974962"/>
                </a:lnTo>
                <a:lnTo>
                  <a:pt x="40851" y="4016153"/>
                </a:lnTo>
                <a:lnTo>
                  <a:pt x="62573" y="4054855"/>
                </a:lnTo>
                <a:lnTo>
                  <a:pt x="88294" y="4090764"/>
                </a:lnTo>
                <a:lnTo>
                  <a:pt x="117713" y="4123578"/>
                </a:lnTo>
                <a:lnTo>
                  <a:pt x="150527" y="4152997"/>
                </a:lnTo>
                <a:lnTo>
                  <a:pt x="186436" y="4178718"/>
                </a:lnTo>
                <a:lnTo>
                  <a:pt x="225138" y="4200440"/>
                </a:lnTo>
                <a:lnTo>
                  <a:pt x="266329" y="4217860"/>
                </a:lnTo>
                <a:lnTo>
                  <a:pt x="309709" y="4230676"/>
                </a:lnTo>
                <a:lnTo>
                  <a:pt x="354976" y="4238587"/>
                </a:lnTo>
                <a:lnTo>
                  <a:pt x="401827" y="4241292"/>
                </a:lnTo>
                <a:lnTo>
                  <a:pt x="2009139" y="4241292"/>
                </a:lnTo>
                <a:lnTo>
                  <a:pt x="2055991" y="4238587"/>
                </a:lnTo>
                <a:lnTo>
                  <a:pt x="2101258" y="4230676"/>
                </a:lnTo>
                <a:lnTo>
                  <a:pt x="2144638" y="4217860"/>
                </a:lnTo>
                <a:lnTo>
                  <a:pt x="2185829" y="4200440"/>
                </a:lnTo>
                <a:lnTo>
                  <a:pt x="2224531" y="4178718"/>
                </a:lnTo>
                <a:lnTo>
                  <a:pt x="2260440" y="4152997"/>
                </a:lnTo>
                <a:lnTo>
                  <a:pt x="2293254" y="4123578"/>
                </a:lnTo>
                <a:lnTo>
                  <a:pt x="2322673" y="4090764"/>
                </a:lnTo>
                <a:lnTo>
                  <a:pt x="2348394" y="4054855"/>
                </a:lnTo>
                <a:lnTo>
                  <a:pt x="2370116" y="4016153"/>
                </a:lnTo>
                <a:lnTo>
                  <a:pt x="2387536" y="3974962"/>
                </a:lnTo>
                <a:lnTo>
                  <a:pt x="2400352" y="3931582"/>
                </a:lnTo>
                <a:lnTo>
                  <a:pt x="2408263" y="3886315"/>
                </a:lnTo>
                <a:lnTo>
                  <a:pt x="2410967" y="3839464"/>
                </a:lnTo>
                <a:lnTo>
                  <a:pt x="2410967" y="401827"/>
                </a:lnTo>
                <a:lnTo>
                  <a:pt x="2408263" y="354976"/>
                </a:lnTo>
                <a:lnTo>
                  <a:pt x="2400352" y="309709"/>
                </a:lnTo>
                <a:lnTo>
                  <a:pt x="2387536" y="266329"/>
                </a:lnTo>
                <a:lnTo>
                  <a:pt x="2370116" y="225138"/>
                </a:lnTo>
                <a:lnTo>
                  <a:pt x="2348394" y="186436"/>
                </a:lnTo>
                <a:lnTo>
                  <a:pt x="2322673" y="150527"/>
                </a:lnTo>
                <a:lnTo>
                  <a:pt x="2293254" y="117713"/>
                </a:lnTo>
                <a:lnTo>
                  <a:pt x="2260440" y="88294"/>
                </a:lnTo>
                <a:lnTo>
                  <a:pt x="2224531" y="62573"/>
                </a:lnTo>
                <a:lnTo>
                  <a:pt x="2185829" y="40851"/>
                </a:lnTo>
                <a:lnTo>
                  <a:pt x="2144638" y="23431"/>
                </a:lnTo>
                <a:lnTo>
                  <a:pt x="2101258" y="10615"/>
                </a:lnTo>
                <a:lnTo>
                  <a:pt x="2055991" y="2704"/>
                </a:lnTo>
                <a:lnTo>
                  <a:pt x="2009139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778875" y="5338063"/>
            <a:ext cx="1123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b="1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000" b="1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000" b="1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000" b="1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20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000" b="1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000" b="1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000" b="1" spc="-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185904" y="3294888"/>
            <a:ext cx="2365375" cy="1377950"/>
          </a:xfrm>
          <a:custGeom>
            <a:avLst/>
            <a:gdLst/>
            <a:ahLst/>
            <a:cxnLst/>
            <a:rect l="l" t="t" r="r" b="b"/>
            <a:pathLst>
              <a:path w="2365375" h="1377950">
                <a:moveTo>
                  <a:pt x="2135632" y="0"/>
                </a:moveTo>
                <a:lnTo>
                  <a:pt x="229616" y="0"/>
                </a:lnTo>
                <a:lnTo>
                  <a:pt x="183323" y="4662"/>
                </a:lnTo>
                <a:lnTo>
                  <a:pt x="140213" y="18035"/>
                </a:lnTo>
                <a:lnTo>
                  <a:pt x="101209" y="39199"/>
                </a:lnTo>
                <a:lnTo>
                  <a:pt x="67230" y="67230"/>
                </a:lnTo>
                <a:lnTo>
                  <a:pt x="39199" y="101209"/>
                </a:lnTo>
                <a:lnTo>
                  <a:pt x="18035" y="140213"/>
                </a:lnTo>
                <a:lnTo>
                  <a:pt x="4662" y="183323"/>
                </a:lnTo>
                <a:lnTo>
                  <a:pt x="0" y="229615"/>
                </a:lnTo>
                <a:lnTo>
                  <a:pt x="0" y="1148079"/>
                </a:lnTo>
                <a:lnTo>
                  <a:pt x="4662" y="1194372"/>
                </a:lnTo>
                <a:lnTo>
                  <a:pt x="18035" y="1237482"/>
                </a:lnTo>
                <a:lnTo>
                  <a:pt x="39199" y="1276486"/>
                </a:lnTo>
                <a:lnTo>
                  <a:pt x="67230" y="1310465"/>
                </a:lnTo>
                <a:lnTo>
                  <a:pt x="101209" y="1338496"/>
                </a:lnTo>
                <a:lnTo>
                  <a:pt x="140213" y="1359660"/>
                </a:lnTo>
                <a:lnTo>
                  <a:pt x="183323" y="1373033"/>
                </a:lnTo>
                <a:lnTo>
                  <a:pt x="229616" y="1377695"/>
                </a:lnTo>
                <a:lnTo>
                  <a:pt x="2135632" y="1377695"/>
                </a:lnTo>
                <a:lnTo>
                  <a:pt x="2181924" y="1373033"/>
                </a:lnTo>
                <a:lnTo>
                  <a:pt x="2225034" y="1359660"/>
                </a:lnTo>
                <a:lnTo>
                  <a:pt x="2264038" y="1338496"/>
                </a:lnTo>
                <a:lnTo>
                  <a:pt x="2298017" y="1310465"/>
                </a:lnTo>
                <a:lnTo>
                  <a:pt x="2326048" y="1276486"/>
                </a:lnTo>
                <a:lnTo>
                  <a:pt x="2347212" y="1237482"/>
                </a:lnTo>
                <a:lnTo>
                  <a:pt x="2360585" y="1194372"/>
                </a:lnTo>
                <a:lnTo>
                  <a:pt x="2365248" y="1148079"/>
                </a:lnTo>
                <a:lnTo>
                  <a:pt x="2365248" y="229615"/>
                </a:lnTo>
                <a:lnTo>
                  <a:pt x="2360585" y="183323"/>
                </a:lnTo>
                <a:lnTo>
                  <a:pt x="2347212" y="140213"/>
                </a:lnTo>
                <a:lnTo>
                  <a:pt x="2326048" y="101209"/>
                </a:lnTo>
                <a:lnTo>
                  <a:pt x="2298017" y="67230"/>
                </a:lnTo>
                <a:lnTo>
                  <a:pt x="2264038" y="39199"/>
                </a:lnTo>
                <a:lnTo>
                  <a:pt x="2225034" y="18035"/>
                </a:lnTo>
                <a:lnTo>
                  <a:pt x="2181924" y="4662"/>
                </a:lnTo>
                <a:lnTo>
                  <a:pt x="2135632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812014" y="3808602"/>
            <a:ext cx="11258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b="1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000" b="1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000" b="1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000" b="1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20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000" b="1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000" b="1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000" b="1" spc="-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05016" y="4253484"/>
            <a:ext cx="1405255" cy="696595"/>
          </a:xfrm>
          <a:custGeom>
            <a:avLst/>
            <a:gdLst/>
            <a:ahLst/>
            <a:cxnLst/>
            <a:rect l="l" t="t" r="r" b="b"/>
            <a:pathLst>
              <a:path w="1405254" h="696595">
                <a:moveTo>
                  <a:pt x="1056893" y="0"/>
                </a:moveTo>
                <a:lnTo>
                  <a:pt x="1056893" y="174116"/>
                </a:lnTo>
                <a:lnTo>
                  <a:pt x="0" y="174116"/>
                </a:lnTo>
                <a:lnTo>
                  <a:pt x="0" y="522350"/>
                </a:lnTo>
                <a:lnTo>
                  <a:pt x="1056893" y="522350"/>
                </a:lnTo>
                <a:lnTo>
                  <a:pt x="1056893" y="696467"/>
                </a:lnTo>
                <a:lnTo>
                  <a:pt x="1405127" y="348233"/>
                </a:lnTo>
                <a:lnTo>
                  <a:pt x="1056893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919594" y="4491990"/>
            <a:ext cx="614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200" b="1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eq</a:t>
            </a:r>
            <a:r>
              <a:rPr sz="12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ues</a:t>
            </a:r>
            <a:r>
              <a:rPr sz="12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675619" y="3360420"/>
            <a:ext cx="1407160" cy="696595"/>
          </a:xfrm>
          <a:custGeom>
            <a:avLst/>
            <a:gdLst/>
            <a:ahLst/>
            <a:cxnLst/>
            <a:rect l="l" t="t" r="r" b="b"/>
            <a:pathLst>
              <a:path w="1407159" h="696595">
                <a:moveTo>
                  <a:pt x="1058418" y="0"/>
                </a:moveTo>
                <a:lnTo>
                  <a:pt x="1058418" y="174116"/>
                </a:lnTo>
                <a:lnTo>
                  <a:pt x="0" y="174116"/>
                </a:lnTo>
                <a:lnTo>
                  <a:pt x="0" y="522350"/>
                </a:lnTo>
                <a:lnTo>
                  <a:pt x="1058418" y="522350"/>
                </a:lnTo>
                <a:lnTo>
                  <a:pt x="1058418" y="696467"/>
                </a:lnTo>
                <a:lnTo>
                  <a:pt x="1406652" y="348233"/>
                </a:lnTo>
                <a:lnTo>
                  <a:pt x="1058418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991722" y="3599180"/>
            <a:ext cx="614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200" b="1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eq</a:t>
            </a:r>
            <a:r>
              <a:rPr sz="12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ues</a:t>
            </a:r>
            <a:r>
              <a:rPr sz="12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185904" y="6435852"/>
            <a:ext cx="2365375" cy="1376680"/>
          </a:xfrm>
          <a:custGeom>
            <a:avLst/>
            <a:gdLst/>
            <a:ahLst/>
            <a:cxnLst/>
            <a:rect l="l" t="t" r="r" b="b"/>
            <a:pathLst>
              <a:path w="2365375" h="1376679">
                <a:moveTo>
                  <a:pt x="2135886" y="0"/>
                </a:moveTo>
                <a:lnTo>
                  <a:pt x="229362" y="0"/>
                </a:lnTo>
                <a:lnTo>
                  <a:pt x="183153" y="4662"/>
                </a:lnTo>
                <a:lnTo>
                  <a:pt x="140106" y="18032"/>
                </a:lnTo>
                <a:lnTo>
                  <a:pt x="101147" y="39185"/>
                </a:lnTo>
                <a:lnTo>
                  <a:pt x="67198" y="67198"/>
                </a:lnTo>
                <a:lnTo>
                  <a:pt x="39185" y="101147"/>
                </a:lnTo>
                <a:lnTo>
                  <a:pt x="18032" y="140106"/>
                </a:lnTo>
                <a:lnTo>
                  <a:pt x="4662" y="183153"/>
                </a:lnTo>
                <a:lnTo>
                  <a:pt x="0" y="229362"/>
                </a:lnTo>
                <a:lnTo>
                  <a:pt x="0" y="1146810"/>
                </a:lnTo>
                <a:lnTo>
                  <a:pt x="4662" y="1193018"/>
                </a:lnTo>
                <a:lnTo>
                  <a:pt x="18032" y="1236065"/>
                </a:lnTo>
                <a:lnTo>
                  <a:pt x="39185" y="1275024"/>
                </a:lnTo>
                <a:lnTo>
                  <a:pt x="67198" y="1308973"/>
                </a:lnTo>
                <a:lnTo>
                  <a:pt x="101147" y="1336986"/>
                </a:lnTo>
                <a:lnTo>
                  <a:pt x="140106" y="1358139"/>
                </a:lnTo>
                <a:lnTo>
                  <a:pt x="183153" y="1371509"/>
                </a:lnTo>
                <a:lnTo>
                  <a:pt x="229362" y="1376172"/>
                </a:lnTo>
                <a:lnTo>
                  <a:pt x="2135886" y="1376172"/>
                </a:lnTo>
                <a:lnTo>
                  <a:pt x="2182094" y="1371509"/>
                </a:lnTo>
                <a:lnTo>
                  <a:pt x="2225141" y="1358139"/>
                </a:lnTo>
                <a:lnTo>
                  <a:pt x="2264100" y="1336986"/>
                </a:lnTo>
                <a:lnTo>
                  <a:pt x="2298049" y="1308973"/>
                </a:lnTo>
                <a:lnTo>
                  <a:pt x="2326062" y="1275024"/>
                </a:lnTo>
                <a:lnTo>
                  <a:pt x="2347215" y="1236065"/>
                </a:lnTo>
                <a:lnTo>
                  <a:pt x="2360585" y="1193018"/>
                </a:lnTo>
                <a:lnTo>
                  <a:pt x="2365248" y="1146810"/>
                </a:lnTo>
                <a:lnTo>
                  <a:pt x="2365248" y="229362"/>
                </a:lnTo>
                <a:lnTo>
                  <a:pt x="2360585" y="183153"/>
                </a:lnTo>
                <a:lnTo>
                  <a:pt x="2347215" y="140106"/>
                </a:lnTo>
                <a:lnTo>
                  <a:pt x="2326062" y="101147"/>
                </a:lnTo>
                <a:lnTo>
                  <a:pt x="2298049" y="67198"/>
                </a:lnTo>
                <a:lnTo>
                  <a:pt x="2264100" y="39185"/>
                </a:lnTo>
                <a:lnTo>
                  <a:pt x="2225141" y="18032"/>
                </a:lnTo>
                <a:lnTo>
                  <a:pt x="2182094" y="4662"/>
                </a:lnTo>
                <a:lnTo>
                  <a:pt x="2135886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2813538" y="6949567"/>
            <a:ext cx="1123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b="1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000" b="1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000" b="1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000" b="1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20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000" b="1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000" b="1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000" b="1" spc="-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680192" y="6400800"/>
            <a:ext cx="1407160" cy="698500"/>
          </a:xfrm>
          <a:custGeom>
            <a:avLst/>
            <a:gdLst/>
            <a:ahLst/>
            <a:cxnLst/>
            <a:rect l="l" t="t" r="r" b="b"/>
            <a:pathLst>
              <a:path w="1407159" h="698500">
                <a:moveTo>
                  <a:pt x="1057655" y="0"/>
                </a:moveTo>
                <a:lnTo>
                  <a:pt x="1057655" y="174498"/>
                </a:lnTo>
                <a:lnTo>
                  <a:pt x="0" y="174498"/>
                </a:lnTo>
                <a:lnTo>
                  <a:pt x="0" y="523494"/>
                </a:lnTo>
                <a:lnTo>
                  <a:pt x="1057655" y="523494"/>
                </a:lnTo>
                <a:lnTo>
                  <a:pt x="1057655" y="697992"/>
                </a:lnTo>
                <a:lnTo>
                  <a:pt x="1406652" y="348996"/>
                </a:lnTo>
                <a:lnTo>
                  <a:pt x="1057655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0995406" y="6640448"/>
            <a:ext cx="614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200" b="1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eq</a:t>
            </a:r>
            <a:r>
              <a:rPr sz="12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ues</a:t>
            </a:r>
            <a:r>
              <a:rPr sz="12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05016" y="6134100"/>
            <a:ext cx="1405255" cy="696595"/>
          </a:xfrm>
          <a:custGeom>
            <a:avLst/>
            <a:gdLst/>
            <a:ahLst/>
            <a:cxnLst/>
            <a:rect l="l" t="t" r="r" b="b"/>
            <a:pathLst>
              <a:path w="1405254" h="696595">
                <a:moveTo>
                  <a:pt x="348233" y="0"/>
                </a:moveTo>
                <a:lnTo>
                  <a:pt x="0" y="348234"/>
                </a:lnTo>
                <a:lnTo>
                  <a:pt x="348233" y="696467"/>
                </a:lnTo>
                <a:lnTo>
                  <a:pt x="348233" y="522350"/>
                </a:lnTo>
                <a:lnTo>
                  <a:pt x="1405127" y="522350"/>
                </a:lnTo>
                <a:lnTo>
                  <a:pt x="1405127" y="174116"/>
                </a:lnTo>
                <a:lnTo>
                  <a:pt x="348233" y="174116"/>
                </a:lnTo>
                <a:lnTo>
                  <a:pt x="348233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041768" y="6372605"/>
            <a:ext cx="7194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Response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650981" y="3881373"/>
            <a:ext cx="1419860" cy="709295"/>
            <a:chOff x="10650981" y="3881373"/>
            <a:chExt cx="1419860" cy="709295"/>
          </a:xfrm>
        </p:grpSpPr>
        <p:sp>
          <p:nvSpPr>
            <p:cNvPr id="22" name="object 22"/>
            <p:cNvSpPr/>
            <p:nvPr/>
          </p:nvSpPr>
          <p:spPr>
            <a:xfrm>
              <a:off x="10657331" y="3887723"/>
              <a:ext cx="1407160" cy="696595"/>
            </a:xfrm>
            <a:custGeom>
              <a:avLst/>
              <a:gdLst/>
              <a:ahLst/>
              <a:cxnLst/>
              <a:rect l="l" t="t" r="r" b="b"/>
              <a:pathLst>
                <a:path w="1407159" h="696595">
                  <a:moveTo>
                    <a:pt x="348234" y="0"/>
                  </a:moveTo>
                  <a:lnTo>
                    <a:pt x="0" y="348234"/>
                  </a:lnTo>
                  <a:lnTo>
                    <a:pt x="348234" y="696467"/>
                  </a:lnTo>
                  <a:lnTo>
                    <a:pt x="348234" y="522350"/>
                  </a:lnTo>
                  <a:lnTo>
                    <a:pt x="1406652" y="522350"/>
                  </a:lnTo>
                  <a:lnTo>
                    <a:pt x="1406652" y="174116"/>
                  </a:lnTo>
                  <a:lnTo>
                    <a:pt x="348234" y="174116"/>
                  </a:lnTo>
                  <a:lnTo>
                    <a:pt x="348234" y="0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657331" y="3887723"/>
              <a:ext cx="1407160" cy="696595"/>
            </a:xfrm>
            <a:custGeom>
              <a:avLst/>
              <a:gdLst/>
              <a:ahLst/>
              <a:cxnLst/>
              <a:rect l="l" t="t" r="r" b="b"/>
              <a:pathLst>
                <a:path w="1407159" h="696595">
                  <a:moveTo>
                    <a:pt x="0" y="348234"/>
                  </a:moveTo>
                  <a:lnTo>
                    <a:pt x="348234" y="0"/>
                  </a:lnTo>
                  <a:lnTo>
                    <a:pt x="348234" y="174116"/>
                  </a:lnTo>
                  <a:lnTo>
                    <a:pt x="1406652" y="174116"/>
                  </a:lnTo>
                  <a:lnTo>
                    <a:pt x="1406652" y="522350"/>
                  </a:lnTo>
                  <a:lnTo>
                    <a:pt x="348234" y="522350"/>
                  </a:lnTo>
                  <a:lnTo>
                    <a:pt x="348234" y="696467"/>
                  </a:lnTo>
                  <a:lnTo>
                    <a:pt x="0" y="34823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1094973" y="4126738"/>
            <a:ext cx="7194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Response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650981" y="6923278"/>
            <a:ext cx="1419860" cy="709295"/>
            <a:chOff x="10650981" y="6923278"/>
            <a:chExt cx="1419860" cy="709295"/>
          </a:xfrm>
        </p:grpSpPr>
        <p:sp>
          <p:nvSpPr>
            <p:cNvPr id="26" name="object 26"/>
            <p:cNvSpPr/>
            <p:nvPr/>
          </p:nvSpPr>
          <p:spPr>
            <a:xfrm>
              <a:off x="10657331" y="6929628"/>
              <a:ext cx="1407160" cy="696595"/>
            </a:xfrm>
            <a:custGeom>
              <a:avLst/>
              <a:gdLst/>
              <a:ahLst/>
              <a:cxnLst/>
              <a:rect l="l" t="t" r="r" b="b"/>
              <a:pathLst>
                <a:path w="1407159" h="696595">
                  <a:moveTo>
                    <a:pt x="348234" y="0"/>
                  </a:moveTo>
                  <a:lnTo>
                    <a:pt x="0" y="348234"/>
                  </a:lnTo>
                  <a:lnTo>
                    <a:pt x="348234" y="696468"/>
                  </a:lnTo>
                  <a:lnTo>
                    <a:pt x="348234" y="522351"/>
                  </a:lnTo>
                  <a:lnTo>
                    <a:pt x="1406652" y="522351"/>
                  </a:lnTo>
                  <a:lnTo>
                    <a:pt x="1406652" y="174117"/>
                  </a:lnTo>
                  <a:lnTo>
                    <a:pt x="348234" y="174117"/>
                  </a:lnTo>
                  <a:lnTo>
                    <a:pt x="348234" y="0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657331" y="6929628"/>
              <a:ext cx="1407160" cy="696595"/>
            </a:xfrm>
            <a:custGeom>
              <a:avLst/>
              <a:gdLst/>
              <a:ahLst/>
              <a:cxnLst/>
              <a:rect l="l" t="t" r="r" b="b"/>
              <a:pathLst>
                <a:path w="1407159" h="696595">
                  <a:moveTo>
                    <a:pt x="0" y="348234"/>
                  </a:moveTo>
                  <a:lnTo>
                    <a:pt x="348234" y="0"/>
                  </a:lnTo>
                  <a:lnTo>
                    <a:pt x="348234" y="174117"/>
                  </a:lnTo>
                  <a:lnTo>
                    <a:pt x="1406652" y="174117"/>
                  </a:lnTo>
                  <a:lnTo>
                    <a:pt x="1406652" y="522351"/>
                  </a:lnTo>
                  <a:lnTo>
                    <a:pt x="348234" y="522351"/>
                  </a:lnTo>
                  <a:lnTo>
                    <a:pt x="348234" y="696468"/>
                  </a:lnTo>
                  <a:lnTo>
                    <a:pt x="0" y="34823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1094973" y="7168388"/>
            <a:ext cx="7194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Response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238500" y="4253484"/>
            <a:ext cx="1407160" cy="696595"/>
          </a:xfrm>
          <a:custGeom>
            <a:avLst/>
            <a:gdLst/>
            <a:ahLst/>
            <a:cxnLst/>
            <a:rect l="l" t="t" r="r" b="b"/>
            <a:pathLst>
              <a:path w="1407160" h="696595">
                <a:moveTo>
                  <a:pt x="1058417" y="0"/>
                </a:moveTo>
                <a:lnTo>
                  <a:pt x="1058417" y="174116"/>
                </a:lnTo>
                <a:lnTo>
                  <a:pt x="0" y="174116"/>
                </a:lnTo>
                <a:lnTo>
                  <a:pt x="0" y="522350"/>
                </a:lnTo>
                <a:lnTo>
                  <a:pt x="1058417" y="522350"/>
                </a:lnTo>
                <a:lnTo>
                  <a:pt x="1058417" y="696467"/>
                </a:lnTo>
                <a:lnTo>
                  <a:pt x="1406652" y="348233"/>
                </a:lnTo>
                <a:lnTo>
                  <a:pt x="1058417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553333" y="4491990"/>
            <a:ext cx="614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200" b="1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eq</a:t>
            </a:r>
            <a:r>
              <a:rPr sz="12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ues</a:t>
            </a:r>
            <a:r>
              <a:rPr sz="12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238500" y="6134100"/>
            <a:ext cx="1407160" cy="696595"/>
          </a:xfrm>
          <a:custGeom>
            <a:avLst/>
            <a:gdLst/>
            <a:ahLst/>
            <a:cxnLst/>
            <a:rect l="l" t="t" r="r" b="b"/>
            <a:pathLst>
              <a:path w="1407160" h="696595">
                <a:moveTo>
                  <a:pt x="348234" y="0"/>
                </a:moveTo>
                <a:lnTo>
                  <a:pt x="0" y="348234"/>
                </a:lnTo>
                <a:lnTo>
                  <a:pt x="348234" y="696467"/>
                </a:lnTo>
                <a:lnTo>
                  <a:pt x="348234" y="522350"/>
                </a:lnTo>
                <a:lnTo>
                  <a:pt x="1406652" y="522350"/>
                </a:lnTo>
                <a:lnTo>
                  <a:pt x="1406652" y="174116"/>
                </a:lnTo>
                <a:lnTo>
                  <a:pt x="348234" y="174116"/>
                </a:lnTo>
                <a:lnTo>
                  <a:pt x="348234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675634" y="6372605"/>
            <a:ext cx="7194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Response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8122666" y="2614929"/>
            <a:ext cx="1067435" cy="675640"/>
            <a:chOff x="8122666" y="2614929"/>
            <a:chExt cx="1067435" cy="675640"/>
          </a:xfrm>
        </p:grpSpPr>
        <p:sp>
          <p:nvSpPr>
            <p:cNvPr id="34" name="object 34"/>
            <p:cNvSpPr/>
            <p:nvPr/>
          </p:nvSpPr>
          <p:spPr>
            <a:xfrm>
              <a:off x="8129016" y="2621279"/>
              <a:ext cx="1054735" cy="662940"/>
            </a:xfrm>
            <a:custGeom>
              <a:avLst/>
              <a:gdLst/>
              <a:ahLst/>
              <a:cxnLst/>
              <a:rect l="l" t="t" r="r" b="b"/>
              <a:pathLst>
                <a:path w="1054734" h="662939">
                  <a:moveTo>
                    <a:pt x="944117" y="0"/>
                  </a:moveTo>
                  <a:lnTo>
                    <a:pt x="0" y="0"/>
                  </a:lnTo>
                  <a:lnTo>
                    <a:pt x="0" y="662940"/>
                  </a:lnTo>
                  <a:lnTo>
                    <a:pt x="1054607" y="662940"/>
                  </a:lnTo>
                  <a:lnTo>
                    <a:pt x="1054607" y="110490"/>
                  </a:lnTo>
                  <a:lnTo>
                    <a:pt x="944117" y="0"/>
                  </a:lnTo>
                  <a:close/>
                </a:path>
              </a:pathLst>
            </a:custGeom>
            <a:solidFill>
              <a:srgbClr val="E0DE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8129016" y="2621279"/>
              <a:ext cx="1054735" cy="662940"/>
            </a:xfrm>
            <a:custGeom>
              <a:avLst/>
              <a:gdLst/>
              <a:ahLst/>
              <a:cxnLst/>
              <a:rect l="l" t="t" r="r" b="b"/>
              <a:pathLst>
                <a:path w="1054734" h="662939">
                  <a:moveTo>
                    <a:pt x="0" y="0"/>
                  </a:moveTo>
                  <a:lnTo>
                    <a:pt x="944117" y="0"/>
                  </a:lnTo>
                  <a:lnTo>
                    <a:pt x="1054607" y="110490"/>
                  </a:lnTo>
                  <a:lnTo>
                    <a:pt x="1054607" y="662940"/>
                  </a:lnTo>
                  <a:lnTo>
                    <a:pt x="0" y="66294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1717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8187181" y="2717038"/>
            <a:ext cx="895985" cy="48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-1270" algn="ctr">
              <a:lnSpc>
                <a:spcPct val="100000"/>
              </a:lnSpc>
              <a:spcBef>
                <a:spcPts val="105"/>
              </a:spcBef>
            </a:pPr>
            <a:r>
              <a:rPr sz="105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Trace</a:t>
            </a:r>
            <a:r>
              <a:rPr sz="1050" b="1" spc="-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05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05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X  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05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05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5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050" b="1" spc="-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05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05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  </a:t>
            </a:r>
            <a:r>
              <a:rPr sz="900" b="1" spc="4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900" b="1" spc="4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900" b="1" spc="-2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rver</a:t>
            </a:r>
            <a:r>
              <a:rPr sz="900" b="1" spc="-5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b="1" spc="3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900" b="1" spc="35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900" b="1" spc="2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900" b="1" spc="-15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900" b="1" spc="-2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900" b="1" spc="1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900" b="1" spc="2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ed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9453118" y="2614929"/>
            <a:ext cx="1069340" cy="675640"/>
            <a:chOff x="9453118" y="2614929"/>
            <a:chExt cx="1069340" cy="675640"/>
          </a:xfrm>
        </p:grpSpPr>
        <p:sp>
          <p:nvSpPr>
            <p:cNvPr id="38" name="object 38"/>
            <p:cNvSpPr/>
            <p:nvPr/>
          </p:nvSpPr>
          <p:spPr>
            <a:xfrm>
              <a:off x="9459468" y="2621279"/>
              <a:ext cx="1056640" cy="662940"/>
            </a:xfrm>
            <a:custGeom>
              <a:avLst/>
              <a:gdLst/>
              <a:ahLst/>
              <a:cxnLst/>
              <a:rect l="l" t="t" r="r" b="b"/>
              <a:pathLst>
                <a:path w="1056640" h="662939">
                  <a:moveTo>
                    <a:pt x="945641" y="0"/>
                  </a:moveTo>
                  <a:lnTo>
                    <a:pt x="0" y="0"/>
                  </a:lnTo>
                  <a:lnTo>
                    <a:pt x="0" y="662940"/>
                  </a:lnTo>
                  <a:lnTo>
                    <a:pt x="1056131" y="662940"/>
                  </a:lnTo>
                  <a:lnTo>
                    <a:pt x="1056131" y="110490"/>
                  </a:lnTo>
                  <a:lnTo>
                    <a:pt x="945641" y="0"/>
                  </a:lnTo>
                  <a:close/>
                </a:path>
              </a:pathLst>
            </a:custGeom>
            <a:solidFill>
              <a:srgbClr val="D1ED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9459468" y="2621279"/>
              <a:ext cx="1056640" cy="662940"/>
            </a:xfrm>
            <a:custGeom>
              <a:avLst/>
              <a:gdLst/>
              <a:ahLst/>
              <a:cxnLst/>
              <a:rect l="l" t="t" r="r" b="b"/>
              <a:pathLst>
                <a:path w="1056640" h="662939">
                  <a:moveTo>
                    <a:pt x="0" y="0"/>
                  </a:moveTo>
                  <a:lnTo>
                    <a:pt x="945641" y="0"/>
                  </a:lnTo>
                  <a:lnTo>
                    <a:pt x="1056131" y="110490"/>
                  </a:lnTo>
                  <a:lnTo>
                    <a:pt x="1056131" y="662940"/>
                  </a:lnTo>
                  <a:lnTo>
                    <a:pt x="0" y="66294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1717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9584690" y="2717038"/>
            <a:ext cx="76390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 marR="5080" indent="-13970">
              <a:lnSpc>
                <a:spcPct val="100000"/>
              </a:lnSpc>
              <a:spcBef>
                <a:spcPts val="105"/>
              </a:spcBef>
            </a:pPr>
            <a:r>
              <a:rPr sz="105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Trace</a:t>
            </a:r>
            <a:r>
              <a:rPr sz="1050" b="1" spc="-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05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05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X  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05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05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5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050" b="1" spc="-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05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05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1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05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734302" y="3539997"/>
            <a:ext cx="1069340" cy="675640"/>
            <a:chOff x="6734302" y="3539997"/>
            <a:chExt cx="1069340" cy="675640"/>
          </a:xfrm>
        </p:grpSpPr>
        <p:sp>
          <p:nvSpPr>
            <p:cNvPr id="42" name="object 42"/>
            <p:cNvSpPr/>
            <p:nvPr/>
          </p:nvSpPr>
          <p:spPr>
            <a:xfrm>
              <a:off x="6740652" y="3546347"/>
              <a:ext cx="1056640" cy="662940"/>
            </a:xfrm>
            <a:custGeom>
              <a:avLst/>
              <a:gdLst/>
              <a:ahLst/>
              <a:cxnLst/>
              <a:rect l="l" t="t" r="r" b="b"/>
              <a:pathLst>
                <a:path w="1056640" h="662939">
                  <a:moveTo>
                    <a:pt x="945642" y="0"/>
                  </a:moveTo>
                  <a:lnTo>
                    <a:pt x="0" y="0"/>
                  </a:lnTo>
                  <a:lnTo>
                    <a:pt x="0" y="662939"/>
                  </a:lnTo>
                  <a:lnTo>
                    <a:pt x="1056131" y="662939"/>
                  </a:lnTo>
                  <a:lnTo>
                    <a:pt x="1056131" y="110490"/>
                  </a:lnTo>
                  <a:lnTo>
                    <a:pt x="945642" y="0"/>
                  </a:lnTo>
                  <a:close/>
                </a:path>
              </a:pathLst>
            </a:custGeom>
            <a:solidFill>
              <a:srgbClr val="E0DE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740652" y="3546347"/>
              <a:ext cx="1056640" cy="662940"/>
            </a:xfrm>
            <a:custGeom>
              <a:avLst/>
              <a:gdLst/>
              <a:ahLst/>
              <a:cxnLst/>
              <a:rect l="l" t="t" r="r" b="b"/>
              <a:pathLst>
                <a:path w="1056640" h="662939">
                  <a:moveTo>
                    <a:pt x="0" y="0"/>
                  </a:moveTo>
                  <a:lnTo>
                    <a:pt x="945642" y="0"/>
                  </a:lnTo>
                  <a:lnTo>
                    <a:pt x="1056131" y="110490"/>
                  </a:lnTo>
                  <a:lnTo>
                    <a:pt x="1056131" y="662939"/>
                  </a:lnTo>
                  <a:lnTo>
                    <a:pt x="0" y="66293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1717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6864731" y="3641852"/>
            <a:ext cx="763905" cy="48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" marR="5080" indent="-20320" algn="just">
              <a:lnSpc>
                <a:spcPct val="100000"/>
              </a:lnSpc>
              <a:spcBef>
                <a:spcPts val="105"/>
              </a:spcBef>
            </a:pPr>
            <a:r>
              <a:rPr sz="105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Trace</a:t>
            </a:r>
            <a:r>
              <a:rPr sz="1050" b="1" spc="-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05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05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X  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05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05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5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050" b="1" spc="-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05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05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  </a:t>
            </a:r>
            <a:r>
              <a:rPr sz="900" b="1" spc="5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Client</a:t>
            </a:r>
            <a:r>
              <a:rPr sz="900" b="1" spc="-25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b="1" spc="2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Sent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773926" y="6880606"/>
            <a:ext cx="1067435" cy="675640"/>
            <a:chOff x="6773926" y="6880606"/>
            <a:chExt cx="1067435" cy="675640"/>
          </a:xfrm>
        </p:grpSpPr>
        <p:sp>
          <p:nvSpPr>
            <p:cNvPr id="46" name="object 46"/>
            <p:cNvSpPr/>
            <p:nvPr/>
          </p:nvSpPr>
          <p:spPr>
            <a:xfrm>
              <a:off x="6780276" y="6886956"/>
              <a:ext cx="1054735" cy="662940"/>
            </a:xfrm>
            <a:custGeom>
              <a:avLst/>
              <a:gdLst/>
              <a:ahLst/>
              <a:cxnLst/>
              <a:rect l="l" t="t" r="r" b="b"/>
              <a:pathLst>
                <a:path w="1054734" h="662940">
                  <a:moveTo>
                    <a:pt x="944118" y="0"/>
                  </a:moveTo>
                  <a:lnTo>
                    <a:pt x="0" y="0"/>
                  </a:lnTo>
                  <a:lnTo>
                    <a:pt x="0" y="662940"/>
                  </a:lnTo>
                  <a:lnTo>
                    <a:pt x="1054607" y="662940"/>
                  </a:lnTo>
                  <a:lnTo>
                    <a:pt x="1054607" y="110490"/>
                  </a:lnTo>
                  <a:lnTo>
                    <a:pt x="944118" y="0"/>
                  </a:lnTo>
                  <a:close/>
                </a:path>
              </a:pathLst>
            </a:custGeom>
            <a:solidFill>
              <a:srgbClr val="E0DE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780276" y="6886956"/>
              <a:ext cx="1054735" cy="662940"/>
            </a:xfrm>
            <a:custGeom>
              <a:avLst/>
              <a:gdLst/>
              <a:ahLst/>
              <a:cxnLst/>
              <a:rect l="l" t="t" r="r" b="b"/>
              <a:pathLst>
                <a:path w="1054734" h="662940">
                  <a:moveTo>
                    <a:pt x="0" y="0"/>
                  </a:moveTo>
                  <a:lnTo>
                    <a:pt x="944118" y="0"/>
                  </a:lnTo>
                  <a:lnTo>
                    <a:pt x="1054607" y="110490"/>
                  </a:lnTo>
                  <a:lnTo>
                    <a:pt x="1054607" y="662940"/>
                  </a:lnTo>
                  <a:lnTo>
                    <a:pt x="0" y="66294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1717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6849109" y="6983730"/>
            <a:ext cx="874394" cy="48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-1270" algn="ctr">
              <a:lnSpc>
                <a:spcPct val="100000"/>
              </a:lnSpc>
              <a:spcBef>
                <a:spcPts val="105"/>
              </a:spcBef>
            </a:pPr>
            <a:r>
              <a:rPr sz="105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Trace</a:t>
            </a:r>
            <a:r>
              <a:rPr sz="1050" b="1" spc="-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05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05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X  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05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05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5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050" b="1" spc="-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05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05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  </a:t>
            </a:r>
            <a:r>
              <a:rPr sz="900" b="1" spc="55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900" b="1" spc="2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900" b="1" spc="-45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900" b="1" spc="1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900" b="1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900" b="1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900" b="1" spc="-1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b="1" spc="3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900" b="1" spc="35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900" b="1" spc="2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900" b="1" spc="-15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900" b="1" spc="-2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900" b="1" spc="1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900" b="1" spc="2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ed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518915" y="6886956"/>
            <a:ext cx="1056640" cy="662940"/>
          </a:xfrm>
          <a:custGeom>
            <a:avLst/>
            <a:gdLst/>
            <a:ahLst/>
            <a:cxnLst/>
            <a:rect l="l" t="t" r="r" b="b"/>
            <a:pathLst>
              <a:path w="1056639" h="662940">
                <a:moveTo>
                  <a:pt x="0" y="0"/>
                </a:moveTo>
                <a:lnTo>
                  <a:pt x="945642" y="0"/>
                </a:lnTo>
                <a:lnTo>
                  <a:pt x="1056132" y="110490"/>
                </a:lnTo>
                <a:lnTo>
                  <a:pt x="1056132" y="662940"/>
                </a:lnTo>
                <a:lnTo>
                  <a:pt x="0" y="66294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3643629" y="6983730"/>
            <a:ext cx="76390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" marR="5080" indent="-20320">
              <a:lnSpc>
                <a:spcPct val="100000"/>
              </a:lnSpc>
              <a:spcBef>
                <a:spcPts val="105"/>
              </a:spcBef>
            </a:pPr>
            <a:r>
              <a:rPr sz="105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Trace</a:t>
            </a:r>
            <a:r>
              <a:rPr sz="1050" b="1" spc="-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05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05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X  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05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05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5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050" b="1" spc="-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05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05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0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413759" y="5006340"/>
            <a:ext cx="1056640" cy="662940"/>
          </a:xfrm>
          <a:custGeom>
            <a:avLst/>
            <a:gdLst/>
            <a:ahLst/>
            <a:cxnLst/>
            <a:rect l="l" t="t" r="r" b="b"/>
            <a:pathLst>
              <a:path w="1056639" h="662939">
                <a:moveTo>
                  <a:pt x="0" y="0"/>
                </a:moveTo>
                <a:lnTo>
                  <a:pt x="945641" y="0"/>
                </a:lnTo>
                <a:lnTo>
                  <a:pt x="1056131" y="110489"/>
                </a:lnTo>
                <a:lnTo>
                  <a:pt x="1056131" y="662939"/>
                </a:lnTo>
                <a:lnTo>
                  <a:pt x="0" y="66293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3545459" y="5102733"/>
            <a:ext cx="74993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" marR="5080" indent="-20320">
              <a:lnSpc>
                <a:spcPct val="100000"/>
              </a:lnSpc>
              <a:spcBef>
                <a:spcPts val="105"/>
              </a:spcBef>
            </a:pPr>
            <a:r>
              <a:rPr sz="105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05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050" b="1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Trace</a:t>
            </a:r>
            <a:r>
              <a:rPr sz="1050" b="1" spc="-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5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  </a:t>
            </a:r>
            <a:r>
              <a:rPr sz="105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05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050" b="1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05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05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5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050" b="1" spc="-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05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8122666" y="7735569"/>
            <a:ext cx="1067435" cy="675640"/>
            <a:chOff x="8122666" y="7735569"/>
            <a:chExt cx="1067435" cy="675640"/>
          </a:xfrm>
        </p:grpSpPr>
        <p:sp>
          <p:nvSpPr>
            <p:cNvPr id="54" name="object 54"/>
            <p:cNvSpPr/>
            <p:nvPr/>
          </p:nvSpPr>
          <p:spPr>
            <a:xfrm>
              <a:off x="8129016" y="7741919"/>
              <a:ext cx="1054735" cy="662940"/>
            </a:xfrm>
            <a:custGeom>
              <a:avLst/>
              <a:gdLst/>
              <a:ahLst/>
              <a:cxnLst/>
              <a:rect l="l" t="t" r="r" b="b"/>
              <a:pathLst>
                <a:path w="1054734" h="662940">
                  <a:moveTo>
                    <a:pt x="944117" y="0"/>
                  </a:moveTo>
                  <a:lnTo>
                    <a:pt x="0" y="0"/>
                  </a:lnTo>
                  <a:lnTo>
                    <a:pt x="0" y="662939"/>
                  </a:lnTo>
                  <a:lnTo>
                    <a:pt x="1054607" y="662939"/>
                  </a:lnTo>
                  <a:lnTo>
                    <a:pt x="1054607" y="110489"/>
                  </a:lnTo>
                  <a:lnTo>
                    <a:pt x="944117" y="0"/>
                  </a:lnTo>
                  <a:close/>
                </a:path>
              </a:pathLst>
            </a:custGeom>
            <a:solidFill>
              <a:srgbClr val="E0DE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8129016" y="7741919"/>
              <a:ext cx="1054735" cy="662940"/>
            </a:xfrm>
            <a:custGeom>
              <a:avLst/>
              <a:gdLst/>
              <a:ahLst/>
              <a:cxnLst/>
              <a:rect l="l" t="t" r="r" b="b"/>
              <a:pathLst>
                <a:path w="1054734" h="662940">
                  <a:moveTo>
                    <a:pt x="0" y="0"/>
                  </a:moveTo>
                  <a:lnTo>
                    <a:pt x="944117" y="0"/>
                  </a:lnTo>
                  <a:lnTo>
                    <a:pt x="1054607" y="110489"/>
                  </a:lnTo>
                  <a:lnTo>
                    <a:pt x="1054607" y="662939"/>
                  </a:lnTo>
                  <a:lnTo>
                    <a:pt x="0" y="66293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1717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8252714" y="7838313"/>
            <a:ext cx="763905" cy="48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" marR="5080" indent="-20320" algn="just">
              <a:lnSpc>
                <a:spcPct val="100000"/>
              </a:lnSpc>
              <a:spcBef>
                <a:spcPts val="105"/>
              </a:spcBef>
            </a:pPr>
            <a:r>
              <a:rPr sz="105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Trace</a:t>
            </a:r>
            <a:r>
              <a:rPr sz="1050" b="1" spc="-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05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05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X  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05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05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5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050" b="1" spc="-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05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05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  </a:t>
            </a:r>
            <a:r>
              <a:rPr sz="900" b="1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Server</a:t>
            </a:r>
            <a:r>
              <a:rPr sz="900" b="1" spc="-65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b="1" spc="2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Sent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9453118" y="7735569"/>
            <a:ext cx="1069340" cy="675640"/>
            <a:chOff x="9453118" y="7735569"/>
            <a:chExt cx="1069340" cy="675640"/>
          </a:xfrm>
        </p:grpSpPr>
        <p:sp>
          <p:nvSpPr>
            <p:cNvPr id="58" name="object 58"/>
            <p:cNvSpPr/>
            <p:nvPr/>
          </p:nvSpPr>
          <p:spPr>
            <a:xfrm>
              <a:off x="9459468" y="7741919"/>
              <a:ext cx="1056640" cy="662940"/>
            </a:xfrm>
            <a:custGeom>
              <a:avLst/>
              <a:gdLst/>
              <a:ahLst/>
              <a:cxnLst/>
              <a:rect l="l" t="t" r="r" b="b"/>
              <a:pathLst>
                <a:path w="1056640" h="662940">
                  <a:moveTo>
                    <a:pt x="945641" y="0"/>
                  </a:moveTo>
                  <a:lnTo>
                    <a:pt x="0" y="0"/>
                  </a:lnTo>
                  <a:lnTo>
                    <a:pt x="0" y="662939"/>
                  </a:lnTo>
                  <a:lnTo>
                    <a:pt x="1056131" y="662939"/>
                  </a:lnTo>
                  <a:lnTo>
                    <a:pt x="1056131" y="110489"/>
                  </a:lnTo>
                  <a:lnTo>
                    <a:pt x="945641" y="0"/>
                  </a:lnTo>
                  <a:close/>
                </a:path>
              </a:pathLst>
            </a:custGeom>
            <a:solidFill>
              <a:srgbClr val="D1ED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9459468" y="7741919"/>
              <a:ext cx="1056640" cy="662940"/>
            </a:xfrm>
            <a:custGeom>
              <a:avLst/>
              <a:gdLst/>
              <a:ahLst/>
              <a:cxnLst/>
              <a:rect l="l" t="t" r="r" b="b"/>
              <a:pathLst>
                <a:path w="1056640" h="662940">
                  <a:moveTo>
                    <a:pt x="0" y="0"/>
                  </a:moveTo>
                  <a:lnTo>
                    <a:pt x="945641" y="0"/>
                  </a:lnTo>
                  <a:lnTo>
                    <a:pt x="1056131" y="110489"/>
                  </a:lnTo>
                  <a:lnTo>
                    <a:pt x="1056131" y="662939"/>
                  </a:lnTo>
                  <a:lnTo>
                    <a:pt x="0" y="66293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1717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9584690" y="7838313"/>
            <a:ext cx="76390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 marR="5080" indent="-13970">
              <a:lnSpc>
                <a:spcPct val="100000"/>
              </a:lnSpc>
              <a:spcBef>
                <a:spcPts val="105"/>
              </a:spcBef>
            </a:pPr>
            <a:r>
              <a:rPr sz="105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Trace</a:t>
            </a:r>
            <a:r>
              <a:rPr sz="1050" b="1" spc="-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05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05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X  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05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05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5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050" b="1" spc="-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05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05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1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05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5082285" y="3343402"/>
            <a:ext cx="1069340" cy="675640"/>
            <a:chOff x="5082285" y="3343402"/>
            <a:chExt cx="1069340" cy="675640"/>
          </a:xfrm>
        </p:grpSpPr>
        <p:sp>
          <p:nvSpPr>
            <p:cNvPr id="62" name="object 62"/>
            <p:cNvSpPr/>
            <p:nvPr/>
          </p:nvSpPr>
          <p:spPr>
            <a:xfrm>
              <a:off x="5088635" y="3349752"/>
              <a:ext cx="1056640" cy="662940"/>
            </a:xfrm>
            <a:custGeom>
              <a:avLst/>
              <a:gdLst/>
              <a:ahLst/>
              <a:cxnLst/>
              <a:rect l="l" t="t" r="r" b="b"/>
              <a:pathLst>
                <a:path w="1056639" h="662939">
                  <a:moveTo>
                    <a:pt x="945641" y="0"/>
                  </a:moveTo>
                  <a:lnTo>
                    <a:pt x="0" y="0"/>
                  </a:lnTo>
                  <a:lnTo>
                    <a:pt x="0" y="662939"/>
                  </a:lnTo>
                  <a:lnTo>
                    <a:pt x="1056131" y="662939"/>
                  </a:lnTo>
                  <a:lnTo>
                    <a:pt x="1056131" y="110490"/>
                  </a:lnTo>
                  <a:lnTo>
                    <a:pt x="945641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5088635" y="3349752"/>
              <a:ext cx="1056640" cy="662940"/>
            </a:xfrm>
            <a:custGeom>
              <a:avLst/>
              <a:gdLst/>
              <a:ahLst/>
              <a:cxnLst/>
              <a:rect l="l" t="t" r="r" b="b"/>
              <a:pathLst>
                <a:path w="1056639" h="662939">
                  <a:moveTo>
                    <a:pt x="0" y="0"/>
                  </a:moveTo>
                  <a:lnTo>
                    <a:pt x="945641" y="0"/>
                  </a:lnTo>
                  <a:lnTo>
                    <a:pt x="1056131" y="110490"/>
                  </a:lnTo>
                  <a:lnTo>
                    <a:pt x="1056131" y="662939"/>
                  </a:lnTo>
                  <a:lnTo>
                    <a:pt x="0" y="66293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1717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5212715" y="3445256"/>
            <a:ext cx="76390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" marR="5080" indent="-20320">
              <a:lnSpc>
                <a:spcPct val="100000"/>
              </a:lnSpc>
              <a:spcBef>
                <a:spcPts val="105"/>
              </a:spcBef>
            </a:pPr>
            <a:r>
              <a:rPr sz="105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Trace</a:t>
            </a:r>
            <a:r>
              <a:rPr sz="1050" b="1" spc="-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05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05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X  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05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05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5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050" b="1" spc="-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05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05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05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5077714" y="7007097"/>
            <a:ext cx="1069340" cy="675640"/>
            <a:chOff x="5077714" y="7007097"/>
            <a:chExt cx="1069340" cy="675640"/>
          </a:xfrm>
        </p:grpSpPr>
        <p:sp>
          <p:nvSpPr>
            <p:cNvPr id="66" name="object 66"/>
            <p:cNvSpPr/>
            <p:nvPr/>
          </p:nvSpPr>
          <p:spPr>
            <a:xfrm>
              <a:off x="5084064" y="7013447"/>
              <a:ext cx="1056640" cy="662940"/>
            </a:xfrm>
            <a:custGeom>
              <a:avLst/>
              <a:gdLst/>
              <a:ahLst/>
              <a:cxnLst/>
              <a:rect l="l" t="t" r="r" b="b"/>
              <a:pathLst>
                <a:path w="1056639" h="662940">
                  <a:moveTo>
                    <a:pt x="945641" y="0"/>
                  </a:moveTo>
                  <a:lnTo>
                    <a:pt x="0" y="0"/>
                  </a:lnTo>
                  <a:lnTo>
                    <a:pt x="0" y="662939"/>
                  </a:lnTo>
                  <a:lnTo>
                    <a:pt x="1056132" y="662939"/>
                  </a:lnTo>
                  <a:lnTo>
                    <a:pt x="1056132" y="110489"/>
                  </a:lnTo>
                  <a:lnTo>
                    <a:pt x="945641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5084064" y="7013447"/>
              <a:ext cx="1056640" cy="662940"/>
            </a:xfrm>
            <a:custGeom>
              <a:avLst/>
              <a:gdLst/>
              <a:ahLst/>
              <a:cxnLst/>
              <a:rect l="l" t="t" r="r" b="b"/>
              <a:pathLst>
                <a:path w="1056639" h="662940">
                  <a:moveTo>
                    <a:pt x="0" y="0"/>
                  </a:moveTo>
                  <a:lnTo>
                    <a:pt x="945641" y="0"/>
                  </a:lnTo>
                  <a:lnTo>
                    <a:pt x="1056132" y="110489"/>
                  </a:lnTo>
                  <a:lnTo>
                    <a:pt x="1056132" y="662939"/>
                  </a:lnTo>
                  <a:lnTo>
                    <a:pt x="0" y="66293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1717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/>
          <p:nvPr/>
        </p:nvSpPr>
        <p:spPr>
          <a:xfrm>
            <a:off x="5207761" y="7110221"/>
            <a:ext cx="76390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" marR="5080" indent="-20320">
              <a:lnSpc>
                <a:spcPct val="100000"/>
              </a:lnSpc>
              <a:spcBef>
                <a:spcPts val="105"/>
              </a:spcBef>
            </a:pPr>
            <a:r>
              <a:rPr sz="105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Trace</a:t>
            </a:r>
            <a:r>
              <a:rPr sz="1050" b="1" spc="-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05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05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X  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05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05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5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050" b="1" spc="-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05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05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05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10833861" y="2732277"/>
            <a:ext cx="1069340" cy="675640"/>
            <a:chOff x="10833861" y="2732277"/>
            <a:chExt cx="1069340" cy="675640"/>
          </a:xfrm>
        </p:grpSpPr>
        <p:sp>
          <p:nvSpPr>
            <p:cNvPr id="70" name="object 70"/>
            <p:cNvSpPr/>
            <p:nvPr/>
          </p:nvSpPr>
          <p:spPr>
            <a:xfrm>
              <a:off x="10840211" y="2738627"/>
              <a:ext cx="1056640" cy="662940"/>
            </a:xfrm>
            <a:custGeom>
              <a:avLst/>
              <a:gdLst/>
              <a:ahLst/>
              <a:cxnLst/>
              <a:rect l="l" t="t" r="r" b="b"/>
              <a:pathLst>
                <a:path w="1056640" h="662939">
                  <a:moveTo>
                    <a:pt x="945642" y="0"/>
                  </a:moveTo>
                  <a:lnTo>
                    <a:pt x="0" y="0"/>
                  </a:lnTo>
                  <a:lnTo>
                    <a:pt x="0" y="662940"/>
                  </a:lnTo>
                  <a:lnTo>
                    <a:pt x="1056132" y="662940"/>
                  </a:lnTo>
                  <a:lnTo>
                    <a:pt x="1056132" y="110490"/>
                  </a:lnTo>
                  <a:lnTo>
                    <a:pt x="945642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10840211" y="2738627"/>
              <a:ext cx="1056640" cy="662940"/>
            </a:xfrm>
            <a:custGeom>
              <a:avLst/>
              <a:gdLst/>
              <a:ahLst/>
              <a:cxnLst/>
              <a:rect l="l" t="t" r="r" b="b"/>
              <a:pathLst>
                <a:path w="1056640" h="662939">
                  <a:moveTo>
                    <a:pt x="0" y="0"/>
                  </a:moveTo>
                  <a:lnTo>
                    <a:pt x="945642" y="0"/>
                  </a:lnTo>
                  <a:lnTo>
                    <a:pt x="1056132" y="110490"/>
                  </a:lnTo>
                  <a:lnTo>
                    <a:pt x="1056132" y="662940"/>
                  </a:lnTo>
                  <a:lnTo>
                    <a:pt x="0" y="66294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1717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 txBox="1"/>
          <p:nvPr/>
        </p:nvSpPr>
        <p:spPr>
          <a:xfrm>
            <a:off x="10965433" y="2835020"/>
            <a:ext cx="763905" cy="48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 marR="5080" indent="-17145" algn="just">
              <a:lnSpc>
                <a:spcPct val="100000"/>
              </a:lnSpc>
              <a:spcBef>
                <a:spcPts val="105"/>
              </a:spcBef>
            </a:pPr>
            <a:r>
              <a:rPr sz="105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Trace</a:t>
            </a:r>
            <a:r>
              <a:rPr sz="1050" b="1" spc="-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05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05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X  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05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05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5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050" b="1" spc="-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05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05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  </a:t>
            </a:r>
            <a:r>
              <a:rPr sz="900" b="1" spc="5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Client</a:t>
            </a:r>
            <a:r>
              <a:rPr sz="900" b="1" spc="-25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b="1" spc="2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Sent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10833861" y="4599178"/>
            <a:ext cx="1069340" cy="675640"/>
            <a:chOff x="10833861" y="4599178"/>
            <a:chExt cx="1069340" cy="675640"/>
          </a:xfrm>
        </p:grpSpPr>
        <p:sp>
          <p:nvSpPr>
            <p:cNvPr id="74" name="object 74"/>
            <p:cNvSpPr/>
            <p:nvPr/>
          </p:nvSpPr>
          <p:spPr>
            <a:xfrm>
              <a:off x="10840211" y="4605528"/>
              <a:ext cx="1056640" cy="662940"/>
            </a:xfrm>
            <a:custGeom>
              <a:avLst/>
              <a:gdLst/>
              <a:ahLst/>
              <a:cxnLst/>
              <a:rect l="l" t="t" r="r" b="b"/>
              <a:pathLst>
                <a:path w="1056640" h="662939">
                  <a:moveTo>
                    <a:pt x="945642" y="0"/>
                  </a:moveTo>
                  <a:lnTo>
                    <a:pt x="0" y="0"/>
                  </a:lnTo>
                  <a:lnTo>
                    <a:pt x="0" y="662939"/>
                  </a:lnTo>
                  <a:lnTo>
                    <a:pt x="1056132" y="662939"/>
                  </a:lnTo>
                  <a:lnTo>
                    <a:pt x="1056132" y="110489"/>
                  </a:lnTo>
                  <a:lnTo>
                    <a:pt x="945642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10840211" y="4605528"/>
              <a:ext cx="1056640" cy="662940"/>
            </a:xfrm>
            <a:custGeom>
              <a:avLst/>
              <a:gdLst/>
              <a:ahLst/>
              <a:cxnLst/>
              <a:rect l="l" t="t" r="r" b="b"/>
              <a:pathLst>
                <a:path w="1056640" h="662939">
                  <a:moveTo>
                    <a:pt x="0" y="0"/>
                  </a:moveTo>
                  <a:lnTo>
                    <a:pt x="945642" y="0"/>
                  </a:lnTo>
                  <a:lnTo>
                    <a:pt x="1056132" y="110489"/>
                  </a:lnTo>
                  <a:lnTo>
                    <a:pt x="1056132" y="662939"/>
                  </a:lnTo>
                  <a:lnTo>
                    <a:pt x="0" y="66293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1717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/>
          <p:cNvSpPr txBox="1"/>
          <p:nvPr/>
        </p:nvSpPr>
        <p:spPr>
          <a:xfrm>
            <a:off x="10910569" y="4701666"/>
            <a:ext cx="874394" cy="48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-1270" algn="ctr">
              <a:lnSpc>
                <a:spcPct val="100000"/>
              </a:lnSpc>
              <a:spcBef>
                <a:spcPts val="105"/>
              </a:spcBef>
            </a:pPr>
            <a:r>
              <a:rPr sz="105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Trace</a:t>
            </a:r>
            <a:r>
              <a:rPr sz="1050" b="1" spc="-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05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05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X  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05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05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5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050" b="1" spc="-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05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05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  </a:t>
            </a:r>
            <a:r>
              <a:rPr sz="900" b="1" spc="55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900" b="1" spc="2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900" b="1" spc="-45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900" b="1" spc="1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900" b="1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900" b="1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900" b="1" spc="-1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b="1" spc="3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900" b="1" spc="35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900" b="1" spc="2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900" b="1" spc="-15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900" b="1" spc="-2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900" b="1" spc="1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900" b="1" spc="2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ed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12216130" y="2528061"/>
            <a:ext cx="1067435" cy="675640"/>
            <a:chOff x="12216130" y="2528061"/>
            <a:chExt cx="1067435" cy="675640"/>
          </a:xfrm>
        </p:grpSpPr>
        <p:sp>
          <p:nvSpPr>
            <p:cNvPr id="78" name="object 78"/>
            <p:cNvSpPr/>
            <p:nvPr/>
          </p:nvSpPr>
          <p:spPr>
            <a:xfrm>
              <a:off x="12222480" y="2534411"/>
              <a:ext cx="1054735" cy="662940"/>
            </a:xfrm>
            <a:custGeom>
              <a:avLst/>
              <a:gdLst/>
              <a:ahLst/>
              <a:cxnLst/>
              <a:rect l="l" t="t" r="r" b="b"/>
              <a:pathLst>
                <a:path w="1054734" h="662939">
                  <a:moveTo>
                    <a:pt x="944118" y="0"/>
                  </a:moveTo>
                  <a:lnTo>
                    <a:pt x="0" y="0"/>
                  </a:lnTo>
                  <a:lnTo>
                    <a:pt x="0" y="662940"/>
                  </a:lnTo>
                  <a:lnTo>
                    <a:pt x="1054608" y="662940"/>
                  </a:lnTo>
                  <a:lnTo>
                    <a:pt x="1054608" y="110490"/>
                  </a:lnTo>
                  <a:lnTo>
                    <a:pt x="944118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12222480" y="2534411"/>
              <a:ext cx="1054735" cy="662940"/>
            </a:xfrm>
            <a:custGeom>
              <a:avLst/>
              <a:gdLst/>
              <a:ahLst/>
              <a:cxnLst/>
              <a:rect l="l" t="t" r="r" b="b"/>
              <a:pathLst>
                <a:path w="1054734" h="662939">
                  <a:moveTo>
                    <a:pt x="0" y="0"/>
                  </a:moveTo>
                  <a:lnTo>
                    <a:pt x="944118" y="0"/>
                  </a:lnTo>
                  <a:lnTo>
                    <a:pt x="1054608" y="110490"/>
                  </a:lnTo>
                  <a:lnTo>
                    <a:pt x="1054608" y="662940"/>
                  </a:lnTo>
                  <a:lnTo>
                    <a:pt x="0" y="66294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1717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0" name="object 80"/>
          <p:cNvSpPr txBox="1"/>
          <p:nvPr/>
        </p:nvSpPr>
        <p:spPr>
          <a:xfrm>
            <a:off x="12281027" y="2630169"/>
            <a:ext cx="895985" cy="48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-1270" algn="ctr">
              <a:lnSpc>
                <a:spcPct val="100000"/>
              </a:lnSpc>
              <a:spcBef>
                <a:spcPts val="105"/>
              </a:spcBef>
            </a:pPr>
            <a:r>
              <a:rPr sz="105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Trace</a:t>
            </a:r>
            <a:r>
              <a:rPr sz="1050" b="1" spc="-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05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05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X  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05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05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5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050" b="1" spc="-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05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05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  </a:t>
            </a:r>
            <a:r>
              <a:rPr sz="900" b="1" spc="4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900" b="1" spc="4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900" b="1" spc="-2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rver</a:t>
            </a:r>
            <a:r>
              <a:rPr sz="900" b="1" spc="-5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b="1" spc="3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900" b="1" spc="35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900" b="1" spc="2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900" b="1" spc="-15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900" b="1" spc="-2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900" b="1" spc="1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900" b="1" spc="2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ed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13426186" y="2528061"/>
            <a:ext cx="1069340" cy="675640"/>
            <a:chOff x="13426186" y="2528061"/>
            <a:chExt cx="1069340" cy="675640"/>
          </a:xfrm>
        </p:grpSpPr>
        <p:sp>
          <p:nvSpPr>
            <p:cNvPr id="82" name="object 82"/>
            <p:cNvSpPr/>
            <p:nvPr/>
          </p:nvSpPr>
          <p:spPr>
            <a:xfrm>
              <a:off x="13432536" y="2534411"/>
              <a:ext cx="1056640" cy="662940"/>
            </a:xfrm>
            <a:custGeom>
              <a:avLst/>
              <a:gdLst/>
              <a:ahLst/>
              <a:cxnLst/>
              <a:rect l="l" t="t" r="r" b="b"/>
              <a:pathLst>
                <a:path w="1056640" h="662939">
                  <a:moveTo>
                    <a:pt x="945642" y="0"/>
                  </a:moveTo>
                  <a:lnTo>
                    <a:pt x="0" y="0"/>
                  </a:lnTo>
                  <a:lnTo>
                    <a:pt x="0" y="662940"/>
                  </a:lnTo>
                  <a:lnTo>
                    <a:pt x="1056131" y="662940"/>
                  </a:lnTo>
                  <a:lnTo>
                    <a:pt x="1056131" y="110490"/>
                  </a:lnTo>
                  <a:lnTo>
                    <a:pt x="94564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13432536" y="2534411"/>
              <a:ext cx="1056640" cy="662940"/>
            </a:xfrm>
            <a:custGeom>
              <a:avLst/>
              <a:gdLst/>
              <a:ahLst/>
              <a:cxnLst/>
              <a:rect l="l" t="t" r="r" b="b"/>
              <a:pathLst>
                <a:path w="1056640" h="662939">
                  <a:moveTo>
                    <a:pt x="0" y="0"/>
                  </a:moveTo>
                  <a:lnTo>
                    <a:pt x="945642" y="0"/>
                  </a:lnTo>
                  <a:lnTo>
                    <a:pt x="1056131" y="110490"/>
                  </a:lnTo>
                  <a:lnTo>
                    <a:pt x="1056131" y="662940"/>
                  </a:lnTo>
                  <a:lnTo>
                    <a:pt x="0" y="66294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1717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4" name="object 84"/>
          <p:cNvSpPr txBox="1"/>
          <p:nvPr/>
        </p:nvSpPr>
        <p:spPr>
          <a:xfrm>
            <a:off x="13557504" y="2630169"/>
            <a:ext cx="76390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225" marR="5080" indent="-22860">
              <a:lnSpc>
                <a:spcPct val="100000"/>
              </a:lnSpc>
              <a:spcBef>
                <a:spcPts val="105"/>
              </a:spcBef>
            </a:pPr>
            <a:r>
              <a:rPr sz="105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Trace</a:t>
            </a:r>
            <a:r>
              <a:rPr sz="1050" b="1" spc="-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05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05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X  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05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05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5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050" b="1" spc="-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05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05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05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12216130" y="4763770"/>
            <a:ext cx="1067435" cy="675640"/>
            <a:chOff x="12216130" y="4763770"/>
            <a:chExt cx="1067435" cy="675640"/>
          </a:xfrm>
        </p:grpSpPr>
        <p:sp>
          <p:nvSpPr>
            <p:cNvPr id="86" name="object 86"/>
            <p:cNvSpPr/>
            <p:nvPr/>
          </p:nvSpPr>
          <p:spPr>
            <a:xfrm>
              <a:off x="12222480" y="4770120"/>
              <a:ext cx="1054735" cy="662940"/>
            </a:xfrm>
            <a:custGeom>
              <a:avLst/>
              <a:gdLst/>
              <a:ahLst/>
              <a:cxnLst/>
              <a:rect l="l" t="t" r="r" b="b"/>
              <a:pathLst>
                <a:path w="1054734" h="662939">
                  <a:moveTo>
                    <a:pt x="944118" y="0"/>
                  </a:moveTo>
                  <a:lnTo>
                    <a:pt x="0" y="0"/>
                  </a:lnTo>
                  <a:lnTo>
                    <a:pt x="0" y="662939"/>
                  </a:lnTo>
                  <a:lnTo>
                    <a:pt x="1054608" y="662939"/>
                  </a:lnTo>
                  <a:lnTo>
                    <a:pt x="1054608" y="110489"/>
                  </a:lnTo>
                  <a:lnTo>
                    <a:pt x="944118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12222480" y="4770120"/>
              <a:ext cx="1054735" cy="662940"/>
            </a:xfrm>
            <a:custGeom>
              <a:avLst/>
              <a:gdLst/>
              <a:ahLst/>
              <a:cxnLst/>
              <a:rect l="l" t="t" r="r" b="b"/>
              <a:pathLst>
                <a:path w="1054734" h="662939">
                  <a:moveTo>
                    <a:pt x="0" y="0"/>
                  </a:moveTo>
                  <a:lnTo>
                    <a:pt x="944118" y="0"/>
                  </a:lnTo>
                  <a:lnTo>
                    <a:pt x="1054608" y="110489"/>
                  </a:lnTo>
                  <a:lnTo>
                    <a:pt x="1054608" y="662939"/>
                  </a:lnTo>
                  <a:lnTo>
                    <a:pt x="0" y="66293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1717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/>
          <p:cNvSpPr txBox="1"/>
          <p:nvPr/>
        </p:nvSpPr>
        <p:spPr>
          <a:xfrm>
            <a:off x="12346558" y="4865878"/>
            <a:ext cx="763905" cy="48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 marR="5080" indent="-17145" algn="just">
              <a:lnSpc>
                <a:spcPct val="100000"/>
              </a:lnSpc>
              <a:spcBef>
                <a:spcPts val="105"/>
              </a:spcBef>
            </a:pPr>
            <a:r>
              <a:rPr sz="105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Trace</a:t>
            </a:r>
            <a:r>
              <a:rPr sz="1050" b="1" spc="-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05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05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X  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05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05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5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050" b="1" spc="-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05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05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  </a:t>
            </a:r>
            <a:r>
              <a:rPr sz="900" b="1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Server</a:t>
            </a:r>
            <a:r>
              <a:rPr sz="900" b="1" spc="-65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b="1" spc="2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Sent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13426186" y="4763770"/>
            <a:ext cx="1069340" cy="675640"/>
            <a:chOff x="13426186" y="4763770"/>
            <a:chExt cx="1069340" cy="675640"/>
          </a:xfrm>
        </p:grpSpPr>
        <p:sp>
          <p:nvSpPr>
            <p:cNvPr id="90" name="object 90"/>
            <p:cNvSpPr/>
            <p:nvPr/>
          </p:nvSpPr>
          <p:spPr>
            <a:xfrm>
              <a:off x="13432536" y="4770120"/>
              <a:ext cx="1056640" cy="662940"/>
            </a:xfrm>
            <a:custGeom>
              <a:avLst/>
              <a:gdLst/>
              <a:ahLst/>
              <a:cxnLst/>
              <a:rect l="l" t="t" r="r" b="b"/>
              <a:pathLst>
                <a:path w="1056640" h="662939">
                  <a:moveTo>
                    <a:pt x="945642" y="0"/>
                  </a:moveTo>
                  <a:lnTo>
                    <a:pt x="0" y="0"/>
                  </a:lnTo>
                  <a:lnTo>
                    <a:pt x="0" y="662939"/>
                  </a:lnTo>
                  <a:lnTo>
                    <a:pt x="1056131" y="662939"/>
                  </a:lnTo>
                  <a:lnTo>
                    <a:pt x="1056131" y="110489"/>
                  </a:lnTo>
                  <a:lnTo>
                    <a:pt x="94564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13432536" y="4770120"/>
              <a:ext cx="1056640" cy="662940"/>
            </a:xfrm>
            <a:custGeom>
              <a:avLst/>
              <a:gdLst/>
              <a:ahLst/>
              <a:cxnLst/>
              <a:rect l="l" t="t" r="r" b="b"/>
              <a:pathLst>
                <a:path w="1056640" h="662939">
                  <a:moveTo>
                    <a:pt x="0" y="0"/>
                  </a:moveTo>
                  <a:lnTo>
                    <a:pt x="945642" y="0"/>
                  </a:lnTo>
                  <a:lnTo>
                    <a:pt x="1056131" y="110489"/>
                  </a:lnTo>
                  <a:lnTo>
                    <a:pt x="1056131" y="662939"/>
                  </a:lnTo>
                  <a:lnTo>
                    <a:pt x="0" y="66293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1717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/>
          <p:cNvSpPr txBox="1"/>
          <p:nvPr/>
        </p:nvSpPr>
        <p:spPr>
          <a:xfrm>
            <a:off x="13557504" y="4865878"/>
            <a:ext cx="76390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225" marR="5080" indent="-22860">
              <a:lnSpc>
                <a:spcPct val="100000"/>
              </a:lnSpc>
              <a:spcBef>
                <a:spcPts val="105"/>
              </a:spcBef>
            </a:pPr>
            <a:r>
              <a:rPr sz="105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Trace</a:t>
            </a:r>
            <a:r>
              <a:rPr sz="1050" b="1" spc="-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05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05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X  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05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05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5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050" b="1" spc="-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05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05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05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12216130" y="5673597"/>
            <a:ext cx="1067435" cy="675640"/>
            <a:chOff x="12216130" y="5673597"/>
            <a:chExt cx="1067435" cy="675640"/>
          </a:xfrm>
        </p:grpSpPr>
        <p:sp>
          <p:nvSpPr>
            <p:cNvPr id="94" name="object 94"/>
            <p:cNvSpPr/>
            <p:nvPr/>
          </p:nvSpPr>
          <p:spPr>
            <a:xfrm>
              <a:off x="12222480" y="5679947"/>
              <a:ext cx="1054735" cy="662940"/>
            </a:xfrm>
            <a:custGeom>
              <a:avLst/>
              <a:gdLst/>
              <a:ahLst/>
              <a:cxnLst/>
              <a:rect l="l" t="t" r="r" b="b"/>
              <a:pathLst>
                <a:path w="1054734" h="662939">
                  <a:moveTo>
                    <a:pt x="944118" y="0"/>
                  </a:moveTo>
                  <a:lnTo>
                    <a:pt x="0" y="0"/>
                  </a:lnTo>
                  <a:lnTo>
                    <a:pt x="0" y="662939"/>
                  </a:lnTo>
                  <a:lnTo>
                    <a:pt x="1054608" y="662939"/>
                  </a:lnTo>
                  <a:lnTo>
                    <a:pt x="1054608" y="110489"/>
                  </a:lnTo>
                  <a:lnTo>
                    <a:pt x="944118" y="0"/>
                  </a:lnTo>
                  <a:close/>
                </a:path>
              </a:pathLst>
            </a:custGeom>
            <a:solidFill>
              <a:srgbClr val="F1D0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12222480" y="5679947"/>
              <a:ext cx="1054735" cy="662940"/>
            </a:xfrm>
            <a:custGeom>
              <a:avLst/>
              <a:gdLst/>
              <a:ahLst/>
              <a:cxnLst/>
              <a:rect l="l" t="t" r="r" b="b"/>
              <a:pathLst>
                <a:path w="1054734" h="662939">
                  <a:moveTo>
                    <a:pt x="0" y="0"/>
                  </a:moveTo>
                  <a:lnTo>
                    <a:pt x="944118" y="0"/>
                  </a:lnTo>
                  <a:lnTo>
                    <a:pt x="1054608" y="110489"/>
                  </a:lnTo>
                  <a:lnTo>
                    <a:pt x="1054608" y="662939"/>
                  </a:lnTo>
                  <a:lnTo>
                    <a:pt x="0" y="66293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1717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6" name="object 96"/>
          <p:cNvSpPr txBox="1"/>
          <p:nvPr/>
        </p:nvSpPr>
        <p:spPr>
          <a:xfrm>
            <a:off x="12281027" y="5776341"/>
            <a:ext cx="895985" cy="48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-1270" algn="ctr">
              <a:lnSpc>
                <a:spcPct val="100000"/>
              </a:lnSpc>
              <a:spcBef>
                <a:spcPts val="105"/>
              </a:spcBef>
            </a:pPr>
            <a:r>
              <a:rPr sz="105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Trace</a:t>
            </a:r>
            <a:r>
              <a:rPr sz="1050" b="1" spc="-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05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05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X  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05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05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5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050" b="1" spc="-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05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05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  </a:t>
            </a:r>
            <a:r>
              <a:rPr sz="900" b="1" spc="4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900" b="1" spc="4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900" b="1" spc="-2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rver</a:t>
            </a:r>
            <a:r>
              <a:rPr sz="900" b="1" spc="-5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b="1" spc="3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900" b="1" spc="35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900" b="1" spc="2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900" b="1" spc="-15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900" b="1" spc="-2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900" b="1" spc="1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900" b="1" spc="2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ed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13426186" y="5673597"/>
            <a:ext cx="1069340" cy="675640"/>
            <a:chOff x="13426186" y="5673597"/>
            <a:chExt cx="1069340" cy="675640"/>
          </a:xfrm>
        </p:grpSpPr>
        <p:sp>
          <p:nvSpPr>
            <p:cNvPr id="98" name="object 98"/>
            <p:cNvSpPr/>
            <p:nvPr/>
          </p:nvSpPr>
          <p:spPr>
            <a:xfrm>
              <a:off x="13432536" y="5679947"/>
              <a:ext cx="1056640" cy="662940"/>
            </a:xfrm>
            <a:custGeom>
              <a:avLst/>
              <a:gdLst/>
              <a:ahLst/>
              <a:cxnLst/>
              <a:rect l="l" t="t" r="r" b="b"/>
              <a:pathLst>
                <a:path w="1056640" h="662939">
                  <a:moveTo>
                    <a:pt x="945642" y="0"/>
                  </a:moveTo>
                  <a:lnTo>
                    <a:pt x="0" y="0"/>
                  </a:lnTo>
                  <a:lnTo>
                    <a:pt x="0" y="662939"/>
                  </a:lnTo>
                  <a:lnTo>
                    <a:pt x="1056131" y="662939"/>
                  </a:lnTo>
                  <a:lnTo>
                    <a:pt x="1056131" y="110489"/>
                  </a:lnTo>
                  <a:lnTo>
                    <a:pt x="945642" y="0"/>
                  </a:lnTo>
                  <a:close/>
                </a:path>
              </a:pathLst>
            </a:custGeom>
            <a:solidFill>
              <a:srgbClr val="A2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13432536" y="5679947"/>
              <a:ext cx="1056640" cy="662940"/>
            </a:xfrm>
            <a:custGeom>
              <a:avLst/>
              <a:gdLst/>
              <a:ahLst/>
              <a:cxnLst/>
              <a:rect l="l" t="t" r="r" b="b"/>
              <a:pathLst>
                <a:path w="1056640" h="662939">
                  <a:moveTo>
                    <a:pt x="0" y="0"/>
                  </a:moveTo>
                  <a:lnTo>
                    <a:pt x="945642" y="0"/>
                  </a:lnTo>
                  <a:lnTo>
                    <a:pt x="1056131" y="110489"/>
                  </a:lnTo>
                  <a:lnTo>
                    <a:pt x="1056131" y="662939"/>
                  </a:lnTo>
                  <a:lnTo>
                    <a:pt x="0" y="66293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1717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0" name="object 100"/>
          <p:cNvSpPr txBox="1"/>
          <p:nvPr/>
        </p:nvSpPr>
        <p:spPr>
          <a:xfrm>
            <a:off x="13557504" y="5776341"/>
            <a:ext cx="76390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-12700">
              <a:lnSpc>
                <a:spcPct val="100000"/>
              </a:lnSpc>
              <a:spcBef>
                <a:spcPts val="105"/>
              </a:spcBef>
            </a:pPr>
            <a:r>
              <a:rPr sz="105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Trace</a:t>
            </a:r>
            <a:r>
              <a:rPr sz="1050" b="1" spc="-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05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05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X  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05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05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5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050" b="1" spc="-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05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05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G</a:t>
            </a:r>
            <a:endParaRPr sz="105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12216130" y="7898638"/>
            <a:ext cx="1067435" cy="675640"/>
            <a:chOff x="12216130" y="7898638"/>
            <a:chExt cx="1067435" cy="675640"/>
          </a:xfrm>
        </p:grpSpPr>
        <p:sp>
          <p:nvSpPr>
            <p:cNvPr id="102" name="object 102"/>
            <p:cNvSpPr/>
            <p:nvPr/>
          </p:nvSpPr>
          <p:spPr>
            <a:xfrm>
              <a:off x="12222480" y="7904988"/>
              <a:ext cx="1054735" cy="662940"/>
            </a:xfrm>
            <a:custGeom>
              <a:avLst/>
              <a:gdLst/>
              <a:ahLst/>
              <a:cxnLst/>
              <a:rect l="l" t="t" r="r" b="b"/>
              <a:pathLst>
                <a:path w="1054734" h="662940">
                  <a:moveTo>
                    <a:pt x="944118" y="0"/>
                  </a:moveTo>
                  <a:lnTo>
                    <a:pt x="0" y="0"/>
                  </a:lnTo>
                  <a:lnTo>
                    <a:pt x="0" y="662939"/>
                  </a:lnTo>
                  <a:lnTo>
                    <a:pt x="1054608" y="662939"/>
                  </a:lnTo>
                  <a:lnTo>
                    <a:pt x="1054608" y="110489"/>
                  </a:lnTo>
                  <a:lnTo>
                    <a:pt x="944118" y="0"/>
                  </a:lnTo>
                  <a:close/>
                </a:path>
              </a:pathLst>
            </a:custGeom>
            <a:solidFill>
              <a:srgbClr val="F1D0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12222480" y="7904988"/>
              <a:ext cx="1054735" cy="662940"/>
            </a:xfrm>
            <a:custGeom>
              <a:avLst/>
              <a:gdLst/>
              <a:ahLst/>
              <a:cxnLst/>
              <a:rect l="l" t="t" r="r" b="b"/>
              <a:pathLst>
                <a:path w="1054734" h="662940">
                  <a:moveTo>
                    <a:pt x="0" y="0"/>
                  </a:moveTo>
                  <a:lnTo>
                    <a:pt x="944118" y="0"/>
                  </a:lnTo>
                  <a:lnTo>
                    <a:pt x="1054608" y="110489"/>
                  </a:lnTo>
                  <a:lnTo>
                    <a:pt x="1054608" y="662939"/>
                  </a:lnTo>
                  <a:lnTo>
                    <a:pt x="0" y="66293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1717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4" name="object 104"/>
          <p:cNvSpPr txBox="1"/>
          <p:nvPr/>
        </p:nvSpPr>
        <p:spPr>
          <a:xfrm>
            <a:off x="12346558" y="8001761"/>
            <a:ext cx="763905" cy="48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" marR="5080" indent="-24765" algn="just">
              <a:lnSpc>
                <a:spcPct val="100000"/>
              </a:lnSpc>
              <a:spcBef>
                <a:spcPts val="105"/>
              </a:spcBef>
            </a:pPr>
            <a:r>
              <a:rPr sz="105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Trace</a:t>
            </a:r>
            <a:r>
              <a:rPr sz="1050" b="1" spc="-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05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05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X  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05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05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5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050" b="1" spc="-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05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05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  </a:t>
            </a:r>
            <a:r>
              <a:rPr sz="900" b="1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Server</a:t>
            </a:r>
            <a:r>
              <a:rPr sz="900" b="1" spc="-65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b="1" spc="2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Sent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13426186" y="7898638"/>
            <a:ext cx="1069340" cy="675640"/>
            <a:chOff x="13426186" y="7898638"/>
            <a:chExt cx="1069340" cy="675640"/>
          </a:xfrm>
        </p:grpSpPr>
        <p:sp>
          <p:nvSpPr>
            <p:cNvPr id="106" name="object 106"/>
            <p:cNvSpPr/>
            <p:nvPr/>
          </p:nvSpPr>
          <p:spPr>
            <a:xfrm>
              <a:off x="13432536" y="7904988"/>
              <a:ext cx="1056640" cy="662940"/>
            </a:xfrm>
            <a:custGeom>
              <a:avLst/>
              <a:gdLst/>
              <a:ahLst/>
              <a:cxnLst/>
              <a:rect l="l" t="t" r="r" b="b"/>
              <a:pathLst>
                <a:path w="1056640" h="662940">
                  <a:moveTo>
                    <a:pt x="945642" y="0"/>
                  </a:moveTo>
                  <a:lnTo>
                    <a:pt x="0" y="0"/>
                  </a:lnTo>
                  <a:lnTo>
                    <a:pt x="0" y="662939"/>
                  </a:lnTo>
                  <a:lnTo>
                    <a:pt x="1056131" y="662939"/>
                  </a:lnTo>
                  <a:lnTo>
                    <a:pt x="1056131" y="110489"/>
                  </a:lnTo>
                  <a:lnTo>
                    <a:pt x="945642" y="0"/>
                  </a:lnTo>
                  <a:close/>
                </a:path>
              </a:pathLst>
            </a:custGeom>
            <a:solidFill>
              <a:srgbClr val="A2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13432536" y="7904988"/>
              <a:ext cx="1056640" cy="662940"/>
            </a:xfrm>
            <a:custGeom>
              <a:avLst/>
              <a:gdLst/>
              <a:ahLst/>
              <a:cxnLst/>
              <a:rect l="l" t="t" r="r" b="b"/>
              <a:pathLst>
                <a:path w="1056640" h="662940">
                  <a:moveTo>
                    <a:pt x="0" y="0"/>
                  </a:moveTo>
                  <a:lnTo>
                    <a:pt x="945642" y="0"/>
                  </a:lnTo>
                  <a:lnTo>
                    <a:pt x="1056131" y="110489"/>
                  </a:lnTo>
                  <a:lnTo>
                    <a:pt x="1056131" y="662939"/>
                  </a:lnTo>
                  <a:lnTo>
                    <a:pt x="0" y="66293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1717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8" name="object 108"/>
          <p:cNvSpPr txBox="1"/>
          <p:nvPr/>
        </p:nvSpPr>
        <p:spPr>
          <a:xfrm>
            <a:off x="13557504" y="8001761"/>
            <a:ext cx="76390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-12700">
              <a:lnSpc>
                <a:spcPct val="100000"/>
              </a:lnSpc>
              <a:spcBef>
                <a:spcPts val="105"/>
              </a:spcBef>
            </a:pPr>
            <a:r>
              <a:rPr sz="105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Trace</a:t>
            </a:r>
            <a:r>
              <a:rPr sz="1050" b="1" spc="-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05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05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X  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05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05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5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050" b="1" spc="-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05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05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G</a:t>
            </a:r>
            <a:endParaRPr sz="105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10823193" y="5755894"/>
            <a:ext cx="1069340" cy="675640"/>
            <a:chOff x="10823193" y="5755894"/>
            <a:chExt cx="1069340" cy="675640"/>
          </a:xfrm>
        </p:grpSpPr>
        <p:sp>
          <p:nvSpPr>
            <p:cNvPr id="110" name="object 110"/>
            <p:cNvSpPr/>
            <p:nvPr/>
          </p:nvSpPr>
          <p:spPr>
            <a:xfrm>
              <a:off x="10829543" y="5762244"/>
              <a:ext cx="1056640" cy="662940"/>
            </a:xfrm>
            <a:custGeom>
              <a:avLst/>
              <a:gdLst/>
              <a:ahLst/>
              <a:cxnLst/>
              <a:rect l="l" t="t" r="r" b="b"/>
              <a:pathLst>
                <a:path w="1056640" h="662939">
                  <a:moveTo>
                    <a:pt x="945641" y="0"/>
                  </a:moveTo>
                  <a:lnTo>
                    <a:pt x="0" y="0"/>
                  </a:lnTo>
                  <a:lnTo>
                    <a:pt x="0" y="662939"/>
                  </a:lnTo>
                  <a:lnTo>
                    <a:pt x="1056131" y="662939"/>
                  </a:lnTo>
                  <a:lnTo>
                    <a:pt x="1056131" y="110489"/>
                  </a:lnTo>
                  <a:lnTo>
                    <a:pt x="945641" y="0"/>
                  </a:lnTo>
                  <a:close/>
                </a:path>
              </a:pathLst>
            </a:custGeom>
            <a:solidFill>
              <a:srgbClr val="F1D0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10829543" y="5762244"/>
              <a:ext cx="1056640" cy="662940"/>
            </a:xfrm>
            <a:custGeom>
              <a:avLst/>
              <a:gdLst/>
              <a:ahLst/>
              <a:cxnLst/>
              <a:rect l="l" t="t" r="r" b="b"/>
              <a:pathLst>
                <a:path w="1056640" h="662939">
                  <a:moveTo>
                    <a:pt x="0" y="0"/>
                  </a:moveTo>
                  <a:lnTo>
                    <a:pt x="945641" y="0"/>
                  </a:lnTo>
                  <a:lnTo>
                    <a:pt x="1056131" y="110489"/>
                  </a:lnTo>
                  <a:lnTo>
                    <a:pt x="1056131" y="662939"/>
                  </a:lnTo>
                  <a:lnTo>
                    <a:pt x="0" y="66293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1717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2" name="object 112"/>
          <p:cNvSpPr txBox="1"/>
          <p:nvPr/>
        </p:nvSpPr>
        <p:spPr>
          <a:xfrm>
            <a:off x="10954511" y="5858002"/>
            <a:ext cx="763905" cy="48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" marR="5080" indent="-24765" algn="just">
              <a:lnSpc>
                <a:spcPct val="100000"/>
              </a:lnSpc>
              <a:spcBef>
                <a:spcPts val="105"/>
              </a:spcBef>
            </a:pPr>
            <a:r>
              <a:rPr sz="105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Trace</a:t>
            </a:r>
            <a:r>
              <a:rPr sz="1050" b="1" spc="-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05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05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X  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05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05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5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050" b="1" spc="-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05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05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  </a:t>
            </a:r>
            <a:r>
              <a:rPr sz="900" b="1" spc="5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Client</a:t>
            </a:r>
            <a:r>
              <a:rPr sz="900" b="1" spc="-25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b="1" spc="2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Sent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10844530" y="7670038"/>
            <a:ext cx="1069340" cy="675640"/>
            <a:chOff x="10844530" y="7670038"/>
            <a:chExt cx="1069340" cy="675640"/>
          </a:xfrm>
        </p:grpSpPr>
        <p:sp>
          <p:nvSpPr>
            <p:cNvPr id="114" name="object 114"/>
            <p:cNvSpPr/>
            <p:nvPr/>
          </p:nvSpPr>
          <p:spPr>
            <a:xfrm>
              <a:off x="10850880" y="7676388"/>
              <a:ext cx="1056640" cy="662940"/>
            </a:xfrm>
            <a:custGeom>
              <a:avLst/>
              <a:gdLst/>
              <a:ahLst/>
              <a:cxnLst/>
              <a:rect l="l" t="t" r="r" b="b"/>
              <a:pathLst>
                <a:path w="1056640" h="662940">
                  <a:moveTo>
                    <a:pt x="945642" y="0"/>
                  </a:moveTo>
                  <a:lnTo>
                    <a:pt x="0" y="0"/>
                  </a:lnTo>
                  <a:lnTo>
                    <a:pt x="0" y="662939"/>
                  </a:lnTo>
                  <a:lnTo>
                    <a:pt x="1056131" y="662939"/>
                  </a:lnTo>
                  <a:lnTo>
                    <a:pt x="1056131" y="110489"/>
                  </a:lnTo>
                  <a:lnTo>
                    <a:pt x="945642" y="0"/>
                  </a:lnTo>
                  <a:close/>
                </a:path>
              </a:pathLst>
            </a:custGeom>
            <a:solidFill>
              <a:srgbClr val="F1D0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10850880" y="7676388"/>
              <a:ext cx="1056640" cy="662940"/>
            </a:xfrm>
            <a:custGeom>
              <a:avLst/>
              <a:gdLst/>
              <a:ahLst/>
              <a:cxnLst/>
              <a:rect l="l" t="t" r="r" b="b"/>
              <a:pathLst>
                <a:path w="1056640" h="662940">
                  <a:moveTo>
                    <a:pt x="0" y="0"/>
                  </a:moveTo>
                  <a:lnTo>
                    <a:pt x="945642" y="0"/>
                  </a:lnTo>
                  <a:lnTo>
                    <a:pt x="1056131" y="110489"/>
                  </a:lnTo>
                  <a:lnTo>
                    <a:pt x="1056131" y="662939"/>
                  </a:lnTo>
                  <a:lnTo>
                    <a:pt x="0" y="66293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1717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6" name="object 116"/>
          <p:cNvSpPr txBox="1"/>
          <p:nvPr/>
        </p:nvSpPr>
        <p:spPr>
          <a:xfrm>
            <a:off x="10920983" y="7772780"/>
            <a:ext cx="874394" cy="48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-1270" algn="ctr">
              <a:lnSpc>
                <a:spcPct val="100000"/>
              </a:lnSpc>
              <a:spcBef>
                <a:spcPts val="105"/>
              </a:spcBef>
            </a:pPr>
            <a:r>
              <a:rPr sz="105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Trace</a:t>
            </a:r>
            <a:r>
              <a:rPr sz="1050" b="1" spc="-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05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05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X  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05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05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5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050" b="1" spc="-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5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05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05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50" b="1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  </a:t>
            </a:r>
            <a:r>
              <a:rPr sz="900" b="1" spc="55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900" b="1" spc="2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900" b="1" spc="-45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900" b="1" spc="1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900" b="1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900" b="1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900" b="1" spc="-1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b="1" spc="3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900" b="1" spc="35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900" b="1" spc="2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900" b="1" spc="-15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900" b="1" spc="-2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900" b="1" spc="1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900" b="1" spc="20" dirty="0">
                <a:solidFill>
                  <a:srgbClr val="636363"/>
                </a:solidFill>
                <a:latin typeface="Trebuchet MS" panose="020B0603020202020204"/>
                <a:cs typeface="Trebuchet MS" panose="020B0603020202020204"/>
              </a:rPr>
              <a:t>ed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7" name="Slide Number Placeholder 1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7272" y="752931"/>
            <a:ext cx="1163383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5" dirty="0"/>
              <a:t>What</a:t>
            </a:r>
            <a:r>
              <a:rPr spc="-390" dirty="0"/>
              <a:t> </a:t>
            </a:r>
            <a:r>
              <a:rPr spc="-15" dirty="0"/>
              <a:t>is</a:t>
            </a:r>
            <a:r>
              <a:rPr spc="-385" dirty="0"/>
              <a:t> </a:t>
            </a:r>
            <a:r>
              <a:rPr spc="45" dirty="0"/>
              <a:t>Automatically</a:t>
            </a:r>
            <a:r>
              <a:rPr spc="-385" dirty="0"/>
              <a:t> </a:t>
            </a:r>
            <a:r>
              <a:rPr spc="40" dirty="0"/>
              <a:t>Instrumented?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6649211" y="3031235"/>
            <a:ext cx="4989830" cy="2685415"/>
          </a:xfrm>
          <a:prstGeom prst="rect">
            <a:avLst/>
          </a:prstGeom>
          <a:solidFill>
            <a:srgbClr val="A62D5C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922655" marR="916305" indent="161290">
              <a:lnSpc>
                <a:spcPct val="100000"/>
              </a:lnSpc>
            </a:pPr>
            <a:r>
              <a:rPr sz="36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Spring </a:t>
            </a:r>
            <a:r>
              <a:rPr sz="3600" b="1" spc="1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Cloud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Ci</a:t>
            </a:r>
            <a:r>
              <a:rPr sz="3600" b="1" spc="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36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cuitBrea</a:t>
            </a:r>
            <a:r>
              <a:rPr sz="3600" b="1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k</a:t>
            </a:r>
            <a:r>
              <a:rPr sz="3600" b="1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er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031235"/>
            <a:ext cx="4989830" cy="2685415"/>
          </a:xfrm>
          <a:prstGeom prst="rect">
            <a:avLst/>
          </a:prstGeom>
          <a:solidFill>
            <a:srgbClr val="A62D5C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1539875" marR="1076960" indent="-455930">
              <a:lnSpc>
                <a:spcPct val="100000"/>
              </a:lnSpc>
            </a:pPr>
            <a:r>
              <a:rPr sz="36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600" b="1" spc="-2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Cloud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Gateway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1123" y="3031235"/>
            <a:ext cx="4989830" cy="2685415"/>
          </a:xfrm>
          <a:prstGeom prst="rect">
            <a:avLst/>
          </a:prstGeom>
          <a:solidFill>
            <a:srgbClr val="A62D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marL="3810" algn="ctr">
              <a:lnSpc>
                <a:spcPct val="100000"/>
              </a:lnSpc>
              <a:spcBef>
                <a:spcPts val="3330"/>
              </a:spcBef>
            </a:pPr>
            <a:r>
              <a:rPr sz="3600" b="1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WebFlux</a:t>
            </a:r>
            <a:r>
              <a:rPr sz="3600" b="1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support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49211" y="6170676"/>
            <a:ext cx="4989830" cy="2685415"/>
          </a:xfrm>
          <a:prstGeom prst="rect">
            <a:avLst/>
          </a:prstGeom>
          <a:solidFill>
            <a:srgbClr val="A62D5C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643890" marR="469900" indent="-166370">
              <a:lnSpc>
                <a:spcPct val="100000"/>
              </a:lnSpc>
            </a:pPr>
            <a:r>
              <a:rPr sz="36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600" b="1" spc="-2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Integration, </a:t>
            </a:r>
            <a:r>
              <a:rPr sz="3600" b="1" spc="-10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Stream,</a:t>
            </a:r>
            <a:r>
              <a:rPr sz="3600" b="1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Function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6170676"/>
            <a:ext cx="4989830" cy="2685415"/>
          </a:xfrm>
          <a:prstGeom prst="rect">
            <a:avLst/>
          </a:prstGeom>
          <a:solidFill>
            <a:srgbClr val="A62D5C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Times New Roman" panose="02020603050405020304"/>
              <a:cs typeface="Times New Roman" panose="02020603050405020304"/>
            </a:endParaRPr>
          </a:p>
          <a:p>
            <a:pPr marL="809625" marR="801370" algn="ctr">
              <a:lnSpc>
                <a:spcPct val="100000"/>
              </a:lnSpc>
            </a:pPr>
            <a:r>
              <a:rPr sz="3600" b="1" spc="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Sync</a:t>
            </a:r>
            <a:r>
              <a:rPr sz="3600" b="1" spc="-1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async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RestTemplate, </a:t>
            </a:r>
            <a:r>
              <a:rPr sz="3600" b="1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WebClient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41123" y="6170676"/>
            <a:ext cx="4989830" cy="2685415"/>
          </a:xfrm>
          <a:prstGeom prst="rect">
            <a:avLst/>
          </a:prstGeom>
          <a:solidFill>
            <a:srgbClr val="A62D5C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Times New Roman" panose="02020603050405020304"/>
              <a:cs typeface="Times New Roman" panose="02020603050405020304"/>
            </a:endParaRPr>
          </a:p>
          <a:p>
            <a:pPr marL="1136650" marR="1127760" algn="ctr">
              <a:lnSpc>
                <a:spcPct val="100000"/>
              </a:lnSpc>
            </a:pPr>
            <a:r>
              <a:rPr sz="3600" b="1" spc="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@Async </a:t>
            </a:r>
            <a:r>
              <a:rPr sz="36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@Scheduled  </a:t>
            </a:r>
            <a:r>
              <a:rPr sz="36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operations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228819" y="9224771"/>
              <a:ext cx="673607" cy="6736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81076" y="6731254"/>
            <a:ext cx="99072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9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Adding</a:t>
            </a:r>
            <a:r>
              <a:rPr sz="4400" spc="-34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400" spc="5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Spring</a:t>
            </a:r>
            <a:r>
              <a:rPr sz="4400" spc="-3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400" spc="1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Cloud</a:t>
            </a:r>
            <a:r>
              <a:rPr sz="4400" spc="-33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400" spc="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Sleu</a:t>
            </a:r>
            <a:r>
              <a:rPr sz="4400" spc="3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4400" spc="8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4400" spc="-34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400" spc="4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4400" spc="10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4400" spc="-3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400" spc="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4400" spc="-3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400" spc="-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Pro</a:t>
            </a:r>
            <a:r>
              <a:rPr sz="4400" spc="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j</a:t>
            </a:r>
            <a:r>
              <a:rPr sz="4400" spc="20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ect</a:t>
            </a:r>
            <a:endParaRPr sz="4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1076" y="2100834"/>
            <a:ext cx="29514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 panose="02070309020205020404"/>
                <a:cs typeface="Courier New" panose="02070309020205020404"/>
              </a:rPr>
              <a:t>&lt;dependency&gt;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076" y="2589123"/>
            <a:ext cx="13611860" cy="17176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891540">
              <a:lnSpc>
                <a:spcPct val="100000"/>
              </a:lnSpc>
              <a:spcBef>
                <a:spcPts val="700"/>
              </a:spcBef>
            </a:pPr>
            <a:r>
              <a:rPr sz="3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&lt;groupId&gt;org.springframework.cloud&lt;/groupId&gt;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891540">
              <a:lnSpc>
                <a:spcPct val="100000"/>
              </a:lnSpc>
              <a:spcBef>
                <a:spcPts val="600"/>
              </a:spcBef>
            </a:pPr>
            <a:r>
              <a:rPr sz="3200" b="1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&lt;artifactId&gt;spring-cloud-starter-sleuth&lt;/artifactId&gt;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3420</Words>
  <Application>WPS Presentation</Application>
  <PresentationFormat>On-screen Show (4:3)</PresentationFormat>
  <Paragraphs>236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SimSun</vt:lpstr>
      <vt:lpstr>Wingdings</vt:lpstr>
      <vt:lpstr>Tahoma</vt:lpstr>
      <vt:lpstr>Trebuchet MS</vt:lpstr>
      <vt:lpstr>Segoe UI</vt:lpstr>
      <vt:lpstr>Times New Roman</vt:lpstr>
      <vt:lpstr>Courier New</vt:lpstr>
      <vt:lpstr>Microsoft YaHei</vt:lpstr>
      <vt:lpstr>Arial Unicode MS</vt:lpstr>
      <vt:lpstr>Calibri</vt:lpstr>
      <vt:lpstr>Office Theme</vt:lpstr>
      <vt:lpstr>Chasing Down Performance Issues  Using Distributed Tracing</vt:lpstr>
      <vt:lpstr>Overview</vt:lpstr>
      <vt:lpstr>The Role of Tracing in Microservices</vt:lpstr>
      <vt:lpstr>Problems with the Status Quo</vt:lpstr>
      <vt:lpstr>PowerPoint 演示文稿</vt:lpstr>
      <vt:lpstr>Glossary of Spring Cloud Sleuth Terms</vt:lpstr>
      <vt:lpstr>Anatomy of a Trace</vt:lpstr>
      <vt:lpstr>What is Automatically Instrumented?</vt:lpstr>
      <vt:lpstr>&lt;dependency&gt;</vt:lpstr>
      <vt:lpstr>Demo</vt:lpstr>
      <vt:lpstr>Visualizing Latency with Zipkin</vt:lpstr>
      <vt:lpstr>PowerPoint 演示文稿</vt:lpstr>
      <vt:lpstr>PowerPoint 演示文稿</vt:lpstr>
      <vt:lpstr>Visualizing and Querying Traces in Zipkin</vt:lpstr>
      <vt:lpstr>PowerPoint 演示文稿</vt:lpstr>
      <vt:lpstr>PowerPoint 演示文稿</vt:lpstr>
      <vt:lpstr>PowerPoint 演示文稿</vt:lpstr>
      <vt:lpstr>Manually Creating Spans</vt:lpstr>
      <vt:lpstr>Demo</vt:lpstr>
      <vt:lpstr>The problem with the status quo  How Spring Cloud Sleuth works  Setting up and using Zipkin  Customizing samples and spans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Chasing Down Performance Issues  Using Distributed Tracing</dc:title>
  <dc:creator>Ann Grafelman</dc:creator>
  <cp:lastModifiedBy>Steve Sam</cp:lastModifiedBy>
  <cp:revision>2</cp:revision>
  <dcterms:created xsi:type="dcterms:W3CDTF">2023-06-15T18:31:35Z</dcterms:created>
  <dcterms:modified xsi:type="dcterms:W3CDTF">2023-06-15T18:32:50Z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2021-12-06T05:30:00Z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2023-06-15T05:30:00Z</vt:filetime>
  </property>
  <property fmtid="{D5CDD505-2E9C-101B-9397-08002B2CF9AE}" pid="5" name="ICV">
    <vt:lpwstr>CF395808DE78480DAC9908F04C5EE84B</vt:lpwstr>
  </property>
  <property fmtid="{D5CDD505-2E9C-101B-9397-08002B2CF9AE}" pid="6" name="KSOProductBuildVer">
    <vt:lpwstr>1033-11.2.0.11537</vt:lpwstr>
  </property>
</Properties>
</file>