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11397" y="2286457"/>
            <a:ext cx="5279390" cy="6480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617832" y="2805176"/>
            <a:ext cx="5232400" cy="596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1647" y="752931"/>
            <a:ext cx="6664705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5395" y="2299716"/>
            <a:ext cx="8858250" cy="229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977" y="2149856"/>
            <a:ext cx="14524355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800" spc="215" dirty="0"/>
              <a:t>J</a:t>
            </a:r>
            <a:r>
              <a:rPr sz="6800" spc="150" dirty="0"/>
              <a:t>a</a:t>
            </a:r>
            <a:r>
              <a:rPr sz="6800" spc="25" dirty="0"/>
              <a:t>va</a:t>
            </a:r>
            <a:r>
              <a:rPr sz="6800" spc="-420" dirty="0"/>
              <a:t> </a:t>
            </a:r>
            <a:r>
              <a:rPr sz="6800" spc="100" dirty="0"/>
              <a:t>Microservices</a:t>
            </a:r>
            <a:r>
              <a:rPr sz="6800" spc="-450" dirty="0"/>
              <a:t> </a:t>
            </a:r>
            <a:r>
              <a:rPr sz="6800" spc="-220" dirty="0"/>
              <a:t>with</a:t>
            </a:r>
            <a:r>
              <a:rPr sz="6800" spc="-400" dirty="0"/>
              <a:t> </a:t>
            </a:r>
            <a:r>
              <a:rPr sz="6800" spc="140" dirty="0"/>
              <a:t>Spring</a:t>
            </a:r>
            <a:r>
              <a:rPr sz="6800" spc="-430" dirty="0"/>
              <a:t> </a:t>
            </a:r>
            <a:r>
              <a:rPr sz="6800" spc="-55" dirty="0"/>
              <a:t>Cloud:  </a:t>
            </a:r>
            <a:r>
              <a:rPr sz="6800" spc="75" dirty="0"/>
              <a:t>Coordinating</a:t>
            </a:r>
            <a:r>
              <a:rPr sz="6800" spc="-430" dirty="0"/>
              <a:t> </a:t>
            </a:r>
            <a:r>
              <a:rPr sz="6800" spc="95" dirty="0"/>
              <a:t>Services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541780" y="4789373"/>
            <a:ext cx="1469326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Introducing</a:t>
            </a:r>
            <a:r>
              <a:rPr sz="45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4500" spc="-25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4500" spc="-25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4500" spc="-25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4500" spc="-2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Coordination </a:t>
            </a:r>
            <a:r>
              <a:rPr sz="4500" spc="-13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Scenarios</a:t>
            </a:r>
            <a:endParaRPr sz="45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rebuchet MS" panose="020B0603020202020204"/>
              <a:cs typeface="Trebuchet MS" panose="020B0603020202020204"/>
            </a:endParaRPr>
          </a:p>
          <a:p>
            <a:pPr marL="3243580">
              <a:lnSpc>
                <a:spcPct val="100000"/>
              </a:lnSpc>
            </a:pP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Course</a:t>
            </a:r>
            <a:r>
              <a:rPr spc="-375" dirty="0"/>
              <a:t> </a:t>
            </a:r>
            <a:r>
              <a:rPr spc="-5" dirty="0"/>
              <a:t>Prerequisites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7545" y="3560007"/>
            <a:ext cx="5137250" cy="45716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323589"/>
            <a:ext cx="9158605" cy="4534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Base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knowledge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Java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OOP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400" b="1" spc="-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Familiarity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framework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Boot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763905">
              <a:lnSpc>
                <a:spcPct val="166000"/>
              </a:lnSpc>
            </a:pP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Run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Java-friendly </a:t>
            </a:r>
            <a:r>
              <a:rPr sz="34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IDE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coding </a:t>
            </a:r>
            <a:r>
              <a:rPr sz="34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Access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RabbitMQ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and/or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Docker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763905">
              <a:lnSpc>
                <a:spcPct val="100000"/>
              </a:lnSpc>
              <a:spcBef>
                <a:spcPts val="2705"/>
              </a:spcBef>
            </a:pP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1173860"/>
            <a:ext cx="85801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Why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architectures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so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popular?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2614421"/>
            <a:ext cx="9172575" cy="647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Core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characteristics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Coordination</a:t>
            </a:r>
            <a:r>
              <a:rPr sz="36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challenges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emerge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221615">
              <a:lnSpc>
                <a:spcPct val="163000"/>
              </a:lnSpc>
            </a:pP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projects</a:t>
            </a:r>
            <a:r>
              <a:rPr sz="36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 </a:t>
            </a:r>
            <a:r>
              <a:rPr sz="3600" b="1" spc="-10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Capabilities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3600" b="1" spc="-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will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this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Goals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6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Prerequisites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Overview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728218"/>
            <a:ext cx="9171940" cy="880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6265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Why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architectures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so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popular?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Core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characteristics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Coordination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challenges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emerge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36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222885">
              <a:lnSpc>
                <a:spcPct val="163000"/>
              </a:lnSpc>
              <a:spcBef>
                <a:spcPts val="5"/>
              </a:spcBef>
            </a:pP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projects</a:t>
            </a:r>
            <a:r>
              <a:rPr sz="36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Capabilities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3600" b="1" spc="-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will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this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Goals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6291580">
              <a:lnSpc>
                <a:spcPct val="163000"/>
              </a:lnSpc>
            </a:pPr>
            <a:r>
              <a:rPr sz="36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</a:t>
            </a:r>
            <a:r>
              <a:rPr sz="36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requi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600" b="1" spc="-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6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es 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3752" y="752931"/>
            <a:ext cx="1461960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Why</a:t>
            </a:r>
            <a:r>
              <a:rPr spc="-340" dirty="0"/>
              <a:t> </a:t>
            </a:r>
            <a:r>
              <a:rPr spc="-45" dirty="0"/>
              <a:t>are</a:t>
            </a:r>
            <a:r>
              <a:rPr spc="-340" dirty="0"/>
              <a:t> </a:t>
            </a:r>
            <a:r>
              <a:rPr spc="85" dirty="0"/>
              <a:t>Microservices</a:t>
            </a:r>
            <a:r>
              <a:rPr spc="-355" dirty="0"/>
              <a:t> </a:t>
            </a:r>
            <a:r>
              <a:rPr spc="10" dirty="0"/>
              <a:t>Architectures</a:t>
            </a:r>
            <a:r>
              <a:rPr spc="-365" dirty="0"/>
              <a:t> </a:t>
            </a:r>
            <a:r>
              <a:rPr spc="90" dirty="0"/>
              <a:t>Popular?</a:t>
            </a:r>
            <a:endParaRPr spc="9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3274" y="2968556"/>
            <a:ext cx="3796648" cy="36760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6428" y="7163181"/>
            <a:ext cx="329819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685" marR="5080" indent="-769620">
              <a:lnSpc>
                <a:spcPct val="100000"/>
              </a:lnSpc>
              <a:spcBef>
                <a:spcPts val="95"/>
              </a:spcBef>
            </a:pP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Desire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faster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changes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4385" y="4060949"/>
            <a:ext cx="3811762" cy="1492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0551" y="2913503"/>
            <a:ext cx="3683235" cy="37894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67946" y="2903725"/>
            <a:ext cx="3732795" cy="38047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56107" y="7163181"/>
            <a:ext cx="339217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Compatible</a:t>
            </a:r>
            <a:r>
              <a:rPr sz="3400" b="1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400" b="1" spc="-10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400" b="1" spc="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DevOps </a:t>
            </a:r>
            <a:r>
              <a:rPr sz="3400" b="1" spc="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mindset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0632" y="7163181"/>
            <a:ext cx="340995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95"/>
              </a:spcBef>
            </a:pPr>
            <a:r>
              <a:rPr sz="34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greater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availability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4796" y="7163181"/>
            <a:ext cx="3418204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95"/>
              </a:spcBef>
            </a:pP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Looking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fine- </a:t>
            </a:r>
            <a:r>
              <a:rPr sz="3400" b="1" spc="-10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grained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scaling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920" y="752931"/>
            <a:ext cx="119329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Core</a:t>
            </a:r>
            <a:r>
              <a:rPr spc="-335" dirty="0"/>
              <a:t> </a:t>
            </a:r>
            <a:r>
              <a:rPr spc="25" dirty="0"/>
              <a:t>Characteristics</a:t>
            </a:r>
            <a:r>
              <a:rPr spc="-365" dirty="0"/>
              <a:t> </a:t>
            </a:r>
            <a:r>
              <a:rPr spc="-50" dirty="0"/>
              <a:t>of</a:t>
            </a:r>
            <a:r>
              <a:rPr spc="-365" dirty="0"/>
              <a:t> </a:t>
            </a:r>
            <a:r>
              <a:rPr spc="85" dirty="0"/>
              <a:t>Microservices</a:t>
            </a:r>
            <a:endParaRPr spc="85" dirty="0"/>
          </a:p>
        </p:txBody>
      </p:sp>
      <p:sp>
        <p:nvSpPr>
          <p:cNvPr id="3" name="object 3"/>
          <p:cNvSpPr txBox="1"/>
          <p:nvPr/>
        </p:nvSpPr>
        <p:spPr>
          <a:xfrm>
            <a:off x="6649211" y="3031235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695450" marR="633095" indent="-105346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Tied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specific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domain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235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325120" marR="320040" indent="774065">
              <a:lnSpc>
                <a:spcPct val="100000"/>
              </a:lnSpc>
            </a:pP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Components </a:t>
            </a:r>
            <a:r>
              <a:rPr sz="36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exposed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031235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  <a:spcBef>
                <a:spcPts val="3330"/>
              </a:spcBef>
            </a:pPr>
            <a:r>
              <a:rPr sz="36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Loosely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coupled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211" y="6170676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716915" marR="710565" indent="1905" algn="ctr">
              <a:lnSpc>
                <a:spcPct val="100000"/>
              </a:lnSpc>
            </a:pP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Delivered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continuously</a:t>
            </a:r>
            <a:r>
              <a:rPr sz="3600" b="1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via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automation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170676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807845" marR="791210" indent="-1009015">
              <a:lnSpc>
                <a:spcPct val="100000"/>
              </a:lnSpc>
            </a:pPr>
            <a:r>
              <a:rPr sz="36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Built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tolerate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failure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1123" y="6170676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382270" marR="375285" indent="398780">
              <a:lnSpc>
                <a:spcPct val="100000"/>
              </a:lnSpc>
            </a:pPr>
            <a:r>
              <a:rPr sz="36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Built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run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independent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teams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680" y="369188"/>
            <a:ext cx="13488669" cy="16478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546600" marR="5080" indent="-4534535">
              <a:lnSpc>
                <a:spcPts val="6050"/>
              </a:lnSpc>
              <a:spcBef>
                <a:spcPts val="860"/>
              </a:spcBef>
            </a:pPr>
            <a:r>
              <a:rPr spc="40" dirty="0"/>
              <a:t>Coordination</a:t>
            </a:r>
            <a:r>
              <a:rPr spc="-330" dirty="0"/>
              <a:t> </a:t>
            </a:r>
            <a:r>
              <a:rPr spc="105" dirty="0"/>
              <a:t>Challenges</a:t>
            </a:r>
            <a:r>
              <a:rPr spc="-350" dirty="0"/>
              <a:t> </a:t>
            </a:r>
            <a:r>
              <a:rPr spc="-85" dirty="0"/>
              <a:t>that</a:t>
            </a:r>
            <a:r>
              <a:rPr spc="-330" dirty="0"/>
              <a:t> </a:t>
            </a:r>
            <a:r>
              <a:rPr spc="130" dirty="0"/>
              <a:t>Emerge</a:t>
            </a:r>
            <a:r>
              <a:rPr spc="-350" dirty="0"/>
              <a:t> </a:t>
            </a:r>
            <a:r>
              <a:rPr spc="-185" dirty="0"/>
              <a:t>with </a:t>
            </a:r>
            <a:r>
              <a:rPr spc="-1675" dirty="0"/>
              <a:t> </a:t>
            </a:r>
            <a:r>
              <a:rPr spc="85" dirty="0"/>
              <a:t>Microservices</a:t>
            </a:r>
            <a:endParaRPr spc="8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277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How </a:t>
            </a:r>
            <a:r>
              <a:rPr spc="120" dirty="0"/>
              <a:t>do </a:t>
            </a:r>
            <a:r>
              <a:rPr spc="70" dirty="0"/>
              <a:t>you </a:t>
            </a:r>
            <a:r>
              <a:rPr spc="40" dirty="0"/>
              <a:t>locate </a:t>
            </a:r>
            <a:r>
              <a:rPr spc="45" dirty="0"/>
              <a:t> </a:t>
            </a:r>
            <a:r>
              <a:rPr spc="50" dirty="0"/>
              <a:t>services </a:t>
            </a:r>
            <a:r>
              <a:rPr spc="35" dirty="0"/>
              <a:t>when </a:t>
            </a:r>
            <a:r>
              <a:rPr spc="95" dirty="0"/>
              <a:t>hosts </a:t>
            </a:r>
            <a:r>
              <a:rPr spc="100" dirty="0"/>
              <a:t> </a:t>
            </a:r>
            <a:r>
              <a:rPr spc="130" dirty="0"/>
              <a:t>change</a:t>
            </a:r>
            <a:r>
              <a:rPr spc="-160" dirty="0"/>
              <a:t> </a:t>
            </a:r>
            <a:r>
              <a:rPr spc="114" dirty="0"/>
              <a:t>as</a:t>
            </a:r>
            <a:r>
              <a:rPr spc="-165" dirty="0"/>
              <a:t> </a:t>
            </a:r>
            <a:r>
              <a:rPr spc="50" dirty="0"/>
              <a:t>services</a:t>
            </a:r>
            <a:r>
              <a:rPr spc="-145" dirty="0"/>
              <a:t> </a:t>
            </a:r>
            <a:r>
              <a:rPr spc="140" dirty="0"/>
              <a:t>get </a:t>
            </a:r>
            <a:r>
              <a:rPr spc="-1010" dirty="0"/>
              <a:t> </a:t>
            </a:r>
            <a:r>
              <a:rPr spc="65" dirty="0"/>
              <a:t>updated</a:t>
            </a:r>
            <a:r>
              <a:rPr spc="-165" dirty="0"/>
              <a:t> </a:t>
            </a:r>
            <a:r>
              <a:rPr spc="-35" dirty="0"/>
              <a:t>or</a:t>
            </a:r>
            <a:r>
              <a:rPr spc="-155" dirty="0"/>
              <a:t> </a:t>
            </a:r>
            <a:r>
              <a:rPr spc="110" dirty="0"/>
              <a:t>scaled?</a:t>
            </a:r>
            <a:endParaRPr spc="110" dirty="0"/>
          </a:p>
          <a:p>
            <a:pPr marL="12700" marR="240030">
              <a:lnSpc>
                <a:spcPct val="100000"/>
              </a:lnSpc>
              <a:spcBef>
                <a:spcPts val="1955"/>
              </a:spcBef>
            </a:pPr>
            <a:r>
              <a:rPr spc="95" dirty="0"/>
              <a:t>How </a:t>
            </a:r>
            <a:r>
              <a:rPr spc="120" dirty="0"/>
              <a:t>do </a:t>
            </a:r>
            <a:r>
              <a:rPr spc="70" dirty="0"/>
              <a:t>you </a:t>
            </a:r>
            <a:r>
              <a:rPr spc="55" dirty="0"/>
              <a:t>reduce </a:t>
            </a:r>
            <a:r>
              <a:rPr spc="60" dirty="0"/>
              <a:t> </a:t>
            </a:r>
            <a:r>
              <a:rPr spc="65" dirty="0"/>
              <a:t>single</a:t>
            </a:r>
            <a:r>
              <a:rPr spc="-160" dirty="0"/>
              <a:t> </a:t>
            </a:r>
            <a:r>
              <a:rPr spc="50" dirty="0"/>
              <a:t>points</a:t>
            </a:r>
            <a:r>
              <a:rPr spc="-160" dirty="0"/>
              <a:t> </a:t>
            </a:r>
            <a:r>
              <a:rPr spc="20" dirty="0"/>
              <a:t>of</a:t>
            </a:r>
            <a:r>
              <a:rPr spc="-155" dirty="0"/>
              <a:t> </a:t>
            </a:r>
            <a:r>
              <a:rPr spc="-45" dirty="0"/>
              <a:t>failure</a:t>
            </a:r>
            <a:r>
              <a:rPr spc="-150" dirty="0"/>
              <a:t> </a:t>
            </a:r>
            <a:r>
              <a:rPr spc="-45" dirty="0"/>
              <a:t>in </a:t>
            </a:r>
            <a:r>
              <a:rPr spc="-1010" dirty="0"/>
              <a:t> </a:t>
            </a:r>
            <a:r>
              <a:rPr spc="50" dirty="0"/>
              <a:t>a </a:t>
            </a:r>
            <a:r>
              <a:rPr spc="15" dirty="0"/>
              <a:t>distributed </a:t>
            </a:r>
            <a:r>
              <a:rPr spc="20" dirty="0"/>
              <a:t> </a:t>
            </a:r>
            <a:r>
              <a:rPr spc="35" dirty="0"/>
              <a:t>architecture?</a:t>
            </a:r>
            <a:endParaRPr spc="35" dirty="0"/>
          </a:p>
          <a:p>
            <a:pPr>
              <a:lnSpc>
                <a:spcPct val="100000"/>
              </a:lnSpc>
              <a:spcBef>
                <a:spcPts val="45"/>
              </a:spcBef>
            </a:pPr>
          </a:p>
          <a:p>
            <a:pPr marL="12700" marR="5080">
              <a:lnSpc>
                <a:spcPct val="100000"/>
              </a:lnSpc>
            </a:pPr>
            <a:r>
              <a:rPr spc="40" dirty="0"/>
              <a:t>Where </a:t>
            </a:r>
            <a:r>
              <a:rPr spc="70" dirty="0"/>
              <a:t>should you </a:t>
            </a:r>
            <a:r>
              <a:rPr spc="75" dirty="0"/>
              <a:t> </a:t>
            </a:r>
            <a:r>
              <a:rPr spc="-20" dirty="0"/>
              <a:t>perform</a:t>
            </a:r>
            <a:r>
              <a:rPr spc="-145" dirty="0"/>
              <a:t> </a:t>
            </a:r>
            <a:r>
              <a:rPr spc="40" dirty="0"/>
              <a:t>load</a:t>
            </a:r>
            <a:r>
              <a:rPr spc="-165" dirty="0"/>
              <a:t> </a:t>
            </a:r>
            <a:r>
              <a:rPr spc="75" dirty="0"/>
              <a:t>balancing</a:t>
            </a:r>
            <a:r>
              <a:rPr spc="-165" dirty="0"/>
              <a:t> </a:t>
            </a:r>
            <a:r>
              <a:rPr spc="25" dirty="0"/>
              <a:t>of </a:t>
            </a:r>
            <a:r>
              <a:rPr spc="-1010" dirty="0"/>
              <a:t> </a:t>
            </a:r>
            <a:r>
              <a:rPr spc="50" dirty="0"/>
              <a:t>dynamic</a:t>
            </a:r>
            <a:r>
              <a:rPr spc="-130" dirty="0"/>
              <a:t> </a:t>
            </a:r>
            <a:r>
              <a:rPr spc="75" dirty="0"/>
              <a:t>services?</a:t>
            </a:r>
            <a:endParaRPr spc="75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4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How</a:t>
            </a:r>
            <a:r>
              <a:rPr spc="-155" dirty="0"/>
              <a:t> </a:t>
            </a:r>
            <a:r>
              <a:rPr spc="105" dirty="0"/>
              <a:t>can</a:t>
            </a:r>
            <a:r>
              <a:rPr spc="-135" dirty="0"/>
              <a:t> </a:t>
            </a:r>
            <a:r>
              <a:rPr spc="70" dirty="0"/>
              <a:t>you</a:t>
            </a:r>
            <a:r>
              <a:rPr spc="-155" dirty="0"/>
              <a:t> </a:t>
            </a:r>
            <a:r>
              <a:rPr spc="15" dirty="0"/>
              <a:t>dynamically </a:t>
            </a:r>
            <a:r>
              <a:rPr spc="-1010" dirty="0"/>
              <a:t> </a:t>
            </a:r>
            <a:r>
              <a:rPr spc="10" dirty="0"/>
              <a:t>adjust</a:t>
            </a:r>
            <a:r>
              <a:rPr spc="-150" dirty="0"/>
              <a:t> </a:t>
            </a:r>
            <a:r>
              <a:rPr spc="30" dirty="0"/>
              <a:t>the</a:t>
            </a:r>
            <a:r>
              <a:rPr spc="-150" dirty="0"/>
              <a:t> </a:t>
            </a:r>
            <a:r>
              <a:rPr spc="40" dirty="0"/>
              <a:t>routing</a:t>
            </a:r>
            <a:r>
              <a:rPr spc="-150" dirty="0"/>
              <a:t> </a:t>
            </a:r>
            <a:r>
              <a:rPr dirty="0"/>
              <a:t>tier?</a:t>
            </a:r>
            <a:endParaRPr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/>
          </a:p>
          <a:p>
            <a:pPr marL="12700" marR="5080">
              <a:lnSpc>
                <a:spcPct val="100000"/>
              </a:lnSpc>
            </a:pPr>
            <a:r>
              <a:rPr spc="75" dirty="0"/>
              <a:t>What </a:t>
            </a:r>
            <a:r>
              <a:rPr spc="105" dirty="0"/>
              <a:t>can </a:t>
            </a:r>
            <a:r>
              <a:rPr spc="70" dirty="0"/>
              <a:t>you </a:t>
            </a:r>
            <a:r>
              <a:rPr spc="120" dirty="0"/>
              <a:t>do </a:t>
            </a:r>
            <a:r>
              <a:rPr spc="40" dirty="0"/>
              <a:t>to </a:t>
            </a:r>
            <a:r>
              <a:rPr spc="45" dirty="0"/>
              <a:t> </a:t>
            </a:r>
            <a:r>
              <a:rPr spc="20" dirty="0"/>
              <a:t>prevent </a:t>
            </a:r>
            <a:r>
              <a:rPr spc="120" dirty="0"/>
              <a:t>cascading </a:t>
            </a:r>
            <a:r>
              <a:rPr spc="125" dirty="0"/>
              <a:t> </a:t>
            </a:r>
            <a:r>
              <a:rPr spc="-20" dirty="0"/>
              <a:t>failures</a:t>
            </a:r>
            <a:r>
              <a:rPr spc="-160" dirty="0"/>
              <a:t> </a:t>
            </a:r>
            <a:r>
              <a:rPr spc="35" dirty="0"/>
              <a:t>when</a:t>
            </a:r>
            <a:r>
              <a:rPr spc="-130" dirty="0"/>
              <a:t> </a:t>
            </a:r>
            <a:r>
              <a:rPr spc="70" dirty="0"/>
              <a:t>one</a:t>
            </a:r>
            <a:r>
              <a:rPr spc="-160" dirty="0"/>
              <a:t> </a:t>
            </a:r>
            <a:r>
              <a:rPr spc="30" dirty="0"/>
              <a:t>service </a:t>
            </a:r>
            <a:r>
              <a:rPr spc="-1010" dirty="0"/>
              <a:t> </a:t>
            </a:r>
            <a:r>
              <a:rPr spc="25" dirty="0"/>
              <a:t>starts</a:t>
            </a:r>
            <a:r>
              <a:rPr spc="-150" dirty="0"/>
              <a:t> </a:t>
            </a:r>
            <a:r>
              <a:rPr spc="75" dirty="0"/>
              <a:t>misbehaving?</a:t>
            </a:r>
            <a:endParaRPr spc="75" dirty="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/>
          </a:p>
          <a:p>
            <a:pPr marL="12700" marR="103505">
              <a:lnSpc>
                <a:spcPct val="100000"/>
              </a:lnSpc>
            </a:pPr>
            <a:r>
              <a:rPr spc="5" dirty="0"/>
              <a:t>What’s </a:t>
            </a:r>
            <a:r>
              <a:rPr spc="50" dirty="0"/>
              <a:t>a </a:t>
            </a:r>
            <a:r>
              <a:rPr spc="180" dirty="0"/>
              <a:t>good </a:t>
            </a:r>
            <a:r>
              <a:rPr spc="25" dirty="0"/>
              <a:t>way </a:t>
            </a:r>
            <a:r>
              <a:rPr spc="40" dirty="0"/>
              <a:t>to </a:t>
            </a:r>
            <a:r>
              <a:rPr spc="45" dirty="0"/>
              <a:t> </a:t>
            </a:r>
            <a:r>
              <a:rPr spc="35" dirty="0"/>
              <a:t>introduce</a:t>
            </a:r>
            <a:r>
              <a:rPr spc="-170" dirty="0"/>
              <a:t> </a:t>
            </a:r>
            <a:r>
              <a:rPr spc="65" dirty="0"/>
              <a:t>loose</a:t>
            </a:r>
            <a:r>
              <a:rPr spc="-165" dirty="0"/>
              <a:t> </a:t>
            </a:r>
            <a:r>
              <a:rPr spc="85" dirty="0"/>
              <a:t>coupling </a:t>
            </a:r>
            <a:r>
              <a:rPr spc="-1010" dirty="0"/>
              <a:t> </a:t>
            </a:r>
            <a:r>
              <a:rPr spc="40" dirty="0"/>
              <a:t>to</a:t>
            </a:r>
            <a:r>
              <a:rPr spc="-155" dirty="0"/>
              <a:t> </a:t>
            </a:r>
            <a:r>
              <a:rPr spc="40" dirty="0"/>
              <a:t>an</a:t>
            </a:r>
            <a:r>
              <a:rPr spc="-140" dirty="0"/>
              <a:t> </a:t>
            </a:r>
            <a:r>
              <a:rPr spc="35" dirty="0"/>
              <a:t>architecture?</a:t>
            </a:r>
            <a:endParaRPr spc="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71041" y="2549677"/>
            <a:ext cx="1607760" cy="1607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041" y="4866157"/>
            <a:ext cx="1612340" cy="16123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041" y="7245109"/>
            <a:ext cx="1612340" cy="14965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66173" y="2638072"/>
            <a:ext cx="1612340" cy="14340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08500" y="4866157"/>
            <a:ext cx="1127687" cy="16123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66173" y="7453941"/>
            <a:ext cx="1612340" cy="107887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460" y="752931"/>
            <a:ext cx="139598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Microservices</a:t>
            </a:r>
            <a:r>
              <a:rPr spc="-325" dirty="0"/>
              <a:t> </a:t>
            </a:r>
            <a:r>
              <a:rPr spc="35" dirty="0"/>
              <a:t>Scaffolding</a:t>
            </a:r>
            <a:r>
              <a:rPr spc="-380" dirty="0"/>
              <a:t> </a:t>
            </a:r>
            <a:r>
              <a:rPr spc="-180" dirty="0"/>
              <a:t>with</a:t>
            </a:r>
            <a:r>
              <a:rPr spc="-355" dirty="0"/>
              <a:t> </a:t>
            </a:r>
            <a:r>
              <a:rPr spc="114" dirty="0"/>
              <a:t>Spring</a:t>
            </a:r>
            <a:r>
              <a:rPr spc="-325" dirty="0"/>
              <a:t> </a:t>
            </a:r>
            <a:r>
              <a:rPr spc="170" dirty="0"/>
              <a:t>Cloud</a:t>
            </a:r>
            <a:endParaRPr spc="17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3822" y="3800738"/>
            <a:ext cx="5676331" cy="38653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3245" y="3151708"/>
            <a:ext cx="8332470" cy="5367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Released</a:t>
            </a:r>
            <a:r>
              <a:rPr sz="34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March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2015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302895">
              <a:lnSpc>
                <a:spcPct val="100000"/>
              </a:lnSpc>
              <a:spcBef>
                <a:spcPts val="2705"/>
              </a:spcBef>
            </a:pPr>
            <a:r>
              <a:rPr sz="34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</a:t>
            </a:r>
            <a:r>
              <a:rPr sz="34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common</a:t>
            </a:r>
            <a:r>
              <a:rPr sz="34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distributed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system </a:t>
            </a:r>
            <a:r>
              <a:rPr sz="3400" b="1" spc="-100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patterns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6000"/>
              </a:lnSpc>
            </a:pPr>
            <a:r>
              <a:rPr sz="3400" b="1" spc="7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Includes</a:t>
            </a:r>
            <a:r>
              <a:rPr sz="34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industry-standard</a:t>
            </a:r>
            <a:r>
              <a:rPr sz="34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technologies </a:t>
            </a:r>
            <a:r>
              <a:rPr sz="3400" b="1" spc="-10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Fully</a:t>
            </a:r>
            <a:r>
              <a:rPr sz="34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34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source</a:t>
            </a:r>
            <a:r>
              <a:rPr sz="34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software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400685">
              <a:lnSpc>
                <a:spcPct val="166000"/>
              </a:lnSpc>
            </a:pPr>
            <a:r>
              <a:rPr sz="3400" b="1" spc="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Optimized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Boot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applications </a:t>
            </a:r>
            <a:r>
              <a:rPr sz="3400" b="1" spc="-10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Run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4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anywhere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4407" y="2438400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7150">
            <a:solidFill>
              <a:srgbClr val="9BC7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085" y="752931"/>
            <a:ext cx="14641194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Spring</a:t>
            </a:r>
            <a:r>
              <a:rPr spc="-345" dirty="0"/>
              <a:t> </a:t>
            </a:r>
            <a:r>
              <a:rPr spc="170" dirty="0"/>
              <a:t>Cloud</a:t>
            </a:r>
            <a:r>
              <a:rPr spc="-325" dirty="0"/>
              <a:t> </a:t>
            </a:r>
            <a:r>
              <a:rPr spc="-40" dirty="0"/>
              <a:t>Projects</a:t>
            </a:r>
            <a:r>
              <a:rPr spc="-360" dirty="0"/>
              <a:t> </a:t>
            </a:r>
            <a:r>
              <a:rPr spc="15" dirty="0"/>
              <a:t>Featured</a:t>
            </a:r>
            <a:r>
              <a:rPr spc="-325" dirty="0"/>
              <a:t> </a:t>
            </a:r>
            <a:r>
              <a:rPr spc="-114" dirty="0"/>
              <a:t>in</a:t>
            </a:r>
            <a:r>
              <a:rPr spc="-350" dirty="0"/>
              <a:t> </a:t>
            </a:r>
            <a:r>
              <a:rPr spc="-20" dirty="0"/>
              <a:t>This</a:t>
            </a:r>
            <a:r>
              <a:rPr spc="-345" dirty="0"/>
              <a:t> </a:t>
            </a:r>
            <a:r>
              <a:rPr spc="204" dirty="0"/>
              <a:t>Course</a:t>
            </a:r>
            <a:endParaRPr spc="204" dirty="0"/>
          </a:p>
        </p:txBody>
      </p:sp>
      <p:sp>
        <p:nvSpPr>
          <p:cNvPr id="3" name="object 3"/>
          <p:cNvSpPr txBox="1"/>
          <p:nvPr/>
        </p:nvSpPr>
        <p:spPr>
          <a:xfrm>
            <a:off x="6649211" y="3031235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661795" marR="277495" indent="-1374775">
              <a:lnSpc>
                <a:spcPct val="100000"/>
              </a:lnSpc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Circuit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Breaker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235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277495">
              <a:lnSpc>
                <a:spcPct val="100000"/>
              </a:lnSpc>
              <a:spcBef>
                <a:spcPts val="3330"/>
              </a:spcBef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Eureka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031235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008380" marR="999490" indent="76200">
              <a:lnSpc>
                <a:spcPct val="100000"/>
              </a:lnSpc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LoadBalancer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3411" y="6170676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722755" marR="1076325" indent="-638810">
              <a:lnSpc>
                <a:spcPct val="100000"/>
              </a:lnSpc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Stream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1500" y="6170676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539875" marR="1076325" indent="-455930">
              <a:lnSpc>
                <a:spcPct val="100000"/>
              </a:lnSpc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Gateway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748" y="752931"/>
            <a:ext cx="139230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Capabilities</a:t>
            </a:r>
            <a:r>
              <a:rPr spc="-325" dirty="0"/>
              <a:t> </a:t>
            </a:r>
            <a:r>
              <a:rPr spc="-70" dirty="0"/>
              <a:t>That</a:t>
            </a:r>
            <a:r>
              <a:rPr spc="-345" dirty="0"/>
              <a:t> </a:t>
            </a:r>
            <a:r>
              <a:rPr spc="114" dirty="0"/>
              <a:t>We</a:t>
            </a:r>
            <a:r>
              <a:rPr spc="-325" dirty="0"/>
              <a:t> </a:t>
            </a:r>
            <a:r>
              <a:rPr spc="-240" dirty="0"/>
              <a:t>Will</a:t>
            </a:r>
            <a:r>
              <a:rPr spc="-320" dirty="0"/>
              <a:t> </a:t>
            </a:r>
            <a:r>
              <a:rPr spc="185" dirty="0"/>
              <a:t>Add</a:t>
            </a:r>
            <a:r>
              <a:rPr spc="-325" dirty="0"/>
              <a:t> </a:t>
            </a:r>
            <a:r>
              <a:rPr spc="-114" dirty="0"/>
              <a:t>in</a:t>
            </a:r>
            <a:r>
              <a:rPr spc="-320" dirty="0"/>
              <a:t> </a:t>
            </a:r>
            <a:r>
              <a:rPr spc="-25" dirty="0"/>
              <a:t>This</a:t>
            </a:r>
            <a:r>
              <a:rPr spc="-340" dirty="0"/>
              <a:t> </a:t>
            </a:r>
            <a:r>
              <a:rPr spc="204" dirty="0"/>
              <a:t>Course</a:t>
            </a:r>
            <a:endParaRPr spc="204" dirty="0"/>
          </a:p>
        </p:txBody>
      </p:sp>
      <p:sp>
        <p:nvSpPr>
          <p:cNvPr id="3" name="object 3"/>
          <p:cNvSpPr txBox="1"/>
          <p:nvPr/>
        </p:nvSpPr>
        <p:spPr>
          <a:xfrm>
            <a:off x="11668506" y="2318766"/>
            <a:ext cx="4366260" cy="1979930"/>
          </a:xfrm>
          <a:prstGeom prst="rect">
            <a:avLst/>
          </a:prstGeom>
          <a:ln w="38100">
            <a:solidFill>
              <a:srgbClr val="F05B2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2385"/>
              </a:spcBef>
            </a:pPr>
            <a:r>
              <a:rPr sz="2700" b="1" spc="-2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7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7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27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posi</a:t>
            </a:r>
            <a:r>
              <a:rPr sz="27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ory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5702" y="5734050"/>
            <a:ext cx="2418715" cy="2569845"/>
          </a:xfrm>
          <a:prstGeom prst="rect">
            <a:avLst/>
          </a:prstGeom>
          <a:ln w="38100">
            <a:solidFill>
              <a:srgbClr val="F05B2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01980" marR="450850" indent="-143510">
              <a:lnSpc>
                <a:spcPct val="100000"/>
              </a:lnSpc>
            </a:pPr>
            <a:r>
              <a:rPr sz="27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Fast</a:t>
            </a:r>
            <a:r>
              <a:rPr sz="27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Pass </a:t>
            </a:r>
            <a:r>
              <a:rPr sz="2700" b="1" spc="-8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7907" y="5431535"/>
          <a:ext cx="2475865" cy="289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/>
                <a:gridCol w="1772285"/>
                <a:gridCol w="323214"/>
              </a:tblGrid>
              <a:tr h="302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030"/>
                        </a:lnSpc>
                        <a:spcBef>
                          <a:spcPts val="1250"/>
                        </a:spcBef>
                      </a:pPr>
                      <a:r>
                        <a:rPr sz="1600" b="1" spc="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Messaging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5875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</a:tr>
              <a:tr h="275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</a:tr>
              <a:tr h="229438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01980" marR="372110" indent="-222885">
                        <a:lnSpc>
                          <a:spcPct val="100000"/>
                        </a:lnSpc>
                      </a:pPr>
                      <a:r>
                        <a:rPr sz="2700" b="1" spc="-19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oll</a:t>
                      </a:r>
                      <a:r>
                        <a:rPr sz="2700" b="1" spc="-1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700" b="1" spc="-1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k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  </a:t>
                      </a:r>
                      <a:r>
                        <a:rPr sz="2700" b="1" spc="4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Service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5395" y="5445252"/>
          <a:ext cx="2475865" cy="287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/>
                <a:gridCol w="1772285"/>
                <a:gridCol w="323214"/>
              </a:tblGrid>
              <a:tr h="288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</a:tr>
              <a:tr h="288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890"/>
                        </a:lnSpc>
                      </a:pPr>
                      <a:r>
                        <a:rPr sz="1600" b="1" spc="3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API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Gateway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</a:tr>
              <a:tr h="2280666">
                <a:tc gridSpan="3">
                  <a:txBody>
                    <a:bodyPr/>
                    <a:lstStyle/>
                    <a:p>
                      <a:pPr marL="601345" marR="504190" indent="-91440" algn="just">
                        <a:lnSpc>
                          <a:spcPct val="100000"/>
                        </a:lnSpc>
                        <a:spcBef>
                          <a:spcPts val="2870"/>
                        </a:spcBef>
                      </a:pPr>
                      <a:r>
                        <a:rPr sz="2700" b="1" spc="-19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oll</a:t>
                      </a:r>
                      <a:r>
                        <a:rPr sz="2700" b="1" spc="-1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2700" b="1" spc="-3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  </a:t>
                      </a:r>
                      <a:r>
                        <a:rPr sz="2700" b="1" spc="5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Lookup </a:t>
                      </a:r>
                      <a:r>
                        <a:rPr sz="2700" b="1" spc="-80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4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Service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449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5395" y="2299716"/>
          <a:ext cx="8858250" cy="2293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790"/>
                <a:gridCol w="1772285"/>
                <a:gridCol w="247014"/>
                <a:gridCol w="1772285"/>
                <a:gridCol w="210185"/>
                <a:gridCol w="1772285"/>
                <a:gridCol w="1531620"/>
              </a:tblGrid>
              <a:tr h="1687068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385"/>
                        </a:spcBef>
                      </a:pPr>
                      <a:r>
                        <a:rPr sz="2700" b="1" spc="-19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oll</a:t>
                      </a:r>
                      <a:r>
                        <a:rPr sz="2700" b="1" spc="-1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-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spc="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on</a:t>
                      </a:r>
                      <a:r>
                        <a:rPr sz="2700" b="1" spc="-114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UI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Service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27305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30"/>
                        </a:lnSpc>
                        <a:spcBef>
                          <a:spcPts val="1175"/>
                        </a:spcBef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Load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Balancer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49225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870"/>
                        </a:lnSpc>
                        <a:spcBef>
                          <a:spcPts val="1335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Circuit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Breaker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69545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600" b="1" spc="2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Discovery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579864" y="4304538"/>
            <a:ext cx="114300" cy="1145540"/>
          </a:xfrm>
          <a:custGeom>
            <a:avLst/>
            <a:gdLst/>
            <a:ahLst/>
            <a:cxnLst/>
            <a:rect l="l" t="t" r="r" b="b"/>
            <a:pathLst>
              <a:path w="114300" h="1145539">
                <a:moveTo>
                  <a:pt x="38100" y="1030986"/>
                </a:moveTo>
                <a:lnTo>
                  <a:pt x="0" y="1030986"/>
                </a:lnTo>
                <a:lnTo>
                  <a:pt x="57150" y="1145286"/>
                </a:lnTo>
                <a:lnTo>
                  <a:pt x="104775" y="1050036"/>
                </a:lnTo>
                <a:lnTo>
                  <a:pt x="38100" y="1050036"/>
                </a:lnTo>
                <a:lnTo>
                  <a:pt x="38100" y="1030986"/>
                </a:lnTo>
                <a:close/>
              </a:path>
              <a:path w="114300" h="1145539">
                <a:moveTo>
                  <a:pt x="76200" y="0"/>
                </a:moveTo>
                <a:lnTo>
                  <a:pt x="38100" y="0"/>
                </a:lnTo>
                <a:lnTo>
                  <a:pt x="38100" y="1050036"/>
                </a:lnTo>
                <a:lnTo>
                  <a:pt x="76200" y="1050036"/>
                </a:lnTo>
                <a:lnTo>
                  <a:pt x="76200" y="0"/>
                </a:lnTo>
                <a:close/>
              </a:path>
              <a:path w="114300" h="1145539">
                <a:moveTo>
                  <a:pt x="114300" y="1030986"/>
                </a:moveTo>
                <a:lnTo>
                  <a:pt x="76200" y="1030986"/>
                </a:lnTo>
                <a:lnTo>
                  <a:pt x="76200" y="1050036"/>
                </a:lnTo>
                <a:lnTo>
                  <a:pt x="104775" y="1050036"/>
                </a:lnTo>
                <a:lnTo>
                  <a:pt x="114300" y="1030986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97352" y="4554473"/>
            <a:ext cx="3305810" cy="1178560"/>
          </a:xfrm>
          <a:custGeom>
            <a:avLst/>
            <a:gdLst/>
            <a:ahLst/>
            <a:cxnLst/>
            <a:rect l="l" t="t" r="r" b="b"/>
            <a:pathLst>
              <a:path w="3305809" h="1178560">
                <a:moveTo>
                  <a:pt x="3305543" y="1064006"/>
                </a:moveTo>
                <a:lnTo>
                  <a:pt x="3267456" y="1064006"/>
                </a:lnTo>
                <a:lnTo>
                  <a:pt x="3267456" y="473329"/>
                </a:lnTo>
                <a:lnTo>
                  <a:pt x="3267456" y="435229"/>
                </a:lnTo>
                <a:lnTo>
                  <a:pt x="3267456" y="0"/>
                </a:lnTo>
                <a:lnTo>
                  <a:pt x="3229356" y="0"/>
                </a:lnTo>
                <a:lnTo>
                  <a:pt x="3229356" y="435229"/>
                </a:lnTo>
                <a:lnTo>
                  <a:pt x="38100" y="435229"/>
                </a:lnTo>
                <a:lnTo>
                  <a:pt x="38100" y="794131"/>
                </a:lnTo>
                <a:lnTo>
                  <a:pt x="0" y="794131"/>
                </a:lnTo>
                <a:lnTo>
                  <a:pt x="57150" y="908431"/>
                </a:lnTo>
                <a:lnTo>
                  <a:pt x="104775" y="813181"/>
                </a:lnTo>
                <a:lnTo>
                  <a:pt x="114300" y="794131"/>
                </a:lnTo>
                <a:lnTo>
                  <a:pt x="76200" y="794131"/>
                </a:lnTo>
                <a:lnTo>
                  <a:pt x="76200" y="473329"/>
                </a:lnTo>
                <a:lnTo>
                  <a:pt x="3229356" y="473329"/>
                </a:lnTo>
                <a:lnTo>
                  <a:pt x="3229356" y="1064006"/>
                </a:lnTo>
                <a:lnTo>
                  <a:pt x="3191256" y="1064006"/>
                </a:lnTo>
                <a:lnTo>
                  <a:pt x="3248406" y="1178306"/>
                </a:lnTo>
                <a:lnTo>
                  <a:pt x="3296018" y="1083056"/>
                </a:lnTo>
                <a:lnTo>
                  <a:pt x="3305543" y="1064006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07202" y="752931"/>
            <a:ext cx="66725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Goals</a:t>
            </a:r>
            <a:r>
              <a:rPr spc="-325" dirty="0"/>
              <a:t> </a:t>
            </a:r>
            <a:r>
              <a:rPr spc="-110" dirty="0"/>
              <a:t>for</a:t>
            </a:r>
            <a:r>
              <a:rPr spc="-325" dirty="0"/>
              <a:t> </a:t>
            </a:r>
            <a:r>
              <a:rPr spc="-20" dirty="0"/>
              <a:t>t</a:t>
            </a:r>
            <a:r>
              <a:rPr spc="-50" dirty="0"/>
              <a:t>h</a:t>
            </a:r>
            <a:r>
              <a:rPr spc="-55" dirty="0"/>
              <a:t>is</a:t>
            </a:r>
            <a:r>
              <a:rPr spc="-325" dirty="0"/>
              <a:t> </a:t>
            </a:r>
            <a:r>
              <a:rPr spc="370" dirty="0"/>
              <a:t>Co</a:t>
            </a:r>
            <a:r>
              <a:rPr spc="340" dirty="0"/>
              <a:t>u</a:t>
            </a:r>
            <a:r>
              <a:rPr spc="45" dirty="0"/>
              <a:t>rse</a:t>
            </a:r>
            <a:endParaRPr spc="45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72208" y="2639592"/>
            <a:ext cx="1685487" cy="16854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8059" y="2967989"/>
            <a:ext cx="105029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Recognize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challenges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possibilities</a:t>
            </a:r>
            <a:r>
              <a:rPr sz="3200" b="1" spc="-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coordinating </a:t>
            </a:r>
            <a:r>
              <a:rPr sz="3200" b="1" spc="-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235" y="5096280"/>
            <a:ext cx="1743436" cy="168243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8059" y="5667501"/>
            <a:ext cx="10187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comfortable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leading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projects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0883" y="7496592"/>
            <a:ext cx="1728132" cy="16869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8059" y="8069706"/>
            <a:ext cx="118294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Learn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connect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related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projects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together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2761</Words>
  <Application>WPS Presentation</Application>
  <PresentationFormat>On-screen Show (4:3)</PresentationFormat>
  <Paragraphs>163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Tahoma</vt:lpstr>
      <vt:lpstr>Times New Roman</vt:lpstr>
      <vt:lpstr>Microsoft YaHei</vt:lpstr>
      <vt:lpstr>Arial Unicode MS</vt:lpstr>
      <vt:lpstr>Calibri</vt:lpstr>
      <vt:lpstr>Office Theme</vt:lpstr>
      <vt:lpstr>Java Microservices with Spring Cloud:  Coordinating Services</vt:lpstr>
      <vt:lpstr>PowerPoint 演示文稿</vt:lpstr>
      <vt:lpstr>Why are Microservices Architectures Popular?</vt:lpstr>
      <vt:lpstr>Core Characteristics of Microservices</vt:lpstr>
      <vt:lpstr>Coordination Challenges that Emerge with  Microservices</vt:lpstr>
      <vt:lpstr>Microservices Scaffolding with Spring Cloud</vt:lpstr>
      <vt:lpstr>Spring Cloud Projects Featured in This Course</vt:lpstr>
      <vt:lpstr>Capabilities That We Will Add in This Course</vt:lpstr>
      <vt:lpstr>Goals for this Course</vt:lpstr>
      <vt:lpstr>Course Prerequisites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Microservices with Spring Cloud:  Coordinating Services</dc:title>
  <dc:creator>Ann Grafelman</dc:creator>
  <cp:lastModifiedBy>Steve Sam</cp:lastModifiedBy>
  <cp:revision>2</cp:revision>
  <dcterms:created xsi:type="dcterms:W3CDTF">2023-06-14T18:16:15Z</dcterms:created>
  <dcterms:modified xsi:type="dcterms:W3CDTF">2023-06-14T18:17:42Z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2023-06-14T05:30:00Z</vt:filetime>
  </property>
  <property fmtid="{D5CDD505-2E9C-101B-9397-08002B2CF9AE}" pid="5" name="ICV">
    <vt:lpwstr>6F89BABD2D6C4C4D8226FF54AB510C1B</vt:lpwstr>
  </property>
  <property fmtid="{D5CDD505-2E9C-101B-9397-08002B2CF9AE}" pid="6" name="KSOProductBuildVer">
    <vt:lpwstr>1033-11.2.0.11537</vt:lpwstr>
  </property>
</Properties>
</file>