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2265" y="2404999"/>
            <a:ext cx="10983468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11397" y="2545537"/>
            <a:ext cx="5328284" cy="596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23806" y="2464053"/>
            <a:ext cx="7348219" cy="547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5400" y="359155"/>
            <a:ext cx="15697200" cy="750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9251" y="1962657"/>
            <a:ext cx="16049497" cy="6336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360678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b="0" spc="245" dirty="0">
                <a:latin typeface="Tahoma" panose="020B0604030504040204"/>
                <a:cs typeface="Tahoma" panose="020B0604030504040204"/>
              </a:rPr>
              <a:t>Connecting</a:t>
            </a:r>
            <a:r>
              <a:rPr sz="6800" b="0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6800" b="0" spc="165" dirty="0">
                <a:latin typeface="Tahoma" panose="020B0604030504040204"/>
                <a:cs typeface="Tahoma" panose="020B0604030504040204"/>
              </a:rPr>
              <a:t>Microservices</a:t>
            </a:r>
            <a:r>
              <a:rPr sz="6800" b="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b="0" spc="65" dirty="0">
                <a:latin typeface="Tahoma" panose="020B0604030504040204"/>
                <a:cs typeface="Tahoma" panose="020B0604030504040204"/>
              </a:rPr>
              <a:t>Through  </a:t>
            </a:r>
            <a:r>
              <a:rPr sz="6800" b="0" spc="165" dirty="0">
                <a:latin typeface="Tahoma" panose="020B0604030504040204"/>
                <a:cs typeface="Tahoma" panose="020B0604030504040204"/>
              </a:rPr>
              <a:t>Messaging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1061" y="752931"/>
            <a:ext cx="58654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45" dirty="0">
                <a:latin typeface="Tahoma" panose="020B0604030504040204"/>
                <a:cs typeface="Tahoma" panose="020B0604030504040204"/>
              </a:rPr>
              <a:t>Explaining</a:t>
            </a:r>
            <a:r>
              <a:rPr sz="5600" b="0" spc="-42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10" dirty="0">
                <a:latin typeface="Tahoma" panose="020B0604030504040204"/>
                <a:cs typeface="Tahoma" panose="020B0604030504040204"/>
              </a:rPr>
              <a:t>Binders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1954" y="3419811"/>
            <a:ext cx="4769956" cy="4858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582670"/>
            <a:ext cx="948626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0420">
              <a:lnSpc>
                <a:spcPct val="100000"/>
              </a:lnSpc>
              <a:spcBef>
                <a:spcPts val="95"/>
              </a:spcBef>
            </a:pP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Connects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external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middleware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detects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binders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classpath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connect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multiple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brokers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binders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own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47624"/>
            <a:ext cx="7757795" cy="87445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 marR="596265" indent="-396240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Supplier&lt;String&gt;</a:t>
            </a:r>
            <a:r>
              <a:rPr sz="2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supplyStr(){ </a:t>
            </a:r>
            <a:r>
              <a:rPr sz="2600" spc="-15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"example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message";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1988820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Supplier&lt;Flux&lt;String&gt;&gt;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supplyStrStream()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1785620" indent="198120">
              <a:lnSpc>
                <a:spcPct val="11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ArrayList&lt;String&gt;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names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600" spc="-15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ArrayList&lt;String&gt;();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names.add(”Walt");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names.add(”Vic");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names.add(”Ferg");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10185" marR="5080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//sends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three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messages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 queue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Flux.fromIterable(names);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90075" y="476198"/>
            <a:ext cx="738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b="0" spc="-18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20" dirty="0"/>
              <a:t>Supplier</a:t>
            </a:r>
            <a:r>
              <a:rPr spc="-125" dirty="0"/>
              <a:t> </a:t>
            </a:r>
            <a:r>
              <a:rPr spc="55" dirty="0"/>
              <a:t>bean</a:t>
            </a:r>
            <a:r>
              <a:rPr spc="-114" dirty="0"/>
              <a:t> </a:t>
            </a:r>
            <a:r>
              <a:rPr spc="75" dirty="0"/>
              <a:t>maps</a:t>
            </a:r>
            <a:r>
              <a:rPr spc="-130" dirty="0"/>
              <a:t> </a:t>
            </a:r>
            <a:r>
              <a:rPr spc="30" dirty="0"/>
              <a:t>to</a:t>
            </a:r>
            <a:r>
              <a:rPr spc="-114" dirty="0"/>
              <a:t> </a:t>
            </a:r>
            <a:r>
              <a:rPr spc="105" dirty="0"/>
              <a:t>message</a:t>
            </a:r>
            <a:r>
              <a:rPr spc="-100" dirty="0"/>
              <a:t> </a:t>
            </a:r>
            <a:r>
              <a:rPr spc="10" dirty="0"/>
              <a:t>publisher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0075" y="1330198"/>
            <a:ext cx="808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default,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produces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2800" b="1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28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second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075" y="4317619"/>
            <a:ext cx="662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Supports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28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programming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style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0075" y="8158733"/>
            <a:ext cx="73164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14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Framework</a:t>
            </a:r>
            <a:r>
              <a:rPr sz="28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recognizes</a:t>
            </a:r>
            <a:r>
              <a:rPr sz="2800" b="1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style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only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invokes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once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47624"/>
            <a:ext cx="7758430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spring.cloud.stream.bindi</a:t>
            </a:r>
            <a:r>
              <a:rPr sz="2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gs.s</a:t>
            </a:r>
            <a:r>
              <a:rPr sz="2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ppl</a:t>
            </a:r>
            <a:r>
              <a:rPr sz="2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</a:t>
            </a:r>
            <a:r>
              <a:rPr sz="2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 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out-0.destination=stringtopic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2441422"/>
            <a:ext cx="775779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spring.cloud.stream.bindings.supplyStr- </a:t>
            </a:r>
            <a:r>
              <a:rPr sz="2600" spc="-15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out-0.content-type=text/plain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4435916"/>
            <a:ext cx="7758430" cy="897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#spring.cloud.stream.poller.fixed-delay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5000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76" y="6468236"/>
            <a:ext cx="5971540" cy="275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spring.rabbitmq.host=127.0.0.1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97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spring.rabbitmq.port=5672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spring.rabbitmq.username=guest </a:t>
            </a:r>
            <a:r>
              <a:rPr sz="2600" spc="-15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spring.rabbitmq.password=guest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07375">
              <a:lnSpc>
                <a:spcPts val="2855"/>
              </a:lnSpc>
              <a:spcBef>
                <a:spcPts val="95"/>
              </a:spcBef>
              <a:tabLst>
                <a:tab pos="8564880" algn="l"/>
              </a:tabLst>
            </a:pPr>
            <a:r>
              <a:rPr sz="1950" b="0" spc="-18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20" dirty="0"/>
              <a:t>Functional</a:t>
            </a:r>
            <a:r>
              <a:rPr spc="-120" dirty="0"/>
              <a:t> </a:t>
            </a:r>
            <a:r>
              <a:rPr spc="50" dirty="0"/>
              <a:t>binding</a:t>
            </a:r>
            <a:r>
              <a:rPr spc="-120" dirty="0"/>
              <a:t> </a:t>
            </a:r>
            <a:r>
              <a:rPr spc="30" dirty="0"/>
              <a:t>name</a:t>
            </a:r>
            <a:r>
              <a:rPr spc="-114" dirty="0"/>
              <a:t> </a:t>
            </a:r>
            <a:r>
              <a:rPr spc="10" dirty="0"/>
              <a:t>follows</a:t>
            </a:r>
            <a:r>
              <a:rPr spc="-105" dirty="0"/>
              <a:t> </a:t>
            </a:r>
            <a:r>
              <a:rPr spc="20" dirty="0"/>
              <a:t>structure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8207375">
              <a:lnSpc>
                <a:spcPts val="2855"/>
              </a:lnSpc>
            </a:pPr>
            <a:r>
              <a:rPr spc="10" dirty="0"/>
              <a:t>&lt;functionName&gt;</a:t>
            </a:r>
            <a:r>
              <a:rPr spc="-100" dirty="0"/>
              <a:t> </a:t>
            </a:r>
            <a:r>
              <a:rPr spc="-140" dirty="0"/>
              <a:t>+</a:t>
            </a:r>
            <a:r>
              <a:rPr spc="-110" dirty="0"/>
              <a:t> </a:t>
            </a:r>
            <a:r>
              <a:rPr spc="95" dirty="0"/>
              <a:t>-out-</a:t>
            </a:r>
            <a:r>
              <a:rPr spc="-110" dirty="0"/>
              <a:t> </a:t>
            </a:r>
            <a:r>
              <a:rPr spc="-140" dirty="0"/>
              <a:t>+</a:t>
            </a:r>
            <a:r>
              <a:rPr spc="-120" dirty="0"/>
              <a:t> </a:t>
            </a:r>
            <a:r>
              <a:rPr spc="-55" dirty="0"/>
              <a:t>&lt;index&gt;</a:t>
            </a:r>
            <a:endParaRPr spc="-55" dirty="0"/>
          </a:p>
        </p:txBody>
      </p:sp>
      <p:sp>
        <p:nvSpPr>
          <p:cNvPr id="11" name="object 11"/>
          <p:cNvSpPr txBox="1"/>
          <p:nvPr/>
        </p:nvSpPr>
        <p:spPr>
          <a:xfrm>
            <a:off x="9490075" y="1255522"/>
            <a:ext cx="80518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“Destination”</a:t>
            </a:r>
            <a:r>
              <a:rPr sz="28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refers</a:t>
            </a:r>
            <a:r>
              <a:rPr sz="28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855"/>
              </a:lnSpc>
            </a:pP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28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0075" y="4242942"/>
            <a:ext cx="8209280" cy="7505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0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imperative-style</a:t>
            </a:r>
            <a:r>
              <a:rPr sz="28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beans,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8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28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polling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interval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90075" y="6632829"/>
            <a:ext cx="7964170" cy="7505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0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28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connection</a:t>
            </a:r>
            <a:r>
              <a:rPr sz="28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details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47624"/>
            <a:ext cx="7765415" cy="3949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 marR="5080" indent="-198120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Consumer&lt;String&gt;</a:t>
            </a:r>
            <a:r>
              <a:rPr sz="2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getStr()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 { 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System.out.println("received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4806898"/>
            <a:ext cx="5773420" cy="30778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Consumer&lt;Flux&lt;String&gt;&gt; </a:t>
            </a:r>
            <a:r>
              <a:rPr sz="2600" spc="-15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reactiveGetStr()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210185" marR="1188085">
              <a:lnSpc>
                <a:spcPct val="11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 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value.subscribe(v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System.out.println(v);});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90075" y="476198"/>
            <a:ext cx="7462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b="0" spc="-18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55" dirty="0"/>
              <a:t>Subscribers</a:t>
            </a:r>
            <a:r>
              <a:rPr spc="-105" dirty="0"/>
              <a:t> </a:t>
            </a:r>
            <a:r>
              <a:rPr spc="85" dirty="0"/>
              <a:t>can</a:t>
            </a:r>
            <a:r>
              <a:rPr spc="-135" dirty="0"/>
              <a:t> </a:t>
            </a:r>
            <a:r>
              <a:rPr spc="70" dirty="0"/>
              <a:t>be</a:t>
            </a:r>
            <a:r>
              <a:rPr spc="-120" dirty="0"/>
              <a:t> </a:t>
            </a:r>
            <a:r>
              <a:rPr spc="75" dirty="0"/>
              <a:t>Consumer</a:t>
            </a:r>
            <a:r>
              <a:rPr spc="-105" dirty="0"/>
              <a:t> </a:t>
            </a:r>
            <a:r>
              <a:rPr spc="-25" dirty="0"/>
              <a:t>or</a:t>
            </a:r>
            <a:r>
              <a:rPr spc="-125" dirty="0"/>
              <a:t> </a:t>
            </a:r>
            <a:r>
              <a:rPr spc="30" dirty="0"/>
              <a:t>Function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075" y="5598033"/>
            <a:ext cx="6370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8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28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well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47624"/>
            <a:ext cx="7758430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spring.cloud.stream.bindings.getStr-in- </a:t>
            </a:r>
            <a:r>
              <a:rPr sz="2600" spc="-15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0.destination=stringtopic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10000"/>
              </a:lnSpc>
              <a:spcBef>
                <a:spcPts val="270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spring.cloud.stream.bindings.getStr-in- </a:t>
            </a:r>
            <a:r>
              <a:rPr sz="2600" spc="-15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0.content-type=text/plain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3695826"/>
            <a:ext cx="5971540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spring.rabbitmq.host=127.0.0.1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6130"/>
              </a:lnSpc>
              <a:spcBef>
                <a:spcPts val="510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spring.rabbitmq.port=5672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spring.rabbitmq.username=guest </a:t>
            </a:r>
            <a:r>
              <a:rPr sz="2600" spc="-15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spring.rabbitmq.password=guest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07375">
              <a:lnSpc>
                <a:spcPts val="2855"/>
              </a:lnSpc>
              <a:spcBef>
                <a:spcPts val="95"/>
              </a:spcBef>
              <a:tabLst>
                <a:tab pos="8564880" algn="l"/>
              </a:tabLst>
            </a:pPr>
            <a:r>
              <a:rPr sz="1950" b="0" spc="-18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20" dirty="0"/>
              <a:t>Functional</a:t>
            </a:r>
            <a:r>
              <a:rPr spc="-120" dirty="0"/>
              <a:t> </a:t>
            </a:r>
            <a:r>
              <a:rPr spc="50" dirty="0"/>
              <a:t>binding</a:t>
            </a:r>
            <a:r>
              <a:rPr spc="-120" dirty="0"/>
              <a:t> </a:t>
            </a:r>
            <a:r>
              <a:rPr spc="30" dirty="0"/>
              <a:t>name</a:t>
            </a:r>
            <a:r>
              <a:rPr spc="-114" dirty="0"/>
              <a:t> </a:t>
            </a:r>
            <a:r>
              <a:rPr spc="10" dirty="0"/>
              <a:t>follows</a:t>
            </a:r>
            <a:r>
              <a:rPr spc="-105" dirty="0"/>
              <a:t> </a:t>
            </a:r>
            <a:r>
              <a:rPr spc="20" dirty="0"/>
              <a:t>structure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8207375">
              <a:lnSpc>
                <a:spcPts val="2855"/>
              </a:lnSpc>
            </a:pPr>
            <a:r>
              <a:rPr spc="10" dirty="0"/>
              <a:t>&lt;functionName&gt;</a:t>
            </a:r>
            <a:r>
              <a:rPr spc="-100" dirty="0"/>
              <a:t> </a:t>
            </a:r>
            <a:r>
              <a:rPr spc="-140" dirty="0"/>
              <a:t>+</a:t>
            </a:r>
            <a:r>
              <a:rPr spc="-105" dirty="0"/>
              <a:t> </a:t>
            </a:r>
            <a:r>
              <a:rPr spc="60" dirty="0"/>
              <a:t>-in-</a:t>
            </a:r>
            <a:r>
              <a:rPr spc="-110" dirty="0"/>
              <a:t> </a:t>
            </a:r>
            <a:r>
              <a:rPr spc="-140" dirty="0"/>
              <a:t>+</a:t>
            </a:r>
            <a:r>
              <a:rPr spc="-114" dirty="0"/>
              <a:t> </a:t>
            </a:r>
            <a:r>
              <a:rPr spc="-55" dirty="0"/>
              <a:t>&lt;index&gt;</a:t>
            </a:r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9490075" y="1255522"/>
            <a:ext cx="80518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9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“Destination”</a:t>
            </a:r>
            <a:r>
              <a:rPr sz="28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refers</a:t>
            </a:r>
            <a:r>
              <a:rPr sz="28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855"/>
              </a:lnSpc>
            </a:pPr>
            <a:r>
              <a:rPr sz="28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28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0075" y="3645535"/>
            <a:ext cx="7964170" cy="7505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5"/>
              </a:spcBef>
              <a:tabLst>
                <a:tab pos="370205" algn="l"/>
              </a:tabLst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28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28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connection</a:t>
            </a:r>
            <a:r>
              <a:rPr sz="28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details</a:t>
            </a:r>
            <a:r>
              <a:rPr sz="28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8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2800" b="1" spc="-8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236978"/>
            <a:ext cx="865187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RabbitMQ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Docker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container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359410">
              <a:lnSpc>
                <a:spcPct val="163000"/>
              </a:lnSpc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Initializr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sender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”fast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pass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UI”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publishes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messages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second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715">
              <a:lnSpc>
                <a:spcPct val="100000"/>
              </a:lnSpc>
              <a:spcBef>
                <a:spcPts val="27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600" b="1" spc="-1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receiver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processes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streams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incoming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messages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092" y="752931"/>
            <a:ext cx="12228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95" dirty="0">
                <a:latin typeface="Tahoma" panose="020B0604030504040204"/>
                <a:cs typeface="Tahoma" panose="020B0604030504040204"/>
              </a:rPr>
              <a:t>More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5" dirty="0">
                <a:latin typeface="Tahoma" panose="020B0604030504040204"/>
                <a:cs typeface="Tahoma" panose="020B0604030504040204"/>
              </a:rPr>
              <a:t>Options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0" dirty="0">
                <a:latin typeface="Tahoma" panose="020B0604030504040204"/>
                <a:cs typeface="Tahoma" panose="020B0604030504040204"/>
              </a:rPr>
              <a:t>for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5" dirty="0">
                <a:latin typeface="Tahoma" panose="020B0604030504040204"/>
                <a:cs typeface="Tahoma" panose="020B0604030504040204"/>
              </a:rPr>
              <a:t>Producing</a:t>
            </a:r>
            <a:r>
              <a:rPr sz="5600" b="0" spc="-42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5" dirty="0">
                <a:latin typeface="Tahoma" panose="020B0604030504040204"/>
                <a:cs typeface="Tahoma" panose="020B0604030504040204"/>
              </a:rPr>
              <a:t>Messages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9211" y="3328415"/>
            <a:ext cx="4989830" cy="50082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imes New Roman" panose="02020603050405020304"/>
              <a:cs typeface="Times New Roman" panose="02020603050405020304"/>
            </a:endParaRPr>
          </a:p>
          <a:p>
            <a:pPr marL="542925" marR="534670" algn="ctr">
              <a:lnSpc>
                <a:spcPct val="100000"/>
              </a:lnSpc>
              <a:spcBef>
                <a:spcPts val="5"/>
              </a:spcBef>
            </a:pP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StreamBridge</a:t>
            </a:r>
            <a:r>
              <a:rPr sz="3800" b="1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direct</a:t>
            </a:r>
            <a:r>
              <a:rPr sz="3800" b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send</a:t>
            </a:r>
            <a:r>
              <a:rPr sz="3800" b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8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415"/>
            <a:ext cx="4989830" cy="50082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420370" marR="412115" indent="635" algn="ctr">
              <a:lnSpc>
                <a:spcPct val="100000"/>
              </a:lnSpc>
              <a:spcBef>
                <a:spcPts val="5"/>
              </a:spcBef>
            </a:pPr>
            <a:r>
              <a:rPr sz="38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Expose </a:t>
            </a: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functions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</a:t>
            </a:r>
            <a:r>
              <a:rPr sz="38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Enterprise </a:t>
            </a:r>
            <a:r>
              <a:rPr sz="38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 </a:t>
            </a:r>
            <a:r>
              <a:rPr sz="38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Patterns </a:t>
            </a:r>
            <a:r>
              <a:rPr sz="38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8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800" b="1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328415"/>
            <a:ext cx="4989830" cy="50082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imes New Roman" panose="02020603050405020304"/>
              <a:cs typeface="Times New Roman" panose="02020603050405020304"/>
            </a:endParaRPr>
          </a:p>
          <a:p>
            <a:pPr marL="455295" marR="445770" algn="ctr">
              <a:lnSpc>
                <a:spcPct val="100000"/>
              </a:lnSpc>
              <a:spcBef>
                <a:spcPts val="5"/>
              </a:spcBef>
            </a:pPr>
            <a:r>
              <a:rPr sz="3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Send</a:t>
            </a:r>
            <a:r>
              <a:rPr sz="3800" b="1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messages</a:t>
            </a:r>
            <a:r>
              <a:rPr sz="3800" b="1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batch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8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260" y="752931"/>
            <a:ext cx="125863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95" dirty="0">
                <a:latin typeface="Tahoma" panose="020B0604030504040204"/>
                <a:cs typeface="Tahoma" panose="020B0604030504040204"/>
              </a:rPr>
              <a:t>More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5" dirty="0">
                <a:latin typeface="Tahoma" panose="020B0604030504040204"/>
                <a:cs typeface="Tahoma" panose="020B0604030504040204"/>
              </a:rPr>
              <a:t>Options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0" dirty="0">
                <a:latin typeface="Tahoma" panose="020B0604030504040204"/>
                <a:cs typeface="Tahoma" panose="020B0604030504040204"/>
              </a:rPr>
              <a:t>for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45" dirty="0">
                <a:latin typeface="Tahoma" panose="020B0604030504040204"/>
                <a:cs typeface="Tahoma" panose="020B0604030504040204"/>
              </a:rPr>
              <a:t>Consuming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5" dirty="0">
                <a:latin typeface="Tahoma" panose="020B0604030504040204"/>
                <a:cs typeface="Tahoma" panose="020B0604030504040204"/>
              </a:rPr>
              <a:t>Messages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6363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439420">
              <a:lnSpc>
                <a:spcPct val="100000"/>
              </a:lnSpc>
              <a:spcBef>
                <a:spcPts val="2740"/>
              </a:spcBef>
            </a:pPr>
            <a:r>
              <a:rPr sz="3600" b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Compose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pipes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636363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816735" marR="711835" indent="-1099185">
              <a:lnSpc>
                <a:spcPct val="100000"/>
              </a:lnSpc>
            </a:pP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conditions</a:t>
            </a:r>
            <a:r>
              <a:rPr sz="3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dispatch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636363"/>
          </a:solidFill>
        </p:spPr>
        <p:txBody>
          <a:bodyPr vert="horz" wrap="square" lIns="0" tIns="427989" rIns="0" bIns="0" rtlCol="0">
            <a:spAutoFit/>
          </a:bodyPr>
          <a:lstStyle/>
          <a:p>
            <a:pPr marL="698500" marR="690880" algn="ctr">
              <a:lnSpc>
                <a:spcPct val="100000"/>
              </a:lnSpc>
              <a:spcBef>
                <a:spcPts val="3370"/>
              </a:spcBef>
            </a:pP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Receive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forward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another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destination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6363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Receive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batches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6697" y="752931"/>
            <a:ext cx="147535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45" dirty="0">
                <a:latin typeface="Tahoma" panose="020B0604030504040204"/>
                <a:cs typeface="Tahoma" panose="020B0604030504040204"/>
              </a:rPr>
              <a:t>The</a:t>
            </a:r>
            <a:r>
              <a:rPr sz="5600" b="0" spc="-409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70" dirty="0">
                <a:latin typeface="Tahoma" panose="020B0604030504040204"/>
                <a:cs typeface="Tahoma" panose="020B0604030504040204"/>
              </a:rPr>
              <a:t>Role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80" dirty="0">
                <a:latin typeface="Tahoma" panose="020B0604030504040204"/>
                <a:cs typeface="Tahoma" panose="020B0604030504040204"/>
              </a:rPr>
              <a:t>of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0" dirty="0">
                <a:latin typeface="Tahoma" panose="020B0604030504040204"/>
                <a:cs typeface="Tahoma" panose="020B0604030504040204"/>
              </a:rPr>
              <a:t>Processors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" dirty="0">
                <a:latin typeface="Tahoma" panose="020B0604030504040204"/>
                <a:cs typeface="Tahoma" panose="020B0604030504040204"/>
              </a:rPr>
              <a:t>in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65" dirty="0">
                <a:latin typeface="Tahoma" panose="020B0604030504040204"/>
                <a:cs typeface="Tahoma" panose="020B0604030504040204"/>
              </a:rPr>
              <a:t>Spring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25" dirty="0">
                <a:latin typeface="Tahoma" panose="020B0604030504040204"/>
                <a:cs typeface="Tahoma" panose="020B0604030504040204"/>
              </a:rPr>
              <a:t>Cloud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45" dirty="0">
                <a:latin typeface="Tahoma" panose="020B0604030504040204"/>
                <a:cs typeface="Tahoma" panose="020B0604030504040204"/>
              </a:rPr>
              <a:t>Stream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1433" y="3236655"/>
            <a:ext cx="5151035" cy="52199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754373"/>
            <a:ext cx="9407525" cy="416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sends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receives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goes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destination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2159000">
              <a:lnSpc>
                <a:spcPct val="100000"/>
              </a:lnSpc>
              <a:spcBef>
                <a:spcPts val="2700"/>
              </a:spcBef>
            </a:pP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inbound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outbound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binding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281940">
              <a:lnSpc>
                <a:spcPct val="100000"/>
              </a:lnSpc>
              <a:spcBef>
                <a:spcPts val="2700"/>
              </a:spcBef>
            </a:pP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broker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instances,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inbound/outbound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channel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9158" rIns="0" bIns="0" rtlCol="0">
            <a:spAutoFit/>
          </a:bodyPr>
          <a:lstStyle/>
          <a:p>
            <a:pPr marL="6830060" marR="508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Create</a:t>
            </a:r>
            <a:r>
              <a:rPr spc="-150" dirty="0"/>
              <a:t> </a:t>
            </a:r>
            <a:r>
              <a:rPr spc="75" dirty="0"/>
              <a:t>processor</a:t>
            </a:r>
            <a:r>
              <a:rPr spc="-160" dirty="0"/>
              <a:t> </a:t>
            </a:r>
            <a:r>
              <a:rPr spc="80" dirty="0"/>
              <a:t>and</a:t>
            </a:r>
            <a:r>
              <a:rPr spc="-160" dirty="0"/>
              <a:t> </a:t>
            </a:r>
            <a:r>
              <a:rPr spc="100" dirty="0"/>
              <a:t>see</a:t>
            </a:r>
            <a:r>
              <a:rPr spc="-160" dirty="0"/>
              <a:t> </a:t>
            </a:r>
            <a:r>
              <a:rPr spc="-45" dirty="0"/>
              <a:t>toll</a:t>
            </a:r>
            <a:r>
              <a:rPr spc="-145" dirty="0"/>
              <a:t> </a:t>
            </a:r>
            <a:r>
              <a:rPr spc="50" dirty="0"/>
              <a:t>payment </a:t>
            </a:r>
            <a:r>
              <a:rPr spc="-1070" dirty="0"/>
              <a:t> </a:t>
            </a:r>
            <a:r>
              <a:rPr spc="140" dirty="0"/>
              <a:t>message</a:t>
            </a:r>
            <a:r>
              <a:rPr spc="-180" dirty="0"/>
              <a:t> </a:t>
            </a:r>
            <a:r>
              <a:rPr spc="55" dirty="0"/>
              <a:t>continue</a:t>
            </a:r>
            <a:r>
              <a:rPr spc="-145" dirty="0"/>
              <a:t> </a:t>
            </a:r>
            <a:r>
              <a:rPr spc="90" dirty="0"/>
              <a:t>on</a:t>
            </a:r>
            <a:r>
              <a:rPr spc="-145" dirty="0"/>
              <a:t> </a:t>
            </a:r>
            <a:r>
              <a:rPr spc="35" dirty="0"/>
              <a:t>to</a:t>
            </a:r>
            <a:r>
              <a:rPr spc="-140" dirty="0"/>
              <a:t> </a:t>
            </a:r>
            <a:r>
              <a:rPr spc="-5" dirty="0"/>
              <a:t>next</a:t>
            </a:r>
            <a:r>
              <a:rPr spc="-145" dirty="0"/>
              <a:t> </a:t>
            </a:r>
            <a:r>
              <a:rPr spc="75" dirty="0"/>
              <a:t>queue</a:t>
            </a:r>
            <a:endParaRPr spc="75" dirty="0"/>
          </a:p>
          <a:p>
            <a:pPr marL="6830060" marR="962660">
              <a:lnSpc>
                <a:spcPct val="100000"/>
              </a:lnSpc>
              <a:spcBef>
                <a:spcPts val="2700"/>
              </a:spcBef>
            </a:pPr>
            <a:r>
              <a:rPr spc="80" dirty="0"/>
              <a:t>Dispatch</a:t>
            </a:r>
            <a:r>
              <a:rPr spc="-150" dirty="0"/>
              <a:t> </a:t>
            </a:r>
            <a:r>
              <a:rPr spc="55" dirty="0"/>
              <a:t>a</a:t>
            </a:r>
            <a:r>
              <a:rPr spc="-155" dirty="0"/>
              <a:t> </a:t>
            </a:r>
            <a:r>
              <a:rPr spc="140" dirty="0"/>
              <a:t>message</a:t>
            </a:r>
            <a:r>
              <a:rPr spc="-180" dirty="0"/>
              <a:t> </a:t>
            </a:r>
            <a:r>
              <a:rPr spc="35" dirty="0"/>
              <a:t>to</a:t>
            </a:r>
            <a:r>
              <a:rPr spc="-140" dirty="0"/>
              <a:t> </a:t>
            </a:r>
            <a:r>
              <a:rPr spc="30" dirty="0"/>
              <a:t>conditional </a:t>
            </a:r>
            <a:r>
              <a:rPr spc="-1070" dirty="0"/>
              <a:t> </a:t>
            </a:r>
            <a:r>
              <a:rPr spc="50" dirty="0"/>
              <a:t>subscriber</a:t>
            </a:r>
            <a:endParaRPr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384759"/>
            <a:ext cx="843661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B2A"/>
                </a:solidFill>
              </a:rPr>
              <a:t>The</a:t>
            </a:r>
            <a:r>
              <a:rPr sz="3600" spc="-155" dirty="0">
                <a:solidFill>
                  <a:srgbClr val="F05B2A"/>
                </a:solidFill>
              </a:rPr>
              <a:t> </a:t>
            </a:r>
            <a:r>
              <a:rPr sz="3600" spc="-35" dirty="0">
                <a:solidFill>
                  <a:srgbClr val="F05B2A"/>
                </a:solidFill>
              </a:rPr>
              <a:t>role</a:t>
            </a:r>
            <a:r>
              <a:rPr sz="3600" spc="-155" dirty="0">
                <a:solidFill>
                  <a:srgbClr val="F05B2A"/>
                </a:solidFill>
              </a:rPr>
              <a:t> </a:t>
            </a:r>
            <a:r>
              <a:rPr sz="3600" spc="30" dirty="0">
                <a:solidFill>
                  <a:srgbClr val="F05B2A"/>
                </a:solidFill>
              </a:rPr>
              <a:t>of</a:t>
            </a:r>
            <a:r>
              <a:rPr sz="3600" spc="-175" dirty="0">
                <a:solidFill>
                  <a:srgbClr val="F05B2A"/>
                </a:solidFill>
              </a:rPr>
              <a:t> </a:t>
            </a:r>
            <a:r>
              <a:rPr sz="3600" spc="135" dirty="0">
                <a:solidFill>
                  <a:srgbClr val="F05B2A"/>
                </a:solidFill>
              </a:rPr>
              <a:t>messaging</a:t>
            </a:r>
            <a:r>
              <a:rPr sz="3600" spc="-170" dirty="0">
                <a:solidFill>
                  <a:srgbClr val="F05B2A"/>
                </a:solidFill>
              </a:rPr>
              <a:t> </a:t>
            </a:r>
            <a:r>
              <a:rPr sz="3600" spc="-40" dirty="0">
                <a:solidFill>
                  <a:srgbClr val="F05B2A"/>
                </a:solidFill>
              </a:rPr>
              <a:t>in</a:t>
            </a:r>
            <a:r>
              <a:rPr sz="3600" spc="-145" dirty="0">
                <a:solidFill>
                  <a:srgbClr val="F05B2A"/>
                </a:solidFill>
              </a:rPr>
              <a:t> </a:t>
            </a:r>
            <a:r>
              <a:rPr sz="3600" spc="40" dirty="0">
                <a:solidFill>
                  <a:srgbClr val="F05B2A"/>
                </a:solidFill>
              </a:rPr>
              <a:t>microservices</a:t>
            </a:r>
            <a:endParaRPr sz="3600"/>
          </a:p>
          <a:p>
            <a:pPr marL="12700" marR="840105">
              <a:lnSpc>
                <a:spcPct val="163000"/>
              </a:lnSpc>
              <a:spcBef>
                <a:spcPts val="5"/>
              </a:spcBef>
            </a:pPr>
            <a:r>
              <a:rPr sz="3600" spc="45" dirty="0">
                <a:solidFill>
                  <a:srgbClr val="F05B2A"/>
                </a:solidFill>
              </a:rPr>
              <a:t>Problems </a:t>
            </a:r>
            <a:r>
              <a:rPr sz="3600" spc="-25" dirty="0">
                <a:solidFill>
                  <a:srgbClr val="F05B2A"/>
                </a:solidFill>
              </a:rPr>
              <a:t>with </a:t>
            </a:r>
            <a:r>
              <a:rPr sz="3600" spc="30" dirty="0">
                <a:solidFill>
                  <a:srgbClr val="F05B2A"/>
                </a:solidFill>
              </a:rPr>
              <a:t>the </a:t>
            </a:r>
            <a:r>
              <a:rPr sz="3600" spc="70" dirty="0">
                <a:solidFill>
                  <a:srgbClr val="F05B2A"/>
                </a:solidFill>
              </a:rPr>
              <a:t>status </a:t>
            </a:r>
            <a:r>
              <a:rPr sz="3600" spc="105" dirty="0">
                <a:solidFill>
                  <a:srgbClr val="F05B2A"/>
                </a:solidFill>
              </a:rPr>
              <a:t>quo </a:t>
            </a:r>
            <a:r>
              <a:rPr sz="3600" spc="110" dirty="0">
                <a:solidFill>
                  <a:srgbClr val="F05B2A"/>
                </a:solidFill>
              </a:rPr>
              <a:t> </a:t>
            </a:r>
            <a:r>
              <a:rPr sz="3600" spc="80" dirty="0">
                <a:solidFill>
                  <a:srgbClr val="F05B2A"/>
                </a:solidFill>
              </a:rPr>
              <a:t>Describing </a:t>
            </a:r>
            <a:r>
              <a:rPr sz="3600" spc="90" dirty="0">
                <a:solidFill>
                  <a:srgbClr val="F05B2A"/>
                </a:solidFill>
              </a:rPr>
              <a:t>Spring </a:t>
            </a:r>
            <a:r>
              <a:rPr sz="3600" spc="135" dirty="0">
                <a:solidFill>
                  <a:srgbClr val="F05B2A"/>
                </a:solidFill>
              </a:rPr>
              <a:t>Cloud </a:t>
            </a:r>
            <a:r>
              <a:rPr sz="3600" spc="45" dirty="0">
                <a:solidFill>
                  <a:srgbClr val="F05B2A"/>
                </a:solidFill>
              </a:rPr>
              <a:t>Stream </a:t>
            </a:r>
            <a:r>
              <a:rPr sz="3600" spc="50" dirty="0">
                <a:solidFill>
                  <a:srgbClr val="F05B2A"/>
                </a:solidFill>
              </a:rPr>
              <a:t> </a:t>
            </a:r>
            <a:r>
              <a:rPr sz="3600" spc="35" dirty="0">
                <a:solidFill>
                  <a:srgbClr val="F05B2A"/>
                </a:solidFill>
              </a:rPr>
              <a:t>Explaining</a:t>
            </a:r>
            <a:r>
              <a:rPr sz="3600" spc="-145" dirty="0">
                <a:solidFill>
                  <a:srgbClr val="F05B2A"/>
                </a:solidFill>
              </a:rPr>
              <a:t> </a:t>
            </a:r>
            <a:r>
              <a:rPr sz="3600" spc="30" dirty="0">
                <a:solidFill>
                  <a:srgbClr val="F05B2A"/>
                </a:solidFill>
              </a:rPr>
              <a:t>the</a:t>
            </a:r>
            <a:r>
              <a:rPr sz="3600" spc="-125" dirty="0">
                <a:solidFill>
                  <a:srgbClr val="F05B2A"/>
                </a:solidFill>
              </a:rPr>
              <a:t> </a:t>
            </a:r>
            <a:r>
              <a:rPr sz="3600" spc="60" dirty="0">
                <a:solidFill>
                  <a:srgbClr val="F05B2A"/>
                </a:solidFill>
              </a:rPr>
              <a:t>programming</a:t>
            </a:r>
            <a:r>
              <a:rPr sz="3600" spc="-180" dirty="0">
                <a:solidFill>
                  <a:srgbClr val="F05B2A"/>
                </a:solidFill>
              </a:rPr>
              <a:t> </a:t>
            </a:r>
            <a:r>
              <a:rPr sz="3600" spc="40" dirty="0">
                <a:solidFill>
                  <a:srgbClr val="F05B2A"/>
                </a:solidFill>
              </a:rPr>
              <a:t>model </a:t>
            </a:r>
            <a:r>
              <a:rPr sz="3600" spc="-1070" dirty="0">
                <a:solidFill>
                  <a:srgbClr val="F05B2A"/>
                </a:solidFill>
              </a:rPr>
              <a:t> </a:t>
            </a:r>
            <a:r>
              <a:rPr sz="3600" spc="60" dirty="0">
                <a:solidFill>
                  <a:srgbClr val="F05B2A"/>
                </a:solidFill>
              </a:rPr>
              <a:t>Building</a:t>
            </a:r>
            <a:r>
              <a:rPr sz="3600" spc="-145" dirty="0">
                <a:solidFill>
                  <a:srgbClr val="F05B2A"/>
                </a:solidFill>
              </a:rPr>
              <a:t> </a:t>
            </a:r>
            <a:r>
              <a:rPr sz="3600" spc="85" dirty="0">
                <a:solidFill>
                  <a:srgbClr val="F05B2A"/>
                </a:solidFill>
              </a:rPr>
              <a:t>processors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937118" y="4843094"/>
            <a:ext cx="7486015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  <a:spcBef>
                <a:spcPts val="5"/>
              </a:spcBef>
            </a:pP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consumer </a:t>
            </a:r>
            <a:r>
              <a:rPr sz="36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groups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scale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Stateful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partitions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Working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content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types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Monitoring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stream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health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8560" y="752931"/>
            <a:ext cx="93091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80" dirty="0">
                <a:latin typeface="Tahoma" panose="020B0604030504040204"/>
                <a:cs typeface="Tahoma" panose="020B0604030504040204"/>
              </a:rPr>
              <a:t>RabbitMQ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14" dirty="0">
                <a:latin typeface="Tahoma" panose="020B0604030504040204"/>
                <a:cs typeface="Tahoma" panose="020B0604030504040204"/>
              </a:rPr>
              <a:t>Binding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0" dirty="0">
                <a:latin typeface="Tahoma" panose="020B0604030504040204"/>
                <a:cs typeface="Tahoma" panose="020B0604030504040204"/>
              </a:rPr>
              <a:t>Prope</a:t>
            </a:r>
            <a:r>
              <a:rPr sz="5600" b="0" spc="95" dirty="0">
                <a:latin typeface="Tahoma" panose="020B0604030504040204"/>
                <a:cs typeface="Tahoma" panose="020B0604030504040204"/>
              </a:rPr>
              <a:t>r</a:t>
            </a:r>
            <a:r>
              <a:rPr sz="5600" b="0" spc="75" dirty="0">
                <a:latin typeface="Tahoma" panose="020B0604030504040204"/>
                <a:cs typeface="Tahoma" panose="020B0604030504040204"/>
              </a:rPr>
              <a:t>ties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0214" y="5254878"/>
            <a:ext cx="4203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RabbitMQ</a:t>
            </a:r>
            <a:endParaRPr sz="7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3245" y="2462529"/>
            <a:ext cx="9077960" cy="674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connection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spring.rabbitmq.*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834390">
              <a:lnSpc>
                <a:spcPct val="166000"/>
              </a:lnSpc>
            </a:pPr>
            <a:r>
              <a:rPr sz="3400" b="1" spc="20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Maps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destination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 an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Exchange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Queue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bound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Capable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handling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retries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(maxAttempts)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routi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3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ey,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existi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3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eue, 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exchange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dead-letter</a:t>
            </a:r>
            <a:r>
              <a:rPr sz="34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queues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154430">
              <a:lnSpc>
                <a:spcPct val="100000"/>
              </a:lnSpc>
              <a:spcBef>
                <a:spcPts val="2700"/>
              </a:spcBef>
            </a:pP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concurrency,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behavior,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batching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257" y="752931"/>
            <a:ext cx="103657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80" dirty="0">
                <a:latin typeface="Tahoma" panose="020B0604030504040204"/>
                <a:cs typeface="Tahoma" panose="020B0604030504040204"/>
              </a:rPr>
              <a:t>Apache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200" dirty="0">
                <a:latin typeface="Tahoma" panose="020B0604030504040204"/>
                <a:cs typeface="Tahoma" panose="020B0604030504040204"/>
              </a:rPr>
              <a:t>K</a:t>
            </a:r>
            <a:r>
              <a:rPr sz="5600" b="0" spc="-65" dirty="0">
                <a:latin typeface="Tahoma" panose="020B0604030504040204"/>
                <a:cs typeface="Tahoma" panose="020B0604030504040204"/>
              </a:rPr>
              <a:t>af</a:t>
            </a:r>
            <a:r>
              <a:rPr sz="5600" b="0" spc="-145" dirty="0">
                <a:latin typeface="Tahoma" panose="020B0604030504040204"/>
                <a:cs typeface="Tahoma" panose="020B0604030504040204"/>
              </a:rPr>
              <a:t>k</a:t>
            </a:r>
            <a:r>
              <a:rPr sz="5600" b="0" spc="5" dirty="0">
                <a:latin typeface="Tahoma" panose="020B0604030504040204"/>
                <a:cs typeface="Tahoma" panose="020B0604030504040204"/>
              </a:rPr>
              <a:t>a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14" dirty="0">
                <a:latin typeface="Tahoma" panose="020B0604030504040204"/>
                <a:cs typeface="Tahoma" panose="020B0604030504040204"/>
              </a:rPr>
              <a:t>Binding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00" dirty="0">
                <a:latin typeface="Tahoma" panose="020B0604030504040204"/>
                <a:cs typeface="Tahoma" panose="020B0604030504040204"/>
              </a:rPr>
              <a:t>Properties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261" y="4970615"/>
            <a:ext cx="2295525" cy="19558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5"/>
              </a:spcBef>
            </a:pPr>
            <a:r>
              <a:rPr sz="4800" spc="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Apache</a:t>
            </a:r>
            <a:endParaRPr sz="48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7200" spc="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Kafka</a:t>
            </a:r>
            <a:endParaRPr sz="7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3245" y="2980689"/>
            <a:ext cx="8431530" cy="571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Kafka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Kafka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Streams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Setup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broker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Zookeeper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references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Map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destination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Kafka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topic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Partitions,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groups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map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directly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topics,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existing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ones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replication,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rebalancing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behavior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offset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handling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2865" y="752931"/>
            <a:ext cx="105390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95" dirty="0">
                <a:latin typeface="Tahoma" panose="020B0604030504040204"/>
                <a:cs typeface="Tahoma" panose="020B0604030504040204"/>
              </a:rPr>
              <a:t>Using</a:t>
            </a:r>
            <a:r>
              <a:rPr sz="5600" b="0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0" dirty="0">
                <a:latin typeface="Tahoma" panose="020B0604030504040204"/>
                <a:cs typeface="Tahoma" panose="020B0604030504040204"/>
              </a:rPr>
              <a:t>Consumer</a:t>
            </a:r>
            <a:r>
              <a:rPr sz="5600" b="0" spc="-409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75" dirty="0">
                <a:latin typeface="Tahoma" panose="020B0604030504040204"/>
                <a:cs typeface="Tahoma" panose="020B0604030504040204"/>
              </a:rPr>
              <a:t>Groups</a:t>
            </a:r>
            <a:r>
              <a:rPr sz="5600" b="0" spc="-42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95" dirty="0">
                <a:latin typeface="Tahoma" panose="020B0604030504040204"/>
                <a:cs typeface="Tahoma" panose="020B0604030504040204"/>
              </a:rPr>
              <a:t>to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5" dirty="0">
                <a:latin typeface="Tahoma" panose="020B0604030504040204"/>
                <a:cs typeface="Tahoma" panose="020B0604030504040204"/>
              </a:rPr>
              <a:t>Scale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8059" y="2967989"/>
            <a:ext cx="123825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scale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subscribers.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goes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single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instance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9839" y="5093244"/>
            <a:ext cx="1354805" cy="16915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8059" y="5423661"/>
            <a:ext cx="127882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subscriptions</a:t>
            </a:r>
            <a:r>
              <a:rPr sz="3200" b="1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durable;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group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specified,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subscription</a:t>
            </a:r>
            <a:r>
              <a:rPr sz="32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non-durable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634" y="7496592"/>
            <a:ext cx="1321214" cy="169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8059" y="8069706"/>
            <a:ext cx="1252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200" b="1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spring.cloud.stream.bindings.&lt;channelName&gt;.group</a:t>
            </a:r>
            <a:r>
              <a:rPr sz="320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property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235" y="3070909"/>
            <a:ext cx="1743436" cy="82283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4621" rIns="0" bIns="0" rtlCol="0">
            <a:spAutoFit/>
          </a:bodyPr>
          <a:lstStyle/>
          <a:p>
            <a:pPr marL="6830060" marR="3556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</a:t>
            </a:r>
            <a:r>
              <a:rPr spc="-145" dirty="0"/>
              <a:t> </a:t>
            </a:r>
            <a:r>
              <a:rPr spc="35" dirty="0"/>
              <a:t>new</a:t>
            </a:r>
            <a:r>
              <a:rPr spc="-145" dirty="0"/>
              <a:t> </a:t>
            </a:r>
            <a:r>
              <a:rPr spc="140" dirty="0"/>
              <a:t>REST</a:t>
            </a:r>
            <a:r>
              <a:rPr spc="-150" dirty="0"/>
              <a:t> </a:t>
            </a:r>
            <a:r>
              <a:rPr spc="50" dirty="0"/>
              <a:t>endpoint</a:t>
            </a:r>
            <a:r>
              <a:rPr spc="-130" dirty="0"/>
              <a:t> </a:t>
            </a:r>
            <a:r>
              <a:rPr spc="35" dirty="0"/>
              <a:t>to</a:t>
            </a:r>
            <a:r>
              <a:rPr spc="-150" dirty="0"/>
              <a:t> </a:t>
            </a:r>
            <a:r>
              <a:rPr spc="-45" dirty="0"/>
              <a:t>toll</a:t>
            </a:r>
            <a:r>
              <a:rPr spc="-135" dirty="0"/>
              <a:t> </a:t>
            </a:r>
            <a:r>
              <a:rPr spc="-45" dirty="0"/>
              <a:t>rate</a:t>
            </a:r>
            <a:r>
              <a:rPr spc="-135" dirty="0"/>
              <a:t> </a:t>
            </a:r>
            <a:r>
              <a:rPr spc="85" dirty="0"/>
              <a:t>UI</a:t>
            </a:r>
            <a:r>
              <a:rPr spc="-150" dirty="0"/>
              <a:t> </a:t>
            </a:r>
            <a:r>
              <a:rPr spc="100" dirty="0"/>
              <a:t>app </a:t>
            </a:r>
            <a:r>
              <a:rPr spc="-1070" dirty="0"/>
              <a:t> </a:t>
            </a:r>
            <a:r>
              <a:rPr spc="15" dirty="0"/>
              <a:t>that </a:t>
            </a:r>
            <a:r>
              <a:rPr spc="125" dirty="0"/>
              <a:t>sends </a:t>
            </a:r>
            <a:r>
              <a:rPr spc="35" dirty="0"/>
              <a:t>to </a:t>
            </a:r>
            <a:r>
              <a:rPr spc="75" dirty="0"/>
              <a:t>queue </a:t>
            </a:r>
            <a:r>
              <a:rPr spc="95" dirty="0"/>
              <a:t>upon </a:t>
            </a:r>
            <a:r>
              <a:rPr spc="45" dirty="0"/>
              <a:t>request </a:t>
            </a:r>
            <a:r>
              <a:rPr spc="20" dirty="0"/>
              <a:t>(not </a:t>
            </a:r>
            <a:r>
              <a:rPr spc="25" dirty="0"/>
              <a:t> </a:t>
            </a:r>
            <a:r>
              <a:rPr spc="10" dirty="0"/>
              <a:t>polled)</a:t>
            </a:r>
            <a:endParaRPr spc="10" dirty="0"/>
          </a:p>
          <a:p>
            <a:pPr marL="6830060" marR="5080">
              <a:lnSpc>
                <a:spcPct val="100000"/>
              </a:lnSpc>
              <a:spcBef>
                <a:spcPts val="2700"/>
              </a:spcBef>
            </a:pPr>
            <a:r>
              <a:rPr spc="114" dirty="0"/>
              <a:t>Add</a:t>
            </a:r>
            <a:r>
              <a:rPr spc="-145" dirty="0"/>
              <a:t> </a:t>
            </a:r>
            <a:r>
              <a:rPr spc="70" dirty="0"/>
              <a:t>consumer</a:t>
            </a:r>
            <a:r>
              <a:rPr spc="-155" dirty="0"/>
              <a:t> </a:t>
            </a:r>
            <a:r>
              <a:rPr spc="105" dirty="0"/>
              <a:t>group</a:t>
            </a:r>
            <a:r>
              <a:rPr spc="-185" dirty="0"/>
              <a:t> </a:t>
            </a:r>
            <a:r>
              <a:rPr spc="10" dirty="0"/>
              <a:t>property</a:t>
            </a:r>
            <a:r>
              <a:rPr spc="-145" dirty="0"/>
              <a:t> </a:t>
            </a:r>
            <a:r>
              <a:rPr spc="35" dirty="0"/>
              <a:t>to</a:t>
            </a:r>
            <a:r>
              <a:rPr spc="-140" dirty="0"/>
              <a:t> </a:t>
            </a:r>
            <a:r>
              <a:rPr spc="-60" dirty="0"/>
              <a:t>receiver, </a:t>
            </a:r>
            <a:r>
              <a:rPr spc="-1070" dirty="0"/>
              <a:t> </a:t>
            </a:r>
            <a:r>
              <a:rPr spc="60" dirty="0"/>
              <a:t>observe</a:t>
            </a:r>
            <a:r>
              <a:rPr spc="-150" dirty="0"/>
              <a:t> </a:t>
            </a:r>
            <a:r>
              <a:rPr spc="140" dirty="0"/>
              <a:t>change</a:t>
            </a:r>
            <a:r>
              <a:rPr spc="-150" dirty="0"/>
              <a:t> </a:t>
            </a:r>
            <a:r>
              <a:rPr spc="-45" dirty="0"/>
              <a:t>in</a:t>
            </a:r>
            <a:r>
              <a:rPr spc="-155" dirty="0"/>
              <a:t> </a:t>
            </a:r>
            <a:r>
              <a:rPr spc="130" dirty="0"/>
              <a:t>RabbitMQ</a:t>
            </a:r>
            <a:endParaRPr spc="130" dirty="0"/>
          </a:p>
          <a:p>
            <a:pPr marL="6830060" marR="20320">
              <a:lnSpc>
                <a:spcPct val="100000"/>
              </a:lnSpc>
              <a:spcBef>
                <a:spcPts val="2700"/>
              </a:spcBef>
            </a:pPr>
            <a:r>
              <a:rPr spc="25" dirty="0"/>
              <a:t>Start </a:t>
            </a:r>
            <a:r>
              <a:rPr spc="-15" dirty="0"/>
              <a:t>multiple </a:t>
            </a:r>
            <a:r>
              <a:rPr spc="70" dirty="0"/>
              <a:t>instances </a:t>
            </a:r>
            <a:r>
              <a:rPr spc="30" dirty="0"/>
              <a:t>of </a:t>
            </a:r>
            <a:r>
              <a:rPr spc="-45" dirty="0"/>
              <a:t>toll </a:t>
            </a:r>
            <a:r>
              <a:rPr spc="-30" dirty="0"/>
              <a:t>intake </a:t>
            </a:r>
            <a:r>
              <a:rPr spc="-25" dirty="0"/>
              <a:t> </a:t>
            </a:r>
            <a:r>
              <a:rPr spc="-10" dirty="0"/>
              <a:t>receiver</a:t>
            </a:r>
            <a:r>
              <a:rPr spc="-155" dirty="0"/>
              <a:t> </a:t>
            </a:r>
            <a:r>
              <a:rPr spc="25" dirty="0"/>
              <a:t>application</a:t>
            </a:r>
            <a:r>
              <a:rPr spc="-125" dirty="0"/>
              <a:t> </a:t>
            </a:r>
            <a:r>
              <a:rPr spc="80" dirty="0"/>
              <a:t>and</a:t>
            </a:r>
            <a:r>
              <a:rPr spc="-150" dirty="0"/>
              <a:t> </a:t>
            </a:r>
            <a:r>
              <a:rPr spc="60" dirty="0"/>
              <a:t>observe</a:t>
            </a:r>
            <a:r>
              <a:rPr spc="-145" dirty="0"/>
              <a:t> </a:t>
            </a:r>
            <a:r>
              <a:rPr spc="10" dirty="0"/>
              <a:t>behavior</a:t>
            </a:r>
            <a:endParaRPr spc="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469" y="752931"/>
            <a:ext cx="107823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45" dirty="0">
                <a:latin typeface="Tahoma" panose="020B0604030504040204"/>
                <a:cs typeface="Tahoma" panose="020B0604030504040204"/>
              </a:rPr>
              <a:t>Stateful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30" dirty="0">
                <a:latin typeface="Tahoma" panose="020B0604030504040204"/>
                <a:cs typeface="Tahoma" panose="020B0604030504040204"/>
              </a:rPr>
              <a:t>Processing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30" dirty="0">
                <a:latin typeface="Tahoma" panose="020B0604030504040204"/>
                <a:cs typeface="Tahoma" panose="020B0604030504040204"/>
              </a:rPr>
              <a:t>with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45" dirty="0">
                <a:latin typeface="Tahoma" panose="020B0604030504040204"/>
                <a:cs typeface="Tahoma" panose="020B0604030504040204"/>
              </a:rPr>
              <a:t>Partitions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2124" y="3742899"/>
            <a:ext cx="3803904" cy="212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2974" y="7163181"/>
            <a:ext cx="290703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Modeled</a:t>
            </a:r>
            <a:r>
              <a:rPr sz="3400" b="1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after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Apache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Kafka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1830" y="2985521"/>
            <a:ext cx="3752850" cy="3632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161" y="2904325"/>
            <a:ext cx="3210612" cy="38027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611" y="3048653"/>
            <a:ext cx="3788583" cy="3515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38046" y="7163181"/>
            <a:ext cx="282892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Required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400" b="1" spc="-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producer,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0671" y="7163181"/>
            <a:ext cx="2769235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4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split, </a:t>
            </a:r>
            <a:r>
              <a:rPr sz="3400" b="1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processed</a:t>
            </a:r>
            <a:r>
              <a:rPr sz="3400" b="1" spc="-22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unique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instance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33584" y="7163181"/>
            <a:ext cx="299974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Useful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load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balancing,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stateful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006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</a:t>
            </a:r>
            <a:r>
              <a:rPr spc="-150" dirty="0"/>
              <a:t> </a:t>
            </a:r>
            <a:r>
              <a:rPr spc="15" dirty="0"/>
              <a:t>partitioning</a:t>
            </a:r>
            <a:r>
              <a:rPr spc="-130" dirty="0"/>
              <a:t> </a:t>
            </a:r>
            <a:r>
              <a:rPr spc="110" dirty="0"/>
              <a:t>based</a:t>
            </a:r>
            <a:r>
              <a:rPr spc="-155" dirty="0"/>
              <a:t> </a:t>
            </a:r>
            <a:r>
              <a:rPr spc="90" dirty="0"/>
              <a:t>on</a:t>
            </a:r>
            <a:r>
              <a:rPr spc="-140" dirty="0"/>
              <a:t> </a:t>
            </a:r>
            <a:r>
              <a:rPr spc="60" dirty="0"/>
              <a:t>customer</a:t>
            </a:r>
            <a:endParaRPr spc="60" dirty="0"/>
          </a:p>
          <a:p>
            <a:pPr marL="6830060" marR="5080">
              <a:lnSpc>
                <a:spcPct val="100000"/>
              </a:lnSpc>
              <a:spcBef>
                <a:spcPts val="2700"/>
              </a:spcBef>
            </a:pPr>
            <a:r>
              <a:rPr spc="65" dirty="0"/>
              <a:t>Update</a:t>
            </a:r>
            <a:r>
              <a:rPr spc="-130" dirty="0"/>
              <a:t> </a:t>
            </a:r>
            <a:r>
              <a:rPr spc="-10" dirty="0"/>
              <a:t>receiver</a:t>
            </a:r>
            <a:r>
              <a:rPr spc="-155" dirty="0"/>
              <a:t> </a:t>
            </a:r>
            <a:r>
              <a:rPr spc="35" dirty="0"/>
              <a:t>to</a:t>
            </a:r>
            <a:r>
              <a:rPr spc="-150" dirty="0"/>
              <a:t> </a:t>
            </a:r>
            <a:r>
              <a:rPr spc="25" dirty="0"/>
              <a:t>store</a:t>
            </a:r>
            <a:r>
              <a:rPr spc="-140" dirty="0"/>
              <a:t> </a:t>
            </a:r>
            <a:r>
              <a:rPr spc="35" dirty="0"/>
              <a:t>data</a:t>
            </a:r>
            <a:r>
              <a:rPr spc="-125" dirty="0"/>
              <a:t> </a:t>
            </a:r>
            <a:r>
              <a:rPr spc="-45" dirty="0"/>
              <a:t>for</a:t>
            </a:r>
            <a:r>
              <a:rPr spc="-150" dirty="0"/>
              <a:t> </a:t>
            </a:r>
            <a:r>
              <a:rPr spc="95" dirty="0"/>
              <a:t>each</a:t>
            </a:r>
            <a:r>
              <a:rPr spc="-150" dirty="0"/>
              <a:t> </a:t>
            </a:r>
            <a:r>
              <a:rPr spc="50" dirty="0"/>
              <a:t>fast </a:t>
            </a:r>
            <a:r>
              <a:rPr spc="-1070" dirty="0"/>
              <a:t> </a:t>
            </a:r>
            <a:r>
              <a:rPr spc="140" dirty="0"/>
              <a:t>pass</a:t>
            </a:r>
            <a:r>
              <a:rPr spc="-150" dirty="0"/>
              <a:t> </a:t>
            </a:r>
            <a:r>
              <a:rPr spc="60" dirty="0"/>
              <a:t>customer</a:t>
            </a:r>
            <a:endParaRPr spc="60" dirty="0"/>
          </a:p>
          <a:p>
            <a:pPr marL="6830060" marR="825500">
              <a:lnSpc>
                <a:spcPct val="100000"/>
              </a:lnSpc>
              <a:spcBef>
                <a:spcPts val="2700"/>
              </a:spcBef>
            </a:pPr>
            <a:r>
              <a:rPr spc="65" dirty="0"/>
              <a:t>Update</a:t>
            </a:r>
            <a:r>
              <a:rPr spc="-135" dirty="0"/>
              <a:t> </a:t>
            </a:r>
            <a:r>
              <a:rPr spc="50" dirty="0"/>
              <a:t>sender</a:t>
            </a:r>
            <a:r>
              <a:rPr spc="-155" dirty="0"/>
              <a:t> </a:t>
            </a:r>
            <a:r>
              <a:rPr spc="40" dirty="0"/>
              <a:t>to</a:t>
            </a:r>
            <a:r>
              <a:rPr spc="-140" dirty="0"/>
              <a:t> </a:t>
            </a:r>
            <a:r>
              <a:rPr spc="90" dirty="0"/>
              <a:t>be</a:t>
            </a:r>
            <a:r>
              <a:rPr spc="-160" dirty="0"/>
              <a:t> </a:t>
            </a:r>
            <a:r>
              <a:rPr spc="-15" dirty="0"/>
              <a:t>aware</a:t>
            </a:r>
            <a:r>
              <a:rPr spc="-155" dirty="0"/>
              <a:t> </a:t>
            </a:r>
            <a:r>
              <a:rPr spc="20" dirty="0"/>
              <a:t>of</a:t>
            </a:r>
            <a:r>
              <a:rPr spc="-155" dirty="0"/>
              <a:t> </a:t>
            </a:r>
            <a:r>
              <a:rPr spc="-10" dirty="0"/>
              <a:t>partition </a:t>
            </a:r>
            <a:r>
              <a:rPr spc="-1070" dirty="0"/>
              <a:t> </a:t>
            </a:r>
            <a:r>
              <a:rPr spc="100" dirty="0"/>
              <a:t>count</a:t>
            </a:r>
            <a:endParaRPr spc="100" dirty="0"/>
          </a:p>
          <a:p>
            <a:pPr marL="6830060" marR="1849755">
              <a:lnSpc>
                <a:spcPct val="100000"/>
              </a:lnSpc>
              <a:spcBef>
                <a:spcPts val="2705"/>
              </a:spcBef>
            </a:pPr>
            <a:r>
              <a:rPr spc="25" dirty="0"/>
              <a:t>Start</a:t>
            </a:r>
            <a:r>
              <a:rPr spc="-150" dirty="0"/>
              <a:t> </a:t>
            </a:r>
            <a:r>
              <a:rPr spc="100" dirty="0"/>
              <a:t>up</a:t>
            </a:r>
            <a:r>
              <a:rPr spc="-160" dirty="0"/>
              <a:t> </a:t>
            </a:r>
            <a:r>
              <a:rPr spc="15" dirty="0"/>
              <a:t>receivers</a:t>
            </a:r>
            <a:r>
              <a:rPr spc="-160" dirty="0"/>
              <a:t> </a:t>
            </a:r>
            <a:r>
              <a:rPr spc="-25" dirty="0"/>
              <a:t>with</a:t>
            </a:r>
            <a:r>
              <a:rPr spc="-160" dirty="0"/>
              <a:t> </a:t>
            </a:r>
            <a:r>
              <a:rPr spc="70" dirty="0"/>
              <a:t>arguments </a:t>
            </a:r>
            <a:r>
              <a:rPr spc="-1070" dirty="0"/>
              <a:t> </a:t>
            </a:r>
            <a:r>
              <a:rPr spc="45" dirty="0"/>
              <a:t>indicating</a:t>
            </a:r>
            <a:r>
              <a:rPr spc="-135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55" dirty="0"/>
              <a:t>instance</a:t>
            </a:r>
            <a:r>
              <a:rPr spc="-135" dirty="0"/>
              <a:t> </a:t>
            </a:r>
            <a:r>
              <a:rPr spc="-5" dirty="0"/>
              <a:t>index</a:t>
            </a:r>
            <a:endParaRPr spc="-5" dirty="0"/>
          </a:p>
          <a:p>
            <a:pPr marL="6830060" marR="224790">
              <a:lnSpc>
                <a:spcPct val="100000"/>
              </a:lnSpc>
              <a:spcBef>
                <a:spcPts val="2700"/>
              </a:spcBef>
            </a:pPr>
            <a:r>
              <a:rPr spc="70" dirty="0"/>
              <a:t>Submit</a:t>
            </a:r>
            <a:r>
              <a:rPr spc="-160" dirty="0"/>
              <a:t> </a:t>
            </a:r>
            <a:r>
              <a:rPr spc="145" dirty="0"/>
              <a:t>messages</a:t>
            </a:r>
            <a:r>
              <a:rPr spc="-175" dirty="0"/>
              <a:t> </a:t>
            </a:r>
            <a:r>
              <a:rPr spc="80" dirty="0"/>
              <a:t>and</a:t>
            </a:r>
            <a:r>
              <a:rPr spc="-145" dirty="0"/>
              <a:t> </a:t>
            </a:r>
            <a:r>
              <a:rPr spc="95" dirty="0"/>
              <a:t>see</a:t>
            </a:r>
            <a:r>
              <a:rPr spc="-150" dirty="0"/>
              <a:t> </a:t>
            </a:r>
            <a:r>
              <a:rPr spc="35" dirty="0"/>
              <a:t>which</a:t>
            </a:r>
            <a:r>
              <a:rPr spc="-155" dirty="0"/>
              <a:t> </a:t>
            </a:r>
            <a:r>
              <a:rPr spc="-10" dirty="0"/>
              <a:t>partition </a:t>
            </a:r>
            <a:r>
              <a:rPr spc="-1070" dirty="0"/>
              <a:t> </a:t>
            </a:r>
            <a:r>
              <a:rPr spc="150" dirty="0"/>
              <a:t>gets</a:t>
            </a:r>
            <a:r>
              <a:rPr spc="-140" dirty="0"/>
              <a:t> </a:t>
            </a:r>
            <a:r>
              <a:rPr spc="-70" dirty="0"/>
              <a:t>it</a:t>
            </a:r>
            <a:endParaRPr spc="-7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633" y="752931"/>
            <a:ext cx="89217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-135" dirty="0">
                <a:latin typeface="Tahoma" panose="020B0604030504040204"/>
                <a:cs typeface="Tahoma" panose="020B0604030504040204"/>
              </a:rPr>
              <a:t>W</a:t>
            </a:r>
            <a:r>
              <a:rPr sz="5600" b="0" spc="5" dirty="0">
                <a:latin typeface="Tahoma" panose="020B0604030504040204"/>
                <a:cs typeface="Tahoma" panose="020B0604030504040204"/>
              </a:rPr>
              <a:t>orking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30" dirty="0">
                <a:latin typeface="Tahoma" panose="020B0604030504040204"/>
                <a:cs typeface="Tahoma" panose="020B0604030504040204"/>
              </a:rPr>
              <a:t>with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305" dirty="0">
                <a:latin typeface="Tahoma" panose="020B0604030504040204"/>
                <a:cs typeface="Tahoma" panose="020B0604030504040204"/>
              </a:rPr>
              <a:t>Con</a:t>
            </a:r>
            <a:r>
              <a:rPr sz="5600" b="0" spc="95" dirty="0">
                <a:latin typeface="Tahoma" panose="020B0604030504040204"/>
                <a:cs typeface="Tahoma" panose="020B0604030504040204"/>
              </a:rPr>
              <a:t>t</a:t>
            </a:r>
            <a:r>
              <a:rPr sz="5600" b="0" spc="145" dirty="0">
                <a:latin typeface="Tahoma" panose="020B0604030504040204"/>
                <a:cs typeface="Tahoma" panose="020B0604030504040204"/>
              </a:rPr>
              <a:t>ent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505" dirty="0">
                <a:latin typeface="Tahoma" panose="020B0604030504040204"/>
                <a:cs typeface="Tahoma" panose="020B0604030504040204"/>
              </a:rPr>
              <a:t>T</a:t>
            </a:r>
            <a:r>
              <a:rPr sz="5600" b="0" spc="120" dirty="0">
                <a:latin typeface="Tahoma" panose="020B0604030504040204"/>
                <a:cs typeface="Tahoma" panose="020B0604030504040204"/>
              </a:rPr>
              <a:t>ypes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587375" marR="578485" indent="594360">
              <a:lnSpc>
                <a:spcPct val="100000"/>
              </a:lnSpc>
            </a:pP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content-type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6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set, </a:t>
            </a:r>
            <a:r>
              <a:rPr sz="36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assumed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JSON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27355" rIns="0" bIns="0" rtlCol="0">
            <a:spAutoFit/>
          </a:bodyPr>
          <a:lstStyle/>
          <a:p>
            <a:pPr marL="735965" marR="728980" indent="-1270" algn="ctr">
              <a:lnSpc>
                <a:spcPct val="100000"/>
              </a:lnSpc>
              <a:spcBef>
                <a:spcPts val="3365"/>
              </a:spcBef>
            </a:pP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Applies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MessageConverter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3600" b="1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binding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165225" marR="750570" indent="-408940">
              <a:lnSpc>
                <a:spcPct val="100000"/>
              </a:lnSpc>
            </a:pPr>
            <a:r>
              <a:rPr sz="3600" b="1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define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register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your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own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MessageConverters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748155" marR="1125220" indent="-619125">
              <a:lnSpc>
                <a:spcPct val="100000"/>
              </a:lnSpc>
            </a:pP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Four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MessageConverters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included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2057" y="752931"/>
            <a:ext cx="128041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70" dirty="0">
                <a:latin typeface="Tahoma" panose="020B0604030504040204"/>
                <a:cs typeface="Tahoma" panose="020B0604030504040204"/>
              </a:rPr>
              <a:t>Spring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29" dirty="0">
                <a:latin typeface="Tahoma" panose="020B0604030504040204"/>
                <a:cs typeface="Tahoma" panose="020B0604030504040204"/>
              </a:rPr>
              <a:t>Cloud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45" dirty="0">
                <a:latin typeface="Tahoma" panose="020B0604030504040204"/>
                <a:cs typeface="Tahoma" panose="020B0604030504040204"/>
              </a:rPr>
              <a:t>Stream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85" dirty="0">
                <a:latin typeface="Tahoma" panose="020B0604030504040204"/>
                <a:cs typeface="Tahoma" panose="020B0604030504040204"/>
              </a:rPr>
              <a:t>Health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0" dirty="0">
                <a:latin typeface="Tahoma" panose="020B0604030504040204"/>
                <a:cs typeface="Tahoma" panose="020B0604030504040204"/>
              </a:rPr>
              <a:t>and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75" dirty="0">
                <a:latin typeface="Tahoma" panose="020B0604030504040204"/>
                <a:cs typeface="Tahoma" panose="020B0604030504040204"/>
              </a:rPr>
              <a:t>Metrics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2098" y="3566409"/>
            <a:ext cx="4909667" cy="4565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703191"/>
            <a:ext cx="9530080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Monitor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health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individual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Emit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metrics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Actuator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endpoint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metrics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monitoring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830960"/>
            <a:ext cx="843597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37118" y="2614421"/>
            <a:ext cx="7602220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F05B2A"/>
                </a:solidFill>
              </a:rPr>
              <a:t>Describing</a:t>
            </a:r>
            <a:r>
              <a:rPr sz="3600" spc="-160" dirty="0">
                <a:solidFill>
                  <a:srgbClr val="F05B2A"/>
                </a:solidFill>
              </a:rPr>
              <a:t> </a:t>
            </a:r>
            <a:r>
              <a:rPr sz="3600" spc="90" dirty="0">
                <a:solidFill>
                  <a:srgbClr val="F05B2A"/>
                </a:solidFill>
              </a:rPr>
              <a:t>Spring</a:t>
            </a:r>
            <a:r>
              <a:rPr sz="3600" spc="-150" dirty="0">
                <a:solidFill>
                  <a:srgbClr val="F05B2A"/>
                </a:solidFill>
              </a:rPr>
              <a:t> </a:t>
            </a:r>
            <a:r>
              <a:rPr sz="3600" spc="135" dirty="0">
                <a:solidFill>
                  <a:srgbClr val="F05B2A"/>
                </a:solidFill>
              </a:rPr>
              <a:t>Cloud</a:t>
            </a:r>
            <a:r>
              <a:rPr sz="3600" spc="-160" dirty="0">
                <a:solidFill>
                  <a:srgbClr val="F05B2A"/>
                </a:solidFill>
              </a:rPr>
              <a:t> </a:t>
            </a:r>
            <a:r>
              <a:rPr sz="3600" spc="45" dirty="0">
                <a:solidFill>
                  <a:srgbClr val="F05B2A"/>
                </a:solidFill>
              </a:rPr>
              <a:t>Stream</a:t>
            </a:r>
            <a:endParaRPr sz="3600"/>
          </a:p>
          <a:p>
            <a:pPr marL="12700" marR="5080">
              <a:lnSpc>
                <a:spcPct val="163000"/>
              </a:lnSpc>
            </a:pPr>
            <a:r>
              <a:rPr sz="3600" spc="40" dirty="0">
                <a:solidFill>
                  <a:srgbClr val="F05B2A"/>
                </a:solidFill>
              </a:rPr>
              <a:t>Explaining</a:t>
            </a:r>
            <a:r>
              <a:rPr sz="3600" spc="-165" dirty="0">
                <a:solidFill>
                  <a:srgbClr val="F05B2A"/>
                </a:solidFill>
              </a:rPr>
              <a:t> </a:t>
            </a:r>
            <a:r>
              <a:rPr sz="3600" spc="35" dirty="0">
                <a:solidFill>
                  <a:srgbClr val="F05B2A"/>
                </a:solidFill>
              </a:rPr>
              <a:t>the</a:t>
            </a:r>
            <a:r>
              <a:rPr sz="3600" spc="-145" dirty="0">
                <a:solidFill>
                  <a:srgbClr val="F05B2A"/>
                </a:solidFill>
              </a:rPr>
              <a:t> </a:t>
            </a:r>
            <a:r>
              <a:rPr sz="3600" spc="60" dirty="0">
                <a:solidFill>
                  <a:srgbClr val="F05B2A"/>
                </a:solidFill>
              </a:rPr>
              <a:t>programming</a:t>
            </a:r>
            <a:r>
              <a:rPr sz="3600" spc="-190" dirty="0">
                <a:solidFill>
                  <a:srgbClr val="F05B2A"/>
                </a:solidFill>
              </a:rPr>
              <a:t> </a:t>
            </a:r>
            <a:r>
              <a:rPr sz="3600" spc="40" dirty="0">
                <a:solidFill>
                  <a:srgbClr val="F05B2A"/>
                </a:solidFill>
              </a:rPr>
              <a:t>model </a:t>
            </a:r>
            <a:r>
              <a:rPr sz="3600" spc="-1070" dirty="0">
                <a:solidFill>
                  <a:srgbClr val="F05B2A"/>
                </a:solidFill>
              </a:rPr>
              <a:t> </a:t>
            </a:r>
            <a:r>
              <a:rPr sz="3600" spc="60" dirty="0">
                <a:solidFill>
                  <a:srgbClr val="F05B2A"/>
                </a:solidFill>
              </a:rPr>
              <a:t>Building</a:t>
            </a:r>
            <a:r>
              <a:rPr sz="3600" spc="-145" dirty="0">
                <a:solidFill>
                  <a:srgbClr val="F05B2A"/>
                </a:solidFill>
              </a:rPr>
              <a:t> </a:t>
            </a:r>
            <a:r>
              <a:rPr sz="3600" spc="85" dirty="0">
                <a:solidFill>
                  <a:srgbClr val="F05B2A"/>
                </a:solidFill>
              </a:rPr>
              <a:t>processors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937118" y="5289296"/>
            <a:ext cx="748538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binder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consumer </a:t>
            </a:r>
            <a:r>
              <a:rPr sz="36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groups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scale </a:t>
            </a:r>
            <a:r>
              <a:rPr sz="36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Stateful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partitions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Working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content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types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Monitoring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health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457" y="752931"/>
            <a:ext cx="140246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05" dirty="0">
                <a:latin typeface="Tahoma" panose="020B0604030504040204"/>
                <a:cs typeface="Tahoma" panose="020B0604030504040204"/>
              </a:rPr>
              <a:t>Capabilities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15" dirty="0">
                <a:latin typeface="Tahoma" panose="020B0604030504040204"/>
                <a:cs typeface="Tahoma" panose="020B0604030504040204"/>
              </a:rPr>
              <a:t>Th</a:t>
            </a:r>
            <a:r>
              <a:rPr sz="5600" b="0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5600" b="0" spc="130" dirty="0">
                <a:latin typeface="Tahoma" panose="020B0604030504040204"/>
                <a:cs typeface="Tahoma" panose="020B0604030504040204"/>
              </a:rPr>
              <a:t>t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135" dirty="0">
                <a:latin typeface="Tahoma" panose="020B0604030504040204"/>
                <a:cs typeface="Tahoma" panose="020B0604030504040204"/>
              </a:rPr>
              <a:t>W</a:t>
            </a:r>
            <a:r>
              <a:rPr sz="5600" b="0" spc="190" dirty="0">
                <a:latin typeface="Tahoma" panose="020B0604030504040204"/>
                <a:cs typeface="Tahoma" panose="020B0604030504040204"/>
              </a:rPr>
              <a:t>e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45" dirty="0">
                <a:latin typeface="Tahoma" panose="020B0604030504040204"/>
                <a:cs typeface="Tahoma" panose="020B0604030504040204"/>
              </a:rPr>
              <a:t>Will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80" dirty="0">
                <a:latin typeface="Tahoma" panose="020B0604030504040204"/>
                <a:cs typeface="Tahoma" panose="020B0604030504040204"/>
              </a:rPr>
              <a:t>Add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" dirty="0">
                <a:latin typeface="Tahoma" panose="020B0604030504040204"/>
                <a:cs typeface="Tahoma" panose="020B0604030504040204"/>
              </a:rPr>
              <a:t>in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30" dirty="0">
                <a:latin typeface="Tahoma" panose="020B0604030504040204"/>
                <a:cs typeface="Tahoma" panose="020B0604030504040204"/>
              </a:rPr>
              <a:t>T</a:t>
            </a:r>
            <a:r>
              <a:rPr sz="5600" b="0" spc="-50" dirty="0">
                <a:latin typeface="Tahoma" panose="020B0604030504040204"/>
                <a:cs typeface="Tahoma" panose="020B0604030504040204"/>
              </a:rPr>
              <a:t>h</a:t>
            </a:r>
            <a:r>
              <a:rPr sz="5600" b="0" spc="-15" dirty="0">
                <a:latin typeface="Tahoma" panose="020B0604030504040204"/>
                <a:cs typeface="Tahoma" panose="020B0604030504040204"/>
              </a:rPr>
              <a:t>is</a:t>
            </a:r>
            <a:r>
              <a:rPr sz="5600" b="0" spc="-40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95" dirty="0">
                <a:latin typeface="Tahoma" panose="020B0604030504040204"/>
                <a:cs typeface="Tahoma" panose="020B0604030504040204"/>
              </a:rPr>
              <a:t>Module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4445" y="2318766"/>
            <a:ext cx="8801100" cy="1979930"/>
          </a:xfrm>
          <a:custGeom>
            <a:avLst/>
            <a:gdLst/>
            <a:ahLst/>
            <a:cxnLst/>
            <a:rect l="l" t="t" r="r" b="b"/>
            <a:pathLst>
              <a:path w="8801100" h="1979929">
                <a:moveTo>
                  <a:pt x="0" y="1979676"/>
                </a:moveTo>
                <a:lnTo>
                  <a:pt x="8801100" y="1979676"/>
                </a:lnTo>
                <a:lnTo>
                  <a:pt x="8801100" y="0"/>
                </a:lnTo>
                <a:lnTo>
                  <a:pt x="0" y="0"/>
                </a:lnTo>
                <a:lnTo>
                  <a:pt x="0" y="1979676"/>
                </a:lnTo>
                <a:close/>
              </a:path>
            </a:pathLst>
          </a:custGeom>
          <a:ln w="38099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05805" y="3076193"/>
            <a:ext cx="22777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229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700" b="1" spc="-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UI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7171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10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700" b="1" spc="4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4445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7" y="2569464"/>
                </a:lnTo>
                <a:lnTo>
                  <a:pt x="2418587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42158" y="6375019"/>
            <a:ext cx="14217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5080" indent="-91440" algn="just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700" b="1" spc="5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Lookup </a:t>
            </a:r>
            <a:r>
              <a:rPr sz="2700" b="1" spc="-80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9797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Fast</a:t>
            </a:r>
            <a:r>
              <a:rPr sz="2700" b="1" spc="-17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9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Pass </a:t>
            </a:r>
            <a:r>
              <a:rPr sz="2700" b="1" spc="-80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07907" y="5431535"/>
          <a:ext cx="247586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1772285"/>
                <a:gridCol w="323214"/>
              </a:tblGrid>
              <a:tr h="302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030"/>
                        </a:lnSpc>
                        <a:spcBef>
                          <a:spcPts val="1250"/>
                        </a:spcBef>
                      </a:pPr>
                      <a:r>
                        <a:rPr sz="1600" b="1" spc="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Messaging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5875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75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  <a:tr h="22943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1980" marR="372110" indent="-222885">
                        <a:lnSpc>
                          <a:spcPct val="100000"/>
                        </a:lnSpc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spc="-1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623292" y="5715000"/>
            <a:ext cx="2456815" cy="260794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56210" marR="149860" indent="112395">
              <a:lnSpc>
                <a:spcPct val="100000"/>
              </a:lnSpc>
            </a:pP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Remote </a:t>
            </a:r>
            <a:r>
              <a:rPr sz="27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2700" b="1" spc="-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7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Pipeline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483" y="5445252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11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245"/>
              </a:spcBef>
            </a:pPr>
            <a:r>
              <a:rPr sz="1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sz="16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740" y="3995928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75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250"/>
              </a:spcBef>
            </a:pPr>
            <a:r>
              <a:rPr sz="1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16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Balancer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0440" y="3995928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36830" rIns="0" bIns="0" rtlCol="0">
            <a:spAutoFit/>
          </a:bodyPr>
          <a:lstStyle/>
          <a:p>
            <a:pPr marL="429260" marR="424815" indent="115570">
              <a:lnSpc>
                <a:spcPct val="100000"/>
              </a:lnSpc>
              <a:spcBef>
                <a:spcPts val="290"/>
              </a:spcBef>
            </a:pPr>
            <a:r>
              <a:rPr sz="1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 </a:t>
            </a:r>
            <a:r>
              <a:rPr sz="1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</a:t>
            </a:r>
            <a:r>
              <a:rPr sz="1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covery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2464" y="4015740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938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255"/>
              </a:spcBef>
            </a:pPr>
            <a:r>
              <a:rPr sz="1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16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Breaker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5451" y="4304538"/>
            <a:ext cx="6459220" cy="1428750"/>
            <a:chOff x="3235451" y="4304538"/>
            <a:chExt cx="6459220" cy="1428750"/>
          </a:xfrm>
        </p:grpSpPr>
        <p:sp>
          <p:nvSpPr>
            <p:cNvPr id="16" name="object 16"/>
            <p:cNvSpPr/>
            <p:nvPr/>
          </p:nvSpPr>
          <p:spPr>
            <a:xfrm>
              <a:off x="9579863" y="4304538"/>
              <a:ext cx="114300" cy="1145540"/>
            </a:xfrm>
            <a:custGeom>
              <a:avLst/>
              <a:gdLst/>
              <a:ahLst/>
              <a:cxnLst/>
              <a:rect l="l" t="t" r="r" b="b"/>
              <a:pathLst>
                <a:path w="114300" h="1145539">
                  <a:moveTo>
                    <a:pt x="38100" y="1030986"/>
                  </a:moveTo>
                  <a:lnTo>
                    <a:pt x="0" y="1030986"/>
                  </a:lnTo>
                  <a:lnTo>
                    <a:pt x="57150" y="1145286"/>
                  </a:lnTo>
                  <a:lnTo>
                    <a:pt x="104775" y="1050036"/>
                  </a:lnTo>
                  <a:lnTo>
                    <a:pt x="38100" y="1050036"/>
                  </a:lnTo>
                  <a:lnTo>
                    <a:pt x="38100" y="1030986"/>
                  </a:lnTo>
                  <a:close/>
                </a:path>
                <a:path w="114300" h="1145539">
                  <a:moveTo>
                    <a:pt x="76200" y="0"/>
                  </a:moveTo>
                  <a:lnTo>
                    <a:pt x="38100" y="0"/>
                  </a:lnTo>
                  <a:lnTo>
                    <a:pt x="38100" y="1050036"/>
                  </a:lnTo>
                  <a:lnTo>
                    <a:pt x="76200" y="1050036"/>
                  </a:lnTo>
                  <a:lnTo>
                    <a:pt x="76200" y="0"/>
                  </a:lnTo>
                  <a:close/>
                </a:path>
                <a:path w="114300" h="1145539">
                  <a:moveTo>
                    <a:pt x="114300" y="1030986"/>
                  </a:moveTo>
                  <a:lnTo>
                    <a:pt x="76200" y="1030986"/>
                  </a:lnTo>
                  <a:lnTo>
                    <a:pt x="76200" y="1050036"/>
                  </a:lnTo>
                  <a:lnTo>
                    <a:pt x="104775" y="1050036"/>
                  </a:lnTo>
                  <a:lnTo>
                    <a:pt x="114300" y="1030986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35452" y="4554473"/>
              <a:ext cx="3267710" cy="1178560"/>
            </a:xfrm>
            <a:custGeom>
              <a:avLst/>
              <a:gdLst/>
              <a:ahLst/>
              <a:cxnLst/>
              <a:rect l="l" t="t" r="r" b="b"/>
              <a:pathLst>
                <a:path w="3267709" h="1178560">
                  <a:moveTo>
                    <a:pt x="3267443" y="114300"/>
                  </a:moveTo>
                  <a:lnTo>
                    <a:pt x="3257918" y="95250"/>
                  </a:lnTo>
                  <a:lnTo>
                    <a:pt x="3210306" y="0"/>
                  </a:lnTo>
                  <a:lnTo>
                    <a:pt x="3153156" y="114300"/>
                  </a:lnTo>
                  <a:lnTo>
                    <a:pt x="3191256" y="114300"/>
                  </a:lnTo>
                  <a:lnTo>
                    <a:pt x="3191256" y="435229"/>
                  </a:lnTo>
                  <a:lnTo>
                    <a:pt x="0" y="435229"/>
                  </a:lnTo>
                  <a:lnTo>
                    <a:pt x="0" y="908431"/>
                  </a:lnTo>
                  <a:lnTo>
                    <a:pt x="38100" y="908431"/>
                  </a:lnTo>
                  <a:lnTo>
                    <a:pt x="38100" y="473329"/>
                  </a:lnTo>
                  <a:lnTo>
                    <a:pt x="3191256" y="473329"/>
                  </a:lnTo>
                  <a:lnTo>
                    <a:pt x="3191256" y="1178306"/>
                  </a:lnTo>
                  <a:lnTo>
                    <a:pt x="3229356" y="1178306"/>
                  </a:lnTo>
                  <a:lnTo>
                    <a:pt x="3229356" y="473329"/>
                  </a:lnTo>
                  <a:lnTo>
                    <a:pt x="3229356" y="435229"/>
                  </a:lnTo>
                  <a:lnTo>
                    <a:pt x="3229356" y="114300"/>
                  </a:lnTo>
                  <a:lnTo>
                    <a:pt x="3267443" y="11430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3793723" y="4298441"/>
            <a:ext cx="114300" cy="1435100"/>
          </a:xfrm>
          <a:custGeom>
            <a:avLst/>
            <a:gdLst/>
            <a:ahLst/>
            <a:cxnLst/>
            <a:rect l="l" t="t" r="r" b="b"/>
            <a:pathLst>
              <a:path w="114300" h="1435100">
                <a:moveTo>
                  <a:pt x="38100" y="1320673"/>
                </a:moveTo>
                <a:lnTo>
                  <a:pt x="0" y="1320673"/>
                </a:lnTo>
                <a:lnTo>
                  <a:pt x="57150" y="1434973"/>
                </a:lnTo>
                <a:lnTo>
                  <a:pt x="104775" y="1339723"/>
                </a:lnTo>
                <a:lnTo>
                  <a:pt x="38100" y="1339723"/>
                </a:lnTo>
                <a:lnTo>
                  <a:pt x="38100" y="1320673"/>
                </a:lnTo>
                <a:close/>
              </a:path>
              <a:path w="114300" h="1435100">
                <a:moveTo>
                  <a:pt x="76200" y="0"/>
                </a:moveTo>
                <a:lnTo>
                  <a:pt x="38100" y="0"/>
                </a:lnTo>
                <a:lnTo>
                  <a:pt x="38100" y="1339723"/>
                </a:lnTo>
                <a:lnTo>
                  <a:pt x="76200" y="1339723"/>
                </a:lnTo>
                <a:lnTo>
                  <a:pt x="76200" y="0"/>
                </a:lnTo>
                <a:close/>
              </a:path>
              <a:path w="114300" h="1435100">
                <a:moveTo>
                  <a:pt x="114300" y="1320673"/>
                </a:moveTo>
                <a:lnTo>
                  <a:pt x="76200" y="1320673"/>
                </a:lnTo>
                <a:lnTo>
                  <a:pt x="76200" y="1339723"/>
                </a:lnTo>
                <a:lnTo>
                  <a:pt x="104775" y="1339723"/>
                </a:lnTo>
                <a:lnTo>
                  <a:pt x="114300" y="1320673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360" y="752931"/>
            <a:ext cx="125107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45" dirty="0">
                <a:latin typeface="Tahoma" panose="020B0604030504040204"/>
                <a:cs typeface="Tahoma" panose="020B0604030504040204"/>
              </a:rPr>
              <a:t>The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70" dirty="0">
                <a:latin typeface="Tahoma" panose="020B0604030504040204"/>
                <a:cs typeface="Tahoma" panose="020B0604030504040204"/>
              </a:rPr>
              <a:t>Role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80" dirty="0">
                <a:latin typeface="Tahoma" panose="020B0604030504040204"/>
                <a:cs typeface="Tahoma" panose="020B0604030504040204"/>
              </a:rPr>
              <a:t>of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35" dirty="0">
                <a:latin typeface="Tahoma" panose="020B0604030504040204"/>
                <a:cs typeface="Tahoma" panose="020B0604030504040204"/>
              </a:rPr>
              <a:t>Messaging</a:t>
            </a:r>
            <a:r>
              <a:rPr sz="5600" b="0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5" dirty="0">
                <a:latin typeface="Tahoma" panose="020B0604030504040204"/>
                <a:cs typeface="Tahoma" panose="020B0604030504040204"/>
              </a:rPr>
              <a:t>in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35" dirty="0">
                <a:latin typeface="Tahoma" panose="020B0604030504040204"/>
                <a:cs typeface="Tahoma" panose="020B0604030504040204"/>
              </a:rPr>
              <a:t>Microservices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707" y="3401667"/>
            <a:ext cx="3806972" cy="2808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2869" y="7163181"/>
            <a:ext cx="304673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015" marR="5080" indent="-615950">
              <a:lnSpc>
                <a:spcPct val="100000"/>
              </a:lnSpc>
              <a:spcBef>
                <a:spcPts val="95"/>
              </a:spcBef>
            </a:pP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Embrace</a:t>
            </a:r>
            <a:r>
              <a:rPr sz="34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loose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coupling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1284" y="3739896"/>
            <a:ext cx="3861815" cy="2136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1748" y="2933212"/>
            <a:ext cx="3786446" cy="37515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3844" y="2907719"/>
            <a:ext cx="3796656" cy="37966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82598" y="7163181"/>
            <a:ext cx="314071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511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Interact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legacy</a:t>
            </a:r>
            <a:r>
              <a:rPr sz="3400" b="1" spc="-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systems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6184" y="7163181"/>
            <a:ext cx="295783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Improve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scalability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reliability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30536" y="7163181"/>
            <a:ext cx="300609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Introduce</a:t>
            </a:r>
            <a:r>
              <a:rPr sz="3400" b="1" spc="-22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intake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processing </a:t>
            </a:r>
            <a:r>
              <a:rPr sz="34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85" dirty="0">
                <a:latin typeface="Tahoma" panose="020B0604030504040204"/>
                <a:cs typeface="Tahoma" panose="020B0604030504040204"/>
              </a:rPr>
              <a:t>Problems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30" dirty="0">
                <a:latin typeface="Tahoma" panose="020B0604030504040204"/>
                <a:cs typeface="Tahoma" panose="020B0604030504040204"/>
              </a:rPr>
              <a:t>with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45" dirty="0">
                <a:latin typeface="Tahoma" panose="020B0604030504040204"/>
                <a:cs typeface="Tahoma" panose="020B0604030504040204"/>
              </a:rPr>
              <a:t>the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30" dirty="0">
                <a:latin typeface="Tahoma" panose="020B0604030504040204"/>
                <a:cs typeface="Tahoma" panose="020B0604030504040204"/>
              </a:rPr>
              <a:t>S</a:t>
            </a:r>
            <a:r>
              <a:rPr sz="5600" b="0" spc="55" dirty="0">
                <a:latin typeface="Tahoma" panose="020B0604030504040204"/>
                <a:cs typeface="Tahoma" panose="020B0604030504040204"/>
              </a:rPr>
              <a:t>t</a:t>
            </a:r>
            <a:r>
              <a:rPr sz="5600" b="0" spc="-65" dirty="0">
                <a:latin typeface="Tahoma" panose="020B0604030504040204"/>
                <a:cs typeface="Tahoma" panose="020B0604030504040204"/>
              </a:rPr>
              <a:t>a</a:t>
            </a:r>
            <a:r>
              <a:rPr sz="5600" b="0" spc="110" dirty="0">
                <a:latin typeface="Tahoma" panose="020B0604030504040204"/>
                <a:cs typeface="Tahoma" panose="020B0604030504040204"/>
              </a:rPr>
              <a:t>tus</a:t>
            </a:r>
            <a:r>
              <a:rPr sz="5600" b="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50" dirty="0">
                <a:latin typeface="Tahoma" panose="020B0604030504040204"/>
                <a:cs typeface="Tahoma" panose="020B0604030504040204"/>
              </a:rPr>
              <a:t>Q</a:t>
            </a:r>
            <a:r>
              <a:rPr sz="5600" b="0" spc="180" dirty="0">
                <a:latin typeface="Tahoma" panose="020B0604030504040204"/>
                <a:cs typeface="Tahoma" panose="020B0604030504040204"/>
              </a:rPr>
              <a:t>u</a:t>
            </a:r>
            <a:r>
              <a:rPr sz="5600" b="0" spc="130" dirty="0">
                <a:latin typeface="Tahoma" panose="020B0604030504040204"/>
                <a:cs typeface="Tahoma" panose="020B0604030504040204"/>
              </a:rPr>
              <a:t>o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013454"/>
            <a:ext cx="8087995" cy="364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realm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experts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694815">
              <a:lnSpc>
                <a:spcPct val="166000"/>
              </a:lnSpc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Tight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coupling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creates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fragility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Fixed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flows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rigid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332105">
              <a:lnSpc>
                <a:spcPct val="100000"/>
              </a:lnSpc>
              <a:spcBef>
                <a:spcPts val="2700"/>
              </a:spcBef>
            </a:pP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Legacy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tools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don’t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event-driven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easy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265" y="2404999"/>
            <a:ext cx="109823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8800" b="1" spc="-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800" b="1" spc="3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8800" b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8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endParaRPr sz="8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5670" y="4762880"/>
            <a:ext cx="113753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66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Framework </a:t>
            </a: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message-driven</a:t>
            </a:r>
            <a:r>
              <a:rPr sz="6600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microservices </a:t>
            </a:r>
            <a:r>
              <a:rPr sz="6600" spc="-20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apps.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533" y="752931"/>
            <a:ext cx="112839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55" dirty="0">
                <a:latin typeface="Tahoma" panose="020B0604030504040204"/>
                <a:cs typeface="Tahoma" panose="020B0604030504040204"/>
              </a:rPr>
              <a:t>Relationship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-30" dirty="0">
                <a:latin typeface="Tahoma" panose="020B0604030504040204"/>
                <a:cs typeface="Tahoma" panose="020B0604030504040204"/>
              </a:rPr>
              <a:t>with</a:t>
            </a:r>
            <a:r>
              <a:rPr sz="5600" b="0" spc="-41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70" dirty="0">
                <a:latin typeface="Tahoma" panose="020B0604030504040204"/>
                <a:cs typeface="Tahoma" panose="020B0604030504040204"/>
              </a:rPr>
              <a:t>Spring</a:t>
            </a:r>
            <a:r>
              <a:rPr sz="5600" b="0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dirty="0">
                <a:latin typeface="Tahoma" panose="020B0604030504040204"/>
                <a:cs typeface="Tahoma" panose="020B0604030504040204"/>
              </a:rPr>
              <a:t>Integration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9211" y="3328415"/>
            <a:ext cx="4989830" cy="50082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624205" marR="615950" algn="ctr">
              <a:lnSpc>
                <a:spcPct val="100000"/>
              </a:lnSpc>
              <a:spcBef>
                <a:spcPts val="5"/>
              </a:spcBef>
            </a:pP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Possible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8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 </a:t>
            </a:r>
            <a:r>
              <a:rPr sz="38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annotations,</a:t>
            </a:r>
            <a:r>
              <a:rPr sz="38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but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 </a:t>
            </a:r>
            <a:r>
              <a:rPr sz="38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longer </a:t>
            </a:r>
            <a:r>
              <a:rPr sz="38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recommended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415"/>
            <a:ext cx="4989830" cy="50082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396240" marR="388620" indent="1270" algn="ctr">
              <a:lnSpc>
                <a:spcPct val="100000"/>
              </a:lnSpc>
              <a:spcBef>
                <a:spcPts val="5"/>
              </a:spcBef>
            </a:pP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primitives</a:t>
            </a:r>
            <a:r>
              <a:rPr sz="3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assist</a:t>
            </a:r>
            <a:r>
              <a:rPr sz="38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connecting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message</a:t>
            </a:r>
            <a:r>
              <a:rPr sz="3800" b="1" spc="-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brokers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328415"/>
            <a:ext cx="4989830" cy="50082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00990" marR="288925" indent="-3810" algn="ctr">
              <a:lnSpc>
                <a:spcPct val="100000"/>
              </a:lnSpc>
              <a:spcBef>
                <a:spcPts val="5"/>
              </a:spcBef>
            </a:pPr>
            <a:r>
              <a:rPr sz="38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Complex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8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 </a:t>
            </a:r>
            <a:r>
              <a:rPr sz="38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flows </a:t>
            </a:r>
            <a:r>
              <a:rPr sz="38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38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38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exposed </a:t>
            </a:r>
            <a:r>
              <a:rPr sz="38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38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8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8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8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321" y="752931"/>
            <a:ext cx="116281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70" dirty="0">
                <a:latin typeface="Tahoma" panose="020B0604030504040204"/>
                <a:cs typeface="Tahoma" panose="020B0604030504040204"/>
              </a:rPr>
              <a:t>Spring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29" dirty="0">
                <a:latin typeface="Tahoma" panose="020B0604030504040204"/>
                <a:cs typeface="Tahoma" panose="020B0604030504040204"/>
              </a:rPr>
              <a:t>Cloud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45" dirty="0">
                <a:latin typeface="Tahoma" panose="020B0604030504040204"/>
                <a:cs typeface="Tahoma" panose="020B0604030504040204"/>
              </a:rPr>
              <a:t>Stream</a:t>
            </a:r>
            <a:r>
              <a:rPr sz="5600" b="0" spc="-40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35" dirty="0">
                <a:latin typeface="Tahoma" panose="020B0604030504040204"/>
                <a:cs typeface="Tahoma" panose="020B0604030504040204"/>
              </a:rPr>
              <a:t>Core</a:t>
            </a:r>
            <a:r>
              <a:rPr sz="5600" b="0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245" dirty="0">
                <a:latin typeface="Tahoma" panose="020B0604030504040204"/>
                <a:cs typeface="Tahoma" panose="020B0604030504040204"/>
              </a:rPr>
              <a:t>Concepts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1345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Inputs/outputs</a:t>
            </a:r>
            <a:r>
              <a:rPr spc="-195" dirty="0"/>
              <a:t> </a:t>
            </a:r>
            <a:r>
              <a:rPr spc="-40" dirty="0"/>
              <a:t>in</a:t>
            </a:r>
            <a:r>
              <a:rPr spc="-160" dirty="0"/>
              <a:t> </a:t>
            </a:r>
            <a:r>
              <a:rPr spc="125" dirty="0"/>
              <a:t>code </a:t>
            </a:r>
            <a:r>
              <a:rPr spc="-1010" dirty="0"/>
              <a:t> </a:t>
            </a:r>
            <a:r>
              <a:rPr spc="-50" dirty="0"/>
              <a:t>talk </a:t>
            </a:r>
            <a:r>
              <a:rPr spc="35" dirty="0"/>
              <a:t>to </a:t>
            </a:r>
            <a:r>
              <a:rPr spc="40" dirty="0"/>
              <a:t>destinations </a:t>
            </a:r>
            <a:r>
              <a:rPr spc="45" dirty="0"/>
              <a:t> </a:t>
            </a:r>
            <a:r>
              <a:rPr spc="65" dirty="0"/>
              <a:t>through</a:t>
            </a:r>
            <a:r>
              <a:rPr spc="-155" dirty="0"/>
              <a:t> </a:t>
            </a:r>
            <a:r>
              <a:rPr spc="80" dirty="0"/>
              <a:t>bindings</a:t>
            </a:r>
            <a:endParaRPr spc="80" dirty="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150"/>
          </a:p>
          <a:p>
            <a:pPr marL="12700" marR="1140460">
              <a:lnSpc>
                <a:spcPct val="100000"/>
              </a:lnSpc>
            </a:pPr>
            <a:r>
              <a:rPr spc="90" dirty="0"/>
              <a:t>Bindings </a:t>
            </a:r>
            <a:r>
              <a:rPr spc="55" dirty="0"/>
              <a:t>abstract </a:t>
            </a:r>
            <a:r>
              <a:rPr spc="60" dirty="0"/>
              <a:t> </a:t>
            </a:r>
            <a:r>
              <a:rPr dirty="0"/>
              <a:t>midd</a:t>
            </a:r>
            <a:r>
              <a:rPr spc="5" dirty="0"/>
              <a:t>l</a:t>
            </a:r>
            <a:r>
              <a:rPr spc="-10" dirty="0"/>
              <a:t>eware</a:t>
            </a:r>
            <a:r>
              <a:rPr spc="200" dirty="0"/>
              <a:t>-</a:t>
            </a:r>
            <a:r>
              <a:rPr spc="35" dirty="0"/>
              <a:t>specif</a:t>
            </a:r>
            <a:r>
              <a:rPr spc="30" dirty="0"/>
              <a:t>i</a:t>
            </a:r>
            <a:r>
              <a:rPr spc="155" dirty="0"/>
              <a:t>c  </a:t>
            </a:r>
            <a:r>
              <a:rPr spc="30" dirty="0"/>
              <a:t>binders</a:t>
            </a:r>
            <a:endParaRPr spc="30" dirty="0"/>
          </a:p>
          <a:p>
            <a:pPr>
              <a:lnSpc>
                <a:spcPct val="100000"/>
              </a:lnSpc>
            </a:pPr>
            <a:endParaRPr sz="4100"/>
          </a:p>
          <a:p>
            <a:pPr marL="12700" marR="5080">
              <a:lnSpc>
                <a:spcPct val="100000"/>
              </a:lnSpc>
              <a:spcBef>
                <a:spcPts val="3315"/>
              </a:spcBef>
            </a:pPr>
            <a:r>
              <a:rPr spc="60" dirty="0"/>
              <a:t>Publish/subscribe</a:t>
            </a:r>
            <a:r>
              <a:rPr spc="-165" dirty="0"/>
              <a:t> </a:t>
            </a:r>
            <a:r>
              <a:rPr dirty="0"/>
              <a:t>pattern </a:t>
            </a:r>
            <a:r>
              <a:rPr spc="-1010" dirty="0"/>
              <a:t> </a:t>
            </a:r>
            <a:r>
              <a:rPr spc="5" dirty="0"/>
              <a:t>at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45" dirty="0"/>
              <a:t>core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11617832" y="2805176"/>
            <a:ext cx="5220335" cy="570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034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Functional</a:t>
            </a:r>
            <a:r>
              <a:rPr sz="3400" b="1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programming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34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now</a:t>
            </a:r>
            <a:r>
              <a:rPr sz="34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standard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4100">
              <a:latin typeface="Trebuchet MS" panose="020B0603020202020204"/>
              <a:cs typeface="Trebuchet MS" panose="020B0603020202020204"/>
            </a:endParaRPr>
          </a:p>
          <a:p>
            <a:pPr marL="12700" marR="1276350">
              <a:lnSpc>
                <a:spcPct val="100000"/>
              </a:lnSpc>
              <a:spcBef>
                <a:spcPts val="3230"/>
              </a:spcBef>
            </a:pP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 </a:t>
            </a:r>
            <a:r>
              <a:rPr sz="34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groups </a:t>
            </a: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400" b="1" spc="-2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competing </a:t>
            </a:r>
            <a:r>
              <a:rPr sz="3400" b="1" spc="-10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41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3395"/>
              </a:spcBef>
            </a:pP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Stateful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processing </a:t>
            </a:r>
            <a:r>
              <a:rPr sz="34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34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partitioning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6461" y="7213118"/>
            <a:ext cx="1616921" cy="1554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6173" y="2737120"/>
            <a:ext cx="1612340" cy="12359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9327" y="4866157"/>
            <a:ext cx="1466031" cy="16123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8378" y="7185698"/>
            <a:ext cx="1586406" cy="16092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1041" y="2561882"/>
            <a:ext cx="1612340" cy="15864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6295" y="4866157"/>
            <a:ext cx="1581833" cy="161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761" y="2448305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0" y="696087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502" y="752931"/>
            <a:ext cx="153282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0" spc="130" dirty="0">
                <a:latin typeface="Tahoma" panose="020B0604030504040204"/>
                <a:cs typeface="Tahoma" panose="020B0604030504040204"/>
              </a:rPr>
              <a:t>Comparing</a:t>
            </a:r>
            <a:r>
              <a:rPr sz="5600" b="0" spc="-420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45" dirty="0">
                <a:latin typeface="Tahoma" panose="020B0604030504040204"/>
                <a:cs typeface="Tahoma" panose="020B0604030504040204"/>
              </a:rPr>
              <a:t>the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70" dirty="0">
                <a:latin typeface="Tahoma" panose="020B0604030504040204"/>
                <a:cs typeface="Tahoma" panose="020B0604030504040204"/>
              </a:rPr>
              <a:t>Annotation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20" dirty="0">
                <a:latin typeface="Tahoma" panose="020B0604030504040204"/>
                <a:cs typeface="Tahoma" panose="020B0604030504040204"/>
              </a:rPr>
              <a:t>and</a:t>
            </a:r>
            <a:r>
              <a:rPr sz="5600" b="0" spc="-409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40" dirty="0">
                <a:latin typeface="Tahoma" panose="020B0604030504040204"/>
                <a:cs typeface="Tahoma" panose="020B0604030504040204"/>
              </a:rPr>
              <a:t>Function</a:t>
            </a:r>
            <a:r>
              <a:rPr sz="5600" b="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5600" b="0" spc="180" dirty="0">
                <a:latin typeface="Tahoma" panose="020B0604030504040204"/>
                <a:cs typeface="Tahoma" panose="020B0604030504040204"/>
              </a:rPr>
              <a:t>Models</a:t>
            </a:r>
            <a:endParaRPr sz="5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065" y="2464053"/>
            <a:ext cx="7423150" cy="503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2185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Classic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annotation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6985" algn="r">
              <a:lnSpc>
                <a:spcPts val="3650"/>
              </a:lnSpc>
              <a:spcBef>
                <a:spcPts val="2675"/>
              </a:spcBef>
            </a:pP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@EnableBinding</a:t>
            </a:r>
            <a:r>
              <a:rPr sz="32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activates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Source,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R="5715" algn="r">
              <a:lnSpc>
                <a:spcPts val="3650"/>
              </a:lnSpc>
            </a:pPr>
            <a:r>
              <a:rPr sz="3200" b="1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Sink,</a:t>
            </a:r>
            <a:r>
              <a:rPr sz="32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Processor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R="5715" algn="r">
              <a:lnSpc>
                <a:spcPts val="3650"/>
              </a:lnSpc>
              <a:spcBef>
                <a:spcPts val="2315"/>
              </a:spcBef>
            </a:pP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Integration’s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R="6985" algn="r">
              <a:lnSpc>
                <a:spcPts val="3650"/>
              </a:lnSpc>
            </a:pP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@InboundChannelAdapter</a:t>
            </a:r>
            <a:r>
              <a:rPr sz="3200" b="1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annotation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 marR="5080" indent="1564640" algn="r">
              <a:lnSpc>
                <a:spcPct val="160000"/>
              </a:lnSpc>
            </a:pP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@StreamListener</a:t>
            </a:r>
            <a:r>
              <a:rPr sz="32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receivers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@SendTo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annotation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R="5715" algn="r">
              <a:lnSpc>
                <a:spcPts val="3455"/>
              </a:lnSpc>
            </a:pPr>
            <a:r>
              <a:rPr sz="32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processor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Functional</a:t>
            </a:r>
            <a:r>
              <a:rPr spc="-175" dirty="0"/>
              <a:t> </a:t>
            </a:r>
            <a:r>
              <a:rPr spc="35" dirty="0"/>
              <a:t>model</a:t>
            </a:r>
            <a:endParaRPr spc="35" dirty="0"/>
          </a:p>
          <a:p>
            <a:pPr marL="18415">
              <a:lnSpc>
                <a:spcPts val="3650"/>
              </a:lnSpc>
              <a:spcBef>
                <a:spcPts val="2675"/>
              </a:spcBef>
            </a:pPr>
            <a:r>
              <a:rPr sz="3200" spc="125" dirty="0">
                <a:solidFill>
                  <a:srgbClr val="404040"/>
                </a:solidFill>
              </a:rPr>
              <a:t>Uses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-10" dirty="0">
                <a:solidFill>
                  <a:srgbClr val="404040"/>
                </a:solidFill>
              </a:rPr>
              <a:t>Java’s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functional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55" dirty="0">
                <a:solidFill>
                  <a:srgbClr val="404040"/>
                </a:solidFill>
              </a:rPr>
              <a:t>programming</a:t>
            </a:r>
            <a:endParaRPr sz="3200"/>
          </a:p>
          <a:p>
            <a:pPr marL="18415">
              <a:lnSpc>
                <a:spcPts val="3650"/>
              </a:lnSpc>
            </a:pPr>
            <a:r>
              <a:rPr sz="3200" spc="35" dirty="0">
                <a:solidFill>
                  <a:srgbClr val="404040"/>
                </a:solidFill>
              </a:rPr>
              <a:t>model</a:t>
            </a:r>
            <a:endParaRPr sz="3200"/>
          </a:p>
          <a:p>
            <a:pPr marL="18415" marR="5080">
              <a:lnSpc>
                <a:spcPts val="3460"/>
              </a:lnSpc>
              <a:spcBef>
                <a:spcPts val="2750"/>
              </a:spcBef>
            </a:pPr>
            <a:r>
              <a:rPr sz="3200" spc="-30" dirty="0">
                <a:solidFill>
                  <a:srgbClr val="404040"/>
                </a:solidFill>
              </a:rPr>
              <a:t>Framework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65" dirty="0">
                <a:solidFill>
                  <a:srgbClr val="404040"/>
                </a:solidFill>
              </a:rPr>
              <a:t>conventions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bind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35" dirty="0">
                <a:solidFill>
                  <a:srgbClr val="404040"/>
                </a:solidFill>
              </a:rPr>
              <a:t>function </a:t>
            </a:r>
            <a:r>
              <a:rPr sz="3200" spc="-944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handlers</a:t>
            </a:r>
            <a:r>
              <a:rPr sz="3200" spc="-15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to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50" dirty="0">
                <a:solidFill>
                  <a:srgbClr val="404040"/>
                </a:solidFill>
              </a:rPr>
              <a:t>input/output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75" dirty="0">
                <a:solidFill>
                  <a:srgbClr val="404040"/>
                </a:solidFill>
              </a:rPr>
              <a:t>bindings</a:t>
            </a:r>
            <a:endParaRPr sz="3200"/>
          </a:p>
          <a:p>
            <a:pPr marL="18415" marR="1263015">
              <a:lnSpc>
                <a:spcPts val="3460"/>
              </a:lnSpc>
              <a:spcBef>
                <a:spcPts val="2690"/>
              </a:spcBef>
            </a:pPr>
            <a:r>
              <a:rPr sz="3200" spc="125" dirty="0">
                <a:solidFill>
                  <a:srgbClr val="404040"/>
                </a:solidFill>
              </a:rPr>
              <a:t>Uses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55" dirty="0">
                <a:solidFill>
                  <a:srgbClr val="404040"/>
                </a:solidFill>
              </a:rPr>
              <a:t>StreamBridge</a:t>
            </a:r>
            <a:r>
              <a:rPr sz="3200" spc="-130" dirty="0">
                <a:solidFill>
                  <a:srgbClr val="404040"/>
                </a:solidFill>
              </a:rPr>
              <a:t> </a:t>
            </a:r>
            <a:r>
              <a:rPr sz="3200" spc="-40" dirty="0">
                <a:solidFill>
                  <a:srgbClr val="404040"/>
                </a:solidFill>
              </a:rPr>
              <a:t>for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50" dirty="0">
                <a:solidFill>
                  <a:srgbClr val="404040"/>
                </a:solidFill>
              </a:rPr>
              <a:t>dynamic </a:t>
            </a:r>
            <a:r>
              <a:rPr sz="3200" spc="-950" dirty="0">
                <a:solidFill>
                  <a:srgbClr val="404040"/>
                </a:solidFill>
              </a:rPr>
              <a:t> </a:t>
            </a:r>
            <a:r>
              <a:rPr sz="3200" spc="40" dirty="0">
                <a:solidFill>
                  <a:srgbClr val="404040"/>
                </a:solidFill>
              </a:rPr>
              <a:t>destinations</a:t>
            </a:r>
            <a:endParaRPr sz="3200"/>
          </a:p>
          <a:p>
            <a:pPr marL="18415" marR="819150">
              <a:lnSpc>
                <a:spcPts val="3460"/>
              </a:lnSpc>
              <a:spcBef>
                <a:spcPts val="2695"/>
              </a:spcBef>
            </a:pPr>
            <a:r>
              <a:rPr sz="3200" spc="45" dirty="0">
                <a:solidFill>
                  <a:srgbClr val="404040"/>
                </a:solidFill>
              </a:rPr>
              <a:t>Result</a:t>
            </a:r>
            <a:r>
              <a:rPr sz="3200" spc="-120" dirty="0">
                <a:solidFill>
                  <a:srgbClr val="404040"/>
                </a:solidFill>
              </a:rPr>
              <a:t> </a:t>
            </a:r>
            <a:r>
              <a:rPr sz="3200" spc="30" dirty="0">
                <a:solidFill>
                  <a:srgbClr val="404040"/>
                </a:solidFill>
              </a:rPr>
              <a:t>of</a:t>
            </a:r>
            <a:r>
              <a:rPr sz="3200" spc="-140" dirty="0">
                <a:solidFill>
                  <a:srgbClr val="404040"/>
                </a:solidFill>
              </a:rPr>
              <a:t> </a:t>
            </a:r>
            <a:r>
              <a:rPr sz="3200" spc="35" dirty="0">
                <a:solidFill>
                  <a:srgbClr val="404040"/>
                </a:solidFill>
              </a:rPr>
              <a:t>Function</a:t>
            </a:r>
            <a:r>
              <a:rPr sz="3200" spc="-125" dirty="0">
                <a:solidFill>
                  <a:srgbClr val="404040"/>
                </a:solidFill>
              </a:rPr>
              <a:t> </a:t>
            </a:r>
            <a:r>
              <a:rPr sz="3200" spc="170" dirty="0">
                <a:solidFill>
                  <a:srgbClr val="404040"/>
                </a:solidFill>
              </a:rPr>
              <a:t>goes</a:t>
            </a:r>
            <a:r>
              <a:rPr sz="3200" spc="-135" dirty="0">
                <a:solidFill>
                  <a:srgbClr val="404040"/>
                </a:solidFill>
              </a:rPr>
              <a:t> </a:t>
            </a:r>
            <a:r>
              <a:rPr sz="3200" spc="35" dirty="0">
                <a:solidFill>
                  <a:srgbClr val="404040"/>
                </a:solidFill>
              </a:rPr>
              <a:t>to</a:t>
            </a:r>
            <a:r>
              <a:rPr sz="3200" spc="-145" dirty="0">
                <a:solidFill>
                  <a:srgbClr val="404040"/>
                </a:solidFill>
              </a:rPr>
              <a:t> </a:t>
            </a:r>
            <a:r>
              <a:rPr sz="3200" spc="60" dirty="0">
                <a:solidFill>
                  <a:srgbClr val="404040"/>
                </a:solidFill>
              </a:rPr>
              <a:t>output </a:t>
            </a:r>
            <a:r>
              <a:rPr sz="3200" spc="-950" dirty="0">
                <a:solidFill>
                  <a:srgbClr val="404040"/>
                </a:solidFill>
              </a:rPr>
              <a:t> </a:t>
            </a:r>
            <a:r>
              <a:rPr sz="3200" spc="25" dirty="0">
                <a:solidFill>
                  <a:srgbClr val="404040"/>
                </a:solidFill>
              </a:rPr>
              <a:t>destination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7639</Words>
  <Application>WPS Presentation</Application>
  <PresentationFormat>On-screen Show (4:3)</PresentationFormat>
  <Paragraphs>355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Trebuchet MS</vt:lpstr>
      <vt:lpstr>Tahoma</vt:lpstr>
      <vt:lpstr>Times New Roman</vt:lpstr>
      <vt:lpstr>Microsoft YaHei</vt:lpstr>
      <vt:lpstr>Arial Unicode MS</vt:lpstr>
      <vt:lpstr>Calibri</vt:lpstr>
      <vt:lpstr>Courier New</vt:lpstr>
      <vt:lpstr>Lucida Sans Unicode</vt:lpstr>
      <vt:lpstr>Office Theme</vt:lpstr>
      <vt:lpstr>Connecting Microservices Through  Messaging</vt:lpstr>
      <vt:lpstr>Problems with the status quo  Describing Spring Cloud Stream  Explaining the programming model  Building processors</vt:lpstr>
      <vt:lpstr>Capabilities That We Will Add in This Module</vt:lpstr>
      <vt:lpstr>The Role of Messaging in Microservices</vt:lpstr>
      <vt:lpstr>Problems with the Status Quo</vt:lpstr>
      <vt:lpstr>PowerPoint 演示文稿</vt:lpstr>
      <vt:lpstr>Relationship with Spring Integration</vt:lpstr>
      <vt:lpstr>Spring Cloud Stream Core Concepts</vt:lpstr>
      <vt:lpstr>Comparing the Annotation and Function Models</vt:lpstr>
      <vt:lpstr>Explaining Binders</vt:lpstr>
      <vt:lpstr>◀	Supplier bean maps to message publisher</vt:lpstr>
      <vt:lpstr>&lt;functionName&gt; + -out- + &lt;index&gt;</vt:lpstr>
      <vt:lpstr>◀	Subscribers can be Consumer or Function</vt:lpstr>
      <vt:lpstr>&lt;functionName&gt; + -in- + &lt;index&gt;</vt:lpstr>
      <vt:lpstr>Demo</vt:lpstr>
      <vt:lpstr>More Options for Producing Messages</vt:lpstr>
      <vt:lpstr>More Options for Consuming Messages</vt:lpstr>
      <vt:lpstr>The Role of Processors in Spring Cloud Stream</vt:lpstr>
      <vt:lpstr>Demo</vt:lpstr>
      <vt:lpstr>RabbitMQ Binding Properties</vt:lpstr>
      <vt:lpstr>Apache Kafka Binding Properties</vt:lpstr>
      <vt:lpstr>Using Consumer Groups to Scale</vt:lpstr>
      <vt:lpstr>Demo</vt:lpstr>
      <vt:lpstr>Stateful Processing with Partitions</vt:lpstr>
      <vt:lpstr>Demo</vt:lpstr>
      <vt:lpstr>Working with Content Types</vt:lpstr>
      <vt:lpstr>Spring Cloud Stream Health and Metrics</vt:lpstr>
      <vt:lpstr>Explaining the programming model  Building processors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Microservices Through  Messaging</dc:title>
  <dc:creator>Ann Grafelman</dc:creator>
  <cp:lastModifiedBy>Steve Sam</cp:lastModifiedBy>
  <cp:revision>1</cp:revision>
  <dcterms:created xsi:type="dcterms:W3CDTF">2023-06-09T16:17:11Z</dcterms:created>
  <dcterms:modified xsi:type="dcterms:W3CDTF">2023-06-09T16:17:11Z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2023-06-07T05:30:00Z</vt:filetime>
  </property>
  <property fmtid="{D5CDD505-2E9C-101B-9397-08002B2CF9AE}" pid="5" name="ICV">
    <vt:lpwstr>7D3B853AD51E45F89414EE25258ED4D8</vt:lpwstr>
  </property>
  <property fmtid="{D5CDD505-2E9C-101B-9397-08002B2CF9AE}" pid="6" name="KSOProductBuildVer">
    <vt:lpwstr>1033-11.2.0.11537</vt:lpwstr>
  </property>
</Properties>
</file>