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61" r:id="rId3"/>
    <p:sldId id="268" r:id="rId4"/>
    <p:sldId id="269" r:id="rId5"/>
    <p:sldId id="292" r:id="rId6"/>
    <p:sldId id="270" r:id="rId7"/>
    <p:sldId id="272" r:id="rId8"/>
    <p:sldId id="271" r:id="rId9"/>
    <p:sldId id="273" r:id="rId10"/>
    <p:sldId id="274" r:id="rId11"/>
    <p:sldId id="275" r:id="rId12"/>
    <p:sldId id="281" r:id="rId13"/>
    <p:sldId id="283" r:id="rId14"/>
    <p:sldId id="284" r:id="rId15"/>
    <p:sldId id="285" r:id="rId16"/>
    <p:sldId id="286" r:id="rId17"/>
    <p:sldId id="291" r:id="rId18"/>
    <p:sldId id="277" r:id="rId19"/>
    <p:sldId id="280"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72" d="100"/>
          <a:sy n="72"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5/30/2023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5/30/2023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5/30/2023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2.bin"/><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Setup and Installation</a:t>
            </a:r>
          </a:p>
        </p:txBody>
      </p:sp>
      <p:sp>
        <p:nvSpPr>
          <p:cNvPr id="3" name="Subtitle 2"/>
          <p:cNvSpPr>
            <a:spLocks noGrp="1"/>
          </p:cNvSpPr>
          <p:nvPr>
            <p:ph type="subTitle" idx="1"/>
          </p:nvPr>
        </p:nvSpPr>
        <p:spPr>
          <a:xfrm>
            <a:off x="1524000" y="4031933"/>
            <a:ext cx="9144000" cy="1655762"/>
          </a:xfrm>
        </p:spPr>
        <p:txBody>
          <a:bodyPr/>
          <a:lstStyle/>
          <a:p>
            <a:r>
              <a:rPr lang="en-US" sz="3200" dirty="0"/>
              <a:t>Spring Tool Suite (STS)</a:t>
            </a:r>
          </a:p>
        </p:txBody>
      </p:sp>
      <p:sp>
        <p:nvSpPr>
          <p:cNvPr id="4" name="Slide Number Placeholder 3"/>
          <p:cNvSpPr>
            <a:spLocks noGrp="1"/>
          </p:cNvSpPr>
          <p:nvPr>
            <p:ph type="sldNum" sz="quarter" idx="12"/>
          </p:nvPr>
        </p:nvSpPr>
        <p:spPr/>
        <p:txBody>
          <a:bodyPr/>
          <a:lstStyle/>
          <a:p>
            <a:fld id="{9B618960-8005-486C-9A75-10CB2AAC16F9}"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STS will open to the selected workspace</a:t>
            </a:r>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10</a:t>
            </a:fld>
            <a:endParaRPr lang="en-US"/>
          </a:p>
        </p:txBody>
      </p:sp>
      <p:pic>
        <p:nvPicPr>
          <p:cNvPr id="6" name="Content Placeholder 5"/>
          <p:cNvPicPr>
            <a:picLocks noGrp="1" noChangeAspect="1"/>
          </p:cNvPicPr>
          <p:nvPr>
            <p:ph sz="half" idx="1"/>
          </p:nvPr>
        </p:nvPicPr>
        <p:blipFill>
          <a:blip r:embed="rId2"/>
          <a:stretch>
            <a:fillRect/>
          </a:stretch>
        </p:blipFill>
        <p:spPr>
          <a:xfrm>
            <a:off x="2016125" y="1825625"/>
            <a:ext cx="8159115" cy="38106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Spring Tool Suite  workspace!!</a:t>
            </a:r>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11</a:t>
            </a:fld>
            <a:endParaRPr lang="en-US"/>
          </a:p>
        </p:txBody>
      </p:sp>
      <p:pic>
        <p:nvPicPr>
          <p:cNvPr id="6" name="Content Placeholder 5"/>
          <p:cNvPicPr>
            <a:picLocks noGrp="1" noChangeAspect="1"/>
          </p:cNvPicPr>
          <p:nvPr>
            <p:ph sz="half" idx="1"/>
          </p:nvPr>
        </p:nvPicPr>
        <p:blipFill>
          <a:blip r:embed="rId2"/>
          <a:stretch>
            <a:fillRect/>
          </a:stretch>
        </p:blipFill>
        <p:spPr>
          <a:xfrm>
            <a:off x="1136650" y="1416685"/>
            <a:ext cx="9862820" cy="52254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Customize “Installed JREs”</a:t>
            </a:r>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12</a:t>
            </a:fld>
            <a:endParaRPr lang="en-US"/>
          </a:p>
        </p:txBody>
      </p:sp>
      <p:pic>
        <p:nvPicPr>
          <p:cNvPr id="6" name="Content Placeholder 5"/>
          <p:cNvPicPr>
            <a:picLocks noGrp="1" noChangeAspect="1"/>
          </p:cNvPicPr>
          <p:nvPr>
            <p:ph sz="half" idx="1"/>
          </p:nvPr>
        </p:nvPicPr>
        <p:blipFill>
          <a:blip r:embed="rId2"/>
          <a:stretch>
            <a:fillRect/>
          </a:stretch>
        </p:blipFill>
        <p:spPr>
          <a:xfrm>
            <a:off x="2971800" y="1924050"/>
            <a:ext cx="5911850" cy="3238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t>Set to location of root JDK installation directory</a:t>
            </a:r>
          </a:p>
        </p:txBody>
      </p:sp>
      <p:sp>
        <p:nvSpPr>
          <p:cNvPr id="5" name="Slide Number Placeholder 4"/>
          <p:cNvSpPr>
            <a:spLocks noGrp="1"/>
          </p:cNvSpPr>
          <p:nvPr>
            <p:ph type="sldNum" sz="quarter" idx="12"/>
          </p:nvPr>
        </p:nvSpPr>
        <p:spPr/>
        <p:txBody>
          <a:bodyPr/>
          <a:lstStyle/>
          <a:p>
            <a:fld id="{9B618960-8005-486C-9A75-10CB2AAC16F9}" type="slidenum">
              <a:rPr lang="en-US" smtClean="0"/>
              <a:t>13</a:t>
            </a:fld>
            <a:endParaRPr lang="en-US"/>
          </a:p>
        </p:txBody>
      </p:sp>
      <p:pic>
        <p:nvPicPr>
          <p:cNvPr id="6" name="Content Placeholder 5"/>
          <p:cNvPicPr>
            <a:picLocks noGrp="1" noChangeAspect="1"/>
          </p:cNvPicPr>
          <p:nvPr>
            <p:ph sz="half" idx="1"/>
          </p:nvPr>
        </p:nvPicPr>
        <p:blipFill>
          <a:blip r:embed="rId2"/>
          <a:stretch>
            <a:fillRect/>
          </a:stretch>
        </p:blipFill>
        <p:spPr>
          <a:xfrm>
            <a:off x="975995" y="1986280"/>
            <a:ext cx="4905375" cy="4029075"/>
          </a:xfrm>
          <a:prstGeom prst="rect">
            <a:avLst/>
          </a:prstGeom>
        </p:spPr>
      </p:pic>
      <p:pic>
        <p:nvPicPr>
          <p:cNvPr id="7" name="Content Placeholder 6"/>
          <p:cNvPicPr>
            <a:picLocks noGrp="1" noChangeAspect="1"/>
          </p:cNvPicPr>
          <p:nvPr>
            <p:ph sz="half" idx="2"/>
          </p:nvPr>
        </p:nvPicPr>
        <p:blipFill>
          <a:blip r:embed="rId3"/>
          <a:stretch>
            <a:fillRect/>
          </a:stretch>
        </p:blipFill>
        <p:spPr>
          <a:xfrm>
            <a:off x="6639560" y="1825625"/>
            <a:ext cx="4246245" cy="4351655"/>
          </a:xfrm>
          <a:prstGeom prst="rect">
            <a:avLst/>
          </a:prstGeom>
        </p:spPr>
      </p:pic>
      <p:pic>
        <p:nvPicPr>
          <p:cNvPr id="8" name="Content Placeholder 5"/>
          <p:cNvPicPr>
            <a:picLocks noChangeAspect="1"/>
          </p:cNvPicPr>
          <p:nvPr/>
        </p:nvPicPr>
        <p:blipFill>
          <a:blip r:embed="rId2"/>
          <a:stretch>
            <a:fillRect/>
          </a:stretch>
        </p:blipFill>
        <p:spPr>
          <a:xfrm>
            <a:off x="975995" y="1743075"/>
            <a:ext cx="4905375" cy="4029075"/>
          </a:xfrm>
          <a:prstGeom prst="rect">
            <a:avLst/>
          </a:prstGeom>
        </p:spPr>
      </p:pic>
      <p:pic>
        <p:nvPicPr>
          <p:cNvPr id="9" name="Content Placeholder 6"/>
          <p:cNvPicPr>
            <a:picLocks noChangeAspect="1"/>
          </p:cNvPicPr>
          <p:nvPr/>
        </p:nvPicPr>
        <p:blipFill>
          <a:blip r:embed="rId3"/>
          <a:stretch>
            <a:fillRect/>
          </a:stretch>
        </p:blipFill>
        <p:spPr>
          <a:xfrm>
            <a:off x="6639560" y="1582420"/>
            <a:ext cx="4246245" cy="43516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Set to location of root JDK installation directory</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14</a:t>
            </a:fld>
            <a:endParaRPr lang="en-US"/>
          </a:p>
        </p:txBody>
      </p:sp>
      <p:pic>
        <p:nvPicPr>
          <p:cNvPr id="6" name="Content Placeholder 5"/>
          <p:cNvPicPr>
            <a:picLocks noGrp="1" noChangeAspect="1"/>
          </p:cNvPicPr>
          <p:nvPr>
            <p:ph sz="half" idx="1"/>
          </p:nvPr>
        </p:nvPicPr>
        <p:blipFill>
          <a:blip r:embed="rId2"/>
          <a:stretch>
            <a:fillRect/>
          </a:stretch>
        </p:blipFill>
        <p:spPr>
          <a:xfrm>
            <a:off x="885190" y="3391535"/>
            <a:ext cx="5086350" cy="1219200"/>
          </a:xfrm>
          <a:prstGeom prst="rect">
            <a:avLst/>
          </a:prstGeom>
        </p:spPr>
      </p:pic>
      <p:pic>
        <p:nvPicPr>
          <p:cNvPr id="7" name="Content Placeholder 6"/>
          <p:cNvPicPr>
            <a:picLocks noGrp="1" noChangeAspect="1"/>
          </p:cNvPicPr>
          <p:nvPr>
            <p:ph sz="half" idx="2"/>
          </p:nvPr>
        </p:nvPicPr>
        <p:blipFill>
          <a:blip r:embed="rId3"/>
          <a:stretch>
            <a:fillRect/>
          </a:stretch>
        </p:blipFill>
        <p:spPr>
          <a:xfrm>
            <a:off x="6548120" y="1825625"/>
            <a:ext cx="4429125" cy="43516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925" y="0"/>
            <a:ext cx="10515600" cy="1325563"/>
          </a:xfrm>
        </p:spPr>
        <p:txBody>
          <a:bodyPr/>
          <a:lstStyle/>
          <a:p>
            <a:pPr algn="ctr"/>
            <a:r>
              <a:rPr lang="en-US"/>
              <a:t>Set as Default </a:t>
            </a:r>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15</a:t>
            </a:fld>
            <a:endParaRPr lang="en-US"/>
          </a:p>
        </p:txBody>
      </p:sp>
      <p:pic>
        <p:nvPicPr>
          <p:cNvPr id="6" name="Content Placeholder 5"/>
          <p:cNvPicPr>
            <a:picLocks noGrp="1" noChangeAspect="1"/>
          </p:cNvPicPr>
          <p:nvPr>
            <p:ph sz="half" idx="1"/>
          </p:nvPr>
        </p:nvPicPr>
        <p:blipFill>
          <a:blip r:embed="rId2"/>
          <a:stretch>
            <a:fillRect/>
          </a:stretch>
        </p:blipFill>
        <p:spPr>
          <a:xfrm>
            <a:off x="2221230" y="958850"/>
            <a:ext cx="8388350" cy="57626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Change Execution Environment</a:t>
            </a:r>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16</a:t>
            </a:fld>
            <a:endParaRPr lang="en-US"/>
          </a:p>
        </p:txBody>
      </p:sp>
      <p:pic>
        <p:nvPicPr>
          <p:cNvPr id="8" name="Content Placeholder 7"/>
          <p:cNvPicPr>
            <a:picLocks noGrp="1" noChangeAspect="1"/>
          </p:cNvPicPr>
          <p:nvPr>
            <p:ph sz="half" idx="1"/>
          </p:nvPr>
        </p:nvPicPr>
        <p:blipFill>
          <a:blip r:embed="rId2"/>
          <a:stretch>
            <a:fillRect/>
          </a:stretch>
        </p:blipFill>
        <p:spPr>
          <a:xfrm>
            <a:off x="3143250" y="1487805"/>
            <a:ext cx="6456045" cy="50272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sym typeface="+mn-ea"/>
              </a:rPr>
              <a:t>Change compliance level</a:t>
            </a:r>
            <a:br>
              <a:rPr lang="en-US"/>
            </a:br>
            <a:endParaRPr lang="en-US"/>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17</a:t>
            </a:fld>
            <a:endParaRPr lang="en-US"/>
          </a:p>
        </p:txBody>
      </p:sp>
      <p:pic>
        <p:nvPicPr>
          <p:cNvPr id="6" name="Content Placeholder 5"/>
          <p:cNvPicPr>
            <a:picLocks noGrp="1" noChangeAspect="1"/>
          </p:cNvPicPr>
          <p:nvPr>
            <p:ph sz="half" idx="1"/>
          </p:nvPr>
        </p:nvPicPr>
        <p:blipFill>
          <a:blip r:embed="rId2"/>
          <a:stretch>
            <a:fillRect/>
          </a:stretch>
        </p:blipFill>
        <p:spPr>
          <a:xfrm>
            <a:off x="1410970" y="1129030"/>
            <a:ext cx="9061450" cy="57448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060"/>
            <a:ext cx="10515600" cy="1325563"/>
          </a:xfrm>
        </p:spPr>
        <p:txBody>
          <a:bodyPr/>
          <a:lstStyle/>
          <a:p>
            <a:pPr algn="ctr"/>
            <a:r>
              <a:rPr lang="en-US" b="1"/>
              <a:t>Tips to increase STS performance</a:t>
            </a:r>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Window ==&gt; Preferences</a:t>
            </a:r>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19</a:t>
            </a:fld>
            <a:endParaRPr lang="en-US"/>
          </a:p>
        </p:txBody>
      </p:sp>
      <p:graphicFrame>
        <p:nvGraphicFramePr>
          <p:cNvPr id="6" name="Content Placeholder 5"/>
          <p:cNvGraphicFramePr>
            <a:graphicFrameLocks noGrp="1" noChangeAspect="1"/>
          </p:cNvGraphicFramePr>
          <p:nvPr>
            <p:ph sz="half" idx="1"/>
          </p:nvPr>
        </p:nvGraphicFramePr>
        <p:xfrm>
          <a:off x="2199005" y="2120265"/>
          <a:ext cx="8474075" cy="4236085"/>
        </p:xfrm>
        <a:graphic>
          <a:graphicData uri="http://schemas.openxmlformats.org/presentationml/2006/ole">
            <mc:AlternateContent xmlns:mc="http://schemas.openxmlformats.org/markup-compatibility/2006">
              <mc:Choice xmlns:v="urn:schemas-microsoft-com:vml" Requires="v">
                <p:oleObj r:id="rId2" imgW="5334000" imgH="2667000" progId="Paint.Picture">
                  <p:embed/>
                </p:oleObj>
              </mc:Choice>
              <mc:Fallback>
                <p:oleObj r:id="rId2" imgW="5334000" imgH="2667000" progId="Paint.Picture">
                  <p:embed/>
                  <p:pic>
                    <p:nvPicPr>
                      <p:cNvPr id="0" name="Picture 6"/>
                      <p:cNvPicPr/>
                      <p:nvPr/>
                    </p:nvPicPr>
                    <p:blipFill>
                      <a:blip r:embed="rId3"/>
                      <a:stretch>
                        <a:fillRect/>
                      </a:stretch>
                    </p:blipFill>
                    <p:spPr>
                      <a:xfrm>
                        <a:off x="2199005" y="2120265"/>
                        <a:ext cx="8474075" cy="4236085"/>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Installing Spring Tool Suite (STS)</a:t>
            </a:r>
          </a:p>
        </p:txBody>
      </p:sp>
      <p:sp>
        <p:nvSpPr>
          <p:cNvPr id="4" name="Slide Number Placeholder 3"/>
          <p:cNvSpPr>
            <a:spLocks noGrp="1"/>
          </p:cNvSpPr>
          <p:nvPr>
            <p:ph type="sldNum" sz="quarter" idx="12"/>
          </p:nvPr>
        </p:nvSpPr>
        <p:spPr/>
        <p:txBody>
          <a:bodyPr/>
          <a:lstStyle/>
          <a:p>
            <a:fld id="{9B618960-8005-486C-9A75-10CB2AAC16F9}" type="slidenum">
              <a:rPr lang="en-US" smtClean="0"/>
              <a:t>2</a:t>
            </a:fld>
            <a:endParaRPr lang="en-US"/>
          </a:p>
        </p:txBody>
      </p:sp>
      <p:pic>
        <p:nvPicPr>
          <p:cNvPr id="5" name="Content Placeholder 4"/>
          <p:cNvPicPr>
            <a:picLocks noGrp="1" noChangeAspect="1"/>
          </p:cNvPicPr>
          <p:nvPr>
            <p:ph sz="half" idx="1"/>
          </p:nvPr>
        </p:nvPicPr>
        <p:blipFill>
          <a:blip r:embed="rId2"/>
          <a:stretch>
            <a:fillRect/>
          </a:stretch>
        </p:blipFill>
        <p:spPr>
          <a:xfrm>
            <a:off x="2722245" y="1466850"/>
            <a:ext cx="6527165" cy="947420"/>
          </a:xfrm>
          <a:prstGeom prst="rect">
            <a:avLst/>
          </a:prstGeom>
        </p:spPr>
      </p:pic>
      <p:pic>
        <p:nvPicPr>
          <p:cNvPr id="7" name="Content Placeholder 6"/>
          <p:cNvPicPr>
            <a:picLocks noGrp="1" noChangeAspect="1"/>
          </p:cNvPicPr>
          <p:nvPr>
            <p:ph sz="half" idx="2"/>
          </p:nvPr>
        </p:nvPicPr>
        <p:blipFill>
          <a:blip r:embed="rId3"/>
          <a:stretch>
            <a:fillRect/>
          </a:stretch>
        </p:blipFill>
        <p:spPr>
          <a:xfrm>
            <a:off x="1911350" y="2512695"/>
            <a:ext cx="8369935" cy="345884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Suspend All Validators</a:t>
            </a:r>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20</a:t>
            </a:fld>
            <a:endParaRPr lang="en-US"/>
          </a:p>
        </p:txBody>
      </p:sp>
      <p:pic>
        <p:nvPicPr>
          <p:cNvPr id="6" name="Content Placeholder 5"/>
          <p:cNvPicPr>
            <a:picLocks noGrp="1" noChangeAspect="1"/>
          </p:cNvPicPr>
          <p:nvPr>
            <p:ph sz="half" idx="1"/>
          </p:nvPr>
        </p:nvPicPr>
        <p:blipFill>
          <a:blip r:embed="rId2"/>
          <a:stretch>
            <a:fillRect/>
          </a:stretch>
        </p:blipFill>
        <p:spPr>
          <a:xfrm>
            <a:off x="2614295" y="1174115"/>
            <a:ext cx="7313930" cy="554736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a:t>Disable Plug-ins activated on startup</a:t>
            </a:r>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21</a:t>
            </a:fld>
            <a:endParaRPr lang="en-US"/>
          </a:p>
        </p:txBody>
      </p:sp>
      <p:pic>
        <p:nvPicPr>
          <p:cNvPr id="6" name="Content Placeholder 5"/>
          <p:cNvPicPr>
            <a:picLocks noGrp="1" noChangeAspect="1"/>
          </p:cNvPicPr>
          <p:nvPr>
            <p:ph sz="half" idx="1"/>
          </p:nvPr>
        </p:nvPicPr>
        <p:blipFill>
          <a:blip r:embed="rId2"/>
          <a:stretch>
            <a:fillRect/>
          </a:stretch>
        </p:blipFill>
        <p:spPr>
          <a:xfrm>
            <a:off x="3660775" y="1691005"/>
            <a:ext cx="5514975" cy="49561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Double Click self extracting jar</a:t>
            </a:r>
          </a:p>
        </p:txBody>
      </p:sp>
      <p:sp>
        <p:nvSpPr>
          <p:cNvPr id="5" name="Slide Number Placeholder 4"/>
          <p:cNvSpPr>
            <a:spLocks noGrp="1"/>
          </p:cNvSpPr>
          <p:nvPr>
            <p:ph type="sldNum" sz="quarter" idx="12"/>
          </p:nvPr>
        </p:nvSpPr>
        <p:spPr/>
        <p:txBody>
          <a:bodyPr/>
          <a:lstStyle/>
          <a:p>
            <a:fld id="{9B618960-8005-486C-9A75-10CB2AAC16F9}" type="slidenum">
              <a:rPr lang="en-US" smtClean="0"/>
              <a:t>3</a:t>
            </a:fld>
            <a:endParaRPr lang="en-US"/>
          </a:p>
        </p:txBody>
      </p:sp>
      <p:pic>
        <p:nvPicPr>
          <p:cNvPr id="6" name="Content Placeholder 5"/>
          <p:cNvPicPr>
            <a:picLocks noGrp="1" noChangeAspect="1"/>
          </p:cNvPicPr>
          <p:nvPr>
            <p:ph sz="half" idx="1"/>
          </p:nvPr>
        </p:nvPicPr>
        <p:blipFill>
          <a:blip r:embed="rId2"/>
          <a:stretch>
            <a:fillRect/>
          </a:stretch>
        </p:blipFill>
        <p:spPr>
          <a:xfrm>
            <a:off x="2134235" y="2316480"/>
            <a:ext cx="7012940" cy="619760"/>
          </a:xfrm>
          <a:prstGeom prst="rect">
            <a:avLst/>
          </a:prstGeom>
        </p:spPr>
      </p:pic>
      <p:pic>
        <p:nvPicPr>
          <p:cNvPr id="7" name="Content Placeholder 6"/>
          <p:cNvPicPr>
            <a:picLocks noGrp="1" noChangeAspect="1"/>
          </p:cNvPicPr>
          <p:nvPr>
            <p:ph sz="half" idx="2"/>
          </p:nvPr>
        </p:nvPicPr>
        <p:blipFill>
          <a:blip r:embed="rId3"/>
          <a:stretch>
            <a:fillRect/>
          </a:stretch>
        </p:blipFill>
        <p:spPr>
          <a:xfrm>
            <a:off x="716597" y="3839210"/>
            <a:ext cx="10758805" cy="16141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Can also use java –jar command</a:t>
            </a:r>
          </a:p>
        </p:txBody>
      </p:sp>
      <p:sp>
        <p:nvSpPr>
          <p:cNvPr id="5" name="Slide Number Placeholder 4"/>
          <p:cNvSpPr>
            <a:spLocks noGrp="1"/>
          </p:cNvSpPr>
          <p:nvPr>
            <p:ph type="sldNum" sz="quarter" idx="12"/>
          </p:nvPr>
        </p:nvSpPr>
        <p:spPr/>
        <p:txBody>
          <a:bodyPr/>
          <a:lstStyle/>
          <a:p>
            <a:fld id="{9B618960-8005-486C-9A75-10CB2AAC16F9}" type="slidenum">
              <a:rPr lang="en-US" smtClean="0"/>
              <a:t>4</a:t>
            </a:fld>
            <a:endParaRPr lang="en-US"/>
          </a:p>
        </p:txBody>
      </p:sp>
      <p:sp>
        <p:nvSpPr>
          <p:cNvPr id="9" name="TextBox 8">
            <a:extLst>
              <a:ext uri="{FF2B5EF4-FFF2-40B4-BE49-F238E27FC236}">
                <a16:creationId xmlns:a16="http://schemas.microsoft.com/office/drawing/2014/main" id="{6874BAA4-F924-1891-E348-DA504B135F7F}"/>
              </a:ext>
            </a:extLst>
          </p:cNvPr>
          <p:cNvSpPr txBox="1"/>
          <p:nvPr/>
        </p:nvSpPr>
        <p:spPr>
          <a:xfrm>
            <a:off x="3048000" y="2693649"/>
            <a:ext cx="6096000" cy="1477328"/>
          </a:xfrm>
          <a:prstGeom prst="rect">
            <a:avLst/>
          </a:prstGeom>
          <a:noFill/>
        </p:spPr>
        <p:txBody>
          <a:bodyPr wrap="square">
            <a:spAutoFit/>
          </a:bodyPr>
          <a:lstStyle/>
          <a:p>
            <a:r>
              <a:rPr lang="en-US" b="0" i="0" dirty="0">
                <a:solidFill>
                  <a:srgbClr val="232629"/>
                </a:solidFill>
                <a:effectLst/>
                <a:latin typeface="-apple-system"/>
              </a:rPr>
              <a:t>The "self-extracting" jar contains a main method, so you should be able to just run that JAR file with the "java -jar " command from the command line or double click on it. When it runs, it will extract the STS installation on its own, so there is no need or reason to extract the JAR file manually.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Install directory will be created</a:t>
            </a:r>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5</a:t>
            </a:fld>
            <a:endParaRPr lang="en-US"/>
          </a:p>
        </p:txBody>
      </p:sp>
      <p:pic>
        <p:nvPicPr>
          <p:cNvPr id="6" name="Content Placeholder 5"/>
          <p:cNvPicPr>
            <a:picLocks noGrp="1" noChangeAspect="1"/>
          </p:cNvPicPr>
          <p:nvPr>
            <p:ph sz="half" idx="1"/>
          </p:nvPr>
        </p:nvPicPr>
        <p:blipFill>
          <a:blip r:embed="rId2"/>
          <a:stretch>
            <a:fillRect/>
          </a:stretch>
        </p:blipFill>
        <p:spPr>
          <a:xfrm>
            <a:off x="1625600" y="1624330"/>
            <a:ext cx="8101965" cy="4754245"/>
          </a:xfrm>
          <a:prstGeom prst="rect">
            <a:avLst/>
          </a:prstGeom>
        </p:spPr>
      </p:pic>
    </p:spTree>
    <p:extLst>
      <p:ext uri="{BB962C8B-B14F-4D97-AF65-F5344CB8AC3E}">
        <p14:creationId xmlns:p14="http://schemas.microsoft.com/office/powerpoint/2010/main" val="3851406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Cretae a Desktop shortcut and double click it</a:t>
            </a:r>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6</a:t>
            </a:fld>
            <a:endParaRPr lang="en-US"/>
          </a:p>
        </p:txBody>
      </p:sp>
      <p:graphicFrame>
        <p:nvGraphicFramePr>
          <p:cNvPr id="6" name="Content Placeholder 5"/>
          <p:cNvGraphicFramePr>
            <a:graphicFrameLocks noGrp="1" noChangeAspect="1"/>
          </p:cNvGraphicFramePr>
          <p:nvPr>
            <p:ph sz="half" idx="1"/>
          </p:nvPr>
        </p:nvGraphicFramePr>
        <p:xfrm>
          <a:off x="1038860" y="2720975"/>
          <a:ext cx="9548495" cy="1974215"/>
        </p:xfrm>
        <a:graphic>
          <a:graphicData uri="http://schemas.openxmlformats.org/presentationml/2006/ole">
            <mc:AlternateContent xmlns:mc="http://schemas.openxmlformats.org/markup-compatibility/2006">
              <mc:Choice xmlns:v="urn:schemas-microsoft-com:vml" Requires="v">
                <p:oleObj r:id="rId2" imgW="7096125" imgH="1466850" progId="Paint.Picture">
                  <p:embed/>
                </p:oleObj>
              </mc:Choice>
              <mc:Fallback>
                <p:oleObj r:id="rId2" imgW="7096125" imgH="1466850" progId="Paint.Picture">
                  <p:embed/>
                  <p:pic>
                    <p:nvPicPr>
                      <p:cNvPr id="0" name="Picture 6"/>
                      <p:cNvPicPr/>
                      <p:nvPr/>
                    </p:nvPicPr>
                    <p:blipFill>
                      <a:blip r:embed="rId3"/>
                      <a:stretch>
                        <a:fillRect/>
                      </a:stretch>
                    </p:blipFill>
                    <p:spPr>
                      <a:xfrm>
                        <a:off x="1038860" y="2720975"/>
                        <a:ext cx="9548495" cy="1974215"/>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365125"/>
            <a:ext cx="11087100" cy="1325880"/>
          </a:xfrm>
        </p:spPr>
        <p:txBody>
          <a:bodyPr>
            <a:normAutofit/>
          </a:bodyPr>
          <a:lstStyle/>
          <a:p>
            <a:pPr algn="ctr"/>
            <a:r>
              <a:rPr lang="en-US"/>
              <a:t>Spring Tool Suite will now launch</a:t>
            </a:r>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7</a:t>
            </a:fld>
            <a:endParaRPr lang="en-US"/>
          </a:p>
        </p:txBody>
      </p:sp>
      <p:pic>
        <p:nvPicPr>
          <p:cNvPr id="6" name="Content Placeholder 5"/>
          <p:cNvPicPr>
            <a:picLocks noGrp="1" noChangeAspect="1"/>
          </p:cNvPicPr>
          <p:nvPr>
            <p:ph sz="half" idx="1"/>
          </p:nvPr>
        </p:nvPicPr>
        <p:blipFill>
          <a:blip r:embed="rId2"/>
          <a:stretch>
            <a:fillRect/>
          </a:stretch>
        </p:blipFill>
        <p:spPr>
          <a:xfrm>
            <a:off x="1553845" y="1825625"/>
            <a:ext cx="9548495" cy="46551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Select a workspace dialog</a:t>
            </a:r>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8</a:t>
            </a:fld>
            <a:endParaRPr lang="en-US"/>
          </a:p>
        </p:txBody>
      </p:sp>
      <p:pic>
        <p:nvPicPr>
          <p:cNvPr id="6" name="Content Placeholder 5"/>
          <p:cNvPicPr>
            <a:picLocks noGrp="1" noChangeAspect="1"/>
          </p:cNvPicPr>
          <p:nvPr>
            <p:ph sz="half" idx="1"/>
          </p:nvPr>
        </p:nvPicPr>
        <p:blipFill>
          <a:blip r:embed="rId2"/>
          <a:stretch>
            <a:fillRect/>
          </a:stretch>
        </p:blipFill>
        <p:spPr>
          <a:xfrm>
            <a:off x="838200" y="1731645"/>
            <a:ext cx="10530205" cy="45402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ym typeface="+mn-ea"/>
              </a:rPr>
              <a:t>Select a workspace</a:t>
            </a:r>
            <a:endParaRPr lang="en-US"/>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9</a:t>
            </a:fld>
            <a:endParaRPr lang="en-US"/>
          </a:p>
        </p:txBody>
      </p:sp>
      <p:pic>
        <p:nvPicPr>
          <p:cNvPr id="6" name="Content Placeholder 5"/>
          <p:cNvPicPr>
            <a:picLocks noGrp="1" noChangeAspect="1"/>
          </p:cNvPicPr>
          <p:nvPr>
            <p:ph sz="half" idx="1"/>
          </p:nvPr>
        </p:nvPicPr>
        <p:blipFill>
          <a:blip r:embed="rId2"/>
          <a:stretch>
            <a:fillRect/>
          </a:stretch>
        </p:blipFill>
        <p:spPr>
          <a:xfrm>
            <a:off x="1640205" y="1947545"/>
            <a:ext cx="8575040" cy="380936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201</Words>
  <Application>Microsoft Office PowerPoint</Application>
  <PresentationFormat>Widescreen</PresentationFormat>
  <Paragraphs>44</Paragraphs>
  <Slides>21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7" baseType="lpstr">
      <vt:lpstr>-apple-system</vt:lpstr>
      <vt:lpstr>Arial</vt:lpstr>
      <vt:lpstr>Calibri</vt:lpstr>
      <vt:lpstr>Calibri Light</vt:lpstr>
      <vt:lpstr>Office Theme</vt:lpstr>
      <vt:lpstr>Bitmap Image</vt:lpstr>
      <vt:lpstr>Setup and Installation</vt:lpstr>
      <vt:lpstr>Installing Spring Tool Suite (STS)</vt:lpstr>
      <vt:lpstr>Double Click self extracting jar</vt:lpstr>
      <vt:lpstr>Can also use java –jar command</vt:lpstr>
      <vt:lpstr>Install directory will be created</vt:lpstr>
      <vt:lpstr>Cretae a Desktop shortcut and double click it</vt:lpstr>
      <vt:lpstr>Spring Tool Suite will now launch</vt:lpstr>
      <vt:lpstr>Select a workspace dialog</vt:lpstr>
      <vt:lpstr>Select a workspace</vt:lpstr>
      <vt:lpstr>STS will open to the selected workspace</vt:lpstr>
      <vt:lpstr>Spring Tool Suite  workspace!!</vt:lpstr>
      <vt:lpstr>Customize “Installed JREs”</vt:lpstr>
      <vt:lpstr>Set to location of root JDK installation directory</vt:lpstr>
      <vt:lpstr>Set to location of root JDK installation directory</vt:lpstr>
      <vt:lpstr>Set as Default </vt:lpstr>
      <vt:lpstr>Change Execution Environment</vt:lpstr>
      <vt:lpstr>Change compliance level </vt:lpstr>
      <vt:lpstr>Tips to increase STS performance</vt:lpstr>
      <vt:lpstr>Window ==&gt; Preferences</vt:lpstr>
      <vt:lpstr>Suspend All Validators</vt:lpstr>
      <vt:lpstr>Disable Plug-ins activated on startup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Setup and Installation</dc:title>
  <dc:creator/>
  <cp:lastModifiedBy>Stephen Samuels</cp:lastModifiedBy>
  <cp:revision>24</cp:revision>
  <dcterms:created xsi:type="dcterms:W3CDTF">2021-08-05T11:11:00Z</dcterms:created>
  <dcterms:modified xsi:type="dcterms:W3CDTF">2023-05-30T06:51:07Z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1033-11.2.0.10258</vt:lpwstr>
  </property>
  <property fmtid="{D5CDD505-2E9C-101B-9397-08002B2CF9AE}" pid="3" name="ICV">
    <vt:lpwstr>B61586DE1FF446AFAA9CF783FDB20994</vt:lpwstr>
  </property>
</Properties>
</file>