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321" r:id="rId2"/>
    <p:sldId id="381" r:id="rId3"/>
    <p:sldId id="353" r:id="rId4"/>
    <p:sldId id="350" r:id="rId5"/>
    <p:sldId id="355" r:id="rId6"/>
    <p:sldId id="351" r:id="rId7"/>
    <p:sldId id="352" r:id="rId8"/>
    <p:sldId id="357" r:id="rId9"/>
    <p:sldId id="358" r:id="rId10"/>
    <p:sldId id="356" r:id="rId11"/>
    <p:sldId id="354" r:id="rId12"/>
    <p:sldId id="343" r:id="rId13"/>
    <p:sldId id="383" r:id="rId14"/>
    <p:sldId id="362" r:id="rId15"/>
    <p:sldId id="382" r:id="rId16"/>
    <p:sldId id="364" r:id="rId17"/>
    <p:sldId id="363" r:id="rId18"/>
    <p:sldId id="365" r:id="rId19"/>
    <p:sldId id="366" r:id="rId20"/>
    <p:sldId id="375" r:id="rId21"/>
    <p:sldId id="376" r:id="rId22"/>
    <p:sldId id="367" r:id="rId23"/>
    <p:sldId id="369" r:id="rId24"/>
    <p:sldId id="370" r:id="rId25"/>
    <p:sldId id="372" r:id="rId26"/>
    <p:sldId id="374" r:id="rId27"/>
    <p:sldId id="373" r:id="rId28"/>
    <p:sldId id="377" r:id="rId29"/>
    <p:sldId id="378" r:id="rId30"/>
    <p:sldId id="379" r:id="rId31"/>
    <p:sldId id="380" r:id="rId32"/>
    <p:sldId id="30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2"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432FF"/>
    <a:srgbClr val="FF3B0D"/>
    <a:srgbClr val="FF9C85"/>
    <a:srgbClr val="FF6A47"/>
    <a:srgbClr val="FFD0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2" autoAdjust="0"/>
    <p:restoredTop sz="94799" autoAdjust="0"/>
  </p:normalViewPr>
  <p:slideViewPr>
    <p:cSldViewPr snapToGrid="0" showGuides="1">
      <p:cViewPr varScale="1">
        <p:scale>
          <a:sx n="89" d="100"/>
          <a:sy n="89" d="100"/>
        </p:scale>
        <p:origin x="370" y="72"/>
      </p:cViewPr>
      <p:guideLst>
        <p:guide orient="horz" pos="2092"/>
        <p:guide pos="38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B245E2-40FA-498E-89C4-CCEF89BD2FB9}" type="datetimeFigureOut">
              <a:rPr lang="en-US" smtClean="0"/>
              <a:pPr/>
              <a:t>5/3/2024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D2083C-E8A5-4281-860B-AE74191DFE85}" type="slidenum">
              <a:rPr lang="en-US" smtClean="0"/>
              <a:pPr/>
              <a:t>‹#›</a:t>
            </a:fld>
            <a:endParaRPr lang="en-US"/>
          </a:p>
        </p:txBody>
      </p:sp>
    </p:spTree>
    <p:extLst>
      <p:ext uri="{BB962C8B-B14F-4D97-AF65-F5344CB8AC3E}">
        <p14:creationId xmlns:p14="http://schemas.microsoft.com/office/powerpoint/2010/main" val="359669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FFF49-C3E2-495B-9763-705B2490840D}" type="slidenum">
              <a:rPr lang="en-US" smtClean="0"/>
              <a:pPr/>
              <a:t>‹#›</a:t>
            </a:fld>
            <a:endParaRPr lang="en-US"/>
          </a:p>
        </p:txBody>
      </p:sp>
    </p:spTree>
    <p:extLst>
      <p:ext uri="{BB962C8B-B14F-4D97-AF65-F5344CB8AC3E}">
        <p14:creationId xmlns:p14="http://schemas.microsoft.com/office/powerpoint/2010/main" val="3493888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FFF49-C3E2-495B-9763-705B2490840D}" type="slidenum">
              <a:rPr lang="en-US" smtClean="0"/>
              <a:pPr/>
              <a:t>‹#›</a:t>
            </a:fld>
            <a:endParaRPr lang="en-US"/>
          </a:p>
        </p:txBody>
      </p:sp>
    </p:spTree>
    <p:extLst>
      <p:ext uri="{BB962C8B-B14F-4D97-AF65-F5344CB8AC3E}">
        <p14:creationId xmlns:p14="http://schemas.microsoft.com/office/powerpoint/2010/main" val="3166864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FFF49-C3E2-495B-9763-705B2490840D}" type="slidenum">
              <a:rPr lang="en-US" smtClean="0"/>
              <a:pPr/>
              <a:t>‹#›</a:t>
            </a:fld>
            <a:endParaRPr lang="en-US"/>
          </a:p>
        </p:txBody>
      </p:sp>
    </p:spTree>
    <p:extLst>
      <p:ext uri="{BB962C8B-B14F-4D97-AF65-F5344CB8AC3E}">
        <p14:creationId xmlns:p14="http://schemas.microsoft.com/office/powerpoint/2010/main" val="1509291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FFF49-C3E2-495B-9763-705B2490840D}" type="slidenum">
              <a:rPr lang="en-US" smtClean="0"/>
              <a:pPr/>
              <a:t>‹#›</a:t>
            </a:fld>
            <a:endParaRPr lang="en-US"/>
          </a:p>
        </p:txBody>
      </p:sp>
    </p:spTree>
    <p:extLst>
      <p:ext uri="{BB962C8B-B14F-4D97-AF65-F5344CB8AC3E}">
        <p14:creationId xmlns:p14="http://schemas.microsoft.com/office/powerpoint/2010/main" val="3324437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FFF49-C3E2-495B-9763-705B2490840D}" type="slidenum">
              <a:rPr lang="en-US" smtClean="0"/>
              <a:pPr/>
              <a:t>‹#›</a:t>
            </a:fld>
            <a:endParaRPr lang="en-US"/>
          </a:p>
        </p:txBody>
      </p:sp>
    </p:spTree>
    <p:extLst>
      <p:ext uri="{BB962C8B-B14F-4D97-AF65-F5344CB8AC3E}">
        <p14:creationId xmlns:p14="http://schemas.microsoft.com/office/powerpoint/2010/main" val="1108800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9FFF49-C3E2-495B-9763-705B2490840D}" type="slidenum">
              <a:rPr lang="en-US" smtClean="0"/>
              <a:pPr/>
              <a:t>‹#›</a:t>
            </a:fld>
            <a:endParaRPr lang="en-US"/>
          </a:p>
        </p:txBody>
      </p:sp>
    </p:spTree>
    <p:extLst>
      <p:ext uri="{BB962C8B-B14F-4D97-AF65-F5344CB8AC3E}">
        <p14:creationId xmlns:p14="http://schemas.microsoft.com/office/powerpoint/2010/main" val="2211178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9FFF49-C3E2-495B-9763-705B2490840D}" type="slidenum">
              <a:rPr lang="en-US" smtClean="0"/>
              <a:pPr/>
              <a:t>‹#›</a:t>
            </a:fld>
            <a:endParaRPr lang="en-US"/>
          </a:p>
        </p:txBody>
      </p:sp>
    </p:spTree>
    <p:extLst>
      <p:ext uri="{BB962C8B-B14F-4D97-AF65-F5344CB8AC3E}">
        <p14:creationId xmlns:p14="http://schemas.microsoft.com/office/powerpoint/2010/main" val="764452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9FFF49-C3E2-495B-9763-705B2490840D}" type="slidenum">
              <a:rPr lang="en-US" smtClean="0"/>
              <a:pPr/>
              <a:t>‹#›</a:t>
            </a:fld>
            <a:endParaRPr lang="en-US"/>
          </a:p>
        </p:txBody>
      </p:sp>
    </p:spTree>
    <p:extLst>
      <p:ext uri="{BB962C8B-B14F-4D97-AF65-F5344CB8AC3E}">
        <p14:creationId xmlns:p14="http://schemas.microsoft.com/office/powerpoint/2010/main" val="2781685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586575" y="6425853"/>
            <a:ext cx="605425" cy="432148"/>
          </a:xfrm>
          <a:solidFill>
            <a:schemeClr val="accent4">
              <a:lumMod val="75000"/>
            </a:schemeClr>
          </a:solidFill>
          <a:ln>
            <a:solidFill>
              <a:schemeClr val="accent2">
                <a:lumMod val="75000"/>
              </a:schemeClr>
            </a:solidFill>
          </a:ln>
        </p:spPr>
        <p:txBody>
          <a:bodyPr/>
          <a:lstStyle>
            <a:lvl1pPr algn="ctr">
              <a:defRPr sz="2400">
                <a:solidFill>
                  <a:schemeClr val="bg1"/>
                </a:solidFill>
              </a:defRPr>
            </a:lvl1pPr>
          </a:lstStyle>
          <a:p>
            <a:fld id="{E6166A39-9D77-4296-9310-549343C3A784}" type="slidenum">
              <a:rPr lang="en-US" smtClean="0"/>
              <a:pPr/>
              <a:t>‹#›</a:t>
            </a:fld>
            <a:endParaRPr lang="en-US" dirty="0"/>
          </a:p>
        </p:txBody>
      </p:sp>
      <p:sp>
        <p:nvSpPr>
          <p:cNvPr id="5" name="Rectangle 4"/>
          <p:cNvSpPr/>
          <p:nvPr userDrawn="1"/>
        </p:nvSpPr>
        <p:spPr>
          <a:xfrm>
            <a:off x="5219" y="1064713"/>
            <a:ext cx="1540701" cy="175365"/>
          </a:xfrm>
          <a:prstGeom prst="rect">
            <a:avLst/>
          </a:prstGeom>
          <a:solidFill>
            <a:srgbClr val="FF9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1683708" y="1064713"/>
            <a:ext cx="10513512" cy="175365"/>
          </a:xfrm>
          <a:prstGeom prst="rect">
            <a:avLst/>
          </a:prstGeom>
          <a:solidFill>
            <a:srgbClr val="FF3B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2968668" y="6764055"/>
            <a:ext cx="184731" cy="369332"/>
          </a:xfrm>
          <a:prstGeom prst="rect">
            <a:avLst/>
          </a:prstGeom>
          <a:noFill/>
        </p:spPr>
        <p:txBody>
          <a:bodyPr wrap="none" rtlCol="0">
            <a:spAutoFit/>
          </a:bodyPr>
          <a:lstStyle/>
          <a:p>
            <a:endParaRPr lang="en-US" dirty="0"/>
          </a:p>
        </p:txBody>
      </p:sp>
      <p:sp>
        <p:nvSpPr>
          <p:cNvPr id="13" name="TextBox 12"/>
          <p:cNvSpPr txBox="1"/>
          <p:nvPr userDrawn="1"/>
        </p:nvSpPr>
        <p:spPr>
          <a:xfrm>
            <a:off x="7470130" y="0"/>
            <a:ext cx="4721870" cy="400110"/>
          </a:xfrm>
          <a:prstGeom prst="rect">
            <a:avLst/>
          </a:prstGeom>
          <a:noFill/>
        </p:spPr>
        <p:txBody>
          <a:bodyPr wrap="none" rtlCol="0">
            <a:spAutoFit/>
          </a:bodyPr>
          <a:lstStyle/>
          <a:p>
            <a:r>
              <a:rPr lang="en-US" sz="2000" b="1" cap="none"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Department of Information Technology</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0678" y="114156"/>
            <a:ext cx="869782" cy="869782"/>
          </a:xfrm>
          <a:prstGeom prst="rect">
            <a:avLst/>
          </a:prstGeom>
        </p:spPr>
      </p:pic>
      <p:sp>
        <p:nvSpPr>
          <p:cNvPr id="8" name="TextBox 7">
            <a:extLst>
              <a:ext uri="{FF2B5EF4-FFF2-40B4-BE49-F238E27FC236}">
                <a16:creationId xmlns="" xmlns:a16="http://schemas.microsoft.com/office/drawing/2014/main" id="{06D5713E-C490-4F42-8216-513F2ECEDC3C}"/>
              </a:ext>
            </a:extLst>
          </p:cNvPr>
          <p:cNvSpPr txBox="1"/>
          <p:nvPr userDrawn="1"/>
        </p:nvSpPr>
        <p:spPr>
          <a:xfrm>
            <a:off x="148304" y="6425853"/>
            <a:ext cx="6636240" cy="338554"/>
          </a:xfrm>
          <a:prstGeom prst="rect">
            <a:avLst/>
          </a:prstGeom>
          <a:noFill/>
        </p:spPr>
        <p:txBody>
          <a:bodyPr wrap="none" rtlCol="0">
            <a:spAutoFit/>
          </a:bodyPr>
          <a:lstStyle/>
          <a:p>
            <a:r>
              <a:rPr lang="en-US" sz="1600" b="0" i="1" cap="none" spc="50" dirty="0" smtClean="0">
                <a:ln w="0"/>
                <a:solidFill>
                  <a:schemeClr val="accent2">
                    <a:lumMod val="20000"/>
                    <a:lumOff val="80000"/>
                  </a:schemeClr>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ALZHEIMER’S DISEASE DETECTION USING NEURAL NETWORKS</a:t>
            </a:r>
            <a:endParaRPr lang="en-US" sz="1600" b="0" i="1" cap="none" spc="50" dirty="0">
              <a:ln w="0"/>
              <a:solidFill>
                <a:schemeClr val="accent2">
                  <a:lumMod val="20000"/>
                  <a:lumOff val="80000"/>
                </a:schemeClr>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5138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9FFF49-C3E2-495B-9763-705B2490840D}" type="slidenum">
              <a:rPr lang="en-US" smtClean="0"/>
              <a:pPr/>
              <a:t>‹#›</a:t>
            </a:fld>
            <a:endParaRPr lang="en-US"/>
          </a:p>
        </p:txBody>
      </p:sp>
    </p:spTree>
    <p:extLst>
      <p:ext uri="{BB962C8B-B14F-4D97-AF65-F5344CB8AC3E}">
        <p14:creationId xmlns:p14="http://schemas.microsoft.com/office/powerpoint/2010/main" val="2235021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9FFF49-C3E2-495B-9763-705B2490840D}" type="slidenum">
              <a:rPr lang="en-US" smtClean="0"/>
              <a:pPr/>
              <a:t>‹#›</a:t>
            </a:fld>
            <a:endParaRPr lang="en-US"/>
          </a:p>
        </p:txBody>
      </p:sp>
    </p:spTree>
    <p:extLst>
      <p:ext uri="{BB962C8B-B14F-4D97-AF65-F5344CB8AC3E}">
        <p14:creationId xmlns:p14="http://schemas.microsoft.com/office/powerpoint/2010/main" val="1319760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9FFF49-C3E2-495B-9763-705B2490840D}" type="slidenum">
              <a:rPr lang="en-US" smtClean="0"/>
              <a:pPr/>
              <a:t>‹#›</a:t>
            </a:fld>
            <a:endParaRPr lang="en-US"/>
          </a:p>
        </p:txBody>
      </p:sp>
    </p:spTree>
    <p:extLst>
      <p:ext uri="{BB962C8B-B14F-4D97-AF65-F5344CB8AC3E}">
        <p14:creationId xmlns:p14="http://schemas.microsoft.com/office/powerpoint/2010/main" val="3890282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www.kaggle.com/datasets/marcopinamonti/alzheimer-mri-4-classes-dataset" TargetMode="External"/><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ets/marcopinamonti/alzheimer-mri-4-classes-dataset"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492" y="5486292"/>
            <a:ext cx="1725602" cy="989684"/>
          </a:xfrm>
          <a:custGeom>
            <a:avLst/>
            <a:gdLst/>
            <a:ahLst/>
            <a:cxnLst/>
            <a:rect l="l" t="t" r="r" b="b"/>
            <a:pathLst>
              <a:path w="1727200" h="990600">
                <a:moveTo>
                  <a:pt x="1726692" y="0"/>
                </a:moveTo>
                <a:lnTo>
                  <a:pt x="0" y="0"/>
                </a:lnTo>
                <a:lnTo>
                  <a:pt x="0" y="990587"/>
                </a:lnTo>
                <a:lnTo>
                  <a:pt x="1726692" y="990587"/>
                </a:lnTo>
                <a:lnTo>
                  <a:pt x="1726692" y="0"/>
                </a:lnTo>
                <a:close/>
              </a:path>
            </a:pathLst>
          </a:custGeom>
          <a:solidFill>
            <a:srgbClr val="FF6A47"/>
          </a:solidFill>
        </p:spPr>
        <p:txBody>
          <a:bodyPr wrap="square" lIns="0" tIns="0" rIns="0" bIns="0" rtlCol="0"/>
          <a:lstStyle/>
          <a:p>
            <a:endParaRPr sz="1798">
              <a:solidFill>
                <a:srgbClr val="FF3300"/>
              </a:solidFill>
            </a:endParaRPr>
          </a:p>
        </p:txBody>
      </p:sp>
      <p:sp>
        <p:nvSpPr>
          <p:cNvPr id="3" name="object 3"/>
          <p:cNvSpPr/>
          <p:nvPr/>
        </p:nvSpPr>
        <p:spPr>
          <a:xfrm>
            <a:off x="1832748" y="5491944"/>
            <a:ext cx="10352344" cy="989684"/>
          </a:xfrm>
          <a:custGeom>
            <a:avLst/>
            <a:gdLst/>
            <a:ahLst/>
            <a:cxnLst/>
            <a:rect l="l" t="t" r="r" b="b"/>
            <a:pathLst>
              <a:path w="10361930" h="990600">
                <a:moveTo>
                  <a:pt x="10361676" y="0"/>
                </a:moveTo>
                <a:lnTo>
                  <a:pt x="0" y="0"/>
                </a:lnTo>
                <a:lnTo>
                  <a:pt x="0" y="990587"/>
                </a:lnTo>
                <a:lnTo>
                  <a:pt x="10361676" y="990587"/>
                </a:lnTo>
                <a:lnTo>
                  <a:pt x="10361676" y="0"/>
                </a:lnTo>
                <a:close/>
              </a:path>
            </a:pathLst>
          </a:custGeom>
          <a:solidFill>
            <a:srgbClr val="FF3B0D"/>
          </a:solidFill>
        </p:spPr>
        <p:txBody>
          <a:bodyPr wrap="square" lIns="0" tIns="0" rIns="0" bIns="0" rtlCol="0"/>
          <a:lstStyle/>
          <a:p>
            <a:endParaRPr sz="1798"/>
          </a:p>
        </p:txBody>
      </p:sp>
      <p:sp>
        <p:nvSpPr>
          <p:cNvPr id="5" name="object 5"/>
          <p:cNvSpPr txBox="1"/>
          <p:nvPr/>
        </p:nvSpPr>
        <p:spPr>
          <a:xfrm>
            <a:off x="1832748" y="5486292"/>
            <a:ext cx="10248949" cy="764786"/>
          </a:xfrm>
          <a:prstGeom prst="rect">
            <a:avLst/>
          </a:prstGeom>
        </p:spPr>
        <p:txBody>
          <a:bodyPr vert="horz" wrap="square" lIns="0" tIns="178270" rIns="0" bIns="0" rtlCol="0">
            <a:spAutoFit/>
          </a:bodyPr>
          <a:lstStyle/>
          <a:p>
            <a:pPr algn="ctr">
              <a:spcBef>
                <a:spcPts val="1743"/>
              </a:spcBef>
            </a:pPr>
            <a:r>
              <a:rPr lang="en-US" sz="3800" b="1" spc="-30" dirty="0">
                <a:solidFill>
                  <a:srgbClr val="FFFFFF"/>
                </a:solidFill>
                <a:latin typeface="Times New Roman" panose="02020603050405020304" pitchFamily="18" charset="0"/>
                <a:cs typeface="Times New Roman" panose="02020603050405020304" pitchFamily="18" charset="0"/>
              </a:rPr>
              <a:t>Aditya College of</a:t>
            </a:r>
            <a:r>
              <a:rPr lang="en-US" sz="3800" spc="-30" dirty="0">
                <a:solidFill>
                  <a:srgbClr val="FFFFFF"/>
                </a:solidFill>
                <a:latin typeface="Times New Roman" panose="02020603050405020304" pitchFamily="18" charset="0"/>
                <a:cs typeface="Times New Roman" panose="02020603050405020304" pitchFamily="18" charset="0"/>
              </a:rPr>
              <a:t> </a:t>
            </a:r>
            <a:r>
              <a:rPr lang="en-US" sz="3800" b="1" spc="-30" dirty="0">
                <a:solidFill>
                  <a:srgbClr val="FFFFFF"/>
                </a:solidFill>
                <a:latin typeface="Times New Roman" panose="02020603050405020304" pitchFamily="18" charset="0"/>
                <a:cs typeface="Times New Roman" panose="02020603050405020304" pitchFamily="18" charset="0"/>
              </a:rPr>
              <a:t>Engineering</a:t>
            </a:r>
            <a:r>
              <a:rPr lang="en-US" sz="3800" spc="-30" dirty="0">
                <a:solidFill>
                  <a:srgbClr val="FFFFFF"/>
                </a:solidFill>
                <a:latin typeface="Times New Roman" panose="02020603050405020304" pitchFamily="18" charset="0"/>
                <a:cs typeface="Times New Roman" panose="02020603050405020304" pitchFamily="18" charset="0"/>
              </a:rPr>
              <a:t> </a:t>
            </a:r>
            <a:r>
              <a:rPr lang="en-US" sz="3800" b="1" spc="-30" dirty="0">
                <a:solidFill>
                  <a:srgbClr val="FFFFFF"/>
                </a:solidFill>
                <a:latin typeface="Times New Roman" panose="02020603050405020304" pitchFamily="18" charset="0"/>
                <a:cs typeface="Times New Roman" panose="02020603050405020304" pitchFamily="18" charset="0"/>
              </a:rPr>
              <a:t>&amp; Technology (A)</a:t>
            </a:r>
            <a:endParaRPr lang="en-US" sz="3800" b="1" spc="-3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9" y="0"/>
            <a:ext cx="1549831" cy="1549831"/>
          </a:xfrm>
          <a:prstGeom prst="rect">
            <a:avLst/>
          </a:prstGeom>
        </p:spPr>
      </p:pic>
      <p:sp>
        <p:nvSpPr>
          <p:cNvPr id="7" name="object 5">
            <a:extLst>
              <a:ext uri="{FF2B5EF4-FFF2-40B4-BE49-F238E27FC236}">
                <a16:creationId xmlns="" xmlns:a16="http://schemas.microsoft.com/office/drawing/2014/main" id="{E1459F07-A484-3B41-9DF3-A8D3AB45012C}"/>
              </a:ext>
            </a:extLst>
          </p:cNvPr>
          <p:cNvSpPr txBox="1"/>
          <p:nvPr/>
        </p:nvSpPr>
        <p:spPr>
          <a:xfrm>
            <a:off x="0" y="562287"/>
            <a:ext cx="12173508" cy="1523969"/>
          </a:xfrm>
          <a:prstGeom prst="rect">
            <a:avLst/>
          </a:prstGeom>
        </p:spPr>
        <p:txBody>
          <a:bodyPr vert="horz" wrap="square" lIns="0" tIns="178270" rIns="0" bIns="0" rtlCol="0">
            <a:spAutoFit/>
          </a:bodyPr>
          <a:lstStyle/>
          <a:p>
            <a:pPr marL="25377" algn="ctr">
              <a:spcBef>
                <a:spcPts val="1404"/>
              </a:spcBef>
            </a:pPr>
            <a:r>
              <a:rPr lang="en-US" sz="2800" b="1" spc="-10" dirty="0" smtClean="0">
                <a:solidFill>
                  <a:schemeClr val="accent2">
                    <a:lumMod val="75000"/>
                  </a:schemeClr>
                </a:solidFill>
                <a:latin typeface="Times New Roman" panose="02020603050405020304" pitchFamily="18" charset="0"/>
                <a:cs typeface="Times New Roman" panose="02020603050405020304" pitchFamily="18" charset="0"/>
              </a:rPr>
              <a:t>ALZHEIMER’S </a:t>
            </a:r>
            <a:r>
              <a:rPr lang="en-US" sz="2800" b="1" spc="-10" dirty="0">
                <a:solidFill>
                  <a:schemeClr val="accent2">
                    <a:lumMod val="75000"/>
                  </a:schemeClr>
                </a:solidFill>
                <a:latin typeface="Times New Roman" panose="02020603050405020304" pitchFamily="18" charset="0"/>
                <a:cs typeface="Times New Roman" panose="02020603050405020304" pitchFamily="18" charset="0"/>
              </a:rPr>
              <a:t>DISEASE DETECTION </a:t>
            </a:r>
            <a:endParaRPr lang="en-US" sz="2800" b="1" spc="-10" dirty="0" smtClean="0">
              <a:solidFill>
                <a:schemeClr val="accent2">
                  <a:lumMod val="75000"/>
                </a:schemeClr>
              </a:solidFill>
              <a:latin typeface="Times New Roman" panose="02020603050405020304" pitchFamily="18" charset="0"/>
              <a:cs typeface="Times New Roman" panose="02020603050405020304" pitchFamily="18" charset="0"/>
            </a:endParaRPr>
          </a:p>
          <a:p>
            <a:pPr marL="25377" algn="ctr">
              <a:spcBef>
                <a:spcPts val="1404"/>
              </a:spcBef>
            </a:pPr>
            <a:r>
              <a:rPr lang="en-US" sz="2800" b="1" spc="-10" dirty="0" smtClean="0">
                <a:solidFill>
                  <a:schemeClr val="accent2">
                    <a:lumMod val="75000"/>
                  </a:schemeClr>
                </a:solidFill>
                <a:latin typeface="Times New Roman" panose="02020603050405020304" pitchFamily="18" charset="0"/>
                <a:cs typeface="Times New Roman" panose="02020603050405020304" pitchFamily="18" charset="0"/>
              </a:rPr>
              <a:t>USING NEURAL NETWORKS</a:t>
            </a:r>
          </a:p>
          <a:p>
            <a:pPr marL="25377" algn="ctr">
              <a:spcBef>
                <a:spcPts val="1404"/>
              </a:spcBef>
            </a:pPr>
            <a:endParaRPr lang="en-US" sz="800" b="1" spc="-1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8" name="object 5">
            <a:extLst>
              <a:ext uri="{FF2B5EF4-FFF2-40B4-BE49-F238E27FC236}">
                <a16:creationId xmlns="" xmlns:a16="http://schemas.microsoft.com/office/drawing/2014/main" id="{77131B94-1C63-419A-9828-E6BF79DBFCC9}"/>
              </a:ext>
            </a:extLst>
          </p:cNvPr>
          <p:cNvSpPr txBox="1"/>
          <p:nvPr/>
        </p:nvSpPr>
        <p:spPr>
          <a:xfrm>
            <a:off x="2850776" y="4835552"/>
            <a:ext cx="7301753" cy="641676"/>
          </a:xfrm>
          <a:prstGeom prst="rect">
            <a:avLst/>
          </a:prstGeom>
        </p:spPr>
        <p:txBody>
          <a:bodyPr vert="horz" wrap="square" lIns="0" tIns="178270" rIns="0" bIns="0" rtlCol="0">
            <a:spAutoFit/>
          </a:bodyPr>
          <a:lstStyle/>
          <a:p>
            <a:pPr marL="25377" algn="ctr">
              <a:spcBef>
                <a:spcPts val="1404"/>
              </a:spcBef>
            </a:pPr>
            <a:r>
              <a:rPr lang="en-US" sz="3000" b="1" spc="-10" dirty="0">
                <a:solidFill>
                  <a:schemeClr val="accent5">
                    <a:lumMod val="50000"/>
                  </a:schemeClr>
                </a:solidFill>
                <a:latin typeface="Times New Roman" panose="02020603050405020304" pitchFamily="18" charset="0"/>
                <a:cs typeface="Times New Roman" panose="02020603050405020304" pitchFamily="18" charset="0"/>
              </a:rPr>
              <a:t>Department of Information Technology</a:t>
            </a:r>
          </a:p>
        </p:txBody>
      </p:sp>
      <p:graphicFrame>
        <p:nvGraphicFramePr>
          <p:cNvPr id="6" name="Table 5">
            <a:extLst>
              <a:ext uri="{FF2B5EF4-FFF2-40B4-BE49-F238E27FC236}">
                <a16:creationId xmlns="" xmlns:a16="http://schemas.microsoft.com/office/drawing/2014/main" id="{B23578DA-EC16-4672-B765-9EE79022C7D3}"/>
              </a:ext>
            </a:extLst>
          </p:cNvPr>
          <p:cNvGraphicFramePr>
            <a:graphicFrameLocks noGrp="1"/>
          </p:cNvGraphicFramePr>
          <p:nvPr>
            <p:extLst>
              <p:ext uri="{D42A27DB-BD31-4B8C-83A1-F6EECF244321}">
                <p14:modId xmlns:p14="http://schemas.microsoft.com/office/powerpoint/2010/main" val="3386211044"/>
              </p:ext>
            </p:extLst>
          </p:nvPr>
        </p:nvGraphicFramePr>
        <p:xfrm>
          <a:off x="2529840" y="1904392"/>
          <a:ext cx="7132320" cy="2931160"/>
        </p:xfrm>
        <a:graphic>
          <a:graphicData uri="http://schemas.openxmlformats.org/drawingml/2006/table">
            <a:tbl>
              <a:tblPr firstRow="1" bandRow="1">
                <a:tableStyleId>{5940675A-B579-460E-94D1-54222C63F5DA}</a:tableStyleId>
              </a:tblPr>
              <a:tblGrid>
                <a:gridCol w="3603812">
                  <a:extLst>
                    <a:ext uri="{9D8B030D-6E8A-4147-A177-3AD203B41FA5}">
                      <a16:colId xmlns="" xmlns:a16="http://schemas.microsoft.com/office/drawing/2014/main" val="703104325"/>
                    </a:ext>
                  </a:extLst>
                </a:gridCol>
                <a:gridCol w="3528508">
                  <a:extLst>
                    <a:ext uri="{9D8B030D-6E8A-4147-A177-3AD203B41FA5}">
                      <a16:colId xmlns="" xmlns:a16="http://schemas.microsoft.com/office/drawing/2014/main" val="2646377843"/>
                    </a:ext>
                  </a:extLst>
                </a:gridCol>
              </a:tblGrid>
              <a:tr h="370840">
                <a:tc>
                  <a:txBody>
                    <a:bodyPr/>
                    <a:lstStyle/>
                    <a:p>
                      <a:pPr algn="ctr"/>
                      <a:r>
                        <a:rPr lang="en-US" b="1" dirty="0">
                          <a:solidFill>
                            <a:schemeClr val="accent1">
                              <a:lumMod val="50000"/>
                            </a:schemeClr>
                          </a:solidFill>
                          <a:latin typeface="Times New Roman" panose="02020603050405020304" pitchFamily="18" charset="0"/>
                          <a:cs typeface="Times New Roman" panose="02020603050405020304" pitchFamily="18" charset="0"/>
                        </a:rPr>
                        <a:t>Project Associates</a:t>
                      </a:r>
                    </a:p>
                  </a:txBody>
                  <a:tcPr/>
                </a:tc>
                <a:tc>
                  <a:txBody>
                    <a:bodyPr/>
                    <a:lstStyle/>
                    <a:p>
                      <a:pPr algn="ctr"/>
                      <a:r>
                        <a:rPr lang="en-US" b="1" dirty="0">
                          <a:solidFill>
                            <a:schemeClr val="accent1">
                              <a:lumMod val="50000"/>
                            </a:schemeClr>
                          </a:solidFill>
                          <a:latin typeface="Times New Roman" panose="02020603050405020304" pitchFamily="18" charset="0"/>
                          <a:cs typeface="Times New Roman" panose="02020603050405020304" pitchFamily="18" charset="0"/>
                        </a:rPr>
                        <a:t>Project Guide</a:t>
                      </a:r>
                    </a:p>
                  </a:txBody>
                  <a:tcPr/>
                </a:tc>
                <a:extLst>
                  <a:ext uri="{0D108BD9-81ED-4DB2-BD59-A6C34878D82A}">
                    <a16:rowId xmlns="" xmlns:a16="http://schemas.microsoft.com/office/drawing/2014/main" val="4252007421"/>
                  </a:ext>
                </a:extLst>
              </a:tr>
              <a:tr h="370840">
                <a:tc>
                  <a:txBody>
                    <a:bodyPr/>
                    <a:lstStyle/>
                    <a:p>
                      <a:pPr algn="ctr"/>
                      <a:r>
                        <a:rPr lang="en-US" dirty="0" smtClean="0">
                          <a:solidFill>
                            <a:schemeClr val="accent2">
                              <a:lumMod val="75000"/>
                            </a:schemeClr>
                          </a:solidFill>
                          <a:latin typeface="Times New Roman" panose="02020603050405020304" pitchFamily="18" charset="0"/>
                          <a:cs typeface="Times New Roman" panose="02020603050405020304" pitchFamily="18" charset="0"/>
                        </a:rPr>
                        <a:t>20P31A1252</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a:p>
                      <a:pPr algn="ctr"/>
                      <a:r>
                        <a:rPr lang="en-US" dirty="0" smtClean="0">
                          <a:solidFill>
                            <a:schemeClr val="accent2">
                              <a:lumMod val="75000"/>
                            </a:schemeClr>
                          </a:solidFill>
                          <a:latin typeface="Times New Roman" panose="02020603050405020304" pitchFamily="18" charset="0"/>
                          <a:cs typeface="Times New Roman" panose="02020603050405020304" pitchFamily="18" charset="0"/>
                        </a:rPr>
                        <a:t>S.</a:t>
                      </a:r>
                      <a:r>
                        <a:rPr lang="en-US" baseline="0" dirty="0" smtClean="0">
                          <a:solidFill>
                            <a:schemeClr val="accent2">
                              <a:lumMod val="75000"/>
                            </a:schemeClr>
                          </a:solidFill>
                          <a:latin typeface="Times New Roman" panose="02020603050405020304" pitchFamily="18" charset="0"/>
                          <a:cs typeface="Times New Roman" panose="02020603050405020304" pitchFamily="18" charset="0"/>
                        </a:rPr>
                        <a:t> VIJAY MANIKANTA REDDY</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a:txBody>
                  <a:tcPr/>
                </a:tc>
                <a:tc rowSpan="4">
                  <a:txBody>
                    <a:bodyPr/>
                    <a:lstStyle/>
                    <a:p>
                      <a:pPr algn="ctr"/>
                      <a:r>
                        <a:rPr lang="en-US" dirty="0" smtClean="0">
                          <a:solidFill>
                            <a:schemeClr val="accent2">
                              <a:lumMod val="75000"/>
                            </a:schemeClr>
                          </a:solidFill>
                          <a:latin typeface="Times New Roman" panose="02020603050405020304" pitchFamily="18" charset="0"/>
                          <a:cs typeface="Times New Roman" panose="02020603050405020304" pitchFamily="18" charset="0"/>
                        </a:rPr>
                        <a:t>Mrs. J.</a:t>
                      </a:r>
                      <a:r>
                        <a:rPr lang="en-US" baseline="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baseline="0" dirty="0" err="1" smtClean="0">
                          <a:solidFill>
                            <a:schemeClr val="accent2">
                              <a:lumMod val="75000"/>
                            </a:schemeClr>
                          </a:solidFill>
                          <a:latin typeface="Times New Roman" panose="02020603050405020304" pitchFamily="18" charset="0"/>
                          <a:cs typeface="Times New Roman" panose="02020603050405020304" pitchFamily="18" charset="0"/>
                        </a:rPr>
                        <a:t>Sailaja</a:t>
                      </a:r>
                      <a:r>
                        <a:rPr lang="en-US" baseline="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baseline="0" dirty="0" err="1" smtClean="0">
                          <a:solidFill>
                            <a:schemeClr val="accent2">
                              <a:lumMod val="75000"/>
                            </a:schemeClr>
                          </a:solidFill>
                          <a:latin typeface="Times New Roman" panose="02020603050405020304" pitchFamily="18" charset="0"/>
                          <a:cs typeface="Times New Roman" panose="02020603050405020304" pitchFamily="18" charset="0"/>
                        </a:rPr>
                        <a:t>M.Tech</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3642621779"/>
                  </a:ext>
                </a:extLst>
              </a:tr>
              <a:tr h="370840">
                <a:tc>
                  <a:txBody>
                    <a:bodyPr/>
                    <a:lstStyle/>
                    <a:p>
                      <a:pPr algn="ctr"/>
                      <a:r>
                        <a:rPr lang="en-US" dirty="0" smtClean="0">
                          <a:solidFill>
                            <a:schemeClr val="accent2">
                              <a:lumMod val="75000"/>
                            </a:schemeClr>
                          </a:solidFill>
                          <a:latin typeface="Times New Roman" panose="02020603050405020304" pitchFamily="18" charset="0"/>
                          <a:cs typeface="Times New Roman" panose="02020603050405020304" pitchFamily="18" charset="0"/>
                        </a:rPr>
                        <a:t>20P31A1210</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a:p>
                      <a:pPr algn="ctr"/>
                      <a:r>
                        <a:rPr lang="en-US" dirty="0" smtClean="0">
                          <a:solidFill>
                            <a:schemeClr val="accent2">
                              <a:lumMod val="75000"/>
                            </a:schemeClr>
                          </a:solidFill>
                          <a:latin typeface="Times New Roman" panose="02020603050405020304" pitchFamily="18" charset="0"/>
                          <a:cs typeface="Times New Roman" panose="02020603050405020304" pitchFamily="18" charset="0"/>
                        </a:rPr>
                        <a:t>CH.</a:t>
                      </a:r>
                      <a:r>
                        <a:rPr lang="en-US" baseline="0" dirty="0" smtClean="0">
                          <a:solidFill>
                            <a:schemeClr val="accent2">
                              <a:lumMod val="75000"/>
                            </a:schemeClr>
                          </a:solidFill>
                          <a:latin typeface="Times New Roman" panose="02020603050405020304" pitchFamily="18" charset="0"/>
                          <a:cs typeface="Times New Roman" panose="02020603050405020304" pitchFamily="18" charset="0"/>
                        </a:rPr>
                        <a:t> VANDANA DEVI</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a:txBody>
                  <a:tcPr/>
                </a:tc>
                <a:tc v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219976359"/>
                  </a:ext>
                </a:extLst>
              </a:tr>
              <a:tr h="370840">
                <a:tc>
                  <a:txBody>
                    <a:bodyPr/>
                    <a:lstStyle/>
                    <a:p>
                      <a:pPr algn="ctr"/>
                      <a:r>
                        <a:rPr lang="en-US" dirty="0" smtClean="0">
                          <a:solidFill>
                            <a:schemeClr val="accent2">
                              <a:lumMod val="75000"/>
                            </a:schemeClr>
                          </a:solidFill>
                          <a:latin typeface="Times New Roman" panose="02020603050405020304" pitchFamily="18" charset="0"/>
                          <a:cs typeface="Times New Roman" panose="02020603050405020304" pitchFamily="18" charset="0"/>
                        </a:rPr>
                        <a:t>20P31A1236</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a:p>
                      <a:pPr algn="ctr"/>
                      <a:r>
                        <a:rPr lang="en-US" dirty="0" smtClean="0">
                          <a:solidFill>
                            <a:schemeClr val="accent2">
                              <a:lumMod val="75000"/>
                            </a:schemeClr>
                          </a:solidFill>
                          <a:latin typeface="Times New Roman" panose="02020603050405020304" pitchFamily="18" charset="0"/>
                          <a:cs typeface="Times New Roman" panose="02020603050405020304" pitchFamily="18" charset="0"/>
                        </a:rPr>
                        <a:t>N.</a:t>
                      </a:r>
                      <a:r>
                        <a:rPr lang="en-US" baseline="0" dirty="0" smtClean="0">
                          <a:solidFill>
                            <a:schemeClr val="accent2">
                              <a:lumMod val="75000"/>
                            </a:schemeClr>
                          </a:solidFill>
                          <a:latin typeface="Times New Roman" panose="02020603050405020304" pitchFamily="18" charset="0"/>
                          <a:cs typeface="Times New Roman" panose="02020603050405020304" pitchFamily="18" charset="0"/>
                        </a:rPr>
                        <a:t> NARASIMHA NAIDU</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a:txBody>
                  <a:tcPr/>
                </a:tc>
                <a:tc v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617967663"/>
                  </a:ext>
                </a:extLst>
              </a:tr>
              <a:tr h="370840">
                <a:tc>
                  <a:txBody>
                    <a:bodyPr/>
                    <a:lstStyle/>
                    <a:p>
                      <a:pPr algn="ctr"/>
                      <a:r>
                        <a:rPr lang="en-US" dirty="0" smtClean="0">
                          <a:solidFill>
                            <a:schemeClr val="accent2">
                              <a:lumMod val="75000"/>
                            </a:schemeClr>
                          </a:solidFill>
                          <a:latin typeface="Times New Roman" panose="02020603050405020304" pitchFamily="18" charset="0"/>
                          <a:cs typeface="Times New Roman" panose="02020603050405020304" pitchFamily="18" charset="0"/>
                        </a:rPr>
                        <a:t>20P31A1209</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a:p>
                      <a:pPr algn="ctr"/>
                      <a:r>
                        <a:rPr lang="en-US" dirty="0" smtClean="0">
                          <a:solidFill>
                            <a:schemeClr val="accent2">
                              <a:lumMod val="75000"/>
                            </a:schemeClr>
                          </a:solidFill>
                          <a:latin typeface="Times New Roman" panose="02020603050405020304" pitchFamily="18" charset="0"/>
                          <a:cs typeface="Times New Roman" panose="02020603050405020304" pitchFamily="18" charset="0"/>
                        </a:rPr>
                        <a:t>CH.</a:t>
                      </a:r>
                      <a:r>
                        <a:rPr lang="en-US" baseline="0" dirty="0" smtClean="0">
                          <a:solidFill>
                            <a:schemeClr val="accent2">
                              <a:lumMod val="75000"/>
                            </a:schemeClr>
                          </a:solidFill>
                          <a:latin typeface="Times New Roman" panose="02020603050405020304" pitchFamily="18" charset="0"/>
                          <a:cs typeface="Times New Roman" panose="02020603050405020304" pitchFamily="18" charset="0"/>
                        </a:rPr>
                        <a:t> SAI SURYA</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a:txBody>
                  <a:tcPr/>
                </a:tc>
                <a:tc v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104625816"/>
                  </a:ext>
                </a:extLst>
              </a:tr>
            </a:tbl>
          </a:graphicData>
        </a:graphic>
      </p:graphicFrame>
    </p:spTree>
    <p:extLst>
      <p:ext uri="{BB962C8B-B14F-4D97-AF65-F5344CB8AC3E}">
        <p14:creationId xmlns:p14="http://schemas.microsoft.com/office/powerpoint/2010/main" val="726251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3659" y="261257"/>
            <a:ext cx="10421257"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Dataset Description</a:t>
            </a:r>
            <a:endParaRPr lang="en-US"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C22DCF7B-F0E1-1F49-ADA0-A0BF274EABF0}"/>
              </a:ext>
            </a:extLst>
          </p:cNvPr>
          <p:cNvSpPr>
            <a:spLocks noGrp="1"/>
          </p:cNvSpPr>
          <p:nvPr>
            <p:ph type="sldNum" sz="quarter" idx="12"/>
          </p:nvPr>
        </p:nvSpPr>
        <p:spPr/>
        <p:txBody>
          <a:bodyPr/>
          <a:lstStyle/>
          <a:p>
            <a:fld id="{E6166A39-9D77-4296-9310-549343C3A784}" type="slidenum">
              <a:rPr lang="en-US" smtClean="0"/>
              <a:pPr/>
              <a:t>10</a:t>
            </a:fld>
            <a:endParaRPr lang="en-US" dirty="0"/>
          </a:p>
        </p:txBody>
      </p:sp>
      <p:sp>
        <p:nvSpPr>
          <p:cNvPr id="5" name="TextBox 4"/>
          <p:cNvSpPr txBox="1"/>
          <p:nvPr/>
        </p:nvSpPr>
        <p:spPr>
          <a:xfrm>
            <a:off x="733247" y="1544129"/>
            <a:ext cx="10550104" cy="2662267"/>
          </a:xfrm>
          <a:prstGeom prst="rect">
            <a:avLst/>
          </a:prstGeom>
          <a:noFill/>
        </p:spPr>
        <p:txBody>
          <a:bodyPr wrap="square" rtlCol="0">
            <a:spAutoFit/>
          </a:bodyPr>
          <a:lstStyle/>
          <a:p>
            <a:r>
              <a:rPr lang="en-IN" sz="2400" b="1" dirty="0" err="1" smtClean="0">
                <a:latin typeface="Times New Roman" panose="02020603050405020304" pitchFamily="18" charset="0"/>
                <a:cs typeface="Times New Roman" panose="02020603050405020304" pitchFamily="18" charset="0"/>
              </a:rPr>
              <a:t>Alzheimers</a:t>
            </a:r>
            <a:r>
              <a:rPr lang="en-IN" sz="2400" b="1" dirty="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Disease Dataset</a:t>
            </a: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This is a dataset Available in </a:t>
            </a:r>
            <a:r>
              <a:rPr lang="en-IN" sz="2000" dirty="0" err="1" smtClean="0">
                <a:latin typeface="Times New Roman" panose="02020603050405020304" pitchFamily="18" charset="0"/>
                <a:cs typeface="Times New Roman" panose="02020603050405020304" pitchFamily="18" charset="0"/>
              </a:rPr>
              <a:t>Kaggle</a:t>
            </a:r>
            <a:r>
              <a:rPr lang="en-IN" sz="2000" dirty="0" smtClean="0">
                <a:latin typeface="Times New Roman" panose="02020603050405020304" pitchFamily="18" charset="0"/>
                <a:cs typeface="Times New Roman" panose="02020603050405020304" pitchFamily="18" charset="0"/>
              </a:rPr>
              <a:t>, which consists of Four classes i.e., </a:t>
            </a:r>
            <a:r>
              <a:rPr lang="en-IN" sz="2000" dirty="0" err="1" smtClean="0">
                <a:latin typeface="Times New Roman" panose="02020603050405020304" pitchFamily="18" charset="0"/>
                <a:cs typeface="Times New Roman" panose="02020603050405020304" pitchFamily="18" charset="0"/>
              </a:rPr>
              <a:t>NonDemented</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MildDemented</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VeryMildDemented</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ModerateDemented</a:t>
            </a:r>
            <a:r>
              <a:rPr lang="en-IN" sz="20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IN" sz="900" dirty="0">
              <a:latin typeface="Times New Roman" panose="02020603050405020304" pitchFamily="18" charset="0"/>
              <a:cs typeface="Times New Roman" panose="02020603050405020304" pitchFamily="18" charset="0"/>
            </a:endParaRPr>
          </a:p>
          <a:p>
            <a:r>
              <a:rPr lang="en-IN" sz="2000" b="1" dirty="0" smtClean="0">
                <a:latin typeface="Times New Roman" panose="02020603050405020304" pitchFamily="18" charset="0"/>
                <a:cs typeface="Times New Roman" panose="02020603050405020304" pitchFamily="18" charset="0"/>
              </a:rPr>
              <a:t>Size: </a:t>
            </a:r>
            <a:r>
              <a:rPr lang="en-IN" sz="2000" dirty="0" smtClean="0">
                <a:latin typeface="Times New Roman" panose="02020603050405020304" pitchFamily="18" charset="0"/>
                <a:cs typeface="Times New Roman" panose="02020603050405020304" pitchFamily="18" charset="0"/>
              </a:rPr>
              <a:t>It contains 4479 images</a:t>
            </a:r>
          </a:p>
          <a:p>
            <a:endParaRPr lang="en-IN" sz="400" dirty="0" smtClean="0">
              <a:latin typeface="Times New Roman" panose="02020603050405020304" pitchFamily="18" charset="0"/>
              <a:cs typeface="Times New Roman" panose="02020603050405020304" pitchFamily="18" charset="0"/>
            </a:endParaRPr>
          </a:p>
          <a:p>
            <a:r>
              <a:rPr lang="en-IN" sz="2000" b="1" dirty="0" smtClean="0">
                <a:latin typeface="Times New Roman" panose="02020603050405020304" pitchFamily="18" charset="0"/>
                <a:cs typeface="Times New Roman" panose="02020603050405020304" pitchFamily="18" charset="0"/>
              </a:rPr>
              <a:t>Access</a:t>
            </a:r>
            <a:r>
              <a:rPr lang="en-IN" sz="2000" b="1" dirty="0">
                <a:latin typeface="Times New Roman" panose="02020603050405020304" pitchFamily="18" charset="0"/>
                <a:cs typeface="Times New Roman" panose="02020603050405020304" pitchFamily="18" charset="0"/>
              </a:rPr>
              <a:t>: </a:t>
            </a:r>
            <a:r>
              <a:rPr lang="en-IN" sz="2000" dirty="0">
                <a:solidFill>
                  <a:srgbClr val="0070C0"/>
                </a:solidFill>
                <a:latin typeface="Times New Roman" panose="02020603050405020304" pitchFamily="18" charset="0"/>
                <a:cs typeface="Times New Roman" panose="02020603050405020304" pitchFamily="18" charset="0"/>
                <a:hlinkClick r:id="rId2"/>
              </a:rPr>
              <a:t>https://</a:t>
            </a:r>
            <a:r>
              <a:rPr lang="en-IN" sz="2000" dirty="0" smtClean="0">
                <a:solidFill>
                  <a:srgbClr val="0070C0"/>
                </a:solidFill>
                <a:latin typeface="Times New Roman" panose="02020603050405020304" pitchFamily="18" charset="0"/>
                <a:cs typeface="Times New Roman" panose="02020603050405020304" pitchFamily="18" charset="0"/>
                <a:hlinkClick r:id="rId2"/>
              </a:rPr>
              <a:t>www.kaggle.com/datasets/marcopinamonti/alzheimer-mri-4-classes-dataset</a:t>
            </a:r>
            <a:endParaRPr lang="en-IN" sz="2000" dirty="0" smtClean="0">
              <a:solidFill>
                <a:srgbClr val="0070C0"/>
              </a:solidFill>
              <a:latin typeface="Times New Roman" panose="02020603050405020304" pitchFamily="18" charset="0"/>
              <a:cs typeface="Times New Roman" panose="02020603050405020304" pitchFamily="18" charset="0"/>
            </a:endParaRPr>
          </a:p>
          <a:p>
            <a:endParaRPr lang="en-IN" sz="1000" b="1" dirty="0" smtClean="0">
              <a:latin typeface="Times New Roman" panose="02020603050405020304" pitchFamily="18" charset="0"/>
              <a:cs typeface="Times New Roman" panose="02020603050405020304" pitchFamily="18" charset="0"/>
            </a:endParaRPr>
          </a:p>
          <a:p>
            <a:r>
              <a:rPr lang="en-IN" sz="2000" b="1" dirty="0" err="1" smtClean="0">
                <a:latin typeface="Times New Roman" panose="02020603050405020304" pitchFamily="18" charset="0"/>
                <a:cs typeface="Times New Roman" panose="02020603050405020304" pitchFamily="18" charset="0"/>
              </a:rPr>
              <a:t>NonDemented</a:t>
            </a: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           </a:t>
            </a:r>
            <a:r>
              <a:rPr lang="en-IN" sz="2000" b="1" dirty="0" err="1" smtClean="0">
                <a:latin typeface="Times New Roman" panose="02020603050405020304" pitchFamily="18" charset="0"/>
                <a:cs typeface="Times New Roman" panose="02020603050405020304" pitchFamily="18" charset="0"/>
              </a:rPr>
              <a:t>VeryMildDemented</a:t>
            </a:r>
            <a:r>
              <a:rPr lang="en-IN" sz="2000" b="1" dirty="0" smtClean="0">
                <a:latin typeface="Times New Roman" panose="02020603050405020304" pitchFamily="18" charset="0"/>
                <a:cs typeface="Times New Roman" panose="02020603050405020304" pitchFamily="18" charset="0"/>
              </a:rPr>
              <a:t>           </a:t>
            </a:r>
            <a:r>
              <a:rPr lang="en-IN" sz="2000" b="1" dirty="0" err="1" smtClean="0">
                <a:latin typeface="Times New Roman" panose="02020603050405020304" pitchFamily="18" charset="0"/>
                <a:cs typeface="Times New Roman" panose="02020603050405020304" pitchFamily="18" charset="0"/>
              </a:rPr>
              <a:t>MildDemented</a:t>
            </a:r>
            <a:r>
              <a:rPr lang="en-IN" sz="2000" b="1" dirty="0" smtClean="0">
                <a:latin typeface="Times New Roman" panose="02020603050405020304" pitchFamily="18" charset="0"/>
                <a:cs typeface="Times New Roman" panose="02020603050405020304" pitchFamily="18" charset="0"/>
              </a:rPr>
              <a:t>             </a:t>
            </a:r>
            <a:r>
              <a:rPr lang="en-IN" sz="2000" b="1" dirty="0" err="1" smtClean="0">
                <a:latin typeface="Times New Roman" panose="02020603050405020304" pitchFamily="18" charset="0"/>
                <a:cs typeface="Times New Roman" panose="02020603050405020304" pitchFamily="18" charset="0"/>
              </a:rPr>
              <a:t>ModerateDemented</a:t>
            </a:r>
            <a:endParaRPr lang="en-IN" sz="2000" b="1"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2240 images     		1568 images		627 images		44 images                </a:t>
            </a:r>
            <a:endParaRPr lang="en-IN"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984" y="4372610"/>
            <a:ext cx="1360099" cy="160739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2902" y="4327584"/>
            <a:ext cx="1436298" cy="1697443"/>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11775" y="4327584"/>
            <a:ext cx="1489526" cy="1760349"/>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25237" y="4367666"/>
            <a:ext cx="1402383" cy="1657361"/>
          </a:xfrm>
          <a:prstGeom prst="rect">
            <a:avLst/>
          </a:prstGeom>
        </p:spPr>
      </p:pic>
    </p:spTree>
    <p:extLst>
      <p:ext uri="{BB962C8B-B14F-4D97-AF65-F5344CB8AC3E}">
        <p14:creationId xmlns:p14="http://schemas.microsoft.com/office/powerpoint/2010/main" val="25730748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6939" y="358178"/>
            <a:ext cx="10421257"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Methodology</a:t>
            </a:r>
            <a:endParaRPr lang="en-US"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C22DCF7B-F0E1-1F49-ADA0-A0BF274EABF0}"/>
              </a:ext>
            </a:extLst>
          </p:cNvPr>
          <p:cNvSpPr>
            <a:spLocks noGrp="1"/>
          </p:cNvSpPr>
          <p:nvPr>
            <p:ph type="sldNum" sz="quarter" idx="12"/>
          </p:nvPr>
        </p:nvSpPr>
        <p:spPr/>
        <p:txBody>
          <a:bodyPr/>
          <a:lstStyle/>
          <a:p>
            <a:fld id="{E6166A39-9D77-4296-9310-549343C3A784}" type="slidenum">
              <a:rPr lang="en-US" smtClean="0"/>
              <a:pPr/>
              <a:t>11</a:t>
            </a:fld>
            <a:endParaRPr lang="en-US" dirty="0"/>
          </a:p>
        </p:txBody>
      </p:sp>
      <p:sp>
        <p:nvSpPr>
          <p:cNvPr id="5" name="Rectangle 4"/>
          <p:cNvSpPr/>
          <p:nvPr/>
        </p:nvSpPr>
        <p:spPr>
          <a:xfrm>
            <a:off x="724619" y="1646540"/>
            <a:ext cx="10489721" cy="3693319"/>
          </a:xfrm>
          <a:prstGeom prst="rect">
            <a:avLst/>
          </a:prstGeom>
        </p:spPr>
        <p:txBody>
          <a:bodyPr wrap="square">
            <a:spAutoFit/>
          </a:bodyPr>
          <a:lstStyle/>
          <a:p>
            <a:pPr marL="285750" indent="-285750" algn="just">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Data Collection and </a:t>
            </a:r>
            <a:r>
              <a:rPr lang="en-IN" b="1" dirty="0" err="1">
                <a:latin typeface="Times New Roman" panose="02020603050405020304" pitchFamily="18" charset="0"/>
                <a:cs typeface="Times New Roman" panose="02020603050405020304" pitchFamily="18" charset="0"/>
              </a:rPr>
              <a:t>Preprocessing</a:t>
            </a:r>
            <a:r>
              <a:rPr lang="en-IN"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dataset of </a:t>
            </a:r>
            <a:r>
              <a:rPr lang="en-US" dirty="0" smtClean="0">
                <a:latin typeface="Times New Roman" panose="02020603050405020304" pitchFamily="18" charset="0"/>
                <a:cs typeface="Times New Roman" panose="02020603050405020304" pitchFamily="18" charset="0"/>
              </a:rPr>
              <a:t>MRI brain </a:t>
            </a:r>
            <a:r>
              <a:rPr lang="en-US" dirty="0">
                <a:latin typeface="Times New Roman" panose="02020603050405020304" pitchFamily="18" charset="0"/>
                <a:cs typeface="Times New Roman" panose="02020603050405020304" pitchFamily="18" charset="0"/>
              </a:rPr>
              <a:t>images, which includes </a:t>
            </a:r>
            <a:r>
              <a:rPr lang="en-US" dirty="0" smtClean="0">
                <a:latin typeface="Times New Roman" panose="02020603050405020304" pitchFamily="18" charset="0"/>
                <a:cs typeface="Times New Roman" panose="02020603050405020304" pitchFamily="18" charset="0"/>
              </a:rPr>
              <a:t>four category of images. </a:t>
            </a:r>
            <a:r>
              <a:rPr lang="en-US" dirty="0">
                <a:latin typeface="Times New Roman" panose="02020603050405020304" pitchFamily="18" charset="0"/>
                <a:cs typeface="Times New Roman" panose="02020603050405020304" pitchFamily="18" charset="0"/>
              </a:rPr>
              <a:t>Preprocess the images by resizing them, normalizing pixel values, and augmenting the dataset to increase its diversity and robustness</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Convolutional Neural Network (CNN) is a type of deep learning algorithm that is particularly well-suited for image recognition and processing tasks. It is made up of multiple layers, including convolutional layers, pooling layers, and fully connected layers</a:t>
            </a:r>
            <a:r>
              <a:rPr lang="en-US"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Convolutional layers are essential in CNNs, applying filters to extract features from input images like edges and textures. The resulting feature maps undergo pooling layers, </a:t>
            </a:r>
            <a:r>
              <a:rPr lang="en-US" dirty="0" err="1">
                <a:latin typeface="Times New Roman" panose="02020603050405020304" pitchFamily="18" charset="0"/>
                <a:cs typeface="Times New Roman" panose="02020603050405020304" pitchFamily="18" charset="0"/>
              </a:rPr>
              <a:t>downsampling</a:t>
            </a:r>
            <a:r>
              <a:rPr lang="en-US" dirty="0">
                <a:latin typeface="Times New Roman" panose="02020603050405020304" pitchFamily="18" charset="0"/>
                <a:cs typeface="Times New Roman" panose="02020603050405020304" pitchFamily="18" charset="0"/>
              </a:rPr>
              <a:t> spatial dimensions while preserving crucial information. Finally, fully connected layers process pooled outputs to make predictions or classify images.</a:t>
            </a: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3857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6939" y="358178"/>
            <a:ext cx="10421257"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Methodology</a:t>
            </a:r>
            <a:endParaRPr lang="en-US"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C22DCF7B-F0E1-1F49-ADA0-A0BF274EABF0}"/>
              </a:ext>
            </a:extLst>
          </p:cNvPr>
          <p:cNvSpPr>
            <a:spLocks noGrp="1"/>
          </p:cNvSpPr>
          <p:nvPr>
            <p:ph type="sldNum" sz="quarter" idx="12"/>
          </p:nvPr>
        </p:nvSpPr>
        <p:spPr/>
        <p:txBody>
          <a:bodyPr/>
          <a:lstStyle/>
          <a:p>
            <a:fld id="{E6166A39-9D77-4296-9310-549343C3A784}" type="slidenum">
              <a:rPr lang="en-US" smtClean="0"/>
              <a:pPr/>
              <a:t>12</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4056" y="1363011"/>
            <a:ext cx="7750828" cy="4967951"/>
          </a:xfrm>
          <a:prstGeom prst="rect">
            <a:avLst/>
          </a:prstGeom>
        </p:spPr>
      </p:pic>
    </p:spTree>
    <p:extLst>
      <p:ext uri="{BB962C8B-B14F-4D97-AF65-F5344CB8AC3E}">
        <p14:creationId xmlns:p14="http://schemas.microsoft.com/office/powerpoint/2010/main" val="3100170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6939" y="358178"/>
            <a:ext cx="10421257"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Proposed CNN Architecture</a:t>
            </a:r>
            <a:endParaRPr lang="en-US"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C22DCF7B-F0E1-1F49-ADA0-A0BF274EABF0}"/>
              </a:ext>
            </a:extLst>
          </p:cNvPr>
          <p:cNvSpPr>
            <a:spLocks noGrp="1"/>
          </p:cNvSpPr>
          <p:nvPr>
            <p:ph type="sldNum" sz="quarter" idx="12"/>
          </p:nvPr>
        </p:nvSpPr>
        <p:spPr/>
        <p:txBody>
          <a:bodyPr/>
          <a:lstStyle/>
          <a:p>
            <a:fld id="{E6166A39-9D77-4296-9310-549343C3A784}" type="slidenum">
              <a:rPr lang="en-US" smtClean="0"/>
              <a:pPr/>
              <a:t>13</a:t>
            </a:fld>
            <a:endParaRPr lang="en-US" dirty="0"/>
          </a:p>
        </p:txBody>
      </p:sp>
      <p:sp>
        <p:nvSpPr>
          <p:cNvPr id="2" name="Rectangle 1"/>
          <p:cNvSpPr/>
          <p:nvPr/>
        </p:nvSpPr>
        <p:spPr>
          <a:xfrm>
            <a:off x="371475" y="1476375"/>
            <a:ext cx="1323975" cy="542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t>INPUT IMAGE</a:t>
            </a:r>
          </a:p>
          <a:p>
            <a:pPr algn="ctr"/>
            <a:r>
              <a:rPr lang="en-IN" sz="1400" b="1" dirty="0" smtClean="0"/>
              <a:t>176*208</a:t>
            </a:r>
            <a:endParaRPr lang="en-IN" sz="1400" b="1" dirty="0"/>
          </a:p>
        </p:txBody>
      </p:sp>
      <p:sp>
        <p:nvSpPr>
          <p:cNvPr id="7" name="Rectangle 6"/>
          <p:cNvSpPr/>
          <p:nvPr/>
        </p:nvSpPr>
        <p:spPr>
          <a:xfrm>
            <a:off x="2505075" y="1476375"/>
            <a:ext cx="1543050" cy="542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t>PREPROCESSING</a:t>
            </a:r>
          </a:p>
          <a:p>
            <a:pPr algn="ctr"/>
            <a:r>
              <a:rPr lang="en-IN" sz="1400" b="1" dirty="0" smtClean="0"/>
              <a:t>176*176</a:t>
            </a:r>
            <a:endParaRPr lang="en-IN" sz="1400" b="1" dirty="0"/>
          </a:p>
        </p:txBody>
      </p:sp>
      <p:sp>
        <p:nvSpPr>
          <p:cNvPr id="8" name="Rectangle 7"/>
          <p:cNvSpPr/>
          <p:nvPr/>
        </p:nvSpPr>
        <p:spPr>
          <a:xfrm>
            <a:off x="2505075" y="2295525"/>
            <a:ext cx="1543050" cy="542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t>CONV2D</a:t>
            </a:r>
          </a:p>
          <a:p>
            <a:pPr algn="ctr"/>
            <a:r>
              <a:rPr lang="en-IN" sz="1400" b="1" dirty="0" smtClean="0"/>
              <a:t>176*176*16</a:t>
            </a:r>
            <a:endParaRPr lang="en-IN" sz="1400" b="1" dirty="0"/>
          </a:p>
        </p:txBody>
      </p:sp>
      <p:sp>
        <p:nvSpPr>
          <p:cNvPr id="9" name="Rectangle 8"/>
          <p:cNvSpPr/>
          <p:nvPr/>
        </p:nvSpPr>
        <p:spPr>
          <a:xfrm>
            <a:off x="2505075" y="3172255"/>
            <a:ext cx="1543050" cy="542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t>MAX_POOLING2D</a:t>
            </a:r>
          </a:p>
          <a:p>
            <a:pPr algn="ctr"/>
            <a:r>
              <a:rPr lang="en-IN" sz="1400" b="1" dirty="0" smtClean="0"/>
              <a:t>88*88*16</a:t>
            </a:r>
            <a:endParaRPr lang="en-IN" sz="1400" b="1" dirty="0"/>
          </a:p>
        </p:txBody>
      </p:sp>
      <p:sp>
        <p:nvSpPr>
          <p:cNvPr id="10" name="Rectangle 9"/>
          <p:cNvSpPr/>
          <p:nvPr/>
        </p:nvSpPr>
        <p:spPr>
          <a:xfrm>
            <a:off x="2505075" y="4143375"/>
            <a:ext cx="1543050" cy="542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t>CONV2D</a:t>
            </a:r>
          </a:p>
          <a:p>
            <a:pPr algn="ctr"/>
            <a:r>
              <a:rPr lang="en-IN" sz="1400" b="1" dirty="0" smtClean="0"/>
              <a:t>44*44*32</a:t>
            </a:r>
            <a:endParaRPr lang="en-IN" sz="1400" b="1" dirty="0"/>
          </a:p>
        </p:txBody>
      </p:sp>
      <p:sp>
        <p:nvSpPr>
          <p:cNvPr id="11" name="Rectangle 10"/>
          <p:cNvSpPr/>
          <p:nvPr/>
        </p:nvSpPr>
        <p:spPr>
          <a:xfrm>
            <a:off x="2505075" y="5114495"/>
            <a:ext cx="1543050" cy="542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t>CONV2D</a:t>
            </a:r>
          </a:p>
          <a:p>
            <a:pPr algn="ctr"/>
            <a:r>
              <a:rPr lang="en-IN" sz="1400" b="1" dirty="0" smtClean="0"/>
              <a:t>22*22*64</a:t>
            </a:r>
            <a:endParaRPr lang="en-IN" sz="1400" b="1" dirty="0"/>
          </a:p>
        </p:txBody>
      </p:sp>
      <p:sp>
        <p:nvSpPr>
          <p:cNvPr id="12" name="Rectangle 11"/>
          <p:cNvSpPr/>
          <p:nvPr/>
        </p:nvSpPr>
        <p:spPr>
          <a:xfrm>
            <a:off x="4924517" y="5114494"/>
            <a:ext cx="1543050" cy="542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t>CONV2D</a:t>
            </a:r>
          </a:p>
          <a:p>
            <a:pPr algn="ctr"/>
            <a:r>
              <a:rPr lang="en-IN" sz="1400" b="1" dirty="0" smtClean="0"/>
              <a:t>11*11*128</a:t>
            </a:r>
            <a:endParaRPr lang="en-IN" sz="1400" b="1" dirty="0"/>
          </a:p>
        </p:txBody>
      </p:sp>
      <p:sp>
        <p:nvSpPr>
          <p:cNvPr id="13" name="Rectangle 12"/>
          <p:cNvSpPr/>
          <p:nvPr/>
        </p:nvSpPr>
        <p:spPr>
          <a:xfrm>
            <a:off x="4924517" y="4217706"/>
            <a:ext cx="1543050" cy="542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t>DROPOUT</a:t>
            </a:r>
          </a:p>
          <a:p>
            <a:pPr algn="ctr"/>
            <a:r>
              <a:rPr lang="en-IN" sz="1400" b="1" dirty="0" smtClean="0"/>
              <a:t>11*11*128</a:t>
            </a:r>
            <a:endParaRPr lang="en-IN" sz="1400" b="1" dirty="0"/>
          </a:p>
        </p:txBody>
      </p:sp>
      <p:sp>
        <p:nvSpPr>
          <p:cNvPr id="14" name="Rectangle 13"/>
          <p:cNvSpPr/>
          <p:nvPr/>
        </p:nvSpPr>
        <p:spPr>
          <a:xfrm>
            <a:off x="4924517" y="3172254"/>
            <a:ext cx="1543050" cy="542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t>CONV2D</a:t>
            </a:r>
          </a:p>
          <a:p>
            <a:pPr algn="ctr"/>
            <a:r>
              <a:rPr lang="en-IN" sz="1400" b="1" dirty="0" smtClean="0"/>
              <a:t>5*5*256</a:t>
            </a:r>
            <a:endParaRPr lang="en-IN" sz="1400" b="1" dirty="0"/>
          </a:p>
        </p:txBody>
      </p:sp>
      <p:sp>
        <p:nvSpPr>
          <p:cNvPr id="15" name="Rectangle 14"/>
          <p:cNvSpPr/>
          <p:nvPr/>
        </p:nvSpPr>
        <p:spPr>
          <a:xfrm>
            <a:off x="4924517" y="2245114"/>
            <a:ext cx="1543050" cy="542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t>DROPOUT</a:t>
            </a:r>
          </a:p>
          <a:p>
            <a:pPr algn="ctr"/>
            <a:r>
              <a:rPr lang="en-IN" sz="1400" b="1" dirty="0" smtClean="0"/>
              <a:t>5*5*256</a:t>
            </a:r>
            <a:endParaRPr lang="en-IN" sz="1400" b="1" dirty="0"/>
          </a:p>
        </p:txBody>
      </p:sp>
      <p:sp>
        <p:nvSpPr>
          <p:cNvPr id="16" name="Rectangle 15"/>
          <p:cNvSpPr/>
          <p:nvPr/>
        </p:nvSpPr>
        <p:spPr>
          <a:xfrm>
            <a:off x="4924517" y="1408163"/>
            <a:ext cx="1543050" cy="542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t>FLATTEN 2D-1D</a:t>
            </a:r>
          </a:p>
          <a:p>
            <a:pPr algn="ctr"/>
            <a:r>
              <a:rPr lang="en-IN" sz="1400" b="1" dirty="0" smtClean="0"/>
              <a:t>6400</a:t>
            </a:r>
            <a:endParaRPr lang="en-IN" sz="1400" b="1" dirty="0"/>
          </a:p>
        </p:txBody>
      </p:sp>
      <p:sp>
        <p:nvSpPr>
          <p:cNvPr id="17" name="Rectangle 16"/>
          <p:cNvSpPr/>
          <p:nvPr/>
        </p:nvSpPr>
        <p:spPr>
          <a:xfrm>
            <a:off x="7195732" y="1408163"/>
            <a:ext cx="1543050" cy="542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t>CONV2D</a:t>
            </a:r>
          </a:p>
          <a:p>
            <a:pPr algn="ctr"/>
            <a:r>
              <a:rPr lang="en-IN" sz="1400" b="1" dirty="0" smtClean="0"/>
              <a:t>1*512</a:t>
            </a:r>
            <a:endParaRPr lang="en-IN" sz="1400" b="1" dirty="0"/>
          </a:p>
        </p:txBody>
      </p:sp>
      <p:sp>
        <p:nvSpPr>
          <p:cNvPr id="18" name="Rectangle 17"/>
          <p:cNvSpPr/>
          <p:nvPr/>
        </p:nvSpPr>
        <p:spPr>
          <a:xfrm>
            <a:off x="7195732" y="2348800"/>
            <a:ext cx="1543050" cy="542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t>CONV2D</a:t>
            </a:r>
          </a:p>
          <a:p>
            <a:pPr algn="ctr"/>
            <a:r>
              <a:rPr lang="en-IN" sz="1400" b="1" dirty="0" smtClean="0"/>
              <a:t>1*128</a:t>
            </a:r>
            <a:endParaRPr lang="en-IN" sz="1400" b="1" dirty="0"/>
          </a:p>
        </p:txBody>
      </p:sp>
      <p:sp>
        <p:nvSpPr>
          <p:cNvPr id="19" name="Rectangle 18"/>
          <p:cNvSpPr/>
          <p:nvPr/>
        </p:nvSpPr>
        <p:spPr>
          <a:xfrm>
            <a:off x="7195732" y="3267416"/>
            <a:ext cx="1543050" cy="542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t>CONV2D</a:t>
            </a:r>
          </a:p>
          <a:p>
            <a:pPr algn="ctr"/>
            <a:r>
              <a:rPr lang="en-IN" sz="1400" b="1" dirty="0" smtClean="0"/>
              <a:t>1*64</a:t>
            </a:r>
            <a:endParaRPr lang="en-IN" sz="1400" b="1" dirty="0"/>
          </a:p>
        </p:txBody>
      </p:sp>
      <p:sp>
        <p:nvSpPr>
          <p:cNvPr id="20" name="Rectangle 19"/>
          <p:cNvSpPr/>
          <p:nvPr/>
        </p:nvSpPr>
        <p:spPr>
          <a:xfrm>
            <a:off x="7206255" y="4183626"/>
            <a:ext cx="1543050" cy="542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t>DENSE (SOFTMAX) 4</a:t>
            </a:r>
          </a:p>
        </p:txBody>
      </p:sp>
      <p:cxnSp>
        <p:nvCxnSpPr>
          <p:cNvPr id="21" name="Straight Arrow Connector 20"/>
          <p:cNvCxnSpPr>
            <a:stCxn id="2" idx="3"/>
            <a:endCxn id="7" idx="1"/>
          </p:cNvCxnSpPr>
          <p:nvPr/>
        </p:nvCxnSpPr>
        <p:spPr>
          <a:xfrm>
            <a:off x="1695450" y="1747838"/>
            <a:ext cx="8096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159889" y="2019299"/>
            <a:ext cx="0" cy="225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2"/>
            <a:endCxn id="9" idx="0"/>
          </p:cNvCxnSpPr>
          <p:nvPr/>
        </p:nvCxnSpPr>
        <p:spPr>
          <a:xfrm>
            <a:off x="3276600" y="2838450"/>
            <a:ext cx="0" cy="333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2"/>
            <a:endCxn id="10" idx="0"/>
          </p:cNvCxnSpPr>
          <p:nvPr/>
        </p:nvCxnSpPr>
        <p:spPr>
          <a:xfrm>
            <a:off x="3276600" y="3715180"/>
            <a:ext cx="0" cy="428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 idx="2"/>
            <a:endCxn id="11" idx="0"/>
          </p:cNvCxnSpPr>
          <p:nvPr/>
        </p:nvCxnSpPr>
        <p:spPr>
          <a:xfrm>
            <a:off x="3276600" y="4686300"/>
            <a:ext cx="0" cy="428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1" idx="3"/>
            <a:endCxn id="12" idx="1"/>
          </p:cNvCxnSpPr>
          <p:nvPr/>
        </p:nvCxnSpPr>
        <p:spPr>
          <a:xfrm flipV="1">
            <a:off x="4048125" y="5385957"/>
            <a:ext cx="87639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9602950" y="3623005"/>
            <a:ext cx="1983625" cy="1181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t>OUTPUT</a:t>
            </a:r>
          </a:p>
          <a:p>
            <a:pPr algn="ctr"/>
            <a:r>
              <a:rPr lang="en-IN" sz="1400" b="1" dirty="0" smtClean="0"/>
              <a:t>(</a:t>
            </a:r>
            <a:r>
              <a:rPr lang="en-IN" sz="1400" b="1" dirty="0" err="1" smtClean="0"/>
              <a:t>NonDemented</a:t>
            </a:r>
            <a:r>
              <a:rPr lang="en-IN" sz="1400" b="1" dirty="0" smtClean="0"/>
              <a:t>, </a:t>
            </a:r>
          </a:p>
          <a:p>
            <a:pPr algn="ctr"/>
            <a:r>
              <a:rPr lang="en-IN" sz="1400" b="1" dirty="0" err="1" smtClean="0"/>
              <a:t>VeryMildDemented</a:t>
            </a:r>
            <a:r>
              <a:rPr lang="en-IN" sz="1400" b="1" dirty="0" smtClean="0"/>
              <a:t>,</a:t>
            </a:r>
          </a:p>
          <a:p>
            <a:pPr algn="ctr"/>
            <a:r>
              <a:rPr lang="en-IN" sz="1400" b="1" dirty="0" err="1" smtClean="0"/>
              <a:t>MildDemented</a:t>
            </a:r>
            <a:r>
              <a:rPr lang="en-IN" sz="1400" b="1" dirty="0" smtClean="0"/>
              <a:t>,</a:t>
            </a:r>
          </a:p>
          <a:p>
            <a:pPr algn="ctr"/>
            <a:r>
              <a:rPr lang="en-IN" sz="1400" b="1" dirty="0" err="1" smtClean="0"/>
              <a:t>ModerateDemented</a:t>
            </a:r>
            <a:r>
              <a:rPr lang="en-IN" sz="1400" b="1" dirty="0" smtClean="0"/>
              <a:t>)</a:t>
            </a:r>
          </a:p>
        </p:txBody>
      </p:sp>
      <p:cxnSp>
        <p:nvCxnSpPr>
          <p:cNvPr id="37" name="Straight Arrow Connector 36"/>
          <p:cNvCxnSpPr>
            <a:stCxn id="12" idx="0"/>
            <a:endCxn id="13" idx="2"/>
          </p:cNvCxnSpPr>
          <p:nvPr/>
        </p:nvCxnSpPr>
        <p:spPr>
          <a:xfrm flipV="1">
            <a:off x="5696042" y="4760631"/>
            <a:ext cx="0" cy="353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3" idx="0"/>
            <a:endCxn id="14" idx="2"/>
          </p:cNvCxnSpPr>
          <p:nvPr/>
        </p:nvCxnSpPr>
        <p:spPr>
          <a:xfrm flipV="1">
            <a:off x="5696042" y="3715179"/>
            <a:ext cx="0" cy="502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4" idx="0"/>
            <a:endCxn id="15" idx="2"/>
          </p:cNvCxnSpPr>
          <p:nvPr/>
        </p:nvCxnSpPr>
        <p:spPr>
          <a:xfrm flipV="1">
            <a:off x="5696042" y="2788039"/>
            <a:ext cx="0" cy="384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5" idx="0"/>
            <a:endCxn id="16" idx="2"/>
          </p:cNvCxnSpPr>
          <p:nvPr/>
        </p:nvCxnSpPr>
        <p:spPr>
          <a:xfrm flipV="1">
            <a:off x="5696042" y="1951088"/>
            <a:ext cx="0" cy="294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6" idx="3"/>
            <a:endCxn id="17" idx="1"/>
          </p:cNvCxnSpPr>
          <p:nvPr/>
        </p:nvCxnSpPr>
        <p:spPr>
          <a:xfrm>
            <a:off x="6467567" y="1679626"/>
            <a:ext cx="7281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7" idx="2"/>
            <a:endCxn id="18" idx="0"/>
          </p:cNvCxnSpPr>
          <p:nvPr/>
        </p:nvCxnSpPr>
        <p:spPr>
          <a:xfrm>
            <a:off x="7967257" y="1951088"/>
            <a:ext cx="0" cy="397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8" idx="2"/>
            <a:endCxn id="19" idx="0"/>
          </p:cNvCxnSpPr>
          <p:nvPr/>
        </p:nvCxnSpPr>
        <p:spPr>
          <a:xfrm>
            <a:off x="7967257" y="2891725"/>
            <a:ext cx="0" cy="375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9" idx="2"/>
            <a:endCxn id="20" idx="0"/>
          </p:cNvCxnSpPr>
          <p:nvPr/>
        </p:nvCxnSpPr>
        <p:spPr>
          <a:xfrm>
            <a:off x="7967257" y="3810341"/>
            <a:ext cx="10523" cy="373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20" idx="3"/>
            <a:endCxn id="35" idx="1"/>
          </p:cNvCxnSpPr>
          <p:nvPr/>
        </p:nvCxnSpPr>
        <p:spPr>
          <a:xfrm flipV="1">
            <a:off x="8749305" y="4213996"/>
            <a:ext cx="853645" cy="24109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71371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3659" y="261257"/>
            <a:ext cx="10421257"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Procedure</a:t>
            </a:r>
            <a:endParaRPr lang="en-US"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C22DCF7B-F0E1-1F49-ADA0-A0BF274EABF0}"/>
              </a:ext>
            </a:extLst>
          </p:cNvPr>
          <p:cNvSpPr>
            <a:spLocks noGrp="1"/>
          </p:cNvSpPr>
          <p:nvPr>
            <p:ph type="sldNum" sz="quarter" idx="12"/>
          </p:nvPr>
        </p:nvSpPr>
        <p:spPr/>
        <p:txBody>
          <a:bodyPr/>
          <a:lstStyle/>
          <a:p>
            <a:fld id="{E6166A39-9D77-4296-9310-549343C3A784}" type="slidenum">
              <a:rPr lang="en-US" smtClean="0"/>
              <a:pPr/>
              <a:t>14</a:t>
            </a:fld>
            <a:endParaRPr lang="en-US" dirty="0"/>
          </a:p>
        </p:txBody>
      </p:sp>
      <p:sp>
        <p:nvSpPr>
          <p:cNvPr id="2" name="Rectangle 1"/>
          <p:cNvSpPr/>
          <p:nvPr/>
        </p:nvSpPr>
        <p:spPr>
          <a:xfrm>
            <a:off x="672862" y="1500996"/>
            <a:ext cx="10558732" cy="4708981"/>
          </a:xfrm>
          <a:prstGeom prst="rect">
            <a:avLst/>
          </a:prstGeom>
        </p:spPr>
        <p:txBody>
          <a:bodyPr wrap="square">
            <a:spAutoFit/>
          </a:bodyPr>
          <a:lstStyle/>
          <a:p>
            <a:pPr marL="4000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Shuffled and divided the dataset into Training, Testing and Validation.</a:t>
            </a:r>
          </a:p>
          <a:p>
            <a:pPr marL="4000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Used PIL, cv2 for resizing the images and converting the images into RGB under preprocessing.</a:t>
            </a:r>
          </a:p>
          <a:p>
            <a:pPr marL="4000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Sequential </a:t>
            </a:r>
            <a:r>
              <a:rPr lang="en-US" sz="2000" dirty="0">
                <a:latin typeface="Times New Roman" panose="02020603050405020304" pitchFamily="18" charset="0"/>
                <a:cs typeface="Times New Roman" panose="02020603050405020304" pitchFamily="18" charset="0"/>
              </a:rPr>
              <a:t>method provided by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is used to add the layers</a:t>
            </a:r>
          </a:p>
          <a:p>
            <a:pPr marL="4000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Firstly, the input layer is defined, as an image with size decided at the beginning of the code</a:t>
            </a:r>
          </a:p>
          <a:p>
            <a:pPr marL="4000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Then, two 2D separable convolutions are added (always with </a:t>
            </a:r>
            <a:r>
              <a:rPr lang="en-US" sz="2000" dirty="0" err="1" smtClean="0">
                <a:latin typeface="Times New Roman" panose="02020603050405020304" pitchFamily="18" charset="0"/>
                <a:cs typeface="Times New Roman" panose="02020603050405020304" pitchFamily="18" charset="0"/>
              </a:rPr>
              <a:t>elu</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activation function), before the Max Pooling 2D layer</a:t>
            </a:r>
          </a:p>
          <a:p>
            <a:pPr marL="4000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Subsequently, three </a:t>
            </a:r>
            <a:r>
              <a:rPr lang="en-US" sz="2000" dirty="0" err="1">
                <a:latin typeface="Times New Roman" panose="02020603050405020304" pitchFamily="18" charset="0"/>
                <a:cs typeface="Times New Roman" panose="02020603050405020304" pitchFamily="18" charset="0"/>
              </a:rPr>
              <a:t>conv_block</a:t>
            </a:r>
            <a:r>
              <a:rPr lang="en-US" sz="2000" dirty="0">
                <a:latin typeface="Times New Roman" panose="02020603050405020304" pitchFamily="18" charset="0"/>
                <a:cs typeface="Times New Roman" panose="02020603050405020304" pitchFamily="18" charset="0"/>
              </a:rPr>
              <a:t> with increasing number of filters (32, 64, 128) are applied before a Dropout layer</a:t>
            </a:r>
          </a:p>
          <a:p>
            <a:pPr marL="4000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Another </a:t>
            </a:r>
            <a:r>
              <a:rPr lang="en-US" sz="2000" dirty="0" err="1">
                <a:latin typeface="Times New Roman" panose="02020603050405020304" pitchFamily="18" charset="0"/>
                <a:cs typeface="Times New Roman" panose="02020603050405020304" pitchFamily="18" charset="0"/>
              </a:rPr>
              <a:t>conv_block</a:t>
            </a:r>
            <a:r>
              <a:rPr lang="en-US" sz="2000" dirty="0">
                <a:latin typeface="Times New Roman" panose="02020603050405020304" pitchFamily="18" charset="0"/>
                <a:cs typeface="Times New Roman" panose="02020603050405020304" pitchFamily="18" charset="0"/>
              </a:rPr>
              <a:t> (with 256 filters) is applied, then another Dropout and a Flatten layer</a:t>
            </a:r>
          </a:p>
          <a:p>
            <a:pPr marL="4000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Three </a:t>
            </a:r>
            <a:r>
              <a:rPr lang="en-US" sz="2000" dirty="0" err="1">
                <a:latin typeface="Times New Roman" panose="02020603050405020304" pitchFamily="18" charset="0"/>
                <a:cs typeface="Times New Roman" panose="02020603050405020304" pitchFamily="18" charset="0"/>
              </a:rPr>
              <a:t>dense_block</a:t>
            </a:r>
            <a:r>
              <a:rPr lang="en-US" sz="2000" dirty="0">
                <a:latin typeface="Times New Roman" panose="02020603050405020304" pitchFamily="18" charset="0"/>
                <a:cs typeface="Times New Roman" panose="02020603050405020304" pitchFamily="18" charset="0"/>
              </a:rPr>
              <a:t> (512, 128, 64 units) and a Dense layer conclude the architecture of the model</a:t>
            </a:r>
          </a:p>
        </p:txBody>
      </p:sp>
    </p:spTree>
    <p:extLst>
      <p:ext uri="{BB962C8B-B14F-4D97-AF65-F5344CB8AC3E}">
        <p14:creationId xmlns:p14="http://schemas.microsoft.com/office/powerpoint/2010/main" val="11392313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3659" y="261257"/>
            <a:ext cx="10421257"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Evaluation Measures</a:t>
            </a:r>
            <a:endParaRPr lang="en-US"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C22DCF7B-F0E1-1F49-ADA0-A0BF274EABF0}"/>
              </a:ext>
            </a:extLst>
          </p:cNvPr>
          <p:cNvSpPr>
            <a:spLocks noGrp="1"/>
          </p:cNvSpPr>
          <p:nvPr>
            <p:ph type="sldNum" sz="quarter" idx="12"/>
          </p:nvPr>
        </p:nvSpPr>
        <p:spPr/>
        <p:txBody>
          <a:bodyPr/>
          <a:lstStyle/>
          <a:p>
            <a:fld id="{E6166A39-9D77-4296-9310-549343C3A784}" type="slidenum">
              <a:rPr lang="en-US" smtClean="0"/>
              <a:pPr/>
              <a:t>15</a:t>
            </a:fld>
            <a:endParaRPr lang="en-US" dirty="0"/>
          </a:p>
        </p:txBody>
      </p:sp>
      <p:sp>
        <p:nvSpPr>
          <p:cNvPr id="2" name="Rectangle 1"/>
          <p:cNvSpPr/>
          <p:nvPr/>
        </p:nvSpPr>
        <p:spPr>
          <a:xfrm>
            <a:off x="672862" y="1500996"/>
            <a:ext cx="10558732" cy="4662815"/>
          </a:xfrm>
          <a:prstGeom prst="rect">
            <a:avLst/>
          </a:prstGeom>
        </p:spPr>
        <p:txBody>
          <a:bodyPr wrap="square">
            <a:spAutoFit/>
          </a:bodyPr>
          <a:lstStyle/>
          <a:p>
            <a:pPr marL="4000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Accuracy: </a:t>
            </a:r>
            <a:r>
              <a:rPr lang="en-US" dirty="0">
                <a:latin typeface="Times New Roman" panose="02020603050405020304" pitchFamily="18" charset="0"/>
                <a:cs typeface="Times New Roman" panose="02020603050405020304" pitchFamily="18" charset="0"/>
              </a:rPr>
              <a:t>Measures proportion of correctly classified instances across all classes; calculated as total number of correct predictions divided by total number of instances.</a:t>
            </a:r>
          </a:p>
          <a:p>
            <a:pPr marL="4000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Precision:</a:t>
            </a:r>
            <a:r>
              <a:rPr lang="en-US" dirty="0">
                <a:latin typeface="Times New Roman" panose="02020603050405020304" pitchFamily="18" charset="0"/>
                <a:cs typeface="Times New Roman" panose="02020603050405020304" pitchFamily="18" charset="0"/>
              </a:rPr>
              <a:t> Quantifies accuracy of positive predictions; calculated as true positives divided by sum of true positives and false positives.</a:t>
            </a:r>
          </a:p>
          <a:p>
            <a:pPr marL="4000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Recall:</a:t>
            </a:r>
            <a:r>
              <a:rPr lang="en-US" dirty="0">
                <a:latin typeface="Times New Roman" panose="02020603050405020304" pitchFamily="18" charset="0"/>
                <a:cs typeface="Times New Roman" panose="02020603050405020304" pitchFamily="18" charset="0"/>
              </a:rPr>
              <a:t> Measures model's ability to correctly identify all instances of a particular class; calculated as true positives divided by sum of true positives and false negatives.</a:t>
            </a:r>
          </a:p>
          <a:p>
            <a:pPr marL="4000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F1 Score: </a:t>
            </a:r>
            <a:r>
              <a:rPr lang="en-US" dirty="0">
                <a:latin typeface="Times New Roman" panose="02020603050405020304" pitchFamily="18" charset="0"/>
                <a:cs typeface="Times New Roman" panose="02020603050405020304" pitchFamily="18" charset="0"/>
              </a:rPr>
              <a:t>Harmonic mean of precision and recall, providing a balanced measure of model performance across all classes; calculated as 2 * (precision * recall) divided by sum of precision and recall.</a:t>
            </a:r>
          </a:p>
          <a:p>
            <a:pPr marL="4000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Confusion Matrix: </a:t>
            </a:r>
            <a:r>
              <a:rPr lang="en-US" dirty="0">
                <a:latin typeface="Times New Roman" panose="02020603050405020304" pitchFamily="18" charset="0"/>
                <a:cs typeface="Times New Roman" panose="02020603050405020304" pitchFamily="18" charset="0"/>
              </a:rPr>
              <a:t>Tabular representation of model's predictions across all classes, summarizing true positives, true negatives, false positives, and false negatives for each class, offering insights into model's performance and areas for improvement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9310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3659" y="261257"/>
            <a:ext cx="10421257"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Results</a:t>
            </a:r>
            <a:endParaRPr lang="en-US"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C22DCF7B-F0E1-1F49-ADA0-A0BF274EABF0}"/>
              </a:ext>
            </a:extLst>
          </p:cNvPr>
          <p:cNvSpPr>
            <a:spLocks noGrp="1"/>
          </p:cNvSpPr>
          <p:nvPr>
            <p:ph type="sldNum" sz="quarter" idx="12"/>
          </p:nvPr>
        </p:nvSpPr>
        <p:spPr/>
        <p:txBody>
          <a:bodyPr/>
          <a:lstStyle/>
          <a:p>
            <a:fld id="{E6166A39-9D77-4296-9310-549343C3A784}" type="slidenum">
              <a:rPr lang="en-US" smtClean="0"/>
              <a:pPr/>
              <a:t>16</a:t>
            </a:fld>
            <a:endParaRPr lang="en-US" dirty="0"/>
          </a:p>
        </p:txBody>
      </p:sp>
      <p:pic>
        <p:nvPicPr>
          <p:cNvPr id="2" name="Picture 1"/>
          <p:cNvPicPr>
            <a:picLocks noChangeAspect="1"/>
          </p:cNvPicPr>
          <p:nvPr/>
        </p:nvPicPr>
        <p:blipFill rotWithShape="1">
          <a:blip r:embed="rId2"/>
          <a:srcRect r="966"/>
          <a:stretch/>
        </p:blipFill>
        <p:spPr>
          <a:xfrm>
            <a:off x="921033" y="1308703"/>
            <a:ext cx="10267428" cy="5030886"/>
          </a:xfrm>
          <a:prstGeom prst="rect">
            <a:avLst/>
          </a:prstGeom>
        </p:spPr>
      </p:pic>
    </p:spTree>
    <p:extLst>
      <p:ext uri="{BB962C8B-B14F-4D97-AF65-F5344CB8AC3E}">
        <p14:creationId xmlns:p14="http://schemas.microsoft.com/office/powerpoint/2010/main" val="29611673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3659" y="261257"/>
            <a:ext cx="10421257"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Results</a:t>
            </a:r>
            <a:endParaRPr lang="en-US"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C22DCF7B-F0E1-1F49-ADA0-A0BF274EABF0}"/>
              </a:ext>
            </a:extLst>
          </p:cNvPr>
          <p:cNvSpPr>
            <a:spLocks noGrp="1"/>
          </p:cNvSpPr>
          <p:nvPr>
            <p:ph type="sldNum" sz="quarter" idx="12"/>
          </p:nvPr>
        </p:nvSpPr>
        <p:spPr/>
        <p:txBody>
          <a:bodyPr/>
          <a:lstStyle/>
          <a:p>
            <a:fld id="{E6166A39-9D77-4296-9310-549343C3A784}" type="slidenum">
              <a:rPr lang="en-US" smtClean="0"/>
              <a:pPr/>
              <a:t>17</a:t>
            </a:fld>
            <a:endParaRPr lang="en-US" dirty="0"/>
          </a:p>
        </p:txBody>
      </p:sp>
      <p:pic>
        <p:nvPicPr>
          <p:cNvPr id="6" name="Picture 5"/>
          <p:cNvPicPr>
            <a:picLocks noChangeAspect="1"/>
          </p:cNvPicPr>
          <p:nvPr/>
        </p:nvPicPr>
        <p:blipFill rotWithShape="1">
          <a:blip r:embed="rId2"/>
          <a:srcRect r="13516" b="4102"/>
          <a:stretch/>
        </p:blipFill>
        <p:spPr>
          <a:xfrm>
            <a:off x="3811855" y="1463745"/>
            <a:ext cx="4279723" cy="4790406"/>
          </a:xfrm>
          <a:prstGeom prst="rect">
            <a:avLst/>
          </a:prstGeom>
        </p:spPr>
      </p:pic>
      <p:sp>
        <p:nvSpPr>
          <p:cNvPr id="2" name="TextBox 1"/>
          <p:cNvSpPr txBox="1"/>
          <p:nvPr/>
        </p:nvSpPr>
        <p:spPr>
          <a:xfrm>
            <a:off x="606699" y="1463745"/>
            <a:ext cx="2153920" cy="369332"/>
          </a:xfrm>
          <a:prstGeom prst="rect">
            <a:avLst/>
          </a:prstGeom>
          <a:noFill/>
        </p:spPr>
        <p:txBody>
          <a:bodyPr wrap="square" rtlCol="0">
            <a:spAutoFit/>
          </a:bodyPr>
          <a:lstStyle/>
          <a:p>
            <a:r>
              <a:rPr lang="en-US" b="1" smtClean="0"/>
              <a:t> </a:t>
            </a:r>
            <a:endParaRPr lang="en-IN" b="1" dirty="0"/>
          </a:p>
        </p:txBody>
      </p:sp>
    </p:spTree>
    <p:extLst>
      <p:ext uri="{BB962C8B-B14F-4D97-AF65-F5344CB8AC3E}">
        <p14:creationId xmlns:p14="http://schemas.microsoft.com/office/powerpoint/2010/main" val="27798470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3659" y="261257"/>
            <a:ext cx="10421257"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Results</a:t>
            </a:r>
            <a:endParaRPr lang="en-US"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C22DCF7B-F0E1-1F49-ADA0-A0BF274EABF0}"/>
              </a:ext>
            </a:extLst>
          </p:cNvPr>
          <p:cNvSpPr>
            <a:spLocks noGrp="1"/>
          </p:cNvSpPr>
          <p:nvPr>
            <p:ph type="sldNum" sz="quarter" idx="12"/>
          </p:nvPr>
        </p:nvSpPr>
        <p:spPr/>
        <p:txBody>
          <a:bodyPr/>
          <a:lstStyle/>
          <a:p>
            <a:fld id="{E6166A39-9D77-4296-9310-549343C3A784}" type="slidenum">
              <a:rPr lang="en-US" smtClean="0"/>
              <a:pPr/>
              <a:t>18</a:t>
            </a:fld>
            <a:endParaRPr lang="en-US" dirty="0"/>
          </a:p>
        </p:txBody>
      </p:sp>
      <p:sp>
        <p:nvSpPr>
          <p:cNvPr id="2" name="TextBox 1"/>
          <p:cNvSpPr txBox="1"/>
          <p:nvPr/>
        </p:nvSpPr>
        <p:spPr>
          <a:xfrm>
            <a:off x="606699" y="1463745"/>
            <a:ext cx="2153920" cy="369332"/>
          </a:xfrm>
          <a:prstGeom prst="rect">
            <a:avLst/>
          </a:prstGeom>
          <a:noFill/>
        </p:spPr>
        <p:txBody>
          <a:bodyPr wrap="square" rtlCol="0">
            <a:spAutoFit/>
          </a:bodyPr>
          <a:lstStyle/>
          <a:p>
            <a:r>
              <a:rPr lang="en-US" b="1" dirty="0" smtClean="0"/>
              <a:t> </a:t>
            </a:r>
            <a:endParaRPr lang="en-IN" b="1" dirty="0"/>
          </a:p>
        </p:txBody>
      </p:sp>
      <p:pic>
        <p:nvPicPr>
          <p:cNvPr id="5" name="Picture 4"/>
          <p:cNvPicPr>
            <a:picLocks noChangeAspect="1"/>
          </p:cNvPicPr>
          <p:nvPr/>
        </p:nvPicPr>
        <p:blipFill>
          <a:blip r:embed="rId2"/>
          <a:stretch>
            <a:fillRect/>
          </a:stretch>
        </p:blipFill>
        <p:spPr>
          <a:xfrm>
            <a:off x="1049119" y="1726049"/>
            <a:ext cx="4848902" cy="2086266"/>
          </a:xfrm>
          <a:prstGeom prst="rect">
            <a:avLst/>
          </a:prstGeom>
        </p:spPr>
      </p:pic>
      <p:pic>
        <p:nvPicPr>
          <p:cNvPr id="8" name="Picture 7"/>
          <p:cNvPicPr>
            <a:picLocks noChangeAspect="1"/>
          </p:cNvPicPr>
          <p:nvPr/>
        </p:nvPicPr>
        <p:blipFill>
          <a:blip r:embed="rId3"/>
          <a:stretch>
            <a:fillRect/>
          </a:stretch>
        </p:blipFill>
        <p:spPr>
          <a:xfrm>
            <a:off x="6595792" y="1648411"/>
            <a:ext cx="4336566" cy="3708593"/>
          </a:xfrm>
          <a:prstGeom prst="rect">
            <a:avLst/>
          </a:prstGeom>
        </p:spPr>
      </p:pic>
    </p:spTree>
    <p:extLst>
      <p:ext uri="{BB962C8B-B14F-4D97-AF65-F5344CB8AC3E}">
        <p14:creationId xmlns:p14="http://schemas.microsoft.com/office/powerpoint/2010/main" val="37880258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3659" y="261257"/>
            <a:ext cx="10421257"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Results</a:t>
            </a:r>
            <a:endParaRPr lang="en-US"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C22DCF7B-F0E1-1F49-ADA0-A0BF274EABF0}"/>
              </a:ext>
            </a:extLst>
          </p:cNvPr>
          <p:cNvSpPr>
            <a:spLocks noGrp="1"/>
          </p:cNvSpPr>
          <p:nvPr>
            <p:ph type="sldNum" sz="quarter" idx="12"/>
          </p:nvPr>
        </p:nvSpPr>
        <p:spPr/>
        <p:txBody>
          <a:bodyPr/>
          <a:lstStyle/>
          <a:p>
            <a:fld id="{E6166A39-9D77-4296-9310-549343C3A784}" type="slidenum">
              <a:rPr lang="en-US" smtClean="0"/>
              <a:pPr/>
              <a:t>19</a:t>
            </a:fld>
            <a:endParaRPr lang="en-US" dirty="0"/>
          </a:p>
        </p:txBody>
      </p:sp>
      <p:sp>
        <p:nvSpPr>
          <p:cNvPr id="2" name="TextBox 1"/>
          <p:cNvSpPr txBox="1"/>
          <p:nvPr/>
        </p:nvSpPr>
        <p:spPr>
          <a:xfrm>
            <a:off x="606699" y="1463745"/>
            <a:ext cx="2153920" cy="369332"/>
          </a:xfrm>
          <a:prstGeom prst="rect">
            <a:avLst/>
          </a:prstGeom>
          <a:noFill/>
        </p:spPr>
        <p:txBody>
          <a:bodyPr wrap="square" rtlCol="0">
            <a:spAutoFit/>
          </a:bodyPr>
          <a:lstStyle/>
          <a:p>
            <a:r>
              <a:rPr lang="en-US" b="1" dirty="0" smtClean="0"/>
              <a:t> </a:t>
            </a:r>
            <a:endParaRPr lang="en-IN" b="1" dirty="0"/>
          </a:p>
        </p:txBody>
      </p:sp>
      <p:pic>
        <p:nvPicPr>
          <p:cNvPr id="8" name="Picture 7"/>
          <p:cNvPicPr>
            <a:picLocks noChangeAspect="1"/>
          </p:cNvPicPr>
          <p:nvPr/>
        </p:nvPicPr>
        <p:blipFill rotWithShape="1">
          <a:blip r:embed="rId2"/>
          <a:srcRect b="66627"/>
          <a:stretch/>
        </p:blipFill>
        <p:spPr>
          <a:xfrm>
            <a:off x="1241434" y="2276142"/>
            <a:ext cx="10076585" cy="3255082"/>
          </a:xfrm>
          <a:prstGeom prst="rect">
            <a:avLst/>
          </a:prstGeom>
        </p:spPr>
      </p:pic>
    </p:spTree>
    <p:extLst>
      <p:ext uri="{BB962C8B-B14F-4D97-AF65-F5344CB8AC3E}">
        <p14:creationId xmlns:p14="http://schemas.microsoft.com/office/powerpoint/2010/main" val="3323716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3659" y="261257"/>
            <a:ext cx="1042125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Abstract</a:t>
            </a:r>
          </a:p>
        </p:txBody>
      </p:sp>
      <p:sp>
        <p:nvSpPr>
          <p:cNvPr id="4" name="Slide Number Placeholder 3">
            <a:extLst>
              <a:ext uri="{FF2B5EF4-FFF2-40B4-BE49-F238E27FC236}">
                <a16:creationId xmlns="" xmlns:a16="http://schemas.microsoft.com/office/drawing/2014/main" id="{C22DCF7B-F0E1-1F49-ADA0-A0BF274EABF0}"/>
              </a:ext>
            </a:extLst>
          </p:cNvPr>
          <p:cNvSpPr>
            <a:spLocks noGrp="1"/>
          </p:cNvSpPr>
          <p:nvPr>
            <p:ph type="sldNum" sz="quarter" idx="12"/>
          </p:nvPr>
        </p:nvSpPr>
        <p:spPr/>
        <p:txBody>
          <a:bodyPr/>
          <a:lstStyle/>
          <a:p>
            <a:fld id="{E6166A39-9D77-4296-9310-549343C3A784}" type="slidenum">
              <a:rPr lang="en-US" smtClean="0"/>
              <a:pPr/>
              <a:t>2</a:t>
            </a:fld>
            <a:endParaRPr lang="en-US" dirty="0"/>
          </a:p>
        </p:txBody>
      </p:sp>
      <p:sp>
        <p:nvSpPr>
          <p:cNvPr id="2" name="TextBox 1"/>
          <p:cNvSpPr txBox="1"/>
          <p:nvPr/>
        </p:nvSpPr>
        <p:spPr>
          <a:xfrm>
            <a:off x="741873" y="1552755"/>
            <a:ext cx="10550104"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rial"/>
                <a:cs typeface="Arial"/>
              </a:rPr>
              <a:t>This project presents an overview of the application of deep learning in </a:t>
            </a:r>
            <a:r>
              <a:rPr lang="en-US" sz="2000" dirty="0" err="1" smtClean="0">
                <a:latin typeface="Arial"/>
                <a:cs typeface="Arial"/>
              </a:rPr>
              <a:t>Alzheimers</a:t>
            </a:r>
            <a:r>
              <a:rPr lang="en-US" sz="2000" dirty="0" smtClean="0">
                <a:latin typeface="Arial"/>
                <a:cs typeface="Arial"/>
              </a:rPr>
              <a:t> disease </a:t>
            </a:r>
            <a:r>
              <a:rPr lang="en-US" sz="2000" dirty="0">
                <a:latin typeface="Arial"/>
                <a:cs typeface="Arial"/>
              </a:rPr>
              <a:t>detection, highlighting the key steps involved, including data collection, preprocessing, model selection, training, and deployment</a:t>
            </a:r>
            <a:r>
              <a:rPr lang="en-US" sz="2000" dirty="0" smtClean="0">
                <a:latin typeface="Arial"/>
                <a:cs typeface="Arial"/>
              </a:rPr>
              <a:t>.</a:t>
            </a:r>
          </a:p>
          <a:p>
            <a:pPr marL="342900" indent="-342900">
              <a:buFont typeface="Arial" panose="020B0604020202020204" pitchFamily="34" charset="0"/>
              <a:buChar char="•"/>
            </a:pPr>
            <a:endParaRPr lang="en-US" sz="2000" dirty="0" smtClean="0">
              <a:latin typeface="Arial"/>
              <a:cs typeface="Arial"/>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Our technology has grown to such an extent that a machine is capable enough to predict the </a:t>
            </a:r>
            <a:r>
              <a:rPr lang="en-US" sz="2000" dirty="0" err="1" smtClean="0">
                <a:latin typeface="Arial" panose="020B0604020202020204" pitchFamily="34" charset="0"/>
                <a:cs typeface="Arial" panose="020B0604020202020204" pitchFamily="34" charset="0"/>
              </a:rPr>
              <a:t>Alzheimers</a:t>
            </a:r>
            <a:r>
              <a:rPr lang="en-US" sz="2000" dirty="0" smtClean="0">
                <a:latin typeface="Arial" panose="020B0604020202020204" pitchFamily="34" charset="0"/>
                <a:cs typeface="Arial" panose="020B0604020202020204" pitchFamily="34" charset="0"/>
              </a:rPr>
              <a:t> disease </a:t>
            </a:r>
            <a:r>
              <a:rPr lang="en-US" sz="2000" dirty="0">
                <a:latin typeface="Arial" panose="020B0604020202020204" pitchFamily="34" charset="0"/>
                <a:cs typeface="Arial" panose="020B0604020202020204" pitchFamily="34" charset="0"/>
              </a:rPr>
              <a:t>by merely looking at a high definition image of </a:t>
            </a:r>
            <a:r>
              <a:rPr lang="en-US" sz="2000" dirty="0" smtClean="0">
                <a:latin typeface="Arial" panose="020B0604020202020204" pitchFamily="34" charset="0"/>
                <a:cs typeface="Arial" panose="020B0604020202020204" pitchFamily="34" charset="0"/>
              </a:rPr>
              <a:t>MRI Images at </a:t>
            </a:r>
            <a:r>
              <a:rPr lang="en-US" sz="2000" dirty="0">
                <a:latin typeface="Arial" panose="020B0604020202020204" pitchFamily="34" charset="0"/>
                <a:cs typeface="Arial" panose="020B0604020202020204" pitchFamily="34" charset="0"/>
              </a:rPr>
              <a:t>its early stage itself</a:t>
            </a:r>
            <a:r>
              <a:rPr lang="en-US" sz="20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Magnetic resonance imaging (MRI) pictures are the most acceptable manner </a:t>
            </a:r>
            <a:r>
              <a:rPr lang="en-US" sz="2000" dirty="0">
                <a:latin typeface="Arial" panose="020B0604020202020204" pitchFamily="34" charset="0"/>
                <a:cs typeface="Arial" panose="020B0604020202020204" pitchFamily="34" charset="0"/>
              </a:rPr>
              <a:t>or method for representing the human brain for </a:t>
            </a:r>
            <a:r>
              <a:rPr lang="en-US" sz="2000" dirty="0" smtClean="0">
                <a:latin typeface="Arial" panose="020B0604020202020204" pitchFamily="34" charset="0"/>
                <a:cs typeface="Arial" panose="020B0604020202020204" pitchFamily="34" charset="0"/>
              </a:rPr>
              <a:t>identifying </a:t>
            </a:r>
            <a:r>
              <a:rPr lang="en-US" sz="2000" dirty="0" err="1" smtClean="0">
                <a:latin typeface="Arial" panose="020B0604020202020204" pitchFamily="34" charset="0"/>
                <a:cs typeface="Arial" panose="020B0604020202020204" pitchFamily="34" charset="0"/>
              </a:rPr>
              <a:t>Alzheimers</a:t>
            </a:r>
            <a:r>
              <a:rPr lang="en-US" sz="2000" dirty="0" smtClean="0">
                <a:latin typeface="Arial" panose="020B0604020202020204" pitchFamily="34" charset="0"/>
                <a:cs typeface="Arial" panose="020B0604020202020204" pitchFamily="34" charset="0"/>
              </a:rPr>
              <a:t> Disease.</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Our proposed system aims to develop sophisticated system for early detection of </a:t>
            </a:r>
            <a:r>
              <a:rPr lang="en-IN" sz="2000" dirty="0" err="1">
                <a:latin typeface="Arial" panose="020B0604020202020204" pitchFamily="34" charset="0"/>
                <a:cs typeface="Arial" panose="020B0604020202020204" pitchFamily="34" charset="0"/>
              </a:rPr>
              <a:t>Alzheimers</a:t>
            </a:r>
            <a:r>
              <a:rPr lang="en-IN" sz="2000" dirty="0">
                <a:latin typeface="Arial" panose="020B0604020202020204" pitchFamily="34" charset="0"/>
                <a:cs typeface="Arial" panose="020B0604020202020204" pitchFamily="34" charset="0"/>
              </a:rPr>
              <a:t> Disease in medical imaging by using Convolutional Neural Network (CNN) algorithm.</a:t>
            </a:r>
            <a:endParaRPr lang="en-US" sz="2000" dirty="0">
              <a:latin typeface="Arial" panose="020B0604020202020204" pitchFamily="34" charset="0"/>
              <a:cs typeface="Arial" panose="020B0604020202020204" pitchFamily="34" charset="0"/>
            </a:endParaRPr>
          </a:p>
          <a:p>
            <a:endParaRPr lang="en-US" sz="2000" dirty="0">
              <a:latin typeface="Arial"/>
              <a:cs typeface="Arial"/>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65054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3659" y="261257"/>
            <a:ext cx="10421257"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Results</a:t>
            </a:r>
            <a:endParaRPr lang="en-US"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C22DCF7B-F0E1-1F49-ADA0-A0BF274EABF0}"/>
              </a:ext>
            </a:extLst>
          </p:cNvPr>
          <p:cNvSpPr>
            <a:spLocks noGrp="1"/>
          </p:cNvSpPr>
          <p:nvPr>
            <p:ph type="sldNum" sz="quarter" idx="12"/>
          </p:nvPr>
        </p:nvSpPr>
        <p:spPr/>
        <p:txBody>
          <a:bodyPr/>
          <a:lstStyle/>
          <a:p>
            <a:fld id="{E6166A39-9D77-4296-9310-549343C3A784}" type="slidenum">
              <a:rPr lang="en-US" smtClean="0"/>
              <a:pPr/>
              <a:t>20</a:t>
            </a:fld>
            <a:endParaRPr lang="en-US" dirty="0"/>
          </a:p>
        </p:txBody>
      </p:sp>
      <p:sp>
        <p:nvSpPr>
          <p:cNvPr id="2" name="TextBox 1"/>
          <p:cNvSpPr txBox="1"/>
          <p:nvPr/>
        </p:nvSpPr>
        <p:spPr>
          <a:xfrm>
            <a:off x="606699" y="1463745"/>
            <a:ext cx="2153920" cy="369332"/>
          </a:xfrm>
          <a:prstGeom prst="rect">
            <a:avLst/>
          </a:prstGeom>
          <a:noFill/>
        </p:spPr>
        <p:txBody>
          <a:bodyPr wrap="square" rtlCol="0">
            <a:spAutoFit/>
          </a:bodyPr>
          <a:lstStyle/>
          <a:p>
            <a:r>
              <a:rPr lang="en-US" b="1" dirty="0" smtClean="0"/>
              <a:t> </a:t>
            </a:r>
            <a:endParaRPr lang="en-IN" b="1" dirty="0"/>
          </a:p>
        </p:txBody>
      </p:sp>
      <p:pic>
        <p:nvPicPr>
          <p:cNvPr id="8" name="Picture 7"/>
          <p:cNvPicPr>
            <a:picLocks noChangeAspect="1"/>
          </p:cNvPicPr>
          <p:nvPr/>
        </p:nvPicPr>
        <p:blipFill rotWithShape="1">
          <a:blip r:embed="rId2"/>
          <a:srcRect t="32671" b="33120"/>
          <a:stretch/>
        </p:blipFill>
        <p:spPr>
          <a:xfrm>
            <a:off x="703552" y="2245815"/>
            <a:ext cx="10111397" cy="3348162"/>
          </a:xfrm>
          <a:prstGeom prst="rect">
            <a:avLst/>
          </a:prstGeom>
        </p:spPr>
      </p:pic>
    </p:spTree>
    <p:extLst>
      <p:ext uri="{BB962C8B-B14F-4D97-AF65-F5344CB8AC3E}">
        <p14:creationId xmlns:p14="http://schemas.microsoft.com/office/powerpoint/2010/main" val="21169313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3659" y="261257"/>
            <a:ext cx="10421257"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Results</a:t>
            </a:r>
            <a:endParaRPr lang="en-US"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C22DCF7B-F0E1-1F49-ADA0-A0BF274EABF0}"/>
              </a:ext>
            </a:extLst>
          </p:cNvPr>
          <p:cNvSpPr>
            <a:spLocks noGrp="1"/>
          </p:cNvSpPr>
          <p:nvPr>
            <p:ph type="sldNum" sz="quarter" idx="12"/>
          </p:nvPr>
        </p:nvSpPr>
        <p:spPr/>
        <p:txBody>
          <a:bodyPr/>
          <a:lstStyle/>
          <a:p>
            <a:fld id="{E6166A39-9D77-4296-9310-549343C3A784}" type="slidenum">
              <a:rPr lang="en-US" smtClean="0"/>
              <a:pPr/>
              <a:t>21</a:t>
            </a:fld>
            <a:endParaRPr lang="en-US" dirty="0"/>
          </a:p>
        </p:txBody>
      </p:sp>
      <p:sp>
        <p:nvSpPr>
          <p:cNvPr id="2" name="TextBox 1"/>
          <p:cNvSpPr txBox="1"/>
          <p:nvPr/>
        </p:nvSpPr>
        <p:spPr>
          <a:xfrm>
            <a:off x="606699" y="1463745"/>
            <a:ext cx="2153920" cy="369332"/>
          </a:xfrm>
          <a:prstGeom prst="rect">
            <a:avLst/>
          </a:prstGeom>
          <a:noFill/>
        </p:spPr>
        <p:txBody>
          <a:bodyPr wrap="square" rtlCol="0">
            <a:spAutoFit/>
          </a:bodyPr>
          <a:lstStyle/>
          <a:p>
            <a:r>
              <a:rPr lang="en-US" b="1" dirty="0" smtClean="0"/>
              <a:t> </a:t>
            </a:r>
            <a:endParaRPr lang="en-IN" b="1" dirty="0"/>
          </a:p>
        </p:txBody>
      </p:sp>
      <p:pic>
        <p:nvPicPr>
          <p:cNvPr id="8" name="Picture 7"/>
          <p:cNvPicPr>
            <a:picLocks noChangeAspect="1"/>
          </p:cNvPicPr>
          <p:nvPr/>
        </p:nvPicPr>
        <p:blipFill rotWithShape="1">
          <a:blip r:embed="rId2"/>
          <a:srcRect t="66178"/>
          <a:stretch/>
        </p:blipFill>
        <p:spPr>
          <a:xfrm>
            <a:off x="907215" y="2097740"/>
            <a:ext cx="10679360" cy="3496236"/>
          </a:xfrm>
          <a:prstGeom prst="rect">
            <a:avLst/>
          </a:prstGeom>
        </p:spPr>
      </p:pic>
    </p:spTree>
    <p:extLst>
      <p:ext uri="{BB962C8B-B14F-4D97-AF65-F5344CB8AC3E}">
        <p14:creationId xmlns:p14="http://schemas.microsoft.com/office/powerpoint/2010/main" val="2756017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3659" y="261257"/>
            <a:ext cx="10421257"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Results</a:t>
            </a:r>
            <a:endParaRPr lang="en-US"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C22DCF7B-F0E1-1F49-ADA0-A0BF274EABF0}"/>
              </a:ext>
            </a:extLst>
          </p:cNvPr>
          <p:cNvSpPr>
            <a:spLocks noGrp="1"/>
          </p:cNvSpPr>
          <p:nvPr>
            <p:ph type="sldNum" sz="quarter" idx="12"/>
          </p:nvPr>
        </p:nvSpPr>
        <p:spPr/>
        <p:txBody>
          <a:bodyPr/>
          <a:lstStyle/>
          <a:p>
            <a:fld id="{E6166A39-9D77-4296-9310-549343C3A784}" type="slidenum">
              <a:rPr lang="en-US" smtClean="0"/>
              <a:pPr/>
              <a:t>22</a:t>
            </a:fld>
            <a:endParaRPr lang="en-US" dirty="0"/>
          </a:p>
        </p:txBody>
      </p:sp>
      <p:sp>
        <p:nvSpPr>
          <p:cNvPr id="2" name="TextBox 1"/>
          <p:cNvSpPr txBox="1"/>
          <p:nvPr/>
        </p:nvSpPr>
        <p:spPr>
          <a:xfrm>
            <a:off x="606699" y="1463745"/>
            <a:ext cx="2153920" cy="369332"/>
          </a:xfrm>
          <a:prstGeom prst="rect">
            <a:avLst/>
          </a:prstGeom>
          <a:noFill/>
        </p:spPr>
        <p:txBody>
          <a:bodyPr wrap="square" rtlCol="0">
            <a:spAutoFit/>
          </a:bodyPr>
          <a:lstStyle/>
          <a:p>
            <a:r>
              <a:rPr lang="en-US" b="1" dirty="0" smtClean="0"/>
              <a:t> </a:t>
            </a:r>
            <a:endParaRPr lang="en-IN" b="1"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88" t="4614" r="-264" b="8065"/>
          <a:stretch/>
        </p:blipFill>
        <p:spPr>
          <a:xfrm>
            <a:off x="1398988" y="1578634"/>
            <a:ext cx="9329144" cy="4356340"/>
          </a:xfrm>
          <a:prstGeom prst="rect">
            <a:avLst/>
          </a:prstGeom>
        </p:spPr>
      </p:pic>
    </p:spTree>
    <p:extLst>
      <p:ext uri="{BB962C8B-B14F-4D97-AF65-F5344CB8AC3E}">
        <p14:creationId xmlns:p14="http://schemas.microsoft.com/office/powerpoint/2010/main" val="39579124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3659" y="261257"/>
            <a:ext cx="10421257"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Results</a:t>
            </a:r>
            <a:endParaRPr lang="en-US"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C22DCF7B-F0E1-1F49-ADA0-A0BF274EABF0}"/>
              </a:ext>
            </a:extLst>
          </p:cNvPr>
          <p:cNvSpPr>
            <a:spLocks noGrp="1"/>
          </p:cNvSpPr>
          <p:nvPr>
            <p:ph type="sldNum" sz="quarter" idx="12"/>
          </p:nvPr>
        </p:nvSpPr>
        <p:spPr/>
        <p:txBody>
          <a:bodyPr/>
          <a:lstStyle/>
          <a:p>
            <a:fld id="{E6166A39-9D77-4296-9310-549343C3A784}" type="slidenum">
              <a:rPr lang="en-US" smtClean="0"/>
              <a:pPr/>
              <a:t>23</a:t>
            </a:fld>
            <a:endParaRPr lang="en-US" dirty="0"/>
          </a:p>
        </p:txBody>
      </p:sp>
      <p:sp>
        <p:nvSpPr>
          <p:cNvPr id="2" name="TextBox 1"/>
          <p:cNvSpPr txBox="1"/>
          <p:nvPr/>
        </p:nvSpPr>
        <p:spPr>
          <a:xfrm>
            <a:off x="606699" y="1463745"/>
            <a:ext cx="2153920" cy="369332"/>
          </a:xfrm>
          <a:prstGeom prst="rect">
            <a:avLst/>
          </a:prstGeom>
          <a:noFill/>
        </p:spPr>
        <p:txBody>
          <a:bodyPr wrap="square" rtlCol="0">
            <a:spAutoFit/>
          </a:bodyPr>
          <a:lstStyle/>
          <a:p>
            <a:r>
              <a:rPr lang="en-US" b="1" dirty="0" smtClean="0"/>
              <a:t> </a:t>
            </a:r>
            <a:endParaRPr lang="en-IN" b="1"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5409" b="12327"/>
          <a:stretch/>
        </p:blipFill>
        <p:spPr>
          <a:xfrm>
            <a:off x="1475117" y="1471257"/>
            <a:ext cx="9489057" cy="4390926"/>
          </a:xfrm>
          <a:prstGeom prst="rect">
            <a:avLst/>
          </a:prstGeom>
        </p:spPr>
      </p:pic>
    </p:spTree>
    <p:extLst>
      <p:ext uri="{BB962C8B-B14F-4D97-AF65-F5344CB8AC3E}">
        <p14:creationId xmlns:p14="http://schemas.microsoft.com/office/powerpoint/2010/main" val="10456496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3659" y="261257"/>
            <a:ext cx="10421257"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Results</a:t>
            </a:r>
            <a:endParaRPr lang="en-US"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C22DCF7B-F0E1-1F49-ADA0-A0BF274EABF0}"/>
              </a:ext>
            </a:extLst>
          </p:cNvPr>
          <p:cNvSpPr>
            <a:spLocks noGrp="1"/>
          </p:cNvSpPr>
          <p:nvPr>
            <p:ph type="sldNum" sz="quarter" idx="12"/>
          </p:nvPr>
        </p:nvSpPr>
        <p:spPr/>
        <p:txBody>
          <a:bodyPr/>
          <a:lstStyle/>
          <a:p>
            <a:fld id="{E6166A39-9D77-4296-9310-549343C3A784}" type="slidenum">
              <a:rPr lang="en-US" smtClean="0"/>
              <a:pPr/>
              <a:t>24</a:t>
            </a:fld>
            <a:endParaRPr lang="en-US" dirty="0"/>
          </a:p>
        </p:txBody>
      </p:sp>
      <p:sp>
        <p:nvSpPr>
          <p:cNvPr id="2" name="TextBox 1"/>
          <p:cNvSpPr txBox="1"/>
          <p:nvPr/>
        </p:nvSpPr>
        <p:spPr>
          <a:xfrm>
            <a:off x="606699" y="1463745"/>
            <a:ext cx="2153920" cy="369332"/>
          </a:xfrm>
          <a:prstGeom prst="rect">
            <a:avLst/>
          </a:prstGeom>
          <a:noFill/>
        </p:spPr>
        <p:txBody>
          <a:bodyPr wrap="square" rtlCol="0">
            <a:spAutoFit/>
          </a:bodyPr>
          <a:lstStyle/>
          <a:p>
            <a:r>
              <a:rPr lang="en-US" b="1" dirty="0" smtClean="0"/>
              <a:t> </a:t>
            </a:r>
            <a:endParaRPr lang="en-IN" b="1"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4905" b="10567"/>
          <a:stretch/>
        </p:blipFill>
        <p:spPr>
          <a:xfrm>
            <a:off x="1259456" y="1555423"/>
            <a:ext cx="9428672" cy="4483067"/>
          </a:xfrm>
          <a:prstGeom prst="rect">
            <a:avLst/>
          </a:prstGeom>
        </p:spPr>
      </p:pic>
    </p:spTree>
    <p:extLst>
      <p:ext uri="{BB962C8B-B14F-4D97-AF65-F5344CB8AC3E}">
        <p14:creationId xmlns:p14="http://schemas.microsoft.com/office/powerpoint/2010/main" val="6323709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3659" y="261257"/>
            <a:ext cx="10421257"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Conclusion</a:t>
            </a:r>
            <a:endParaRPr lang="en-US"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C22DCF7B-F0E1-1F49-ADA0-A0BF274EABF0}"/>
              </a:ext>
            </a:extLst>
          </p:cNvPr>
          <p:cNvSpPr>
            <a:spLocks noGrp="1"/>
          </p:cNvSpPr>
          <p:nvPr>
            <p:ph type="sldNum" sz="quarter" idx="12"/>
          </p:nvPr>
        </p:nvSpPr>
        <p:spPr/>
        <p:txBody>
          <a:bodyPr/>
          <a:lstStyle/>
          <a:p>
            <a:fld id="{E6166A39-9D77-4296-9310-549343C3A784}" type="slidenum">
              <a:rPr lang="en-US" smtClean="0"/>
              <a:pPr/>
              <a:t>25</a:t>
            </a:fld>
            <a:endParaRPr lang="en-US" dirty="0"/>
          </a:p>
        </p:txBody>
      </p:sp>
      <p:sp>
        <p:nvSpPr>
          <p:cNvPr id="2" name="TextBox 1"/>
          <p:cNvSpPr txBox="1"/>
          <p:nvPr/>
        </p:nvSpPr>
        <p:spPr>
          <a:xfrm>
            <a:off x="606699" y="1463745"/>
            <a:ext cx="2153920" cy="369332"/>
          </a:xfrm>
          <a:prstGeom prst="rect">
            <a:avLst/>
          </a:prstGeom>
          <a:noFill/>
        </p:spPr>
        <p:txBody>
          <a:bodyPr wrap="square" rtlCol="0">
            <a:spAutoFit/>
          </a:bodyPr>
          <a:lstStyle/>
          <a:p>
            <a:r>
              <a:rPr lang="en-US" b="1" dirty="0" smtClean="0"/>
              <a:t> </a:t>
            </a:r>
            <a:endParaRPr lang="en-IN" b="1" dirty="0"/>
          </a:p>
        </p:txBody>
      </p:sp>
      <p:sp>
        <p:nvSpPr>
          <p:cNvPr id="6" name="Rectangle 5"/>
          <p:cNvSpPr/>
          <p:nvPr/>
        </p:nvSpPr>
        <p:spPr>
          <a:xfrm>
            <a:off x="1201946" y="1567262"/>
            <a:ext cx="9512062" cy="4031873"/>
          </a:xfrm>
          <a:prstGeom prst="rect">
            <a:avLst/>
          </a:prstGeom>
        </p:spPr>
        <p:txBody>
          <a:bodyPr wrap="square">
            <a:spAutoFit/>
          </a:bodyPr>
          <a:lstStyle/>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proposed CNN model demonstrated significant efficacy when tested with the validation data, showcasing a high accuracy rate of 96.1% and an Area Under the Curve (AUC) of 98%. </a:t>
            </a:r>
            <a:endParaRPr 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These </a:t>
            </a:r>
            <a:r>
              <a:rPr lang="en-US" sz="2000" dirty="0">
                <a:latin typeface="Times New Roman" panose="02020603050405020304" pitchFamily="18" charset="0"/>
                <a:cs typeface="Times New Roman" panose="02020603050405020304" pitchFamily="18" charset="0"/>
              </a:rPr>
              <a:t>impressive performance metrics underscore the model's capability to accurately classify Alzheimer's disease based on neuroimaging data</a:t>
            </a:r>
            <a:r>
              <a:rPr lang="en-US" sz="20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Moreover, the model's ability to identify brain areas commonly associated with Alzheimer's disease holds promise for enhancing physicians' decision-making processes</a:t>
            </a:r>
            <a:r>
              <a:rPr lang="en-US" sz="20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By leveraging the model's predictions, clinicians can gain valuable insights into each patient's AD severity level, thus aiding in the formulation of personalized treatment plans and </a:t>
            </a:r>
            <a:r>
              <a:rPr lang="en-US" sz="2000" dirty="0" smtClean="0">
                <a:latin typeface="Times New Roman" panose="02020603050405020304" pitchFamily="18" charset="0"/>
                <a:cs typeface="Times New Roman" panose="02020603050405020304" pitchFamily="18" charset="0"/>
              </a:rPr>
              <a:t>interventions.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07791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3659" y="261257"/>
            <a:ext cx="10421257"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Future Scope</a:t>
            </a:r>
            <a:endParaRPr lang="en-US"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C22DCF7B-F0E1-1F49-ADA0-A0BF274EABF0}"/>
              </a:ext>
            </a:extLst>
          </p:cNvPr>
          <p:cNvSpPr>
            <a:spLocks noGrp="1"/>
          </p:cNvSpPr>
          <p:nvPr>
            <p:ph type="sldNum" sz="quarter" idx="12"/>
          </p:nvPr>
        </p:nvSpPr>
        <p:spPr/>
        <p:txBody>
          <a:bodyPr/>
          <a:lstStyle/>
          <a:p>
            <a:fld id="{E6166A39-9D77-4296-9310-549343C3A784}" type="slidenum">
              <a:rPr lang="en-US" smtClean="0"/>
              <a:pPr/>
              <a:t>26</a:t>
            </a:fld>
            <a:endParaRPr lang="en-US" dirty="0"/>
          </a:p>
        </p:txBody>
      </p:sp>
      <p:sp>
        <p:nvSpPr>
          <p:cNvPr id="2" name="TextBox 1"/>
          <p:cNvSpPr txBox="1"/>
          <p:nvPr/>
        </p:nvSpPr>
        <p:spPr>
          <a:xfrm>
            <a:off x="606699" y="1463745"/>
            <a:ext cx="2153920" cy="369332"/>
          </a:xfrm>
          <a:prstGeom prst="rect">
            <a:avLst/>
          </a:prstGeom>
          <a:noFill/>
        </p:spPr>
        <p:txBody>
          <a:bodyPr wrap="square" rtlCol="0">
            <a:spAutoFit/>
          </a:bodyPr>
          <a:lstStyle/>
          <a:p>
            <a:r>
              <a:rPr lang="en-US" b="1" dirty="0" smtClean="0"/>
              <a:t> </a:t>
            </a:r>
            <a:endParaRPr lang="en-IN" b="1" dirty="0"/>
          </a:p>
        </p:txBody>
      </p:sp>
      <p:sp>
        <p:nvSpPr>
          <p:cNvPr id="6" name="Rectangle 5"/>
          <p:cNvSpPr/>
          <p:nvPr/>
        </p:nvSpPr>
        <p:spPr>
          <a:xfrm>
            <a:off x="1201946" y="1567262"/>
            <a:ext cx="9512062" cy="4247317"/>
          </a:xfrm>
          <a:prstGeom prst="rect">
            <a:avLst/>
          </a:prstGeom>
        </p:spPr>
        <p:txBody>
          <a:bodyPr wrap="square">
            <a:spAutoFit/>
          </a:bodyPr>
          <a:lstStyle/>
          <a:p>
            <a:pPr marL="285750" indent="-28575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Dataset Expansion:</a:t>
            </a:r>
            <a:r>
              <a:rPr lang="en-US" sz="2000" dirty="0">
                <a:latin typeface="Times New Roman" panose="02020603050405020304" pitchFamily="18" charset="0"/>
                <a:cs typeface="Times New Roman" panose="02020603050405020304" pitchFamily="18" charset="0"/>
              </a:rPr>
              <a:t> Incorporating more diverse and extensive data sources to enrich the model's understanding and adaptability, including real-world patient data, genetic information, and emerging health trends.</a:t>
            </a:r>
          </a:p>
          <a:p>
            <a:pPr marL="285750" indent="-28575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Algorithm Refinement: </a:t>
            </a:r>
            <a:r>
              <a:rPr lang="en-US" sz="2000" dirty="0">
                <a:latin typeface="Times New Roman" panose="02020603050405020304" pitchFamily="18" charset="0"/>
                <a:cs typeface="Times New Roman" panose="02020603050405020304" pitchFamily="18" charset="0"/>
              </a:rPr>
              <a:t>Continual refinement of analysis algorithms, exploring advanced machine learning techniques like ensemble methods or neural networks to improve disease prediction and classification precision.</a:t>
            </a:r>
          </a:p>
          <a:p>
            <a:pPr marL="285750" indent="-28575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System Enhancement: </a:t>
            </a:r>
            <a:r>
              <a:rPr lang="en-US" sz="2000" dirty="0">
                <a:latin typeface="Times New Roman" panose="02020603050405020304" pitchFamily="18" charset="0"/>
                <a:cs typeface="Times New Roman" panose="02020603050405020304" pitchFamily="18" charset="0"/>
              </a:rPr>
              <a:t>Expanding the system's modules and features to encompass a wider range of diseases and health conditions, making it more comprehensive and versatile in predictive healthcare technology.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28641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3659" y="261257"/>
            <a:ext cx="10421257"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References</a:t>
            </a:r>
            <a:endParaRPr lang="en-US"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C22DCF7B-F0E1-1F49-ADA0-A0BF274EABF0}"/>
              </a:ext>
            </a:extLst>
          </p:cNvPr>
          <p:cNvSpPr>
            <a:spLocks noGrp="1"/>
          </p:cNvSpPr>
          <p:nvPr>
            <p:ph type="sldNum" sz="quarter" idx="12"/>
          </p:nvPr>
        </p:nvSpPr>
        <p:spPr/>
        <p:txBody>
          <a:bodyPr/>
          <a:lstStyle/>
          <a:p>
            <a:fld id="{E6166A39-9D77-4296-9310-549343C3A784}" type="slidenum">
              <a:rPr lang="en-US" smtClean="0"/>
              <a:pPr/>
              <a:t>27</a:t>
            </a:fld>
            <a:endParaRPr lang="en-US" dirty="0"/>
          </a:p>
        </p:txBody>
      </p:sp>
      <p:sp>
        <p:nvSpPr>
          <p:cNvPr id="2" name="TextBox 1"/>
          <p:cNvSpPr txBox="1"/>
          <p:nvPr/>
        </p:nvSpPr>
        <p:spPr>
          <a:xfrm>
            <a:off x="606699" y="1463745"/>
            <a:ext cx="2153920" cy="369332"/>
          </a:xfrm>
          <a:prstGeom prst="rect">
            <a:avLst/>
          </a:prstGeom>
          <a:noFill/>
        </p:spPr>
        <p:txBody>
          <a:bodyPr wrap="square" rtlCol="0">
            <a:spAutoFit/>
          </a:bodyPr>
          <a:lstStyle/>
          <a:p>
            <a:r>
              <a:rPr lang="en-US" b="1" dirty="0" smtClean="0"/>
              <a:t> </a:t>
            </a:r>
            <a:endParaRPr lang="en-IN" b="1" dirty="0"/>
          </a:p>
        </p:txBody>
      </p:sp>
      <p:sp>
        <p:nvSpPr>
          <p:cNvPr id="6" name="Rectangle 5"/>
          <p:cNvSpPr/>
          <p:nvPr/>
        </p:nvSpPr>
        <p:spPr>
          <a:xfrm>
            <a:off x="1201946" y="1567262"/>
            <a:ext cx="9891624" cy="4708981"/>
          </a:xfrm>
          <a:prstGeom prst="rect">
            <a:avLst/>
          </a:prstGeom>
        </p:spPr>
        <p:txBody>
          <a:bodyPr wrap="square">
            <a:spAutoFit/>
          </a:bodyPr>
          <a:lstStyle/>
          <a:p>
            <a:pPr>
              <a:lnSpc>
                <a:spcPct val="150000"/>
              </a:lnSpc>
            </a:pPr>
            <a:r>
              <a:rPr lang="en-IN" sz="2000" dirty="0">
                <a:latin typeface="Times New Roman" panose="02020603050405020304" pitchFamily="18" charset="0"/>
                <a:cs typeface="Times New Roman" panose="02020603050405020304" pitchFamily="18" charset="0"/>
              </a:rPr>
              <a:t>[1] Khan, </a:t>
            </a:r>
            <a:r>
              <a:rPr lang="en-IN" sz="2000" dirty="0" err="1">
                <a:latin typeface="Times New Roman" panose="02020603050405020304" pitchFamily="18" charset="0"/>
                <a:cs typeface="Times New Roman" panose="02020603050405020304" pitchFamily="18" charset="0"/>
              </a:rPr>
              <a:t>Aunsia</a:t>
            </a:r>
            <a:r>
              <a:rPr lang="en-IN" sz="2000" dirty="0">
                <a:latin typeface="Times New Roman" panose="02020603050405020304" pitchFamily="18" charset="0"/>
                <a:cs typeface="Times New Roman" panose="02020603050405020304" pitchFamily="18" charset="0"/>
              </a:rPr>
              <a:t>, et al. "Machine learning for Alzheimer's dementia prediction: A comprehensive survey." IEEE Access 9 (2021): 86249-86299. </a:t>
            </a:r>
            <a:endParaRPr lang="en-IN" sz="2000" dirty="0" smtClean="0">
              <a:latin typeface="Times New Roman" panose="02020603050405020304" pitchFamily="18" charset="0"/>
              <a:cs typeface="Times New Roman" panose="02020603050405020304" pitchFamily="18" charset="0"/>
            </a:endParaRPr>
          </a:p>
          <a:p>
            <a:pPr>
              <a:lnSpc>
                <a:spcPct val="150000"/>
              </a:lnSpc>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2] AL-</a:t>
            </a:r>
            <a:r>
              <a:rPr lang="en-IN" sz="2000" dirty="0" err="1">
                <a:latin typeface="Times New Roman" panose="02020603050405020304" pitchFamily="18" charset="0"/>
                <a:cs typeface="Times New Roman" panose="02020603050405020304" pitchFamily="18" charset="0"/>
              </a:rPr>
              <a:t>Shoukry</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Suhad</a:t>
            </a:r>
            <a:r>
              <a:rPr lang="en-IN" sz="2000" dirty="0">
                <a:latin typeface="Times New Roman" panose="02020603050405020304" pitchFamily="18" charset="0"/>
                <a:cs typeface="Times New Roman" panose="02020603050405020304" pitchFamily="18" charset="0"/>
              </a:rPr>
              <a:t>, Tamer H. </a:t>
            </a:r>
            <a:r>
              <a:rPr lang="en-IN" sz="2000" dirty="0" err="1">
                <a:latin typeface="Times New Roman" panose="02020603050405020304" pitchFamily="18" charset="0"/>
                <a:cs typeface="Times New Roman" panose="02020603050405020304" pitchFamily="18" charset="0"/>
              </a:rPr>
              <a:t>Rassem</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Nour</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Eldeen</a:t>
            </a:r>
            <a:r>
              <a:rPr lang="en-IN" sz="2000" dirty="0">
                <a:latin typeface="Times New Roman" panose="02020603050405020304" pitchFamily="18" charset="0"/>
                <a:cs typeface="Times New Roman" panose="02020603050405020304" pitchFamily="18" charset="0"/>
              </a:rPr>
              <a:t> M. </a:t>
            </a:r>
            <a:r>
              <a:rPr lang="en-IN" sz="2000" dirty="0" err="1">
                <a:latin typeface="Times New Roman" panose="02020603050405020304" pitchFamily="18" charset="0"/>
                <a:cs typeface="Times New Roman" panose="02020603050405020304" pitchFamily="18" charset="0"/>
              </a:rPr>
              <a:t>Khalifa</a:t>
            </a:r>
            <a:r>
              <a:rPr lang="en-IN" sz="2000" dirty="0">
                <a:latin typeface="Times New Roman" panose="02020603050405020304" pitchFamily="18" charset="0"/>
                <a:cs typeface="Times New Roman" panose="02020603050405020304" pitchFamily="18" charset="0"/>
              </a:rPr>
              <a:t>. "Alzheimer's disease detection from functional magnetic resonance imaging using deep learning technique." </a:t>
            </a:r>
            <a:r>
              <a:rPr lang="en-IN" sz="2000" dirty="0" err="1">
                <a:latin typeface="Times New Roman" panose="02020603050405020304" pitchFamily="18" charset="0"/>
                <a:cs typeface="Times New Roman" panose="02020603050405020304" pitchFamily="18" charset="0"/>
              </a:rPr>
              <a:t>Menoufia</a:t>
            </a:r>
            <a:r>
              <a:rPr lang="en-IN" sz="2000" dirty="0">
                <a:latin typeface="Times New Roman" panose="02020603050405020304" pitchFamily="18" charset="0"/>
                <a:cs typeface="Times New Roman" panose="02020603050405020304" pitchFamily="18" charset="0"/>
              </a:rPr>
              <a:t> J. Electron. Eng. Res 29 (2020): 31-57. </a:t>
            </a:r>
            <a:endParaRPr lang="en-IN" sz="2000" dirty="0" smtClean="0">
              <a:latin typeface="Times New Roman" panose="02020603050405020304" pitchFamily="18" charset="0"/>
              <a:cs typeface="Times New Roman" panose="02020603050405020304" pitchFamily="18" charset="0"/>
            </a:endParaRPr>
          </a:p>
          <a:p>
            <a:pPr>
              <a:lnSpc>
                <a:spcPct val="150000"/>
              </a:lnSpc>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3] </a:t>
            </a:r>
            <a:r>
              <a:rPr lang="en-IN" sz="2000" dirty="0" err="1">
                <a:latin typeface="Times New Roman" panose="02020603050405020304" pitchFamily="18" charset="0"/>
                <a:cs typeface="Times New Roman" panose="02020603050405020304" pitchFamily="18" charset="0"/>
              </a:rPr>
              <a:t>Ebrahim</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Doaa</a:t>
            </a:r>
            <a:r>
              <a:rPr lang="en-IN" sz="2000" dirty="0">
                <a:latin typeface="Times New Roman" panose="02020603050405020304" pitchFamily="18" charset="0"/>
                <a:cs typeface="Times New Roman" panose="02020603050405020304" pitchFamily="18" charset="0"/>
              </a:rPr>
              <a:t>, et al. "Convolutional neural network for early diagnosis of Alzheimer's disease." Advances in Bioinformatics 2020 (2020). </a:t>
            </a:r>
            <a:endParaRPr lang="en-IN" sz="2000" dirty="0" smtClean="0">
              <a:latin typeface="Times New Roman" panose="02020603050405020304" pitchFamily="18" charset="0"/>
              <a:cs typeface="Times New Roman" panose="02020603050405020304" pitchFamily="18" charset="0"/>
            </a:endParaRPr>
          </a:p>
          <a:p>
            <a:pPr>
              <a:lnSpc>
                <a:spcPct val="150000"/>
              </a:lnSpc>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4] </a:t>
            </a:r>
            <a:r>
              <a:rPr lang="en-IN" sz="2000" dirty="0" err="1">
                <a:latin typeface="Times New Roman" panose="02020603050405020304" pitchFamily="18" charset="0"/>
                <a:cs typeface="Times New Roman" panose="02020603050405020304" pitchFamily="18" charset="0"/>
              </a:rPr>
              <a:t>Ju</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Ronghui</a:t>
            </a:r>
            <a:r>
              <a:rPr lang="en-IN" sz="2000" dirty="0">
                <a:latin typeface="Times New Roman" panose="02020603050405020304" pitchFamily="18" charset="0"/>
                <a:cs typeface="Times New Roman" panose="02020603050405020304" pitchFamily="18" charset="0"/>
              </a:rPr>
              <a:t>, et al. "Early diagnosis of Alzheimer's disease based on resting-state brain networks and deep learning." IEEE/ACM Transactions on Computational Biology and Bioinformatics 16.1 (2017): 244-257</a:t>
            </a:r>
            <a:r>
              <a:rPr lang="en-IN"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198190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3659" y="261257"/>
            <a:ext cx="10421257"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References</a:t>
            </a:r>
            <a:endParaRPr lang="en-US"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C22DCF7B-F0E1-1F49-ADA0-A0BF274EABF0}"/>
              </a:ext>
            </a:extLst>
          </p:cNvPr>
          <p:cNvSpPr>
            <a:spLocks noGrp="1"/>
          </p:cNvSpPr>
          <p:nvPr>
            <p:ph type="sldNum" sz="quarter" idx="12"/>
          </p:nvPr>
        </p:nvSpPr>
        <p:spPr/>
        <p:txBody>
          <a:bodyPr/>
          <a:lstStyle/>
          <a:p>
            <a:fld id="{E6166A39-9D77-4296-9310-549343C3A784}" type="slidenum">
              <a:rPr lang="en-US" smtClean="0"/>
              <a:pPr/>
              <a:t>28</a:t>
            </a:fld>
            <a:endParaRPr lang="en-US" dirty="0"/>
          </a:p>
        </p:txBody>
      </p:sp>
      <p:sp>
        <p:nvSpPr>
          <p:cNvPr id="2" name="TextBox 1"/>
          <p:cNvSpPr txBox="1"/>
          <p:nvPr/>
        </p:nvSpPr>
        <p:spPr>
          <a:xfrm>
            <a:off x="606699" y="1463745"/>
            <a:ext cx="2153920" cy="369332"/>
          </a:xfrm>
          <a:prstGeom prst="rect">
            <a:avLst/>
          </a:prstGeom>
          <a:noFill/>
        </p:spPr>
        <p:txBody>
          <a:bodyPr wrap="square" rtlCol="0">
            <a:spAutoFit/>
          </a:bodyPr>
          <a:lstStyle/>
          <a:p>
            <a:r>
              <a:rPr lang="en-US" b="1" dirty="0" smtClean="0"/>
              <a:t> </a:t>
            </a:r>
            <a:endParaRPr lang="en-IN" b="1" dirty="0"/>
          </a:p>
        </p:txBody>
      </p:sp>
      <p:sp>
        <p:nvSpPr>
          <p:cNvPr id="6" name="Rectangle 5"/>
          <p:cNvSpPr/>
          <p:nvPr/>
        </p:nvSpPr>
        <p:spPr>
          <a:xfrm>
            <a:off x="1013013" y="1463745"/>
            <a:ext cx="10685928" cy="4708981"/>
          </a:xfrm>
          <a:prstGeom prst="rect">
            <a:avLst/>
          </a:prstGeom>
        </p:spPr>
        <p:txBody>
          <a:bodyPr wrap="square">
            <a:spAutoFit/>
          </a:bodyPr>
          <a:lstStyle/>
          <a:p>
            <a:pPr>
              <a:lnSpc>
                <a:spcPct val="150000"/>
              </a:lnSpc>
            </a:pPr>
            <a:r>
              <a:rPr lang="en-IN" sz="2000" dirty="0">
                <a:latin typeface="Times New Roman" panose="02020603050405020304" pitchFamily="18" charset="0"/>
                <a:cs typeface="Times New Roman" panose="02020603050405020304" pitchFamily="18" charset="0"/>
              </a:rPr>
              <a:t>[5] </a:t>
            </a:r>
            <a:r>
              <a:rPr lang="en-IN" sz="2000" dirty="0" err="1">
                <a:latin typeface="Times New Roman" panose="02020603050405020304" pitchFamily="18" charset="0"/>
                <a:cs typeface="Times New Roman" panose="02020603050405020304" pitchFamily="18" charset="0"/>
              </a:rPr>
              <a:t>Kruthika</a:t>
            </a:r>
            <a:r>
              <a:rPr lang="en-IN" sz="2000" dirty="0">
                <a:latin typeface="Times New Roman" panose="02020603050405020304" pitchFamily="18" charset="0"/>
                <a:cs typeface="Times New Roman" panose="02020603050405020304" pitchFamily="18" charset="0"/>
              </a:rPr>
              <a:t>, K. R., et al. "Alzheimer's disease classification using hybrid principle component analysis and particle swarm optimization." </a:t>
            </a:r>
            <a:r>
              <a:rPr lang="en-IN" sz="2000" dirty="0" err="1">
                <a:latin typeface="Times New Roman" panose="02020603050405020304" pitchFamily="18" charset="0"/>
                <a:cs typeface="Times New Roman" panose="02020603050405020304" pitchFamily="18" charset="0"/>
              </a:rPr>
              <a:t>Biocybernetics</a:t>
            </a:r>
            <a:r>
              <a:rPr lang="en-IN" sz="2000" dirty="0">
                <a:latin typeface="Times New Roman" panose="02020603050405020304" pitchFamily="18" charset="0"/>
                <a:cs typeface="Times New Roman" panose="02020603050405020304" pitchFamily="18" charset="0"/>
              </a:rPr>
              <a:t> and Biomedical Engineering 38.4 (2018): 913-923. </a:t>
            </a:r>
            <a:endParaRPr lang="en-IN" sz="2000" dirty="0" smtClean="0">
              <a:latin typeface="Times New Roman" panose="02020603050405020304" pitchFamily="18" charset="0"/>
              <a:cs typeface="Times New Roman" panose="02020603050405020304" pitchFamily="18" charset="0"/>
            </a:endParaRPr>
          </a:p>
          <a:p>
            <a:pPr>
              <a:lnSpc>
                <a:spcPct val="150000"/>
              </a:lnSpc>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6] </a:t>
            </a:r>
            <a:r>
              <a:rPr lang="en-IN" sz="2000" dirty="0" err="1">
                <a:latin typeface="Times New Roman" panose="02020603050405020304" pitchFamily="18" charset="0"/>
                <a:cs typeface="Times New Roman" panose="02020603050405020304" pitchFamily="18" charset="0"/>
              </a:rPr>
              <a:t>Akter</a:t>
            </a:r>
            <a:r>
              <a:rPr lang="en-IN" sz="2000" dirty="0">
                <a:latin typeface="Times New Roman" panose="02020603050405020304" pitchFamily="18" charset="0"/>
                <a:cs typeface="Times New Roman" panose="02020603050405020304" pitchFamily="18" charset="0"/>
              </a:rPr>
              <a:t>, L., &amp; Islam, F. A. (2021). Dementia Identification for Diagnosing Alzheimer's Disease using </a:t>
            </a:r>
            <a:r>
              <a:rPr lang="en-IN" sz="2000" dirty="0" err="1">
                <a:latin typeface="Times New Roman" panose="02020603050405020304" pitchFamily="18" charset="0"/>
                <a:cs typeface="Times New Roman" panose="02020603050405020304" pitchFamily="18" charset="0"/>
              </a:rPr>
              <a:t>XGBoost</a:t>
            </a:r>
            <a:r>
              <a:rPr lang="en-IN" sz="2000" dirty="0">
                <a:latin typeface="Times New Roman" panose="02020603050405020304" pitchFamily="18" charset="0"/>
                <a:cs typeface="Times New Roman" panose="02020603050405020304" pitchFamily="18" charset="0"/>
              </a:rPr>
              <a:t> Algorithm. 2021 International Conference on Information and Communication Technology for Sustainable Development (ICICT4SD), 205-209. </a:t>
            </a:r>
            <a:endParaRPr lang="en-IN" sz="2000" dirty="0" smtClean="0">
              <a:latin typeface="Times New Roman" panose="02020603050405020304" pitchFamily="18" charset="0"/>
              <a:cs typeface="Times New Roman" panose="02020603050405020304" pitchFamily="18" charset="0"/>
            </a:endParaRPr>
          </a:p>
          <a:p>
            <a:pPr>
              <a:lnSpc>
                <a:spcPct val="150000"/>
              </a:lnSpc>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7] Archana, B., &amp; </a:t>
            </a:r>
            <a:r>
              <a:rPr lang="en-IN" sz="2000" dirty="0" err="1">
                <a:latin typeface="Times New Roman" panose="02020603050405020304" pitchFamily="18" charset="0"/>
                <a:cs typeface="Times New Roman" panose="02020603050405020304" pitchFamily="18" charset="0"/>
              </a:rPr>
              <a:t>Kalirajan</a:t>
            </a:r>
            <a:r>
              <a:rPr lang="en-IN" sz="2000" dirty="0">
                <a:latin typeface="Times New Roman" panose="02020603050405020304" pitchFamily="18" charset="0"/>
                <a:cs typeface="Times New Roman" panose="02020603050405020304" pitchFamily="18" charset="0"/>
              </a:rPr>
              <a:t>, K. (2023). Alzheimer's Disease Classification using Convolutional Neural Networks. 2023 International Conference on Innovative Data Communication Technologies and Application (ICIDCA), 1044-1048. </a:t>
            </a:r>
            <a:endParaRPr lang="en-IN" sz="2000" dirty="0" smtClean="0">
              <a:latin typeface="Times New Roman" panose="02020603050405020304" pitchFamily="18" charset="0"/>
              <a:cs typeface="Times New Roman" panose="02020603050405020304" pitchFamily="18" charset="0"/>
            </a:endParaRPr>
          </a:p>
          <a:p>
            <a:pPr>
              <a:lnSpc>
                <a:spcPct val="150000"/>
              </a:lnSpc>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8] Abhishek Raj &amp; </a:t>
            </a:r>
            <a:r>
              <a:rPr lang="en-IN" sz="2000" dirty="0" err="1">
                <a:latin typeface="Times New Roman" panose="02020603050405020304" pitchFamily="18" charset="0"/>
                <a:cs typeface="Times New Roman" panose="02020603050405020304" pitchFamily="18" charset="0"/>
              </a:rPr>
              <a:t>Sumit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Bujare</a:t>
            </a:r>
            <a:r>
              <a:rPr lang="en-IN" sz="2000" dirty="0">
                <a:latin typeface="Times New Roman" panose="02020603050405020304" pitchFamily="18" charset="0"/>
                <a:cs typeface="Times New Roman" panose="02020603050405020304" pitchFamily="18" charset="0"/>
              </a:rPr>
              <a:t>. Alzheimer’s Disease Recognition using CNN Model with EfficientNetV2.</a:t>
            </a:r>
            <a:endParaRPr lang="en-I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7118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3659" y="261257"/>
            <a:ext cx="10421257"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References</a:t>
            </a:r>
            <a:endParaRPr lang="en-US"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C22DCF7B-F0E1-1F49-ADA0-A0BF274EABF0}"/>
              </a:ext>
            </a:extLst>
          </p:cNvPr>
          <p:cNvSpPr>
            <a:spLocks noGrp="1"/>
          </p:cNvSpPr>
          <p:nvPr>
            <p:ph type="sldNum" sz="quarter" idx="12"/>
          </p:nvPr>
        </p:nvSpPr>
        <p:spPr/>
        <p:txBody>
          <a:bodyPr/>
          <a:lstStyle/>
          <a:p>
            <a:fld id="{E6166A39-9D77-4296-9310-549343C3A784}" type="slidenum">
              <a:rPr lang="en-US" smtClean="0"/>
              <a:pPr/>
              <a:t>29</a:t>
            </a:fld>
            <a:endParaRPr lang="en-US" dirty="0"/>
          </a:p>
        </p:txBody>
      </p:sp>
      <p:sp>
        <p:nvSpPr>
          <p:cNvPr id="2" name="TextBox 1"/>
          <p:cNvSpPr txBox="1"/>
          <p:nvPr/>
        </p:nvSpPr>
        <p:spPr>
          <a:xfrm>
            <a:off x="606699" y="1463745"/>
            <a:ext cx="2153920" cy="369332"/>
          </a:xfrm>
          <a:prstGeom prst="rect">
            <a:avLst/>
          </a:prstGeom>
          <a:noFill/>
        </p:spPr>
        <p:txBody>
          <a:bodyPr wrap="square" rtlCol="0">
            <a:spAutoFit/>
          </a:bodyPr>
          <a:lstStyle/>
          <a:p>
            <a:r>
              <a:rPr lang="en-US" b="1" dirty="0" smtClean="0"/>
              <a:t> </a:t>
            </a:r>
            <a:endParaRPr lang="en-IN" b="1" dirty="0"/>
          </a:p>
        </p:txBody>
      </p:sp>
      <p:sp>
        <p:nvSpPr>
          <p:cNvPr id="6" name="Rectangle 5"/>
          <p:cNvSpPr/>
          <p:nvPr/>
        </p:nvSpPr>
        <p:spPr>
          <a:xfrm>
            <a:off x="1013013" y="1463745"/>
            <a:ext cx="10685928" cy="4247317"/>
          </a:xfrm>
          <a:prstGeom prst="rect">
            <a:avLst/>
          </a:prstGeom>
        </p:spPr>
        <p:txBody>
          <a:bodyPr wrap="square">
            <a:spAutoFit/>
          </a:bodyPr>
          <a:lstStyle/>
          <a:p>
            <a:pPr>
              <a:lnSpc>
                <a:spcPct val="150000"/>
              </a:lnSpc>
            </a:pPr>
            <a:r>
              <a:rPr lang="en-IN" sz="2000" dirty="0">
                <a:latin typeface="Times New Roman" panose="02020603050405020304" pitchFamily="18" charset="0"/>
                <a:cs typeface="Times New Roman" panose="02020603050405020304" pitchFamily="18" charset="0"/>
              </a:rPr>
              <a:t>[9] </a:t>
            </a:r>
            <a:r>
              <a:rPr lang="en-IN" sz="2000" dirty="0" err="1">
                <a:latin typeface="Times New Roman" panose="02020603050405020304" pitchFamily="18" charset="0"/>
                <a:cs typeface="Times New Roman" panose="02020603050405020304" pitchFamily="18" charset="0"/>
              </a:rPr>
              <a:t>Saman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Sarraf</a:t>
            </a:r>
            <a:r>
              <a:rPr lang="en-IN" sz="2000" dirty="0">
                <a:latin typeface="Times New Roman" panose="02020603050405020304" pitchFamily="18" charset="0"/>
                <a:cs typeface="Times New Roman" panose="02020603050405020304" pitchFamily="18" charset="0"/>
              </a:rPr>
              <a:t> &amp; </a:t>
            </a:r>
            <a:r>
              <a:rPr lang="en-IN" sz="2000" dirty="0" err="1">
                <a:latin typeface="Times New Roman" panose="02020603050405020304" pitchFamily="18" charset="0"/>
                <a:cs typeface="Times New Roman" panose="02020603050405020304" pitchFamily="18" charset="0"/>
              </a:rPr>
              <a:t>Ghassem</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Tofighi</a:t>
            </a:r>
            <a:r>
              <a:rPr lang="en-IN" sz="2000" dirty="0">
                <a:latin typeface="Times New Roman" panose="02020603050405020304" pitchFamily="18" charset="0"/>
                <a:cs typeface="Times New Roman" panose="02020603050405020304" pitchFamily="18" charset="0"/>
              </a:rPr>
              <a:t>. Deep Learning-based Pipeline to Recognize Alzheimer’s Disease using fMRI Data, 2016. </a:t>
            </a:r>
            <a:endParaRPr lang="en-IN" sz="2000" dirty="0" smtClean="0">
              <a:latin typeface="Times New Roman" panose="02020603050405020304" pitchFamily="18" charset="0"/>
              <a:cs typeface="Times New Roman" panose="02020603050405020304" pitchFamily="18" charset="0"/>
            </a:endParaRPr>
          </a:p>
          <a:p>
            <a:pPr>
              <a:lnSpc>
                <a:spcPct val="150000"/>
              </a:lnSpc>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10] Chen Fang , </a:t>
            </a:r>
            <a:r>
              <a:rPr lang="en-IN" sz="2000" dirty="0" err="1">
                <a:latin typeface="Times New Roman" panose="02020603050405020304" pitchFamily="18" charset="0"/>
                <a:cs typeface="Times New Roman" panose="02020603050405020304" pitchFamily="18" charset="0"/>
              </a:rPr>
              <a:t>Chunfei</a:t>
            </a:r>
            <a:r>
              <a:rPr lang="en-IN" sz="2000" dirty="0">
                <a:latin typeface="Times New Roman" panose="02020603050405020304" pitchFamily="18" charset="0"/>
                <a:cs typeface="Times New Roman" panose="02020603050405020304" pitchFamily="18" charset="0"/>
              </a:rPr>
              <a:t> Li &amp; Mercedes </a:t>
            </a:r>
            <a:r>
              <a:rPr lang="en-IN" sz="2000" dirty="0" err="1">
                <a:latin typeface="Times New Roman" panose="02020603050405020304" pitchFamily="18" charset="0"/>
                <a:cs typeface="Times New Roman" panose="02020603050405020304" pitchFamily="18" charset="0"/>
              </a:rPr>
              <a:t>Cabrerizo</a:t>
            </a:r>
            <a:r>
              <a:rPr lang="en-IN" sz="2000" dirty="0">
                <a:latin typeface="Times New Roman" panose="02020603050405020304" pitchFamily="18" charset="0"/>
                <a:cs typeface="Times New Roman" panose="02020603050405020304" pitchFamily="18" charset="0"/>
              </a:rPr>
              <a:t>. A Novel Gaussian Discriminant Analysis-based Computer Aided Diagnosis System for Screening Different Stages of Alzheimer’s Disease, 2017. </a:t>
            </a:r>
            <a:endParaRPr lang="en-IN" sz="2000" dirty="0" smtClean="0">
              <a:latin typeface="Times New Roman" panose="02020603050405020304" pitchFamily="18" charset="0"/>
              <a:cs typeface="Times New Roman" panose="02020603050405020304" pitchFamily="18" charset="0"/>
            </a:endParaRPr>
          </a:p>
          <a:p>
            <a:pPr>
              <a:lnSpc>
                <a:spcPct val="150000"/>
              </a:lnSpc>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11] </a:t>
            </a:r>
            <a:r>
              <a:rPr lang="en-IN" sz="2000" dirty="0" err="1">
                <a:latin typeface="Times New Roman" panose="02020603050405020304" pitchFamily="18" charset="0"/>
                <a:cs typeface="Times New Roman" panose="02020603050405020304" pitchFamily="18" charset="0"/>
              </a:rPr>
              <a:t>Shuqiang</a:t>
            </a:r>
            <a:r>
              <a:rPr lang="en-IN" sz="2000" dirty="0">
                <a:latin typeface="Times New Roman" panose="02020603050405020304" pitchFamily="18" charset="0"/>
                <a:cs typeface="Times New Roman" panose="02020603050405020304" pitchFamily="18" charset="0"/>
              </a:rPr>
              <a:t> Wang &amp; </a:t>
            </a:r>
            <a:r>
              <a:rPr lang="en-IN" sz="2000" dirty="0" err="1">
                <a:latin typeface="Times New Roman" panose="02020603050405020304" pitchFamily="18" charset="0"/>
                <a:cs typeface="Times New Roman" panose="02020603050405020304" pitchFamily="18" charset="0"/>
              </a:rPr>
              <a:t>Hongfei</a:t>
            </a:r>
            <a:r>
              <a:rPr lang="en-IN" sz="2000" dirty="0">
                <a:latin typeface="Times New Roman" panose="02020603050405020304" pitchFamily="18" charset="0"/>
                <a:cs typeface="Times New Roman" panose="02020603050405020304" pitchFamily="18" charset="0"/>
              </a:rPr>
              <a:t> Wang. Automatic Recognition of Mild Cognitive Impairment and Alzheimer's Disease Using Ensemble-based 3D Densely Connected Convolutional Networks, 2018. [12] Vinutha N &amp; Santosh </a:t>
            </a:r>
            <a:r>
              <a:rPr lang="en-IN" sz="2000" dirty="0" err="1">
                <a:latin typeface="Times New Roman" panose="02020603050405020304" pitchFamily="18" charset="0"/>
                <a:cs typeface="Times New Roman" panose="02020603050405020304" pitchFamily="18" charset="0"/>
              </a:rPr>
              <a:t>Pattar</a:t>
            </a:r>
            <a:r>
              <a:rPr lang="en-IN" sz="2000" dirty="0">
                <a:latin typeface="Times New Roman" panose="02020603050405020304" pitchFamily="18" charset="0"/>
                <a:cs typeface="Times New Roman" panose="02020603050405020304" pitchFamily="18" charset="0"/>
              </a:rPr>
              <a:t>. A Convolution Neural Network-based Classifier for Diagnosis of Alzheimer’s Disease, 2018. </a:t>
            </a:r>
            <a:endParaRPr lang="en-IN" sz="2000" dirty="0" smtClean="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[13] Shaik </a:t>
            </a:r>
            <a:r>
              <a:rPr lang="en-US" sz="2000" dirty="0" err="1">
                <a:latin typeface="Times New Roman" panose="02020603050405020304" pitchFamily="18" charset="0"/>
                <a:cs typeface="Times New Roman" panose="02020603050405020304" pitchFamily="18" charset="0"/>
              </a:rPr>
              <a:t>Reeha</a:t>
            </a:r>
            <a:r>
              <a:rPr lang="en-US" sz="2000" dirty="0">
                <a:latin typeface="Times New Roman" panose="02020603050405020304" pitchFamily="18" charset="0"/>
                <a:cs typeface="Times New Roman" panose="02020603050405020304" pitchFamily="18" charset="0"/>
              </a:rPr>
              <a:t> &amp; </a:t>
            </a:r>
            <a:r>
              <a:rPr lang="en-US" sz="2000" dirty="0" err="1">
                <a:latin typeface="Times New Roman" panose="02020603050405020304" pitchFamily="18" charset="0"/>
                <a:cs typeface="Times New Roman" panose="02020603050405020304" pitchFamily="18" charset="0"/>
              </a:rPr>
              <a:t>Basavadeepthi</a:t>
            </a:r>
            <a:r>
              <a:rPr lang="en-US" sz="2000" dirty="0">
                <a:latin typeface="Times New Roman" panose="02020603050405020304" pitchFamily="18" charset="0"/>
                <a:cs typeface="Times New Roman" panose="02020603050405020304" pitchFamily="18" charset="0"/>
              </a:rPr>
              <a:t> H M, Alzheimer's Disease Detection Using MIC And MLP, 2023. </a:t>
            </a:r>
            <a:endParaRPr lang="en-I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5037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3659" y="261257"/>
            <a:ext cx="10421257"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Problem Statement</a:t>
            </a:r>
            <a:endParaRPr lang="en-US"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C22DCF7B-F0E1-1F49-ADA0-A0BF274EABF0}"/>
              </a:ext>
            </a:extLst>
          </p:cNvPr>
          <p:cNvSpPr>
            <a:spLocks noGrp="1"/>
          </p:cNvSpPr>
          <p:nvPr>
            <p:ph type="sldNum" sz="quarter" idx="12"/>
          </p:nvPr>
        </p:nvSpPr>
        <p:spPr/>
        <p:txBody>
          <a:bodyPr/>
          <a:lstStyle/>
          <a:p>
            <a:fld id="{E6166A39-9D77-4296-9310-549343C3A784}" type="slidenum">
              <a:rPr lang="en-US" smtClean="0"/>
              <a:pPr/>
              <a:t>3</a:t>
            </a:fld>
            <a:endParaRPr lang="en-US" dirty="0"/>
          </a:p>
        </p:txBody>
      </p:sp>
      <p:sp>
        <p:nvSpPr>
          <p:cNvPr id="2" name="TextBox 1"/>
          <p:cNvSpPr txBox="1"/>
          <p:nvPr/>
        </p:nvSpPr>
        <p:spPr>
          <a:xfrm>
            <a:off x="741873" y="1552755"/>
            <a:ext cx="10550104" cy="424731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Identification of Alzheimer’s </a:t>
            </a:r>
            <a:r>
              <a:rPr lang="en-US" sz="2000" b="1" dirty="0">
                <a:latin typeface="Times New Roman" panose="02020603050405020304" pitchFamily="18" charset="0"/>
                <a:cs typeface="Times New Roman" panose="02020603050405020304" pitchFamily="18" charset="0"/>
              </a:rPr>
              <a:t>Disease: </a:t>
            </a:r>
            <a:r>
              <a:rPr lang="en-US" sz="2000" dirty="0">
                <a:latin typeface="Times New Roman" panose="02020603050405020304" pitchFamily="18" charset="0"/>
                <a:cs typeface="Times New Roman" panose="02020603050405020304" pitchFamily="18" charset="0"/>
              </a:rPr>
              <a:t>Alzheimer's disease presents a significant public health challenge, characterized by cognitive decline and memory loss, necessitating accurate and timely diagnosis to initiate interventions and improve patient outcomes</a:t>
            </a:r>
            <a:r>
              <a:rPr lang="en-US" sz="2000" dirty="0" smtClean="0">
                <a:latin typeface="Times New Roman" panose="02020603050405020304" pitchFamily="18" charset="0"/>
                <a:cs typeface="Times New Roman" panose="02020603050405020304" pitchFamily="18" charset="0"/>
              </a:rPr>
              <a:t>.</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Early Detection and Intervention: </a:t>
            </a:r>
            <a:r>
              <a:rPr lang="en-US" sz="2000" dirty="0">
                <a:latin typeface="Times New Roman" panose="02020603050405020304" pitchFamily="18" charset="0"/>
                <a:cs typeface="Times New Roman" panose="02020603050405020304" pitchFamily="18" charset="0"/>
              </a:rPr>
              <a:t>Leveraging CNNs on MRI scan data to identify subtle neurological changes indicative of Alzheimer's disease at its earliest stages</a:t>
            </a:r>
            <a:r>
              <a:rPr lang="en-US" sz="2000" dirty="0" smtClean="0">
                <a:latin typeface="Times New Roman" panose="02020603050405020304" pitchFamily="18" charset="0"/>
                <a:cs typeface="Times New Roman" panose="02020603050405020304" pitchFamily="18" charset="0"/>
              </a:rPr>
              <a:t>.</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Classification of Disease </a:t>
            </a:r>
            <a:r>
              <a:rPr lang="en-US" sz="2000" b="1" dirty="0" smtClean="0">
                <a:latin typeface="Times New Roman" panose="02020603050405020304" pitchFamily="18" charset="0"/>
                <a:cs typeface="Times New Roman" panose="02020603050405020304" pitchFamily="18" charset="0"/>
              </a:rPr>
              <a:t>Severity: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research aims to classify the severity level of Alzheimer's disease into four categories: mild, non-demented, very mild demented, and moderate demented. This classification will provide valuable insights into disease progression and facilitate the development of tailored treatment strategies for patients at different stages of the disease.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38988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3659" y="261257"/>
            <a:ext cx="10421257"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References</a:t>
            </a:r>
            <a:endParaRPr lang="en-US"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C22DCF7B-F0E1-1F49-ADA0-A0BF274EABF0}"/>
              </a:ext>
            </a:extLst>
          </p:cNvPr>
          <p:cNvSpPr>
            <a:spLocks noGrp="1"/>
          </p:cNvSpPr>
          <p:nvPr>
            <p:ph type="sldNum" sz="quarter" idx="12"/>
          </p:nvPr>
        </p:nvSpPr>
        <p:spPr/>
        <p:txBody>
          <a:bodyPr/>
          <a:lstStyle/>
          <a:p>
            <a:fld id="{E6166A39-9D77-4296-9310-549343C3A784}" type="slidenum">
              <a:rPr lang="en-US" smtClean="0"/>
              <a:pPr/>
              <a:t>30</a:t>
            </a:fld>
            <a:endParaRPr lang="en-US" dirty="0"/>
          </a:p>
        </p:txBody>
      </p:sp>
      <p:sp>
        <p:nvSpPr>
          <p:cNvPr id="2" name="TextBox 1"/>
          <p:cNvSpPr txBox="1"/>
          <p:nvPr/>
        </p:nvSpPr>
        <p:spPr>
          <a:xfrm>
            <a:off x="606699" y="1463745"/>
            <a:ext cx="2153920" cy="369332"/>
          </a:xfrm>
          <a:prstGeom prst="rect">
            <a:avLst/>
          </a:prstGeom>
          <a:noFill/>
        </p:spPr>
        <p:txBody>
          <a:bodyPr wrap="square" rtlCol="0">
            <a:spAutoFit/>
          </a:bodyPr>
          <a:lstStyle/>
          <a:p>
            <a:r>
              <a:rPr lang="en-US" b="1" dirty="0" smtClean="0"/>
              <a:t> </a:t>
            </a:r>
            <a:endParaRPr lang="en-IN" b="1" dirty="0"/>
          </a:p>
        </p:txBody>
      </p:sp>
      <p:sp>
        <p:nvSpPr>
          <p:cNvPr id="6" name="Rectangle 5"/>
          <p:cNvSpPr/>
          <p:nvPr/>
        </p:nvSpPr>
        <p:spPr>
          <a:xfrm>
            <a:off x="1013013" y="1463745"/>
            <a:ext cx="10685928" cy="4708981"/>
          </a:xfrm>
          <a:prstGeom prst="rect">
            <a:avLst/>
          </a:prstGeom>
        </p:spPr>
        <p:txBody>
          <a:bodyPr wrap="square">
            <a:spAutoFit/>
          </a:bodyPr>
          <a:lstStyle/>
          <a:p>
            <a:pPr>
              <a:lnSpc>
                <a:spcPct val="150000"/>
              </a:lnSpc>
            </a:pPr>
            <a:r>
              <a:rPr lang="en-IN" sz="2000" dirty="0">
                <a:latin typeface="Times New Roman" panose="02020603050405020304" pitchFamily="18" charset="0"/>
                <a:cs typeface="Times New Roman" panose="02020603050405020304" pitchFamily="18" charset="0"/>
              </a:rPr>
              <a:t>[14] </a:t>
            </a:r>
            <a:r>
              <a:rPr lang="en-IN" sz="2000" dirty="0" err="1">
                <a:latin typeface="Times New Roman" panose="02020603050405020304" pitchFamily="18" charset="0"/>
                <a:cs typeface="Times New Roman" panose="02020603050405020304" pitchFamily="18" charset="0"/>
              </a:rPr>
              <a:t>Esra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Çankaya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Polat</a:t>
            </a:r>
            <a:r>
              <a:rPr lang="en-IN" sz="2000" dirty="0">
                <a:latin typeface="Times New Roman" panose="02020603050405020304" pitchFamily="18" charset="0"/>
                <a:cs typeface="Times New Roman" panose="02020603050405020304" pitchFamily="18" charset="0"/>
              </a:rPr>
              <a:t> and Albert </a:t>
            </a:r>
            <a:r>
              <a:rPr lang="en-IN" sz="2000" dirty="0" err="1">
                <a:latin typeface="Times New Roman" panose="02020603050405020304" pitchFamily="18" charset="0"/>
                <a:cs typeface="Times New Roman" panose="02020603050405020304" pitchFamily="18" charset="0"/>
              </a:rPr>
              <a:t>Güveniş</a:t>
            </a:r>
            <a:r>
              <a:rPr lang="en-IN" sz="2000" dirty="0">
                <a:latin typeface="Times New Roman" panose="02020603050405020304" pitchFamily="18" charset="0"/>
                <a:cs typeface="Times New Roman" panose="02020603050405020304" pitchFamily="18" charset="0"/>
              </a:rPr>
              <a:t>, Detecting Alzheimer Disease on FDG PET Images Using a Similarity Index Based on Mutual Information, 2020. </a:t>
            </a:r>
            <a:endParaRPr lang="en-IN" sz="2000" dirty="0" smtClean="0">
              <a:latin typeface="Times New Roman" panose="02020603050405020304" pitchFamily="18" charset="0"/>
              <a:cs typeface="Times New Roman" panose="02020603050405020304" pitchFamily="18" charset="0"/>
            </a:endParaRPr>
          </a:p>
          <a:p>
            <a:pPr>
              <a:lnSpc>
                <a:spcPct val="150000"/>
              </a:lnSpc>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15] Luis Javier Herrera , Ignacio Rojas. Classification of MRI images for Alzheimer’s disease detection, 2013. </a:t>
            </a:r>
            <a:endParaRPr lang="en-IN" sz="2000" dirty="0" smtClean="0">
              <a:latin typeface="Times New Roman" panose="02020603050405020304" pitchFamily="18" charset="0"/>
              <a:cs typeface="Times New Roman" panose="02020603050405020304" pitchFamily="18" charset="0"/>
            </a:endParaRPr>
          </a:p>
          <a:p>
            <a:pPr>
              <a:lnSpc>
                <a:spcPct val="150000"/>
              </a:lnSpc>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16] </a:t>
            </a:r>
            <a:r>
              <a:rPr lang="en-IN" sz="2000" dirty="0" err="1">
                <a:latin typeface="Times New Roman" panose="02020603050405020304" pitchFamily="18" charset="0"/>
                <a:cs typeface="Times New Roman" panose="02020603050405020304" pitchFamily="18" charset="0"/>
              </a:rPr>
              <a:t>Akhila</a:t>
            </a:r>
            <a:r>
              <a:rPr lang="en-IN" sz="2000" dirty="0">
                <a:latin typeface="Times New Roman" panose="02020603050405020304" pitchFamily="18" charset="0"/>
                <a:cs typeface="Times New Roman" panose="02020603050405020304" pitchFamily="18" charset="0"/>
              </a:rPr>
              <a:t> D B &amp; </a:t>
            </a:r>
            <a:r>
              <a:rPr lang="en-IN" sz="2000" dirty="0" err="1">
                <a:latin typeface="Times New Roman" panose="02020603050405020304" pitchFamily="18" charset="0"/>
                <a:cs typeface="Times New Roman" panose="02020603050405020304" pitchFamily="18" charset="0"/>
              </a:rPr>
              <a:t>Shobhana</a:t>
            </a:r>
            <a:r>
              <a:rPr lang="en-IN" sz="2000" dirty="0">
                <a:latin typeface="Times New Roman" panose="02020603050405020304" pitchFamily="18" charset="0"/>
                <a:cs typeface="Times New Roman" panose="02020603050405020304" pitchFamily="18" charset="0"/>
              </a:rPr>
              <a:t> S. Robust Alzheimer’s disease Classification Based on Multimodal Neuroimaging, 2016. </a:t>
            </a:r>
            <a:endParaRPr lang="en-IN" sz="2000" dirty="0" smtClean="0">
              <a:latin typeface="Times New Roman" panose="02020603050405020304" pitchFamily="18" charset="0"/>
              <a:cs typeface="Times New Roman" panose="02020603050405020304" pitchFamily="18" charset="0"/>
            </a:endParaRPr>
          </a:p>
          <a:p>
            <a:pPr>
              <a:lnSpc>
                <a:spcPct val="150000"/>
              </a:lnSpc>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17] </a:t>
            </a:r>
            <a:r>
              <a:rPr lang="en-IN" sz="2000" dirty="0" err="1">
                <a:latin typeface="Times New Roman" panose="02020603050405020304" pitchFamily="18" charset="0"/>
                <a:cs typeface="Times New Roman" panose="02020603050405020304" pitchFamily="18" charset="0"/>
              </a:rPr>
              <a:t>Gokce</a:t>
            </a:r>
            <a:r>
              <a:rPr lang="en-IN" sz="2000" dirty="0">
                <a:latin typeface="Times New Roman" panose="02020603050405020304" pitchFamily="18" charset="0"/>
                <a:cs typeface="Times New Roman" panose="02020603050405020304" pitchFamily="18" charset="0"/>
              </a:rPr>
              <a:t> UYSAL &amp; </a:t>
            </a:r>
            <a:r>
              <a:rPr lang="en-IN" sz="2000" dirty="0" err="1">
                <a:latin typeface="Times New Roman" panose="02020603050405020304" pitchFamily="18" charset="0"/>
                <a:cs typeface="Times New Roman" panose="02020603050405020304" pitchFamily="18" charset="0"/>
              </a:rPr>
              <a:t>Mahmut</a:t>
            </a:r>
            <a:r>
              <a:rPr lang="en-IN" sz="2000" dirty="0">
                <a:latin typeface="Times New Roman" panose="02020603050405020304" pitchFamily="18" charset="0"/>
                <a:cs typeface="Times New Roman" panose="02020603050405020304" pitchFamily="18" charset="0"/>
              </a:rPr>
              <a:t> OZTURK. Classifying Early and Late Mild Cognitive Impairment Stages of Alzheimer's Disease by </a:t>
            </a:r>
            <a:r>
              <a:rPr lang="en-IN" sz="2000" dirty="0" err="1">
                <a:latin typeface="Times New Roman" panose="02020603050405020304" pitchFamily="18" charset="0"/>
                <a:cs typeface="Times New Roman" panose="02020603050405020304" pitchFamily="18" charset="0"/>
              </a:rPr>
              <a:t>Analyzing</a:t>
            </a:r>
            <a:r>
              <a:rPr lang="en-IN" sz="2000" dirty="0">
                <a:latin typeface="Times New Roman" panose="02020603050405020304" pitchFamily="18" charset="0"/>
                <a:cs typeface="Times New Roman" panose="02020603050405020304" pitchFamily="18" charset="0"/>
              </a:rPr>
              <a:t> Different Brain Areas, 2020. </a:t>
            </a:r>
            <a:endParaRPr lang="en-IN" sz="2000" dirty="0" smtClean="0">
              <a:latin typeface="Times New Roman" panose="02020603050405020304" pitchFamily="18" charset="0"/>
              <a:cs typeface="Times New Roman" panose="02020603050405020304" pitchFamily="18" charset="0"/>
            </a:endParaRPr>
          </a:p>
          <a:p>
            <a:pPr>
              <a:lnSpc>
                <a:spcPct val="150000"/>
              </a:lnSpc>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18] Alex </a:t>
            </a:r>
            <a:r>
              <a:rPr lang="en-IN" sz="2000" dirty="0" err="1">
                <a:latin typeface="Times New Roman" panose="02020603050405020304" pitchFamily="18" charset="0"/>
                <a:cs typeface="Times New Roman" panose="02020603050405020304" pitchFamily="18" charset="0"/>
              </a:rPr>
              <a:t>Fedorov</a:t>
            </a:r>
            <a:r>
              <a:rPr lang="en-IN" sz="2000" dirty="0">
                <a:latin typeface="Times New Roman" panose="02020603050405020304" pitchFamily="18" charset="0"/>
                <a:cs typeface="Times New Roman" panose="02020603050405020304" pitchFamily="18" charset="0"/>
              </a:rPr>
              <a:t> &amp; R Devon </a:t>
            </a:r>
            <a:r>
              <a:rPr lang="en-IN" sz="2000" dirty="0" err="1">
                <a:latin typeface="Times New Roman" panose="02020603050405020304" pitchFamily="18" charset="0"/>
                <a:cs typeface="Times New Roman" panose="02020603050405020304" pitchFamily="18" charset="0"/>
              </a:rPr>
              <a:t>Hjelm</a:t>
            </a:r>
            <a:r>
              <a:rPr lang="en-IN" sz="2000" dirty="0">
                <a:latin typeface="Times New Roman" panose="02020603050405020304" pitchFamily="18" charset="0"/>
                <a:cs typeface="Times New Roman" panose="02020603050405020304" pitchFamily="18" charset="0"/>
              </a:rPr>
              <a:t>, Prediction of Progression to Alzheimer’s disease with Deep </a:t>
            </a:r>
            <a:r>
              <a:rPr lang="en-IN" sz="2000" dirty="0" err="1">
                <a:latin typeface="Times New Roman" panose="02020603050405020304" pitchFamily="18" charset="0"/>
                <a:cs typeface="Times New Roman" panose="02020603050405020304" pitchFamily="18" charset="0"/>
              </a:rPr>
              <a:t>InfoMax</a:t>
            </a:r>
            <a:r>
              <a:rPr lang="en-IN" sz="2000" dirty="0">
                <a:latin typeface="Times New Roman" panose="02020603050405020304" pitchFamily="18" charset="0"/>
                <a:cs typeface="Times New Roman" panose="02020603050405020304" pitchFamily="18" charset="0"/>
              </a:rPr>
              <a:t>, 2019.</a:t>
            </a:r>
            <a:endParaRPr lang="en-I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07164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3659" y="261257"/>
            <a:ext cx="10421257"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References</a:t>
            </a:r>
            <a:endParaRPr lang="en-US"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C22DCF7B-F0E1-1F49-ADA0-A0BF274EABF0}"/>
              </a:ext>
            </a:extLst>
          </p:cNvPr>
          <p:cNvSpPr>
            <a:spLocks noGrp="1"/>
          </p:cNvSpPr>
          <p:nvPr>
            <p:ph type="sldNum" sz="quarter" idx="12"/>
          </p:nvPr>
        </p:nvSpPr>
        <p:spPr/>
        <p:txBody>
          <a:bodyPr/>
          <a:lstStyle/>
          <a:p>
            <a:fld id="{E6166A39-9D77-4296-9310-549343C3A784}" type="slidenum">
              <a:rPr lang="en-US" smtClean="0"/>
              <a:pPr/>
              <a:t>31</a:t>
            </a:fld>
            <a:endParaRPr lang="en-US" dirty="0"/>
          </a:p>
        </p:txBody>
      </p:sp>
      <p:sp>
        <p:nvSpPr>
          <p:cNvPr id="2" name="TextBox 1"/>
          <p:cNvSpPr txBox="1"/>
          <p:nvPr/>
        </p:nvSpPr>
        <p:spPr>
          <a:xfrm>
            <a:off x="606699" y="1463745"/>
            <a:ext cx="2153920" cy="369332"/>
          </a:xfrm>
          <a:prstGeom prst="rect">
            <a:avLst/>
          </a:prstGeom>
          <a:noFill/>
        </p:spPr>
        <p:txBody>
          <a:bodyPr wrap="square" rtlCol="0">
            <a:spAutoFit/>
          </a:bodyPr>
          <a:lstStyle/>
          <a:p>
            <a:r>
              <a:rPr lang="en-US" b="1" dirty="0" smtClean="0"/>
              <a:t> </a:t>
            </a:r>
            <a:endParaRPr lang="en-IN" b="1" dirty="0"/>
          </a:p>
        </p:txBody>
      </p:sp>
      <p:sp>
        <p:nvSpPr>
          <p:cNvPr id="6" name="Rectangle 5"/>
          <p:cNvSpPr/>
          <p:nvPr/>
        </p:nvSpPr>
        <p:spPr>
          <a:xfrm>
            <a:off x="1013013" y="1463745"/>
            <a:ext cx="10685928" cy="2806987"/>
          </a:xfrm>
          <a:prstGeom prst="rect">
            <a:avLst/>
          </a:prstGeom>
        </p:spPr>
        <p:txBody>
          <a:bodyPr wrap="square">
            <a:spAutoFit/>
          </a:bodyPr>
          <a:lstStyle/>
          <a:p>
            <a:pPr>
              <a:lnSpc>
                <a:spcPct val="150000"/>
              </a:lnSpc>
            </a:pPr>
            <a:r>
              <a:rPr lang="en-IN" sz="2000" dirty="0">
                <a:latin typeface="Times New Roman" panose="02020603050405020304" pitchFamily="18" charset="0"/>
                <a:cs typeface="Times New Roman" panose="02020603050405020304" pitchFamily="18" charset="0"/>
              </a:rPr>
              <a:t>[19] </a:t>
            </a:r>
            <a:r>
              <a:rPr lang="en-IN" sz="2000" dirty="0" err="1">
                <a:latin typeface="Times New Roman" panose="02020603050405020304" pitchFamily="18" charset="0"/>
                <a:cs typeface="Times New Roman" panose="02020603050405020304" pitchFamily="18" charset="0"/>
              </a:rPr>
              <a:t>Laboni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Akter</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Ferdib</a:t>
            </a:r>
            <a:r>
              <a:rPr lang="en-IN" sz="2000" dirty="0">
                <a:latin typeface="Times New Roman" panose="02020603050405020304" pitchFamily="18" charset="0"/>
                <a:cs typeface="Times New Roman" panose="02020603050405020304" pitchFamily="18" charset="0"/>
              </a:rPr>
              <a:t>-Al-Islam. Dementia Identification for Diagnosing Alzheimer’s Disease using </a:t>
            </a:r>
            <a:r>
              <a:rPr lang="en-IN" sz="2000" dirty="0" err="1">
                <a:latin typeface="Times New Roman" panose="02020603050405020304" pitchFamily="18" charset="0"/>
                <a:cs typeface="Times New Roman" panose="02020603050405020304" pitchFamily="18" charset="0"/>
              </a:rPr>
              <a:t>XGBoost</a:t>
            </a:r>
            <a:r>
              <a:rPr lang="en-IN" sz="2000" dirty="0">
                <a:latin typeface="Times New Roman" panose="02020603050405020304" pitchFamily="18" charset="0"/>
                <a:cs typeface="Times New Roman" panose="02020603050405020304" pitchFamily="18" charset="0"/>
              </a:rPr>
              <a:t> Algorithm, 2021. </a:t>
            </a:r>
            <a:endParaRPr lang="en-IN" sz="2000" dirty="0" smtClean="0">
              <a:latin typeface="Times New Roman" panose="02020603050405020304" pitchFamily="18" charset="0"/>
              <a:cs typeface="Times New Roman" panose="02020603050405020304" pitchFamily="18" charset="0"/>
            </a:endParaRPr>
          </a:p>
          <a:p>
            <a:pPr>
              <a:lnSpc>
                <a:spcPct val="150000"/>
              </a:lnSpc>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20] Archana B &amp; </a:t>
            </a:r>
            <a:r>
              <a:rPr lang="en-IN" sz="2000" dirty="0" err="1">
                <a:latin typeface="Times New Roman" panose="02020603050405020304" pitchFamily="18" charset="0"/>
                <a:cs typeface="Times New Roman" panose="02020603050405020304" pitchFamily="18" charset="0"/>
              </a:rPr>
              <a:t>Dr.K.Kalirajan</a:t>
            </a:r>
            <a:r>
              <a:rPr lang="en-IN" sz="2000" dirty="0">
                <a:latin typeface="Times New Roman" panose="02020603050405020304" pitchFamily="18" charset="0"/>
                <a:cs typeface="Times New Roman" panose="02020603050405020304" pitchFamily="18" charset="0"/>
              </a:rPr>
              <a:t> Alzheimer’s Disease Classification using Convolutional Neural Networks, 2023. </a:t>
            </a:r>
            <a:endParaRPr lang="en-IN" sz="2000" dirty="0" smtClean="0">
              <a:latin typeface="Times New Roman" panose="02020603050405020304" pitchFamily="18" charset="0"/>
              <a:cs typeface="Times New Roman" panose="02020603050405020304" pitchFamily="18" charset="0"/>
            </a:endParaRPr>
          </a:p>
          <a:p>
            <a:pPr>
              <a:lnSpc>
                <a:spcPct val="150000"/>
              </a:lnSpc>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21] Hiroki Fuse &amp; Kota </a:t>
            </a:r>
            <a:r>
              <a:rPr lang="en-IN" sz="2000" dirty="0" err="1">
                <a:latin typeface="Times New Roman" panose="02020603050405020304" pitchFamily="18" charset="0"/>
                <a:cs typeface="Times New Roman" panose="02020603050405020304" pitchFamily="18" charset="0"/>
              </a:rPr>
              <a:t>Oishi</a:t>
            </a:r>
            <a:r>
              <a:rPr lang="en-IN" sz="2000" dirty="0">
                <a:latin typeface="Times New Roman" panose="02020603050405020304" pitchFamily="18" charset="0"/>
                <a:cs typeface="Times New Roman" panose="02020603050405020304" pitchFamily="18" charset="0"/>
              </a:rPr>
              <a:t>, Detection of Alzheimer’s Disease with Shape Analysis of MRI Images, 2018</a:t>
            </a:r>
            <a:endParaRPr lang="en-I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42714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3486" y="2629525"/>
            <a:ext cx="8665028" cy="1446550"/>
          </a:xfrm>
          <a:prstGeom prst="rect">
            <a:avLst/>
          </a:prstGeom>
          <a:noFill/>
        </p:spPr>
        <p:txBody>
          <a:bodyPr wrap="square" rtlCol="0">
            <a:spAutoFit/>
          </a:bodyPr>
          <a:lstStyle/>
          <a:p>
            <a:pPr algn="ctr"/>
            <a:r>
              <a:rPr lang="en-US" sz="8800" dirty="0">
                <a:ln w="0">
                  <a:solidFill>
                    <a:srgbClr val="0070C0"/>
                  </a:solidFill>
                </a:ln>
                <a:solidFill>
                  <a:schemeClr val="accent1"/>
                </a:solidFill>
                <a:effectLst>
                  <a:glow rad="63500">
                    <a:schemeClr val="accent5">
                      <a:satMod val="175000"/>
                      <a:alpha val="40000"/>
                    </a:schemeClr>
                  </a:glow>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Thank You</a:t>
            </a:r>
          </a:p>
        </p:txBody>
      </p:sp>
      <p:sp>
        <p:nvSpPr>
          <p:cNvPr id="3" name="Slide Number Placeholder 2">
            <a:extLst>
              <a:ext uri="{FF2B5EF4-FFF2-40B4-BE49-F238E27FC236}">
                <a16:creationId xmlns="" xmlns:a16="http://schemas.microsoft.com/office/drawing/2014/main" id="{C0F46E68-0185-1449-9E2F-7BF8DDE5DB94}"/>
              </a:ext>
            </a:extLst>
          </p:cNvPr>
          <p:cNvSpPr>
            <a:spLocks noGrp="1"/>
          </p:cNvSpPr>
          <p:nvPr>
            <p:ph type="sldNum" sz="quarter" idx="12"/>
          </p:nvPr>
        </p:nvSpPr>
        <p:spPr/>
        <p:txBody>
          <a:bodyPr/>
          <a:lstStyle/>
          <a:p>
            <a:fld id="{E6166A39-9D77-4296-9310-549343C3A784}" type="slidenum">
              <a:rPr lang="en-US" smtClean="0"/>
              <a:pPr/>
              <a:t>32</a:t>
            </a:fld>
            <a:endParaRPr lang="en-US" dirty="0"/>
          </a:p>
        </p:txBody>
      </p:sp>
    </p:spTree>
    <p:extLst>
      <p:ext uri="{BB962C8B-B14F-4D97-AF65-F5344CB8AC3E}">
        <p14:creationId xmlns:p14="http://schemas.microsoft.com/office/powerpoint/2010/main" val="5994532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3659" y="261257"/>
            <a:ext cx="10421257"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Literature Survey</a:t>
            </a:r>
            <a:endParaRPr lang="en-US"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C22DCF7B-F0E1-1F49-ADA0-A0BF274EABF0}"/>
              </a:ext>
            </a:extLst>
          </p:cNvPr>
          <p:cNvSpPr>
            <a:spLocks noGrp="1"/>
          </p:cNvSpPr>
          <p:nvPr>
            <p:ph type="sldNum" sz="quarter" idx="12"/>
          </p:nvPr>
        </p:nvSpPr>
        <p:spPr/>
        <p:txBody>
          <a:bodyPr/>
          <a:lstStyle/>
          <a:p>
            <a:fld id="{E6166A39-9D77-4296-9310-549343C3A784}" type="slidenum">
              <a:rPr lang="en-US" smtClean="0"/>
              <a:pPr/>
              <a:t>4</a:t>
            </a:fld>
            <a:endParaRPr lang="en-US" dirty="0"/>
          </a:p>
        </p:txBody>
      </p:sp>
      <p:sp>
        <p:nvSpPr>
          <p:cNvPr id="2" name="TextBox 1"/>
          <p:cNvSpPr txBox="1"/>
          <p:nvPr/>
        </p:nvSpPr>
        <p:spPr>
          <a:xfrm>
            <a:off x="690112" y="1604513"/>
            <a:ext cx="10481095"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Researchers have proposed several techniques to accurately detect Alzheimer’s </a:t>
            </a:r>
            <a:r>
              <a:rPr lang="en-US" sz="2000" dirty="0" smtClean="0">
                <a:latin typeface="Arial" panose="020B0604020202020204" pitchFamily="34" charset="0"/>
                <a:cs typeface="Arial" panose="020B0604020202020204" pitchFamily="34" charset="0"/>
              </a:rPr>
              <a:t>disease.</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Further, many models using traditional methods have been proposed for disease </a:t>
            </a:r>
            <a:r>
              <a:rPr lang="en-US" sz="2000" dirty="0" err="1">
                <a:latin typeface="Arial" panose="020B0604020202020204" pitchFamily="34" charset="0"/>
                <a:cs typeface="Arial" panose="020B0604020202020204" pitchFamily="34" charset="0"/>
              </a:rPr>
              <a:t>Alzheimers</a:t>
            </a:r>
            <a:r>
              <a:rPr lang="en-US" sz="2000" dirty="0">
                <a:latin typeface="Arial" panose="020B0604020202020204" pitchFamily="34" charset="0"/>
                <a:cs typeface="Arial" panose="020B0604020202020204" pitchFamily="34" charset="0"/>
              </a:rPr>
              <a:t> Disease recognition, and used SVM and </a:t>
            </a:r>
            <a:r>
              <a:rPr lang="en-US" sz="2000" dirty="0" err="1">
                <a:latin typeface="Arial" panose="020B0604020202020204" pitchFamily="34" charset="0"/>
                <a:cs typeface="Arial" panose="020B0604020202020204" pitchFamily="34" charset="0"/>
              </a:rPr>
              <a:t>XGBoost</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techniques. [19][21]</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Hence, CNNs are preferred for the replacement of traditional methods in recognizing </a:t>
            </a:r>
            <a:r>
              <a:rPr lang="en-US" sz="2000" dirty="0" err="1">
                <a:latin typeface="Arial" panose="020B0604020202020204" pitchFamily="34" charset="0"/>
                <a:cs typeface="Arial" panose="020B0604020202020204" pitchFamily="34" charset="0"/>
              </a:rPr>
              <a:t>Alzheimers</a:t>
            </a:r>
            <a:r>
              <a:rPr lang="en-US" sz="2000" dirty="0">
                <a:latin typeface="Arial" panose="020B0604020202020204" pitchFamily="34" charset="0"/>
                <a:cs typeface="Arial" panose="020B0604020202020204" pitchFamily="34" charset="0"/>
              </a:rPr>
              <a:t> disease as they achieve better outcomes</a:t>
            </a:r>
            <a:r>
              <a:rPr lang="en-US" sz="2000" dirty="0" smtClean="0">
                <a:latin typeface="Arial" panose="020B0604020202020204" pitchFamily="34" charset="0"/>
                <a:cs typeface="Arial" panose="020B0604020202020204" pitchFamily="34" charset="0"/>
              </a:rPr>
              <a:t>. [20]</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They have proposed Extreme Gradient Boosting (</a:t>
            </a:r>
            <a:r>
              <a:rPr lang="en-US" sz="2000" dirty="0" err="1">
                <a:latin typeface="Arial" panose="020B0604020202020204" pitchFamily="34" charset="0"/>
                <a:cs typeface="Arial" panose="020B0604020202020204" pitchFamily="34" charset="0"/>
              </a:rPr>
              <a:t>XGBoost</a:t>
            </a:r>
            <a:r>
              <a:rPr lang="en-US" sz="2000" dirty="0">
                <a:latin typeface="Arial" panose="020B0604020202020204" pitchFamily="34" charset="0"/>
                <a:cs typeface="Arial" panose="020B0604020202020204" pitchFamily="34" charset="0"/>
              </a:rPr>
              <a:t>) algorithm and achieved an accuracy of 81</a:t>
            </a:r>
            <a:r>
              <a:rPr lang="en-US" sz="2000" dirty="0" smtClean="0">
                <a:latin typeface="Arial" panose="020B0604020202020204" pitchFamily="34" charset="0"/>
                <a:cs typeface="Arial" panose="020B0604020202020204" pitchFamily="34" charset="0"/>
              </a:rPr>
              <a:t>%. [21]</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They have proposed Support Vector Machine and achieved an accuracy of 87.5</a:t>
            </a:r>
            <a:r>
              <a:rPr lang="en-US" sz="2000" dirty="0" smtClean="0">
                <a:latin typeface="Arial" panose="020B0604020202020204" pitchFamily="34" charset="0"/>
                <a:cs typeface="Arial" panose="020B0604020202020204" pitchFamily="34" charset="0"/>
              </a:rPr>
              <a:t>%. [19]</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02704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3659" y="261257"/>
            <a:ext cx="10421257"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Literature Survey</a:t>
            </a:r>
            <a:endParaRPr lang="en-US"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C22DCF7B-F0E1-1F49-ADA0-A0BF274EABF0}"/>
              </a:ext>
            </a:extLst>
          </p:cNvPr>
          <p:cNvSpPr>
            <a:spLocks noGrp="1"/>
          </p:cNvSpPr>
          <p:nvPr>
            <p:ph type="sldNum" sz="quarter" idx="12"/>
          </p:nvPr>
        </p:nvSpPr>
        <p:spPr/>
        <p:txBody>
          <a:bodyPr/>
          <a:lstStyle/>
          <a:p>
            <a:fld id="{E6166A39-9D77-4296-9310-549343C3A784}" type="slidenum">
              <a:rPr lang="en-US" smtClean="0"/>
              <a:pPr/>
              <a:t>5</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01300057"/>
              </p:ext>
            </p:extLst>
          </p:nvPr>
        </p:nvGraphicFramePr>
        <p:xfrm>
          <a:off x="1690777" y="1984076"/>
          <a:ext cx="9057735" cy="3112388"/>
        </p:xfrm>
        <a:graphic>
          <a:graphicData uri="http://schemas.openxmlformats.org/drawingml/2006/table">
            <a:tbl>
              <a:tblPr firstRow="1" bandRow="1">
                <a:tableStyleId>{5C22544A-7EE6-4342-B048-85BDC9FD1C3A}</a:tableStyleId>
              </a:tblPr>
              <a:tblGrid>
                <a:gridCol w="3019245"/>
                <a:gridCol w="3019245"/>
                <a:gridCol w="3019245"/>
              </a:tblGrid>
              <a:tr h="778097">
                <a:tc>
                  <a:txBody>
                    <a:bodyPr/>
                    <a:lstStyle/>
                    <a:p>
                      <a:pPr algn="ctr"/>
                      <a:r>
                        <a:rPr lang="en-US" sz="2000" dirty="0" smtClean="0"/>
                        <a:t>Author</a:t>
                      </a:r>
                      <a:endParaRPr lang="en-IN" sz="2000" dirty="0"/>
                    </a:p>
                  </a:txBody>
                  <a:tcPr/>
                </a:tc>
                <a:tc>
                  <a:txBody>
                    <a:bodyPr/>
                    <a:lstStyle/>
                    <a:p>
                      <a:pPr algn="ctr"/>
                      <a:r>
                        <a:rPr lang="en-US" sz="2000" dirty="0" smtClean="0"/>
                        <a:t>Algorithm</a:t>
                      </a:r>
                      <a:endParaRPr lang="en-IN" sz="2000" dirty="0"/>
                    </a:p>
                  </a:txBody>
                  <a:tcPr/>
                </a:tc>
                <a:tc>
                  <a:txBody>
                    <a:bodyPr/>
                    <a:lstStyle/>
                    <a:p>
                      <a:pPr algn="ctr"/>
                      <a:r>
                        <a:rPr lang="en-US" sz="2000" dirty="0" smtClean="0"/>
                        <a:t>Accuracy</a:t>
                      </a:r>
                      <a:endParaRPr lang="en-IN" sz="2000" dirty="0"/>
                    </a:p>
                  </a:txBody>
                  <a:tcPr/>
                </a:tc>
              </a:tr>
              <a:tr h="778097">
                <a:tc>
                  <a:txBody>
                    <a:bodyPr/>
                    <a:lstStyle/>
                    <a:p>
                      <a:pPr algn="ctr"/>
                      <a:r>
                        <a:rPr lang="en-IN" sz="2000" dirty="0" err="1" smtClean="0"/>
                        <a:t>Laboni</a:t>
                      </a:r>
                      <a:r>
                        <a:rPr lang="en-IN" sz="2000" dirty="0" smtClean="0"/>
                        <a:t> </a:t>
                      </a:r>
                      <a:r>
                        <a:rPr lang="en-IN" sz="2000" dirty="0" err="1" smtClean="0"/>
                        <a:t>Akter</a:t>
                      </a:r>
                      <a:r>
                        <a:rPr lang="en-IN" sz="2000" baseline="0" dirty="0" smtClean="0"/>
                        <a:t> </a:t>
                      </a:r>
                      <a:r>
                        <a:rPr lang="en-IN" sz="2000" dirty="0" smtClean="0"/>
                        <a:t>and </a:t>
                      </a:r>
                      <a:r>
                        <a:rPr lang="en-IN" sz="2000" dirty="0" err="1" smtClean="0"/>
                        <a:t>Ferdib</a:t>
                      </a:r>
                      <a:r>
                        <a:rPr lang="en-IN" sz="2000" dirty="0" smtClean="0"/>
                        <a:t>-Al-Islam</a:t>
                      </a:r>
                      <a:endParaRPr lang="en-IN" sz="2000" dirty="0"/>
                    </a:p>
                  </a:txBody>
                  <a:tcPr/>
                </a:tc>
                <a:tc>
                  <a:txBody>
                    <a:bodyPr/>
                    <a:lstStyle/>
                    <a:p>
                      <a:pPr algn="ctr"/>
                      <a:r>
                        <a:rPr lang="en-IN" sz="2000" dirty="0" smtClean="0"/>
                        <a:t>Extreme Gradient Boosting (</a:t>
                      </a:r>
                      <a:r>
                        <a:rPr lang="en-IN" sz="2000" dirty="0" err="1" smtClean="0"/>
                        <a:t>XGBoost</a:t>
                      </a:r>
                      <a:r>
                        <a:rPr lang="en-IN" sz="2000" dirty="0" smtClean="0"/>
                        <a:t>) algorithm</a:t>
                      </a:r>
                      <a:endParaRPr lang="en-IN" sz="2000" dirty="0"/>
                    </a:p>
                  </a:txBody>
                  <a:tcPr/>
                </a:tc>
                <a:tc>
                  <a:txBody>
                    <a:bodyPr/>
                    <a:lstStyle/>
                    <a:p>
                      <a:pPr algn="ctr"/>
                      <a:r>
                        <a:rPr lang="en-US" sz="2000" dirty="0" smtClean="0"/>
                        <a:t>81%</a:t>
                      </a:r>
                      <a:endParaRPr lang="en-IN" sz="2000" dirty="0"/>
                    </a:p>
                  </a:txBody>
                  <a:tcPr/>
                </a:tc>
              </a:tr>
              <a:tr h="778097">
                <a:tc>
                  <a:txBody>
                    <a:bodyPr/>
                    <a:lstStyle/>
                    <a:p>
                      <a:pPr algn="ctr"/>
                      <a:r>
                        <a:rPr lang="en-IN" sz="2000" dirty="0" smtClean="0"/>
                        <a:t>Hiroki Fuse</a:t>
                      </a:r>
                      <a:endParaRPr lang="en-IN" sz="2000" dirty="0"/>
                    </a:p>
                  </a:txBody>
                  <a:tcPr/>
                </a:tc>
                <a:tc>
                  <a:txBody>
                    <a:bodyPr/>
                    <a:lstStyle/>
                    <a:p>
                      <a:pPr algn="ctr"/>
                      <a:r>
                        <a:rPr lang="en-IN" sz="2000" dirty="0" smtClean="0"/>
                        <a:t>Support Vector Machine</a:t>
                      </a:r>
                      <a:endParaRPr lang="en-IN" sz="2000" dirty="0"/>
                    </a:p>
                  </a:txBody>
                  <a:tcPr/>
                </a:tc>
                <a:tc>
                  <a:txBody>
                    <a:bodyPr/>
                    <a:lstStyle/>
                    <a:p>
                      <a:pPr algn="ctr"/>
                      <a:r>
                        <a:rPr lang="en-US" sz="2000" dirty="0" smtClean="0"/>
                        <a:t>87%</a:t>
                      </a:r>
                      <a:endParaRPr lang="en-IN" sz="2000" dirty="0"/>
                    </a:p>
                  </a:txBody>
                  <a:tcPr/>
                </a:tc>
              </a:tr>
              <a:tr h="778097">
                <a:tc>
                  <a:txBody>
                    <a:bodyPr/>
                    <a:lstStyle/>
                    <a:p>
                      <a:pPr algn="ctr"/>
                      <a:r>
                        <a:rPr lang="en-IN" sz="2000" dirty="0" smtClean="0"/>
                        <a:t>Archana B </a:t>
                      </a:r>
                      <a:endParaRPr lang="en-IN" sz="2000" dirty="0"/>
                    </a:p>
                  </a:txBody>
                  <a:tcPr/>
                </a:tc>
                <a:tc>
                  <a:txBody>
                    <a:bodyPr/>
                    <a:lstStyle/>
                    <a:p>
                      <a:pPr algn="ctr"/>
                      <a:r>
                        <a:rPr lang="en-US" sz="2000" dirty="0" smtClean="0"/>
                        <a:t>Convolutional</a:t>
                      </a:r>
                      <a:r>
                        <a:rPr lang="en-US" sz="2000" baseline="0" dirty="0" smtClean="0"/>
                        <a:t> Neural Network</a:t>
                      </a:r>
                      <a:endParaRPr lang="en-IN" sz="2000" dirty="0"/>
                    </a:p>
                  </a:txBody>
                  <a:tcPr/>
                </a:tc>
                <a:tc>
                  <a:txBody>
                    <a:bodyPr/>
                    <a:lstStyle/>
                    <a:p>
                      <a:pPr algn="ctr"/>
                      <a:r>
                        <a:rPr lang="en-US" sz="2000" dirty="0" smtClean="0"/>
                        <a:t>95% with 100 Epochs</a:t>
                      </a:r>
                      <a:endParaRPr lang="en-IN" sz="2000" dirty="0"/>
                    </a:p>
                  </a:txBody>
                  <a:tcPr/>
                </a:tc>
              </a:tr>
            </a:tbl>
          </a:graphicData>
        </a:graphic>
      </p:graphicFrame>
    </p:spTree>
    <p:extLst>
      <p:ext uri="{BB962C8B-B14F-4D97-AF65-F5344CB8AC3E}">
        <p14:creationId xmlns:p14="http://schemas.microsoft.com/office/powerpoint/2010/main" val="36424032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3659" y="261257"/>
            <a:ext cx="10421257"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Existing System</a:t>
            </a:r>
            <a:endParaRPr lang="en-US"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C22DCF7B-F0E1-1F49-ADA0-A0BF274EABF0}"/>
              </a:ext>
            </a:extLst>
          </p:cNvPr>
          <p:cNvSpPr>
            <a:spLocks noGrp="1"/>
          </p:cNvSpPr>
          <p:nvPr>
            <p:ph type="sldNum" sz="quarter" idx="12"/>
          </p:nvPr>
        </p:nvSpPr>
        <p:spPr/>
        <p:txBody>
          <a:bodyPr/>
          <a:lstStyle/>
          <a:p>
            <a:fld id="{E6166A39-9D77-4296-9310-549343C3A784}" type="slidenum">
              <a:rPr lang="en-US" smtClean="0"/>
              <a:pPr/>
              <a:t>6</a:t>
            </a:fld>
            <a:endParaRPr lang="en-US" dirty="0"/>
          </a:p>
        </p:txBody>
      </p:sp>
      <p:sp>
        <p:nvSpPr>
          <p:cNvPr id="2" name="Rectangle 1"/>
          <p:cNvSpPr/>
          <p:nvPr/>
        </p:nvSpPr>
        <p:spPr>
          <a:xfrm>
            <a:off x="741871" y="1720839"/>
            <a:ext cx="10524227" cy="4708981"/>
          </a:xfrm>
          <a:prstGeom prst="rect">
            <a:avLst/>
          </a:prstGeom>
        </p:spPr>
        <p:txBody>
          <a:bodyPr wrap="square">
            <a:spAutoFit/>
          </a:bodyPr>
          <a:lstStyle/>
          <a:p>
            <a:pPr marL="342900" indent="-2286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The Existing approach for detecting </a:t>
            </a:r>
            <a:r>
              <a:rPr lang="en-US" sz="2000" dirty="0" err="1" smtClean="0">
                <a:latin typeface="Arial" panose="020B0604020202020204" pitchFamily="34" charset="0"/>
                <a:cs typeface="Arial" panose="020B0604020202020204" pitchFamily="34" charset="0"/>
              </a:rPr>
              <a:t>Alzheimers</a:t>
            </a:r>
            <a:r>
              <a:rPr lang="en-US" sz="2000" dirty="0" smtClean="0">
                <a:latin typeface="Arial" panose="020B0604020202020204" pitchFamily="34" charset="0"/>
                <a:cs typeface="Arial" panose="020B0604020202020204" pitchFamily="34" charset="0"/>
              </a:rPr>
              <a:t> disease </a:t>
            </a:r>
            <a:r>
              <a:rPr lang="en-US" sz="2000" dirty="0">
                <a:latin typeface="Arial" panose="020B0604020202020204" pitchFamily="34" charset="0"/>
                <a:cs typeface="Arial" panose="020B0604020202020204" pitchFamily="34" charset="0"/>
              </a:rPr>
              <a:t>is using </a:t>
            </a:r>
            <a:r>
              <a:rPr lang="en-US" sz="2000" dirty="0" smtClean="0">
                <a:latin typeface="Arial" panose="020B0604020202020204" pitchFamily="34" charset="0"/>
                <a:cs typeface="Arial" panose="020B0604020202020204" pitchFamily="34" charset="0"/>
              </a:rPr>
              <a:t>CNN.</a:t>
            </a:r>
          </a:p>
          <a:p>
            <a:pPr marL="342900" indent="-228600">
              <a:lnSpc>
                <a:spcPct val="150000"/>
              </a:lnSpc>
              <a:buFont typeface="Arial" panose="020B0604020202020204" pitchFamily="34" charset="0"/>
              <a:buChar char="•"/>
            </a:pPr>
            <a:r>
              <a:rPr lang="en-US" sz="2000" dirty="0" smtClean="0">
                <a:latin typeface="Arial" panose="020B0604020202020204" pitchFamily="34" charset="0"/>
                <a:cs typeface="Arial" panose="020B0604020202020204" pitchFamily="34" charset="0"/>
              </a:rPr>
              <a:t>The model is trained with 4400 images.</a:t>
            </a:r>
            <a:endParaRPr lang="en-US" sz="2000" dirty="0">
              <a:latin typeface="Arial" panose="020B0604020202020204" pitchFamily="34" charset="0"/>
              <a:cs typeface="Arial" panose="020B0604020202020204" pitchFamily="34" charset="0"/>
            </a:endParaRPr>
          </a:p>
          <a:p>
            <a:pPr marL="342900" indent="-228600">
              <a:lnSpc>
                <a:spcPct val="150000"/>
              </a:lnSpc>
              <a:buFont typeface="Arial" panose="020B0604020202020204" pitchFamily="34" charset="0"/>
              <a:buChar char="•"/>
            </a:pPr>
            <a:r>
              <a:rPr lang="en-US" sz="2000" dirty="0" smtClean="0">
                <a:latin typeface="Arial" panose="020B0604020202020204" pitchFamily="34" charset="0"/>
                <a:cs typeface="Arial" panose="020B0604020202020204" pitchFamily="34" charset="0"/>
              </a:rPr>
              <a:t>As </a:t>
            </a:r>
            <a:r>
              <a:rPr lang="en-US" sz="2000" dirty="0">
                <a:latin typeface="Arial" panose="020B0604020202020204" pitchFamily="34" charset="0"/>
                <a:cs typeface="Arial" panose="020B0604020202020204" pitchFamily="34" charset="0"/>
              </a:rPr>
              <a:t>per the research papers </a:t>
            </a:r>
            <a:r>
              <a:rPr lang="en-US" sz="2000" dirty="0" smtClean="0">
                <a:latin typeface="Arial" panose="020B0604020202020204" pitchFamily="34" charset="0"/>
                <a:cs typeface="Arial" panose="020B0604020202020204" pitchFamily="34" charset="0"/>
              </a:rPr>
              <a:t>CNN was </a:t>
            </a:r>
            <a:r>
              <a:rPr lang="en-US" sz="2000" dirty="0">
                <a:latin typeface="Arial" panose="020B0604020202020204" pitchFamily="34" charset="0"/>
                <a:cs typeface="Arial" panose="020B0604020202020204" pitchFamily="34" charset="0"/>
              </a:rPr>
              <a:t>implemented on the </a:t>
            </a:r>
            <a:r>
              <a:rPr lang="en-US" sz="2000" dirty="0" err="1" smtClean="0">
                <a:latin typeface="Arial" panose="020B0604020202020204" pitchFamily="34" charset="0"/>
                <a:cs typeface="Arial" panose="020B0604020202020204" pitchFamily="34" charset="0"/>
              </a:rPr>
              <a:t>Alzheimers</a:t>
            </a:r>
            <a:r>
              <a:rPr lang="en-US" sz="2000" dirty="0" smtClean="0">
                <a:latin typeface="Arial" panose="020B0604020202020204" pitchFamily="34" charset="0"/>
                <a:cs typeface="Arial" panose="020B0604020202020204" pitchFamily="34" charset="0"/>
              </a:rPr>
              <a:t> dataset</a:t>
            </a:r>
            <a:r>
              <a:rPr lang="en-US" sz="2000" dirty="0">
                <a:latin typeface="Arial" panose="020B0604020202020204" pitchFamily="34" charset="0"/>
                <a:cs typeface="Arial" panose="020B0604020202020204" pitchFamily="34" charset="0"/>
              </a:rPr>
              <a:t>.</a:t>
            </a:r>
          </a:p>
          <a:p>
            <a:pPr marL="342900" indent="-2286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The </a:t>
            </a:r>
            <a:r>
              <a:rPr lang="en-US" sz="2000" dirty="0" smtClean="0">
                <a:latin typeface="Arial" panose="020B0604020202020204" pitchFamily="34" charset="0"/>
                <a:cs typeface="Arial" panose="020B0604020202020204" pitchFamily="34" charset="0"/>
              </a:rPr>
              <a:t>Existing model </a:t>
            </a:r>
            <a:r>
              <a:rPr lang="en-US" sz="2000" dirty="0">
                <a:latin typeface="Arial" panose="020B0604020202020204" pitchFamily="34" charset="0"/>
                <a:cs typeface="Arial" panose="020B0604020202020204" pitchFamily="34" charset="0"/>
              </a:rPr>
              <a:t>achieved a high accuracy of </a:t>
            </a:r>
            <a:r>
              <a:rPr lang="en-US" sz="2000" dirty="0" smtClean="0">
                <a:latin typeface="Arial" panose="020B0604020202020204" pitchFamily="34" charset="0"/>
                <a:cs typeface="Arial" panose="020B0604020202020204" pitchFamily="34" charset="0"/>
              </a:rPr>
              <a:t>95% </a:t>
            </a:r>
            <a:r>
              <a:rPr lang="en-US" sz="2000" dirty="0">
                <a:latin typeface="Arial" panose="020B0604020202020204" pitchFamily="34" charset="0"/>
                <a:cs typeface="Arial" panose="020B0604020202020204" pitchFamily="34" charset="0"/>
              </a:rPr>
              <a:t>and they </a:t>
            </a:r>
            <a:r>
              <a:rPr lang="en-US" sz="2000" dirty="0" smtClean="0">
                <a:latin typeface="Arial" panose="020B0604020202020204" pitchFamily="34" charset="0"/>
                <a:cs typeface="Arial" panose="020B0604020202020204" pitchFamily="34" charset="0"/>
              </a:rPr>
              <a:t>used 100 </a:t>
            </a:r>
            <a:r>
              <a:rPr lang="en-US" sz="2000" dirty="0">
                <a:latin typeface="Arial" panose="020B0604020202020204" pitchFamily="34" charset="0"/>
                <a:cs typeface="Arial" panose="020B0604020202020204" pitchFamily="34" charset="0"/>
              </a:rPr>
              <a:t>epochs on the </a:t>
            </a:r>
            <a:r>
              <a:rPr lang="en-US" sz="2000" dirty="0" err="1" smtClean="0">
                <a:latin typeface="Arial" panose="020B0604020202020204" pitchFamily="34" charset="0"/>
                <a:cs typeface="Arial" panose="020B0604020202020204" pitchFamily="34" charset="0"/>
              </a:rPr>
              <a:t>Alzheimers</a:t>
            </a:r>
            <a:r>
              <a:rPr lang="en-US" sz="2000" dirty="0" smtClean="0">
                <a:latin typeface="Arial" panose="020B0604020202020204" pitchFamily="34" charset="0"/>
                <a:cs typeface="Arial" panose="020B0604020202020204" pitchFamily="34" charset="0"/>
              </a:rPr>
              <a:t> Dataset </a:t>
            </a:r>
            <a:r>
              <a:rPr lang="en-US" sz="2000" dirty="0">
                <a:latin typeface="Arial" panose="020B0604020202020204" pitchFamily="34" charset="0"/>
                <a:cs typeface="Arial" panose="020B0604020202020204" pitchFamily="34" charset="0"/>
              </a:rPr>
              <a:t>to build the model</a:t>
            </a:r>
            <a:r>
              <a:rPr lang="en-US" sz="2000" dirty="0" smtClean="0">
                <a:latin typeface="Arial" panose="020B0604020202020204" pitchFamily="34" charset="0"/>
                <a:cs typeface="Arial" panose="020B0604020202020204" pitchFamily="34" charset="0"/>
              </a:rPr>
              <a:t>.</a:t>
            </a:r>
          </a:p>
          <a:p>
            <a:pPr marL="342900" indent="-228600">
              <a:lnSpc>
                <a:spcPct val="150000"/>
              </a:lnSpc>
              <a:buFont typeface="Arial" panose="020B0604020202020204" pitchFamily="34" charset="0"/>
              <a:buChar char="•"/>
            </a:pPr>
            <a:r>
              <a:rPr lang="en-US" sz="2000" dirty="0" smtClean="0">
                <a:latin typeface="Arial" panose="020B0604020202020204" pitchFamily="34" charset="0"/>
                <a:cs typeface="Arial" panose="020B0604020202020204" pitchFamily="34" charset="0"/>
              </a:rPr>
              <a:t>Dataset: </a:t>
            </a:r>
            <a:r>
              <a:rPr lang="en-IN" sz="2000" dirty="0">
                <a:solidFill>
                  <a:srgbClr val="0070C0"/>
                </a:solidFill>
                <a:latin typeface="Times New Roman" panose="02020603050405020304" pitchFamily="18" charset="0"/>
                <a:cs typeface="Times New Roman" panose="02020603050405020304" pitchFamily="18" charset="0"/>
                <a:hlinkClick r:id="rId2"/>
              </a:rPr>
              <a:t>https://www.kaggle.com/datasets/marcopinamonti/alzheimer-mri-4-classes-dataset</a:t>
            </a:r>
            <a:endParaRPr lang="en-IN" sz="2000" dirty="0">
              <a:solidFill>
                <a:srgbClr val="0070C0"/>
              </a:solidFill>
              <a:latin typeface="Times New Roman" panose="02020603050405020304" pitchFamily="18" charset="0"/>
              <a:cs typeface="Times New Roman" panose="02020603050405020304" pitchFamily="18" charset="0"/>
            </a:endParaRPr>
          </a:p>
          <a:p>
            <a:pPr marL="342900" indent="-228600">
              <a:lnSpc>
                <a:spcPct val="150000"/>
              </a:lnSpc>
              <a:buFont typeface="Arial" panose="020B0604020202020204" pitchFamily="34" charset="0"/>
              <a:buChar char="•"/>
            </a:pPr>
            <a:endParaRPr lang="en-US" sz="2000" dirty="0" smtClean="0">
              <a:solidFill>
                <a:schemeClr val="accent1">
                  <a:lumMod val="75000"/>
                </a:schemeClr>
              </a:solidFill>
              <a:latin typeface="Arial" panose="020B0604020202020204" pitchFamily="34" charset="0"/>
              <a:cs typeface="Arial" panose="020B0604020202020204" pitchFamily="34" charset="0"/>
            </a:endParaRPr>
          </a:p>
          <a:p>
            <a:pPr marL="342900" indent="-228600">
              <a:lnSpc>
                <a:spcPct val="150000"/>
              </a:lnSpc>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marL="342900" indent="-228600">
              <a:lnSpc>
                <a:spcPct val="150000"/>
              </a:lnSpc>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marL="342900" indent="-228600">
              <a:lnSpc>
                <a:spcPct val="150000"/>
              </a:lnSpc>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89612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3659" y="261257"/>
            <a:ext cx="10421257"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Proposed System</a:t>
            </a:r>
            <a:endParaRPr lang="en-US"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C22DCF7B-F0E1-1F49-ADA0-A0BF274EABF0}"/>
              </a:ext>
            </a:extLst>
          </p:cNvPr>
          <p:cNvSpPr>
            <a:spLocks noGrp="1"/>
          </p:cNvSpPr>
          <p:nvPr>
            <p:ph type="sldNum" sz="quarter" idx="12"/>
          </p:nvPr>
        </p:nvSpPr>
        <p:spPr/>
        <p:txBody>
          <a:bodyPr/>
          <a:lstStyle/>
          <a:p>
            <a:fld id="{E6166A39-9D77-4296-9310-549343C3A784}" type="slidenum">
              <a:rPr lang="en-US" smtClean="0"/>
              <a:pPr/>
              <a:t>7</a:t>
            </a:fld>
            <a:endParaRPr lang="en-US" dirty="0"/>
          </a:p>
        </p:txBody>
      </p:sp>
      <p:sp>
        <p:nvSpPr>
          <p:cNvPr id="2" name="Rectangle 1"/>
          <p:cNvSpPr/>
          <p:nvPr/>
        </p:nvSpPr>
        <p:spPr>
          <a:xfrm>
            <a:off x="741873" y="1587260"/>
            <a:ext cx="10558732" cy="3970318"/>
          </a:xfrm>
          <a:prstGeom prst="rect">
            <a:avLst/>
          </a:prstGeom>
        </p:spPr>
        <p:txBody>
          <a:bodyPr wrap="square">
            <a:spAutoFit/>
          </a:bodyPr>
          <a:lstStyle/>
          <a:p>
            <a:pPr marL="400050" indent="-285750">
              <a:lnSpc>
                <a:spcPct val="150000"/>
              </a:lnSpc>
              <a:buFont typeface="Arial" panose="020B0604020202020204" pitchFamily="34" charset="0"/>
              <a:buChar char="•"/>
            </a:pPr>
            <a:r>
              <a:rPr lang="en-US" sz="2100" dirty="0">
                <a:latin typeface="Arial"/>
                <a:cs typeface="Arial"/>
              </a:rPr>
              <a:t>The proposed system is to build the model </a:t>
            </a:r>
            <a:r>
              <a:rPr lang="en-US" sz="2100" dirty="0" err="1" smtClean="0">
                <a:latin typeface="Arial"/>
                <a:cs typeface="Arial"/>
              </a:rPr>
              <a:t>Alzheimers</a:t>
            </a:r>
            <a:r>
              <a:rPr lang="en-US" sz="2100" dirty="0" smtClean="0">
                <a:latin typeface="Arial"/>
                <a:cs typeface="Arial"/>
              </a:rPr>
              <a:t> </a:t>
            </a:r>
            <a:r>
              <a:rPr lang="en-US" sz="2100" dirty="0">
                <a:latin typeface="Arial"/>
                <a:cs typeface="Arial"/>
              </a:rPr>
              <a:t>disease detection using </a:t>
            </a:r>
            <a:r>
              <a:rPr lang="en-US" sz="2100" dirty="0" smtClean="0">
                <a:latin typeface="Arial"/>
                <a:cs typeface="Arial"/>
              </a:rPr>
              <a:t>CNN.</a:t>
            </a:r>
            <a:endParaRPr lang="en-US" sz="2100" dirty="0">
              <a:latin typeface="Arial"/>
              <a:cs typeface="Arial"/>
            </a:endParaRPr>
          </a:p>
          <a:p>
            <a:pPr marL="400050" indent="-285750">
              <a:lnSpc>
                <a:spcPct val="150000"/>
              </a:lnSpc>
              <a:buFont typeface="Arial" panose="020B0604020202020204" pitchFamily="34" charset="0"/>
              <a:buChar char="•"/>
            </a:pPr>
            <a:r>
              <a:rPr lang="en-US" sz="2100" dirty="0">
                <a:latin typeface="Arial"/>
                <a:cs typeface="Arial"/>
              </a:rPr>
              <a:t>To differentiate from the existing system we will focus on reducing the time complexity for </a:t>
            </a:r>
            <a:r>
              <a:rPr lang="en-US" sz="2100" dirty="0" smtClean="0">
                <a:latin typeface="Arial"/>
                <a:cs typeface="Arial"/>
              </a:rPr>
              <a:t>CNN which </a:t>
            </a:r>
            <a:r>
              <a:rPr lang="en-US" sz="2100" dirty="0">
                <a:latin typeface="Arial"/>
                <a:cs typeface="Arial"/>
              </a:rPr>
              <a:t>initially uses </a:t>
            </a:r>
            <a:r>
              <a:rPr lang="en-US" sz="2100" dirty="0" smtClean="0">
                <a:latin typeface="Arial"/>
                <a:cs typeface="Arial"/>
              </a:rPr>
              <a:t>100 </a:t>
            </a:r>
            <a:r>
              <a:rPr lang="en-US" sz="2100" dirty="0">
                <a:latin typeface="Arial"/>
                <a:cs typeface="Arial"/>
              </a:rPr>
              <a:t>epochs on the </a:t>
            </a:r>
            <a:r>
              <a:rPr lang="en-US" sz="2100" dirty="0" smtClean="0">
                <a:latin typeface="Arial"/>
                <a:cs typeface="Arial"/>
              </a:rPr>
              <a:t>Alzheimer Disease Dataset.</a:t>
            </a:r>
          </a:p>
          <a:p>
            <a:pPr marL="400050" indent="-285750">
              <a:lnSpc>
                <a:spcPct val="150000"/>
              </a:lnSpc>
              <a:buFont typeface="Arial" panose="020B0604020202020204" pitchFamily="34" charset="0"/>
              <a:buChar char="•"/>
            </a:pPr>
            <a:r>
              <a:rPr lang="en-US" sz="2100" dirty="0" smtClean="0">
                <a:latin typeface="Arial"/>
                <a:cs typeface="Arial"/>
              </a:rPr>
              <a:t>We reduced </a:t>
            </a:r>
            <a:r>
              <a:rPr lang="en-US" sz="2100" dirty="0">
                <a:latin typeface="Arial"/>
                <a:cs typeface="Arial"/>
              </a:rPr>
              <a:t>the number of </a:t>
            </a:r>
            <a:r>
              <a:rPr lang="en-US" sz="2100" dirty="0" smtClean="0">
                <a:latin typeface="Arial"/>
                <a:cs typeface="Arial"/>
              </a:rPr>
              <a:t>epochs to 50 epochs and adjust the batch size according to the dataset </a:t>
            </a:r>
            <a:r>
              <a:rPr lang="en-US" sz="2100" dirty="0">
                <a:latin typeface="Arial"/>
                <a:cs typeface="Arial"/>
              </a:rPr>
              <a:t>and maintain accuracy similar to the existing approach.</a:t>
            </a:r>
          </a:p>
          <a:p>
            <a:pPr marL="400050" indent="-285750">
              <a:lnSpc>
                <a:spcPct val="150000"/>
              </a:lnSpc>
              <a:buFont typeface="Arial" panose="020B0604020202020204" pitchFamily="34" charset="0"/>
              <a:buChar char="•"/>
            </a:pPr>
            <a:r>
              <a:rPr lang="en-US" sz="2100" dirty="0">
                <a:latin typeface="Arial"/>
                <a:cs typeface="Arial"/>
              </a:rPr>
              <a:t>With the help of techniques like </a:t>
            </a:r>
            <a:r>
              <a:rPr lang="en-US" sz="2100" dirty="0" smtClean="0">
                <a:latin typeface="Arial"/>
                <a:cs typeface="Arial"/>
              </a:rPr>
              <a:t>fine </a:t>
            </a:r>
            <a:r>
              <a:rPr lang="en-US" sz="2100" dirty="0">
                <a:latin typeface="Arial"/>
                <a:cs typeface="Arial"/>
              </a:rPr>
              <a:t>tuning, early stopping we can improve the performance.</a:t>
            </a:r>
          </a:p>
        </p:txBody>
      </p:sp>
    </p:spTree>
    <p:extLst>
      <p:ext uri="{BB962C8B-B14F-4D97-AF65-F5344CB8AC3E}">
        <p14:creationId xmlns:p14="http://schemas.microsoft.com/office/powerpoint/2010/main" val="30431987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3659" y="261257"/>
            <a:ext cx="10421257"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Functional </a:t>
            </a:r>
            <a:r>
              <a:rPr lang="en-US" sz="3600" b="1" dirty="0">
                <a:latin typeface="Times New Roman" panose="02020603050405020304" pitchFamily="18" charset="0"/>
                <a:cs typeface="Times New Roman" panose="02020603050405020304" pitchFamily="18" charset="0"/>
              </a:rPr>
              <a:t>requirements</a:t>
            </a:r>
          </a:p>
        </p:txBody>
      </p:sp>
      <p:sp>
        <p:nvSpPr>
          <p:cNvPr id="4" name="Slide Number Placeholder 3">
            <a:extLst>
              <a:ext uri="{FF2B5EF4-FFF2-40B4-BE49-F238E27FC236}">
                <a16:creationId xmlns:a16="http://schemas.microsoft.com/office/drawing/2014/main" xmlns="" id="{C22DCF7B-F0E1-1F49-ADA0-A0BF274EABF0}"/>
              </a:ext>
            </a:extLst>
          </p:cNvPr>
          <p:cNvSpPr>
            <a:spLocks noGrp="1"/>
          </p:cNvSpPr>
          <p:nvPr>
            <p:ph type="sldNum" sz="quarter" idx="12"/>
          </p:nvPr>
        </p:nvSpPr>
        <p:spPr/>
        <p:txBody>
          <a:bodyPr/>
          <a:lstStyle/>
          <a:p>
            <a:fld id="{E6166A39-9D77-4296-9310-549343C3A784}" type="slidenum">
              <a:rPr lang="en-US" smtClean="0"/>
              <a:pPr/>
              <a:t>8</a:t>
            </a:fld>
            <a:endParaRPr lang="en-US" dirty="0"/>
          </a:p>
        </p:txBody>
      </p:sp>
      <p:sp>
        <p:nvSpPr>
          <p:cNvPr id="2" name="TextBox 1"/>
          <p:cNvSpPr txBox="1"/>
          <p:nvPr/>
        </p:nvSpPr>
        <p:spPr>
          <a:xfrm>
            <a:off x="741873" y="1552755"/>
            <a:ext cx="10550104" cy="4278094"/>
          </a:xfrm>
          <a:prstGeom prst="rect">
            <a:avLst/>
          </a:prstGeom>
          <a:noFill/>
        </p:spPr>
        <p:txBody>
          <a:bodyPr wrap="square" rtlCol="0">
            <a:spAutoFit/>
          </a:bodyPr>
          <a:lstStyle/>
          <a:p>
            <a:pPr marL="342900" lvl="0" indent="-342900" algn="just">
              <a:lnSpc>
                <a:spcPct val="14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Scalability: </a:t>
            </a:r>
            <a:r>
              <a:rPr lang="en-US" sz="2000" dirty="0">
                <a:latin typeface="Times New Roman" panose="02020603050405020304" pitchFamily="18" charset="0"/>
                <a:cs typeface="Times New Roman" panose="02020603050405020304" pitchFamily="18" charset="0"/>
              </a:rPr>
              <a:t>The model is designed to pre-process the data and deliver correct results varying with the scalable data.</a:t>
            </a:r>
            <a:endParaRPr lang="en-IN" sz="2000" dirty="0">
              <a:latin typeface="Times New Roman" panose="02020603050405020304" pitchFamily="18" charset="0"/>
              <a:cs typeface="Times New Roman" panose="02020603050405020304" pitchFamily="18" charset="0"/>
            </a:endParaRPr>
          </a:p>
          <a:p>
            <a:pPr marL="342900" lvl="0" indent="-342900" algn="just">
              <a:lnSpc>
                <a:spcPct val="14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Accuracy: </a:t>
            </a:r>
            <a:r>
              <a:rPr lang="en-US" sz="2000" dirty="0">
                <a:latin typeface="Times New Roman" panose="02020603050405020304" pitchFamily="18" charset="0"/>
                <a:cs typeface="Times New Roman" panose="02020603050405020304" pitchFamily="18" charset="0"/>
              </a:rPr>
              <a:t>The model uses deep learning algorithms for providing accurate results based on input data</a:t>
            </a:r>
            <a:r>
              <a:rPr lang="en-US" sz="2000" dirty="0" smtClean="0">
                <a:latin typeface="Times New Roman" panose="02020603050405020304" pitchFamily="18" charset="0"/>
                <a:cs typeface="Times New Roman" panose="02020603050405020304" pitchFamily="18" charset="0"/>
              </a:rPr>
              <a:t>.</a:t>
            </a:r>
          </a:p>
          <a:p>
            <a:pPr marL="342900" lvl="0" indent="-342900" algn="just">
              <a:lnSpc>
                <a:spcPct val="140000"/>
              </a:lnSpc>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Performance</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model provides better performance for a given input image </a:t>
            </a:r>
            <a:r>
              <a:rPr lang="en-US" sz="2000" dirty="0" smtClean="0">
                <a:latin typeface="Times New Roman" panose="02020603050405020304" pitchFamily="18" charset="0"/>
                <a:cs typeface="Times New Roman" panose="02020603050405020304" pitchFamily="18" charset="0"/>
              </a:rPr>
              <a:t>data.</a:t>
            </a:r>
            <a:endParaRPr lang="en-IN" sz="2000" dirty="0" smtClean="0">
              <a:latin typeface="Times New Roman" panose="02020603050405020304" pitchFamily="18" charset="0"/>
              <a:cs typeface="Times New Roman" panose="02020603050405020304" pitchFamily="18" charset="0"/>
            </a:endParaRPr>
          </a:p>
          <a:p>
            <a:pPr marL="342900" lvl="0" indent="-342900" algn="just">
              <a:lnSpc>
                <a:spcPct val="140000"/>
              </a:lnSpc>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Ease </a:t>
            </a:r>
            <a:r>
              <a:rPr lang="en-US" sz="2000" b="1" dirty="0">
                <a:latin typeface="Times New Roman" panose="02020603050405020304" pitchFamily="18" charset="0"/>
                <a:cs typeface="Times New Roman" panose="02020603050405020304" pitchFamily="18" charset="0"/>
              </a:rPr>
              <a:t>of Use:</a:t>
            </a:r>
            <a:r>
              <a:rPr lang="en-US" sz="2000" dirty="0">
                <a:latin typeface="Times New Roman" panose="02020603050405020304" pitchFamily="18" charset="0"/>
                <a:cs typeface="Times New Roman" panose="02020603050405020304" pitchFamily="18" charset="0"/>
              </a:rPr>
              <a:t> The system is simple, user friendly, graphics user interface implemented so any can use this system without any </a:t>
            </a:r>
            <a:r>
              <a:rPr lang="en-US" sz="2000" dirty="0" smtClean="0">
                <a:latin typeface="Times New Roman" panose="02020603050405020304" pitchFamily="18" charset="0"/>
                <a:cs typeface="Times New Roman" panose="02020603050405020304" pitchFamily="18" charset="0"/>
              </a:rPr>
              <a:t>difficulties.</a:t>
            </a:r>
            <a:endParaRPr lang="en-IN" sz="2000" dirty="0" smtClean="0">
              <a:latin typeface="Times New Roman" panose="02020603050405020304" pitchFamily="18" charset="0"/>
              <a:cs typeface="Times New Roman" panose="02020603050405020304" pitchFamily="18" charset="0"/>
            </a:endParaRPr>
          </a:p>
          <a:p>
            <a:pPr marL="342900" lvl="0" indent="-342900" algn="just">
              <a:lnSpc>
                <a:spcPct val="140000"/>
              </a:lnSpc>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Portable</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This project can deploy in every OS </a:t>
            </a:r>
            <a:r>
              <a:rPr lang="en-US" sz="2000" dirty="0" smtClean="0">
                <a:latin typeface="Times New Roman" panose="02020603050405020304" pitchFamily="18" charset="0"/>
                <a:cs typeface="Times New Roman" panose="02020603050405020304" pitchFamily="18" charset="0"/>
              </a:rPr>
              <a:t>platform.</a:t>
            </a:r>
          </a:p>
          <a:p>
            <a:pPr lvl="0" algn="just">
              <a:lnSpc>
                <a:spcPct val="140000"/>
              </a:lnSpc>
            </a:pPr>
            <a:endParaRPr lang="en-IN" sz="2000" dirty="0">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12649410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3659" y="261257"/>
            <a:ext cx="10421257"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Non Functional </a:t>
            </a:r>
            <a:r>
              <a:rPr lang="en-US" sz="3600" b="1" dirty="0">
                <a:latin typeface="Times New Roman" panose="02020603050405020304" pitchFamily="18" charset="0"/>
                <a:cs typeface="Times New Roman" panose="02020603050405020304" pitchFamily="18" charset="0"/>
              </a:rPr>
              <a:t>requirements</a:t>
            </a:r>
          </a:p>
        </p:txBody>
      </p:sp>
      <p:sp>
        <p:nvSpPr>
          <p:cNvPr id="4" name="Slide Number Placeholder 3">
            <a:extLst>
              <a:ext uri="{FF2B5EF4-FFF2-40B4-BE49-F238E27FC236}">
                <a16:creationId xmlns:a16="http://schemas.microsoft.com/office/drawing/2014/main" xmlns="" id="{C22DCF7B-F0E1-1F49-ADA0-A0BF274EABF0}"/>
              </a:ext>
            </a:extLst>
          </p:cNvPr>
          <p:cNvSpPr>
            <a:spLocks noGrp="1"/>
          </p:cNvSpPr>
          <p:nvPr>
            <p:ph type="sldNum" sz="quarter" idx="12"/>
          </p:nvPr>
        </p:nvSpPr>
        <p:spPr/>
        <p:txBody>
          <a:bodyPr/>
          <a:lstStyle/>
          <a:p>
            <a:fld id="{E6166A39-9D77-4296-9310-549343C3A784}" type="slidenum">
              <a:rPr lang="en-US" smtClean="0"/>
              <a:pPr/>
              <a:t>9</a:t>
            </a:fld>
            <a:endParaRPr lang="en-US" dirty="0"/>
          </a:p>
        </p:txBody>
      </p:sp>
      <p:sp>
        <p:nvSpPr>
          <p:cNvPr id="2" name="TextBox 1"/>
          <p:cNvSpPr txBox="1"/>
          <p:nvPr/>
        </p:nvSpPr>
        <p:spPr>
          <a:xfrm>
            <a:off x="690115" y="1397479"/>
            <a:ext cx="10550104" cy="4293483"/>
          </a:xfrm>
          <a:prstGeom prst="rect">
            <a:avLst/>
          </a:prstGeom>
          <a:noFill/>
        </p:spPr>
        <p:txBody>
          <a:bodyPr wrap="square" rtlCol="0">
            <a:spAutoFit/>
          </a:bodyPr>
          <a:lstStyle/>
          <a:p>
            <a:pPr marL="285750" indent="-285750">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Software </a:t>
            </a:r>
            <a:r>
              <a:rPr lang="en-IN" b="1" dirty="0">
                <a:latin typeface="Times New Roman" panose="02020603050405020304" pitchFamily="18" charset="0"/>
                <a:cs typeface="Times New Roman" panose="02020603050405020304" pitchFamily="18" charset="0"/>
              </a:rPr>
              <a:t>Requirements:  </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Platform</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Google Colab</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Language Used		</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Python </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Libraries		</a:t>
            </a:r>
            <a:r>
              <a:rPr lang="en-IN" dirty="0">
                <a:latin typeface="Times New Roman" panose="02020603050405020304" pitchFamily="18" charset="0"/>
                <a:cs typeface="Times New Roman" panose="02020603050405020304" pitchFamily="18" charset="0"/>
              </a:rPr>
              <a:t>	: </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Keras</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over </a:t>
            </a:r>
            <a:r>
              <a:rPr lang="en-IN" dirty="0" err="1" smtClean="0">
                <a:latin typeface="Times New Roman" panose="02020603050405020304" pitchFamily="18" charset="0"/>
                <a:cs typeface="Times New Roman" panose="02020603050405020304" pitchFamily="18" charset="0"/>
              </a:rPr>
              <a:t>Tensorflow</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Hardware Requirements</a:t>
            </a:r>
            <a:r>
              <a:rPr lang="en-US" sz="2400" b="1" dirty="0">
                <a:latin typeface="Times New Roman" panose="02020603050405020304" pitchFamily="18" charset="0"/>
                <a:cs typeface="Times New Roman" panose="02020603050405020304" pitchFamily="18" charset="0"/>
              </a:rPr>
              <a:t>:</a:t>
            </a:r>
          </a:p>
          <a:p>
            <a:pPr algn="just"/>
            <a:r>
              <a:rPr lang="en-IN" dirty="0">
                <a:latin typeface="Times New Roman" panose="02020603050405020304" pitchFamily="18" charset="0"/>
                <a:cs typeface="Times New Roman" panose="02020603050405020304" pitchFamily="18" charset="0"/>
              </a:rPr>
              <a:t>	Processor			</a:t>
            </a:r>
            <a:r>
              <a:rPr lang="en-IN">
                <a:latin typeface="Times New Roman" panose="02020603050405020304" pitchFamily="18" charset="0"/>
                <a:cs typeface="Times New Roman" panose="02020603050405020304" pitchFamily="18" charset="0"/>
              </a:rPr>
              <a:t>:  </a:t>
            </a:r>
            <a:r>
              <a:rPr lang="en-IN" smtClean="0">
                <a:latin typeface="Times New Roman" panose="02020603050405020304" pitchFamily="18" charset="0"/>
                <a:cs typeface="Times New Roman" panose="02020603050405020304" pitchFamily="18" charset="0"/>
              </a:rPr>
              <a:t> i5</a:t>
            </a:r>
            <a:endParaRPr lang="en-US"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Installed memory (RAM) 	:   </a:t>
            </a:r>
            <a:r>
              <a:rPr lang="en-IN" dirty="0" smtClean="0">
                <a:latin typeface="Times New Roman" panose="02020603050405020304" pitchFamily="18" charset="0"/>
                <a:cs typeface="Times New Roman" panose="02020603050405020304" pitchFamily="18" charset="0"/>
              </a:rPr>
              <a:t>4 </a:t>
            </a:r>
            <a:r>
              <a:rPr lang="en-IN" dirty="0">
                <a:latin typeface="Times New Roman" panose="02020603050405020304" pitchFamily="18" charset="0"/>
                <a:cs typeface="Times New Roman" panose="02020603050405020304" pitchFamily="18" charset="0"/>
              </a:rPr>
              <a:t>GB</a:t>
            </a:r>
            <a:endParaRPr lang="en-US"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Hard Disk		</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150 GB</a:t>
            </a:r>
            <a:endParaRPr lang="en-US"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Operating System		:   </a:t>
            </a:r>
            <a:r>
              <a:rPr lang="en-IN" dirty="0" smtClean="0">
                <a:latin typeface="Times New Roman" panose="02020603050405020304" pitchFamily="18" charset="0"/>
                <a:cs typeface="Times New Roman" panose="02020603050405020304" pitchFamily="18" charset="0"/>
              </a:rPr>
              <a:t>Windows 10</a:t>
            </a:r>
            <a:endParaRPr lang="en-IN" dirty="0">
              <a:latin typeface="Times New Roman" panose="02020603050405020304" pitchFamily="18" charset="0"/>
              <a:cs typeface="Times New Roman" panose="02020603050405020304" pitchFamily="18" charset="0"/>
            </a:endParaRPr>
          </a:p>
          <a:p>
            <a:pPr algn="just"/>
            <a:endParaRPr lang="en-IN" sz="1100" dirty="0">
              <a:latin typeface="Times New Roman" panose="02020603050405020304" pitchFamily="18" charset="0"/>
              <a:cs typeface="Times New Roman" panose="02020603050405020304" pitchFamily="18" charset="0"/>
            </a:endParaRPr>
          </a:p>
          <a:p>
            <a:pPr algn="just"/>
            <a:endParaRPr lang="en-US" sz="11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Reliability: </a:t>
            </a:r>
            <a:r>
              <a:rPr lang="en-US" dirty="0">
                <a:latin typeface="Times New Roman" panose="02020603050405020304" pitchFamily="18" charset="0"/>
                <a:cs typeface="Times New Roman" panose="02020603050405020304" pitchFamily="18" charset="0"/>
              </a:rPr>
              <a:t>This system is used to make </a:t>
            </a:r>
            <a:r>
              <a:rPr lang="en-US" dirty="0" smtClean="0">
                <a:latin typeface="Times New Roman" panose="02020603050405020304" pitchFamily="18" charset="0"/>
                <a:cs typeface="Times New Roman" panose="02020603050405020304" pitchFamily="18" charset="0"/>
              </a:rPr>
              <a:t>f1 scores, </a:t>
            </a:r>
            <a:r>
              <a:rPr lang="en-US" dirty="0">
                <a:latin typeface="Times New Roman" panose="02020603050405020304" pitchFamily="18" charset="0"/>
                <a:cs typeface="Times New Roman" panose="02020603050405020304" pitchFamily="18" charset="0"/>
              </a:rPr>
              <a:t>precision and recall for the extractive and abstractive summaries.</a:t>
            </a:r>
          </a:p>
          <a:p>
            <a:pPr algn="just"/>
            <a:endParaRPr lang="en-US" sz="11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Performance: </a:t>
            </a:r>
            <a:r>
              <a:rPr lang="en-US" dirty="0">
                <a:latin typeface="Times New Roman" panose="02020603050405020304" pitchFamily="18" charset="0"/>
                <a:cs typeface="Times New Roman" panose="02020603050405020304" pitchFamily="18" charset="0"/>
              </a:rPr>
              <a:t>As it makes use of different models that help us to make the system high having performance output.</a:t>
            </a:r>
          </a:p>
        </p:txBody>
      </p:sp>
    </p:spTree>
    <p:extLst>
      <p:ext uri="{BB962C8B-B14F-4D97-AF65-F5344CB8AC3E}">
        <p14:creationId xmlns:p14="http://schemas.microsoft.com/office/powerpoint/2010/main" val="836928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14217</TotalTime>
  <Words>1932</Words>
  <Application>Microsoft Office PowerPoint</Application>
  <PresentationFormat>Widescreen</PresentationFormat>
  <Paragraphs>247</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Raghavendran</dc:creator>
  <cp:lastModifiedBy>Microsoft account</cp:lastModifiedBy>
  <cp:revision>713</cp:revision>
  <cp:lastPrinted>2023-08-01T17:49:10Z</cp:lastPrinted>
  <dcterms:created xsi:type="dcterms:W3CDTF">2022-06-15T14:28:49Z</dcterms:created>
  <dcterms:modified xsi:type="dcterms:W3CDTF">2024-05-03T07:10:24Z</dcterms:modified>
</cp:coreProperties>
</file>