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3678F6-ABAC-4E41-A673-3C310871A87F}">
  <a:tblStyle styleId="{143678F6-ABAC-4E41-A673-3C310871A87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a941326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a941326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a941326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a941326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a941326b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a941326b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a941326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a941326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941326b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941326b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a941326b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a941326b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a941326b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a941326b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a941326b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a941326b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a941326b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a941326b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a941326b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a941326b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63798f2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63798f2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a77182d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a77182d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a77182d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a77182d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a941326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a941326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a941326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a941326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a941326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a941326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medicalsegmentation.com/covid19/" TargetMode="External"/><Relationship Id="rId4" Type="http://schemas.openxmlformats.org/officeDocument/2006/relationships/hyperlink" Target="https://coronacase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7472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990"/>
              <a:buFont typeface="Arial"/>
              <a:buNone/>
            </a:pPr>
            <a:r>
              <a:rPr lang="en" sz="4700"/>
              <a:t>Independent Study</a:t>
            </a:r>
            <a:endParaRPr sz="4700"/>
          </a:p>
          <a:p>
            <a:pPr indent="0" lvl="0" marL="0" rtl="0" algn="ctr">
              <a:spcBef>
                <a:spcPts val="0"/>
              </a:spcBef>
              <a:spcAft>
                <a:spcPts val="0"/>
              </a:spcAft>
              <a:buClr>
                <a:schemeClr val="dk1"/>
              </a:buClr>
              <a:buSzPts val="990"/>
              <a:buFont typeface="Arial"/>
              <a:buNone/>
            </a:pPr>
            <a:r>
              <a:rPr lang="en" sz="4700"/>
              <a:t>(CS 7000-108)</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3077500"/>
            <a:ext cx="8520600" cy="792600"/>
          </a:xfrm>
          <a:prstGeom prst="rect">
            <a:avLst/>
          </a:prstGeom>
        </p:spPr>
        <p:txBody>
          <a:bodyPr anchorCtr="0" anchor="t" bIns="91425" lIns="91425" spcFirstLastPara="1" rIns="91425" wrap="square" tIns="91425">
            <a:noAutofit/>
          </a:bodyPr>
          <a:lstStyle/>
          <a:p>
            <a:pPr indent="0" lvl="0" marL="0" rtl="0" algn="r">
              <a:lnSpc>
                <a:spcPct val="20000"/>
              </a:lnSpc>
              <a:spcBef>
                <a:spcPts val="0"/>
              </a:spcBef>
              <a:spcAft>
                <a:spcPts val="0"/>
              </a:spcAft>
              <a:buClr>
                <a:schemeClr val="dk1"/>
              </a:buClr>
              <a:buSzPts val="523"/>
              <a:buFont typeface="Arial"/>
              <a:buNone/>
            </a:pPr>
            <a:r>
              <a:rPr lang="en" sz="2150">
                <a:solidFill>
                  <a:schemeClr val="dk1"/>
                </a:solidFill>
              </a:rPr>
              <a:t>Vandana Priya Muppala</a:t>
            </a:r>
            <a:endParaRPr sz="2150">
              <a:solidFill>
                <a:schemeClr val="dk1"/>
              </a:solidFill>
            </a:endParaRPr>
          </a:p>
          <a:p>
            <a:pPr indent="0" lvl="0" marL="0" rtl="0" algn="r">
              <a:lnSpc>
                <a:spcPct val="20000"/>
              </a:lnSpc>
              <a:spcBef>
                <a:spcPts val="0"/>
              </a:spcBef>
              <a:spcAft>
                <a:spcPts val="0"/>
              </a:spcAft>
              <a:buClr>
                <a:schemeClr val="dk1"/>
              </a:buClr>
              <a:buSzPts val="523"/>
              <a:buFont typeface="Arial"/>
              <a:buNone/>
            </a:pPr>
            <a:r>
              <a:rPr lang="en" sz="2150">
                <a:solidFill>
                  <a:schemeClr val="dk1"/>
                </a:solidFill>
              </a:rPr>
              <a:t>(R11751885)</a:t>
            </a:r>
            <a:endParaRPr sz="2150">
              <a:solidFill>
                <a:schemeClr val="dk1"/>
              </a:solidFill>
            </a:endParaRPr>
          </a:p>
          <a:p>
            <a:pPr indent="0" lvl="0" marL="0" rtl="0" algn="ctr">
              <a:lnSpc>
                <a:spcPct val="40000"/>
              </a:lnSpc>
              <a:spcBef>
                <a:spcPts val="0"/>
              </a:spcBef>
              <a:spcAft>
                <a:spcPts val="0"/>
              </a:spcAft>
              <a:buClr>
                <a:schemeClr val="dk1"/>
              </a:buClr>
              <a:buSzPts val="523"/>
              <a:buFont typeface="Arial"/>
              <a:buNone/>
            </a:pPr>
            <a:r>
              <a:t/>
            </a:r>
            <a:endParaRPr sz="2150"/>
          </a:p>
          <a:p>
            <a:pPr indent="0" lvl="0" marL="0" rtl="0" algn="ctr">
              <a:lnSpc>
                <a:spcPct val="60000"/>
              </a:lnSpc>
              <a:spcBef>
                <a:spcPts val="0"/>
              </a:spcBef>
              <a:spcAft>
                <a:spcPts val="0"/>
              </a:spcAft>
              <a:buClr>
                <a:schemeClr val="dk1"/>
              </a:buClr>
              <a:buSzPts val="523"/>
              <a:buFont typeface="Arial"/>
              <a:buNone/>
            </a:pPr>
            <a:r>
              <a:t/>
            </a:r>
            <a:endParaRPr sz="2150"/>
          </a:p>
          <a:p>
            <a:pPr indent="0" lvl="0" marL="0" rtl="0" algn="ctr">
              <a:lnSpc>
                <a:spcPct val="80000"/>
              </a:lnSpc>
              <a:spcBef>
                <a:spcPts val="0"/>
              </a:spcBef>
              <a:spcAft>
                <a:spcPts val="0"/>
              </a:spcAft>
              <a:buSzPts val="523"/>
              <a:buNone/>
            </a:pPr>
            <a:r>
              <a:t/>
            </a:r>
            <a:endParaRPr sz="21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aphicFrame>
        <p:nvGraphicFramePr>
          <p:cNvPr id="101" name="Google Shape;101;p22"/>
          <p:cNvGraphicFramePr/>
          <p:nvPr/>
        </p:nvGraphicFramePr>
        <p:xfrm>
          <a:off x="152400" y="152400"/>
          <a:ext cx="3000000" cy="3000000"/>
        </p:xfrm>
        <a:graphic>
          <a:graphicData uri="http://schemas.openxmlformats.org/drawingml/2006/table">
            <a:tbl>
              <a:tblPr>
                <a:noFill/>
                <a:tableStyleId>{143678F6-ABAC-4E41-A673-3C310871A87F}</a:tableStyleId>
              </a:tblPr>
              <a:tblGrid>
                <a:gridCol w="511375"/>
                <a:gridCol w="3011400"/>
                <a:gridCol w="2017075"/>
                <a:gridCol w="1534100"/>
                <a:gridCol w="1917650"/>
              </a:tblGrid>
              <a:tr h="1078125">
                <a:tc>
                  <a:txBody>
                    <a:bodyPr/>
                    <a:lstStyle/>
                    <a:p>
                      <a:pPr indent="0" lvl="0" marL="0" rtl="0" algn="l">
                        <a:spcBef>
                          <a:spcPts val="0"/>
                        </a:spcBef>
                        <a:spcAft>
                          <a:spcPts val="0"/>
                        </a:spcAft>
                        <a:buNone/>
                      </a:pPr>
                      <a:r>
                        <a:rPr lang="en" sz="1100"/>
                        <a:t>27</a:t>
                      </a:r>
                      <a:endParaRPr sz="1100"/>
                    </a:p>
                  </a:txBody>
                  <a:tcPr marT="63500" marB="63500" marR="63500" marL="63500"/>
                </a:tc>
                <a:tc>
                  <a:txBody>
                    <a:bodyPr/>
                    <a:lstStyle/>
                    <a:p>
                      <a:pPr indent="0" lvl="0" marL="0" rtl="0" algn="l">
                        <a:spcBef>
                          <a:spcPts val="0"/>
                        </a:spcBef>
                        <a:spcAft>
                          <a:spcPts val="0"/>
                        </a:spcAft>
                        <a:buNone/>
                      </a:pPr>
                      <a:r>
                        <a:rPr lang="en" sz="1100"/>
                        <a:t>Deep learning based diagnosis of COVID-19 using chest CT-scan images[27]</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Open-source datasets </a:t>
                      </a:r>
                      <a:endParaRPr sz="1100"/>
                    </a:p>
                  </a:txBody>
                  <a:tcPr marT="63500" marB="63500" marR="63500" marL="63500"/>
                </a:tc>
                <a:tc>
                  <a:txBody>
                    <a:bodyPr/>
                    <a:lstStyle/>
                    <a:p>
                      <a:pPr indent="0" lvl="0" marL="0" rtl="0" algn="l">
                        <a:spcBef>
                          <a:spcPts val="0"/>
                        </a:spcBef>
                        <a:spcAft>
                          <a:spcPts val="0"/>
                        </a:spcAft>
                        <a:buNone/>
                      </a:pPr>
                      <a:r>
                        <a:rPr lang="en" sz="1100"/>
                        <a:t>EfficientNet B4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The best performance on test set is achieved by reduce on plateau strategy, resulting in 0.897, 0.896, 0.895 accuracy</a:t>
                      </a:r>
                      <a:endParaRPr sz="1100"/>
                    </a:p>
                  </a:txBody>
                  <a:tcPr marT="63500" marB="63500" marR="63500" marL="63500"/>
                </a:tc>
              </a:tr>
              <a:tr h="1078125">
                <a:tc>
                  <a:txBody>
                    <a:bodyPr/>
                    <a:lstStyle/>
                    <a:p>
                      <a:pPr indent="0" lvl="0" marL="0" rtl="0" algn="l">
                        <a:spcBef>
                          <a:spcPts val="0"/>
                        </a:spcBef>
                        <a:spcAft>
                          <a:spcPts val="0"/>
                        </a:spcAft>
                        <a:buNone/>
                      </a:pPr>
                      <a:r>
                        <a:rPr lang="en" sz="1100"/>
                        <a:t>28</a:t>
                      </a:r>
                      <a:endParaRPr sz="1100"/>
                    </a:p>
                  </a:txBody>
                  <a:tcPr marT="63500" marB="63500" marR="63500" marL="63500"/>
                </a:tc>
                <a:tc>
                  <a:txBody>
                    <a:bodyPr/>
                    <a:lstStyle/>
                    <a:p>
                      <a:pPr indent="0" lvl="0" marL="0" rtl="0" algn="l">
                        <a:spcBef>
                          <a:spcPts val="0"/>
                        </a:spcBef>
                        <a:spcAft>
                          <a:spcPts val="0"/>
                        </a:spcAft>
                        <a:buNone/>
                      </a:pPr>
                      <a:r>
                        <a:rPr lang="en" sz="1100"/>
                        <a:t>DETECTING COVID-19 AND COMMUNITY ACQUIRED PNEUMONIA USING CHEST CT SCAN IMAGES WITH DEEP LEARNING[28]</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SPGCCOVID dataset </a:t>
                      </a:r>
                      <a:endParaRPr sz="1100"/>
                    </a:p>
                  </a:txBody>
                  <a:tcPr marT="63500" marB="63500" marR="63500" marL="63500"/>
                </a:tc>
                <a:tc>
                  <a:txBody>
                    <a:bodyPr/>
                    <a:lstStyle/>
                    <a:p>
                      <a:pPr indent="0" lvl="0" marL="0" rtl="0" algn="l">
                        <a:spcBef>
                          <a:spcPts val="0"/>
                        </a:spcBef>
                        <a:spcAft>
                          <a:spcPts val="0"/>
                        </a:spcAft>
                        <a:buNone/>
                      </a:pPr>
                      <a:r>
                        <a:rPr lang="en" sz="1100"/>
                        <a:t>COVID+CAP-CNN</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proposed model achieved over 89.3 % accuracy on the validation set for different splits</a:t>
                      </a:r>
                      <a:endParaRPr sz="1100"/>
                    </a:p>
                  </a:txBody>
                  <a:tcPr marT="63500" marB="63500" marR="63500" marL="63500"/>
                </a:tc>
              </a:tr>
              <a:tr h="1078125">
                <a:tc>
                  <a:txBody>
                    <a:bodyPr/>
                    <a:lstStyle/>
                    <a:p>
                      <a:pPr indent="0" lvl="0" marL="0" rtl="0" algn="l">
                        <a:spcBef>
                          <a:spcPts val="0"/>
                        </a:spcBef>
                        <a:spcAft>
                          <a:spcPts val="0"/>
                        </a:spcAft>
                        <a:buNone/>
                      </a:pPr>
                      <a:r>
                        <a:rPr lang="en" sz="1100"/>
                        <a:t>29</a:t>
                      </a:r>
                      <a:endParaRPr sz="1100"/>
                    </a:p>
                  </a:txBody>
                  <a:tcPr marT="63500" marB="63500" marR="63500" marL="63500"/>
                </a:tc>
                <a:tc>
                  <a:txBody>
                    <a:bodyPr/>
                    <a:lstStyle/>
                    <a:p>
                      <a:pPr indent="0" lvl="0" marL="0" rtl="0" algn="l">
                        <a:spcBef>
                          <a:spcPts val="0"/>
                        </a:spcBef>
                        <a:spcAft>
                          <a:spcPts val="0"/>
                        </a:spcAft>
                        <a:buNone/>
                      </a:pPr>
                      <a:r>
                        <a:rPr lang="en" sz="1100"/>
                        <a:t>Detection of COVID 19 from CT Image by The Novel LeNet-5 CNN Architecture[29]</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Open-source datasets </a:t>
                      </a:r>
                      <a:endParaRPr sz="1100"/>
                    </a:p>
                  </a:txBody>
                  <a:tcPr marT="63500" marB="63500" marR="63500" marL="63500"/>
                </a:tc>
                <a:tc>
                  <a:txBody>
                    <a:bodyPr/>
                    <a:lstStyle/>
                    <a:p>
                      <a:pPr indent="0" lvl="0" marL="0" rtl="0" algn="l">
                        <a:spcBef>
                          <a:spcPts val="0"/>
                        </a:spcBef>
                        <a:spcAft>
                          <a:spcPts val="0"/>
                        </a:spcAft>
                        <a:buNone/>
                      </a:pPr>
                      <a:r>
                        <a:rPr lang="en" sz="1100"/>
                        <a:t>LeNet-5 CNN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LeNet-5 COVID-19 detection model reached an accuracy of 86.06%, loss of 0.369 and f1 score of 87%, precision of 85%, recall of 89%</a:t>
                      </a:r>
                      <a:endParaRPr sz="1100"/>
                    </a:p>
                  </a:txBody>
                  <a:tcPr marT="63500" marB="63500" marR="63500" marL="63500"/>
                </a:tc>
              </a:tr>
              <a:tr h="1078125">
                <a:tc>
                  <a:txBody>
                    <a:bodyPr/>
                    <a:lstStyle/>
                    <a:p>
                      <a:pPr indent="0" lvl="0" marL="0" rtl="0" algn="l">
                        <a:spcBef>
                          <a:spcPts val="0"/>
                        </a:spcBef>
                        <a:spcAft>
                          <a:spcPts val="0"/>
                        </a:spcAft>
                        <a:buNone/>
                      </a:pPr>
                      <a:r>
                        <a:rPr lang="en" sz="1100"/>
                        <a:t>30</a:t>
                      </a:r>
                      <a:endParaRPr sz="1100"/>
                    </a:p>
                  </a:txBody>
                  <a:tcPr marT="63500" marB="63500" marR="63500" marL="63500"/>
                </a:tc>
                <a:tc>
                  <a:txBody>
                    <a:bodyPr/>
                    <a:lstStyle/>
                    <a:p>
                      <a:pPr indent="0" lvl="0" marL="0" rtl="0" algn="l">
                        <a:spcBef>
                          <a:spcPts val="0"/>
                        </a:spcBef>
                        <a:spcAft>
                          <a:spcPts val="0"/>
                        </a:spcAft>
                        <a:buNone/>
                      </a:pPr>
                      <a:r>
                        <a:rPr lang="en" sz="1100"/>
                        <a:t>Detection of CT - Scan Lungs COVID-19 Image Using Convolutional Neural Network And CLAHE[30]</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Kaggle website </a:t>
                      </a:r>
                      <a:endParaRPr sz="1100"/>
                    </a:p>
                  </a:txBody>
                  <a:tcPr marT="63500" marB="63500" marR="63500" marL="63500"/>
                </a:tc>
                <a:tc>
                  <a:txBody>
                    <a:bodyPr/>
                    <a:lstStyle/>
                    <a:p>
                      <a:pPr indent="0" lvl="0" marL="0" rtl="0" algn="l">
                        <a:spcBef>
                          <a:spcPts val="0"/>
                        </a:spcBef>
                        <a:spcAft>
                          <a:spcPts val="0"/>
                        </a:spcAft>
                        <a:buNone/>
                      </a:pPr>
                      <a:r>
                        <a:rPr lang="en" sz="1100"/>
                        <a:t>CLAHE,CNN</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dataset ratio 80:20 produces highest accuracy of 83.28%</a:t>
                      </a:r>
                      <a:endParaRPr sz="1100"/>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23"/>
          <p:cNvGraphicFramePr/>
          <p:nvPr/>
        </p:nvGraphicFramePr>
        <p:xfrm>
          <a:off x="71000" y="71000"/>
          <a:ext cx="3000000" cy="3000000"/>
        </p:xfrm>
        <a:graphic>
          <a:graphicData uri="http://schemas.openxmlformats.org/drawingml/2006/table">
            <a:tbl>
              <a:tblPr>
                <a:noFill/>
                <a:tableStyleId>{143678F6-ABAC-4E41-A673-3C310871A87F}</a:tableStyleId>
              </a:tblPr>
              <a:tblGrid>
                <a:gridCol w="510675"/>
                <a:gridCol w="3007275"/>
                <a:gridCol w="2014300"/>
                <a:gridCol w="1532000"/>
                <a:gridCol w="1915000"/>
              </a:tblGrid>
              <a:tr h="1078125">
                <a:tc>
                  <a:txBody>
                    <a:bodyPr/>
                    <a:lstStyle/>
                    <a:p>
                      <a:pPr indent="0" lvl="0" marL="0" rtl="0" algn="l">
                        <a:spcBef>
                          <a:spcPts val="0"/>
                        </a:spcBef>
                        <a:spcAft>
                          <a:spcPts val="0"/>
                        </a:spcAft>
                        <a:buNone/>
                      </a:pPr>
                      <a:r>
                        <a:rPr lang="en" sz="1100"/>
                        <a:t>31</a:t>
                      </a:r>
                      <a:endParaRPr sz="1100"/>
                    </a:p>
                  </a:txBody>
                  <a:tcPr marT="63500" marB="63500" marR="63500" marL="63500"/>
                </a:tc>
                <a:tc>
                  <a:txBody>
                    <a:bodyPr/>
                    <a:lstStyle/>
                    <a:p>
                      <a:pPr indent="0" lvl="0" marL="0" rtl="0" algn="l">
                        <a:spcBef>
                          <a:spcPts val="0"/>
                        </a:spcBef>
                        <a:spcAft>
                          <a:spcPts val="0"/>
                        </a:spcAft>
                        <a:buNone/>
                      </a:pPr>
                      <a:r>
                        <a:rPr lang="en" sz="1100"/>
                        <a:t>Towards Framework for Edge Computing Assisted COVID-19 Detection using CT-scan Images[31]</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Covid-ct-dataset: a ct scan dataset about covid-19</a:t>
                      </a:r>
                      <a:endParaRPr sz="1100"/>
                    </a:p>
                  </a:txBody>
                  <a:tcPr marT="63500" marB="63500" marR="63500" marL="63500"/>
                </a:tc>
                <a:tc>
                  <a:txBody>
                    <a:bodyPr/>
                    <a:lstStyle/>
                    <a:p>
                      <a:pPr indent="0" lvl="0" marL="0" rtl="0" algn="l">
                        <a:spcBef>
                          <a:spcPts val="0"/>
                        </a:spcBef>
                        <a:spcAft>
                          <a:spcPts val="0"/>
                        </a:spcAft>
                        <a:buNone/>
                      </a:pPr>
                      <a:r>
                        <a:rPr lang="en" sz="1100"/>
                        <a:t>GoogLeNet SqueezeNet-v1.0 ResNet-18 DenseNet-161 DenseNet-201 Ensemble</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Ensemble model achieves the best recall, precision, F1 score, and accuracy amongst all the others</a:t>
                      </a:r>
                      <a:endParaRPr sz="1100"/>
                    </a:p>
                  </a:txBody>
                  <a:tcPr marT="63500" marB="63500" marR="63500" marL="63500"/>
                </a:tc>
              </a:tr>
              <a:tr h="1078125">
                <a:tc>
                  <a:txBody>
                    <a:bodyPr/>
                    <a:lstStyle/>
                    <a:p>
                      <a:pPr indent="0" lvl="0" marL="0" rtl="0" algn="l">
                        <a:spcBef>
                          <a:spcPts val="0"/>
                        </a:spcBef>
                        <a:spcAft>
                          <a:spcPts val="0"/>
                        </a:spcAft>
                        <a:buNone/>
                      </a:pPr>
                      <a:r>
                        <a:rPr lang="en" sz="1100"/>
                        <a:t>32</a:t>
                      </a:r>
                      <a:endParaRPr sz="1100"/>
                    </a:p>
                  </a:txBody>
                  <a:tcPr marT="63500" marB="63500" marR="63500" marL="63500"/>
                </a:tc>
                <a:tc>
                  <a:txBody>
                    <a:bodyPr/>
                    <a:lstStyle/>
                    <a:p>
                      <a:pPr indent="0" lvl="0" marL="0" rtl="0" algn="l">
                        <a:spcBef>
                          <a:spcPts val="0"/>
                        </a:spcBef>
                        <a:spcAft>
                          <a:spcPts val="0"/>
                        </a:spcAft>
                        <a:buNone/>
                      </a:pPr>
                      <a:r>
                        <a:rPr lang="en" sz="1100"/>
                        <a:t>Real-Time Application for Covid-19 Class Detection based CNN Architecture[32]</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Kaggle and GitHub repositories</a:t>
                      </a:r>
                      <a:endParaRPr sz="1100"/>
                    </a:p>
                  </a:txBody>
                  <a:tcPr marT="63500" marB="63500" marR="63500" marL="63500"/>
                </a:tc>
                <a:tc>
                  <a:txBody>
                    <a:bodyPr/>
                    <a:lstStyle/>
                    <a:p>
                      <a:pPr indent="0" lvl="0" marL="0" rtl="0" algn="l">
                        <a:spcBef>
                          <a:spcPts val="0"/>
                        </a:spcBef>
                        <a:spcAft>
                          <a:spcPts val="0"/>
                        </a:spcAft>
                        <a:buNone/>
                      </a:pPr>
                      <a:r>
                        <a:rPr lang="en" sz="1100"/>
                        <a:t>CNN</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CNN architecture as we are going deeper, more accuracies results are going higher.</a:t>
                      </a:r>
                      <a:endParaRPr sz="1100"/>
                    </a:p>
                  </a:txBody>
                  <a:tcPr marT="63500" marB="63500" marR="63500" marL="63500"/>
                </a:tc>
              </a:tr>
              <a:tr h="1078125">
                <a:tc>
                  <a:txBody>
                    <a:bodyPr/>
                    <a:lstStyle/>
                    <a:p>
                      <a:pPr indent="0" lvl="0" marL="0" rtl="0" algn="l">
                        <a:spcBef>
                          <a:spcPts val="0"/>
                        </a:spcBef>
                        <a:spcAft>
                          <a:spcPts val="0"/>
                        </a:spcAft>
                        <a:buNone/>
                      </a:pPr>
                      <a:r>
                        <a:rPr lang="en" sz="1100"/>
                        <a:t>33</a:t>
                      </a:r>
                      <a:endParaRPr sz="1100"/>
                    </a:p>
                  </a:txBody>
                  <a:tcPr marT="63500" marB="63500" marR="63500" marL="63500"/>
                </a:tc>
                <a:tc>
                  <a:txBody>
                    <a:bodyPr/>
                    <a:lstStyle/>
                    <a:p>
                      <a:pPr indent="0" lvl="0" marL="0" rtl="0" algn="l">
                        <a:spcBef>
                          <a:spcPts val="0"/>
                        </a:spcBef>
                        <a:spcAft>
                          <a:spcPts val="0"/>
                        </a:spcAft>
                        <a:buNone/>
                      </a:pPr>
                      <a:r>
                        <a:rPr lang="en" sz="1100"/>
                        <a:t>Lung Segmentation followed by Machine Learning &amp; Deep Learning Techniques for COVID-19 Detection in lung CT Images.[33]</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Open-source datasets</a:t>
                      </a:r>
                      <a:endParaRPr sz="1100"/>
                    </a:p>
                  </a:txBody>
                  <a:tcPr marT="63500" marB="63500" marR="63500" marL="63500"/>
                </a:tc>
                <a:tc>
                  <a:txBody>
                    <a:bodyPr/>
                    <a:lstStyle/>
                    <a:p>
                      <a:pPr indent="0" lvl="0" marL="0" rtl="0" algn="l">
                        <a:spcBef>
                          <a:spcPts val="0"/>
                        </a:spcBef>
                        <a:spcAft>
                          <a:spcPts val="0"/>
                        </a:spcAft>
                        <a:buNone/>
                      </a:pPr>
                      <a:r>
                        <a:rPr lang="en" sz="1100"/>
                        <a:t>CNN,SVM</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The results of the four convolutional layers CNN using the processed dataset shows a best accuracy of 99.6 % with SVM classifier. </a:t>
                      </a:r>
                      <a:endParaRPr sz="1100"/>
                    </a:p>
                  </a:txBody>
                  <a:tcPr marT="63500" marB="63500" marR="63500" marL="63500"/>
                </a:tc>
              </a:tr>
              <a:tr h="1078125">
                <a:tc>
                  <a:txBody>
                    <a:bodyPr/>
                    <a:lstStyle/>
                    <a:p>
                      <a:pPr indent="0" lvl="0" marL="0" rtl="0" algn="l">
                        <a:spcBef>
                          <a:spcPts val="0"/>
                        </a:spcBef>
                        <a:spcAft>
                          <a:spcPts val="0"/>
                        </a:spcAft>
                        <a:buNone/>
                      </a:pPr>
                      <a:r>
                        <a:rPr lang="en" sz="1100"/>
                        <a:t>34</a:t>
                      </a:r>
                      <a:endParaRPr sz="1100"/>
                    </a:p>
                  </a:txBody>
                  <a:tcPr marT="63500" marB="63500" marR="63500" marL="63500"/>
                </a:tc>
                <a:tc>
                  <a:txBody>
                    <a:bodyPr/>
                    <a:lstStyle/>
                    <a:p>
                      <a:pPr indent="0" lvl="0" marL="0" rtl="0" algn="l">
                        <a:spcBef>
                          <a:spcPts val="0"/>
                        </a:spcBef>
                        <a:spcAft>
                          <a:spcPts val="0"/>
                        </a:spcAft>
                        <a:buNone/>
                      </a:pPr>
                      <a:r>
                        <a:rPr lang="en" sz="1100"/>
                        <a:t>Hierarchical Automatic COVID-19 Detection via CT Scan Images[34]</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Xiangyang Central Hospital</a:t>
                      </a:r>
                      <a:endParaRPr sz="1100"/>
                    </a:p>
                  </a:txBody>
                  <a:tcPr marT="63500" marB="63500" marR="63500" marL="63500"/>
                </a:tc>
                <a:tc>
                  <a:txBody>
                    <a:bodyPr/>
                    <a:lstStyle/>
                    <a:p>
                      <a:pPr indent="0" lvl="0" marL="0" rtl="0" algn="l">
                        <a:spcBef>
                          <a:spcPts val="0"/>
                        </a:spcBef>
                        <a:spcAft>
                          <a:spcPts val="0"/>
                        </a:spcAft>
                        <a:buNone/>
                      </a:pPr>
                      <a:r>
                        <a:rPr lang="en" sz="1100"/>
                        <a:t>ResNet-18,UNet</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The method performance was better compared with that of radiologists and another deep learning model (MSCNN) on the same dataset.</a:t>
                      </a:r>
                      <a:endParaRPr sz="1100"/>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4"/>
          <p:cNvGraphicFramePr/>
          <p:nvPr/>
        </p:nvGraphicFramePr>
        <p:xfrm>
          <a:off x="109863" y="498475"/>
          <a:ext cx="3000000" cy="3000000"/>
        </p:xfrm>
        <a:graphic>
          <a:graphicData uri="http://schemas.openxmlformats.org/drawingml/2006/table">
            <a:tbl>
              <a:tblPr>
                <a:noFill/>
                <a:tableStyleId>{143678F6-ABAC-4E41-A673-3C310871A87F}</a:tableStyleId>
              </a:tblPr>
              <a:tblGrid>
                <a:gridCol w="507550"/>
                <a:gridCol w="2988850"/>
                <a:gridCol w="2001975"/>
                <a:gridCol w="1522625"/>
                <a:gridCol w="1903275"/>
              </a:tblGrid>
              <a:tr h="1078125">
                <a:tc>
                  <a:txBody>
                    <a:bodyPr/>
                    <a:lstStyle/>
                    <a:p>
                      <a:pPr indent="0" lvl="0" marL="0" rtl="0" algn="l">
                        <a:spcBef>
                          <a:spcPts val="0"/>
                        </a:spcBef>
                        <a:spcAft>
                          <a:spcPts val="0"/>
                        </a:spcAft>
                        <a:buNone/>
                      </a:pPr>
                      <a:r>
                        <a:rPr lang="en" sz="1100"/>
                        <a:t>35</a:t>
                      </a:r>
                      <a:endParaRPr sz="1100"/>
                    </a:p>
                  </a:txBody>
                  <a:tcPr marT="63500" marB="63500" marR="63500" marL="63500"/>
                </a:tc>
                <a:tc>
                  <a:txBody>
                    <a:bodyPr/>
                    <a:lstStyle/>
                    <a:p>
                      <a:pPr indent="0" lvl="0" marL="0" rtl="0" algn="l">
                        <a:spcBef>
                          <a:spcPts val="0"/>
                        </a:spcBef>
                        <a:spcAft>
                          <a:spcPts val="0"/>
                        </a:spcAft>
                        <a:buNone/>
                      </a:pPr>
                      <a:r>
                        <a:rPr lang="en" sz="1100"/>
                        <a:t>Evaluating Deep Learning for CT Scan COVID-19 Automatic Detection[35]</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GitHub repository</a:t>
                      </a:r>
                      <a:endParaRPr sz="1100"/>
                    </a:p>
                  </a:txBody>
                  <a:tcPr marT="63500" marB="63500" marR="63500" marL="63500"/>
                </a:tc>
                <a:tc>
                  <a:txBody>
                    <a:bodyPr/>
                    <a:lstStyle/>
                    <a:p>
                      <a:pPr indent="0" lvl="0" marL="0" rtl="0" algn="l">
                        <a:spcBef>
                          <a:spcPts val="0"/>
                        </a:spcBef>
                        <a:spcAft>
                          <a:spcPts val="0"/>
                        </a:spcAft>
                        <a:buNone/>
                      </a:pPr>
                      <a:r>
                        <a:rPr lang="en" sz="1100"/>
                        <a:t>LeNet CNN,VGG-16</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LeNet CNN is used for image classification and recognition due to its high accuracy.</a:t>
                      </a:r>
                      <a:endParaRPr sz="1100"/>
                    </a:p>
                  </a:txBody>
                  <a:tcPr marT="63500" marB="63500" marR="63500" marL="63500"/>
                </a:tc>
              </a:tr>
              <a:tr h="1078125">
                <a:tc>
                  <a:txBody>
                    <a:bodyPr/>
                    <a:lstStyle/>
                    <a:p>
                      <a:pPr indent="0" lvl="0" marL="0" rtl="0" algn="l">
                        <a:spcBef>
                          <a:spcPts val="0"/>
                        </a:spcBef>
                        <a:spcAft>
                          <a:spcPts val="0"/>
                        </a:spcAft>
                        <a:buNone/>
                      </a:pPr>
                      <a:r>
                        <a:rPr lang="en" sz="1100"/>
                        <a:t>36</a:t>
                      </a:r>
                      <a:endParaRPr sz="1100"/>
                    </a:p>
                  </a:txBody>
                  <a:tcPr marT="63500" marB="63500" marR="63500" marL="63500"/>
                </a:tc>
                <a:tc>
                  <a:txBody>
                    <a:bodyPr/>
                    <a:lstStyle/>
                    <a:p>
                      <a:pPr indent="0" lvl="0" marL="0" rtl="0" algn="l">
                        <a:spcBef>
                          <a:spcPts val="0"/>
                        </a:spcBef>
                        <a:spcAft>
                          <a:spcPts val="0"/>
                        </a:spcAft>
                        <a:buNone/>
                      </a:pPr>
                      <a:r>
                        <a:rPr lang="en" sz="1100"/>
                        <a:t>Effect of CT-Scan Image Resizing, Enhancement and Normalization on Accuracy of Covid-19 Detection[36]</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Kaggle website</a:t>
                      </a:r>
                      <a:endParaRPr sz="1100"/>
                    </a:p>
                  </a:txBody>
                  <a:tcPr marT="63500" marB="63500" marR="63500" marL="63500"/>
                </a:tc>
                <a:tc>
                  <a:txBody>
                    <a:bodyPr/>
                    <a:lstStyle/>
                    <a:p>
                      <a:pPr indent="0" lvl="0" marL="0" rtl="0" algn="l">
                        <a:spcBef>
                          <a:spcPts val="0"/>
                        </a:spcBef>
                        <a:spcAft>
                          <a:spcPts val="0"/>
                        </a:spcAft>
                        <a:buNone/>
                      </a:pPr>
                      <a:r>
                        <a:rPr lang="en" sz="1100"/>
                        <a:t>CNN,VGG-16</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Transfer learning and fine-tuning process could enhance the accuracy of classification.</a:t>
                      </a:r>
                      <a:endParaRPr sz="1100"/>
                    </a:p>
                  </a:txBody>
                  <a:tcPr marT="63500" marB="63500" marR="63500" marL="63500"/>
                </a:tc>
              </a:tr>
              <a:tr h="1078125">
                <a:tc>
                  <a:txBody>
                    <a:bodyPr/>
                    <a:lstStyle/>
                    <a:p>
                      <a:pPr indent="0" lvl="0" marL="0" rtl="0" algn="l">
                        <a:spcBef>
                          <a:spcPts val="0"/>
                        </a:spcBef>
                        <a:spcAft>
                          <a:spcPts val="0"/>
                        </a:spcAft>
                        <a:buNone/>
                      </a:pPr>
                      <a:r>
                        <a:rPr lang="en" sz="1100"/>
                        <a:t>37</a:t>
                      </a:r>
                      <a:endParaRPr sz="1100"/>
                    </a:p>
                  </a:txBody>
                  <a:tcPr marT="63500" marB="63500" marR="63500" marL="63500"/>
                </a:tc>
                <a:tc>
                  <a:txBody>
                    <a:bodyPr/>
                    <a:lstStyle/>
                    <a:p>
                      <a:pPr indent="0" lvl="0" marL="0" rtl="0" algn="l">
                        <a:spcBef>
                          <a:spcPts val="0"/>
                        </a:spcBef>
                        <a:spcAft>
                          <a:spcPts val="0"/>
                        </a:spcAft>
                        <a:buNone/>
                      </a:pPr>
                      <a:r>
                        <a:rPr lang="en" sz="1100"/>
                        <a:t>COVID-19 Detection System using Chest X-rays or CT Scans[37]</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GitHub repository</a:t>
                      </a:r>
                      <a:endParaRPr sz="1100"/>
                    </a:p>
                  </a:txBody>
                  <a:tcPr marT="63500" marB="63500" marR="63500" marL="63500"/>
                </a:tc>
                <a:tc>
                  <a:txBody>
                    <a:bodyPr/>
                    <a:lstStyle/>
                    <a:p>
                      <a:pPr indent="0" lvl="0" marL="0" rtl="0" algn="l">
                        <a:spcBef>
                          <a:spcPts val="0"/>
                        </a:spcBef>
                        <a:spcAft>
                          <a:spcPts val="0"/>
                        </a:spcAft>
                        <a:buNone/>
                      </a:pPr>
                      <a:r>
                        <a:rPr lang="en" sz="1100"/>
                        <a:t>CNN</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This approach is efficient and can be dependable for higher accuracy</a:t>
                      </a:r>
                      <a:endParaRPr sz="1100"/>
                    </a:p>
                  </a:txBody>
                  <a:tcPr marT="63500" marB="63500" marR="63500" marL="63500"/>
                </a:tc>
              </a:tr>
              <a:tr h="1078125">
                <a:tc>
                  <a:txBody>
                    <a:bodyPr/>
                    <a:lstStyle/>
                    <a:p>
                      <a:pPr indent="0" lvl="0" marL="0" rtl="0" algn="l">
                        <a:spcBef>
                          <a:spcPts val="0"/>
                        </a:spcBef>
                        <a:spcAft>
                          <a:spcPts val="0"/>
                        </a:spcAft>
                        <a:buNone/>
                      </a:pPr>
                      <a:r>
                        <a:rPr lang="en" sz="1100"/>
                        <a:t>38</a:t>
                      </a:r>
                      <a:endParaRPr sz="1100"/>
                    </a:p>
                  </a:txBody>
                  <a:tcPr marT="63500" marB="63500" marR="63500" marL="63500"/>
                </a:tc>
                <a:tc>
                  <a:txBody>
                    <a:bodyPr/>
                    <a:lstStyle/>
                    <a:p>
                      <a:pPr indent="0" lvl="0" marL="0" rtl="0" algn="l">
                        <a:spcBef>
                          <a:spcPts val="0"/>
                        </a:spcBef>
                        <a:spcAft>
                          <a:spcPts val="0"/>
                        </a:spcAft>
                        <a:buNone/>
                      </a:pPr>
                      <a:r>
                        <a:rPr lang="en" sz="1100"/>
                        <a:t>Covid-19 Detection from CT-scan Images: Empirical Evaluation and Explainability[38]</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GitHub repository</a:t>
                      </a:r>
                      <a:endParaRPr sz="1100"/>
                    </a:p>
                  </a:txBody>
                  <a:tcPr marT="63500" marB="63500" marR="63500" marL="63500"/>
                </a:tc>
                <a:tc>
                  <a:txBody>
                    <a:bodyPr/>
                    <a:lstStyle/>
                    <a:p>
                      <a:pPr indent="0" lvl="0" marL="0" rtl="0" algn="l">
                        <a:spcBef>
                          <a:spcPts val="0"/>
                        </a:spcBef>
                        <a:spcAft>
                          <a:spcPts val="0"/>
                        </a:spcAft>
                        <a:buNone/>
                      </a:pPr>
                      <a:r>
                        <a:rPr lang="en" sz="1100"/>
                        <a:t>VGG16, InceptionNet, and ResNet</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InceptionNet RT has highest accuracy 96.43 </a:t>
                      </a:r>
                      <a:endParaRPr sz="1100"/>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25"/>
          <p:cNvGraphicFramePr/>
          <p:nvPr/>
        </p:nvGraphicFramePr>
        <p:xfrm>
          <a:off x="152400" y="152400"/>
          <a:ext cx="3000000" cy="3000000"/>
        </p:xfrm>
        <a:graphic>
          <a:graphicData uri="http://schemas.openxmlformats.org/drawingml/2006/table">
            <a:tbl>
              <a:tblPr>
                <a:noFill/>
                <a:tableStyleId>{143678F6-ABAC-4E41-A673-3C310871A87F}</a:tableStyleId>
              </a:tblPr>
              <a:tblGrid>
                <a:gridCol w="505200"/>
                <a:gridCol w="2975025"/>
                <a:gridCol w="1992700"/>
                <a:gridCol w="1515575"/>
                <a:gridCol w="1894475"/>
              </a:tblGrid>
              <a:tr h="1078125">
                <a:tc>
                  <a:txBody>
                    <a:bodyPr/>
                    <a:lstStyle/>
                    <a:p>
                      <a:pPr indent="0" lvl="0" marL="0" rtl="0" algn="l">
                        <a:spcBef>
                          <a:spcPts val="0"/>
                        </a:spcBef>
                        <a:spcAft>
                          <a:spcPts val="0"/>
                        </a:spcAft>
                        <a:buNone/>
                      </a:pPr>
                      <a:r>
                        <a:rPr lang="en" sz="1100"/>
                        <a:t>39</a:t>
                      </a:r>
                      <a:endParaRPr sz="1100"/>
                    </a:p>
                  </a:txBody>
                  <a:tcPr marT="63500" marB="63500" marR="63500" marL="63500"/>
                </a:tc>
                <a:tc>
                  <a:txBody>
                    <a:bodyPr/>
                    <a:lstStyle/>
                    <a:p>
                      <a:pPr indent="0" lvl="0" marL="0" rtl="0" algn="l">
                        <a:spcBef>
                          <a:spcPts val="0"/>
                        </a:spcBef>
                        <a:spcAft>
                          <a:spcPts val="0"/>
                        </a:spcAft>
                        <a:buNone/>
                      </a:pPr>
                      <a:r>
                        <a:rPr lang="en" sz="1100"/>
                        <a:t>COVID-19 CT Image Segmentation[39]</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medicalsegmentation.com</a:t>
                      </a:r>
                      <a:endParaRPr sz="1100"/>
                    </a:p>
                  </a:txBody>
                  <a:tcPr marT="63500" marB="63500" marR="63500" marL="63500"/>
                </a:tc>
                <a:tc>
                  <a:txBody>
                    <a:bodyPr/>
                    <a:lstStyle/>
                    <a:p>
                      <a:pPr indent="0" lvl="0" marL="0" rtl="0" algn="l">
                        <a:spcBef>
                          <a:spcPts val="0"/>
                        </a:spcBef>
                        <a:spcAft>
                          <a:spcPts val="0"/>
                        </a:spcAft>
                        <a:buNone/>
                      </a:pPr>
                      <a:r>
                        <a:rPr lang="en" sz="1100"/>
                        <a:t>U-Net++</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U-Net++ is the largest model that we implemented, which might also infer that could be the reason for the model to have better performance</a:t>
                      </a:r>
                      <a:endParaRPr sz="1100"/>
                    </a:p>
                  </a:txBody>
                  <a:tcPr marT="63500" marB="63500" marR="63500" marL="63500"/>
                </a:tc>
              </a:tr>
              <a:tr h="1078125">
                <a:tc>
                  <a:txBody>
                    <a:bodyPr/>
                    <a:lstStyle/>
                    <a:p>
                      <a:pPr indent="0" lvl="0" marL="0" rtl="0" algn="l">
                        <a:spcBef>
                          <a:spcPts val="0"/>
                        </a:spcBef>
                        <a:spcAft>
                          <a:spcPts val="0"/>
                        </a:spcAft>
                        <a:buNone/>
                      </a:pPr>
                      <a:r>
                        <a:rPr lang="en" sz="1100"/>
                        <a:t>40</a:t>
                      </a:r>
                      <a:endParaRPr sz="1100"/>
                    </a:p>
                  </a:txBody>
                  <a:tcPr marT="63500" marB="63500" marR="63500" marL="63500"/>
                </a:tc>
                <a:tc>
                  <a:txBody>
                    <a:bodyPr/>
                    <a:lstStyle/>
                    <a:p>
                      <a:pPr indent="0" lvl="0" marL="0" rtl="0" algn="l">
                        <a:spcBef>
                          <a:spcPts val="0"/>
                        </a:spcBef>
                        <a:spcAft>
                          <a:spcPts val="0"/>
                        </a:spcAft>
                        <a:buNone/>
                      </a:pPr>
                      <a:r>
                        <a:rPr lang="en" sz="1100"/>
                        <a:t>Transfer learning based COVID-19 detection Using Radiological Images[40]</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Kaggle Website,GitHub repository</a:t>
                      </a:r>
                      <a:endParaRPr sz="1100"/>
                    </a:p>
                  </a:txBody>
                  <a:tcPr marT="63500" marB="63500" marR="63500" marL="63500"/>
                </a:tc>
                <a:tc>
                  <a:txBody>
                    <a:bodyPr/>
                    <a:lstStyle/>
                    <a:p>
                      <a:pPr indent="0" lvl="0" marL="0" rtl="0" algn="l">
                        <a:spcBef>
                          <a:spcPts val="0"/>
                        </a:spcBef>
                        <a:spcAft>
                          <a:spcPts val="0"/>
                        </a:spcAft>
                        <a:buNone/>
                      </a:pPr>
                      <a:r>
                        <a:rPr lang="en" sz="1100"/>
                        <a:t>CNN,Alexnet,  Shufflenet, Vgg-16, Resnet-50, InceptionV2, Googlenet</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Sufflenet and Googlenet models have the highest accuracy of 97.57% for for sgdm optimiser for chest X-ray images</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chemeClr val="dk1"/>
                </a:solidFill>
              </a:rPr>
              <a:t>Data sources for getting the CT images were collected initially from hospitals and later there are open source datasets and also datasets are available in Kaggle website and GitHub repositories.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There are many methods used to train and classify the CT Scans of Covid patients from other CT scans of normal patients and most commonly used methods include CNN, VGG, ResNet,UNet++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Some architecture combined more that one models together for better and improved results in detecting Covid from the given CT scans.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CNN architecture as we are going deeper,results have more accuracies.LeNet CNN can also be used for image classification and recognition due to its high accuracy.</a:t>
            </a:r>
            <a:endParaRPr sz="1500">
              <a:solidFill>
                <a:schemeClr val="dk1"/>
              </a:solidFill>
            </a:endParaRPr>
          </a:p>
          <a:p>
            <a:pPr indent="0" lvl="0" marL="0" rtl="0" algn="l">
              <a:lnSpc>
                <a:spcPct val="115000"/>
              </a:lnSpc>
              <a:spcBef>
                <a:spcPts val="1200"/>
              </a:spcBef>
              <a:spcAft>
                <a:spcPts val="0"/>
              </a:spcAft>
              <a:buNone/>
            </a:pPr>
            <a:r>
              <a:rPr lang="en" sz="1500">
                <a:solidFill>
                  <a:schemeClr val="dk1"/>
                </a:solidFill>
              </a:rPr>
              <a:t>Transfer learning and fine-tuning process could enhance the accuracy of classification.</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28" name="Google Shape;12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chemeClr val="dk1"/>
              </a:buClr>
              <a:buSzPct val="100000"/>
              <a:buAutoNum type="arabicPeriod"/>
            </a:pPr>
            <a:r>
              <a:rPr lang="en" sz="1100">
                <a:solidFill>
                  <a:schemeClr val="dk1"/>
                </a:solidFill>
              </a:rPr>
              <a:t>D. Dong et al., "The Role of Imaging in the Detection and Management of COVID-19: A Review," in IEEE Reviews in Biomedical Engineering, vol. 14, pp. 16-29, 2021, doi: 10.1109/RBME.2020.2990959.</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A. Channa, N. Popescu and N. u. R. Malik, "Robust Technique to Detect COVID-19 using Chest X-ray Images," 2020 International Conference on e-Health and Bioengineering (EHB), 2020, pp. 1-6, doi: 10.1109/EHB50910.2020.9280216.</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F. Shi et al., "Review of Artificial Intelligence Techniques in Imaging Data Acquisition, Segmentation, and Diagnosis for COVID-19," in IEEE Reviews in Biomedical Engineering, vol. 14, pp. 4-15, 2021, doi: 10.1109/RBME.2020.2987975.</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C. Zhou, J. Song, S. Zhou, Z. Zhang and J. Xing, "COVID-19 Detection Based on Image Regrouping and Resnet-SVM Using Chest X-Ray Images," in IEEE Access, vol. 9, pp. 81902-81912, 2021, doi: 10.1109/ACCESS.2021.3086229.</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M. J. Horry et al., "COVID-19 Detection Through Transfer Learning Using Multimodal Imaging Data," in IEEE Access, vol. 8, pp. 149808-149824, 2020, doi: 10.1109/ACCESS.2020.3016780.</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Z. KARHAN and F. AKAL, "Covid-19 Classification Using Deep Learning in Chest X-Ray Images," 2020 Medical Technologies Congress (TIPTEKNO), 2020, pp. 1-4, doi: 10.1109/TIPTEKNO50054.2020.9299315.</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S. Sakib, T. Tazrin, M. M. Fouda, Z. M. Fadlullah and M. Guizani, "DL-CRC: Deep Learning-Based Chest Radiograph Classification for COVID-19 Detection: A Novel Approach," in IEEE Access, vol. 8, pp. 171575-171589, 2020, doi: 10.1109/ACCESS.2020.3025010.</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S. Tang et al., "EDL-COVID: Ensemble Deep Learning for COVID-19 Case Detection From Chest X-Ray Images," in IEEE Transactions on Industrial Informatics, vol. 17, no. 9, pp. 6539-6549, Sept. 2021, doi: 10.1109/TII.2021.3057683.</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M. R. Karim, T. Döhmen, M. Cochez, O. Beyan, D. Rebholz-Schuhmann and S. Decker, "DeepCOVIDExplainer: Explainable COVID-19 Diagnosis from Chest X-ray Images," 2020 IEEE International Conference on Bioinformatics and Biomedicine (BIBM), 2020, pp. 1034-1037, doi: 10.1109/BIBM49941.2020.9313304.</a:t>
            </a:r>
            <a:endParaRPr sz="1100">
              <a:solidFill>
                <a:schemeClr val="dk1"/>
              </a:solidFill>
            </a:endParaRPr>
          </a:p>
          <a:p>
            <a:pPr indent="-287972" lvl="0" marL="457200" rtl="0" algn="l">
              <a:spcBef>
                <a:spcPts val="0"/>
              </a:spcBef>
              <a:spcAft>
                <a:spcPts val="0"/>
              </a:spcAft>
              <a:buClr>
                <a:schemeClr val="dk1"/>
              </a:buClr>
              <a:buSzPct val="100000"/>
              <a:buAutoNum type="arabicPeriod"/>
            </a:pPr>
            <a:r>
              <a:rPr lang="en" sz="1100">
                <a:solidFill>
                  <a:schemeClr val="dk1"/>
                </a:solidFill>
              </a:rPr>
              <a:t>S. Asif, Y. Wenhui, H. Jin and S. Jinhai, "Classification of COVID-19 from Chest X-ray images using Deep Convolutional Neural Network," 2020 IEEE 6th International Conference on Computer and Communications (ICCC), 2020, pp. 426-433, doi: 10.1109/ICCC51575.2020.9344870.</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idx="1" type="body"/>
          </p:nvPr>
        </p:nvSpPr>
        <p:spPr>
          <a:xfrm>
            <a:off x="311700" y="165025"/>
            <a:ext cx="8520600" cy="4785900"/>
          </a:xfrm>
          <a:prstGeom prst="rect">
            <a:avLst/>
          </a:prstGeom>
        </p:spPr>
        <p:txBody>
          <a:bodyPr anchorCtr="0" anchor="t" bIns="91425" lIns="91425" spcFirstLastPara="1" rIns="91425" wrap="square" tIns="91425">
            <a:normAutofit fontScale="77500" lnSpcReduction="10000"/>
          </a:bodyPr>
          <a:lstStyle/>
          <a:p>
            <a:pPr indent="0" lvl="0" marL="457200" rtl="0" algn="l">
              <a:spcBef>
                <a:spcPts val="0"/>
              </a:spcBef>
              <a:spcAft>
                <a:spcPts val="0"/>
              </a:spcAft>
              <a:buNone/>
            </a:pPr>
            <a:r>
              <a:rPr lang="en" sz="1100">
                <a:solidFill>
                  <a:schemeClr val="dk1"/>
                </a:solidFill>
              </a:rPr>
              <a:t>11. Z. Fang et al., "A Novel Multi-Stage Residual Feature Fusion Network for Detection of COVID-19 in Chest X-Ray Images," in IEEE Transactions on Molecular, Biological and Multi-Scale Communications, vol. 8, no. 1, pp. 17-27, March 2022, doi: 10.1109/TMBMC.2021.3099367.</a:t>
            </a:r>
            <a:endParaRPr sz="1100">
              <a:solidFill>
                <a:schemeClr val="dk1"/>
              </a:solidFill>
            </a:endParaRPr>
          </a:p>
          <a:p>
            <a:pPr indent="0" lvl="0" marL="457200" rtl="0" algn="l">
              <a:spcBef>
                <a:spcPts val="0"/>
              </a:spcBef>
              <a:spcAft>
                <a:spcPts val="0"/>
              </a:spcAft>
              <a:buNone/>
            </a:pPr>
            <a:r>
              <a:rPr lang="en" sz="1100">
                <a:solidFill>
                  <a:schemeClr val="dk1"/>
                </a:solidFill>
              </a:rPr>
              <a:t>12. Z. Lin et al., "AANet: Adaptive Attention Network for COVID-19 Detection From Chest X-Ray Images," in IEEE Transactions on Neural Networks and Learning Systems, vol. 32, no. 11, pp. 4781-4792, Nov. 2021, doi: 10.1109/TNNLS.2021.3114747.</a:t>
            </a:r>
            <a:endParaRPr sz="1100">
              <a:solidFill>
                <a:schemeClr val="dk1"/>
              </a:solidFill>
            </a:endParaRPr>
          </a:p>
          <a:p>
            <a:pPr indent="0" lvl="0" marL="457200" rtl="0" algn="l">
              <a:spcBef>
                <a:spcPts val="0"/>
              </a:spcBef>
              <a:spcAft>
                <a:spcPts val="0"/>
              </a:spcAft>
              <a:buNone/>
            </a:pPr>
            <a:r>
              <a:rPr lang="en" sz="1100">
                <a:solidFill>
                  <a:schemeClr val="dk1"/>
                </a:solidFill>
              </a:rPr>
              <a:t>13. B. A. Akalanka, K. D. A. Senevirathne, M. H. V. Dias, W. A. R. Nimantha, K. B. A. B. Chathurika and C. M. Silva, "Smart Assistant to Ease the Process of COVID-19 and Pneumonia Detection," 2021 IEEE 12th Annual Information Technology, Electronics and Mobile Communication Conference (IEMCON), 2021, pp. 0270-0275, doi: 10.1109/IEMCON53756.2021.9623105.</a:t>
            </a:r>
            <a:endParaRPr sz="1100">
              <a:solidFill>
                <a:schemeClr val="dk1"/>
              </a:solidFill>
            </a:endParaRPr>
          </a:p>
          <a:p>
            <a:pPr indent="0" lvl="0" marL="457200" rtl="0" algn="l">
              <a:spcBef>
                <a:spcPts val="0"/>
              </a:spcBef>
              <a:spcAft>
                <a:spcPts val="0"/>
              </a:spcAft>
              <a:buNone/>
            </a:pPr>
            <a:r>
              <a:rPr lang="en" sz="1100">
                <a:solidFill>
                  <a:schemeClr val="dk1"/>
                </a:solidFill>
              </a:rPr>
              <a:t>14. N. Enshaei et al., "An Ensemble Learning Framework For Multi-Class Covid-19 Lesion Segmentation From Chest Ct Images," 2021 IEEE International Conference on Autonomous Systems (ICAS), 2021, pp. 1-6, doi: 10.1109/ICAS49788.2021.9551169.</a:t>
            </a:r>
            <a:endParaRPr sz="1100">
              <a:solidFill>
                <a:schemeClr val="dk1"/>
              </a:solidFill>
            </a:endParaRPr>
          </a:p>
          <a:p>
            <a:pPr indent="0" lvl="0" marL="457200" rtl="0" algn="l">
              <a:spcBef>
                <a:spcPts val="0"/>
              </a:spcBef>
              <a:spcAft>
                <a:spcPts val="0"/>
              </a:spcAft>
              <a:buNone/>
            </a:pPr>
            <a:r>
              <a:rPr lang="en" sz="1100">
                <a:solidFill>
                  <a:schemeClr val="dk1"/>
                </a:solidFill>
              </a:rPr>
              <a:t>15. S. Tabik et al., "COVIDGR Dataset and COVID-SDNet Methodology for Predicting COVID-19 Based on Chest X-Ray Images," in IEEE Journal of Biomedical and Health Informatics, vol. 24, no. 12, pp. 3595-3605, Dec. 2020, doi: 10.1109/JBHI.2020.3037127.</a:t>
            </a:r>
            <a:endParaRPr sz="1100">
              <a:solidFill>
                <a:schemeClr val="dk1"/>
              </a:solidFill>
            </a:endParaRPr>
          </a:p>
          <a:p>
            <a:pPr indent="0" lvl="0" marL="457200" rtl="0" algn="l">
              <a:spcBef>
                <a:spcPts val="0"/>
              </a:spcBef>
              <a:spcAft>
                <a:spcPts val="0"/>
              </a:spcAft>
              <a:buNone/>
            </a:pPr>
            <a:r>
              <a:rPr lang="en" sz="1100">
                <a:solidFill>
                  <a:schemeClr val="dk1"/>
                </a:solidFill>
              </a:rPr>
              <a:t>16. T. Mahmud et al., "CovTANet: A Hybrid Tri-Level Attention-Based Network for Lesion Segmentation, Diagnosis, and Severity Prediction of COVID-19 Chest CT Scans," in IEEE Transactions on Industrial Informatics, vol. 17, no. 9, pp. 6489-6498, Sept. 2021, doi: 10.1109/TII.2020.3048391.</a:t>
            </a:r>
            <a:endParaRPr sz="1100">
              <a:solidFill>
                <a:schemeClr val="dk1"/>
              </a:solidFill>
            </a:endParaRPr>
          </a:p>
          <a:p>
            <a:pPr indent="0" lvl="0" marL="457200" rtl="0" algn="l">
              <a:spcBef>
                <a:spcPts val="0"/>
              </a:spcBef>
              <a:spcAft>
                <a:spcPts val="0"/>
              </a:spcAft>
              <a:buNone/>
            </a:pPr>
            <a:r>
              <a:rPr lang="en" sz="1100">
                <a:solidFill>
                  <a:schemeClr val="dk1"/>
                </a:solidFill>
              </a:rPr>
              <a:t>17. M. N. Islam, M. Hasan, A. K. M. Masum, M. Z. Uddin and M. G. R. Alam, "Demystify the Black-box of Deep Learning Models for COVID-19 Detection from Chest CT Radiographs," 2021 24th International Conference on Computer and Information Technology (ICCIT), 2021, pp. 1-6, doi: 10.1109/ICCIT54785.2021.9689784.</a:t>
            </a:r>
            <a:endParaRPr sz="1100">
              <a:solidFill>
                <a:schemeClr val="dk1"/>
              </a:solidFill>
            </a:endParaRPr>
          </a:p>
          <a:p>
            <a:pPr indent="0" lvl="0" marL="457200" rtl="0" algn="l">
              <a:spcBef>
                <a:spcPts val="0"/>
              </a:spcBef>
              <a:spcAft>
                <a:spcPts val="0"/>
              </a:spcAft>
              <a:buNone/>
            </a:pPr>
            <a:r>
              <a:rPr lang="en" sz="1100">
                <a:solidFill>
                  <a:schemeClr val="dk1"/>
                </a:solidFill>
              </a:rPr>
              <a:t>18. A. Hiremath et al., "Integrated Clinical and CT Based Artificial Intelligence Nomogram for Predicting Severity and Need for Ventilator Support in COVID-19 Patients: A Multi-Site Study," in IEEE Journal of Biomedical and Health Informatics, vol. 25, no. 11, pp. 4110-4118, Nov. 2021, doi: 10.1109/JBHI.2021.3103389.</a:t>
            </a:r>
            <a:endParaRPr sz="1100">
              <a:solidFill>
                <a:schemeClr val="dk1"/>
              </a:solidFill>
            </a:endParaRPr>
          </a:p>
          <a:p>
            <a:pPr indent="0" lvl="0" marL="457200" rtl="0" algn="l">
              <a:spcBef>
                <a:spcPts val="0"/>
              </a:spcBef>
              <a:spcAft>
                <a:spcPts val="0"/>
              </a:spcAft>
              <a:buNone/>
            </a:pPr>
            <a:r>
              <a:rPr lang="en" sz="1100">
                <a:solidFill>
                  <a:schemeClr val="dk1"/>
                </a:solidFill>
              </a:rPr>
              <a:t>19. Z. Fang et al., "SC2Net: A Novel Segmentation-based Classification Network for Detection of COVID-19 in Chest X-ray Images," in IEEE Journal of Biomedical and Health Informatics, doi: 10.1109/JBHI.2022.3177854.</a:t>
            </a:r>
            <a:endParaRPr sz="1100">
              <a:solidFill>
                <a:schemeClr val="dk1"/>
              </a:solidFill>
            </a:endParaRPr>
          </a:p>
          <a:p>
            <a:pPr indent="0" lvl="0" marL="457200" rtl="0" algn="l">
              <a:spcBef>
                <a:spcPts val="0"/>
              </a:spcBef>
              <a:spcAft>
                <a:spcPts val="0"/>
              </a:spcAft>
              <a:buNone/>
            </a:pPr>
            <a:r>
              <a:rPr lang="en" sz="1100">
                <a:solidFill>
                  <a:schemeClr val="dk1"/>
                </a:solidFill>
              </a:rPr>
              <a:t>20. F. Shariaty, V. Pavlov, E. Velichko, T. Pervunina and M. Orooji, "Severity and Progression Quantification of COVID-19 in CT Images: a new Deep-Learning Approach," 2021 International Conference on Electrical Engineering and Photonics (EExPolytech), 2021, pp. 72-76, doi: 10.1109/EExPolytech53083.2021.9614774.</a:t>
            </a:r>
            <a:endParaRPr sz="1100">
              <a:solidFill>
                <a:schemeClr val="dk1"/>
              </a:solidFill>
            </a:endParaRPr>
          </a:p>
          <a:p>
            <a:pPr indent="0" lvl="0" marL="457200" rtl="0" algn="l">
              <a:spcBef>
                <a:spcPts val="0"/>
              </a:spcBef>
              <a:spcAft>
                <a:spcPts val="0"/>
              </a:spcAft>
              <a:buNone/>
            </a:pPr>
            <a:r>
              <a:rPr lang="en" sz="1100">
                <a:solidFill>
                  <a:schemeClr val="dk1"/>
                </a:solidFill>
              </a:rPr>
              <a:t>21. O. Abdelwhab and B. Fatima, "A new Deep Learning Model for COVID-19 Identification using Chest X-ray and CT Scan images," 2021 International Conference on Artificial Intelligence for Cyber Security Systems and Privacy (AI-CSP), 2021, pp. 1-4, doi: 10.1109/AI-CSP52968.2021.9670891.</a:t>
            </a:r>
            <a:endParaRPr sz="1100">
              <a:solidFill>
                <a:schemeClr val="dk1"/>
              </a:solidFill>
            </a:endParaRPr>
          </a:p>
          <a:p>
            <a:pPr indent="0" lvl="0" marL="457200" rtl="0" algn="l">
              <a:spcBef>
                <a:spcPts val="0"/>
              </a:spcBef>
              <a:spcAft>
                <a:spcPts val="0"/>
              </a:spcAft>
              <a:buNone/>
            </a:pPr>
            <a:r>
              <a:rPr lang="en" sz="1100">
                <a:solidFill>
                  <a:schemeClr val="dk1"/>
                </a:solidFill>
              </a:rPr>
              <a:t>22. P. Mann, S. Jain, S. Mittal and A. Bhat, "Generation of COVID-19 Chest CT Scan Images using Generative Adversarial Networks," 2021 International Conference on Intelligent Technologies (CONIT), 2021, pp. 1-5, doi: 10.1109/CONIT51480.2021.9498272.</a:t>
            </a:r>
            <a:endParaRPr sz="1100">
              <a:solidFill>
                <a:schemeClr val="dk1"/>
              </a:solidFill>
            </a:endParaRPr>
          </a:p>
          <a:p>
            <a:pPr indent="0" lvl="0" marL="457200" rtl="0" algn="l">
              <a:spcBef>
                <a:spcPts val="0"/>
              </a:spcBef>
              <a:spcAft>
                <a:spcPts val="0"/>
              </a:spcAft>
              <a:buNone/>
            </a:pPr>
            <a:r>
              <a:rPr lang="en" sz="1100">
                <a:solidFill>
                  <a:schemeClr val="dk1"/>
                </a:solidFill>
              </a:rPr>
              <a:t>23.K. S. Prasad, S. Pasupathy, P. Chinnasamy and A. Kalaiarasi, "An Approach to Detect COVID-19 Disease from CT Scan Images using CNN - VGG16 Model," 2022 International Conference on Computer Communication and Informatics (ICCCI), 2022, pp. 1-5, doi: 10.1109/ICCCI54379.2022.9741050.</a:t>
            </a:r>
            <a:endParaRPr sz="1100">
              <a:solidFill>
                <a:schemeClr val="dk1"/>
              </a:solidFill>
            </a:endParaRPr>
          </a:p>
          <a:p>
            <a:pPr indent="0" lvl="0" marL="457200" rtl="0" algn="l">
              <a:spcBef>
                <a:spcPts val="0"/>
              </a:spcBef>
              <a:spcAft>
                <a:spcPts val="0"/>
              </a:spcAft>
              <a:buNone/>
            </a:pPr>
            <a:r>
              <a:rPr lang="en" sz="1100">
                <a:solidFill>
                  <a:schemeClr val="dk1"/>
                </a:solidFill>
              </a:rPr>
              <a:t>24. P. Shrivastava, A. Singh, S. Agarwal, H. Tekchandani and S. Verma, "Covid detection in CT and X-Ray images using Ensemble Learning," 2021 5th International Conference on Computing Methodologies and Communication (ICCMC), 2021, pp. 1085-1090, doi: 10.1109/ICCMC51019.2021.9418308.</a:t>
            </a:r>
            <a:endParaRPr sz="1100">
              <a:solidFill>
                <a:schemeClr val="dk1"/>
              </a:solidFill>
            </a:endParaRPr>
          </a:p>
          <a:p>
            <a:pPr indent="0" lvl="0" marL="457200" rtl="0" algn="l">
              <a:spcBef>
                <a:spcPts val="0"/>
              </a:spcBef>
              <a:spcAft>
                <a:spcPts val="0"/>
              </a:spcAft>
              <a:buNone/>
            </a:pPr>
            <a:r>
              <a:rPr lang="en" sz="1100">
                <a:solidFill>
                  <a:schemeClr val="dk1"/>
                </a:solidFill>
              </a:rPr>
              <a:t>25 .S. Latisha, A. C. Halim, R. Ricardo and D. Suhartono, "COVID-19 Detection Model on Chest CT Scan and X-ray Images Using VGG16 Convolutional Neural Network," 2021 4th International Seminar on Research of Information Technology and Intelligent Systems (ISRITI), 2021, pp. 532-538, doi: 10.1109/ISRITI54043.2021.9702839.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idx="1" type="body"/>
          </p:nvPr>
        </p:nvSpPr>
        <p:spPr>
          <a:xfrm>
            <a:off x="311700" y="206300"/>
            <a:ext cx="8520600" cy="48546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en" sz="1100">
                <a:solidFill>
                  <a:schemeClr val="dk1"/>
                </a:solidFill>
              </a:rPr>
              <a:t>26. M. Fradi and M. Machhout, "CT-Scans Images Segmentation for COVID-19 Detection Based CNN Models," 2021 International Conference on Control, Automation and Diagnosis (ICCAD), 2021, pp. 1-7, doi: 10.1109/ICCAD52417.2021.9638745.</a:t>
            </a:r>
            <a:endParaRPr sz="1100">
              <a:solidFill>
                <a:schemeClr val="dk1"/>
              </a:solidFill>
            </a:endParaRPr>
          </a:p>
          <a:p>
            <a:pPr indent="0" lvl="0" marL="457200" rtl="0" algn="l">
              <a:spcBef>
                <a:spcPts val="0"/>
              </a:spcBef>
              <a:spcAft>
                <a:spcPts val="0"/>
              </a:spcAft>
              <a:buNone/>
            </a:pPr>
            <a:r>
              <a:rPr lang="en" sz="1100">
                <a:solidFill>
                  <a:schemeClr val="dk1"/>
                </a:solidFill>
              </a:rPr>
              <a:t>27.T. Anwar and S. Zakir, "Deep learning based diagnosis of COVID-19 using chest CT-scan images," 2020 IEEE 23rd International Multitopic Conference (INMIC), 2020, pp. 1-5, doi: 10.1109/INMIC50486.2020.9318212.</a:t>
            </a:r>
            <a:endParaRPr sz="1100">
              <a:solidFill>
                <a:schemeClr val="dk1"/>
              </a:solidFill>
            </a:endParaRPr>
          </a:p>
          <a:p>
            <a:pPr indent="0" lvl="0" marL="457200" rtl="0" algn="l">
              <a:spcBef>
                <a:spcPts val="0"/>
              </a:spcBef>
              <a:spcAft>
                <a:spcPts val="0"/>
              </a:spcAft>
              <a:buNone/>
            </a:pPr>
            <a:r>
              <a:rPr lang="en" sz="1100">
                <a:solidFill>
                  <a:schemeClr val="dk1"/>
                </a:solidFill>
              </a:rPr>
              <a:t>28. S. Chaudhary, S. Sadbhawna, V. Jakhetiya, B. N. Subudhi, U. Baid and S. C. Guntuku, "Detecting Covid-19 and Community Acquired Pneumonia Using Chest CT Scan Images With Deep Learning," ICASSP 2021 - 2021 IEEE International Conference on Acoustics, Speech and Signal Processing (ICASSP), 2021, pp. 8583-8587, doi: 10.1109/ICASSP39728.2021.9414007.</a:t>
            </a:r>
            <a:endParaRPr sz="1100">
              <a:solidFill>
                <a:schemeClr val="dk1"/>
              </a:solidFill>
            </a:endParaRPr>
          </a:p>
          <a:p>
            <a:pPr indent="0" lvl="0" marL="457200" rtl="0" algn="l">
              <a:spcBef>
                <a:spcPts val="0"/>
              </a:spcBef>
              <a:spcAft>
                <a:spcPts val="0"/>
              </a:spcAft>
              <a:buNone/>
            </a:pPr>
            <a:r>
              <a:rPr lang="en" sz="1100">
                <a:solidFill>
                  <a:schemeClr val="dk1"/>
                </a:solidFill>
              </a:rPr>
              <a:t>29. M. R. Islam and A. Matin, "Detection of COVID 19 from CT Image by The Novel LeNet-5 CNN Architecture," 2020 23rd International Conference on Computer and Information Technology (ICCIT), 2020, pp. 1-5, doi: 10.1109/ICCIT51783.2020.9392723.</a:t>
            </a:r>
            <a:endParaRPr sz="1100">
              <a:solidFill>
                <a:schemeClr val="dk1"/>
              </a:solidFill>
            </a:endParaRPr>
          </a:p>
          <a:p>
            <a:pPr indent="0" lvl="0" marL="457200" rtl="0" algn="l">
              <a:spcBef>
                <a:spcPts val="0"/>
              </a:spcBef>
              <a:spcAft>
                <a:spcPts val="0"/>
              </a:spcAft>
              <a:buNone/>
            </a:pPr>
            <a:r>
              <a:rPr lang="en" sz="1100">
                <a:solidFill>
                  <a:schemeClr val="dk1"/>
                </a:solidFill>
              </a:rPr>
              <a:t>30. R. M. James and A. Sunyoto, "Detection Of CT - Scan Lungs COVID-19 Image Using Convolutional Neural Network And CLAHE," 2020 3rd International Conference on Information and Communications Technology (ICOIACT), 2020, pp. 302-307, doi: 10.1109/ICOIACT50329.2020.9332069.</a:t>
            </a:r>
            <a:endParaRPr sz="1100">
              <a:solidFill>
                <a:schemeClr val="dk1"/>
              </a:solidFill>
            </a:endParaRPr>
          </a:p>
          <a:p>
            <a:pPr indent="0" lvl="0" marL="457200" rtl="0" algn="l">
              <a:spcBef>
                <a:spcPts val="0"/>
              </a:spcBef>
              <a:spcAft>
                <a:spcPts val="0"/>
              </a:spcAft>
              <a:buNone/>
            </a:pPr>
            <a:r>
              <a:rPr lang="en" sz="1100">
                <a:solidFill>
                  <a:schemeClr val="dk1"/>
                </a:solidFill>
              </a:rPr>
              <a:t>31. V. Singh Rohila, N. Gupta, A. Kaul and U. Ghosh, "Towards Framework for Edge Computing Assisted COVID-19 Detection using CT-scan Images," ICC 2021 - IEEE International Conference on Communications, 2021, pp. 1-6, doi: 10.1109/ICC42927.2021.9500414.</a:t>
            </a:r>
            <a:endParaRPr sz="1100">
              <a:solidFill>
                <a:schemeClr val="dk1"/>
              </a:solidFill>
            </a:endParaRPr>
          </a:p>
          <a:p>
            <a:pPr indent="0" lvl="0" marL="457200" rtl="0" algn="l">
              <a:spcBef>
                <a:spcPts val="0"/>
              </a:spcBef>
              <a:spcAft>
                <a:spcPts val="0"/>
              </a:spcAft>
              <a:buNone/>
            </a:pPr>
            <a:r>
              <a:rPr lang="en" sz="1100">
                <a:solidFill>
                  <a:schemeClr val="dk1"/>
                </a:solidFill>
              </a:rPr>
              <a:t>32. M. Fradi and M. Machhout, "Real-Time Application for Covid-19 Class Detection based CNN Architecture," 2021 IEEE International Conference on Design &amp; Test of Integrated Micro &amp; Nano-Systems (DTS), 2021, pp. 1-6, doi: 10.1109/DTS52014.2021.9498055.</a:t>
            </a:r>
            <a:endParaRPr sz="1100">
              <a:solidFill>
                <a:schemeClr val="dk1"/>
              </a:solidFill>
            </a:endParaRPr>
          </a:p>
          <a:p>
            <a:pPr indent="0" lvl="0" marL="457200" rtl="0" algn="l">
              <a:spcBef>
                <a:spcPts val="0"/>
              </a:spcBef>
              <a:spcAft>
                <a:spcPts val="0"/>
              </a:spcAft>
              <a:buNone/>
            </a:pPr>
            <a:r>
              <a:rPr lang="en" sz="1100">
                <a:solidFill>
                  <a:schemeClr val="dk1"/>
                </a:solidFill>
              </a:rPr>
              <a:t>33. H. Tarhini, R. Mohamad, A. Rammal and M. Ayache, "Lung Segmentation followed by Machine Learning &amp; Deep Learning Techniques for COVID-19 Detection in lung CT Images," 2021 Sixth International Conference on Advances in Biomedical Engineering (ICABME), 2021, pp. 222-227, doi: 10.1109/ICABME53305.2021.9604872.</a:t>
            </a:r>
            <a:endParaRPr sz="1100">
              <a:solidFill>
                <a:schemeClr val="dk1"/>
              </a:solidFill>
            </a:endParaRPr>
          </a:p>
          <a:p>
            <a:pPr indent="0" lvl="0" marL="457200" rtl="0" algn="l">
              <a:spcBef>
                <a:spcPts val="0"/>
              </a:spcBef>
              <a:spcAft>
                <a:spcPts val="0"/>
              </a:spcAft>
              <a:buNone/>
            </a:pPr>
            <a:r>
              <a:rPr lang="en" sz="1100">
                <a:solidFill>
                  <a:schemeClr val="dk1"/>
                </a:solidFill>
              </a:rPr>
              <a:t>34. A. P. Hartono, C. R. Luhur, C. A. Indriyani, C. R. Wijaya, N. N. Qomariyah and A. A. Purwita, "Evaluating Deep Learning for CT Scan COVID-19 Automatic Detection," 2021 International Conference on ICT for Smart Society (ICISS), 2021, pp. 1-7, doi: 10.1109/ICISS53185.2021.9533224.</a:t>
            </a:r>
            <a:endParaRPr sz="1100">
              <a:solidFill>
                <a:schemeClr val="dk1"/>
              </a:solidFill>
            </a:endParaRPr>
          </a:p>
          <a:p>
            <a:pPr indent="0" lvl="0" marL="457200" rtl="0" algn="l">
              <a:spcBef>
                <a:spcPts val="0"/>
              </a:spcBef>
              <a:spcAft>
                <a:spcPts val="0"/>
              </a:spcAft>
              <a:buNone/>
            </a:pPr>
            <a:r>
              <a:rPr lang="en" sz="1100">
                <a:solidFill>
                  <a:schemeClr val="dk1"/>
                </a:solidFill>
              </a:rPr>
              <a:t>35. A. P. Hartono, C. R. Luhur, C. A. Indriyani, C. R. Wijaya, N. N. Qomariyah and A. A. Purwita, "Evaluating Deep Learning for CT Scan COVID-19 Automatic Detection," 2021 International Conference on ICT for Smart Society (ICISS), 2021, pp. 1-7, doi: 10.1109/ICISS53185.2021.9533224.</a:t>
            </a:r>
            <a:endParaRPr sz="1100">
              <a:solidFill>
                <a:schemeClr val="dk1"/>
              </a:solidFill>
            </a:endParaRPr>
          </a:p>
          <a:p>
            <a:pPr indent="0" lvl="0" marL="457200" rtl="0" algn="l">
              <a:spcBef>
                <a:spcPts val="0"/>
              </a:spcBef>
              <a:spcAft>
                <a:spcPts val="0"/>
              </a:spcAft>
              <a:buNone/>
            </a:pPr>
            <a:r>
              <a:rPr lang="en" sz="1100">
                <a:solidFill>
                  <a:schemeClr val="dk1"/>
                </a:solidFill>
              </a:rPr>
              <a:t>36.N. G. Pratiwi, Y. Nabila, R. Fiqraini and A. W. Setiawan, "Effect of CT-Scan Image Resizing, Enhancement and Normalization on Accuracy of Covid-19 Detection," 2021 International Seminar on Intelligent Technology and Its Applications (ISITIA), 2021, pp. 17-22, doi: 10.1109/ISITIA52817.2021.9502217.</a:t>
            </a:r>
            <a:endParaRPr sz="1100">
              <a:solidFill>
                <a:schemeClr val="dk1"/>
              </a:solidFill>
            </a:endParaRPr>
          </a:p>
          <a:p>
            <a:pPr indent="0" lvl="0" marL="457200" rtl="0" algn="l">
              <a:spcBef>
                <a:spcPts val="0"/>
              </a:spcBef>
              <a:spcAft>
                <a:spcPts val="0"/>
              </a:spcAft>
              <a:buNone/>
            </a:pPr>
            <a:r>
              <a:rPr lang="en" sz="1100">
                <a:solidFill>
                  <a:schemeClr val="dk1"/>
                </a:solidFill>
              </a:rPr>
              <a:t>37. A. Shankhdhar, N. K. Agrawal and A. Srivastava, "COVID-19 Detection System using Chest X-rays or CT Scans," 2021 10th International Conference on System Modeling &amp; Advancement in Research Trends (SMART), 2021, pp. 428-432, doi: 10.1109/SMART52563.2021.9676286.</a:t>
            </a:r>
            <a:endParaRPr sz="1100">
              <a:solidFill>
                <a:schemeClr val="dk1"/>
              </a:solidFill>
            </a:endParaRPr>
          </a:p>
          <a:p>
            <a:pPr indent="0" lvl="0" marL="457200" rtl="0" algn="l">
              <a:spcBef>
                <a:spcPts val="0"/>
              </a:spcBef>
              <a:spcAft>
                <a:spcPts val="0"/>
              </a:spcAft>
              <a:buNone/>
            </a:pPr>
            <a:r>
              <a:rPr lang="en" sz="1100">
                <a:solidFill>
                  <a:schemeClr val="dk1"/>
                </a:solidFill>
              </a:rPr>
              <a:t>38. P. Servanshi, S. K. Bindra, M. Gera and R. Kaushal, "Covid-19 Detection from CT-scan Images: Empirical Evaluation and Explainability," 2021 Sixth International Conference on Image Information Processing (ICIIP), 2021, pp. 395-400, doi: 10.1109/ICIIP53038.2021.9702596.</a:t>
            </a:r>
            <a:endParaRPr sz="1100">
              <a:solidFill>
                <a:schemeClr val="dk1"/>
              </a:solidFill>
            </a:endParaRPr>
          </a:p>
          <a:p>
            <a:pPr indent="0" lvl="0" marL="457200" rtl="0" algn="l">
              <a:spcBef>
                <a:spcPts val="0"/>
              </a:spcBef>
              <a:spcAft>
                <a:spcPts val="0"/>
              </a:spcAft>
              <a:buNone/>
            </a:pPr>
            <a:r>
              <a:rPr lang="en" sz="1100">
                <a:solidFill>
                  <a:schemeClr val="dk1"/>
                </a:solidFill>
              </a:rPr>
              <a:t>39.S. W. Handani, F. Wijaya and F. -Y. Sung, "COVID-19 CT Image Segmentation," 2021 IEEE 5th International Conference on Information Technology, Information Systems and Electrical Engineering (ICITISEE), 2021, pp. 109-114, doi: 10.1109/ICITISEE53823.2021.9655879.</a:t>
            </a:r>
            <a:endParaRPr sz="1100">
              <a:solidFill>
                <a:schemeClr val="dk1"/>
              </a:solidFill>
            </a:endParaRPr>
          </a:p>
          <a:p>
            <a:pPr indent="0" lvl="0" marL="457200" rtl="0" algn="l">
              <a:spcBef>
                <a:spcPts val="0"/>
              </a:spcBef>
              <a:spcAft>
                <a:spcPts val="0"/>
              </a:spcAft>
              <a:buNone/>
            </a:pPr>
            <a:r>
              <a:rPr lang="en" sz="1100">
                <a:solidFill>
                  <a:schemeClr val="dk1"/>
                </a:solidFill>
              </a:rPr>
              <a:t>40.A. Mahapatra, S. Pahadsingh and T. Kar, "Transfer learning based COVID-19 detection Using Radiological Images," 2021 IEEE 2nd International Conference on Applied Electromagnetics, Signal Processing, &amp; Communication (AESPC), 2021, pp. 1-4, doi: 10.1109/AESPC52704.2021.9708473.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5383">
                <a:solidFill>
                  <a:schemeClr val="dk1"/>
                </a:solidFill>
              </a:rPr>
              <a:t>The novel Coronavirus Disease 2019 (COVID-19), is an unprecedented infectious and dangerous disease around the world, is caused by SARS-CoV-2, a severe acute respiratory syndrome coronavirus 2, which has not been ever found in humans before Dec 2019.</a:t>
            </a:r>
            <a:endParaRPr sz="5383">
              <a:solidFill>
                <a:schemeClr val="dk1"/>
              </a:solidFill>
            </a:endParaRPr>
          </a:p>
          <a:p>
            <a:pPr indent="0" lvl="0" marL="0" rtl="0" algn="just">
              <a:spcBef>
                <a:spcPts val="0"/>
              </a:spcBef>
              <a:spcAft>
                <a:spcPts val="0"/>
              </a:spcAft>
              <a:buNone/>
            </a:pPr>
            <a:r>
              <a:t/>
            </a:r>
            <a:endParaRPr sz="5383">
              <a:solidFill>
                <a:schemeClr val="dk1"/>
              </a:solidFill>
            </a:endParaRPr>
          </a:p>
          <a:p>
            <a:pPr indent="0" lvl="0" marL="0" rtl="0" algn="just">
              <a:spcBef>
                <a:spcPts val="0"/>
              </a:spcBef>
              <a:spcAft>
                <a:spcPts val="0"/>
              </a:spcAft>
              <a:buNone/>
            </a:pPr>
            <a:r>
              <a:rPr lang="en" sz="5383">
                <a:solidFill>
                  <a:schemeClr val="dk1"/>
                </a:solidFill>
              </a:rPr>
              <a:t>RT-PCR (Reverse Transcription-Polymerase Chain Reaction) test is applied for the diagnosis of Covid19. </a:t>
            </a:r>
            <a:endParaRPr sz="5383">
              <a:solidFill>
                <a:schemeClr val="dk1"/>
              </a:solidFill>
            </a:endParaRPr>
          </a:p>
          <a:p>
            <a:pPr indent="0" lvl="0" marL="0" rtl="0" algn="just">
              <a:spcBef>
                <a:spcPts val="0"/>
              </a:spcBef>
              <a:spcAft>
                <a:spcPts val="0"/>
              </a:spcAft>
              <a:buNone/>
            </a:pPr>
            <a:r>
              <a:t/>
            </a:r>
            <a:endParaRPr sz="5383">
              <a:solidFill>
                <a:schemeClr val="dk1"/>
              </a:solidFill>
            </a:endParaRPr>
          </a:p>
          <a:p>
            <a:pPr indent="0" lvl="0" marL="0" rtl="0" algn="just">
              <a:spcBef>
                <a:spcPts val="0"/>
              </a:spcBef>
              <a:spcAft>
                <a:spcPts val="0"/>
              </a:spcAft>
              <a:buNone/>
            </a:pPr>
            <a:r>
              <a:rPr lang="en" sz="5383">
                <a:solidFill>
                  <a:schemeClr val="dk1"/>
                </a:solidFill>
              </a:rPr>
              <a:t>This method may give a low accuracy by using nasopharyngeal and throat swabs, which can be affected by low viral load and sampling errors with this disadvantage, case detection cannot be made early.</a:t>
            </a:r>
            <a:endParaRPr sz="5383">
              <a:solidFill>
                <a:schemeClr val="dk1"/>
              </a:solidFill>
            </a:endParaRPr>
          </a:p>
          <a:p>
            <a:pPr indent="0" lvl="0" marL="0" rtl="0" algn="just">
              <a:spcBef>
                <a:spcPts val="0"/>
              </a:spcBef>
              <a:spcAft>
                <a:spcPts val="0"/>
              </a:spcAft>
              <a:buNone/>
            </a:pPr>
            <a:r>
              <a:t/>
            </a:r>
            <a:endParaRPr sz="5383">
              <a:solidFill>
                <a:schemeClr val="dk1"/>
              </a:solidFill>
            </a:endParaRPr>
          </a:p>
          <a:p>
            <a:pPr indent="0" lvl="0" marL="0" rtl="0" algn="just">
              <a:spcBef>
                <a:spcPts val="0"/>
              </a:spcBef>
              <a:spcAft>
                <a:spcPts val="0"/>
              </a:spcAft>
              <a:buNone/>
            </a:pPr>
            <a:r>
              <a:rPr lang="en" sz="5383">
                <a:solidFill>
                  <a:schemeClr val="dk1"/>
                </a:solidFill>
              </a:rPr>
              <a:t>COVID-19 patients, however, show several unique clinical and para-clinical features, e.g., presenting abnormalities in medical chest imaging with commonly bilateral involvement. Such features that are observable on CXR images and CT scans [6] are only moderately characteristic to the human eye [9] and not easy to distinguish from pneumonia. </a:t>
            </a:r>
            <a:endParaRPr sz="5383">
              <a:solidFill>
                <a:schemeClr val="dk1"/>
              </a:solidFill>
            </a:endParaRPr>
          </a:p>
          <a:p>
            <a:pPr indent="0" lvl="0" marL="0" rtl="0" algn="just">
              <a:spcBef>
                <a:spcPts val="0"/>
              </a:spcBef>
              <a:spcAft>
                <a:spcPts val="0"/>
              </a:spcAft>
              <a:buNone/>
            </a:pPr>
            <a:r>
              <a:t/>
            </a:r>
            <a:endParaRPr sz="5383">
              <a:solidFill>
                <a:schemeClr val="dk1"/>
              </a:solidFill>
            </a:endParaRPr>
          </a:p>
          <a:p>
            <a:pPr indent="0" lvl="0" marL="0" rtl="0" algn="just">
              <a:spcBef>
                <a:spcPts val="0"/>
              </a:spcBef>
              <a:spcAft>
                <a:spcPts val="0"/>
              </a:spcAft>
              <a:buNone/>
            </a:pPr>
            <a:r>
              <a:rPr lang="en" sz="5383">
                <a:solidFill>
                  <a:schemeClr val="dk1"/>
                </a:solidFill>
              </a:rPr>
              <a:t>AI-based techniques are being utilized in numerous scenarios, including automated diagnoses and treatment in clinical settings. Deep neural networks (DNNs) have been employed for the diagnosis of COVID-19 from medical images, leading to promising results.</a:t>
            </a:r>
            <a:endParaRPr sz="5383">
              <a:solidFill>
                <a:schemeClr val="dk1"/>
              </a:solidFill>
            </a:endParaRPr>
          </a:p>
          <a:p>
            <a:pPr indent="0" lvl="0" marL="0" rtl="0" algn="just">
              <a:spcBef>
                <a:spcPts val="0"/>
              </a:spcBef>
              <a:spcAft>
                <a:spcPts val="0"/>
              </a:spcAft>
              <a:buClr>
                <a:schemeClr val="dk1"/>
              </a:buClr>
              <a:buSzPct val="100000"/>
              <a:buFont typeface="Arial"/>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081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aphicFrame>
        <p:nvGraphicFramePr>
          <p:cNvPr id="71" name="Google Shape;71;p16"/>
          <p:cNvGraphicFramePr/>
          <p:nvPr/>
        </p:nvGraphicFramePr>
        <p:xfrm>
          <a:off x="152400" y="152400"/>
          <a:ext cx="3000000" cy="3000000"/>
        </p:xfrm>
        <a:graphic>
          <a:graphicData uri="http://schemas.openxmlformats.org/drawingml/2006/table">
            <a:tbl>
              <a:tblPr>
                <a:noFill/>
                <a:tableStyleId>{143678F6-ABAC-4E41-A673-3C310871A87F}</a:tableStyleId>
              </a:tblPr>
              <a:tblGrid>
                <a:gridCol w="511375"/>
                <a:gridCol w="3011400"/>
                <a:gridCol w="2017075"/>
                <a:gridCol w="1534100"/>
                <a:gridCol w="1917650"/>
              </a:tblGrid>
              <a:tr h="12700">
                <a:tc>
                  <a:txBody>
                    <a:bodyPr/>
                    <a:lstStyle/>
                    <a:p>
                      <a:pPr indent="0" lvl="0" marL="0" rtl="0" algn="l">
                        <a:spcBef>
                          <a:spcPts val="0"/>
                        </a:spcBef>
                        <a:spcAft>
                          <a:spcPts val="0"/>
                        </a:spcAft>
                        <a:buNone/>
                      </a:pPr>
                      <a:r>
                        <a:rPr lang="en" sz="1100"/>
                        <a:t>S.No</a:t>
                      </a:r>
                      <a:endParaRPr sz="1100"/>
                    </a:p>
                  </a:txBody>
                  <a:tcPr marT="63500" marB="63500" marR="63500" marL="63500"/>
                </a:tc>
                <a:tc>
                  <a:txBody>
                    <a:bodyPr/>
                    <a:lstStyle/>
                    <a:p>
                      <a:pPr indent="0" lvl="0" marL="0" rtl="0" algn="l">
                        <a:spcBef>
                          <a:spcPts val="0"/>
                        </a:spcBef>
                        <a:spcAft>
                          <a:spcPts val="0"/>
                        </a:spcAft>
                        <a:buNone/>
                      </a:pPr>
                      <a:r>
                        <a:rPr lang="en" sz="1100"/>
                        <a:t>Paper Name</a:t>
                      </a:r>
                      <a:endParaRPr sz="1100"/>
                    </a:p>
                  </a:txBody>
                  <a:tcPr marT="63500" marB="63500" marR="63500" marL="63500"/>
                </a:tc>
                <a:tc>
                  <a:txBody>
                    <a:bodyPr/>
                    <a:lstStyle/>
                    <a:p>
                      <a:pPr indent="0" lvl="0" marL="0" rtl="0" algn="l">
                        <a:spcBef>
                          <a:spcPts val="0"/>
                        </a:spcBef>
                        <a:spcAft>
                          <a:spcPts val="0"/>
                        </a:spcAft>
                        <a:buNone/>
                      </a:pPr>
                      <a:r>
                        <a:rPr lang="en" sz="1100"/>
                        <a:t>Data Source</a:t>
                      </a:r>
                      <a:endParaRPr sz="1100"/>
                    </a:p>
                  </a:txBody>
                  <a:tcPr marT="63500" marB="63500" marR="63500" marL="63500"/>
                </a:tc>
                <a:tc>
                  <a:txBody>
                    <a:bodyPr/>
                    <a:lstStyle/>
                    <a:p>
                      <a:pPr indent="0" lvl="0" marL="0" rtl="0" algn="l">
                        <a:spcBef>
                          <a:spcPts val="0"/>
                        </a:spcBef>
                        <a:spcAft>
                          <a:spcPts val="0"/>
                        </a:spcAft>
                        <a:buNone/>
                      </a:pPr>
                      <a:r>
                        <a:rPr lang="en" sz="1100"/>
                        <a:t>Methodology</a:t>
                      </a:r>
                      <a:endParaRPr sz="1100"/>
                    </a:p>
                  </a:txBody>
                  <a:tcPr marT="63500" marB="63500" marR="63500" marL="63500"/>
                </a:tc>
                <a:tc>
                  <a:txBody>
                    <a:bodyPr/>
                    <a:lstStyle/>
                    <a:p>
                      <a:pPr indent="0" lvl="0" marL="0" rtl="0" algn="l">
                        <a:spcBef>
                          <a:spcPts val="0"/>
                        </a:spcBef>
                        <a:spcAft>
                          <a:spcPts val="0"/>
                        </a:spcAft>
                        <a:buNone/>
                      </a:pPr>
                      <a:r>
                        <a:rPr lang="en" sz="1100"/>
                        <a:t>Result</a:t>
                      </a:r>
                      <a:endParaRPr sz="1100"/>
                    </a:p>
                  </a:txBody>
                  <a:tcPr marT="63500" marB="63500" marR="63500" marL="63500"/>
                </a:tc>
              </a:tr>
              <a:tr h="12700">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The Role of Imaging in the Detection and Management of COVID-19: A Review[1]</a:t>
                      </a:r>
                      <a:endParaRPr sz="1100"/>
                    </a:p>
                  </a:txBody>
                  <a:tcPr marT="63500" marB="63500" marR="63500" marL="63500"/>
                </a:tc>
                <a:tc>
                  <a:txBody>
                    <a:bodyPr/>
                    <a:lstStyle/>
                    <a:p>
                      <a:pPr indent="0" lvl="0" marL="0" rtl="0" algn="l">
                        <a:spcBef>
                          <a:spcPts val="0"/>
                        </a:spcBef>
                        <a:spcAft>
                          <a:spcPts val="0"/>
                        </a:spcAft>
                        <a:buNone/>
                      </a:pPr>
                      <a:r>
                        <a:rPr lang="en" sz="1100"/>
                        <a:t>Hospitals and Radiology quality centre in China</a:t>
                      </a:r>
                      <a:endParaRPr sz="1100"/>
                    </a:p>
                  </a:txBody>
                  <a:tcPr marT="63500" marB="63500" marR="63500" marL="63500"/>
                </a:tc>
                <a:tc>
                  <a:txBody>
                    <a:bodyPr/>
                    <a:lstStyle/>
                    <a:p>
                      <a:pPr indent="0" lvl="0" marL="0" rtl="0" algn="l">
                        <a:spcBef>
                          <a:spcPts val="0"/>
                        </a:spcBef>
                        <a:spcAft>
                          <a:spcPts val="0"/>
                        </a:spcAft>
                        <a:buNone/>
                      </a:pPr>
                      <a:r>
                        <a:rPr lang="en" sz="1100"/>
                        <a:t>UNet++</a:t>
                      </a:r>
                      <a:endParaRPr sz="1100"/>
                    </a:p>
                  </a:txBody>
                  <a:tcPr marT="63500" marB="63500" marR="63500" marL="63500"/>
                </a:tc>
                <a:tc>
                  <a:txBody>
                    <a:bodyPr/>
                    <a:lstStyle/>
                    <a:p>
                      <a:pPr indent="0" lvl="0" marL="0" rtl="0" algn="l">
                        <a:spcBef>
                          <a:spcPts val="0"/>
                        </a:spcBef>
                        <a:spcAft>
                          <a:spcPts val="0"/>
                        </a:spcAft>
                        <a:buNone/>
                      </a:pPr>
                      <a:r>
                        <a:rPr lang="en" sz="1100"/>
                        <a:t>Accuracy = 0.95</a:t>
                      </a:r>
                      <a:endParaRPr sz="1100"/>
                    </a:p>
                  </a:txBody>
                  <a:tcPr marT="63500" marB="63500" marR="63500" marL="63500"/>
                </a:tc>
              </a:tr>
              <a:tr h="12700">
                <a:tc>
                  <a:txBody>
                    <a:bodyPr/>
                    <a:lstStyle/>
                    <a:p>
                      <a:pPr indent="0" lvl="0" marL="0" rtl="0" algn="l">
                        <a:spcBef>
                          <a:spcPts val="0"/>
                        </a:spcBef>
                        <a:spcAft>
                          <a:spcPts val="0"/>
                        </a:spcAft>
                        <a:buNone/>
                      </a:pPr>
                      <a:r>
                        <a:rPr lang="en" sz="1100"/>
                        <a:t>2</a:t>
                      </a:r>
                      <a:endParaRPr sz="1100"/>
                    </a:p>
                  </a:txBody>
                  <a:tcPr marT="63500" marB="63500" marR="63500" marL="63500"/>
                </a:tc>
                <a:tc>
                  <a:txBody>
                    <a:bodyPr/>
                    <a:lstStyle/>
                    <a:p>
                      <a:pPr indent="0" lvl="0" marL="0" rtl="0" algn="l">
                        <a:spcBef>
                          <a:spcPts val="0"/>
                        </a:spcBef>
                        <a:spcAft>
                          <a:spcPts val="0"/>
                        </a:spcAft>
                        <a:buNone/>
                      </a:pPr>
                      <a:r>
                        <a:rPr lang="en" sz="1100"/>
                        <a:t>Robust Technique to Detect COVID-19 using Chest X-ray Images[2]</a:t>
                      </a:r>
                      <a:endParaRPr sz="1100"/>
                    </a:p>
                  </a:txBody>
                  <a:tcPr marT="63500" marB="63500" marR="63500" marL="63500"/>
                </a:tc>
                <a:tc>
                  <a:txBody>
                    <a:bodyPr/>
                    <a:lstStyle/>
                    <a:p>
                      <a:pPr indent="0" lvl="0" marL="0" rtl="0" algn="l">
                        <a:spcBef>
                          <a:spcPts val="0"/>
                        </a:spcBef>
                        <a:spcAft>
                          <a:spcPts val="0"/>
                        </a:spcAft>
                        <a:buNone/>
                      </a:pPr>
                      <a:r>
                        <a:rPr lang="en" sz="1100"/>
                        <a:t>Publicly available datasets</a:t>
                      </a:r>
                      <a:endParaRPr sz="1100"/>
                    </a:p>
                  </a:txBody>
                  <a:tcPr marT="63500" marB="63500" marR="63500" marL="63500"/>
                </a:tc>
                <a:tc>
                  <a:txBody>
                    <a:bodyPr/>
                    <a:lstStyle/>
                    <a:p>
                      <a:pPr indent="0" lvl="0" marL="0" rtl="0" algn="l">
                        <a:spcBef>
                          <a:spcPts val="0"/>
                        </a:spcBef>
                        <a:spcAft>
                          <a:spcPts val="0"/>
                        </a:spcAft>
                        <a:buNone/>
                      </a:pPr>
                      <a:r>
                        <a:rPr lang="en" sz="1100"/>
                        <a:t>Deep Learning-CNN</a:t>
                      </a:r>
                      <a:endParaRPr sz="1100"/>
                    </a:p>
                  </a:txBody>
                  <a:tcPr marT="63500" marB="63500" marR="63500" marL="63500"/>
                </a:tc>
                <a:tc>
                  <a:txBody>
                    <a:bodyPr/>
                    <a:lstStyle/>
                    <a:p>
                      <a:pPr indent="0" lvl="0" marL="0" rtl="0" algn="l">
                        <a:spcBef>
                          <a:spcPts val="0"/>
                        </a:spcBef>
                        <a:spcAft>
                          <a:spcPts val="0"/>
                        </a:spcAft>
                        <a:buNone/>
                      </a:pPr>
                      <a:r>
                        <a:rPr lang="en" sz="1100"/>
                        <a:t>Accuracy = 0.91</a:t>
                      </a:r>
                      <a:endParaRPr sz="1100"/>
                    </a:p>
                  </a:txBody>
                  <a:tcPr marT="63500" marB="63500" marR="63500" marL="63500"/>
                </a:tc>
              </a:tr>
              <a:tr h="1135275">
                <a:tc>
                  <a:txBody>
                    <a:bodyPr/>
                    <a:lstStyle/>
                    <a:p>
                      <a:pPr indent="0" lvl="0" marL="0" rtl="0" algn="l">
                        <a:spcBef>
                          <a:spcPts val="0"/>
                        </a:spcBef>
                        <a:spcAft>
                          <a:spcPts val="0"/>
                        </a:spcAft>
                        <a:buNone/>
                      </a:pPr>
                      <a:r>
                        <a:rPr lang="en" sz="1100"/>
                        <a:t>3</a:t>
                      </a:r>
                      <a:endParaRPr sz="1100"/>
                    </a:p>
                  </a:txBody>
                  <a:tcPr marT="63500" marB="63500" marR="63500" marL="63500"/>
                </a:tc>
                <a:tc>
                  <a:txBody>
                    <a:bodyPr/>
                    <a:lstStyle/>
                    <a:p>
                      <a:pPr indent="0" lvl="0" marL="0" rtl="0" algn="l">
                        <a:spcBef>
                          <a:spcPts val="0"/>
                        </a:spcBef>
                        <a:spcAft>
                          <a:spcPts val="0"/>
                        </a:spcAft>
                        <a:buNone/>
                      </a:pPr>
                      <a:r>
                        <a:rPr lang="en" sz="1100"/>
                        <a:t>Review of Artificial Intelligence Techniques in Imaging Data Acquisition, Segmentation, and Diagnosis for COVID-19[3]</a:t>
                      </a:r>
                      <a:endParaRPr sz="1100"/>
                    </a:p>
                  </a:txBody>
                  <a:tcPr marT="63500" marB="63500" marR="63500" marL="63500"/>
                </a:tc>
                <a:tc>
                  <a:txBody>
                    <a:bodyPr/>
                    <a:lstStyle/>
                    <a:p>
                      <a:pPr indent="0" lvl="0" marL="0" rtl="0" algn="l">
                        <a:spcBef>
                          <a:spcPts val="0"/>
                        </a:spcBef>
                        <a:spcAft>
                          <a:spcPts val="0"/>
                        </a:spcAft>
                        <a:buNone/>
                      </a:pPr>
                      <a:r>
                        <a:rPr lang="en" sz="1100" u="sng">
                          <a:solidFill>
                            <a:srgbClr val="1155CC"/>
                          </a:solidFill>
                          <a:hlinkClick r:id="rId3">
                            <a:extLst>
                              <a:ext uri="{A12FA001-AC4F-418D-AE19-62706E023703}">
                                <ahyp:hlinkClr val="tx"/>
                              </a:ext>
                            </a:extLst>
                          </a:hlinkClick>
                        </a:rPr>
                        <a:t>http://medicalsegmentation.com/covid19/</a:t>
                      </a:r>
                      <a:endParaRPr sz="1100"/>
                    </a:p>
                    <a:p>
                      <a:pPr indent="0" lvl="0" marL="0" rtl="0" algn="l">
                        <a:spcBef>
                          <a:spcPts val="0"/>
                        </a:spcBef>
                        <a:spcAft>
                          <a:spcPts val="0"/>
                        </a:spcAft>
                        <a:buNone/>
                      </a:pPr>
                      <a:r>
                        <a:rPr lang="en" sz="1100" u="sng">
                          <a:solidFill>
                            <a:srgbClr val="1155CC"/>
                          </a:solidFill>
                          <a:hlinkClick r:id="rId4">
                            <a:extLst>
                              <a:ext uri="{A12FA001-AC4F-418D-AE19-62706E023703}">
                                <ahyp:hlinkClr val="tx"/>
                              </a:ext>
                            </a:extLst>
                          </a:hlinkClick>
                        </a:rPr>
                        <a:t>https://coronacases.org</a:t>
                      </a:r>
                      <a:endParaRPr sz="11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63500" marB="63500" marR="63500" marL="63500"/>
                </a:tc>
                <a:tc>
                  <a:txBody>
                    <a:bodyPr/>
                    <a:lstStyle/>
                    <a:p>
                      <a:pPr indent="0" lvl="0" marL="0" rtl="0" algn="l">
                        <a:spcBef>
                          <a:spcPts val="0"/>
                        </a:spcBef>
                        <a:spcAft>
                          <a:spcPts val="0"/>
                        </a:spcAft>
                        <a:buNone/>
                      </a:pPr>
                      <a:r>
                        <a:rPr lang="en" sz="1100"/>
                        <a:t>UNet, UNet++,</a:t>
                      </a:r>
                      <a:endParaRPr sz="1100"/>
                    </a:p>
                    <a:p>
                      <a:pPr indent="0" lvl="0" marL="0" rtl="0" algn="l">
                        <a:spcBef>
                          <a:spcPts val="0"/>
                        </a:spcBef>
                        <a:spcAft>
                          <a:spcPts val="0"/>
                        </a:spcAft>
                        <a:buNone/>
                      </a:pPr>
                      <a:r>
                        <a:rPr lang="en" sz="1100"/>
                        <a:t>VB-Net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078125">
                <a:tc>
                  <a:txBody>
                    <a:bodyPr/>
                    <a:lstStyle/>
                    <a:p>
                      <a:pPr indent="0" lvl="0" marL="0" rtl="0" algn="l">
                        <a:spcBef>
                          <a:spcPts val="0"/>
                        </a:spcBef>
                        <a:spcAft>
                          <a:spcPts val="0"/>
                        </a:spcAft>
                        <a:buNone/>
                      </a:pPr>
                      <a:r>
                        <a:rPr lang="en" sz="1100"/>
                        <a:t>4</a:t>
                      </a:r>
                      <a:endParaRPr sz="1100"/>
                    </a:p>
                  </a:txBody>
                  <a:tcPr marT="63500" marB="63500" marR="63500" marL="63500"/>
                </a:tc>
                <a:tc>
                  <a:txBody>
                    <a:bodyPr/>
                    <a:lstStyle/>
                    <a:p>
                      <a:pPr indent="0" lvl="0" marL="0" rtl="0" algn="l">
                        <a:spcBef>
                          <a:spcPts val="0"/>
                        </a:spcBef>
                        <a:spcAft>
                          <a:spcPts val="0"/>
                        </a:spcAft>
                        <a:buNone/>
                      </a:pPr>
                      <a:r>
                        <a:rPr lang="en" sz="1100"/>
                        <a:t>COVID-19 Detection Based on Image Regrouping and Resnet-SVM Using Chest X-Ray Images[4]</a:t>
                      </a:r>
                      <a:endParaRPr sz="1100"/>
                    </a:p>
                  </a:txBody>
                  <a:tcPr marT="63500" marB="63500" marR="63500" marL="63500"/>
                </a:tc>
                <a:tc>
                  <a:txBody>
                    <a:bodyPr/>
                    <a:lstStyle/>
                    <a:p>
                      <a:pPr indent="0" lvl="0" marL="0" rtl="0" algn="l">
                        <a:spcBef>
                          <a:spcPts val="0"/>
                        </a:spcBef>
                        <a:spcAft>
                          <a:spcPts val="0"/>
                        </a:spcAft>
                        <a:buNone/>
                      </a:pPr>
                      <a:r>
                        <a:rPr lang="en" sz="1100"/>
                        <a:t>Public dataset</a:t>
                      </a:r>
                      <a:endParaRPr sz="1100"/>
                    </a:p>
                  </a:txBody>
                  <a:tcPr marT="63500" marB="63500" marR="63500" marL="63500"/>
                </a:tc>
                <a:tc>
                  <a:txBody>
                    <a:bodyPr/>
                    <a:lstStyle/>
                    <a:p>
                      <a:pPr indent="0" lvl="0" marL="0" rtl="0" algn="l">
                        <a:spcBef>
                          <a:spcPts val="0"/>
                        </a:spcBef>
                        <a:spcAft>
                          <a:spcPts val="0"/>
                        </a:spcAft>
                        <a:buNone/>
                      </a:pPr>
                      <a:r>
                        <a:rPr lang="en" sz="1100"/>
                        <a:t>ResNet-SVM</a:t>
                      </a:r>
                      <a:endParaRPr sz="1100"/>
                    </a:p>
                  </a:txBody>
                  <a:tcPr marT="63500" marB="63500" marR="63500" marL="63500"/>
                </a:tc>
                <a:tc>
                  <a:txBody>
                    <a:bodyPr/>
                    <a:lstStyle/>
                    <a:p>
                      <a:pPr indent="0" lvl="0" marL="0" rtl="0" algn="l">
                        <a:spcBef>
                          <a:spcPts val="0"/>
                        </a:spcBef>
                        <a:spcAft>
                          <a:spcPts val="0"/>
                        </a:spcAft>
                        <a:buNone/>
                      </a:pPr>
                      <a:r>
                        <a:rPr lang="en" sz="1100"/>
                        <a:t>Accuracy = 0.936</a:t>
                      </a:r>
                      <a:endParaRPr sz="1100"/>
                    </a:p>
                  </a:txBody>
                  <a:tcPr marT="63500" marB="63500" marR="63500" marL="63500"/>
                </a:tc>
              </a:tr>
              <a:tr h="1248325">
                <a:tc>
                  <a:txBody>
                    <a:bodyPr/>
                    <a:lstStyle/>
                    <a:p>
                      <a:pPr indent="0" lvl="0" marL="0" rtl="0" algn="l">
                        <a:spcBef>
                          <a:spcPts val="0"/>
                        </a:spcBef>
                        <a:spcAft>
                          <a:spcPts val="0"/>
                        </a:spcAft>
                        <a:buNone/>
                      </a:pPr>
                      <a:r>
                        <a:rPr lang="en" sz="1100"/>
                        <a:t>5</a:t>
                      </a:r>
                      <a:endParaRPr sz="1100"/>
                    </a:p>
                  </a:txBody>
                  <a:tcPr marT="63500" marB="63500" marR="63500" marL="63500"/>
                </a:tc>
                <a:tc>
                  <a:txBody>
                    <a:bodyPr/>
                    <a:lstStyle/>
                    <a:p>
                      <a:pPr indent="0" lvl="0" marL="0" rtl="0" algn="l">
                        <a:spcBef>
                          <a:spcPts val="0"/>
                        </a:spcBef>
                        <a:spcAft>
                          <a:spcPts val="0"/>
                        </a:spcAft>
                        <a:buNone/>
                      </a:pPr>
                      <a:r>
                        <a:rPr lang="en" sz="1100"/>
                        <a:t>COVID-19 Detection Through Transfer Learning Using Multimodal Imaging Data[5]</a:t>
                      </a:r>
                      <a:endParaRPr sz="1100"/>
                    </a:p>
                  </a:txBody>
                  <a:tcPr marT="63500" marB="63500" marR="63500" marL="63500"/>
                </a:tc>
                <a:tc>
                  <a:txBody>
                    <a:bodyPr/>
                    <a:lstStyle/>
                    <a:p>
                      <a:pPr indent="0" lvl="0" marL="0" rtl="0" algn="l">
                        <a:spcBef>
                          <a:spcPts val="0"/>
                        </a:spcBef>
                        <a:spcAft>
                          <a:spcPts val="0"/>
                        </a:spcAft>
                        <a:buNone/>
                      </a:pPr>
                      <a:r>
                        <a:rPr lang="en" sz="1100"/>
                        <a:t>Public dataset from websites and pdf format publications</a:t>
                      </a:r>
                      <a:endParaRPr sz="1100"/>
                    </a:p>
                  </a:txBody>
                  <a:tcPr marT="63500" marB="63500" marR="63500" marL="63500"/>
                </a:tc>
                <a:tc>
                  <a:txBody>
                    <a:bodyPr/>
                    <a:lstStyle/>
                    <a:p>
                      <a:pPr indent="0" lvl="0" marL="0" rtl="0" algn="l">
                        <a:spcBef>
                          <a:spcPts val="0"/>
                        </a:spcBef>
                        <a:spcAft>
                          <a:spcPts val="0"/>
                        </a:spcAft>
                        <a:buNone/>
                      </a:pPr>
                      <a:r>
                        <a:rPr lang="en" sz="1100"/>
                        <a:t>VGG16,Vgg19,ResNet CNN,Inception V3 CNN,Xception CNN,NasNet CNN</a:t>
                      </a:r>
                      <a:endParaRPr sz="1100"/>
                    </a:p>
                  </a:txBody>
                  <a:tcPr marT="63500" marB="63500" marR="63500" marL="63500"/>
                </a:tc>
                <a:tc>
                  <a:txBody>
                    <a:bodyPr/>
                    <a:lstStyle/>
                    <a:p>
                      <a:pPr indent="0" lvl="0" marL="0" rtl="0" algn="l">
                        <a:spcBef>
                          <a:spcPts val="0"/>
                        </a:spcBef>
                        <a:spcAft>
                          <a:spcPts val="0"/>
                        </a:spcAft>
                        <a:buNone/>
                      </a:pPr>
                      <a:r>
                        <a:rPr lang="en" sz="1100"/>
                        <a:t>VGG19</a:t>
                      </a:r>
                      <a:endParaRPr sz="1100"/>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aphicFrame>
        <p:nvGraphicFramePr>
          <p:cNvPr id="76" name="Google Shape;76;p17"/>
          <p:cNvGraphicFramePr/>
          <p:nvPr/>
        </p:nvGraphicFramePr>
        <p:xfrm>
          <a:off x="152400" y="152400"/>
          <a:ext cx="3000000" cy="3000000"/>
        </p:xfrm>
        <a:graphic>
          <a:graphicData uri="http://schemas.openxmlformats.org/drawingml/2006/table">
            <a:tbl>
              <a:tblPr>
                <a:noFill/>
                <a:tableStyleId>{143678F6-ABAC-4E41-A673-3C310871A87F}</a:tableStyleId>
              </a:tblPr>
              <a:tblGrid>
                <a:gridCol w="511375"/>
                <a:gridCol w="3011400"/>
                <a:gridCol w="2017075"/>
                <a:gridCol w="1534100"/>
                <a:gridCol w="1917650"/>
              </a:tblGrid>
              <a:tr h="885700">
                <a:tc>
                  <a:txBody>
                    <a:bodyPr/>
                    <a:lstStyle/>
                    <a:p>
                      <a:pPr indent="0" lvl="0" marL="0" rtl="0" algn="l">
                        <a:spcBef>
                          <a:spcPts val="0"/>
                        </a:spcBef>
                        <a:spcAft>
                          <a:spcPts val="0"/>
                        </a:spcAft>
                        <a:buNone/>
                      </a:pPr>
                      <a:r>
                        <a:rPr lang="en" sz="1100"/>
                        <a:t>6</a:t>
                      </a:r>
                      <a:endParaRPr sz="1100"/>
                    </a:p>
                  </a:txBody>
                  <a:tcPr marT="63500" marB="63500" marR="63500" marL="63500"/>
                </a:tc>
                <a:tc>
                  <a:txBody>
                    <a:bodyPr/>
                    <a:lstStyle/>
                    <a:p>
                      <a:pPr indent="0" lvl="0" marL="0" rtl="0" algn="l">
                        <a:spcBef>
                          <a:spcPts val="0"/>
                        </a:spcBef>
                        <a:spcAft>
                          <a:spcPts val="0"/>
                        </a:spcAft>
                        <a:buNone/>
                      </a:pPr>
                      <a:r>
                        <a:rPr lang="en" sz="1100"/>
                        <a:t>Covid-19 Classification Using Deep Learning in Chest X-Ray Images [6]</a:t>
                      </a:r>
                      <a:endParaRPr sz="1100"/>
                    </a:p>
                  </a:txBody>
                  <a:tcPr marT="63500" marB="63500" marR="63500" marL="63500"/>
                </a:tc>
                <a:tc>
                  <a:txBody>
                    <a:bodyPr/>
                    <a:lstStyle/>
                    <a:p>
                      <a:pPr indent="0" lvl="0" marL="0" rtl="0" algn="l">
                        <a:spcBef>
                          <a:spcPts val="0"/>
                        </a:spcBef>
                        <a:spcAft>
                          <a:spcPts val="0"/>
                        </a:spcAft>
                        <a:buNone/>
                      </a:pPr>
                      <a:r>
                        <a:rPr lang="en" sz="1100"/>
                        <a:t>Italian Society of Medical Radiology (SIRM) dataset </a:t>
                      </a:r>
                      <a:endParaRPr sz="1100"/>
                    </a:p>
                  </a:txBody>
                  <a:tcPr marT="63500" marB="63500" marR="63500" marL="63500"/>
                </a:tc>
                <a:tc>
                  <a:txBody>
                    <a:bodyPr/>
                    <a:lstStyle/>
                    <a:p>
                      <a:pPr indent="0" lvl="0" marL="0" rtl="0" algn="l">
                        <a:spcBef>
                          <a:spcPts val="0"/>
                        </a:spcBef>
                        <a:spcAft>
                          <a:spcPts val="0"/>
                        </a:spcAft>
                        <a:buNone/>
                      </a:pPr>
                      <a:r>
                        <a:rPr lang="en" sz="1100"/>
                        <a:t>ResNet</a:t>
                      </a:r>
                      <a:endParaRPr sz="1100"/>
                    </a:p>
                  </a:txBody>
                  <a:tcPr marT="63500" marB="63500" marR="63500" marL="63500"/>
                </a:tc>
                <a:tc>
                  <a:txBody>
                    <a:bodyPr/>
                    <a:lstStyle/>
                    <a:p>
                      <a:pPr indent="0" lvl="0" marL="0" rtl="0" algn="l">
                        <a:spcBef>
                          <a:spcPts val="0"/>
                        </a:spcBef>
                        <a:spcAft>
                          <a:spcPts val="0"/>
                        </a:spcAft>
                        <a:buNone/>
                      </a:pPr>
                      <a:r>
                        <a:rPr lang="en" sz="1100"/>
                        <a:t>Accuracy = 0.99</a:t>
                      </a:r>
                      <a:endParaRPr sz="1100"/>
                    </a:p>
                  </a:txBody>
                  <a:tcPr marT="63500" marB="63500" marR="63500" marL="63500"/>
                </a:tc>
              </a:tr>
              <a:tr h="885700">
                <a:tc>
                  <a:txBody>
                    <a:bodyPr/>
                    <a:lstStyle/>
                    <a:p>
                      <a:pPr indent="0" lvl="0" marL="0" rtl="0" algn="l">
                        <a:spcBef>
                          <a:spcPts val="0"/>
                        </a:spcBef>
                        <a:spcAft>
                          <a:spcPts val="0"/>
                        </a:spcAft>
                        <a:buNone/>
                      </a:pPr>
                      <a:r>
                        <a:rPr lang="en" sz="1100"/>
                        <a:t>7</a:t>
                      </a:r>
                      <a:endParaRPr sz="1100"/>
                    </a:p>
                  </a:txBody>
                  <a:tcPr marT="63500" marB="63500" marR="63500" marL="63500"/>
                </a:tc>
                <a:tc>
                  <a:txBody>
                    <a:bodyPr/>
                    <a:lstStyle/>
                    <a:p>
                      <a:pPr indent="0" lvl="0" marL="0" rtl="0" algn="l">
                        <a:spcBef>
                          <a:spcPts val="0"/>
                        </a:spcBef>
                        <a:spcAft>
                          <a:spcPts val="0"/>
                        </a:spcAft>
                        <a:buNone/>
                      </a:pPr>
                      <a:r>
                        <a:rPr lang="en" sz="1100"/>
                        <a:t>DL-CRC: Deep Learning-Based Chest Radiograph Classification for COVID-19 Detection: A Novel Approach[7]</a:t>
                      </a:r>
                      <a:endParaRPr sz="1100"/>
                    </a:p>
                  </a:txBody>
                  <a:tcPr marT="63500" marB="63500" marR="63500" marL="63500"/>
                </a:tc>
                <a:tc>
                  <a:txBody>
                    <a:bodyPr/>
                    <a:lstStyle/>
                    <a:p>
                      <a:pPr indent="0" lvl="0" marL="0" rtl="0" algn="l">
                        <a:spcBef>
                          <a:spcPts val="0"/>
                        </a:spcBef>
                        <a:spcAft>
                          <a:spcPts val="0"/>
                        </a:spcAft>
                        <a:buNone/>
                      </a:pPr>
                      <a:r>
                        <a:rPr lang="en" sz="1100"/>
                        <a:t>GitHub repository</a:t>
                      </a:r>
                      <a:endParaRPr sz="1100"/>
                    </a:p>
                  </a:txBody>
                  <a:tcPr marT="63500" marB="63500" marR="63500" marL="63500"/>
                </a:tc>
                <a:tc>
                  <a:txBody>
                    <a:bodyPr/>
                    <a:lstStyle/>
                    <a:p>
                      <a:pPr indent="0" lvl="0" marL="0" rtl="0" algn="l">
                        <a:spcBef>
                          <a:spcPts val="0"/>
                        </a:spcBef>
                        <a:spcAft>
                          <a:spcPts val="0"/>
                        </a:spcAft>
                        <a:buNone/>
                      </a:pPr>
                      <a:r>
                        <a:rPr lang="en" sz="1100"/>
                        <a:t>CNN</a:t>
                      </a:r>
                      <a:endParaRPr sz="1100"/>
                    </a:p>
                  </a:txBody>
                  <a:tcPr marT="63500" marB="63500" marR="63500" marL="63500"/>
                </a:tc>
                <a:tc>
                  <a:txBody>
                    <a:bodyPr/>
                    <a:lstStyle/>
                    <a:p>
                      <a:pPr indent="0" lvl="0" marL="0" rtl="0" algn="l">
                        <a:spcBef>
                          <a:spcPts val="0"/>
                        </a:spcBef>
                        <a:spcAft>
                          <a:spcPts val="0"/>
                        </a:spcAft>
                        <a:buNone/>
                      </a:pPr>
                      <a:r>
                        <a:rPr lang="en" sz="1100"/>
                        <a:t>Accuracy = 0.939</a:t>
                      </a:r>
                      <a:endParaRPr sz="1100"/>
                    </a:p>
                  </a:txBody>
                  <a:tcPr marT="63500" marB="63500" marR="63500" marL="63500"/>
                </a:tc>
              </a:tr>
              <a:tr h="1277925">
                <a:tc>
                  <a:txBody>
                    <a:bodyPr/>
                    <a:lstStyle/>
                    <a:p>
                      <a:pPr indent="0" lvl="0" marL="0" rtl="0" algn="l">
                        <a:spcBef>
                          <a:spcPts val="0"/>
                        </a:spcBef>
                        <a:spcAft>
                          <a:spcPts val="0"/>
                        </a:spcAft>
                        <a:buNone/>
                      </a:pPr>
                      <a:r>
                        <a:rPr lang="en" sz="1100"/>
                        <a:t>8</a:t>
                      </a:r>
                      <a:endParaRPr sz="1100"/>
                    </a:p>
                  </a:txBody>
                  <a:tcPr marT="63500" marB="63500" marR="63500" marL="63500"/>
                </a:tc>
                <a:tc>
                  <a:txBody>
                    <a:bodyPr/>
                    <a:lstStyle/>
                    <a:p>
                      <a:pPr indent="0" lvl="0" marL="0" rtl="0" algn="l">
                        <a:spcBef>
                          <a:spcPts val="0"/>
                        </a:spcBef>
                        <a:spcAft>
                          <a:spcPts val="0"/>
                        </a:spcAft>
                        <a:buNone/>
                      </a:pPr>
                      <a:r>
                        <a:rPr lang="en" sz="1100"/>
                        <a:t>EDL-COVID: Ensemble Deep Learning for COVID-19 Case Detection From Chest X-Ray Images[8]</a:t>
                      </a:r>
                      <a:endParaRPr sz="1100"/>
                    </a:p>
                  </a:txBody>
                  <a:tcPr marT="63500" marB="63500" marR="63500" marL="63500"/>
                </a:tc>
                <a:tc>
                  <a:txBody>
                    <a:bodyPr/>
                    <a:lstStyle/>
                    <a:p>
                      <a:pPr indent="0" lvl="0" marL="0" rtl="0" algn="l">
                        <a:spcBef>
                          <a:spcPts val="0"/>
                        </a:spcBef>
                        <a:spcAft>
                          <a:spcPts val="0"/>
                        </a:spcAft>
                        <a:buNone/>
                      </a:pPr>
                      <a:r>
                        <a:rPr lang="en" sz="1100"/>
                        <a:t>COVIDx -ActualMed COVID-19 dataset,COVID-19 image data collection,COVID-19 radiography database, COVID-19 CXR dataset,RSNA pneumonia</a:t>
                      </a:r>
                      <a:endParaRPr sz="1100"/>
                    </a:p>
                  </a:txBody>
                  <a:tcPr marT="63500" marB="63500" marR="63500" marL="63500"/>
                </a:tc>
                <a:tc>
                  <a:txBody>
                    <a:bodyPr/>
                    <a:lstStyle/>
                    <a:p>
                      <a:pPr indent="0" lvl="0" marL="0" rtl="0" algn="l">
                        <a:spcBef>
                          <a:spcPts val="0"/>
                        </a:spcBef>
                        <a:spcAft>
                          <a:spcPts val="0"/>
                        </a:spcAft>
                        <a:buNone/>
                      </a:pPr>
                      <a:r>
                        <a:rPr lang="en" sz="1100"/>
                        <a:t>EDL-COVID</a:t>
                      </a:r>
                      <a:endParaRPr sz="1100"/>
                    </a:p>
                  </a:txBody>
                  <a:tcPr marT="63500" marB="63500" marR="63500" marL="63500"/>
                </a:tc>
                <a:tc>
                  <a:txBody>
                    <a:bodyPr/>
                    <a:lstStyle/>
                    <a:p>
                      <a:pPr indent="0" lvl="0" marL="0" rtl="0" algn="l">
                        <a:spcBef>
                          <a:spcPts val="0"/>
                        </a:spcBef>
                        <a:spcAft>
                          <a:spcPts val="0"/>
                        </a:spcAft>
                        <a:buNone/>
                      </a:pPr>
                      <a:r>
                        <a:rPr lang="en" sz="1100"/>
                        <a:t>EDL-COVID is the best choice since it outperforms other models on the accuracy, sensitivity and PPV</a:t>
                      </a:r>
                      <a:endParaRPr sz="1100"/>
                    </a:p>
                  </a:txBody>
                  <a:tcPr marT="63500" marB="63500" marR="63500" marL="63500"/>
                </a:tc>
              </a:tr>
              <a:tr h="885700">
                <a:tc>
                  <a:txBody>
                    <a:bodyPr/>
                    <a:lstStyle/>
                    <a:p>
                      <a:pPr indent="0" lvl="0" marL="0" rtl="0" algn="l">
                        <a:spcBef>
                          <a:spcPts val="0"/>
                        </a:spcBef>
                        <a:spcAft>
                          <a:spcPts val="0"/>
                        </a:spcAft>
                        <a:buNone/>
                      </a:pPr>
                      <a:r>
                        <a:rPr lang="en" sz="1100"/>
                        <a:t>9</a:t>
                      </a:r>
                      <a:endParaRPr sz="1100"/>
                    </a:p>
                  </a:txBody>
                  <a:tcPr marT="63500" marB="63500" marR="63500" marL="63500"/>
                </a:tc>
                <a:tc>
                  <a:txBody>
                    <a:bodyPr/>
                    <a:lstStyle/>
                    <a:p>
                      <a:pPr indent="0" lvl="0" marL="0" rtl="0" algn="l">
                        <a:spcBef>
                          <a:spcPts val="0"/>
                        </a:spcBef>
                        <a:spcAft>
                          <a:spcPts val="0"/>
                        </a:spcAft>
                        <a:buNone/>
                      </a:pPr>
                      <a:r>
                        <a:rPr lang="en" sz="1100"/>
                        <a:t>DeepCOVIDExplainer: Explainable COVID-19 Diagnosis from Chest X-ray Images[9]</a:t>
                      </a:r>
                      <a:endParaRPr b="1" sz="1100"/>
                    </a:p>
                  </a:txBody>
                  <a:tcPr marT="63500" marB="63500" marR="63500" marL="63500"/>
                </a:tc>
                <a:tc>
                  <a:txBody>
                    <a:bodyPr/>
                    <a:lstStyle/>
                    <a:p>
                      <a:pPr indent="0" lvl="0" marL="0" rtl="0" algn="l">
                        <a:spcBef>
                          <a:spcPts val="0"/>
                        </a:spcBef>
                        <a:spcAft>
                          <a:spcPts val="0"/>
                        </a:spcAft>
                        <a:buNone/>
                      </a:pPr>
                      <a:r>
                        <a:rPr lang="en" sz="1100"/>
                        <a:t>CXR images3 dataset</a:t>
                      </a:r>
                      <a:endParaRPr sz="1100"/>
                    </a:p>
                  </a:txBody>
                  <a:tcPr marT="63500" marB="63500" marR="63500" marL="63500"/>
                </a:tc>
                <a:tc>
                  <a:txBody>
                    <a:bodyPr/>
                    <a:lstStyle/>
                    <a:p>
                      <a:pPr indent="0" lvl="0" marL="0" rtl="0" algn="l">
                        <a:spcBef>
                          <a:spcPts val="0"/>
                        </a:spcBef>
                        <a:spcAft>
                          <a:spcPts val="0"/>
                        </a:spcAft>
                        <a:buNone/>
                      </a:pPr>
                      <a:r>
                        <a:rPr lang="en" sz="1100"/>
                        <a:t>DenseNet, ResNet, and VGGNet </a:t>
                      </a:r>
                      <a:endParaRPr sz="1100"/>
                    </a:p>
                  </a:txBody>
                  <a:tcPr marT="63500" marB="63500" marR="63500" marL="63500"/>
                </a:tc>
                <a:tc>
                  <a:txBody>
                    <a:bodyPr/>
                    <a:lstStyle/>
                    <a:p>
                      <a:pPr indent="0" lvl="0" marL="0" rtl="0" algn="l">
                        <a:spcBef>
                          <a:spcPts val="0"/>
                        </a:spcBef>
                        <a:spcAft>
                          <a:spcPts val="0"/>
                        </a:spcAft>
                        <a:buNone/>
                      </a:pPr>
                      <a:r>
                        <a:rPr lang="en" sz="1100"/>
                        <a:t>Precision = 0.961 </a:t>
                      </a:r>
                      <a:endParaRPr sz="1100"/>
                    </a:p>
                    <a:p>
                      <a:pPr indent="0" lvl="0" marL="0" rtl="0" algn="l">
                        <a:spcBef>
                          <a:spcPts val="0"/>
                        </a:spcBef>
                        <a:spcAft>
                          <a:spcPts val="0"/>
                        </a:spcAft>
                        <a:buNone/>
                      </a:pPr>
                      <a:r>
                        <a:rPr lang="en" sz="1100"/>
                        <a:t>Recall = 0.943</a:t>
                      </a:r>
                      <a:endParaRPr sz="1100"/>
                    </a:p>
                  </a:txBody>
                  <a:tcPr marT="63500" marB="63500" marR="63500" marL="63500"/>
                </a:tc>
              </a:tr>
              <a:tr h="885700">
                <a:tc>
                  <a:txBody>
                    <a:bodyPr/>
                    <a:lstStyle/>
                    <a:p>
                      <a:pPr indent="0" lvl="0" marL="0" rtl="0" algn="l">
                        <a:spcBef>
                          <a:spcPts val="0"/>
                        </a:spcBef>
                        <a:spcAft>
                          <a:spcPts val="0"/>
                        </a:spcAft>
                        <a:buNone/>
                      </a:pPr>
                      <a:r>
                        <a:rPr lang="en" sz="1100"/>
                        <a:t>10</a:t>
                      </a:r>
                      <a:endParaRPr sz="1100"/>
                    </a:p>
                  </a:txBody>
                  <a:tcPr marT="63500" marB="63500" marR="63500" marL="63500"/>
                </a:tc>
                <a:tc>
                  <a:txBody>
                    <a:bodyPr/>
                    <a:lstStyle/>
                    <a:p>
                      <a:pPr indent="0" lvl="0" marL="0" rtl="0" algn="l">
                        <a:spcBef>
                          <a:spcPts val="0"/>
                        </a:spcBef>
                        <a:spcAft>
                          <a:spcPts val="0"/>
                        </a:spcAft>
                        <a:buNone/>
                      </a:pPr>
                      <a:r>
                        <a:rPr lang="en" sz="1100"/>
                        <a:t>Classification of COVID-19 from Chest X-ray images using Deep Convolutional Neural Network [10]</a:t>
                      </a:r>
                      <a:endParaRPr sz="1100"/>
                    </a:p>
                  </a:txBody>
                  <a:tcPr marT="63500" marB="63500" marR="63500" marL="63500"/>
                </a:tc>
                <a:tc>
                  <a:txBody>
                    <a:bodyPr/>
                    <a:lstStyle/>
                    <a:p>
                      <a:pPr indent="0" lvl="0" marL="0" rtl="0" algn="l">
                        <a:spcBef>
                          <a:spcPts val="0"/>
                        </a:spcBef>
                        <a:spcAft>
                          <a:spcPts val="0"/>
                        </a:spcAft>
                        <a:buNone/>
                      </a:pPr>
                      <a:r>
                        <a:rPr lang="en" sz="1100"/>
                        <a:t>Open source GitHub repository</a:t>
                      </a:r>
                      <a:endParaRPr sz="1100"/>
                    </a:p>
                  </a:txBody>
                  <a:tcPr marT="63500" marB="63500" marR="63500" marL="63500"/>
                </a:tc>
                <a:tc>
                  <a:txBody>
                    <a:bodyPr/>
                    <a:lstStyle/>
                    <a:p>
                      <a:pPr indent="0" lvl="0" marL="0" rtl="0" algn="l">
                        <a:spcBef>
                          <a:spcPts val="0"/>
                        </a:spcBef>
                        <a:spcAft>
                          <a:spcPts val="0"/>
                        </a:spcAft>
                        <a:buNone/>
                      </a:pPr>
                      <a:r>
                        <a:rPr lang="en" sz="1100"/>
                        <a:t>Inception V3 </a:t>
                      </a:r>
                      <a:endParaRPr sz="1100"/>
                    </a:p>
                  </a:txBody>
                  <a:tcPr marT="63500" marB="63500" marR="63500" marL="63500"/>
                </a:tc>
                <a:tc>
                  <a:txBody>
                    <a:bodyPr/>
                    <a:lstStyle/>
                    <a:p>
                      <a:pPr indent="0" lvl="0" marL="0" rtl="0" algn="l">
                        <a:spcBef>
                          <a:spcPts val="0"/>
                        </a:spcBef>
                        <a:spcAft>
                          <a:spcPts val="0"/>
                        </a:spcAft>
                        <a:buNone/>
                      </a:pPr>
                      <a:r>
                        <a:rPr lang="en" sz="1100"/>
                        <a:t>Accuracy = 0.98</a:t>
                      </a:r>
                      <a:endParaRPr sz="11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p18"/>
          <p:cNvGraphicFramePr/>
          <p:nvPr/>
        </p:nvGraphicFramePr>
        <p:xfrm>
          <a:off x="152400" y="152400"/>
          <a:ext cx="3000000" cy="3000000"/>
        </p:xfrm>
        <a:graphic>
          <a:graphicData uri="http://schemas.openxmlformats.org/drawingml/2006/table">
            <a:tbl>
              <a:tblPr>
                <a:noFill/>
                <a:tableStyleId>{143678F6-ABAC-4E41-A673-3C310871A87F}</a:tableStyleId>
              </a:tblPr>
              <a:tblGrid>
                <a:gridCol w="511375"/>
                <a:gridCol w="3011400"/>
                <a:gridCol w="2017075"/>
                <a:gridCol w="1534100"/>
                <a:gridCol w="1917650"/>
              </a:tblGrid>
              <a:tr h="974975">
                <a:tc>
                  <a:txBody>
                    <a:bodyPr/>
                    <a:lstStyle/>
                    <a:p>
                      <a:pPr indent="0" lvl="0" marL="0" rtl="0" algn="l">
                        <a:spcBef>
                          <a:spcPts val="0"/>
                        </a:spcBef>
                        <a:spcAft>
                          <a:spcPts val="0"/>
                        </a:spcAft>
                        <a:buNone/>
                      </a:pPr>
                      <a:r>
                        <a:rPr lang="en" sz="1100"/>
                        <a:t>11</a:t>
                      </a:r>
                      <a:endParaRPr sz="1100"/>
                    </a:p>
                  </a:txBody>
                  <a:tcPr marT="63500" marB="63500" marR="63500" marL="63500"/>
                </a:tc>
                <a:tc>
                  <a:txBody>
                    <a:bodyPr/>
                    <a:lstStyle/>
                    <a:p>
                      <a:pPr indent="0" lvl="0" marL="0" rtl="0" algn="l">
                        <a:spcBef>
                          <a:spcPts val="0"/>
                        </a:spcBef>
                        <a:spcAft>
                          <a:spcPts val="0"/>
                        </a:spcAft>
                        <a:buNone/>
                      </a:pPr>
                      <a:r>
                        <a:rPr lang="en" sz="1100"/>
                        <a:t>A Novel Multi-Stage Residual Feature Fusion Network for Detection of COVID-19 in Chest X-Ray Images[11]</a:t>
                      </a:r>
                      <a:endParaRPr sz="1100"/>
                    </a:p>
                  </a:txBody>
                  <a:tcPr marT="63500" marB="63500" marR="63500" marL="63500"/>
                </a:tc>
                <a:tc>
                  <a:txBody>
                    <a:bodyPr/>
                    <a:lstStyle/>
                    <a:p>
                      <a:pPr indent="0" lvl="0" marL="0" rtl="0" algn="l">
                        <a:spcBef>
                          <a:spcPts val="0"/>
                        </a:spcBef>
                        <a:spcAft>
                          <a:spcPts val="0"/>
                        </a:spcAft>
                        <a:buNone/>
                      </a:pPr>
                      <a:r>
                        <a:rPr lang="en" sz="1100"/>
                        <a:t>COVIDx dataset </a:t>
                      </a:r>
                      <a:endParaRPr sz="1100"/>
                    </a:p>
                  </a:txBody>
                  <a:tcPr marT="63500" marB="63500" marR="63500" marL="63500"/>
                </a:tc>
                <a:tc>
                  <a:txBody>
                    <a:bodyPr/>
                    <a:lstStyle/>
                    <a:p>
                      <a:pPr indent="0" lvl="0" marL="0" rtl="0" algn="l">
                        <a:spcBef>
                          <a:spcPts val="0"/>
                        </a:spcBef>
                        <a:spcAft>
                          <a:spcPts val="0"/>
                        </a:spcAft>
                        <a:buNone/>
                      </a:pPr>
                      <a:r>
                        <a:rPr lang="en" sz="1100"/>
                        <a:t>MSRCovXnet</a:t>
                      </a:r>
                      <a:endParaRPr sz="1100"/>
                    </a:p>
                  </a:txBody>
                  <a:tcPr marT="63500" marB="63500" marR="63500" marL="63500"/>
                </a:tc>
                <a:tc>
                  <a:txBody>
                    <a:bodyPr/>
                    <a:lstStyle/>
                    <a:p>
                      <a:pPr indent="0" lvl="0" marL="0" rtl="0" algn="l">
                        <a:spcBef>
                          <a:spcPts val="0"/>
                        </a:spcBef>
                        <a:spcAft>
                          <a:spcPts val="0"/>
                        </a:spcAft>
                        <a:buNone/>
                      </a:pPr>
                      <a:r>
                        <a:rPr lang="en" sz="1100"/>
                        <a:t>Precision = 0.99</a:t>
                      </a:r>
                      <a:endParaRPr sz="1100"/>
                    </a:p>
                    <a:p>
                      <a:pPr indent="0" lvl="0" marL="0" rtl="0" algn="l">
                        <a:spcBef>
                          <a:spcPts val="0"/>
                        </a:spcBef>
                        <a:spcAft>
                          <a:spcPts val="0"/>
                        </a:spcAft>
                        <a:buNone/>
                      </a:pPr>
                      <a:r>
                        <a:rPr lang="en" sz="1100"/>
                        <a:t>Recall = 0.94</a:t>
                      </a:r>
                      <a:endParaRPr sz="1100"/>
                    </a:p>
                  </a:txBody>
                  <a:tcPr marT="63500" marB="63500" marR="63500" marL="63500"/>
                </a:tc>
              </a:tr>
              <a:tr h="974975">
                <a:tc>
                  <a:txBody>
                    <a:bodyPr/>
                    <a:lstStyle/>
                    <a:p>
                      <a:pPr indent="0" lvl="0" marL="0" rtl="0" algn="l">
                        <a:spcBef>
                          <a:spcPts val="0"/>
                        </a:spcBef>
                        <a:spcAft>
                          <a:spcPts val="0"/>
                        </a:spcAft>
                        <a:buNone/>
                      </a:pPr>
                      <a:r>
                        <a:rPr lang="en" sz="1100"/>
                        <a:t>12</a:t>
                      </a:r>
                      <a:endParaRPr sz="1100"/>
                    </a:p>
                  </a:txBody>
                  <a:tcPr marT="63500" marB="63500" marR="63500" marL="63500"/>
                </a:tc>
                <a:tc>
                  <a:txBody>
                    <a:bodyPr/>
                    <a:lstStyle/>
                    <a:p>
                      <a:pPr indent="0" lvl="0" marL="0" rtl="0" algn="l">
                        <a:spcBef>
                          <a:spcPts val="0"/>
                        </a:spcBef>
                        <a:spcAft>
                          <a:spcPts val="0"/>
                        </a:spcAft>
                        <a:buNone/>
                      </a:pPr>
                      <a:r>
                        <a:rPr lang="en" sz="1100"/>
                        <a:t>AANet: Adaptive Attention Network for COVID-19 Detection From Chest X-Ray Images[12]</a:t>
                      </a:r>
                      <a:endParaRPr sz="1100"/>
                    </a:p>
                  </a:txBody>
                  <a:tcPr marT="63500" marB="63500" marR="63500" marL="63500"/>
                </a:tc>
                <a:tc>
                  <a:txBody>
                    <a:bodyPr/>
                    <a:lstStyle/>
                    <a:p>
                      <a:pPr indent="0" lvl="0" marL="0" rtl="0" algn="l">
                        <a:spcBef>
                          <a:spcPts val="0"/>
                        </a:spcBef>
                        <a:spcAft>
                          <a:spcPts val="0"/>
                        </a:spcAft>
                        <a:buNone/>
                      </a:pPr>
                      <a:r>
                        <a:rPr lang="en" sz="1100"/>
                        <a:t>Three public CXR datasets, DLAI3 dataset,1 COVIDx dataset and COVIDGR_E dataset </a:t>
                      </a:r>
                      <a:endParaRPr sz="1100"/>
                    </a:p>
                  </a:txBody>
                  <a:tcPr marT="63500" marB="63500" marR="63500" marL="63500"/>
                </a:tc>
                <a:tc>
                  <a:txBody>
                    <a:bodyPr/>
                    <a:lstStyle/>
                    <a:p>
                      <a:pPr indent="0" lvl="0" marL="0" rtl="0" algn="l">
                        <a:spcBef>
                          <a:spcPts val="0"/>
                        </a:spcBef>
                        <a:spcAft>
                          <a:spcPts val="0"/>
                        </a:spcAft>
                        <a:buNone/>
                      </a:pPr>
                      <a:r>
                        <a:rPr lang="en" sz="1100"/>
                        <a:t>AANet architecture, ResNet,FFNs</a:t>
                      </a:r>
                      <a:endParaRPr sz="1100"/>
                    </a:p>
                  </a:txBody>
                  <a:tcPr marT="63500" marB="63500" marR="63500" marL="63500"/>
                </a:tc>
                <a:tc>
                  <a:txBody>
                    <a:bodyPr/>
                    <a:lstStyle/>
                    <a:p>
                      <a:pPr indent="0" lvl="0" marL="0" rtl="0" algn="l">
                        <a:spcBef>
                          <a:spcPts val="0"/>
                        </a:spcBef>
                        <a:spcAft>
                          <a:spcPts val="0"/>
                        </a:spcAft>
                        <a:buNone/>
                      </a:pPr>
                      <a:r>
                        <a:rPr lang="en" sz="1100"/>
                        <a:t>AANet can act as a fast and effective screening tool for the detection of COVID-19.</a:t>
                      </a:r>
                      <a:endParaRPr sz="1100"/>
                    </a:p>
                  </a:txBody>
                  <a:tcPr marT="63500" marB="63500" marR="63500" marL="63500"/>
                </a:tc>
              </a:tr>
              <a:tr h="974975">
                <a:tc>
                  <a:txBody>
                    <a:bodyPr/>
                    <a:lstStyle/>
                    <a:p>
                      <a:pPr indent="0" lvl="0" marL="0" rtl="0" algn="l">
                        <a:spcBef>
                          <a:spcPts val="0"/>
                        </a:spcBef>
                        <a:spcAft>
                          <a:spcPts val="0"/>
                        </a:spcAft>
                        <a:buNone/>
                      </a:pPr>
                      <a:r>
                        <a:rPr lang="en" sz="1100"/>
                        <a:t>13</a:t>
                      </a:r>
                      <a:endParaRPr sz="1100"/>
                    </a:p>
                  </a:txBody>
                  <a:tcPr marT="63500" marB="63500" marR="63500" marL="63500"/>
                </a:tc>
                <a:tc>
                  <a:txBody>
                    <a:bodyPr/>
                    <a:lstStyle/>
                    <a:p>
                      <a:pPr indent="0" lvl="0" marL="0" rtl="0" algn="l">
                        <a:spcBef>
                          <a:spcPts val="0"/>
                        </a:spcBef>
                        <a:spcAft>
                          <a:spcPts val="0"/>
                        </a:spcAft>
                        <a:buNone/>
                      </a:pPr>
                      <a:r>
                        <a:rPr lang="en" sz="1100"/>
                        <a:t>Smart Assistant to Ease the Process of COVID-19 and Pneumonia Detection[13]</a:t>
                      </a:r>
                      <a:endParaRPr sz="1100"/>
                    </a:p>
                  </a:txBody>
                  <a:tcPr marT="63500" marB="63500" marR="63500" marL="63500"/>
                </a:tc>
                <a:tc>
                  <a:txBody>
                    <a:bodyPr/>
                    <a:lstStyle/>
                    <a:p>
                      <a:pPr indent="0" lvl="0" marL="0" rtl="0" algn="l">
                        <a:spcBef>
                          <a:spcPts val="0"/>
                        </a:spcBef>
                        <a:spcAft>
                          <a:spcPts val="0"/>
                        </a:spcAft>
                        <a:buNone/>
                      </a:pPr>
                      <a:r>
                        <a:rPr lang="en" sz="1100"/>
                        <a:t>Kaggle Website</a:t>
                      </a:r>
                      <a:endParaRPr sz="1100"/>
                    </a:p>
                  </a:txBody>
                  <a:tcPr marT="63500" marB="63500" marR="63500" marL="63500"/>
                </a:tc>
                <a:tc>
                  <a:txBody>
                    <a:bodyPr/>
                    <a:lstStyle/>
                    <a:p>
                      <a:pPr indent="0" lvl="0" marL="0" rtl="0" algn="l">
                        <a:spcBef>
                          <a:spcPts val="0"/>
                        </a:spcBef>
                        <a:spcAft>
                          <a:spcPts val="0"/>
                        </a:spcAft>
                        <a:buNone/>
                      </a:pPr>
                      <a:r>
                        <a:rPr lang="en" sz="1100"/>
                        <a:t>Decision tree algorithm </a:t>
                      </a:r>
                      <a:endParaRPr sz="1100"/>
                    </a:p>
                  </a:txBody>
                  <a:tcPr marT="63500" marB="63500" marR="63500" marL="63500"/>
                </a:tc>
                <a:tc>
                  <a:txBody>
                    <a:bodyPr/>
                    <a:lstStyle/>
                    <a:p>
                      <a:pPr indent="0" lvl="0" marL="0" rtl="0" algn="l">
                        <a:spcBef>
                          <a:spcPts val="0"/>
                        </a:spcBef>
                        <a:spcAft>
                          <a:spcPts val="0"/>
                        </a:spcAft>
                        <a:buNone/>
                      </a:pPr>
                      <a:r>
                        <a:rPr lang="en" sz="1100"/>
                        <a:t>Accuracy = 0.94</a:t>
                      </a:r>
                      <a:endParaRPr sz="1100"/>
                    </a:p>
                    <a:p>
                      <a:pPr indent="0" lvl="0" marL="0" rtl="0" algn="l">
                        <a:spcBef>
                          <a:spcPts val="0"/>
                        </a:spcBef>
                        <a:spcAft>
                          <a:spcPts val="0"/>
                        </a:spcAft>
                        <a:buNone/>
                      </a:pPr>
                      <a:r>
                        <a:rPr lang="en" sz="1100"/>
                        <a:t>Sensitivity = 0.978</a:t>
                      </a:r>
                      <a:endParaRPr sz="1100"/>
                    </a:p>
                    <a:p>
                      <a:pPr indent="0" lvl="0" marL="0" rtl="0" algn="l">
                        <a:spcBef>
                          <a:spcPts val="0"/>
                        </a:spcBef>
                        <a:spcAft>
                          <a:spcPts val="0"/>
                        </a:spcAft>
                        <a:buNone/>
                      </a:pPr>
                      <a:r>
                        <a:rPr lang="en" sz="1100"/>
                        <a:t>Specificity = 0.79</a:t>
                      </a:r>
                      <a:endParaRPr sz="1100"/>
                    </a:p>
                  </a:txBody>
                  <a:tcPr marT="63500" marB="63500" marR="63500" marL="63500"/>
                </a:tc>
              </a:tr>
              <a:tr h="974975">
                <a:tc>
                  <a:txBody>
                    <a:bodyPr/>
                    <a:lstStyle/>
                    <a:p>
                      <a:pPr indent="0" lvl="0" marL="0" rtl="0" algn="l">
                        <a:spcBef>
                          <a:spcPts val="0"/>
                        </a:spcBef>
                        <a:spcAft>
                          <a:spcPts val="0"/>
                        </a:spcAft>
                        <a:buNone/>
                      </a:pPr>
                      <a:r>
                        <a:rPr lang="en" sz="1100"/>
                        <a:t>14</a:t>
                      </a:r>
                      <a:endParaRPr sz="1100"/>
                    </a:p>
                  </a:txBody>
                  <a:tcPr marT="63500" marB="63500" marR="63500" marL="63500"/>
                </a:tc>
                <a:tc>
                  <a:txBody>
                    <a:bodyPr/>
                    <a:lstStyle/>
                    <a:p>
                      <a:pPr indent="0" lvl="0" marL="0" rtl="0" algn="l">
                        <a:spcBef>
                          <a:spcPts val="0"/>
                        </a:spcBef>
                        <a:spcAft>
                          <a:spcPts val="0"/>
                        </a:spcAft>
                        <a:buNone/>
                      </a:pPr>
                      <a:r>
                        <a:rPr lang="en" sz="1100"/>
                        <a:t>An Ensemble Learning Framework for Multi-Class COVID-19 Lesion Segmentation from Chest CT Images[14]</a:t>
                      </a:r>
                      <a:endParaRPr sz="1100"/>
                    </a:p>
                  </a:txBody>
                  <a:tcPr marT="63500" marB="63500" marR="63500" marL="63500"/>
                </a:tc>
                <a:tc>
                  <a:txBody>
                    <a:bodyPr/>
                    <a:lstStyle/>
                    <a:p>
                      <a:pPr indent="0" lvl="0" marL="0" rtl="0" algn="l">
                        <a:spcBef>
                          <a:spcPts val="0"/>
                        </a:spcBef>
                        <a:spcAft>
                          <a:spcPts val="0"/>
                        </a:spcAft>
                        <a:buNone/>
                      </a:pPr>
                      <a:r>
                        <a:rPr lang="en" sz="1100"/>
                        <a:t>Italian Society of Medical and Interventional Radiology open access dataset</a:t>
                      </a:r>
                      <a:endParaRPr sz="1100"/>
                    </a:p>
                  </a:txBody>
                  <a:tcPr marT="63500" marB="63500" marR="63500" marL="63500"/>
                </a:tc>
                <a:tc>
                  <a:txBody>
                    <a:bodyPr/>
                    <a:lstStyle/>
                    <a:p>
                      <a:pPr indent="0" lvl="0" marL="0" rtl="0" algn="l">
                        <a:spcBef>
                          <a:spcPts val="0"/>
                        </a:spcBef>
                        <a:spcAft>
                          <a:spcPts val="0"/>
                        </a:spcAft>
                        <a:buNone/>
                      </a:pPr>
                      <a:r>
                        <a:rPr lang="en" sz="1100"/>
                        <a:t>Soft Majority Voting </a:t>
                      </a:r>
                      <a:endParaRPr sz="1100"/>
                    </a:p>
                  </a:txBody>
                  <a:tcPr marT="63500" marB="63500" marR="63500" marL="63500"/>
                </a:tc>
                <a:tc>
                  <a:txBody>
                    <a:bodyPr/>
                    <a:lstStyle/>
                    <a:p>
                      <a:pPr indent="0" lvl="0" marL="0" rtl="0" algn="l">
                        <a:spcBef>
                          <a:spcPts val="0"/>
                        </a:spcBef>
                        <a:spcAft>
                          <a:spcPts val="0"/>
                        </a:spcAft>
                        <a:buNone/>
                      </a:pPr>
                      <a:r>
                        <a:rPr lang="en" sz="1100"/>
                        <a:t>Soft Majority Voting improves the overall performance of independent segmentation networks</a:t>
                      </a:r>
                      <a:endParaRPr sz="1100"/>
                    </a:p>
                  </a:txBody>
                  <a:tcPr marT="63500" marB="63500" marR="63500" marL="63500"/>
                </a:tc>
              </a:tr>
              <a:tr h="974975">
                <a:tc>
                  <a:txBody>
                    <a:bodyPr/>
                    <a:lstStyle/>
                    <a:p>
                      <a:pPr indent="0" lvl="0" marL="0" rtl="0" algn="l">
                        <a:spcBef>
                          <a:spcPts val="0"/>
                        </a:spcBef>
                        <a:spcAft>
                          <a:spcPts val="0"/>
                        </a:spcAft>
                        <a:buNone/>
                      </a:pPr>
                      <a:r>
                        <a:rPr lang="en" sz="1100"/>
                        <a:t>15</a:t>
                      </a:r>
                      <a:endParaRPr sz="1100"/>
                    </a:p>
                  </a:txBody>
                  <a:tcPr marT="63500" marB="63500" marR="63500" marL="63500"/>
                </a:tc>
                <a:tc>
                  <a:txBody>
                    <a:bodyPr/>
                    <a:lstStyle/>
                    <a:p>
                      <a:pPr indent="0" lvl="0" marL="0" rtl="0" algn="l">
                        <a:spcBef>
                          <a:spcPts val="0"/>
                        </a:spcBef>
                        <a:spcAft>
                          <a:spcPts val="0"/>
                        </a:spcAft>
                        <a:buNone/>
                      </a:pPr>
                      <a:r>
                        <a:rPr lang="en" sz="1100"/>
                        <a:t>COVIDGR Dataset and COVID-SDNet Methodology for Predicting COVID-19 Based on Chest X-Ray Images[15]</a:t>
                      </a:r>
                      <a:endParaRPr sz="1100"/>
                    </a:p>
                  </a:txBody>
                  <a:tcPr marT="63500" marB="63500" marR="63500" marL="63500"/>
                </a:tc>
                <a:tc>
                  <a:txBody>
                    <a:bodyPr/>
                    <a:lstStyle/>
                    <a:p>
                      <a:pPr indent="0" lvl="0" marL="0" rtl="0" algn="l">
                        <a:spcBef>
                          <a:spcPts val="0"/>
                        </a:spcBef>
                        <a:spcAft>
                          <a:spcPts val="0"/>
                        </a:spcAft>
                        <a:buNone/>
                      </a:pPr>
                      <a:r>
                        <a:rPr lang="en" sz="1100"/>
                        <a:t>COVID-19 Image Data Collection </a:t>
                      </a:r>
                      <a:endParaRPr sz="1100"/>
                    </a:p>
                  </a:txBody>
                  <a:tcPr marT="63500" marB="63500" marR="63500" marL="63500"/>
                </a:tc>
                <a:tc>
                  <a:txBody>
                    <a:bodyPr/>
                    <a:lstStyle/>
                    <a:p>
                      <a:pPr indent="0" lvl="0" marL="0" rtl="0" algn="l">
                        <a:spcBef>
                          <a:spcPts val="0"/>
                        </a:spcBef>
                        <a:spcAft>
                          <a:spcPts val="0"/>
                        </a:spcAft>
                        <a:buNone/>
                      </a:pPr>
                      <a:r>
                        <a:rPr lang="en" sz="1100"/>
                        <a:t>COVID-SDNet</a:t>
                      </a:r>
                      <a:endParaRPr sz="1100"/>
                    </a:p>
                  </a:txBody>
                  <a:tcPr marT="63500" marB="63500" marR="63500" marL="63500"/>
                </a:tc>
                <a:tc>
                  <a:txBody>
                    <a:bodyPr/>
                    <a:lstStyle/>
                    <a:p>
                      <a:pPr indent="0" lvl="0" marL="0" rtl="0" algn="l">
                        <a:spcBef>
                          <a:spcPts val="0"/>
                        </a:spcBef>
                        <a:spcAft>
                          <a:spcPts val="0"/>
                        </a:spcAft>
                        <a:buNone/>
                      </a:pPr>
                      <a:r>
                        <a:rPr lang="en" sz="1100"/>
                        <a:t>COVID-SDNet can be used in a triage system to detect especially moderate and severe patients</a:t>
                      </a:r>
                      <a:endParaRPr sz="11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aphicFrame>
        <p:nvGraphicFramePr>
          <p:cNvPr id="86" name="Google Shape;86;p19"/>
          <p:cNvGraphicFramePr/>
          <p:nvPr/>
        </p:nvGraphicFramePr>
        <p:xfrm>
          <a:off x="110575" y="88875"/>
          <a:ext cx="3000000" cy="3000000"/>
        </p:xfrm>
        <a:graphic>
          <a:graphicData uri="http://schemas.openxmlformats.org/drawingml/2006/table">
            <a:tbl>
              <a:tblPr>
                <a:noFill/>
                <a:tableStyleId>{143678F6-ABAC-4E41-A673-3C310871A87F}</a:tableStyleId>
              </a:tblPr>
              <a:tblGrid>
                <a:gridCol w="511375"/>
                <a:gridCol w="3011400"/>
                <a:gridCol w="2017075"/>
                <a:gridCol w="1534100"/>
                <a:gridCol w="1959475"/>
              </a:tblGrid>
              <a:tr h="787750">
                <a:tc>
                  <a:txBody>
                    <a:bodyPr/>
                    <a:lstStyle/>
                    <a:p>
                      <a:pPr indent="0" lvl="0" marL="0" rtl="0" algn="l">
                        <a:spcBef>
                          <a:spcPts val="0"/>
                        </a:spcBef>
                        <a:spcAft>
                          <a:spcPts val="0"/>
                        </a:spcAft>
                        <a:buNone/>
                      </a:pPr>
                      <a:r>
                        <a:rPr lang="en" sz="1100"/>
                        <a:t>16</a:t>
                      </a:r>
                      <a:endParaRPr sz="1100"/>
                    </a:p>
                  </a:txBody>
                  <a:tcPr marT="63500" marB="63500" marR="63500" marL="63500"/>
                </a:tc>
                <a:tc>
                  <a:txBody>
                    <a:bodyPr/>
                    <a:lstStyle/>
                    <a:p>
                      <a:pPr indent="0" lvl="0" marL="0" rtl="0" algn="l">
                        <a:spcBef>
                          <a:spcPts val="0"/>
                        </a:spcBef>
                        <a:spcAft>
                          <a:spcPts val="0"/>
                        </a:spcAft>
                        <a:buNone/>
                      </a:pPr>
                      <a:r>
                        <a:rPr lang="en" sz="1100"/>
                        <a:t>CovTANet: A Hybrid Tri-Level Attention-Based Network for Lesion Segmentation, Diagnosis, and Severity Prediction of COVID-19 Chest CT Scans[16]</a:t>
                      </a:r>
                      <a:endParaRPr sz="1100"/>
                    </a:p>
                  </a:txBody>
                  <a:tcPr marT="63500" marB="63500" marR="63500" marL="63500"/>
                </a:tc>
                <a:tc>
                  <a:txBody>
                    <a:bodyPr/>
                    <a:lstStyle/>
                    <a:p>
                      <a:pPr indent="0" lvl="0" marL="0" rtl="0" algn="l">
                        <a:spcBef>
                          <a:spcPts val="0"/>
                        </a:spcBef>
                        <a:spcAft>
                          <a:spcPts val="0"/>
                        </a:spcAft>
                        <a:buNone/>
                      </a:pPr>
                      <a:r>
                        <a:rPr lang="en" sz="1100"/>
                        <a:t>Hospitals in Moscow, Russia</a:t>
                      </a:r>
                      <a:endParaRPr sz="1100"/>
                    </a:p>
                  </a:txBody>
                  <a:tcPr marT="63500" marB="63500" marR="63500" marL="63500"/>
                </a:tc>
                <a:tc>
                  <a:txBody>
                    <a:bodyPr/>
                    <a:lstStyle/>
                    <a:p>
                      <a:pPr indent="0" lvl="0" marL="0" rtl="0" algn="l">
                        <a:spcBef>
                          <a:spcPts val="0"/>
                        </a:spcBef>
                        <a:spcAft>
                          <a:spcPts val="0"/>
                        </a:spcAft>
                        <a:buNone/>
                      </a:pPr>
                      <a:r>
                        <a:rPr lang="en" sz="1100"/>
                        <a:t>CovTANet</a:t>
                      </a:r>
                      <a:endParaRPr sz="1100"/>
                    </a:p>
                  </a:txBody>
                  <a:tcPr marT="63500" marB="63500" marR="63500" marL="63500"/>
                </a:tc>
                <a:tc>
                  <a:txBody>
                    <a:bodyPr/>
                    <a:lstStyle/>
                    <a:p>
                      <a:pPr indent="0" lvl="0" marL="0" rtl="0" algn="l">
                        <a:spcBef>
                          <a:spcPts val="0"/>
                        </a:spcBef>
                        <a:spcAft>
                          <a:spcPts val="0"/>
                        </a:spcAft>
                        <a:buNone/>
                      </a:pPr>
                      <a:r>
                        <a:rPr lang="en" sz="1100"/>
                        <a:t>Accuracy = 0.917</a:t>
                      </a:r>
                      <a:endParaRPr sz="1100"/>
                    </a:p>
                  </a:txBody>
                  <a:tcPr marT="63500" marB="63500" marR="63500" marL="63500"/>
                </a:tc>
              </a:tr>
              <a:tr h="1360100">
                <a:tc>
                  <a:txBody>
                    <a:bodyPr/>
                    <a:lstStyle/>
                    <a:p>
                      <a:pPr indent="0" lvl="0" marL="0" rtl="0" algn="l">
                        <a:spcBef>
                          <a:spcPts val="0"/>
                        </a:spcBef>
                        <a:spcAft>
                          <a:spcPts val="0"/>
                        </a:spcAft>
                        <a:buNone/>
                      </a:pPr>
                      <a:r>
                        <a:rPr lang="en" sz="1100"/>
                        <a:t>17</a:t>
                      </a:r>
                      <a:endParaRPr sz="1100"/>
                    </a:p>
                  </a:txBody>
                  <a:tcPr marT="63500" marB="63500" marR="63500" marL="63500"/>
                </a:tc>
                <a:tc>
                  <a:txBody>
                    <a:bodyPr/>
                    <a:lstStyle/>
                    <a:p>
                      <a:pPr indent="0" lvl="0" marL="0" rtl="0" algn="l">
                        <a:spcBef>
                          <a:spcPts val="0"/>
                        </a:spcBef>
                        <a:spcAft>
                          <a:spcPts val="0"/>
                        </a:spcAft>
                        <a:buNone/>
                      </a:pPr>
                      <a:r>
                        <a:rPr lang="en" sz="1100"/>
                        <a:t>Demystify the Black-box of Deep Learning Models for COVID-19 Detection from Chest CT Radiographs[17]</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HRCT Chest Covid Data - CT SCAN</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Inception v3, Resnet 50, and VGG16</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Vgg16 can help doctors not only to find covid or normal class, but can also assist in detecting which regions are affected.</a:t>
                      </a:r>
                      <a:endParaRPr sz="1100"/>
                    </a:p>
                    <a:p>
                      <a:pPr indent="0" lvl="0" marL="0" rtl="0" algn="l">
                        <a:spcBef>
                          <a:spcPts val="0"/>
                        </a:spcBef>
                        <a:spcAft>
                          <a:spcPts val="0"/>
                        </a:spcAft>
                        <a:buNone/>
                      </a:pPr>
                      <a:r>
                        <a:t/>
                      </a:r>
                      <a:endParaRPr sz="1100"/>
                    </a:p>
                  </a:txBody>
                  <a:tcPr marT="63500" marB="63500" marR="63500" marL="63500"/>
                </a:tc>
              </a:tr>
              <a:tr h="1009300">
                <a:tc>
                  <a:txBody>
                    <a:bodyPr/>
                    <a:lstStyle/>
                    <a:p>
                      <a:pPr indent="0" lvl="0" marL="0" rtl="0" algn="l">
                        <a:spcBef>
                          <a:spcPts val="0"/>
                        </a:spcBef>
                        <a:spcAft>
                          <a:spcPts val="0"/>
                        </a:spcAft>
                        <a:buNone/>
                      </a:pPr>
                      <a:r>
                        <a:rPr lang="en" sz="1100"/>
                        <a:t>18</a:t>
                      </a:r>
                      <a:endParaRPr sz="1100"/>
                    </a:p>
                  </a:txBody>
                  <a:tcPr marT="63500" marB="63500" marR="63500" marL="63500"/>
                </a:tc>
                <a:tc>
                  <a:txBody>
                    <a:bodyPr/>
                    <a:lstStyle/>
                    <a:p>
                      <a:pPr indent="0" lvl="0" marL="0" rtl="0" algn="l">
                        <a:spcBef>
                          <a:spcPts val="0"/>
                        </a:spcBef>
                        <a:spcAft>
                          <a:spcPts val="0"/>
                        </a:spcAft>
                        <a:buNone/>
                      </a:pPr>
                      <a:r>
                        <a:rPr lang="en" sz="1100"/>
                        <a:t>Integrated Clinical and CT Based Artificial Intelligence Nomogram for Predicting Severity and Need for Ventilator Support in COVID-19 Patients: A Multi-Site Study[18]</a:t>
                      </a:r>
                      <a:endParaRPr b="1" sz="1100"/>
                    </a:p>
                  </a:txBody>
                  <a:tcPr marT="63500" marB="63500" marR="63500" marL="63500"/>
                </a:tc>
                <a:tc>
                  <a:txBody>
                    <a:bodyPr/>
                    <a:lstStyle/>
                    <a:p>
                      <a:pPr indent="0" lvl="0" marL="0" rtl="0" algn="l">
                        <a:lnSpc>
                          <a:spcPct val="115000"/>
                        </a:lnSpc>
                        <a:spcBef>
                          <a:spcPts val="0"/>
                        </a:spcBef>
                        <a:spcAft>
                          <a:spcPts val="0"/>
                        </a:spcAft>
                        <a:buNone/>
                      </a:pPr>
                      <a:r>
                        <a:rPr lang="en" sz="1100"/>
                        <a:t>Hospitals in Cleveland</a:t>
                      </a:r>
                      <a:endParaRPr sz="1100"/>
                    </a:p>
                  </a:txBody>
                  <a:tcPr marT="63500" marB="63500" marR="63500" marL="63500"/>
                </a:tc>
                <a:tc>
                  <a:txBody>
                    <a:bodyPr/>
                    <a:lstStyle/>
                    <a:p>
                      <a:pPr indent="0" lvl="0" marL="0" rtl="0" algn="l">
                        <a:spcBef>
                          <a:spcPts val="0"/>
                        </a:spcBef>
                        <a:spcAft>
                          <a:spcPts val="0"/>
                        </a:spcAft>
                        <a:buNone/>
                      </a:pPr>
                      <a:r>
                        <a:rPr lang="en" sz="1100"/>
                        <a:t>Deep Learning Network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Using 70% of the training set, lead to the highest cross-validation AUC = 0.86. </a:t>
                      </a:r>
                      <a:endParaRPr sz="1100"/>
                    </a:p>
                  </a:txBody>
                  <a:tcPr marT="63500" marB="63500" marR="63500" marL="63500"/>
                </a:tc>
              </a:tr>
              <a:tr h="1193925">
                <a:tc>
                  <a:txBody>
                    <a:bodyPr/>
                    <a:lstStyle/>
                    <a:p>
                      <a:pPr indent="0" lvl="0" marL="0" rtl="0" algn="l">
                        <a:spcBef>
                          <a:spcPts val="0"/>
                        </a:spcBef>
                        <a:spcAft>
                          <a:spcPts val="0"/>
                        </a:spcAft>
                        <a:buNone/>
                      </a:pPr>
                      <a:r>
                        <a:rPr lang="en" sz="1100"/>
                        <a:t>19</a:t>
                      </a:r>
                      <a:endParaRPr sz="1100"/>
                    </a:p>
                  </a:txBody>
                  <a:tcPr marT="63500" marB="63500" marR="63500" marL="63500"/>
                </a:tc>
                <a:tc>
                  <a:txBody>
                    <a:bodyPr/>
                    <a:lstStyle/>
                    <a:p>
                      <a:pPr indent="0" lvl="0" marL="0" rtl="0" algn="l">
                        <a:spcBef>
                          <a:spcPts val="0"/>
                        </a:spcBef>
                        <a:spcAft>
                          <a:spcPts val="0"/>
                        </a:spcAft>
                        <a:buNone/>
                      </a:pPr>
                      <a:r>
                        <a:rPr lang="en" sz="1100"/>
                        <a:t>SC2Net: A Novel Segmentation-based Classification Network for Detection of COVID-19 in Chest X-ray Images[19]</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COVIDGR 1.0 dataset and COVIDx dataset</a:t>
                      </a:r>
                      <a:endParaRPr sz="1100"/>
                    </a:p>
                  </a:txBody>
                  <a:tcPr marT="63500" marB="63500" marR="63500" marL="63500"/>
                </a:tc>
                <a:tc>
                  <a:txBody>
                    <a:bodyPr/>
                    <a:lstStyle/>
                    <a:p>
                      <a:pPr indent="0" lvl="0" marL="0" rtl="0" algn="l">
                        <a:spcBef>
                          <a:spcPts val="0"/>
                        </a:spcBef>
                        <a:spcAft>
                          <a:spcPts val="0"/>
                        </a:spcAft>
                        <a:buNone/>
                      </a:pPr>
                      <a:r>
                        <a:rPr lang="en" sz="1100"/>
                        <a:t>SC2Net</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SC2Net can still achieve state-of-the-art performance, outperforming existing works.</a:t>
                      </a:r>
                      <a:endParaRPr sz="1100"/>
                    </a:p>
                  </a:txBody>
                  <a:tcPr marT="63500" marB="63500" marR="63500" marL="63500"/>
                </a:tc>
              </a:tr>
              <a:tr h="490050">
                <a:tc>
                  <a:txBody>
                    <a:bodyPr/>
                    <a:lstStyle/>
                    <a:p>
                      <a:pPr indent="0" lvl="0" marL="0" rtl="0" algn="l">
                        <a:spcBef>
                          <a:spcPts val="0"/>
                        </a:spcBef>
                        <a:spcAft>
                          <a:spcPts val="0"/>
                        </a:spcAft>
                        <a:buNone/>
                      </a:pPr>
                      <a:r>
                        <a:rPr lang="en" sz="1100"/>
                        <a:t>20</a:t>
                      </a:r>
                      <a:endParaRPr sz="1100"/>
                    </a:p>
                  </a:txBody>
                  <a:tcPr marT="63500" marB="63500" marR="63500" marL="63500"/>
                </a:tc>
                <a:tc>
                  <a:txBody>
                    <a:bodyPr/>
                    <a:lstStyle/>
                    <a:p>
                      <a:pPr indent="0" lvl="0" marL="0" rtl="0" algn="l">
                        <a:spcBef>
                          <a:spcPts val="0"/>
                        </a:spcBef>
                        <a:spcAft>
                          <a:spcPts val="0"/>
                        </a:spcAft>
                        <a:buNone/>
                      </a:pPr>
                      <a:r>
                        <a:rPr lang="en" sz="1100"/>
                        <a:t>Severity and Progression Quantification of COVID-19 in CT Images: a new Deep-Learning Approach[20]</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Shariati Hospital and Taleghani Hospital of Tehran </a:t>
                      </a:r>
                      <a:endParaRPr sz="1100"/>
                    </a:p>
                  </a:txBody>
                  <a:tcPr marT="63500" marB="63500" marR="63500" marL="63500"/>
                </a:tc>
                <a:tc>
                  <a:txBody>
                    <a:bodyPr/>
                    <a:lstStyle/>
                    <a:p>
                      <a:pPr indent="0" lvl="0" marL="0" rtl="0" algn="l">
                        <a:spcBef>
                          <a:spcPts val="0"/>
                        </a:spcBef>
                        <a:spcAft>
                          <a:spcPts val="0"/>
                        </a:spcAft>
                        <a:buNone/>
                      </a:pPr>
                      <a:r>
                        <a:rPr lang="en" sz="1100"/>
                        <a:t>Levenberg–Marquardt method</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Accuracy = 0.97</a:t>
                      </a:r>
                      <a:endParaRPr sz="11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20"/>
          <p:cNvGraphicFramePr/>
          <p:nvPr/>
        </p:nvGraphicFramePr>
        <p:xfrm>
          <a:off x="185488" y="169413"/>
          <a:ext cx="3000000" cy="3000000"/>
        </p:xfrm>
        <a:graphic>
          <a:graphicData uri="http://schemas.openxmlformats.org/drawingml/2006/table">
            <a:tbl>
              <a:tblPr>
                <a:noFill/>
                <a:tableStyleId>{143678F6-ABAC-4E41-A673-3C310871A87F}</a:tableStyleId>
              </a:tblPr>
              <a:tblGrid>
                <a:gridCol w="498950"/>
                <a:gridCol w="2938200"/>
                <a:gridCol w="1968025"/>
                <a:gridCol w="1496825"/>
                <a:gridCol w="2056500"/>
              </a:tblGrid>
              <a:tr h="1753425">
                <a:tc>
                  <a:txBody>
                    <a:bodyPr/>
                    <a:lstStyle/>
                    <a:p>
                      <a:pPr indent="0" lvl="0" marL="0" rtl="0" algn="l">
                        <a:spcBef>
                          <a:spcPts val="0"/>
                        </a:spcBef>
                        <a:spcAft>
                          <a:spcPts val="0"/>
                        </a:spcAft>
                        <a:buNone/>
                      </a:pPr>
                      <a:r>
                        <a:rPr lang="en" sz="1100"/>
                        <a:t>21</a:t>
                      </a:r>
                      <a:endParaRPr sz="1100"/>
                    </a:p>
                  </a:txBody>
                  <a:tcPr marT="63500" marB="63500" marR="63500" marL="63500"/>
                </a:tc>
                <a:tc>
                  <a:txBody>
                    <a:bodyPr/>
                    <a:lstStyle/>
                    <a:p>
                      <a:pPr indent="0" lvl="0" marL="0" rtl="0" algn="l">
                        <a:spcBef>
                          <a:spcPts val="0"/>
                        </a:spcBef>
                        <a:spcAft>
                          <a:spcPts val="0"/>
                        </a:spcAft>
                        <a:buNone/>
                      </a:pPr>
                      <a:r>
                        <a:rPr lang="en" sz="1100"/>
                        <a:t>A new Deep Learning Model for COVID-19 Identification using Chest X-ray and CT Scan images[21]</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COVID-1</a:t>
                      </a:r>
                      <a:endParaRPr sz="1100"/>
                    </a:p>
                  </a:txBody>
                  <a:tcPr marT="63500" marB="63500" marR="63500" marL="63500"/>
                </a:tc>
                <a:tc>
                  <a:txBody>
                    <a:bodyPr/>
                    <a:lstStyle/>
                    <a:p>
                      <a:pPr indent="0" lvl="0" marL="0" rtl="0" algn="l">
                        <a:spcBef>
                          <a:spcPts val="0"/>
                        </a:spcBef>
                        <a:spcAft>
                          <a:spcPts val="0"/>
                        </a:spcAft>
                        <a:buNone/>
                      </a:pPr>
                      <a:r>
                        <a:rPr lang="en" sz="1100"/>
                        <a:t>CNN</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The proposed model has the best values in terms of accuracy, precision recall and F1 score compared to other models like SVM, modified ResNet50, Vgg19 model, Deep Learning</a:t>
                      </a:r>
                      <a:endParaRPr sz="1100"/>
                    </a:p>
                  </a:txBody>
                  <a:tcPr marT="63500" marB="63500" marR="63500" marL="63500"/>
                </a:tc>
              </a:tr>
              <a:tr h="1504925">
                <a:tc>
                  <a:txBody>
                    <a:bodyPr/>
                    <a:lstStyle/>
                    <a:p>
                      <a:pPr indent="0" lvl="0" marL="0" rtl="0" algn="l">
                        <a:spcBef>
                          <a:spcPts val="0"/>
                        </a:spcBef>
                        <a:spcAft>
                          <a:spcPts val="0"/>
                        </a:spcAft>
                        <a:buNone/>
                      </a:pPr>
                      <a:r>
                        <a:rPr lang="en" sz="1100"/>
                        <a:t>22</a:t>
                      </a:r>
                      <a:endParaRPr sz="1100"/>
                    </a:p>
                  </a:txBody>
                  <a:tcPr marT="63500" marB="63500" marR="63500" marL="63500"/>
                </a:tc>
                <a:tc>
                  <a:txBody>
                    <a:bodyPr/>
                    <a:lstStyle/>
                    <a:p>
                      <a:pPr indent="0" lvl="0" marL="0" rtl="0" algn="l">
                        <a:spcBef>
                          <a:spcPts val="0"/>
                        </a:spcBef>
                        <a:spcAft>
                          <a:spcPts val="0"/>
                        </a:spcAft>
                        <a:buNone/>
                      </a:pPr>
                      <a:r>
                        <a:rPr lang="en" sz="1100"/>
                        <a:t>Generation of COVID-19 Chest CT Scan Images using Generative Adversarial Networks[22]</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COVID-CT-Dataset</a:t>
                      </a:r>
                      <a:endParaRPr sz="1100"/>
                    </a:p>
                  </a:txBody>
                  <a:tcPr marT="63500" marB="63500" marR="63500" marL="63500"/>
                </a:tc>
                <a:tc>
                  <a:txBody>
                    <a:bodyPr/>
                    <a:lstStyle/>
                    <a:p>
                      <a:pPr indent="0" lvl="0" marL="0" rtl="0" algn="l">
                        <a:spcBef>
                          <a:spcPts val="0"/>
                        </a:spcBef>
                        <a:spcAft>
                          <a:spcPts val="0"/>
                        </a:spcAft>
                        <a:buNone/>
                      </a:pPr>
                      <a:r>
                        <a:rPr lang="en" sz="1100"/>
                        <a:t>Deep Convolutional GANs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On average, the model predicted about 40% of generated images to be COVID-19 positive.</a:t>
                      </a:r>
                      <a:endParaRPr sz="1100"/>
                    </a:p>
                    <a:p>
                      <a:pPr indent="0" lvl="0" marL="0" rtl="0" algn="l">
                        <a:lnSpc>
                          <a:spcPct val="115000"/>
                        </a:lnSpc>
                        <a:spcBef>
                          <a:spcPts val="1200"/>
                        </a:spcBef>
                        <a:spcAft>
                          <a:spcPts val="0"/>
                        </a:spcAft>
                        <a:buNone/>
                      </a:pPr>
                      <a:r>
                        <a:t/>
                      </a:r>
                      <a:endParaRPr sz="1100"/>
                    </a:p>
                  </a:txBody>
                  <a:tcPr marT="63500" marB="63500" marR="63500" marL="63500"/>
                </a:tc>
              </a:tr>
              <a:tr h="1546325">
                <a:tc>
                  <a:txBody>
                    <a:bodyPr/>
                    <a:lstStyle/>
                    <a:p>
                      <a:pPr indent="0" lvl="0" marL="0" rtl="0" algn="l">
                        <a:spcBef>
                          <a:spcPts val="0"/>
                        </a:spcBef>
                        <a:spcAft>
                          <a:spcPts val="0"/>
                        </a:spcAft>
                        <a:buNone/>
                      </a:pPr>
                      <a:r>
                        <a:rPr lang="en" sz="1100"/>
                        <a:t>23</a:t>
                      </a:r>
                      <a:endParaRPr sz="1100"/>
                    </a:p>
                  </a:txBody>
                  <a:tcPr marT="63500" marB="63500" marR="63500" marL="63500"/>
                </a:tc>
                <a:tc>
                  <a:txBody>
                    <a:bodyPr/>
                    <a:lstStyle/>
                    <a:p>
                      <a:pPr indent="0" lvl="0" marL="0" rtl="0" algn="l">
                        <a:spcBef>
                          <a:spcPts val="0"/>
                        </a:spcBef>
                        <a:spcAft>
                          <a:spcPts val="0"/>
                        </a:spcAft>
                        <a:buNone/>
                      </a:pPr>
                      <a:r>
                        <a:rPr lang="en" sz="1100"/>
                        <a:t>An Approach to Detect COVID-19 Disease from CT Scan Images using CNN - VGG16 Model[23]</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Kaggle Website</a:t>
                      </a:r>
                      <a:endParaRPr sz="1100"/>
                    </a:p>
                  </a:txBody>
                  <a:tcPr marT="63500" marB="63500" marR="63500" marL="63500"/>
                </a:tc>
                <a:tc>
                  <a:txBody>
                    <a:bodyPr/>
                    <a:lstStyle/>
                    <a:p>
                      <a:pPr indent="0" lvl="0" marL="0" rtl="0" algn="l">
                        <a:spcBef>
                          <a:spcPts val="0"/>
                        </a:spcBef>
                        <a:spcAft>
                          <a:spcPts val="0"/>
                        </a:spcAft>
                        <a:buNone/>
                      </a:pPr>
                      <a:r>
                        <a:rPr lang="en" sz="1100"/>
                        <a:t>VGG16 model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Radiographs namely radio graphical scan of chest and CT scans, been shown to consume possibility to detect COVID-19 contagion in pulmonary system</a:t>
                      </a:r>
                      <a:endParaRPr sz="11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21"/>
          <p:cNvGraphicFramePr/>
          <p:nvPr/>
        </p:nvGraphicFramePr>
        <p:xfrm>
          <a:off x="113400" y="113400"/>
          <a:ext cx="3000000" cy="3000000"/>
        </p:xfrm>
        <a:graphic>
          <a:graphicData uri="http://schemas.openxmlformats.org/drawingml/2006/table">
            <a:tbl>
              <a:tblPr>
                <a:noFill/>
                <a:tableStyleId>{143678F6-ABAC-4E41-A673-3C310871A87F}</a:tableStyleId>
              </a:tblPr>
              <a:tblGrid>
                <a:gridCol w="509900"/>
                <a:gridCol w="3002675"/>
                <a:gridCol w="2011225"/>
                <a:gridCol w="1529675"/>
                <a:gridCol w="1912075"/>
              </a:tblGrid>
              <a:tr h="1078125">
                <a:tc>
                  <a:txBody>
                    <a:bodyPr/>
                    <a:lstStyle/>
                    <a:p>
                      <a:pPr indent="0" lvl="0" marL="0" rtl="0" algn="l">
                        <a:spcBef>
                          <a:spcPts val="0"/>
                        </a:spcBef>
                        <a:spcAft>
                          <a:spcPts val="0"/>
                        </a:spcAft>
                        <a:buNone/>
                      </a:pPr>
                      <a:r>
                        <a:rPr lang="en" sz="1100"/>
                        <a:t>24</a:t>
                      </a:r>
                      <a:endParaRPr sz="1100"/>
                    </a:p>
                  </a:txBody>
                  <a:tcPr marT="63500" marB="63500" marR="63500" marL="63500"/>
                </a:tc>
                <a:tc>
                  <a:txBody>
                    <a:bodyPr/>
                    <a:lstStyle/>
                    <a:p>
                      <a:pPr indent="0" lvl="0" marL="0" rtl="0" algn="l">
                        <a:spcBef>
                          <a:spcPts val="0"/>
                        </a:spcBef>
                        <a:spcAft>
                          <a:spcPts val="0"/>
                        </a:spcAft>
                        <a:buNone/>
                      </a:pPr>
                      <a:r>
                        <a:rPr lang="en" sz="1100"/>
                        <a:t>Covid detection in CT and X-Ray images using Ensemble Learning[24]</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Dataset 1- SARS COV2 CT-Scan Dataset. Dataset 2- Covid-19 radiography database Dataset 3- dataset of normal and pneumonia patients.</a:t>
                      </a:r>
                      <a:endParaRPr sz="1100"/>
                    </a:p>
                    <a:p>
                      <a:pPr indent="0" lvl="0" marL="0" rtl="0" algn="l">
                        <a:lnSpc>
                          <a:spcPct val="115000"/>
                        </a:lnSpc>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Resnet50, InceptionV4 and EfficientNetB0</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It could be inferred that Max Voting (Ensemble Learning) outperforms the other models </a:t>
                      </a:r>
                      <a:endParaRPr sz="1100"/>
                    </a:p>
                  </a:txBody>
                  <a:tcPr marT="63500" marB="63500" marR="63500" marL="63500"/>
                </a:tc>
              </a:tr>
              <a:tr h="1078125">
                <a:tc>
                  <a:txBody>
                    <a:bodyPr/>
                    <a:lstStyle/>
                    <a:p>
                      <a:pPr indent="0" lvl="0" marL="0" rtl="0" algn="l">
                        <a:spcBef>
                          <a:spcPts val="0"/>
                        </a:spcBef>
                        <a:spcAft>
                          <a:spcPts val="0"/>
                        </a:spcAft>
                        <a:buNone/>
                      </a:pPr>
                      <a:r>
                        <a:rPr lang="en" sz="1100"/>
                        <a:t>25</a:t>
                      </a:r>
                      <a:endParaRPr sz="1100"/>
                    </a:p>
                  </a:txBody>
                  <a:tcPr marT="63500" marB="63500" marR="63500" marL="63500"/>
                </a:tc>
                <a:tc>
                  <a:txBody>
                    <a:bodyPr/>
                    <a:lstStyle/>
                    <a:p>
                      <a:pPr indent="0" lvl="0" marL="0" rtl="0" algn="l">
                        <a:spcBef>
                          <a:spcPts val="0"/>
                        </a:spcBef>
                        <a:spcAft>
                          <a:spcPts val="0"/>
                        </a:spcAft>
                        <a:buNone/>
                      </a:pPr>
                      <a:r>
                        <a:rPr lang="en" sz="1100"/>
                        <a:t>COVID-19 Detection Model on Chest CT Scan and X-ray Images Using VGG16 Convolutional Neural Network[25]</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Open-source datasets </a:t>
                      </a:r>
                      <a:endParaRPr sz="1100"/>
                    </a:p>
                  </a:txBody>
                  <a:tcPr marT="63500" marB="63500" marR="63500" marL="63500"/>
                </a:tc>
                <a:tc>
                  <a:txBody>
                    <a:bodyPr/>
                    <a:lstStyle/>
                    <a:p>
                      <a:pPr indent="0" lvl="0" marL="0" rtl="0" algn="l">
                        <a:spcBef>
                          <a:spcPts val="0"/>
                        </a:spcBef>
                        <a:spcAft>
                          <a:spcPts val="0"/>
                        </a:spcAft>
                        <a:buNone/>
                      </a:pPr>
                      <a:r>
                        <a:rPr lang="en" sz="1100"/>
                        <a:t>CNN and VGG16 </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Training accuracy for the X-ray biomarker-based model is 95.23% with a validation accuracy of 95.83%. For  CT scan biomarkerbased model, the training accuracy is 95.59%, with a slightly lower validation accuracy of 92.65%.</a:t>
                      </a:r>
                      <a:endParaRPr sz="1100"/>
                    </a:p>
                  </a:txBody>
                  <a:tcPr marT="63500" marB="63500" marR="63500" marL="63500"/>
                </a:tc>
              </a:tr>
              <a:tr h="1078125">
                <a:tc>
                  <a:txBody>
                    <a:bodyPr/>
                    <a:lstStyle/>
                    <a:p>
                      <a:pPr indent="0" lvl="0" marL="0" rtl="0" algn="l">
                        <a:spcBef>
                          <a:spcPts val="0"/>
                        </a:spcBef>
                        <a:spcAft>
                          <a:spcPts val="0"/>
                        </a:spcAft>
                        <a:buNone/>
                      </a:pPr>
                      <a:r>
                        <a:rPr lang="en" sz="1100"/>
                        <a:t>26</a:t>
                      </a:r>
                      <a:endParaRPr sz="1100"/>
                    </a:p>
                  </a:txBody>
                  <a:tcPr marT="63500" marB="63500" marR="63500" marL="63500"/>
                </a:tc>
                <a:tc>
                  <a:txBody>
                    <a:bodyPr/>
                    <a:lstStyle/>
                    <a:p>
                      <a:pPr indent="0" lvl="0" marL="0" rtl="0" algn="l">
                        <a:spcBef>
                          <a:spcPts val="0"/>
                        </a:spcBef>
                        <a:spcAft>
                          <a:spcPts val="0"/>
                        </a:spcAft>
                        <a:buNone/>
                      </a:pPr>
                      <a:r>
                        <a:rPr lang="en" sz="1100"/>
                        <a:t>CT-Scans Images Segmentation for COVID-19 Detection Based CNN Models[26]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Kaggle repository </a:t>
                      </a:r>
                      <a:endParaRPr sz="1100"/>
                    </a:p>
                  </a:txBody>
                  <a:tcPr marT="63500" marB="63500" marR="63500" marL="63500"/>
                </a:tc>
                <a:tc>
                  <a:txBody>
                    <a:bodyPr/>
                    <a:lstStyle/>
                    <a:p>
                      <a:pPr indent="0" lvl="0" marL="0" rtl="0" algn="l">
                        <a:spcBef>
                          <a:spcPts val="0"/>
                        </a:spcBef>
                        <a:spcAft>
                          <a:spcPts val="0"/>
                        </a:spcAft>
                        <a:buNone/>
                      </a:pPr>
                      <a:r>
                        <a:rPr lang="en" sz="1100"/>
                        <a:t>CNN</a:t>
                      </a:r>
                      <a:endParaRPr sz="1100"/>
                    </a:p>
                  </a:txBody>
                  <a:tcPr marT="63500" marB="63500" marR="63500" marL="63500"/>
                </a:tc>
                <a:tc>
                  <a:txBody>
                    <a:bodyPr/>
                    <a:lstStyle/>
                    <a:p>
                      <a:pPr indent="0" lvl="0" marL="0" rtl="0" algn="l">
                        <a:lnSpc>
                          <a:spcPct val="115000"/>
                        </a:lnSpc>
                        <a:spcBef>
                          <a:spcPts val="1200"/>
                        </a:spcBef>
                        <a:spcAft>
                          <a:spcPts val="0"/>
                        </a:spcAft>
                        <a:buNone/>
                      </a:pPr>
                      <a:r>
                        <a:rPr lang="en" sz="1100"/>
                        <a:t>The CNN implementation on the GPU has accelerated the time speed processing. </a:t>
                      </a:r>
                      <a:endParaRPr sz="11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