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3" r:id="rId4"/>
    <p:sldId id="257" r:id="rId5"/>
    <p:sldId id="258" r:id="rId6"/>
    <p:sldId id="259" r:id="rId7"/>
    <p:sldId id="261" r:id="rId8"/>
    <p:sldId id="263" r:id="rId9"/>
    <p:sldId id="264" r:id="rId10"/>
    <p:sldId id="265" r:id="rId11"/>
    <p:sldId id="266" r:id="rId12"/>
    <p:sldId id="267" r:id="rId13"/>
    <p:sldId id="268" r:id="rId14"/>
    <p:sldId id="269" r:id="rId15"/>
    <p:sldId id="270" r:id="rId16"/>
    <p:sldId id="281" r:id="rId17"/>
    <p:sldId id="271" r:id="rId18"/>
    <p:sldId id="272" r:id="rId19"/>
    <p:sldId id="273" r:id="rId20"/>
    <p:sldId id="274" r:id="rId21"/>
    <p:sldId id="275" r:id="rId22"/>
    <p:sldId id="279" r:id="rId23"/>
    <p:sldId id="276" r:id="rId24"/>
    <p:sldId id="277" r:id="rId25"/>
    <p:sldId id="278"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12.png"/><Relationship Id="rId2" Type="http://schemas.openxmlformats.org/officeDocument/2006/relationships/image" Target="../media/image2.svg"/><Relationship Id="rId1" Type="http://schemas.openxmlformats.org/officeDocument/2006/relationships/image" Target="../media/image11.png"/></Relationships>
</file>

<file path=ppt/diagrams/_rels/data2.xml.rels><?xml version="1.0" encoding="UTF-8" standalone="yes"?>
<Relationships xmlns="http://schemas.openxmlformats.org/package/2006/relationships"><Relationship Id="rId6" Type="http://schemas.openxmlformats.org/officeDocument/2006/relationships/image" Target="../media/image6.svg"/><Relationship Id="rId5" Type="http://schemas.openxmlformats.org/officeDocument/2006/relationships/image" Target="../media/image15.png"/><Relationship Id="rId4" Type="http://schemas.openxmlformats.org/officeDocument/2006/relationships/image" Target="../media/image5.svg"/><Relationship Id="rId3"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12.png"/><Relationship Id="rId2" Type="http://schemas.openxmlformats.org/officeDocument/2006/relationships/image" Target="../media/image2.svg"/><Relationship Id="rId1"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6" Type="http://schemas.openxmlformats.org/officeDocument/2006/relationships/image" Target="../media/image6.svg"/><Relationship Id="rId5" Type="http://schemas.openxmlformats.org/officeDocument/2006/relationships/image" Target="../media/image15.png"/><Relationship Id="rId4" Type="http://schemas.openxmlformats.org/officeDocument/2006/relationships/image" Target="../media/image5.svg"/><Relationship Id="rId3"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796C843-72E5-4C49-B77D-9271E8D24D0B}" type="doc">
      <dgm:prSet loTypeId="urn:microsoft.com/office/officeart/2018/2/layout/IconVerticalSolidList#40" loCatId="icon" qsTypeId="urn:microsoft.com/office/officeart/2005/8/quickstyle/simple1#1" qsCatId="simple" csTypeId="urn:microsoft.com/office/officeart/2005/8/colors/accent1_2#1" csCatId="accent1" phldr="1"/>
      <dgm:spPr/>
      <dgm:t>
        <a:bodyPr/>
        <a:lstStyle/>
        <a:p>
          <a:endParaRPr lang="en-US"/>
        </a:p>
      </dgm:t>
    </dgm:pt>
    <dgm:pt modelId="{D1FBE6EB-41C1-401C-9CE0-05146C8C406D}">
      <dgm:prSet custT="1"/>
      <dgm:spPr/>
      <dgm:t>
        <a:bodyPr/>
        <a:lstStyle/>
        <a:p>
          <a:pPr>
            <a:lnSpc>
              <a:spcPct val="100000"/>
            </a:lnSpc>
          </a:pPr>
          <a:r>
            <a:rPr lang="en-US" sz="14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Secret sharing works by splitting private information into smaller pieces — or shares — and then distributing those shares amongst a group or network. </a:t>
          </a:r>
        </a:p>
      </dgm:t>
    </dgm:pt>
    <dgm:pt modelId="{A7A19A78-C9A5-44B1-8274-568AECE81A74}" cxnId="{FE647171-7A35-46C9-BC89-F41762D46506}" type="parTrans">
      <dgm:prSet/>
      <dgm:spPr/>
      <dgm:t>
        <a:bodyPr/>
        <a:lstStyle/>
        <a:p>
          <a:endParaRPr lang="en-US"/>
        </a:p>
      </dgm:t>
    </dgm:pt>
    <dgm:pt modelId="{032066DE-E375-4C34-84EF-E97EAF75754E}" cxnId="{FE647171-7A35-46C9-BC89-F41762D46506}" type="sibTrans">
      <dgm:prSet/>
      <dgm:spPr/>
      <dgm:t>
        <a:bodyPr/>
        <a:lstStyle/>
        <a:p>
          <a:endParaRPr lang="en-US"/>
        </a:p>
      </dgm:t>
    </dgm:pt>
    <dgm:pt modelId="{90E30B9B-96DC-4B67-9E45-EFDEC8BF400D}">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Each individual share is useless on its own but when all the shares are together, they reconstruct an original secret.</a:t>
          </a:r>
          <a:endParaRPr lang="en-US" sz="1400" dirty="0">
            <a:latin typeface="Times New Roman" panose="02020603050405020304" pitchFamily="18" charset="0"/>
            <a:cs typeface="Times New Roman" panose="02020603050405020304" pitchFamily="18" charset="0"/>
          </a:endParaRPr>
        </a:p>
      </dgm:t>
    </dgm:pt>
    <dgm:pt modelId="{8014D8BF-8DD8-47AA-9DC0-63166D10AEFE}" cxnId="{BBEA8786-A896-46A7-9AB5-3AC3DE9CA271}" type="parTrans">
      <dgm:prSet/>
      <dgm:spPr/>
      <dgm:t>
        <a:bodyPr/>
        <a:lstStyle/>
        <a:p>
          <a:endParaRPr lang="en-US"/>
        </a:p>
      </dgm:t>
    </dgm:pt>
    <dgm:pt modelId="{B6FF3071-696F-4E04-B4AD-8F256E9535E6}" cxnId="{BBEA8786-A896-46A7-9AB5-3AC3DE9CA271}" type="sibTrans">
      <dgm:prSet/>
      <dgm:spPr/>
      <dgm:t>
        <a:bodyPr/>
        <a:lstStyle/>
        <a:p>
          <a:endParaRPr lang="en-US"/>
        </a:p>
      </dgm:t>
    </dgm:pt>
    <dgm:pt modelId="{FE82EA44-A428-4AB6-83EC-AB1799F94F74}" type="pres">
      <dgm:prSet presAssocID="{0796C843-72E5-4C49-B77D-9271E8D24D0B}" presName="root" presStyleCnt="0">
        <dgm:presLayoutVars>
          <dgm:dir/>
          <dgm:resizeHandles val="exact"/>
        </dgm:presLayoutVars>
      </dgm:prSet>
      <dgm:spPr/>
    </dgm:pt>
    <dgm:pt modelId="{1851B4CA-ADB9-4DB2-9B00-D90AAC5B5EC8}" type="pres">
      <dgm:prSet presAssocID="{D1FBE6EB-41C1-401C-9CE0-05146C8C406D}" presName="compNode" presStyleCnt="0"/>
      <dgm:spPr/>
    </dgm:pt>
    <dgm:pt modelId="{AB6BF514-5ACD-46C2-8486-B89EBDF9DA71}" type="pres">
      <dgm:prSet presAssocID="{D1FBE6EB-41C1-401C-9CE0-05146C8C406D}" presName="bgRect" presStyleLbl="bgShp" presStyleIdx="0" presStyleCnt="2" custLinFactNeighborY="11757"/>
      <dgm:spPr/>
    </dgm:pt>
    <dgm:pt modelId="{7999B60C-50C9-4349-A8C5-9E9B486D15C6}" type="pres">
      <dgm:prSet presAssocID="{D1FBE6EB-41C1-401C-9CE0-05146C8C40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C1082AC7-1A86-43A5-B965-E3E5AE20D660}" type="pres">
      <dgm:prSet presAssocID="{D1FBE6EB-41C1-401C-9CE0-05146C8C406D}" presName="spaceRect" presStyleCnt="0"/>
      <dgm:spPr/>
    </dgm:pt>
    <dgm:pt modelId="{BBE394F8-56F8-4F1D-AFA0-CAEC246ACBE0}" type="pres">
      <dgm:prSet presAssocID="{D1FBE6EB-41C1-401C-9CE0-05146C8C406D}" presName="parTx" presStyleLbl="revTx" presStyleIdx="0" presStyleCnt="2">
        <dgm:presLayoutVars>
          <dgm:chMax val="0"/>
          <dgm:chPref val="0"/>
        </dgm:presLayoutVars>
      </dgm:prSet>
      <dgm:spPr/>
    </dgm:pt>
    <dgm:pt modelId="{B0AB3EB5-CFEF-46EA-B6C6-F176B933EBBB}" type="pres">
      <dgm:prSet presAssocID="{032066DE-E375-4C34-84EF-E97EAF75754E}" presName="sibTrans" presStyleCnt="0"/>
      <dgm:spPr/>
    </dgm:pt>
    <dgm:pt modelId="{C4FF859A-A34E-4EEA-86BD-1825722017E9}" type="pres">
      <dgm:prSet presAssocID="{90E30B9B-96DC-4B67-9E45-EFDEC8BF400D}" presName="compNode" presStyleCnt="0"/>
      <dgm:spPr/>
    </dgm:pt>
    <dgm:pt modelId="{F139F2E3-4908-48FD-B3DD-43A3E76D129B}" type="pres">
      <dgm:prSet presAssocID="{90E30B9B-96DC-4B67-9E45-EFDEC8BF400D}" presName="bgRect" presStyleLbl="bgShp" presStyleIdx="1" presStyleCnt="2" custLinFactNeighborY="5951"/>
      <dgm:spPr/>
    </dgm:pt>
    <dgm:pt modelId="{A8B1FBC3-A5E5-4A6F-9F85-EF6598D1B92F}" type="pres">
      <dgm:prSet presAssocID="{90E30B9B-96DC-4B67-9E45-EFDEC8BF40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F7B370BF-A20F-44A1-B4DA-2C23D3953A7F}" type="pres">
      <dgm:prSet presAssocID="{90E30B9B-96DC-4B67-9E45-EFDEC8BF400D}" presName="spaceRect" presStyleCnt="0"/>
      <dgm:spPr/>
    </dgm:pt>
    <dgm:pt modelId="{CFCBBDEE-D54A-4CBB-A02E-705E35157796}" type="pres">
      <dgm:prSet presAssocID="{90E30B9B-96DC-4B67-9E45-EFDEC8BF400D}" presName="parTx" presStyleLbl="revTx" presStyleIdx="1" presStyleCnt="2">
        <dgm:presLayoutVars>
          <dgm:chMax val="0"/>
          <dgm:chPref val="0"/>
        </dgm:presLayoutVars>
      </dgm:prSet>
      <dgm:spPr/>
    </dgm:pt>
  </dgm:ptLst>
  <dgm:cxnLst>
    <dgm:cxn modelId="{0A5DA606-AD39-4D9A-8C1F-49079080F08A}" type="presOf" srcId="{D1FBE6EB-41C1-401C-9CE0-05146C8C406D}" destId="{BBE394F8-56F8-4F1D-AFA0-CAEC246ACBE0}" srcOrd="0" destOrd="0" presId="urn:microsoft.com/office/officeart/2018/2/layout/IconVerticalSolidList#40"/>
    <dgm:cxn modelId="{E258DE6A-AB02-48F6-9616-4B35D6078B8E}" type="presOf" srcId="{90E30B9B-96DC-4B67-9E45-EFDEC8BF400D}" destId="{CFCBBDEE-D54A-4CBB-A02E-705E35157796}" srcOrd="0" destOrd="0" presId="urn:microsoft.com/office/officeart/2018/2/layout/IconVerticalSolidList#40"/>
    <dgm:cxn modelId="{47770050-017C-49E9-B6C5-0E719A322FC9}" type="presOf" srcId="{0796C843-72E5-4C49-B77D-9271E8D24D0B}" destId="{FE82EA44-A428-4AB6-83EC-AB1799F94F74}" srcOrd="0" destOrd="0" presId="urn:microsoft.com/office/officeart/2018/2/layout/IconVerticalSolidList#40"/>
    <dgm:cxn modelId="{FE647171-7A35-46C9-BC89-F41762D46506}" srcId="{0796C843-72E5-4C49-B77D-9271E8D24D0B}" destId="{D1FBE6EB-41C1-401C-9CE0-05146C8C406D}" srcOrd="0" destOrd="0" parTransId="{A7A19A78-C9A5-44B1-8274-568AECE81A74}" sibTransId="{032066DE-E375-4C34-84EF-E97EAF75754E}"/>
    <dgm:cxn modelId="{BBEA8786-A896-46A7-9AB5-3AC3DE9CA271}" srcId="{0796C843-72E5-4C49-B77D-9271E8D24D0B}" destId="{90E30B9B-96DC-4B67-9E45-EFDEC8BF400D}" srcOrd="1" destOrd="0" parTransId="{8014D8BF-8DD8-47AA-9DC0-63166D10AEFE}" sibTransId="{B6FF3071-696F-4E04-B4AD-8F256E9535E6}"/>
    <dgm:cxn modelId="{28EB4525-59AC-4743-A6C5-22CA4E292F0D}" type="presParOf" srcId="{FE82EA44-A428-4AB6-83EC-AB1799F94F74}" destId="{1851B4CA-ADB9-4DB2-9B00-D90AAC5B5EC8}" srcOrd="0" destOrd="0" presId="urn:microsoft.com/office/officeart/2018/2/layout/IconVerticalSolidList#40"/>
    <dgm:cxn modelId="{75789137-4B6C-4D31-9ED2-6F942E716730}" type="presParOf" srcId="{1851B4CA-ADB9-4DB2-9B00-D90AAC5B5EC8}" destId="{AB6BF514-5ACD-46C2-8486-B89EBDF9DA71}" srcOrd="0" destOrd="0" presId="urn:microsoft.com/office/officeart/2018/2/layout/IconVerticalSolidList#40"/>
    <dgm:cxn modelId="{514A67AA-4BBC-445F-A25C-9E82A74F80AD}" type="presParOf" srcId="{1851B4CA-ADB9-4DB2-9B00-D90AAC5B5EC8}" destId="{7999B60C-50C9-4349-A8C5-9E9B486D15C6}" srcOrd="1" destOrd="0" presId="urn:microsoft.com/office/officeart/2018/2/layout/IconVerticalSolidList#40"/>
    <dgm:cxn modelId="{BC8CA4C1-814E-4C6D-B19C-9957EFACDD94}" type="presParOf" srcId="{1851B4CA-ADB9-4DB2-9B00-D90AAC5B5EC8}" destId="{C1082AC7-1A86-43A5-B965-E3E5AE20D660}" srcOrd="2" destOrd="0" presId="urn:microsoft.com/office/officeart/2018/2/layout/IconVerticalSolidList#40"/>
    <dgm:cxn modelId="{DCD1DF7D-BE4A-4CF6-B68D-6E0631054F04}" type="presParOf" srcId="{1851B4CA-ADB9-4DB2-9B00-D90AAC5B5EC8}" destId="{BBE394F8-56F8-4F1D-AFA0-CAEC246ACBE0}" srcOrd="3" destOrd="0" presId="urn:microsoft.com/office/officeart/2018/2/layout/IconVerticalSolidList#40"/>
    <dgm:cxn modelId="{EB167DBA-3CE1-4531-8316-65B7808DD45F}" type="presParOf" srcId="{FE82EA44-A428-4AB6-83EC-AB1799F94F74}" destId="{B0AB3EB5-CFEF-46EA-B6C6-F176B933EBBB}" srcOrd="1" destOrd="0" presId="urn:microsoft.com/office/officeart/2018/2/layout/IconVerticalSolidList#40"/>
    <dgm:cxn modelId="{D7CF7497-EE19-4BAB-8669-4962A754AD83}" type="presParOf" srcId="{FE82EA44-A428-4AB6-83EC-AB1799F94F74}" destId="{C4FF859A-A34E-4EEA-86BD-1825722017E9}" srcOrd="2" destOrd="0" presId="urn:microsoft.com/office/officeart/2018/2/layout/IconVerticalSolidList#40"/>
    <dgm:cxn modelId="{4130FABC-6588-47F9-9BDF-0E68BB6DDE67}" type="presParOf" srcId="{C4FF859A-A34E-4EEA-86BD-1825722017E9}" destId="{F139F2E3-4908-48FD-B3DD-43A3E76D129B}" srcOrd="0" destOrd="0" presId="urn:microsoft.com/office/officeart/2018/2/layout/IconVerticalSolidList#40"/>
    <dgm:cxn modelId="{F40833F9-2D49-4126-95AF-9365EF12CDE4}" type="presParOf" srcId="{C4FF859A-A34E-4EEA-86BD-1825722017E9}" destId="{A8B1FBC3-A5E5-4A6F-9F85-EF6598D1B92F}" srcOrd="1" destOrd="0" presId="urn:microsoft.com/office/officeart/2018/2/layout/IconVerticalSolidList#40"/>
    <dgm:cxn modelId="{83B0A54F-49DF-4916-A35A-CCF1934D76AE}" type="presParOf" srcId="{C4FF859A-A34E-4EEA-86BD-1825722017E9}" destId="{F7B370BF-A20F-44A1-B4DA-2C23D3953A7F}" srcOrd="2" destOrd="0" presId="urn:microsoft.com/office/officeart/2018/2/layout/IconVerticalSolidList#40"/>
    <dgm:cxn modelId="{BA01141F-2DB8-45D9-9A12-CD9C72827A2E}" type="presParOf" srcId="{C4FF859A-A34E-4EEA-86BD-1825722017E9}" destId="{CFCBBDEE-D54A-4CBB-A02E-705E35157796}" srcOrd="3" destOrd="0" presId="urn:microsoft.com/office/officeart/2018/2/layout/IconVerticalSolidList#4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C1305C-F6F8-4C6E-BCB9-E03A68B4927E}" type="doc">
      <dgm:prSet loTypeId="urn:microsoft.com/office/officeart/2018/2/layout/IconVerticalSolidList#21" loCatId="icon" qsTypeId="urn:microsoft.com/office/officeart/2005/8/quickstyle/simple1" qsCatId="simple" csTypeId="urn:microsoft.com/office/officeart/2005/8/colors/accent1_2" csCatId="accent1" phldr="1"/>
      <dgm:spPr/>
      <dgm:t>
        <a:bodyPr/>
        <a:lstStyle/>
        <a:p>
          <a:endParaRPr lang="en-US"/>
        </a:p>
      </dgm:t>
    </dgm:pt>
    <dgm:pt modelId="{EA6C7757-0B82-4002-A243-161E79117770}">
      <dgm:prSet/>
      <dgm:spPr/>
      <dgm:t>
        <a:bodyPr/>
        <a:lstStyle/>
        <a:p>
          <a:pPr>
            <a:lnSpc>
              <a:spcPct val="100000"/>
            </a:lnSpc>
          </a:pPr>
          <a:r>
            <a:rPr lang="en-US" dirty="0">
              <a:latin typeface="Times New Roman" panose="02020603050405020304" pitchFamily="18" charset="0"/>
              <a:cs typeface="Times New Roman" panose="02020603050405020304" pitchFamily="18" charset="0"/>
            </a:rPr>
            <a:t>To resolve the issues with previous authentication techniques and protect the password from being exposed we used Shamir’s secret sharing methodology.</a:t>
          </a:r>
        </a:p>
      </dgm:t>
    </dgm:pt>
    <dgm:pt modelId="{FEE68179-A522-480B-A18D-587940096D9A}" cxnId="{96BBD760-F947-49D2-BB3B-7080A9692436}" type="parTrans">
      <dgm:prSet/>
      <dgm:spPr/>
      <dgm:t>
        <a:bodyPr/>
        <a:lstStyle/>
        <a:p>
          <a:endParaRPr lang="en-US"/>
        </a:p>
      </dgm:t>
    </dgm:pt>
    <dgm:pt modelId="{B8583380-1470-418F-9900-467C0605BEAC}" cxnId="{96BBD760-F947-49D2-BB3B-7080A9692436}" type="sibTrans">
      <dgm:prSet/>
      <dgm:spPr/>
      <dgm:t>
        <a:bodyPr/>
        <a:lstStyle/>
        <a:p>
          <a:endParaRPr lang="en-US"/>
        </a:p>
      </dgm:t>
    </dgm:pt>
    <dgm:pt modelId="{A291369D-2909-4A64-B090-21210C1A247E}">
      <dgm:prSet/>
      <dgm:spPr/>
      <dgm:t>
        <a:bodyPr/>
        <a:lstStyle/>
        <a:p>
          <a:pPr>
            <a:lnSpc>
              <a:spcPct val="100000"/>
            </a:lnSpc>
          </a:pPr>
          <a:r>
            <a:rPr lang="en-US" dirty="0">
              <a:latin typeface="Times New Roman" panose="02020603050405020304" pitchFamily="18" charset="0"/>
              <a:cs typeface="Times New Roman" panose="02020603050405020304" pitchFamily="18" charset="0"/>
            </a:rPr>
            <a:t>For user authentication generally 3 types of methodologies are being used i.e., Something the user knows, Something the user has, something the user is. </a:t>
          </a:r>
        </a:p>
      </dgm:t>
    </dgm:pt>
    <dgm:pt modelId="{EC294D8D-BDD8-4685-A77F-F17A2D625E9D}" cxnId="{7E31F2A3-062B-4766-88F9-9F155FBC07EE}" type="parTrans">
      <dgm:prSet/>
      <dgm:spPr/>
      <dgm:t>
        <a:bodyPr/>
        <a:lstStyle/>
        <a:p>
          <a:endParaRPr lang="en-US"/>
        </a:p>
      </dgm:t>
    </dgm:pt>
    <dgm:pt modelId="{B7FCBF5A-6396-46C2-B6B9-5639FDE2AF3D}" cxnId="{7E31F2A3-062B-4766-88F9-9F155FBC07EE}" type="sibTrans">
      <dgm:prSet/>
      <dgm:spPr/>
      <dgm:t>
        <a:bodyPr/>
        <a:lstStyle/>
        <a:p>
          <a:endParaRPr lang="en-US"/>
        </a:p>
      </dgm:t>
    </dgm:pt>
    <dgm:pt modelId="{D4725D52-8E23-453C-98EA-7B24D6DB23CF}">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secret sharing methodology mainly uses the concept of Password-based Authentication.</a:t>
          </a:r>
        </a:p>
      </dgm:t>
    </dgm:pt>
    <dgm:pt modelId="{2DE7AF51-12A0-447D-8824-49318195D9A2}" cxnId="{7AAB261F-FBA9-48BF-BBA3-9C00A1A0FB54}" type="parTrans">
      <dgm:prSet/>
      <dgm:spPr/>
      <dgm:t>
        <a:bodyPr/>
        <a:lstStyle/>
        <a:p>
          <a:endParaRPr lang="en-US"/>
        </a:p>
      </dgm:t>
    </dgm:pt>
    <dgm:pt modelId="{D99E7E2A-1D59-4E00-B36C-7F1DDCC3129E}" cxnId="{7AAB261F-FBA9-48BF-BBA3-9C00A1A0FB54}" type="sibTrans">
      <dgm:prSet/>
      <dgm:spPr/>
      <dgm:t>
        <a:bodyPr/>
        <a:lstStyle/>
        <a:p>
          <a:endParaRPr lang="en-US"/>
        </a:p>
      </dgm:t>
    </dgm:pt>
    <dgm:pt modelId="{5005836A-FB45-4D6D-AF94-DECC6BDBEB12}" type="pres">
      <dgm:prSet presAssocID="{87C1305C-F6F8-4C6E-BCB9-E03A68B4927E}" presName="root" presStyleCnt="0">
        <dgm:presLayoutVars>
          <dgm:dir/>
          <dgm:resizeHandles val="exact"/>
        </dgm:presLayoutVars>
      </dgm:prSet>
      <dgm:spPr/>
    </dgm:pt>
    <dgm:pt modelId="{B8BEBEDF-2276-439F-B212-20B8367591DC}" type="pres">
      <dgm:prSet presAssocID="{EA6C7757-0B82-4002-A243-161E79117770}" presName="compNode" presStyleCnt="0"/>
      <dgm:spPr/>
    </dgm:pt>
    <dgm:pt modelId="{46770F8B-2E92-4699-BC48-E35A74339EC1}" type="pres">
      <dgm:prSet presAssocID="{EA6C7757-0B82-4002-A243-161E79117770}" presName="bgRect" presStyleLbl="bgShp" presStyleIdx="0" presStyleCnt="3"/>
      <dgm:spPr/>
    </dgm:pt>
    <dgm:pt modelId="{440EB8EC-4919-46B3-8AE7-726DA6D165F7}" type="pres">
      <dgm:prSet presAssocID="{EA6C7757-0B82-4002-A243-161E791177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58519FD1-8DA0-44E7-B652-157A78EDEA32}" type="pres">
      <dgm:prSet presAssocID="{EA6C7757-0B82-4002-A243-161E79117770}" presName="spaceRect" presStyleCnt="0"/>
      <dgm:spPr/>
    </dgm:pt>
    <dgm:pt modelId="{7ABE30D5-FD98-446C-8C90-A696972AD221}" type="pres">
      <dgm:prSet presAssocID="{EA6C7757-0B82-4002-A243-161E79117770}" presName="parTx" presStyleLbl="revTx" presStyleIdx="0" presStyleCnt="3">
        <dgm:presLayoutVars>
          <dgm:chMax val="0"/>
          <dgm:chPref val="0"/>
        </dgm:presLayoutVars>
      </dgm:prSet>
      <dgm:spPr/>
    </dgm:pt>
    <dgm:pt modelId="{00872B90-F33B-4DF9-9A80-E7E577576D3A}" type="pres">
      <dgm:prSet presAssocID="{B8583380-1470-418F-9900-467C0605BEAC}" presName="sibTrans" presStyleCnt="0"/>
      <dgm:spPr/>
    </dgm:pt>
    <dgm:pt modelId="{89094C68-6329-4EBE-B368-680A093744D3}" type="pres">
      <dgm:prSet presAssocID="{A291369D-2909-4A64-B090-21210C1A247E}" presName="compNode" presStyleCnt="0"/>
      <dgm:spPr/>
    </dgm:pt>
    <dgm:pt modelId="{FA852A90-E268-44AD-A31A-29F34939B092}" type="pres">
      <dgm:prSet presAssocID="{A291369D-2909-4A64-B090-21210C1A247E}" presName="bgRect" presStyleLbl="bgShp" presStyleIdx="1" presStyleCnt="3"/>
      <dgm:spPr/>
    </dgm:pt>
    <dgm:pt modelId="{B9A40627-3D0D-47BD-A479-29E29872EE65}" type="pres">
      <dgm:prSet presAssocID="{A291369D-2909-4A64-B090-21210C1A24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2840EA36-3042-49A8-BDFD-03E54D301FCD}" type="pres">
      <dgm:prSet presAssocID="{A291369D-2909-4A64-B090-21210C1A247E}" presName="spaceRect" presStyleCnt="0"/>
      <dgm:spPr/>
    </dgm:pt>
    <dgm:pt modelId="{694342B6-7706-48D7-9DFD-700631B90923}" type="pres">
      <dgm:prSet presAssocID="{A291369D-2909-4A64-B090-21210C1A247E}" presName="parTx" presStyleLbl="revTx" presStyleIdx="1" presStyleCnt="3">
        <dgm:presLayoutVars>
          <dgm:chMax val="0"/>
          <dgm:chPref val="0"/>
        </dgm:presLayoutVars>
      </dgm:prSet>
      <dgm:spPr/>
    </dgm:pt>
    <dgm:pt modelId="{204F430F-B8FA-4944-B524-958986CA1F86}" type="pres">
      <dgm:prSet presAssocID="{B7FCBF5A-6396-46C2-B6B9-5639FDE2AF3D}" presName="sibTrans" presStyleCnt="0"/>
      <dgm:spPr/>
    </dgm:pt>
    <dgm:pt modelId="{CF63D705-37A2-41A3-A404-3E7B86F15EC3}" type="pres">
      <dgm:prSet presAssocID="{D4725D52-8E23-453C-98EA-7B24D6DB23CF}" presName="compNode" presStyleCnt="0"/>
      <dgm:spPr/>
    </dgm:pt>
    <dgm:pt modelId="{62D769E9-F7F9-4681-8104-2824C243606A}" type="pres">
      <dgm:prSet presAssocID="{D4725D52-8E23-453C-98EA-7B24D6DB23CF}" presName="bgRect" presStyleLbl="bgShp" presStyleIdx="2" presStyleCnt="3"/>
      <dgm:spPr/>
    </dgm:pt>
    <dgm:pt modelId="{BE173A03-714B-4BB1-94BD-F06ADF87C886}" type="pres">
      <dgm:prSet presAssocID="{D4725D52-8E23-453C-98EA-7B24D6DB23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03E55436-2359-4B63-9844-ACD36964EBF5}" type="pres">
      <dgm:prSet presAssocID="{D4725D52-8E23-453C-98EA-7B24D6DB23CF}" presName="spaceRect" presStyleCnt="0"/>
      <dgm:spPr/>
    </dgm:pt>
    <dgm:pt modelId="{8758C18C-1D3C-44ED-95D6-89016A7B6F43}" type="pres">
      <dgm:prSet presAssocID="{D4725D52-8E23-453C-98EA-7B24D6DB23CF}" presName="parTx" presStyleLbl="revTx" presStyleIdx="2" presStyleCnt="3">
        <dgm:presLayoutVars>
          <dgm:chMax val="0"/>
          <dgm:chPref val="0"/>
        </dgm:presLayoutVars>
      </dgm:prSet>
      <dgm:spPr/>
    </dgm:pt>
  </dgm:ptLst>
  <dgm:cxnLst>
    <dgm:cxn modelId="{7AAB261F-FBA9-48BF-BBA3-9C00A1A0FB54}" srcId="{87C1305C-F6F8-4C6E-BCB9-E03A68B4927E}" destId="{D4725D52-8E23-453C-98EA-7B24D6DB23CF}" srcOrd="2" destOrd="0" parTransId="{2DE7AF51-12A0-447D-8824-49318195D9A2}" sibTransId="{D99E7E2A-1D59-4E00-B36C-7F1DDCC3129E}"/>
    <dgm:cxn modelId="{96BBD760-F947-49D2-BB3B-7080A9692436}" srcId="{87C1305C-F6F8-4C6E-BCB9-E03A68B4927E}" destId="{EA6C7757-0B82-4002-A243-161E79117770}" srcOrd="0" destOrd="0" parTransId="{FEE68179-A522-480B-A18D-587940096D9A}" sibTransId="{B8583380-1470-418F-9900-467C0605BEAC}"/>
    <dgm:cxn modelId="{5A6FBB49-0AEF-4861-9099-07835CA3894C}" type="presOf" srcId="{87C1305C-F6F8-4C6E-BCB9-E03A68B4927E}" destId="{5005836A-FB45-4D6D-AF94-DECC6BDBEB12}" srcOrd="0" destOrd="0" presId="urn:microsoft.com/office/officeart/2018/2/layout/IconVerticalSolidList#21"/>
    <dgm:cxn modelId="{7E31F2A3-062B-4766-88F9-9F155FBC07EE}" srcId="{87C1305C-F6F8-4C6E-BCB9-E03A68B4927E}" destId="{A291369D-2909-4A64-B090-21210C1A247E}" srcOrd="1" destOrd="0" parTransId="{EC294D8D-BDD8-4685-A77F-F17A2D625E9D}" sibTransId="{B7FCBF5A-6396-46C2-B6B9-5639FDE2AF3D}"/>
    <dgm:cxn modelId="{BB75D2BD-9DB1-4152-A15E-24A10C127E6C}" type="presOf" srcId="{D4725D52-8E23-453C-98EA-7B24D6DB23CF}" destId="{8758C18C-1D3C-44ED-95D6-89016A7B6F43}" srcOrd="0" destOrd="0" presId="urn:microsoft.com/office/officeart/2018/2/layout/IconVerticalSolidList#21"/>
    <dgm:cxn modelId="{2C8A54C1-C6C9-4F90-8A87-1ED7BDC782C0}" type="presOf" srcId="{EA6C7757-0B82-4002-A243-161E79117770}" destId="{7ABE30D5-FD98-446C-8C90-A696972AD221}" srcOrd="0" destOrd="0" presId="urn:microsoft.com/office/officeart/2018/2/layout/IconVerticalSolidList#21"/>
    <dgm:cxn modelId="{4A8EADFA-1DE0-4F2D-B9E1-2867EC627DF2}" type="presOf" srcId="{A291369D-2909-4A64-B090-21210C1A247E}" destId="{694342B6-7706-48D7-9DFD-700631B90923}" srcOrd="0" destOrd="0" presId="urn:microsoft.com/office/officeart/2018/2/layout/IconVerticalSolidList#21"/>
    <dgm:cxn modelId="{6150FEA5-6186-45D6-B8E9-AA347159E2F2}" type="presParOf" srcId="{5005836A-FB45-4D6D-AF94-DECC6BDBEB12}" destId="{B8BEBEDF-2276-439F-B212-20B8367591DC}" srcOrd="0" destOrd="0" presId="urn:microsoft.com/office/officeart/2018/2/layout/IconVerticalSolidList#21"/>
    <dgm:cxn modelId="{29B34E22-7F97-414B-9551-DA8D26F52F03}" type="presParOf" srcId="{B8BEBEDF-2276-439F-B212-20B8367591DC}" destId="{46770F8B-2E92-4699-BC48-E35A74339EC1}" srcOrd="0" destOrd="0" presId="urn:microsoft.com/office/officeart/2018/2/layout/IconVerticalSolidList#21"/>
    <dgm:cxn modelId="{6B66CF75-680E-4FD4-880C-0C979FEA10B7}" type="presParOf" srcId="{B8BEBEDF-2276-439F-B212-20B8367591DC}" destId="{440EB8EC-4919-46B3-8AE7-726DA6D165F7}" srcOrd="1" destOrd="0" presId="urn:microsoft.com/office/officeart/2018/2/layout/IconVerticalSolidList#21"/>
    <dgm:cxn modelId="{7C30EFE7-E89A-4881-B39A-6387E9B651F6}" type="presParOf" srcId="{B8BEBEDF-2276-439F-B212-20B8367591DC}" destId="{58519FD1-8DA0-44E7-B652-157A78EDEA32}" srcOrd="2" destOrd="0" presId="urn:microsoft.com/office/officeart/2018/2/layout/IconVerticalSolidList#21"/>
    <dgm:cxn modelId="{A968A983-3FCD-416A-BD47-2CD9EFB464CB}" type="presParOf" srcId="{B8BEBEDF-2276-439F-B212-20B8367591DC}" destId="{7ABE30D5-FD98-446C-8C90-A696972AD221}" srcOrd="3" destOrd="0" presId="urn:microsoft.com/office/officeart/2018/2/layout/IconVerticalSolidList#21"/>
    <dgm:cxn modelId="{491F35E2-5FC4-423D-BC81-6B366D259DEA}" type="presParOf" srcId="{5005836A-FB45-4D6D-AF94-DECC6BDBEB12}" destId="{00872B90-F33B-4DF9-9A80-E7E577576D3A}" srcOrd="1" destOrd="0" presId="urn:microsoft.com/office/officeart/2018/2/layout/IconVerticalSolidList#21"/>
    <dgm:cxn modelId="{539CF260-710C-4AB4-8CEF-4E1F80EE344C}" type="presParOf" srcId="{5005836A-FB45-4D6D-AF94-DECC6BDBEB12}" destId="{89094C68-6329-4EBE-B368-680A093744D3}" srcOrd="2" destOrd="0" presId="urn:microsoft.com/office/officeart/2018/2/layout/IconVerticalSolidList#21"/>
    <dgm:cxn modelId="{6CE79666-987C-49BA-9E1B-2DEA2B7B982D}" type="presParOf" srcId="{89094C68-6329-4EBE-B368-680A093744D3}" destId="{FA852A90-E268-44AD-A31A-29F34939B092}" srcOrd="0" destOrd="0" presId="urn:microsoft.com/office/officeart/2018/2/layout/IconVerticalSolidList#21"/>
    <dgm:cxn modelId="{6B10903A-6385-4EFF-B9E3-44CC885E9952}" type="presParOf" srcId="{89094C68-6329-4EBE-B368-680A093744D3}" destId="{B9A40627-3D0D-47BD-A479-29E29872EE65}" srcOrd="1" destOrd="0" presId="urn:microsoft.com/office/officeart/2018/2/layout/IconVerticalSolidList#21"/>
    <dgm:cxn modelId="{12E91294-2894-42D2-B902-4829919CADCF}" type="presParOf" srcId="{89094C68-6329-4EBE-B368-680A093744D3}" destId="{2840EA36-3042-49A8-BDFD-03E54D301FCD}" srcOrd="2" destOrd="0" presId="urn:microsoft.com/office/officeart/2018/2/layout/IconVerticalSolidList#21"/>
    <dgm:cxn modelId="{CB4E7B12-6876-43AA-B14E-E5BBBF48C331}" type="presParOf" srcId="{89094C68-6329-4EBE-B368-680A093744D3}" destId="{694342B6-7706-48D7-9DFD-700631B90923}" srcOrd="3" destOrd="0" presId="urn:microsoft.com/office/officeart/2018/2/layout/IconVerticalSolidList#21"/>
    <dgm:cxn modelId="{A3FCF6AC-0E17-4B24-A0F0-4A85DC7D3302}" type="presParOf" srcId="{5005836A-FB45-4D6D-AF94-DECC6BDBEB12}" destId="{204F430F-B8FA-4944-B524-958986CA1F86}" srcOrd="3" destOrd="0" presId="urn:microsoft.com/office/officeart/2018/2/layout/IconVerticalSolidList#21"/>
    <dgm:cxn modelId="{61226D55-2A84-45DB-A8D3-77F80333FE7F}" type="presParOf" srcId="{5005836A-FB45-4D6D-AF94-DECC6BDBEB12}" destId="{CF63D705-37A2-41A3-A404-3E7B86F15EC3}" srcOrd="4" destOrd="0" presId="urn:microsoft.com/office/officeart/2018/2/layout/IconVerticalSolidList#21"/>
    <dgm:cxn modelId="{63EB16DB-5F34-496E-8EC0-EB15122AECB4}" type="presParOf" srcId="{CF63D705-37A2-41A3-A404-3E7B86F15EC3}" destId="{62D769E9-F7F9-4681-8104-2824C243606A}" srcOrd="0" destOrd="0" presId="urn:microsoft.com/office/officeart/2018/2/layout/IconVerticalSolidList#21"/>
    <dgm:cxn modelId="{BEA38C8A-A343-40E0-866E-9429354BE5A4}" type="presParOf" srcId="{CF63D705-37A2-41A3-A404-3E7B86F15EC3}" destId="{BE173A03-714B-4BB1-94BD-F06ADF87C886}" srcOrd="1" destOrd="0" presId="urn:microsoft.com/office/officeart/2018/2/layout/IconVerticalSolidList#21"/>
    <dgm:cxn modelId="{C5BC8E2A-A81C-42F4-B894-FFE458C4AE88}" type="presParOf" srcId="{CF63D705-37A2-41A3-A404-3E7B86F15EC3}" destId="{03E55436-2359-4B63-9844-ACD36964EBF5}" srcOrd="2" destOrd="0" presId="urn:microsoft.com/office/officeart/2018/2/layout/IconVerticalSolidList#21"/>
    <dgm:cxn modelId="{C7FB9C00-840D-4BDA-AA59-9C283F468530}" type="presParOf" srcId="{CF63D705-37A2-41A3-A404-3E7B86F15EC3}" destId="{8758C18C-1D3C-44ED-95D6-89016A7B6F43}" srcOrd="3" destOrd="0" presId="urn:microsoft.com/office/officeart/2018/2/layout/IconVerticalSolid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993800-243B-4E5C-933F-0E2A38E8E5B4}"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C9BB6F19-6D94-484D-BEC7-A2E24DD20B2F}">
      <dgm:prSet/>
      <dgm:spPr/>
      <dgm:t>
        <a:bodyPr/>
        <a:lstStyle/>
        <a:p>
          <a:r>
            <a:rPr lang="en-US">
              <a:latin typeface="Times New Roman" panose="02020603050405020304" pitchFamily="18" charset="0"/>
              <a:cs typeface="Times New Roman" panose="02020603050405020304" pitchFamily="18" charset="0"/>
            </a:rPr>
            <a:t>Hash-functions are functions that can map any list  of values to a smaller list of fixed size Keys.</a:t>
          </a:r>
        </a:p>
      </dgm:t>
    </dgm:pt>
    <dgm:pt modelId="{B3E0C7B6-801F-4907-AC9D-219D847305B4}" cxnId="{2247BD75-2403-4758-9585-101313677FF4}" type="parTrans">
      <dgm:prSet/>
      <dgm:spPr/>
      <dgm:t>
        <a:bodyPr/>
        <a:lstStyle/>
        <a:p>
          <a:endParaRPr lang="en-US"/>
        </a:p>
      </dgm:t>
    </dgm:pt>
    <dgm:pt modelId="{899E3E1C-70AF-4694-A2D2-DDE62B3C0A31}" cxnId="{2247BD75-2403-4758-9585-101313677FF4}" type="sibTrans">
      <dgm:prSet/>
      <dgm:spPr/>
      <dgm:t>
        <a:bodyPr/>
        <a:lstStyle/>
        <a:p>
          <a:endParaRPr lang="en-US"/>
        </a:p>
      </dgm:t>
    </dgm:pt>
    <dgm:pt modelId="{66E0B736-4424-4ECA-884C-12AFCE121682}">
      <dgm:prSet/>
      <dgm:spPr/>
      <dgm:t>
        <a:bodyPr/>
        <a:lstStyle/>
        <a:p>
          <a:r>
            <a:rPr lang="en-US" dirty="0">
              <a:latin typeface="Times New Roman" panose="02020603050405020304" pitchFamily="18" charset="0"/>
              <a:cs typeface="Times New Roman" panose="02020603050405020304" pitchFamily="18" charset="0"/>
            </a:rPr>
            <a:t>Different salt is used in hash functions to avoid a brute-force attack</a:t>
          </a:r>
        </a:p>
      </dgm:t>
    </dgm:pt>
    <dgm:pt modelId="{711B10EE-76EA-4023-A080-53673A6CF897}" cxnId="{87EA526C-6E91-4425-83FD-407D457B2860}" type="parTrans">
      <dgm:prSet/>
      <dgm:spPr/>
      <dgm:t>
        <a:bodyPr/>
        <a:lstStyle/>
        <a:p>
          <a:endParaRPr lang="en-US"/>
        </a:p>
      </dgm:t>
    </dgm:pt>
    <dgm:pt modelId="{1928017E-64EA-46A6-8D28-3BFD2BF745B9}" cxnId="{87EA526C-6E91-4425-83FD-407D457B2860}" type="sibTrans">
      <dgm:prSet/>
      <dgm:spPr/>
      <dgm:t>
        <a:bodyPr/>
        <a:lstStyle/>
        <a:p>
          <a:endParaRPr lang="en-US"/>
        </a:p>
      </dgm:t>
    </dgm:pt>
    <dgm:pt modelId="{E66DE90B-14EA-4C4F-B8DC-CA41027A7E78}">
      <dgm:prSet/>
      <dgm:spPr/>
      <dgm:t>
        <a:bodyPr/>
        <a:lstStyle/>
        <a:p>
          <a:r>
            <a:rPr lang="en-US" dirty="0">
              <a:latin typeface="Times New Roman" panose="02020603050405020304" pitchFamily="18" charset="0"/>
              <a:cs typeface="Times New Roman" panose="02020603050405020304" pitchFamily="18" charset="0"/>
            </a:rPr>
            <a:t>When two key-value has the same hash digest after hashing conversion, that known as hash collision.</a:t>
          </a:r>
        </a:p>
      </dgm:t>
    </dgm:pt>
    <dgm:pt modelId="{8FCDDCA3-129C-4F5A-815F-FF8C42BCF4E3}" cxnId="{CC032676-33A2-4D00-937E-28A4E2D3517A}" type="parTrans">
      <dgm:prSet/>
      <dgm:spPr/>
      <dgm:t>
        <a:bodyPr/>
        <a:lstStyle/>
        <a:p>
          <a:endParaRPr lang="en-US"/>
        </a:p>
      </dgm:t>
    </dgm:pt>
    <dgm:pt modelId="{B3927692-AD2D-41F1-BF6F-1FEE6EA325DC}" cxnId="{CC032676-33A2-4D00-937E-28A4E2D3517A}" type="sibTrans">
      <dgm:prSet/>
      <dgm:spPr/>
      <dgm:t>
        <a:bodyPr/>
        <a:lstStyle/>
        <a:p>
          <a:endParaRPr lang="en-US"/>
        </a:p>
      </dgm:t>
    </dgm:pt>
    <dgm:pt modelId="{4E2D0497-C310-46E9-BD7D-EC686D72E8A4}">
      <dgm:prSet/>
      <dgm:spPr/>
      <dgm:t>
        <a:bodyPr/>
        <a:lstStyle/>
        <a:p>
          <a:r>
            <a:rPr lang="en-US" dirty="0">
              <a:latin typeface="Times New Roman" panose="02020603050405020304" pitchFamily="18" charset="0"/>
              <a:cs typeface="Times New Roman" panose="02020603050405020304" pitchFamily="18" charset="0"/>
            </a:rPr>
            <a:t>They are vulnerable, to advanced attacks like Dictionary Attack, Reverse lookup tables, Birthday attack, Hybrid password attack,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dgm:t>
    </dgm:pt>
    <dgm:pt modelId="{C95BFC7A-86C7-430D-8753-8591959D0607}" cxnId="{3313C7BD-2B32-4A72-98EE-C63B4058EA93}" type="parTrans">
      <dgm:prSet/>
      <dgm:spPr/>
      <dgm:t>
        <a:bodyPr/>
        <a:lstStyle/>
        <a:p>
          <a:endParaRPr lang="en-US"/>
        </a:p>
      </dgm:t>
    </dgm:pt>
    <dgm:pt modelId="{21279CB8-D15C-42D8-A88B-69571192958D}" cxnId="{3313C7BD-2B32-4A72-98EE-C63B4058EA93}" type="sibTrans">
      <dgm:prSet/>
      <dgm:spPr/>
      <dgm:t>
        <a:bodyPr/>
        <a:lstStyle/>
        <a:p>
          <a:endParaRPr lang="en-US"/>
        </a:p>
      </dgm:t>
    </dgm:pt>
    <dgm:pt modelId="{C65145ED-E4C5-4C5E-8721-C577F1DA2DA0}" type="pres">
      <dgm:prSet presAssocID="{FF993800-243B-4E5C-933F-0E2A38E8E5B4}" presName="linear" presStyleCnt="0">
        <dgm:presLayoutVars>
          <dgm:animLvl val="lvl"/>
          <dgm:resizeHandles val="exact"/>
        </dgm:presLayoutVars>
      </dgm:prSet>
      <dgm:spPr/>
    </dgm:pt>
    <dgm:pt modelId="{424F1C44-5ED9-4EA8-8B0E-6E6BF7550568}" type="pres">
      <dgm:prSet presAssocID="{C9BB6F19-6D94-484D-BEC7-A2E24DD20B2F}" presName="parentText" presStyleLbl="node1" presStyleIdx="0" presStyleCnt="4">
        <dgm:presLayoutVars>
          <dgm:chMax val="0"/>
          <dgm:bulletEnabled val="1"/>
        </dgm:presLayoutVars>
      </dgm:prSet>
      <dgm:spPr/>
    </dgm:pt>
    <dgm:pt modelId="{D603E507-1245-4EE4-A38D-223D47CAF2E4}" type="pres">
      <dgm:prSet presAssocID="{899E3E1C-70AF-4694-A2D2-DDE62B3C0A31}" presName="spacer" presStyleCnt="0"/>
      <dgm:spPr/>
    </dgm:pt>
    <dgm:pt modelId="{136B904F-5DD4-497D-B9B1-69351E9DA458}" type="pres">
      <dgm:prSet presAssocID="{66E0B736-4424-4ECA-884C-12AFCE121682}" presName="parentText" presStyleLbl="node1" presStyleIdx="1" presStyleCnt="4">
        <dgm:presLayoutVars>
          <dgm:chMax val="0"/>
          <dgm:bulletEnabled val="1"/>
        </dgm:presLayoutVars>
      </dgm:prSet>
      <dgm:spPr/>
    </dgm:pt>
    <dgm:pt modelId="{4D9307B1-2032-42E5-8015-9F47ECA3FE65}" type="pres">
      <dgm:prSet presAssocID="{1928017E-64EA-46A6-8D28-3BFD2BF745B9}" presName="spacer" presStyleCnt="0"/>
      <dgm:spPr/>
    </dgm:pt>
    <dgm:pt modelId="{01177206-E6AF-49D0-AE6B-323069B83DFD}" type="pres">
      <dgm:prSet presAssocID="{E66DE90B-14EA-4C4F-B8DC-CA41027A7E78}" presName="parentText" presStyleLbl="node1" presStyleIdx="2" presStyleCnt="4">
        <dgm:presLayoutVars>
          <dgm:chMax val="0"/>
          <dgm:bulletEnabled val="1"/>
        </dgm:presLayoutVars>
      </dgm:prSet>
      <dgm:spPr/>
    </dgm:pt>
    <dgm:pt modelId="{11DD78E6-C2D1-499C-B244-BD95EF81F091}" type="pres">
      <dgm:prSet presAssocID="{B3927692-AD2D-41F1-BF6F-1FEE6EA325DC}" presName="spacer" presStyleCnt="0"/>
      <dgm:spPr/>
    </dgm:pt>
    <dgm:pt modelId="{789CA85C-625B-42BE-BBCA-87FC6304E722}" type="pres">
      <dgm:prSet presAssocID="{4E2D0497-C310-46E9-BD7D-EC686D72E8A4}" presName="parentText" presStyleLbl="node1" presStyleIdx="3" presStyleCnt="4">
        <dgm:presLayoutVars>
          <dgm:chMax val="0"/>
          <dgm:bulletEnabled val="1"/>
        </dgm:presLayoutVars>
      </dgm:prSet>
      <dgm:spPr/>
    </dgm:pt>
  </dgm:ptLst>
  <dgm:cxnLst>
    <dgm:cxn modelId="{0BF73003-7FAC-4DD6-B2CE-7C8F49A9431E}" type="presOf" srcId="{66E0B736-4424-4ECA-884C-12AFCE121682}" destId="{136B904F-5DD4-497D-B9B1-69351E9DA458}" srcOrd="0" destOrd="0" presId="urn:microsoft.com/office/officeart/2005/8/layout/vList2"/>
    <dgm:cxn modelId="{6F159E15-0237-4CDC-956E-3891EAB01A1D}" type="presOf" srcId="{E66DE90B-14EA-4C4F-B8DC-CA41027A7E78}" destId="{01177206-E6AF-49D0-AE6B-323069B83DFD}" srcOrd="0" destOrd="0" presId="urn:microsoft.com/office/officeart/2005/8/layout/vList2"/>
    <dgm:cxn modelId="{B3889F1A-A7E0-4D6F-880A-4486B1C1556E}" type="presOf" srcId="{C9BB6F19-6D94-484D-BEC7-A2E24DD20B2F}" destId="{424F1C44-5ED9-4EA8-8B0E-6E6BF7550568}" srcOrd="0" destOrd="0" presId="urn:microsoft.com/office/officeart/2005/8/layout/vList2"/>
    <dgm:cxn modelId="{076D5262-FE77-4ED6-A9C5-864C5476419D}" type="presOf" srcId="{4E2D0497-C310-46E9-BD7D-EC686D72E8A4}" destId="{789CA85C-625B-42BE-BBCA-87FC6304E722}" srcOrd="0" destOrd="0" presId="urn:microsoft.com/office/officeart/2005/8/layout/vList2"/>
    <dgm:cxn modelId="{87EA526C-6E91-4425-83FD-407D457B2860}" srcId="{FF993800-243B-4E5C-933F-0E2A38E8E5B4}" destId="{66E0B736-4424-4ECA-884C-12AFCE121682}" srcOrd="1" destOrd="0" parTransId="{711B10EE-76EA-4023-A080-53673A6CF897}" sibTransId="{1928017E-64EA-46A6-8D28-3BFD2BF745B9}"/>
    <dgm:cxn modelId="{53064C4D-ADDF-4F15-81AB-2DFBB4AB39BA}" type="presOf" srcId="{FF993800-243B-4E5C-933F-0E2A38E8E5B4}" destId="{C65145ED-E4C5-4C5E-8721-C577F1DA2DA0}" srcOrd="0" destOrd="0" presId="urn:microsoft.com/office/officeart/2005/8/layout/vList2"/>
    <dgm:cxn modelId="{2247BD75-2403-4758-9585-101313677FF4}" srcId="{FF993800-243B-4E5C-933F-0E2A38E8E5B4}" destId="{C9BB6F19-6D94-484D-BEC7-A2E24DD20B2F}" srcOrd="0" destOrd="0" parTransId="{B3E0C7B6-801F-4907-AC9D-219D847305B4}" sibTransId="{899E3E1C-70AF-4694-A2D2-DDE62B3C0A31}"/>
    <dgm:cxn modelId="{CC032676-33A2-4D00-937E-28A4E2D3517A}" srcId="{FF993800-243B-4E5C-933F-0E2A38E8E5B4}" destId="{E66DE90B-14EA-4C4F-B8DC-CA41027A7E78}" srcOrd="2" destOrd="0" parTransId="{8FCDDCA3-129C-4F5A-815F-FF8C42BCF4E3}" sibTransId="{B3927692-AD2D-41F1-BF6F-1FEE6EA325DC}"/>
    <dgm:cxn modelId="{3313C7BD-2B32-4A72-98EE-C63B4058EA93}" srcId="{FF993800-243B-4E5C-933F-0E2A38E8E5B4}" destId="{4E2D0497-C310-46E9-BD7D-EC686D72E8A4}" srcOrd="3" destOrd="0" parTransId="{C95BFC7A-86C7-430D-8753-8591959D0607}" sibTransId="{21279CB8-D15C-42D8-A88B-69571192958D}"/>
    <dgm:cxn modelId="{2F690384-2728-44BC-8A53-106B5FBED134}" type="presParOf" srcId="{C65145ED-E4C5-4C5E-8721-C577F1DA2DA0}" destId="{424F1C44-5ED9-4EA8-8B0E-6E6BF7550568}" srcOrd="0" destOrd="0" presId="urn:microsoft.com/office/officeart/2005/8/layout/vList2"/>
    <dgm:cxn modelId="{9EADCFEC-95F5-435F-8B2F-097AC5F530E1}" type="presParOf" srcId="{C65145ED-E4C5-4C5E-8721-C577F1DA2DA0}" destId="{D603E507-1245-4EE4-A38D-223D47CAF2E4}" srcOrd="1" destOrd="0" presId="urn:microsoft.com/office/officeart/2005/8/layout/vList2"/>
    <dgm:cxn modelId="{0386E603-8037-4596-B4CD-1C91C1A010CE}" type="presParOf" srcId="{C65145ED-E4C5-4C5E-8721-C577F1DA2DA0}" destId="{136B904F-5DD4-497D-B9B1-69351E9DA458}" srcOrd="2" destOrd="0" presId="urn:microsoft.com/office/officeart/2005/8/layout/vList2"/>
    <dgm:cxn modelId="{F68121A4-C1D9-4865-8278-B88E125F495B}" type="presParOf" srcId="{C65145ED-E4C5-4C5E-8721-C577F1DA2DA0}" destId="{4D9307B1-2032-42E5-8015-9F47ECA3FE65}" srcOrd="3" destOrd="0" presId="urn:microsoft.com/office/officeart/2005/8/layout/vList2"/>
    <dgm:cxn modelId="{43F6C671-E151-44E2-A6D4-4B7A28F4C8E4}" type="presParOf" srcId="{C65145ED-E4C5-4C5E-8721-C577F1DA2DA0}" destId="{01177206-E6AF-49D0-AE6B-323069B83DFD}" srcOrd="4" destOrd="0" presId="urn:microsoft.com/office/officeart/2005/8/layout/vList2"/>
    <dgm:cxn modelId="{1765E52B-45C5-4AC5-97C7-118189210A48}" type="presParOf" srcId="{C65145ED-E4C5-4C5E-8721-C577F1DA2DA0}" destId="{11DD78E6-C2D1-499C-B244-BD95EF81F091}" srcOrd="5" destOrd="0" presId="urn:microsoft.com/office/officeart/2005/8/layout/vList2"/>
    <dgm:cxn modelId="{5C4CA64A-D774-4E3F-84B4-D3B60A73487F}" type="presParOf" srcId="{C65145ED-E4C5-4C5E-8721-C577F1DA2DA0}" destId="{789CA85C-625B-42BE-BBCA-87FC6304E72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041775" cy="3951288"/>
        <a:chOff x="0" y="0"/>
        <a:chExt cx="4041775" cy="3951288"/>
      </a:xfrm>
    </dsp:grpSpPr>
    <dsp:sp modelId="{AB6BF514-5ACD-46C2-8486-B89EBDF9DA71}">
      <dsp:nvSpPr>
        <dsp:cNvPr id="3" name="Rounded Rectangle 2"/>
        <dsp:cNvSpPr/>
      </dsp:nvSpPr>
      <dsp:spPr bwMode="white">
        <a:xfrm>
          <a:off x="0" y="697551"/>
          <a:ext cx="4041775" cy="1185386"/>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697551"/>
        <a:ext cx="4041775" cy="1185386"/>
      </dsp:txXfrm>
    </dsp:sp>
    <dsp:sp modelId="{7999B60C-50C9-4349-A8C5-9E9B486D15C6}">
      <dsp:nvSpPr>
        <dsp:cNvPr id="4" name="Rectangles 3"/>
        <dsp:cNvSpPr/>
      </dsp:nvSpPr>
      <dsp:spPr bwMode="white">
        <a:xfrm>
          <a:off x="358579" y="824897"/>
          <a:ext cx="651963" cy="651963"/>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358579" y="824897"/>
        <a:ext cx="651963" cy="651963"/>
      </dsp:txXfrm>
    </dsp:sp>
    <dsp:sp modelId="{BBE394F8-56F8-4F1D-AFA0-CAEC246ACBE0}">
      <dsp:nvSpPr>
        <dsp:cNvPr id="5" name="Rectangles 4"/>
        <dsp:cNvSpPr/>
      </dsp:nvSpPr>
      <dsp:spPr bwMode="white">
        <a:xfrm>
          <a:off x="1369121" y="558185"/>
          <a:ext cx="2672654" cy="135318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3212" tIns="143212" rIns="143212" bIns="143212"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4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Secret sharing works by splitting private information into smaller pieces — or shares — and then distributing those shares amongst a group or network. </a:t>
          </a:r>
          <a:endParaRPr>
            <a:solidFill>
              <a:schemeClr val="tx1"/>
            </a:solidFill>
          </a:endParaRPr>
        </a:p>
      </dsp:txBody>
      <dsp:txXfrm>
        <a:off x="1369121" y="558185"/>
        <a:ext cx="2672654" cy="1353185"/>
      </dsp:txXfrm>
    </dsp:sp>
    <dsp:sp modelId="{F139F2E3-4908-48FD-B3DD-43A3E76D129B}">
      <dsp:nvSpPr>
        <dsp:cNvPr id="6" name="Rounded Rectangle 5"/>
        <dsp:cNvSpPr/>
      </dsp:nvSpPr>
      <dsp:spPr bwMode="white">
        <a:xfrm>
          <a:off x="0" y="2110460"/>
          <a:ext cx="4041775" cy="1185386"/>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2110460"/>
        <a:ext cx="4041775" cy="1185386"/>
      </dsp:txXfrm>
    </dsp:sp>
    <dsp:sp modelId="{A8B1FBC3-A5E5-4A6F-9F85-EF6598D1B92F}">
      <dsp:nvSpPr>
        <dsp:cNvPr id="7" name="Rectangles 6"/>
        <dsp:cNvSpPr/>
      </dsp:nvSpPr>
      <dsp:spPr bwMode="white">
        <a:xfrm>
          <a:off x="358579" y="2306630"/>
          <a:ext cx="651963" cy="65196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358579" y="2306630"/>
        <a:ext cx="651963" cy="651963"/>
      </dsp:txXfrm>
    </dsp:sp>
    <dsp:sp modelId="{CFCBBDEE-D54A-4CBB-A02E-705E35157796}">
      <dsp:nvSpPr>
        <dsp:cNvPr id="8" name="Rectangles 7"/>
        <dsp:cNvSpPr/>
      </dsp:nvSpPr>
      <dsp:spPr bwMode="white">
        <a:xfrm>
          <a:off x="1369121" y="2039918"/>
          <a:ext cx="2672654" cy="135318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3212" tIns="143212" rIns="143212" bIns="143212"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400" b="0" i="0" dirty="0">
              <a:solidFill>
                <a:schemeClr val="tx1"/>
              </a:solidFill>
              <a:latin typeface="Times New Roman" panose="02020603050405020304" pitchFamily="18" charset="0"/>
              <a:cs typeface="Times New Roman" panose="02020603050405020304" pitchFamily="18" charset="0"/>
            </a:rPr>
            <a:t>Each individual share is useless on its own but when all the shares are together, they reconstruct an original secret.</a:t>
          </a:r>
          <a:endParaRPr lang="en-US" sz="1400" dirty="0">
            <a:solidFill>
              <a:schemeClr val="tx1"/>
            </a:solidFill>
            <a:latin typeface="Times New Roman" panose="02020603050405020304" pitchFamily="18" charset="0"/>
            <a:cs typeface="Times New Roman" panose="02020603050405020304" pitchFamily="18" charset="0"/>
          </a:endParaRPr>
        </a:p>
      </dsp:txBody>
      <dsp:txXfrm>
        <a:off x="1369121" y="2039918"/>
        <a:ext cx="2672654" cy="135318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72200" cy="3394472"/>
        <a:chOff x="0" y="0"/>
        <a:chExt cx="6172200" cy="3394472"/>
      </a:xfrm>
    </dsp:grpSpPr>
    <dsp:sp modelId="{46770F8B-2E92-4699-BC48-E35A74339EC1}">
      <dsp:nvSpPr>
        <dsp:cNvPr id="3" name="Rounded Rectangle 2"/>
        <dsp:cNvSpPr/>
      </dsp:nvSpPr>
      <dsp:spPr bwMode="white">
        <a:xfrm>
          <a:off x="0" y="0"/>
          <a:ext cx="6172200" cy="969849"/>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0"/>
        <a:ext cx="6172200" cy="969849"/>
      </dsp:txXfrm>
    </dsp:sp>
    <dsp:sp modelId="{440EB8EC-4919-46B3-8AE7-726DA6D165F7}">
      <dsp:nvSpPr>
        <dsp:cNvPr id="4" name="Rectangles 3"/>
        <dsp:cNvSpPr/>
      </dsp:nvSpPr>
      <dsp:spPr bwMode="white">
        <a:xfrm>
          <a:off x="293379" y="218216"/>
          <a:ext cx="533417" cy="533417"/>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293379" y="218216"/>
        <a:ext cx="533417" cy="533417"/>
      </dsp:txXfrm>
    </dsp:sp>
    <dsp:sp modelId="{7ABE30D5-FD98-446C-8C90-A696972AD221}">
      <dsp:nvSpPr>
        <dsp:cNvPr id="5" name="Rectangles 4"/>
        <dsp:cNvSpPr/>
      </dsp:nvSpPr>
      <dsp:spPr bwMode="white">
        <a:xfrm>
          <a:off x="1120176" y="0"/>
          <a:ext cx="5052024" cy="96984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2642" tIns="102642" rIns="102642" bIns="102642"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To resolve the issues with previous authentication techniques and protect the password from being exposed we used Shamir’s secret sharing methodology.</a:t>
          </a:r>
          <a:endParaRPr>
            <a:solidFill>
              <a:schemeClr val="tx1"/>
            </a:solidFill>
          </a:endParaRPr>
        </a:p>
      </dsp:txBody>
      <dsp:txXfrm>
        <a:off x="1120176" y="0"/>
        <a:ext cx="5052024" cy="969849"/>
      </dsp:txXfrm>
    </dsp:sp>
    <dsp:sp modelId="{FA852A90-E268-44AD-A31A-29F34939B092}">
      <dsp:nvSpPr>
        <dsp:cNvPr id="6" name="Rounded Rectangle 5"/>
        <dsp:cNvSpPr/>
      </dsp:nvSpPr>
      <dsp:spPr bwMode="white">
        <a:xfrm>
          <a:off x="0" y="1212311"/>
          <a:ext cx="6172200" cy="969849"/>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1212311"/>
        <a:ext cx="6172200" cy="969849"/>
      </dsp:txXfrm>
    </dsp:sp>
    <dsp:sp modelId="{B9A40627-3D0D-47BD-A479-29E29872EE65}">
      <dsp:nvSpPr>
        <dsp:cNvPr id="7" name="Rectangles 6"/>
        <dsp:cNvSpPr/>
      </dsp:nvSpPr>
      <dsp:spPr bwMode="white">
        <a:xfrm>
          <a:off x="293379" y="1430527"/>
          <a:ext cx="533417" cy="53341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293379" y="1430527"/>
        <a:ext cx="533417" cy="533417"/>
      </dsp:txXfrm>
    </dsp:sp>
    <dsp:sp modelId="{694342B6-7706-48D7-9DFD-700631B90923}">
      <dsp:nvSpPr>
        <dsp:cNvPr id="8" name="Rectangles 7"/>
        <dsp:cNvSpPr/>
      </dsp:nvSpPr>
      <dsp:spPr bwMode="white">
        <a:xfrm>
          <a:off x="1120176" y="1212311"/>
          <a:ext cx="5052024" cy="96984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2642" tIns="102642" rIns="102642" bIns="102642"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For user authentication generally 3 types of methodologies are being used i.e., Something the user knows, Something the user has, something the user is. </a:t>
          </a:r>
          <a:endParaRPr>
            <a:solidFill>
              <a:schemeClr val="tx1"/>
            </a:solidFill>
          </a:endParaRPr>
        </a:p>
      </dsp:txBody>
      <dsp:txXfrm>
        <a:off x="1120176" y="1212311"/>
        <a:ext cx="5052024" cy="969849"/>
      </dsp:txXfrm>
    </dsp:sp>
    <dsp:sp modelId="{62D769E9-F7F9-4681-8104-2824C243606A}">
      <dsp:nvSpPr>
        <dsp:cNvPr id="9" name="Rounded Rectangle 8"/>
        <dsp:cNvSpPr/>
      </dsp:nvSpPr>
      <dsp:spPr bwMode="white">
        <a:xfrm>
          <a:off x="0" y="2424623"/>
          <a:ext cx="6172200" cy="969849"/>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2424623"/>
        <a:ext cx="6172200" cy="969849"/>
      </dsp:txXfrm>
    </dsp:sp>
    <dsp:sp modelId="{BE173A03-714B-4BB1-94BD-F06ADF87C886}">
      <dsp:nvSpPr>
        <dsp:cNvPr id="10" name="Rectangles 9"/>
        <dsp:cNvSpPr/>
      </dsp:nvSpPr>
      <dsp:spPr bwMode="white">
        <a:xfrm>
          <a:off x="293379" y="2642839"/>
          <a:ext cx="533417" cy="53341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293379" y="2642839"/>
        <a:ext cx="533417" cy="533417"/>
      </dsp:txXfrm>
    </dsp:sp>
    <dsp:sp modelId="{8758C18C-1D3C-44ED-95D6-89016A7B6F43}">
      <dsp:nvSpPr>
        <dsp:cNvPr id="11" name="Rectangles 10"/>
        <dsp:cNvSpPr/>
      </dsp:nvSpPr>
      <dsp:spPr bwMode="white">
        <a:xfrm>
          <a:off x="1120176" y="2424623"/>
          <a:ext cx="5052024" cy="96984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2642" tIns="102642" rIns="102642" bIns="102642"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The secret sharing methodology mainly uses the concept of Password-based Authentication.</a:t>
          </a:r>
          <a:endParaRPr>
            <a:solidFill>
              <a:schemeClr val="tx1"/>
            </a:solidFill>
          </a:endParaRPr>
        </a:p>
      </dsp:txBody>
      <dsp:txXfrm>
        <a:off x="1120176" y="2424623"/>
        <a:ext cx="5052024" cy="96984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688333" cy="3483864"/>
        <a:chOff x="0" y="0"/>
        <a:chExt cx="4688333" cy="3483864"/>
      </a:xfrm>
    </dsp:grpSpPr>
    <dsp:sp modelId="{424F1C44-5ED9-4EA8-8B0E-6E6BF7550568}">
      <dsp:nvSpPr>
        <dsp:cNvPr id="3" name="Rounded Rectangle 2"/>
        <dsp:cNvSpPr/>
      </dsp:nvSpPr>
      <dsp:spPr bwMode="white">
        <a:xfrm>
          <a:off x="0" y="25372"/>
          <a:ext cx="4688333" cy="828040"/>
        </a:xfrm>
        <a:prstGeom prst="roundRect">
          <a:avLst/>
        </a:prstGeom>
      </dsp:spPr>
      <dsp:style>
        <a:lnRef idx="0">
          <a:schemeClr val="lt1"/>
        </a:lnRef>
        <a:fillRef idx="3">
          <a:schemeClr val="accent1"/>
        </a:fillRef>
        <a:effectRef idx="3">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latin typeface="Times New Roman" panose="02020603050405020304" pitchFamily="18" charset="0"/>
              <a:cs typeface="Times New Roman" panose="02020603050405020304" pitchFamily="18" charset="0"/>
            </a:rPr>
            <a:t>Hash-functions are functions that can map any list  of values to a smaller list of fixed size Keys.</a:t>
          </a:r>
        </a:p>
      </dsp:txBody>
      <dsp:txXfrm>
        <a:off x="0" y="25372"/>
        <a:ext cx="4688333" cy="828040"/>
      </dsp:txXfrm>
    </dsp:sp>
    <dsp:sp modelId="{136B904F-5DD4-497D-B9B1-69351E9DA458}">
      <dsp:nvSpPr>
        <dsp:cNvPr id="4" name="Rounded Rectangle 3"/>
        <dsp:cNvSpPr/>
      </dsp:nvSpPr>
      <dsp:spPr bwMode="white">
        <a:xfrm>
          <a:off x="0" y="893732"/>
          <a:ext cx="4688333" cy="828040"/>
        </a:xfrm>
        <a:prstGeom prst="roundRect">
          <a:avLst/>
        </a:prstGeom>
      </dsp:spPr>
      <dsp:style>
        <a:lnRef idx="0">
          <a:schemeClr val="lt1"/>
        </a:lnRef>
        <a:fillRef idx="3">
          <a:schemeClr val="accent1"/>
        </a:fillRef>
        <a:effectRef idx="3">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Different salt is used in hash functions to avoid a brute-force attack</a:t>
          </a:r>
        </a:p>
      </dsp:txBody>
      <dsp:txXfrm>
        <a:off x="0" y="893732"/>
        <a:ext cx="4688333" cy="828040"/>
      </dsp:txXfrm>
    </dsp:sp>
    <dsp:sp modelId="{01177206-E6AF-49D0-AE6B-323069B83DFD}">
      <dsp:nvSpPr>
        <dsp:cNvPr id="5" name="Rounded Rectangle 4"/>
        <dsp:cNvSpPr/>
      </dsp:nvSpPr>
      <dsp:spPr bwMode="white">
        <a:xfrm>
          <a:off x="0" y="1762092"/>
          <a:ext cx="4688333" cy="828040"/>
        </a:xfrm>
        <a:prstGeom prst="roundRect">
          <a:avLst/>
        </a:prstGeom>
      </dsp:spPr>
      <dsp:style>
        <a:lnRef idx="0">
          <a:schemeClr val="lt1"/>
        </a:lnRef>
        <a:fillRef idx="3">
          <a:schemeClr val="accent1"/>
        </a:fillRef>
        <a:effectRef idx="3">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When two key-value has the same hash digest after hashing conversion, that known as hash collision.</a:t>
          </a:r>
        </a:p>
      </dsp:txBody>
      <dsp:txXfrm>
        <a:off x="0" y="1762092"/>
        <a:ext cx="4688333" cy="828040"/>
      </dsp:txXfrm>
    </dsp:sp>
    <dsp:sp modelId="{789CA85C-625B-42BE-BBCA-87FC6304E722}">
      <dsp:nvSpPr>
        <dsp:cNvPr id="6" name="Rounded Rectangle 5"/>
        <dsp:cNvSpPr/>
      </dsp:nvSpPr>
      <dsp:spPr bwMode="white">
        <a:xfrm>
          <a:off x="0" y="2630452"/>
          <a:ext cx="4688333" cy="828040"/>
        </a:xfrm>
        <a:prstGeom prst="roundRect">
          <a:avLst/>
        </a:prstGeom>
      </dsp:spPr>
      <dsp:style>
        <a:lnRef idx="0">
          <a:schemeClr val="lt1"/>
        </a:lnRef>
        <a:fillRef idx="3">
          <a:schemeClr val="accent1"/>
        </a:fillRef>
        <a:effectRef idx="3">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They are vulnerable, to advanced attacks like Dictionary Attack, Reverse lookup tables, Birthday attack, Hybrid password attack,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dsp:txBody>
      <dsp:txXfrm>
        <a:off x="0" y="2630452"/>
        <a:ext cx="4688333" cy="8280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40">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21">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43594C4-F510-4A99-A813-6DE9791396A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272C6-0656-4381-AAE1-B8406A26610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43594C4-F510-4A99-A813-6DE9791396A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272C6-0656-4381-AAE1-B8406A26610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43594C4-F510-4A99-A813-6DE9791396A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272C6-0656-4381-AAE1-B8406A26610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43594C4-F510-4A99-A813-6DE9791396A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272C6-0656-4381-AAE1-B8406A26610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43594C4-F510-4A99-A813-6DE9791396A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272C6-0656-4381-AAE1-B8406A26610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43594C4-F510-4A99-A813-6DE9791396A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272C6-0656-4381-AAE1-B8406A26610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43594C4-F510-4A99-A813-6DE9791396A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272C6-0656-4381-AAE1-B8406A26610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43594C4-F510-4A99-A813-6DE9791396A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272C6-0656-4381-AAE1-B8406A26610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594C4-F510-4A99-A813-6DE9791396A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272C6-0656-4381-AAE1-B8406A26610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43594C4-F510-4A99-A813-6DE9791396A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272C6-0656-4381-AAE1-B8406A26610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43594C4-F510-4A99-A813-6DE9791396A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272C6-0656-4381-AAE1-B8406A26610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43594C4-F510-4A99-A813-6DE9791396A3}" type="datetimeFigureOut">
              <a:rPr lang="en-US" smtClean="0"/>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9272C6-0656-4381-AAE1-B8406A26610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9"/>
          <p:cNvSpPr>
            <a:spLocks noGrp="1" noRot="1" noChangeAspect="1" noMove="1" noResize="1" noEditPoints="1" noAdjustHandles="1" noChangeArrowheads="1" noChangeShapeType="1" noTextEdit="1"/>
          </p:cNvSpPr>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p:cNvSpPr>
            <a:spLocks noGrp="1" noRot="1" noChangeAspect="1" noMove="1" noResize="1" noEditPoints="1" noAdjustHandles="1" noChangeArrowheads="1" noChangeShapeType="1" noTextEdit="1"/>
          </p:cNvSpPr>
          <p:nvPr/>
        </p:nvSpPr>
        <p:spPr>
          <a:xfrm>
            <a:off x="0" y="152400"/>
            <a:ext cx="9141714"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3"/>
          <p:cNvSpPr>
            <a:spLocks noGrp="1" noRot="1" noChangeAspect="1" noMove="1" noResize="1" noEditPoints="1" noAdjustHandles="1" noChangeArrowheads="1" noChangeShapeType="1" noTextEdit="1"/>
          </p:cNvSpPr>
          <p:nvPr/>
        </p:nvSpPr>
        <p:spPr>
          <a:xfrm>
            <a:off x="0" y="0"/>
            <a:ext cx="914171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5"/>
          <p:cNvPicPr>
            <a:picLocks noGrp="1" noRot="1" noChangeAspect="1" noMove="1" noResize="1" noEditPoints="1" noAdjustHandles="1" noChangeArrowheads="1" noChangeShapeType="1" noCrop="1"/>
          </p:cNvPicPr>
          <p:nvPr/>
        </p:nvPicPr>
        <p:blipFill>
          <a:blip r:embed="rId1">
            <a:alphaModFix amt="40000"/>
            <a:extLst>
              <a:ext uri="{28A0092B-C50C-407E-A947-70E740481C1C}">
                <a14:useLocalDpi xmlns:a14="http://schemas.microsoft.com/office/drawing/2010/main" val="0"/>
              </a:ext>
            </a:extLst>
          </a:blip>
          <a:stretch>
            <a:fillRect/>
          </a:stretch>
        </p:blipFill>
        <p:spPr>
          <a:xfrm>
            <a:off x="4060" y="0"/>
            <a:ext cx="9135879" cy="6858000"/>
          </a:xfrm>
          <a:prstGeom prst="rect">
            <a:avLst/>
          </a:prstGeom>
        </p:spPr>
      </p:pic>
      <p:sp>
        <p:nvSpPr>
          <p:cNvPr id="28" name="Rectangle 27"/>
          <p:cNvSpPr>
            <a:spLocks noGrp="1" noRot="1" noChangeAspect="1" noMove="1" noResize="1" noEditPoints="1" noAdjustHandles="1" noChangeArrowheads="1" noChangeShapeType="1" noTextEdit="1"/>
          </p:cNvSpPr>
          <p:nvPr/>
        </p:nvSpPr>
        <p:spPr>
          <a:xfrm>
            <a:off x="0" y="0"/>
            <a:ext cx="9141714"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a:spLocks noGrp="1" noRot="1" noChangeAspect="1" noMove="1" noResize="1" noEditPoints="1" noAdjustHandles="1" noChangeArrowheads="1" noChangeShapeType="1" noTextEdit="1"/>
          </p:cNvSpPr>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4" descr="Padlock on computer motherboard"/>
          <p:cNvPicPr>
            <a:picLocks noChangeAspect="1"/>
          </p:cNvPicPr>
          <p:nvPr/>
        </p:nvPicPr>
        <p:blipFill rotWithShape="1">
          <a:blip r:embed="rId2">
            <a:alphaModFix amt="60000"/>
          </a:blip>
          <a:srcRect r="11021" b="-1"/>
          <a:stretch>
            <a:fillRect/>
          </a:stretch>
        </p:blipFill>
        <p:spPr>
          <a:xfrm>
            <a:off x="20" y="10"/>
            <a:ext cx="9141694" cy="6857990"/>
          </a:xfrm>
          <a:prstGeom prst="rect">
            <a:avLst/>
          </a:prstGeom>
        </p:spPr>
      </p:pic>
      <p:sp>
        <p:nvSpPr>
          <p:cNvPr id="2" name="Title 1"/>
          <p:cNvSpPr>
            <a:spLocks noGrp="1"/>
          </p:cNvSpPr>
          <p:nvPr>
            <p:ph type="ctrTitle"/>
          </p:nvPr>
        </p:nvSpPr>
        <p:spPr>
          <a:xfrm>
            <a:off x="889127" y="3512262"/>
            <a:ext cx="7350811" cy="1675466"/>
          </a:xfrm>
        </p:spPr>
        <p:txBody>
          <a:bodyPr anchor="t">
            <a:normAutofit/>
          </a:bodyPr>
          <a:lstStyle/>
          <a:p>
            <a:pPr>
              <a:lnSpc>
                <a:spcPct val="90000"/>
              </a:lnSpc>
            </a:pPr>
            <a:r>
              <a:rPr lang="en-US" sz="3600" b="1">
                <a:solidFill>
                  <a:srgbClr val="FFFFFF"/>
                </a:solidFill>
                <a:latin typeface="Times New Roman" panose="02020603050405020304" pitchFamily="18" charset="0"/>
                <a:cs typeface="Times New Roman" panose="02020603050405020304" pitchFamily="18" charset="0"/>
              </a:rPr>
              <a:t>Shamir’s Secret Sharing for Authentication without </a:t>
            </a:r>
            <a:br>
              <a:rPr lang="en-US" sz="3600" b="1">
                <a:solidFill>
                  <a:srgbClr val="FFFFFF"/>
                </a:solidFill>
                <a:latin typeface="Times New Roman" panose="02020603050405020304" pitchFamily="18" charset="0"/>
                <a:cs typeface="Times New Roman" panose="02020603050405020304" pitchFamily="18" charset="0"/>
              </a:rPr>
            </a:br>
            <a:r>
              <a:rPr lang="en-US" sz="3600" b="1">
                <a:solidFill>
                  <a:srgbClr val="FFFFFF"/>
                </a:solidFill>
                <a:latin typeface="Times New Roman" panose="02020603050405020304" pitchFamily="18" charset="0"/>
                <a:cs typeface="Times New Roman" panose="02020603050405020304" pitchFamily="18" charset="0"/>
              </a:rPr>
              <a:t>Reconstructing Password</a:t>
            </a:r>
            <a:endParaRPr lang="en-US" sz="3600" b="1">
              <a:solidFill>
                <a:srgbClr val="FFFFFF"/>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0631" y="2224377"/>
            <a:ext cx="7350812" cy="1116170"/>
          </a:xfrm>
        </p:spPr>
        <p:txBody>
          <a:bodyPr anchor="b">
            <a:normAutofit/>
          </a:bodyPr>
          <a:lstStyle/>
          <a:p>
            <a:r>
              <a:rPr lang="en-US" sz="1700">
                <a:solidFill>
                  <a:srgbClr val="FFFFFF"/>
                </a:solidFill>
              </a:rPr>
              <a:t>.</a:t>
            </a:r>
            <a:endParaRPr lang="en-US" sz="17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143000" y="857250"/>
            <a:ext cx="685628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45"/>
          <p:cNvSpPr>
            <a:spLocks noGrp="1" noRot="1" noChangeAspect="1" noMove="1" noResize="1" noEditPoints="1" noAdjustHandles="1" noChangeArrowheads="1" noChangeShapeType="1" noTextEdit="1"/>
          </p:cNvSpPr>
          <p:nvPr/>
        </p:nvSpPr>
        <p:spPr bwMode="auto">
          <a:xfrm>
            <a:off x="1373463" y="1624014"/>
            <a:ext cx="399157" cy="1571626"/>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68580" tIns="34290" rIns="68580" bIns="34290" numCol="1" anchor="t" anchorCtr="0" compatLnSpc="1"/>
          <a:lstStyle/>
          <a:p>
            <a:endParaRPr lang="en-US" sz="1350"/>
          </a:p>
        </p:txBody>
      </p:sp>
      <p:sp>
        <p:nvSpPr>
          <p:cNvPr id="12" name="Freeform 46"/>
          <p:cNvSpPr>
            <a:spLocks noGrp="1" noRot="1" noChangeAspect="1" noMove="1" noResize="1" noEditPoints="1" noAdjustHandles="1" noChangeArrowheads="1" noChangeShapeType="1" noTextEdit="1"/>
          </p:cNvSpPr>
          <p:nvPr/>
        </p:nvSpPr>
        <p:spPr bwMode="auto">
          <a:xfrm>
            <a:off x="1373463" y="1485559"/>
            <a:ext cx="226814" cy="1279073"/>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68580" tIns="34290" rIns="68580" bIns="34290" numCol="1" anchor="t" anchorCtr="0" compatLnSpc="1"/>
          <a:lstStyle/>
          <a:p>
            <a:endParaRPr lang="en-US" sz="1350"/>
          </a:p>
        </p:txBody>
      </p:sp>
      <p:sp>
        <p:nvSpPr>
          <p:cNvPr id="14" name="Freeform 47"/>
          <p:cNvSpPr>
            <a:spLocks noGrp="1" noRot="1" noChangeAspect="1" noMove="1" noResize="1" noEditPoints="1" noAdjustHandles="1" noChangeArrowheads="1" noChangeShapeType="1" noTextEdit="1"/>
          </p:cNvSpPr>
          <p:nvPr/>
        </p:nvSpPr>
        <p:spPr bwMode="auto">
          <a:xfrm>
            <a:off x="1505621" y="1337922"/>
            <a:ext cx="94655" cy="1284896"/>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68580" tIns="34290" rIns="68580" bIns="34290" numCol="1" anchor="t" anchorCtr="0" compatLnSpc="1"/>
          <a:lstStyle/>
          <a:p>
            <a:endParaRPr lang="en-US" sz="1350"/>
          </a:p>
        </p:txBody>
      </p:sp>
      <p:sp>
        <p:nvSpPr>
          <p:cNvPr id="16" name="Freeform 44"/>
          <p:cNvSpPr>
            <a:spLocks noGrp="1" noRot="1" noChangeAspect="1" noMove="1" noResize="1" noEditPoints="1" noAdjustHandles="1" noChangeArrowheads="1" noChangeShapeType="1" noTextEdit="1"/>
          </p:cNvSpPr>
          <p:nvPr/>
        </p:nvSpPr>
        <p:spPr bwMode="auto">
          <a:xfrm>
            <a:off x="7456053" y="1334037"/>
            <a:ext cx="184844" cy="130677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68580" tIns="34290" rIns="68580" bIns="34290" numCol="1" anchor="t" anchorCtr="0" compatLnSpc="1"/>
          <a:lstStyle/>
          <a:p>
            <a:endParaRPr lang="en-US" sz="1350"/>
          </a:p>
        </p:txBody>
      </p:sp>
      <p:sp>
        <p:nvSpPr>
          <p:cNvPr id="18" name="Rectangle 17"/>
          <p:cNvSpPr>
            <a:spLocks noGrp="1" noRot="1" noChangeAspect="1" noMove="1" noResize="1" noEditPoints="1" noAdjustHandles="1" noChangeArrowheads="1" noChangeShapeType="1" noTextEdit="1"/>
          </p:cNvSpPr>
          <p:nvPr/>
        </p:nvSpPr>
        <p:spPr bwMode="auto">
          <a:xfrm>
            <a:off x="1505282" y="1334037"/>
            <a:ext cx="6135673" cy="1156093"/>
          </a:xfrm>
          <a:prstGeom prst="rect">
            <a:avLst/>
          </a:prstGeom>
          <a:solidFill>
            <a:schemeClr val="accent1"/>
          </a:solidFill>
          <a:ln>
            <a:noFill/>
          </a:ln>
        </p:spPr>
        <p:txBody>
          <a:bodyPr vert="horz" wrap="square" lIns="68580" tIns="34290" rIns="68580" bIns="34290" numCol="1" anchor="t" anchorCtr="0" compatLnSpc="1"/>
          <a:lstStyle/>
          <a:p>
            <a:endParaRPr lang="en-US" sz="1350"/>
          </a:p>
        </p:txBody>
      </p:sp>
      <p:sp>
        <p:nvSpPr>
          <p:cNvPr id="2" name="Title 1"/>
          <p:cNvSpPr>
            <a:spLocks noGrp="1"/>
          </p:cNvSpPr>
          <p:nvPr>
            <p:ph type="title"/>
          </p:nvPr>
        </p:nvSpPr>
        <p:spPr>
          <a:xfrm>
            <a:off x="1682161" y="1457544"/>
            <a:ext cx="5773892" cy="909077"/>
          </a:xfrm>
        </p:spPr>
        <p:txBody>
          <a:bodyPr>
            <a:normAutofit/>
          </a:bodyPr>
          <a:lstStyle/>
          <a:p>
            <a:r>
              <a:rPr lang="en-US" sz="2625">
                <a:solidFill>
                  <a:srgbClr val="FFFFFF"/>
                </a:solidFill>
                <a:latin typeface="Times New Roman" panose="02020603050405020304" pitchFamily="18" charset="0"/>
                <a:cs typeface="Times New Roman" panose="02020603050405020304" pitchFamily="18" charset="0"/>
              </a:rPr>
              <a:t>Password-Based Authentication(PAP)</a:t>
            </a:r>
            <a:br>
              <a:rPr lang="en-US" sz="2625">
                <a:solidFill>
                  <a:srgbClr val="FFFFFF"/>
                </a:solidFill>
                <a:latin typeface="Times New Roman" panose="02020603050405020304" pitchFamily="18" charset="0"/>
                <a:cs typeface="Times New Roman" panose="02020603050405020304" pitchFamily="18" charset="0"/>
              </a:rPr>
            </a:br>
            <a:endParaRPr lang="en-US" sz="2625">
              <a:solidFill>
                <a:srgbClr val="FFFFFF"/>
              </a:solidFill>
            </a:endParaRPr>
          </a:p>
        </p:txBody>
      </p:sp>
      <p:sp>
        <p:nvSpPr>
          <p:cNvPr id="3" name="Content Placeholder 2"/>
          <p:cNvSpPr>
            <a:spLocks noGrp="1"/>
          </p:cNvSpPr>
          <p:nvPr>
            <p:ph idx="1"/>
          </p:nvPr>
        </p:nvSpPr>
        <p:spPr>
          <a:xfrm>
            <a:off x="1890853" y="3139026"/>
            <a:ext cx="5461310" cy="2675380"/>
          </a:xfrm>
        </p:spPr>
        <p:txBody>
          <a:bodyPr anchor="ctr">
            <a:normAutofit fontScale="92500" lnSpcReduction="10000"/>
          </a:bodyPr>
          <a:lstStyle/>
          <a:p>
            <a:r>
              <a:rPr lang="en-US" sz="2000" dirty="0">
                <a:latin typeface="Times New Roman" panose="02020603050405020304" pitchFamily="18" charset="0"/>
                <a:cs typeface="Times New Roman" panose="02020603050405020304" pitchFamily="18" charset="0"/>
              </a:rPr>
              <a:t>The passwords created by the users are securely stored in a hash format in the server.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helps to secure the data without exploiting it whenever there is an attack.</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Password Based Authentication the users get access only when the authenticity is checked.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guarantee a strong and protected user access, password checks are dependent on cryptographic hashes.</a:t>
            </a:r>
            <a:endParaRPr lang="en-US" sz="2000" dirty="0">
              <a:latin typeface="Times New Roman" panose="02020603050405020304" pitchFamily="18" charset="0"/>
              <a:cs typeface="Times New Roman" panose="02020603050405020304" pitchFamily="18" charset="0"/>
            </a:endParaRPr>
          </a:p>
          <a:p>
            <a:endParaRPr lang="en-US" sz="1575" dirty="0"/>
          </a:p>
          <a:p>
            <a:endParaRPr lang="en-US" sz="1575" dirty="0"/>
          </a:p>
          <a:p>
            <a:endParaRPr lang="en-US" sz="157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143000" y="857250"/>
            <a:ext cx="685628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45"/>
          <p:cNvSpPr>
            <a:spLocks noGrp="1" noRot="1" noChangeAspect="1" noMove="1" noResize="1" noEditPoints="1" noAdjustHandles="1" noChangeArrowheads="1" noChangeShapeType="1" noTextEdit="1"/>
          </p:cNvSpPr>
          <p:nvPr/>
        </p:nvSpPr>
        <p:spPr bwMode="auto">
          <a:xfrm>
            <a:off x="1373463" y="1624014"/>
            <a:ext cx="399157" cy="1571626"/>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68580" tIns="34290" rIns="68580" bIns="34290" numCol="1" anchor="t" anchorCtr="0" compatLnSpc="1"/>
          <a:lstStyle/>
          <a:p>
            <a:endParaRPr lang="en-US" sz="1350"/>
          </a:p>
        </p:txBody>
      </p:sp>
      <p:sp>
        <p:nvSpPr>
          <p:cNvPr id="12" name="Freeform 46"/>
          <p:cNvSpPr>
            <a:spLocks noGrp="1" noRot="1" noChangeAspect="1" noMove="1" noResize="1" noEditPoints="1" noAdjustHandles="1" noChangeArrowheads="1" noChangeShapeType="1" noTextEdit="1"/>
          </p:cNvSpPr>
          <p:nvPr/>
        </p:nvSpPr>
        <p:spPr bwMode="auto">
          <a:xfrm>
            <a:off x="1373463" y="1485559"/>
            <a:ext cx="226814" cy="1279073"/>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68580" tIns="34290" rIns="68580" bIns="34290" numCol="1" anchor="t" anchorCtr="0" compatLnSpc="1"/>
          <a:lstStyle/>
          <a:p>
            <a:endParaRPr lang="en-US" sz="1350"/>
          </a:p>
        </p:txBody>
      </p:sp>
      <p:sp>
        <p:nvSpPr>
          <p:cNvPr id="14" name="Freeform 47"/>
          <p:cNvSpPr>
            <a:spLocks noGrp="1" noRot="1" noChangeAspect="1" noMove="1" noResize="1" noEditPoints="1" noAdjustHandles="1" noChangeArrowheads="1" noChangeShapeType="1" noTextEdit="1"/>
          </p:cNvSpPr>
          <p:nvPr/>
        </p:nvSpPr>
        <p:spPr bwMode="auto">
          <a:xfrm>
            <a:off x="1505621" y="1337922"/>
            <a:ext cx="94655" cy="1284896"/>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68580" tIns="34290" rIns="68580" bIns="34290" numCol="1" anchor="t" anchorCtr="0" compatLnSpc="1"/>
          <a:lstStyle/>
          <a:p>
            <a:endParaRPr lang="en-US" sz="1350"/>
          </a:p>
        </p:txBody>
      </p:sp>
      <p:sp>
        <p:nvSpPr>
          <p:cNvPr id="16" name="Freeform 44"/>
          <p:cNvSpPr>
            <a:spLocks noGrp="1" noRot="1" noChangeAspect="1" noMove="1" noResize="1" noEditPoints="1" noAdjustHandles="1" noChangeArrowheads="1" noChangeShapeType="1" noTextEdit="1"/>
          </p:cNvSpPr>
          <p:nvPr/>
        </p:nvSpPr>
        <p:spPr bwMode="auto">
          <a:xfrm>
            <a:off x="7456053" y="1334037"/>
            <a:ext cx="184844" cy="130677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68580" tIns="34290" rIns="68580" bIns="34290" numCol="1" anchor="t" anchorCtr="0" compatLnSpc="1"/>
          <a:lstStyle/>
          <a:p>
            <a:endParaRPr lang="en-US" sz="1350"/>
          </a:p>
        </p:txBody>
      </p:sp>
      <p:sp>
        <p:nvSpPr>
          <p:cNvPr id="18" name="Rectangle 17"/>
          <p:cNvSpPr>
            <a:spLocks noGrp="1" noRot="1" noChangeAspect="1" noMove="1" noResize="1" noEditPoints="1" noAdjustHandles="1" noChangeArrowheads="1" noChangeShapeType="1" noTextEdit="1"/>
          </p:cNvSpPr>
          <p:nvPr/>
        </p:nvSpPr>
        <p:spPr bwMode="auto">
          <a:xfrm>
            <a:off x="1505282" y="1334037"/>
            <a:ext cx="6135673" cy="1156093"/>
          </a:xfrm>
          <a:prstGeom prst="rect">
            <a:avLst/>
          </a:prstGeom>
          <a:solidFill>
            <a:schemeClr val="accent1"/>
          </a:solidFill>
          <a:ln>
            <a:noFill/>
          </a:ln>
        </p:spPr>
        <p:txBody>
          <a:bodyPr vert="horz" wrap="square" lIns="68580" tIns="34290" rIns="68580" bIns="34290" numCol="1" anchor="t" anchorCtr="0" compatLnSpc="1"/>
          <a:lstStyle/>
          <a:p>
            <a:endParaRPr lang="en-US" sz="1350"/>
          </a:p>
        </p:txBody>
      </p:sp>
      <p:sp>
        <p:nvSpPr>
          <p:cNvPr id="2" name="Title 1"/>
          <p:cNvSpPr>
            <a:spLocks noGrp="1"/>
          </p:cNvSpPr>
          <p:nvPr>
            <p:ph type="title"/>
          </p:nvPr>
        </p:nvSpPr>
        <p:spPr>
          <a:xfrm>
            <a:off x="1682161" y="1457544"/>
            <a:ext cx="5773892" cy="909077"/>
          </a:xfrm>
        </p:spPr>
        <p:txBody>
          <a:bodyPr>
            <a:normAutofit/>
          </a:bodyPr>
          <a:lstStyle/>
          <a:p>
            <a:r>
              <a:rPr lang="en-US" sz="2625">
                <a:solidFill>
                  <a:srgbClr val="FFFFFF"/>
                </a:solidFill>
                <a:latin typeface="Times New Roman" panose="02020603050405020304" pitchFamily="18" charset="0"/>
                <a:cs typeface="Times New Roman" panose="02020603050405020304" pitchFamily="18" charset="0"/>
              </a:rPr>
              <a:t>Password-Based Authentication(PAP)</a:t>
            </a:r>
            <a:br>
              <a:rPr lang="en-US" sz="2625">
                <a:solidFill>
                  <a:srgbClr val="FFFFFF"/>
                </a:solidFill>
                <a:latin typeface="Times New Roman" panose="02020603050405020304" pitchFamily="18" charset="0"/>
                <a:cs typeface="Times New Roman" panose="02020603050405020304" pitchFamily="18" charset="0"/>
              </a:rPr>
            </a:br>
            <a:endParaRPr lang="en-US" sz="2625">
              <a:solidFill>
                <a:srgbClr val="FFFFFF"/>
              </a:solidFill>
            </a:endParaRPr>
          </a:p>
        </p:txBody>
      </p:sp>
      <p:sp>
        <p:nvSpPr>
          <p:cNvPr id="3" name="Content Placeholder 2"/>
          <p:cNvSpPr>
            <a:spLocks noGrp="1"/>
          </p:cNvSpPr>
          <p:nvPr>
            <p:ph idx="1"/>
          </p:nvPr>
        </p:nvSpPr>
        <p:spPr>
          <a:xfrm>
            <a:off x="1890853" y="2966917"/>
            <a:ext cx="5461310" cy="2675380"/>
          </a:xfrm>
        </p:spPr>
        <p:txBody>
          <a:bodyPr anchor="ctr">
            <a:normAutofit fontScale="32500" lnSpcReduction="20000"/>
          </a:bodyPr>
          <a:lstStyle/>
          <a:p>
            <a:r>
              <a:rPr lang="en-US" sz="5500" dirty="0">
                <a:latin typeface="Times New Roman" panose="02020603050405020304" pitchFamily="18" charset="0"/>
                <a:cs typeface="Times New Roman" panose="02020603050405020304" pitchFamily="18" charset="0"/>
              </a:rPr>
              <a:t>While storing the passwords if all the passwords are stored in the server without encrypting then there is high change of  security breach.</a:t>
            </a:r>
            <a:endParaRPr lang="en-US" sz="5500" dirty="0">
              <a:latin typeface="Times New Roman" panose="02020603050405020304" pitchFamily="18" charset="0"/>
              <a:cs typeface="Times New Roman" panose="02020603050405020304" pitchFamily="18" charset="0"/>
            </a:endParaRPr>
          </a:p>
          <a:p>
            <a:r>
              <a:rPr lang="en-US" sz="5500" dirty="0">
                <a:latin typeface="Times New Roman" panose="02020603050405020304" pitchFamily="18" charset="0"/>
                <a:cs typeface="Times New Roman" panose="02020603050405020304" pitchFamily="18" charset="0"/>
              </a:rPr>
              <a:t>To overcome the above issue, we can just store the hash digest for every password.</a:t>
            </a:r>
            <a:endParaRPr lang="en-US" sz="5500" dirty="0">
              <a:latin typeface="Times New Roman" panose="02020603050405020304" pitchFamily="18" charset="0"/>
              <a:cs typeface="Times New Roman" panose="02020603050405020304" pitchFamily="18" charset="0"/>
            </a:endParaRPr>
          </a:p>
          <a:p>
            <a:r>
              <a:rPr lang="en-US" sz="5500" dirty="0">
                <a:latin typeface="Times New Roman" panose="02020603050405020304" pitchFamily="18" charset="0"/>
                <a:cs typeface="Times New Roman" panose="02020603050405020304" pitchFamily="18" charset="0"/>
              </a:rPr>
              <a:t>The hash digest is used to check the authenticity of the users.</a:t>
            </a:r>
            <a:endParaRPr lang="en-US" sz="5500" dirty="0">
              <a:latin typeface="Times New Roman" panose="02020603050405020304" pitchFamily="18" charset="0"/>
              <a:cs typeface="Times New Roman" panose="02020603050405020304" pitchFamily="18" charset="0"/>
            </a:endParaRPr>
          </a:p>
          <a:p>
            <a:r>
              <a:rPr lang="en-US" sz="5500" dirty="0">
                <a:latin typeface="Times New Roman" panose="02020603050405020304" pitchFamily="18" charset="0"/>
                <a:cs typeface="Times New Roman" panose="02020603050405020304" pitchFamily="18" charset="0"/>
              </a:rPr>
              <a:t>When a user provides the password while using the system the password is hashed and is compared with the already stored hash digest.</a:t>
            </a:r>
            <a:endParaRPr lang="en-US" sz="5500" dirty="0">
              <a:latin typeface="Times New Roman" panose="02020603050405020304" pitchFamily="18" charset="0"/>
              <a:cs typeface="Times New Roman" panose="02020603050405020304" pitchFamily="18" charset="0"/>
            </a:endParaRPr>
          </a:p>
          <a:p>
            <a:endParaRPr lang="en-US" sz="1575" dirty="0"/>
          </a:p>
          <a:p>
            <a:endParaRPr lang="en-US" sz="157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143000" y="857250"/>
            <a:ext cx="685628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45"/>
          <p:cNvSpPr>
            <a:spLocks noGrp="1" noRot="1" noChangeAspect="1" noMove="1" noResize="1" noEditPoints="1" noAdjustHandles="1" noChangeArrowheads="1" noChangeShapeType="1" noTextEdit="1"/>
          </p:cNvSpPr>
          <p:nvPr/>
        </p:nvSpPr>
        <p:spPr bwMode="auto">
          <a:xfrm>
            <a:off x="1373463" y="1624014"/>
            <a:ext cx="399157" cy="1571626"/>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68580" tIns="34290" rIns="68580" bIns="34290" numCol="1" anchor="t" anchorCtr="0" compatLnSpc="1"/>
          <a:lstStyle/>
          <a:p>
            <a:endParaRPr lang="en-US" sz="1350"/>
          </a:p>
        </p:txBody>
      </p:sp>
      <p:sp>
        <p:nvSpPr>
          <p:cNvPr id="12" name="Freeform 46"/>
          <p:cNvSpPr>
            <a:spLocks noGrp="1" noRot="1" noChangeAspect="1" noMove="1" noResize="1" noEditPoints="1" noAdjustHandles="1" noChangeArrowheads="1" noChangeShapeType="1" noTextEdit="1"/>
          </p:cNvSpPr>
          <p:nvPr/>
        </p:nvSpPr>
        <p:spPr bwMode="auto">
          <a:xfrm>
            <a:off x="1373463" y="1485559"/>
            <a:ext cx="226814" cy="1279073"/>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68580" tIns="34290" rIns="68580" bIns="34290" numCol="1" anchor="t" anchorCtr="0" compatLnSpc="1"/>
          <a:lstStyle/>
          <a:p>
            <a:endParaRPr lang="en-US" sz="1350"/>
          </a:p>
        </p:txBody>
      </p:sp>
      <p:sp>
        <p:nvSpPr>
          <p:cNvPr id="14" name="Freeform 47"/>
          <p:cNvSpPr>
            <a:spLocks noGrp="1" noRot="1" noChangeAspect="1" noMove="1" noResize="1" noEditPoints="1" noAdjustHandles="1" noChangeArrowheads="1" noChangeShapeType="1" noTextEdit="1"/>
          </p:cNvSpPr>
          <p:nvPr/>
        </p:nvSpPr>
        <p:spPr bwMode="auto">
          <a:xfrm>
            <a:off x="1505621" y="1337922"/>
            <a:ext cx="94655" cy="1284896"/>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68580" tIns="34290" rIns="68580" bIns="34290" numCol="1" anchor="t" anchorCtr="0" compatLnSpc="1"/>
          <a:lstStyle/>
          <a:p>
            <a:endParaRPr lang="en-US" sz="1350"/>
          </a:p>
        </p:txBody>
      </p:sp>
      <p:sp>
        <p:nvSpPr>
          <p:cNvPr id="16" name="Freeform 44"/>
          <p:cNvSpPr>
            <a:spLocks noGrp="1" noRot="1" noChangeAspect="1" noMove="1" noResize="1" noEditPoints="1" noAdjustHandles="1" noChangeArrowheads="1" noChangeShapeType="1" noTextEdit="1"/>
          </p:cNvSpPr>
          <p:nvPr/>
        </p:nvSpPr>
        <p:spPr bwMode="auto">
          <a:xfrm>
            <a:off x="7456053" y="1334037"/>
            <a:ext cx="184844" cy="130677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68580" tIns="34290" rIns="68580" bIns="34290" numCol="1" anchor="t" anchorCtr="0" compatLnSpc="1"/>
          <a:lstStyle/>
          <a:p>
            <a:endParaRPr lang="en-US" sz="1350"/>
          </a:p>
        </p:txBody>
      </p:sp>
      <p:sp>
        <p:nvSpPr>
          <p:cNvPr id="18" name="Rectangle 17"/>
          <p:cNvSpPr>
            <a:spLocks noGrp="1" noRot="1" noChangeAspect="1" noMove="1" noResize="1" noEditPoints="1" noAdjustHandles="1" noChangeArrowheads="1" noChangeShapeType="1" noTextEdit="1"/>
          </p:cNvSpPr>
          <p:nvPr/>
        </p:nvSpPr>
        <p:spPr bwMode="auto">
          <a:xfrm>
            <a:off x="1505282" y="1334037"/>
            <a:ext cx="6135673" cy="1156093"/>
          </a:xfrm>
          <a:prstGeom prst="rect">
            <a:avLst/>
          </a:prstGeom>
          <a:solidFill>
            <a:schemeClr val="accent1"/>
          </a:solidFill>
          <a:ln>
            <a:noFill/>
          </a:ln>
        </p:spPr>
        <p:txBody>
          <a:bodyPr vert="horz" wrap="square" lIns="68580" tIns="34290" rIns="68580" bIns="34290" numCol="1" anchor="t" anchorCtr="0" compatLnSpc="1"/>
          <a:lstStyle/>
          <a:p>
            <a:endParaRPr lang="en-US" sz="1350"/>
          </a:p>
        </p:txBody>
      </p:sp>
      <p:sp>
        <p:nvSpPr>
          <p:cNvPr id="2" name="Title 1"/>
          <p:cNvSpPr>
            <a:spLocks noGrp="1"/>
          </p:cNvSpPr>
          <p:nvPr>
            <p:ph type="title"/>
          </p:nvPr>
        </p:nvSpPr>
        <p:spPr>
          <a:xfrm>
            <a:off x="1682161" y="1457544"/>
            <a:ext cx="5773892" cy="909077"/>
          </a:xfrm>
        </p:spPr>
        <p:txBody>
          <a:bodyPr>
            <a:normAutofit/>
          </a:bodyPr>
          <a:lstStyle/>
          <a:p>
            <a:r>
              <a:rPr lang="en-US" sz="2625">
                <a:solidFill>
                  <a:srgbClr val="FFFFFF"/>
                </a:solidFill>
                <a:latin typeface="Times New Roman" panose="02020603050405020304" pitchFamily="18" charset="0"/>
                <a:cs typeface="Times New Roman" panose="02020603050405020304" pitchFamily="18" charset="0"/>
              </a:rPr>
              <a:t>Password-Based Authentication(PAP)</a:t>
            </a:r>
            <a:br>
              <a:rPr lang="en-US" sz="2625">
                <a:solidFill>
                  <a:srgbClr val="FFFFFF"/>
                </a:solidFill>
                <a:latin typeface="Times New Roman" panose="02020603050405020304" pitchFamily="18" charset="0"/>
                <a:cs typeface="Times New Roman" panose="02020603050405020304" pitchFamily="18" charset="0"/>
              </a:rPr>
            </a:br>
            <a:endParaRPr lang="en-US" sz="2625">
              <a:solidFill>
                <a:srgbClr val="FFFFFF"/>
              </a:solidFill>
            </a:endParaRPr>
          </a:p>
        </p:txBody>
      </p:sp>
      <p:sp>
        <p:nvSpPr>
          <p:cNvPr id="3" name="Content Placeholder 2"/>
          <p:cNvSpPr>
            <a:spLocks noGrp="1"/>
          </p:cNvSpPr>
          <p:nvPr>
            <p:ph idx="1"/>
          </p:nvPr>
        </p:nvSpPr>
        <p:spPr>
          <a:xfrm>
            <a:off x="1883681" y="3030181"/>
            <a:ext cx="5461310" cy="2675380"/>
          </a:xfrm>
        </p:spPr>
        <p:txBody>
          <a:bodyPr anchor="ctr">
            <a:normAutofit fontScale="92500" lnSpcReduction="20000"/>
          </a:bodyPr>
          <a:lstStyle/>
          <a:p>
            <a:r>
              <a:rPr lang="en-US" dirty="0">
                <a:latin typeface="Times New Roman" panose="02020603050405020304" pitchFamily="18" charset="0"/>
                <a:cs typeface="Times New Roman" panose="02020603050405020304" pitchFamily="18" charset="0"/>
              </a:rPr>
              <a:t>To perform hashing on the given passwords a password reset method is used which uses a random, non secret salt value stored with the hash value.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Recalculating the authentic password from already stored hash digest value is not possible.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result of hashing can be used to determine the secret keys.</a:t>
            </a:r>
            <a:endParaRPr lang="en-US" dirty="0">
              <a:latin typeface="Times New Roman" panose="02020603050405020304" pitchFamily="18" charset="0"/>
              <a:cs typeface="Times New Roman" panose="02020603050405020304" pitchFamily="18" charset="0"/>
            </a:endParaRPr>
          </a:p>
          <a:p>
            <a:endParaRPr lang="en-US" sz="1575" dirty="0"/>
          </a:p>
          <a:p>
            <a:endParaRPr lang="en-US" sz="157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IN" sz="5400" b="1" dirty="0">
                <a:latin typeface="Times New Roman" panose="02020603050405020304" pitchFamily="18" charset="0"/>
                <a:cs typeface="Times New Roman" panose="02020603050405020304" pitchFamily="18" charset="0"/>
              </a:rPr>
              <a:t>Hashing</a:t>
            </a:r>
            <a:endParaRPr lang="en-US" sz="5400" b="1" dirty="0">
              <a:latin typeface="Times New Roman" panose="02020603050405020304" pitchFamily="18" charset="0"/>
              <a:cs typeface="Times New Roman" panose="02020603050405020304" pitchFamily="18" charset="0"/>
            </a:endParaRPr>
          </a:p>
        </p:txBody>
      </p:sp>
      <p:pic>
        <p:nvPicPr>
          <p:cNvPr id="17" name="Picture 6"/>
          <p:cNvPicPr>
            <a:picLocks noChangeAspect="1"/>
          </p:cNvPicPr>
          <p:nvPr/>
        </p:nvPicPr>
        <p:blipFill rotWithShape="1">
          <a:blip r:embed="rId1"/>
          <a:srcRect l="48579" r="14113"/>
          <a:stretch>
            <a:fillRect/>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4" name="sketchy line"/>
          <p:cNvSpPr>
            <a:spLocks noGrp="1" noRot="1" noChangeAspect="1" noMove="1" noResize="1" noEditPoints="1" noAdjustHandles="1" noChangeArrowheads="1" noChangeShapeType="1" noTextEdit="1"/>
          </p:cNvSpPr>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1" fmla="*/ 0 w 3182692"/>
              <a:gd name="connsiteY0-2" fmla="*/ 0 h 18288"/>
              <a:gd name="connsiteX1-3" fmla="*/ 572885 w 3182692"/>
              <a:gd name="connsiteY1-4" fmla="*/ 0 h 18288"/>
              <a:gd name="connsiteX2-5" fmla="*/ 1113942 w 3182692"/>
              <a:gd name="connsiteY2-6" fmla="*/ 0 h 18288"/>
              <a:gd name="connsiteX3-7" fmla="*/ 1686827 w 3182692"/>
              <a:gd name="connsiteY3-8" fmla="*/ 0 h 18288"/>
              <a:gd name="connsiteX4-9" fmla="*/ 2323365 w 3182692"/>
              <a:gd name="connsiteY4-10" fmla="*/ 0 h 18288"/>
              <a:gd name="connsiteX5-11" fmla="*/ 3182692 w 3182692"/>
              <a:gd name="connsiteY5-12" fmla="*/ 0 h 18288"/>
              <a:gd name="connsiteX6-13" fmla="*/ 3182692 w 3182692"/>
              <a:gd name="connsiteY6-14" fmla="*/ 18288 h 18288"/>
              <a:gd name="connsiteX7-15" fmla="*/ 2546154 w 3182692"/>
              <a:gd name="connsiteY7-16" fmla="*/ 18288 h 18288"/>
              <a:gd name="connsiteX8-17" fmla="*/ 1845961 w 3182692"/>
              <a:gd name="connsiteY8-18" fmla="*/ 18288 h 18288"/>
              <a:gd name="connsiteX9-19" fmla="*/ 1304904 w 3182692"/>
              <a:gd name="connsiteY9-20" fmla="*/ 18288 h 18288"/>
              <a:gd name="connsiteX10-21" fmla="*/ 604711 w 3182692"/>
              <a:gd name="connsiteY10-22" fmla="*/ 18288 h 18288"/>
              <a:gd name="connsiteX11-23" fmla="*/ 0 w 3182692"/>
              <a:gd name="connsiteY11-24" fmla="*/ 18288 h 18288"/>
              <a:gd name="connsiteX12-25" fmla="*/ 0 w 3182692"/>
              <a:gd name="connsiteY12-26" fmla="*/ 0 h 182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3973321" y="2706624"/>
          <a:ext cx="4688333" cy="348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3016" y="1131570"/>
            <a:ext cx="5269052" cy="891540"/>
          </a:xfrm>
        </p:spPr>
        <p:txBody>
          <a:bodyPr>
            <a:normAutofit/>
          </a:bodyPr>
          <a:lstStyle/>
          <a:p>
            <a:r>
              <a:rPr lang="en-IN" sz="3600" b="1" dirty="0">
                <a:latin typeface="Times New Roman" panose="02020603050405020304" pitchFamily="18" charset="0"/>
                <a:cs typeface="Times New Roman" panose="02020603050405020304" pitchFamily="18" charset="0"/>
              </a:rPr>
              <a:t>Shamir’s secret sharing</a:t>
            </a:r>
            <a:endParaRPr lang="en-US" sz="3600" b="1" dirty="0">
              <a:latin typeface="Times New Roman" panose="02020603050405020304" pitchFamily="18" charset="0"/>
              <a:cs typeface="Times New Roman" panose="02020603050405020304" pitchFamily="18" charset="0"/>
            </a:endParaRPr>
          </a:p>
        </p:txBody>
      </p:sp>
      <p:sp>
        <p:nvSpPr>
          <p:cNvPr id="44" name="Freeform: Shape 7"/>
          <p:cNvSpPr>
            <a:spLocks noGrp="1" noRot="1" noChangeAspect="1" noMove="1" noResize="1" noEditPoints="1" noAdjustHandles="1" noChangeArrowheads="1" noChangeShapeType="1" noTextEdit="1"/>
          </p:cNvSpPr>
          <p:nvPr/>
        </p:nvSpPr>
        <p:spPr>
          <a:xfrm>
            <a:off x="1143001" y="857250"/>
            <a:ext cx="992306" cy="1168659"/>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5" name="Freeform: Shape 9"/>
          <p:cNvSpPr>
            <a:spLocks noGrp="1" noRot="1" noChangeAspect="1" noMove="1" noResize="1" noEditPoints="1" noAdjustHandles="1" noChangeArrowheads="1" noChangeShapeType="1" noTextEdit="1"/>
          </p:cNvSpPr>
          <p:nvPr/>
        </p:nvSpPr>
        <p:spPr>
          <a:xfrm>
            <a:off x="1143000" y="2125980"/>
            <a:ext cx="6858000" cy="387477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6" name="Freeform: Shape 11"/>
          <p:cNvSpPr>
            <a:spLocks noGrp="1" noRot="1" noChangeAspect="1" noMove="1" noResize="1" noEditPoints="1" noAdjustHandles="1" noChangeArrowheads="1" noChangeShapeType="1" noTextEdit="1"/>
          </p:cNvSpPr>
          <p:nvPr/>
        </p:nvSpPr>
        <p:spPr>
          <a:xfrm>
            <a:off x="1143000" y="2125982"/>
            <a:ext cx="546555" cy="1572734"/>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 name="Content Placeholder 2"/>
          <p:cNvSpPr>
            <a:spLocks noGrp="1"/>
          </p:cNvSpPr>
          <p:nvPr>
            <p:ph idx="1"/>
          </p:nvPr>
        </p:nvSpPr>
        <p:spPr>
          <a:xfrm>
            <a:off x="2073018" y="2489454"/>
            <a:ext cx="5269052" cy="3031236"/>
          </a:xfrm>
        </p:spPr>
        <p:txBody>
          <a:bodyPr anchor="t">
            <a:normAutofit fontScale="92500" lnSpcReduction="10000"/>
          </a:bodyPr>
          <a:lstStyle/>
          <a:p>
            <a:pPr marL="0" indent="0">
              <a:spcBef>
                <a:spcPts val="0"/>
              </a:spcBef>
            </a:pPr>
            <a:r>
              <a:rPr lang="en-US" sz="2000" dirty="0">
                <a:latin typeface="Times New Roman" panose="02020603050405020304" pitchFamily="18" charset="0"/>
                <a:cs typeface="Times New Roman" panose="02020603050405020304" pitchFamily="18" charset="0"/>
              </a:rPr>
              <a:t>It is one of the precise and classical cryptography calculations for sending a secret over several parts.</a:t>
            </a:r>
            <a:endParaRPr lang="en-US" sz="2000" dirty="0">
              <a:latin typeface="Times New Roman" panose="02020603050405020304" pitchFamily="18" charset="0"/>
              <a:cs typeface="Times New Roman" panose="02020603050405020304" pitchFamily="18" charset="0"/>
            </a:endParaRPr>
          </a:p>
          <a:p>
            <a:pPr marL="0" indent="0">
              <a:spcBef>
                <a:spcPts val="900"/>
              </a:spcBef>
            </a:pPr>
            <a:r>
              <a:rPr lang="en-US" sz="2000" dirty="0">
                <a:latin typeface="Times New Roman" panose="02020603050405020304" pitchFamily="18" charset="0"/>
                <a:cs typeface="Times New Roman" panose="02020603050405020304" pitchFamily="18" charset="0"/>
              </a:rPr>
              <a:t>It states that "split a secret S into n parts such that with any k-out-of-n pieces you can reconstruct the original secret S, but with any k-1 pieces, no information is exposed about S.</a:t>
            </a:r>
            <a:endParaRPr lang="en-US" sz="2000" dirty="0">
              <a:latin typeface="Times New Roman" panose="02020603050405020304" pitchFamily="18" charset="0"/>
              <a:cs typeface="Times New Roman" panose="02020603050405020304" pitchFamily="18" charset="0"/>
            </a:endParaRPr>
          </a:p>
          <a:p>
            <a:pPr marL="0" indent="0">
              <a:spcBef>
                <a:spcPts val="900"/>
              </a:spcBef>
            </a:pPr>
            <a:r>
              <a:rPr lang="en-US" sz="2000" dirty="0">
                <a:latin typeface="Times New Roman" panose="02020603050405020304" pitchFamily="18" charset="0"/>
                <a:cs typeface="Times New Roman" panose="02020603050405020304" pitchFamily="18" charset="0"/>
              </a:rPr>
              <a:t>This algorithm is a quantum-proof algorithm, which suggests even in a quantum computer can not retrieve the secret if it has less than the threshold numbers of the key.</a:t>
            </a:r>
            <a:endParaRPr lang="en-US" sz="2000" dirty="0">
              <a:latin typeface="Times New Roman" panose="02020603050405020304" pitchFamily="18" charset="0"/>
              <a:cs typeface="Times New Roman" panose="02020603050405020304" pitchFamily="18" charset="0"/>
            </a:endParaRPr>
          </a:p>
          <a:p>
            <a:pPr marL="0" indent="0">
              <a:spcBef>
                <a:spcPts val="900"/>
              </a:spcBef>
              <a:spcAft>
                <a:spcPts val="900"/>
              </a:spcAft>
              <a:buNone/>
            </a:pPr>
            <a:endParaRPr lang="en-US" sz="1575" dirty="0"/>
          </a:p>
          <a:p>
            <a:endParaRPr lang="en-US" sz="157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143000" y="857250"/>
            <a:ext cx="6858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Freeform: Shape 10"/>
          <p:cNvSpPr>
            <a:spLocks noGrp="1" noRot="1" noChangeAspect="1" noMove="1" noResize="1" noEditPoints="1" noAdjustHandles="1" noChangeArrowheads="1" noChangeShapeType="1" noTextEdit="1"/>
          </p:cNvSpPr>
          <p:nvPr/>
        </p:nvSpPr>
        <p:spPr>
          <a:xfrm rot="18900000" flipH="1">
            <a:off x="931412" y="666998"/>
            <a:ext cx="1028046" cy="103274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12"/>
          <p:cNvSpPr>
            <a:spLocks noGrp="1" noRot="1" noChangeAspect="1" noMove="1" noResize="1" noEditPoints="1" noAdjustHandles="1" noChangeArrowheads="1" noChangeShapeType="1" noTextEdit="1"/>
          </p:cNvSpPr>
          <p:nvPr/>
        </p:nvSpPr>
        <p:spPr>
          <a:xfrm rot="18900000" flipH="1">
            <a:off x="1644547" y="1173860"/>
            <a:ext cx="363020"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a:spLocks noGrp="1" noRot="1" noChangeAspect="1" noMove="1" noResize="1" noEditPoints="1" noAdjustHandles="1" noChangeArrowheads="1" noChangeShapeType="1" noTextEdit="1"/>
          </p:cNvSpPr>
          <p:nvPr/>
        </p:nvSpPr>
        <p:spPr>
          <a:xfrm rot="18900000" flipH="1">
            <a:off x="6792458" y="1348605"/>
            <a:ext cx="386703"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Shape 16"/>
          <p:cNvSpPr>
            <a:spLocks noGrp="1" noRot="1" noChangeAspect="1" noMove="1" noResize="1" noEditPoints="1" noAdjustHandles="1" noChangeArrowheads="1" noChangeShapeType="1" noTextEdit="1"/>
          </p:cNvSpPr>
          <p:nvPr/>
        </p:nvSpPr>
        <p:spPr>
          <a:xfrm rot="10800000" flipH="1">
            <a:off x="6406111" y="857251"/>
            <a:ext cx="1594889" cy="1110628"/>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9" name="Isosceles Triangle 18"/>
          <p:cNvSpPr>
            <a:spLocks noGrp="1" noRot="1" noChangeAspect="1" noMove="1" noResize="1" noEditPoints="1" noAdjustHandles="1" noChangeArrowheads="1" noChangeShapeType="1" noTextEdit="1"/>
          </p:cNvSpPr>
          <p:nvPr/>
        </p:nvSpPr>
        <p:spPr>
          <a:xfrm flipH="1">
            <a:off x="5629694" y="5443877"/>
            <a:ext cx="840663" cy="556874"/>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Google Shape;66;p15"/>
          <p:cNvPicPr preferRelativeResize="0">
            <a:picLocks noGrp="1"/>
          </p:cNvPicPr>
          <p:nvPr>
            <p:ph idx="1"/>
          </p:nvPr>
        </p:nvPicPr>
        <p:blipFill>
          <a:blip r:embed="rId1"/>
          <a:stretch>
            <a:fillRect/>
          </a:stretch>
        </p:blipFill>
        <p:spPr>
          <a:xfrm>
            <a:off x="1504951" y="1458422"/>
            <a:ext cx="6134099" cy="3941158"/>
          </a:xfrm>
          <a:prstGeom prst="rect">
            <a:avLst/>
          </a:prstGeom>
          <a:noFill/>
          <a:ln>
            <a:noFill/>
          </a:ln>
        </p:spPr>
      </p:pic>
      <p:sp>
        <p:nvSpPr>
          <p:cNvPr id="21" name="Isosceles Triangle 20"/>
          <p:cNvSpPr>
            <a:spLocks noGrp="1" noRot="1" noChangeAspect="1" noMove="1" noResize="1" noEditPoints="1" noAdjustHandles="1" noChangeArrowheads="1" noChangeShapeType="1" noTextEdit="1"/>
          </p:cNvSpPr>
          <p:nvPr/>
        </p:nvSpPr>
        <p:spPr>
          <a:xfrm flipH="1">
            <a:off x="5420296" y="5697108"/>
            <a:ext cx="458383"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p:cNvSpPr>
            <a:spLocks noGrp="1" noRot="1" noChangeAspect="1" noMove="1" noResize="1" noEditPoints="1" noAdjustHandles="1" noChangeArrowheads="1" noChangeShapeType="1" noTextEdit="1"/>
          </p:cNvSpPr>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764704"/>
            <a:ext cx="7886700" cy="1325563"/>
          </a:xfrm>
        </p:spPr>
        <p:txBody>
          <a:bodyPr>
            <a:normAutofit/>
          </a:bodyPr>
          <a:lstStyle/>
          <a:p>
            <a:pPr>
              <a:lnSpc>
                <a:spcPct val="90000"/>
              </a:lnSpc>
            </a:pPr>
            <a:r>
              <a:rPr lang="en-US" sz="4400" b="1" dirty="0">
                <a:latin typeface="Times New Roman" panose="02020603050405020304" pitchFamily="18" charset="0"/>
                <a:cs typeface="Times New Roman" panose="02020603050405020304" pitchFamily="18" charset="0"/>
              </a:rPr>
              <a:t>Problem formulation</a:t>
            </a:r>
            <a:br>
              <a:rPr lang="en-US" sz="4300" dirty="0">
                <a:latin typeface="Times New Roman" panose="02020603050405020304" pitchFamily="18" charset="0"/>
                <a:cs typeface="Times New Roman" panose="02020603050405020304" pitchFamily="18" charset="0"/>
              </a:rPr>
            </a:br>
            <a:endParaRPr lang="en-US" sz="4300" dirty="0"/>
          </a:p>
        </p:txBody>
      </p:sp>
      <p:sp>
        <p:nvSpPr>
          <p:cNvPr id="51" name="sketch line"/>
          <p:cNvSpPr>
            <a:spLocks noGrp="1" noRot="1" noChangeAspect="1" noMove="1" noResize="1" noEditPoints="1" noAdjustHandles="1" noChangeArrowheads="1" noChangeShapeType="1" noTextEdit="1"/>
          </p:cNvSpPr>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1" fmla="*/ 0 w 8140446"/>
              <a:gd name="connsiteY0-2" fmla="*/ 0 h 18288"/>
              <a:gd name="connsiteX1-3" fmla="*/ 596966 w 8140446"/>
              <a:gd name="connsiteY1-4" fmla="*/ 0 h 18288"/>
              <a:gd name="connsiteX2-5" fmla="*/ 1031123 w 8140446"/>
              <a:gd name="connsiteY2-6" fmla="*/ 0 h 18288"/>
              <a:gd name="connsiteX3-7" fmla="*/ 1872303 w 8140446"/>
              <a:gd name="connsiteY3-8" fmla="*/ 0 h 18288"/>
              <a:gd name="connsiteX4-9" fmla="*/ 2469269 w 8140446"/>
              <a:gd name="connsiteY4-10" fmla="*/ 0 h 18288"/>
              <a:gd name="connsiteX5-11" fmla="*/ 3066235 w 8140446"/>
              <a:gd name="connsiteY5-12" fmla="*/ 0 h 18288"/>
              <a:gd name="connsiteX6-13" fmla="*/ 3907414 w 8140446"/>
              <a:gd name="connsiteY6-14" fmla="*/ 0 h 18288"/>
              <a:gd name="connsiteX7-15" fmla="*/ 4422976 w 8140446"/>
              <a:gd name="connsiteY7-16" fmla="*/ 0 h 18288"/>
              <a:gd name="connsiteX8-17" fmla="*/ 5264155 w 8140446"/>
              <a:gd name="connsiteY8-18" fmla="*/ 0 h 18288"/>
              <a:gd name="connsiteX9-19" fmla="*/ 6105335 w 8140446"/>
              <a:gd name="connsiteY9-20" fmla="*/ 0 h 18288"/>
              <a:gd name="connsiteX10-21" fmla="*/ 6783705 w 8140446"/>
              <a:gd name="connsiteY10-22" fmla="*/ 0 h 18288"/>
              <a:gd name="connsiteX11-23" fmla="*/ 8140446 w 8140446"/>
              <a:gd name="connsiteY11-24" fmla="*/ 0 h 18288"/>
              <a:gd name="connsiteX12-25" fmla="*/ 8140446 w 8140446"/>
              <a:gd name="connsiteY12-26" fmla="*/ 18288 h 18288"/>
              <a:gd name="connsiteX13-27" fmla="*/ 7706289 w 8140446"/>
              <a:gd name="connsiteY13-28" fmla="*/ 18288 h 18288"/>
              <a:gd name="connsiteX14-29" fmla="*/ 6865109 w 8140446"/>
              <a:gd name="connsiteY14-30" fmla="*/ 18288 h 18288"/>
              <a:gd name="connsiteX15-31" fmla="*/ 6349548 w 8140446"/>
              <a:gd name="connsiteY15-32" fmla="*/ 18288 h 18288"/>
              <a:gd name="connsiteX16-33" fmla="*/ 5671177 w 8140446"/>
              <a:gd name="connsiteY16-34" fmla="*/ 18288 h 18288"/>
              <a:gd name="connsiteX17-35" fmla="*/ 4829998 w 8140446"/>
              <a:gd name="connsiteY17-36" fmla="*/ 18288 h 18288"/>
              <a:gd name="connsiteX18-37" fmla="*/ 4151627 w 8140446"/>
              <a:gd name="connsiteY18-38" fmla="*/ 18288 h 18288"/>
              <a:gd name="connsiteX19-39" fmla="*/ 3717470 w 8140446"/>
              <a:gd name="connsiteY19-40" fmla="*/ 18288 h 18288"/>
              <a:gd name="connsiteX20-41" fmla="*/ 3201909 w 8140446"/>
              <a:gd name="connsiteY20-42" fmla="*/ 18288 h 18288"/>
              <a:gd name="connsiteX21-43" fmla="*/ 2360729 w 8140446"/>
              <a:gd name="connsiteY21-44" fmla="*/ 18288 h 18288"/>
              <a:gd name="connsiteX22-45" fmla="*/ 1682359 w 8140446"/>
              <a:gd name="connsiteY22-46" fmla="*/ 18288 h 18288"/>
              <a:gd name="connsiteX23-47" fmla="*/ 1166797 w 8140446"/>
              <a:gd name="connsiteY23-48" fmla="*/ 18288 h 18288"/>
              <a:gd name="connsiteX24-49" fmla="*/ 0 w 8140446"/>
              <a:gd name="connsiteY24-50" fmla="*/ 18288 h 18288"/>
              <a:gd name="connsiteX25-51" fmla="*/ 0 w 8140446"/>
              <a:gd name="connsiteY25-52" fmla="*/ 0 h 182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We need to design function F=f(p) which will convert the user’s password P to Pu and will store it in a server S it is designed in such a way that Function F can’t be reversible to P from Pu. It also contains below properties: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Different P will not have the same Pu.</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For a user registration and sign in time valid P will create same Pu.</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From the Pu, P reconstruction will not be possible.</a:t>
            </a:r>
            <a:endParaRPr lang="en-US" sz="2800" dirty="0">
              <a:latin typeface="Times New Roman" panose="02020603050405020304" pitchFamily="18" charset="0"/>
              <a:cs typeface="Times New Roman" panose="02020603050405020304" pitchFamily="18" charset="0"/>
            </a:endParaRPr>
          </a:p>
          <a:p>
            <a:endParaRPr lang="en-US" sz="1900" dirty="0"/>
          </a:p>
          <a:p>
            <a:endParaRPr lang="en-US"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6459" y="1113619"/>
            <a:ext cx="2571750" cy="1719072"/>
          </a:xfrm>
        </p:spPr>
        <p:txBody>
          <a:bodyPr anchor="b">
            <a:normAutofit/>
          </a:bodyPr>
          <a:lstStyle/>
          <a:p>
            <a:pPr>
              <a:lnSpc>
                <a:spcPct val="90000"/>
              </a:lnSpc>
            </a:pPr>
            <a:r>
              <a:rPr lang="en-US" b="1" dirty="0">
                <a:latin typeface="Times New Roman" panose="02020603050405020304" pitchFamily="18" charset="0"/>
                <a:cs typeface="Times New Roman" panose="02020603050405020304" pitchFamily="18" charset="0"/>
              </a:rPr>
              <a:t>Methodology</a:t>
            </a:r>
            <a:br>
              <a:rPr lang="en-US" dirty="0">
                <a:latin typeface="Times New Roman" panose="02020603050405020304" pitchFamily="18" charset="0"/>
                <a:cs typeface="Times New Roman" panose="02020603050405020304" pitchFamily="18" charset="0"/>
              </a:rPr>
            </a:br>
            <a:endParaRPr lang="en-US" dirty="0"/>
          </a:p>
        </p:txBody>
      </p:sp>
      <p:sp>
        <p:nvSpPr>
          <p:cNvPr id="21" name="sketch line"/>
          <p:cNvSpPr>
            <a:spLocks noGrp="1" noRot="1" noChangeAspect="1" noMove="1" noResize="1" noEditPoints="1" noAdjustHandles="1" noChangeArrowheads="1" noChangeShapeType="1" noTextEdit="1"/>
          </p:cNvSpPr>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1" fmla="*/ 0 w 2441321"/>
              <a:gd name="connsiteY0-2" fmla="*/ 0 h 18288"/>
              <a:gd name="connsiteX1-3" fmla="*/ 585917 w 2441321"/>
              <a:gd name="connsiteY1-4" fmla="*/ 0 h 18288"/>
              <a:gd name="connsiteX2-5" fmla="*/ 1123008 w 2441321"/>
              <a:gd name="connsiteY2-6" fmla="*/ 0 h 18288"/>
              <a:gd name="connsiteX3-7" fmla="*/ 1782164 w 2441321"/>
              <a:gd name="connsiteY3-8" fmla="*/ 0 h 18288"/>
              <a:gd name="connsiteX4-9" fmla="*/ 2441321 w 2441321"/>
              <a:gd name="connsiteY4-10" fmla="*/ 0 h 18288"/>
              <a:gd name="connsiteX5-11" fmla="*/ 2441321 w 2441321"/>
              <a:gd name="connsiteY5-12" fmla="*/ 18288 h 18288"/>
              <a:gd name="connsiteX6-13" fmla="*/ 1879817 w 2441321"/>
              <a:gd name="connsiteY6-14" fmla="*/ 18288 h 18288"/>
              <a:gd name="connsiteX7-15" fmla="*/ 1318313 w 2441321"/>
              <a:gd name="connsiteY7-16" fmla="*/ 18288 h 18288"/>
              <a:gd name="connsiteX8-17" fmla="*/ 659157 w 2441321"/>
              <a:gd name="connsiteY8-18" fmla="*/ 18288 h 18288"/>
              <a:gd name="connsiteX9-19" fmla="*/ 0 w 2441321"/>
              <a:gd name="connsiteY9-20" fmla="*/ 18288 h 18288"/>
              <a:gd name="connsiteX10-21" fmla="*/ 0 w 2441321"/>
              <a:gd name="connsiteY10-22" fmla="*/ 0 h 182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en-US" sz="2000" dirty="0">
                <a:latin typeface="Times New Roman" panose="02020603050405020304" pitchFamily="18" charset="0"/>
                <a:cs typeface="Times New Roman" panose="02020603050405020304" pitchFamily="18" charset="0"/>
              </a:rPr>
              <a:t>It functions as a one-way function like hash algorithm.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Same key will be generated for both registration and sign in time. By providing the same random part for every user.</a:t>
            </a:r>
            <a:endParaRPr lang="en-US" sz="2000" dirty="0">
              <a:latin typeface="Times New Roman" panose="02020603050405020304" pitchFamily="18" charset="0"/>
              <a:cs typeface="Times New Roman" panose="02020603050405020304" pitchFamily="18" charset="0"/>
            </a:endParaRPr>
          </a:p>
          <a:p>
            <a:endParaRPr lang="en-US" sz="1900" dirty="0"/>
          </a:p>
          <a:p>
            <a:endParaRPr lang="en-US" sz="1900" dirty="0"/>
          </a:p>
        </p:txBody>
      </p:sp>
      <p:pic>
        <p:nvPicPr>
          <p:cNvPr id="4" name="Picture 3" descr="Diagram&#10;&#10;Description automatically generated"/>
          <p:cNvPicPr>
            <a:picLocks noChangeAspect="1"/>
          </p:cNvPicPr>
          <p:nvPr/>
        </p:nvPicPr>
        <p:blipFill>
          <a:blip r:embed="rId1"/>
          <a:stretch>
            <a:fillRect/>
          </a:stretch>
        </p:blipFill>
        <p:spPr>
          <a:xfrm>
            <a:off x="3490722" y="1008383"/>
            <a:ext cx="5177790" cy="48412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p:cNvSpPr>
            <a:spLocks noGrp="1" noRot="1" noChangeAspect="1" noMove="1" noResize="1" noEditPoints="1" noAdjustHandles="1" noChangeArrowheads="1" noChangeShapeType="1" noTextEdit="1"/>
          </p:cNvSpPr>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432" y="764704"/>
            <a:ext cx="7886700" cy="1325563"/>
          </a:xfrm>
        </p:spPr>
        <p:txBody>
          <a:bodyPr>
            <a:normAutofit/>
          </a:bodyPr>
          <a:lstStyle/>
          <a:p>
            <a:pPr>
              <a:lnSpc>
                <a:spcPct val="90000"/>
              </a:lnSpc>
            </a:pPr>
            <a:r>
              <a:rPr lang="en-US" sz="4300" b="1" dirty="0">
                <a:latin typeface="Times New Roman" panose="02020603050405020304" pitchFamily="18" charset="0"/>
                <a:cs typeface="Times New Roman" panose="02020603050405020304" pitchFamily="18" charset="0"/>
              </a:rPr>
              <a:t>Registration algorithm</a:t>
            </a:r>
            <a:br>
              <a:rPr lang="en-US" sz="4300" dirty="0">
                <a:latin typeface="Times New Roman" panose="02020603050405020304" pitchFamily="18" charset="0"/>
                <a:cs typeface="Times New Roman" panose="02020603050405020304" pitchFamily="18" charset="0"/>
              </a:rPr>
            </a:br>
            <a:endParaRPr lang="en-US" sz="4300" dirty="0"/>
          </a:p>
        </p:txBody>
      </p:sp>
      <p:sp>
        <p:nvSpPr>
          <p:cNvPr id="36" name="sketch line"/>
          <p:cNvSpPr>
            <a:spLocks noGrp="1" noRot="1" noChangeAspect="1" noMove="1" noResize="1" noEditPoints="1" noAdjustHandles="1" noChangeArrowheads="1" noChangeShapeType="1" noTextEdit="1"/>
          </p:cNvSpPr>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1" fmla="*/ 0 w 8140446"/>
              <a:gd name="connsiteY0-2" fmla="*/ 0 h 18288"/>
              <a:gd name="connsiteX1-3" fmla="*/ 596966 w 8140446"/>
              <a:gd name="connsiteY1-4" fmla="*/ 0 h 18288"/>
              <a:gd name="connsiteX2-5" fmla="*/ 1031123 w 8140446"/>
              <a:gd name="connsiteY2-6" fmla="*/ 0 h 18288"/>
              <a:gd name="connsiteX3-7" fmla="*/ 1872303 w 8140446"/>
              <a:gd name="connsiteY3-8" fmla="*/ 0 h 18288"/>
              <a:gd name="connsiteX4-9" fmla="*/ 2469269 w 8140446"/>
              <a:gd name="connsiteY4-10" fmla="*/ 0 h 18288"/>
              <a:gd name="connsiteX5-11" fmla="*/ 3066235 w 8140446"/>
              <a:gd name="connsiteY5-12" fmla="*/ 0 h 18288"/>
              <a:gd name="connsiteX6-13" fmla="*/ 3907414 w 8140446"/>
              <a:gd name="connsiteY6-14" fmla="*/ 0 h 18288"/>
              <a:gd name="connsiteX7-15" fmla="*/ 4422976 w 8140446"/>
              <a:gd name="connsiteY7-16" fmla="*/ 0 h 18288"/>
              <a:gd name="connsiteX8-17" fmla="*/ 5264155 w 8140446"/>
              <a:gd name="connsiteY8-18" fmla="*/ 0 h 18288"/>
              <a:gd name="connsiteX9-19" fmla="*/ 6105335 w 8140446"/>
              <a:gd name="connsiteY9-20" fmla="*/ 0 h 18288"/>
              <a:gd name="connsiteX10-21" fmla="*/ 6783705 w 8140446"/>
              <a:gd name="connsiteY10-22" fmla="*/ 0 h 18288"/>
              <a:gd name="connsiteX11-23" fmla="*/ 8140446 w 8140446"/>
              <a:gd name="connsiteY11-24" fmla="*/ 0 h 18288"/>
              <a:gd name="connsiteX12-25" fmla="*/ 8140446 w 8140446"/>
              <a:gd name="connsiteY12-26" fmla="*/ 18288 h 18288"/>
              <a:gd name="connsiteX13-27" fmla="*/ 7706289 w 8140446"/>
              <a:gd name="connsiteY13-28" fmla="*/ 18288 h 18288"/>
              <a:gd name="connsiteX14-29" fmla="*/ 6865109 w 8140446"/>
              <a:gd name="connsiteY14-30" fmla="*/ 18288 h 18288"/>
              <a:gd name="connsiteX15-31" fmla="*/ 6349548 w 8140446"/>
              <a:gd name="connsiteY15-32" fmla="*/ 18288 h 18288"/>
              <a:gd name="connsiteX16-33" fmla="*/ 5671177 w 8140446"/>
              <a:gd name="connsiteY16-34" fmla="*/ 18288 h 18288"/>
              <a:gd name="connsiteX17-35" fmla="*/ 4829998 w 8140446"/>
              <a:gd name="connsiteY17-36" fmla="*/ 18288 h 18288"/>
              <a:gd name="connsiteX18-37" fmla="*/ 4151627 w 8140446"/>
              <a:gd name="connsiteY18-38" fmla="*/ 18288 h 18288"/>
              <a:gd name="connsiteX19-39" fmla="*/ 3717470 w 8140446"/>
              <a:gd name="connsiteY19-40" fmla="*/ 18288 h 18288"/>
              <a:gd name="connsiteX20-41" fmla="*/ 3201909 w 8140446"/>
              <a:gd name="connsiteY20-42" fmla="*/ 18288 h 18288"/>
              <a:gd name="connsiteX21-43" fmla="*/ 2360729 w 8140446"/>
              <a:gd name="connsiteY21-44" fmla="*/ 18288 h 18288"/>
              <a:gd name="connsiteX22-45" fmla="*/ 1682359 w 8140446"/>
              <a:gd name="connsiteY22-46" fmla="*/ 18288 h 18288"/>
              <a:gd name="connsiteX23-47" fmla="*/ 1166797 w 8140446"/>
              <a:gd name="connsiteY23-48" fmla="*/ 18288 h 18288"/>
              <a:gd name="connsiteX24-49" fmla="*/ 0 w 8140446"/>
              <a:gd name="connsiteY24-50" fmla="*/ 18288 h 18288"/>
              <a:gd name="connsiteX25-51" fmla="*/ 0 w 8140446"/>
              <a:gd name="connsiteY25-52" fmla="*/ 0 h 182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p:cNvSpPr>
            <a:spLocks noGrp="1"/>
          </p:cNvSpPr>
          <p:nvPr>
            <p:ph idx="1"/>
          </p:nvPr>
        </p:nvSpPr>
        <p:spPr>
          <a:xfrm>
            <a:off x="628650" y="1929384"/>
            <a:ext cx="7886700" cy="4251960"/>
          </a:xfrm>
        </p:spPr>
        <p:txBody>
          <a:bodyPr>
            <a:normAutofit/>
          </a:bodyPr>
          <a:lstStyle/>
          <a:p>
            <a:pPr marL="0" indent="0">
              <a:buNone/>
            </a:pPr>
            <a:r>
              <a:rPr lang="en-US" sz="1900" b="0" i="0" u="none" strike="noStrike" baseline="0">
                <a:latin typeface="Times New Roman" panose="02020603050405020304" pitchFamily="18" charset="0"/>
                <a:cs typeface="Times New Roman" panose="02020603050405020304" pitchFamily="18" charset="0"/>
              </a:rPr>
              <a:t>Step1: Pw ← plaintext Password, Uid ← User-id</a:t>
            </a:r>
            <a:r>
              <a:rPr lang="en-US" sz="1900">
                <a:latin typeface="Times New Roman" panose="02020603050405020304" pitchFamily="18" charset="0"/>
                <a:cs typeface="Times New Roman" panose="02020603050405020304" pitchFamily="18" charset="0"/>
              </a:rPr>
              <a:t>,   </a:t>
            </a:r>
            <a:r>
              <a:rPr lang="en-US" sz="1900" b="0" i="0" u="none" strike="noStrike" baseline="0">
                <a:latin typeface="Times New Roman" panose="02020603050405020304" pitchFamily="18" charset="0"/>
                <a:cs typeface="Times New Roman" panose="02020603050405020304" pitchFamily="18" charset="0"/>
              </a:rPr>
              <a:t>Ss ← Server Salt</a:t>
            </a:r>
            <a:endParaRPr lang="en-US" sz="1900" b="0" i="0" u="none" strike="noStrike" baseline="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Step2:</a:t>
            </a:r>
            <a:r>
              <a:rPr lang="en-US" sz="1900" b="0" i="0" u="none" strike="noStrike" baseline="0">
                <a:latin typeface="Times New Roman" panose="02020603050405020304" pitchFamily="18" charset="0"/>
                <a:cs typeface="Times New Roman" panose="02020603050405020304" pitchFamily="18" charset="0"/>
              </a:rPr>
              <a:t> Create 512-bit hash TH from Pw + Uid + Ss,</a:t>
            </a:r>
            <a:endParaRPr lang="en-US" sz="1900" b="0" i="0" u="none" strike="noStrike" baseline="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Step3:</a:t>
            </a:r>
            <a:r>
              <a:rPr lang="en-US" sz="1900" b="0" i="0" u="none" strike="noStrike" baseline="0">
                <a:latin typeface="Times New Roman" panose="02020603050405020304" pitchFamily="18" charset="0"/>
                <a:cs typeface="Times New Roman" panose="02020603050405020304" pitchFamily="18" charset="0"/>
              </a:rPr>
              <a:t> Split TH into T(H1) and T(H2)</a:t>
            </a:r>
            <a:endParaRPr lang="en-US" sz="1900" b="0" i="0" u="none" strike="noStrike" baseline="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Step4:</a:t>
            </a:r>
            <a:r>
              <a:rPr lang="en-US" sz="1900" b="0" i="0" u="none" strike="noStrike" baseline="0">
                <a:latin typeface="Times New Roman" panose="02020603050405020304" pitchFamily="18" charset="0"/>
                <a:cs typeface="Times New Roman" panose="02020603050405020304" pitchFamily="18" charset="0"/>
              </a:rPr>
              <a:t> Generate values x1, x2, x3....xn from T(H1) by taking the </a:t>
            </a:r>
            <a:r>
              <a:rPr lang="fr-FR" sz="1900" b="0" i="0" u="none" strike="noStrike" baseline="0">
                <a:latin typeface="Times New Roman" panose="02020603050405020304" pitchFamily="18" charset="0"/>
                <a:cs typeface="Times New Roman" panose="02020603050405020304" pitchFamily="18" charset="0"/>
              </a:rPr>
              <a:t>ASCII values from T(H1)</a:t>
            </a:r>
            <a:endParaRPr lang="fr-FR" sz="1900" b="0" i="0" u="none" strike="noStrike" baseline="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Step5:</a:t>
            </a:r>
            <a:r>
              <a:rPr lang="en-US" sz="1900" b="0" i="0" u="none" strike="noStrike" baseline="0">
                <a:latin typeface="Times New Roman" panose="02020603050405020304" pitchFamily="18" charset="0"/>
                <a:cs typeface="Times New Roman" panose="02020603050405020304" pitchFamily="18" charset="0"/>
              </a:rPr>
              <a:t> We need to pass the generated values </a:t>
            </a:r>
            <a:r>
              <a:rPr lang="en-US" sz="1900">
                <a:latin typeface="Times New Roman" panose="02020603050405020304" pitchFamily="18" charset="0"/>
                <a:cs typeface="Times New Roman" panose="02020603050405020304" pitchFamily="18" charset="0"/>
              </a:rPr>
              <a:t>into </a:t>
            </a:r>
            <a:r>
              <a:rPr lang="en-US" sz="1900" b="0" i="0" u="none" strike="noStrike" baseline="0">
                <a:latin typeface="Times New Roman" panose="02020603050405020304" pitchFamily="18" charset="0"/>
                <a:cs typeface="Times New Roman" panose="02020603050405020304" pitchFamily="18" charset="0"/>
              </a:rPr>
              <a:t>shamir’s secret key algorithm S ← T(H1)</a:t>
            </a:r>
            <a:endParaRPr lang="en-US" sz="1900" b="0" i="0" u="none" strike="noStrike" baseline="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Step6:</a:t>
            </a:r>
            <a:r>
              <a:rPr lang="en-US" sz="1900" b="0" i="0" u="none" strike="noStrike" baseline="0">
                <a:latin typeface="Times New Roman" panose="02020603050405020304" pitchFamily="18" charset="0"/>
                <a:cs typeface="Times New Roman" panose="02020603050405020304" pitchFamily="18" charset="0"/>
              </a:rPr>
              <a:t> Using Xi as X-coordinates to generate Shamir’s secret keys k1, k2, k3....kn, if threshold number is T , Pick k1, k2, k3....k(T − 1) keys and send them to server.</a:t>
            </a:r>
            <a:endParaRPr lang="en-US" sz="1900" b="0" i="0" u="none" strike="noStrike" baseline="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Step7:</a:t>
            </a:r>
            <a:r>
              <a:rPr lang="en-US" sz="1900" b="0" i="0" u="none" strike="noStrike" baseline="0">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S</a:t>
            </a:r>
            <a:r>
              <a:rPr lang="en-US" sz="1900" b="0" i="0" u="none" strike="noStrike" baseline="0">
                <a:latin typeface="Times New Roman" panose="02020603050405020304" pitchFamily="18" charset="0"/>
                <a:cs typeface="Times New Roman" panose="02020603050405020304" pitchFamily="18" charset="0"/>
              </a:rPr>
              <a:t>erver will store the keys as single string Pss = k1 + k2 + k3....k(T − 1)</a:t>
            </a:r>
            <a:endParaRPr lang="en-US" sz="1900" b="0" i="0" u="none" strike="noStrike" baseline="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Step8:</a:t>
            </a:r>
            <a:r>
              <a:rPr lang="en-US" sz="1900" b="0" i="0" u="none" strike="noStrike" baseline="0">
                <a:latin typeface="Times New Roman" panose="02020603050405020304" pitchFamily="18" charset="0"/>
                <a:cs typeface="Times New Roman" panose="02020603050405020304" pitchFamily="18" charset="0"/>
              </a:rPr>
              <a:t> server will store the Uid and Pss</a:t>
            </a:r>
            <a:endParaRPr lang="en-US" sz="1900">
              <a:latin typeface="Times New Roman" panose="02020603050405020304" pitchFamily="18" charset="0"/>
              <a:cs typeface="Times New Roman" panose="02020603050405020304" pitchFamily="18" charset="0"/>
            </a:endParaRPr>
          </a:p>
          <a:p>
            <a:endParaRPr lang="en-US" sz="19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lowchart: Document 70"/>
          <p:cNvSpPr>
            <a:spLocks noGrp="1" noRot="1" noChangeAspect="1" noMove="1" noResize="1" noEditPoints="1" noAdjustHandles="1" noChangeArrowheads="1" noChangeShapeType="1" noTextEdit="1"/>
          </p:cNvSpPr>
          <p:nvPr/>
        </p:nvSpPr>
        <p:spPr>
          <a:xfrm>
            <a:off x="478631" y="0"/>
            <a:ext cx="2436019" cy="3400426"/>
          </a:xfrm>
          <a:prstGeom prst="flowChartDocument">
            <a:avLst/>
          </a:prstGeom>
          <a:solidFill>
            <a:srgbClr val="4D5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vert="horz" lIns="91440" tIns="45720" rIns="91440" bIns="45720" rtlCol="0" anchor="ctr">
            <a:normAutofit/>
          </a:bodyPr>
          <a:lstStyle/>
          <a:p>
            <a:pPr algn="l" defTabSz="914400">
              <a:lnSpc>
                <a:spcPct val="90000"/>
              </a:lnSpc>
            </a:pPr>
            <a:r>
              <a:rPr lang="en-US" sz="2200" kern="1200">
                <a:solidFill>
                  <a:srgbClr val="FFFFFF"/>
                </a:solidFill>
                <a:latin typeface="+mj-lt"/>
                <a:ea typeface="+mj-ea"/>
                <a:cs typeface="+mj-cs"/>
              </a:rPr>
              <a:t>Implementation example</a:t>
            </a:r>
            <a:endParaRPr lang="en-US" sz="2200" kern="1200">
              <a:solidFill>
                <a:srgbClr val="FFFFFF"/>
              </a:solidFill>
              <a:latin typeface="+mj-lt"/>
              <a:ea typeface="+mj-ea"/>
              <a:cs typeface="+mj-cs"/>
            </a:endParaRPr>
          </a:p>
        </p:txBody>
      </p:sp>
      <p:pic>
        <p:nvPicPr>
          <p:cNvPr id="3074" name="Picture 2"/>
          <p:cNvPicPr>
            <a:picLocks noGrp="1" noChangeAspect="1" noChangeArrowheads="1"/>
          </p:cNvPicPr>
          <p:nvPr>
            <p:ph idx="1"/>
          </p:nvPr>
        </p:nvPicPr>
        <p:blipFill>
          <a:blip r:embed="rId1"/>
          <a:stretch>
            <a:fillRect/>
          </a:stretch>
        </p:blipFill>
        <p:spPr bwMode="auto">
          <a:xfrm>
            <a:off x="3155949" y="1962276"/>
            <a:ext cx="5510653" cy="427503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p:cNvSpPr>
            <a:spLocks noGrp="1" noRot="1" noChangeAspect="1" noMove="1" noResize="1" noEditPoints="1" noAdjustHandles="1" noChangeArrowheads="1" noChangeShapeType="1" noTextEdit="1"/>
          </p:cNvSpPr>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45"/>
          <p:cNvSpPr>
            <a:spLocks noGrp="1" noRot="1" noChangeAspect="1" noMove="1" noResize="1" noEditPoints="1" noAdjustHandles="1" noChangeArrowheads="1" noChangeShapeType="1" noTextEdit="1"/>
          </p:cNvSpPr>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2" name="Freeform 46"/>
          <p:cNvSpPr>
            <a:spLocks noGrp="1" noRot="1" noChangeAspect="1" noMove="1" noResize="1" noEditPoints="1" noAdjustHandles="1" noChangeArrowheads="1" noChangeShapeType="1" noTextEdit="1"/>
          </p:cNvSpPr>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4" name="Freeform 47"/>
          <p:cNvSpPr>
            <a:spLocks noGrp="1" noRot="1" noChangeAspect="1" noMove="1" noResize="1" noEditPoints="1" noAdjustHandles="1" noChangeArrowheads="1" noChangeShapeType="1" noTextEdit="1"/>
          </p:cNvSpPr>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4"/>
          <p:cNvSpPr>
            <a:spLocks noGrp="1" noRot="1" noChangeAspect="1" noMove="1" noResize="1" noEditPoints="1" noAdjustHandles="1" noChangeArrowheads="1" noChangeShapeType="1" noTextEdit="1"/>
          </p:cNvSpPr>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Grp="1" noRot="1" noChangeAspect="1" noMove="1" noResize="1" noEditPoints="1" noAdjustHandles="1" noChangeArrowheads="1" noChangeShapeType="1" noTextEdit="1"/>
          </p:cNvSpPr>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b="1">
                <a:solidFill>
                  <a:srgbClr val="FFFFFF"/>
                </a:solidFill>
                <a:latin typeface="Times New Roman" panose="02020603050405020304" pitchFamily="18" charset="0"/>
                <a:cs typeface="Times New Roman" panose="02020603050405020304" pitchFamily="18" charset="0"/>
              </a:rPr>
              <a:t>Team Members</a:t>
            </a:r>
            <a:endParaRPr lang="en-US" sz="3500" b="1">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a:latin typeface="Times New Roman" panose="02020603050405020304" pitchFamily="18" charset="0"/>
                <a:cs typeface="Times New Roman" panose="02020603050405020304" pitchFamily="18" charset="0"/>
              </a:rPr>
              <a:t>Sai Trinadh Kumar Pulivarthi (R11800471)</a:t>
            </a:r>
            <a:endParaRPr lang="en-US" sz="2100">
              <a:latin typeface="Times New Roman" panose="02020603050405020304" pitchFamily="18" charset="0"/>
              <a:cs typeface="Times New Roman" panose="02020603050405020304" pitchFamily="18" charset="0"/>
            </a:endParaRPr>
          </a:p>
          <a:p>
            <a:r>
              <a:rPr lang="en-US" sz="2100">
                <a:latin typeface="Times New Roman" panose="02020603050405020304" pitchFamily="18" charset="0"/>
                <a:cs typeface="Times New Roman" panose="02020603050405020304" pitchFamily="18" charset="0"/>
              </a:rPr>
              <a:t>Vamsi Krishna Muppala (R11770853)</a:t>
            </a:r>
            <a:endParaRPr lang="en-US" sz="2100">
              <a:latin typeface="Times New Roman" panose="02020603050405020304" pitchFamily="18" charset="0"/>
              <a:cs typeface="Times New Roman" panose="02020603050405020304" pitchFamily="18" charset="0"/>
            </a:endParaRPr>
          </a:p>
          <a:p>
            <a:r>
              <a:rPr lang="en-US" sz="2100">
                <a:latin typeface="Times New Roman" panose="02020603050405020304" pitchFamily="18" charset="0"/>
                <a:cs typeface="Times New Roman" panose="02020603050405020304" pitchFamily="18" charset="0"/>
              </a:rPr>
              <a:t>Vandana Priya Muppala (R11751885)</a:t>
            </a:r>
            <a:endParaRPr lang="en-US" sz="2100">
              <a:latin typeface="Times New Roman" panose="02020603050405020304" pitchFamily="18" charset="0"/>
              <a:cs typeface="Times New Roman" panose="02020603050405020304" pitchFamily="18" charset="0"/>
            </a:endParaRPr>
          </a:p>
          <a:p>
            <a:r>
              <a:rPr lang="en-US" sz="2100">
                <a:latin typeface="Times New Roman" panose="02020603050405020304" pitchFamily="18" charset="0"/>
                <a:cs typeface="Times New Roman" panose="02020603050405020304" pitchFamily="18" charset="0"/>
              </a:rPr>
              <a:t>Mahitha Pammi (R11800440)</a:t>
            </a:r>
            <a:endParaRPr lang="en-US" sz="2100">
              <a:latin typeface="Times New Roman" panose="02020603050405020304" pitchFamily="18" charset="0"/>
              <a:cs typeface="Times New Roman" panose="02020603050405020304" pitchFamily="18" charset="0"/>
            </a:endParaRPr>
          </a:p>
          <a:p>
            <a:r>
              <a:rPr lang="en-US" sz="2100">
                <a:latin typeface="Times New Roman" panose="02020603050405020304" pitchFamily="18" charset="0"/>
                <a:cs typeface="Times New Roman" panose="02020603050405020304" pitchFamily="18" charset="0"/>
              </a:rPr>
              <a:t>Lavanya Thota (R11801643)</a:t>
            </a:r>
            <a:endParaRPr lang="en-US" sz="2100">
              <a:latin typeface="Times New Roman" panose="02020603050405020304" pitchFamily="18" charset="0"/>
              <a:cs typeface="Times New Roman" panose="02020603050405020304" pitchFamily="18" charset="0"/>
            </a:endParaRPr>
          </a:p>
          <a:p>
            <a:r>
              <a:rPr lang="en-US" sz="2100">
                <a:latin typeface="Times New Roman" panose="02020603050405020304" pitchFamily="18" charset="0"/>
                <a:cs typeface="Times New Roman" panose="02020603050405020304" pitchFamily="18" charset="0"/>
              </a:rPr>
              <a:t>Kavya Gaddipati (R11800877)</a:t>
            </a:r>
            <a:endParaRPr lang="en-US" sz="2100">
              <a:latin typeface="Times New Roman" panose="02020603050405020304" pitchFamily="18" charset="0"/>
              <a:cs typeface="Times New Roman" panose="02020603050405020304" pitchFamily="18" charset="0"/>
            </a:endParaRPr>
          </a:p>
          <a:p>
            <a:r>
              <a:rPr lang="en-US" sz="2100">
                <a:latin typeface="Times New Roman" panose="02020603050405020304" pitchFamily="18" charset="0"/>
                <a:cs typeface="Times New Roman" panose="02020603050405020304" pitchFamily="18" charset="0"/>
              </a:rPr>
              <a:t>Dheeraj Chowdary Yalamanchili (R11799764)</a:t>
            </a:r>
            <a:endParaRPr lang="en-US" sz="2100">
              <a:latin typeface="Times New Roman" panose="02020603050405020304" pitchFamily="18" charset="0"/>
              <a:cs typeface="Times New Roman" panose="02020603050405020304" pitchFamily="18" charset="0"/>
            </a:endParaRPr>
          </a:p>
          <a:p>
            <a:r>
              <a:rPr lang="en-IN" altLang="en-US" sz="2100">
                <a:latin typeface="Times New Roman" panose="02020603050405020304" pitchFamily="18" charset="0"/>
                <a:cs typeface="Times New Roman" panose="02020603050405020304" pitchFamily="18" charset="0"/>
              </a:rPr>
              <a:t>Sowmya Shetty (R11770733)</a:t>
            </a:r>
            <a:endParaRPr lang="en-US" sz="2100">
              <a:latin typeface="Times New Roman" panose="02020603050405020304" pitchFamily="18" charset="0"/>
              <a:cs typeface="Times New Roman" panose="02020603050405020304" pitchFamily="18" charset="0"/>
            </a:endParaRPr>
          </a:p>
          <a:p>
            <a:endParaRPr lang="en-US" sz="2100"/>
          </a:p>
          <a:p>
            <a:endParaRPr lang="en-US" sz="2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p:cNvSpPr>
            <a:spLocks noGrp="1" noRot="1" noChangeAspect="1" noMove="1" noResize="1" noEditPoints="1" noAdjustHandles="1" noChangeArrowheads="1" noChangeShapeType="1" noTextEdit="1"/>
          </p:cNvSpPr>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Arc 20"/>
          <p:cNvSpPr>
            <a:spLocks noGrp="1" noRot="1" noChangeAspect="1" noMove="1" noResize="1" noEditPoints="1" noAdjustHandles="1" noChangeArrowheads="1" noChangeShapeType="1" noTextEdit="1"/>
          </p:cNvSpPr>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a:lnSpc>
                <a:spcPct val="90000"/>
              </a:lnSpc>
            </a:pPr>
            <a:r>
              <a:rPr lang="en-IN" sz="2000">
                <a:latin typeface="Times New Roman" panose="02020603050405020304" pitchFamily="18" charset="0"/>
                <a:cs typeface="Times New Roman" panose="02020603050405020304" pitchFamily="18" charset="0"/>
              </a:rPr>
              <a:t>As from the figure we could see, </a:t>
            </a:r>
            <a:r>
              <a:rPr lang="en-US" sz="2000">
                <a:latin typeface="Times New Roman" panose="02020603050405020304" pitchFamily="18" charset="0"/>
                <a:cs typeface="Times New Roman" panose="02020603050405020304" pitchFamily="18" charset="0"/>
              </a:rPr>
              <a:t>username JOHN, password ABCDEF, and salt S1. We merged it and got a single string "</a:t>
            </a:r>
            <a:r>
              <a:rPr lang="en-US" sz="2000" b="1">
                <a:latin typeface="Times New Roman" panose="02020603050405020304" pitchFamily="18" charset="0"/>
                <a:cs typeface="Times New Roman" panose="02020603050405020304" pitchFamily="18" charset="0"/>
              </a:rPr>
              <a:t>JOHNABCDEFS1</a:t>
            </a:r>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a:lnSpc>
                <a:spcPct val="90000"/>
              </a:lnSpc>
            </a:pPr>
            <a:r>
              <a:rPr lang="en-US" sz="2000">
                <a:latin typeface="Times New Roman" panose="02020603050405020304" pitchFamily="18" charset="0"/>
                <a:cs typeface="Times New Roman" panose="02020603050405020304" pitchFamily="18" charset="0"/>
              </a:rPr>
              <a:t>First, we generated some numerical values from "JOHNABCDEFS1" by simple converting each of character to their corresponding ASCII values.</a:t>
            </a:r>
            <a:endParaRPr lang="en-US" sz="2000">
              <a:latin typeface="Times New Roman" panose="02020603050405020304" pitchFamily="18" charset="0"/>
              <a:cs typeface="Times New Roman" panose="02020603050405020304" pitchFamily="18" charset="0"/>
            </a:endParaRPr>
          </a:p>
          <a:p>
            <a:pPr>
              <a:lnSpc>
                <a:spcPct val="90000"/>
              </a:lnSpc>
            </a:pPr>
            <a:r>
              <a:rPr lang="en-US" sz="2000">
                <a:latin typeface="Times New Roman" panose="02020603050405020304" pitchFamily="18" charset="0"/>
                <a:cs typeface="Times New Roman" panose="02020603050405020304" pitchFamily="18" charset="0"/>
              </a:rPr>
              <a:t>Then we send the string "JOHNABCDEFS1" and the numerical values to Shamir’s secret key generator, which will generate six keys with four thresholds.</a:t>
            </a:r>
            <a:endParaRPr lang="en-US" sz="2000">
              <a:latin typeface="Times New Roman" panose="02020603050405020304" pitchFamily="18" charset="0"/>
              <a:cs typeface="Times New Roman" panose="02020603050405020304" pitchFamily="18" charset="0"/>
            </a:endParaRPr>
          </a:p>
          <a:p>
            <a:pPr>
              <a:lnSpc>
                <a:spcPct val="90000"/>
              </a:lnSpc>
            </a:pPr>
            <a:r>
              <a:rPr lang="en-US" sz="2000">
                <a:latin typeface="Times New Roman" panose="02020603050405020304" pitchFamily="18" charset="0"/>
                <a:cs typeface="Times New Roman" panose="02020603050405020304" pitchFamily="18" charset="0"/>
              </a:rPr>
              <a:t>We will pick the first 4-1=3 keys and merged them and send them to the server.</a:t>
            </a:r>
            <a:endParaRPr lang="en-US" sz="2000">
              <a:latin typeface="Times New Roman" panose="02020603050405020304" pitchFamily="18" charset="0"/>
              <a:cs typeface="Times New Roman" panose="02020603050405020304" pitchFamily="18" charset="0"/>
            </a:endParaRPr>
          </a:p>
          <a:p>
            <a:pPr>
              <a:lnSpc>
                <a:spcPct val="90000"/>
              </a:lnSpc>
            </a:pPr>
            <a:r>
              <a:rPr lang="en-US" sz="2000">
                <a:latin typeface="Times New Roman" panose="02020603050405020304" pitchFamily="18" charset="0"/>
                <a:cs typeface="Times New Roman" panose="02020603050405020304" pitchFamily="18" charset="0"/>
              </a:rPr>
              <a:t>Now in case of server exposure, as these keys only have three parts, it will not be able to reconvert to the password as that requires at least 4part of keys. But it is unique enough as a password.</a:t>
            </a:r>
            <a:endParaRPr lang="en-US" sz="2000">
              <a:latin typeface="Times New Roman" panose="02020603050405020304" pitchFamily="18" charset="0"/>
              <a:cs typeface="Times New Roman" panose="02020603050405020304" pitchFamily="18" charset="0"/>
            </a:endParaRPr>
          </a:p>
          <a:p>
            <a:pPr>
              <a:lnSpc>
                <a:spcPct val="90000"/>
              </a:lnSpc>
            </a:pPr>
            <a:endParaRPr lang="en-US" sz="2000"/>
          </a:p>
          <a:p>
            <a:pPr>
              <a:lnSpc>
                <a:spcPct val="90000"/>
              </a:lnSpc>
            </a:pP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761"/>
            <a:ext cx="8229600" cy="1143000"/>
          </a:xfrm>
        </p:spPr>
        <p:txBody>
          <a:bodyPr>
            <a:normAutofit/>
          </a:bodyPr>
          <a:lstStyle/>
          <a:p>
            <a:r>
              <a:rPr lang="en-US" sz="4800" b="1" dirty="0">
                <a:latin typeface="Times New Roman" panose="02020603050405020304" pitchFamily="18" charset="0"/>
                <a:cs typeface="Times New Roman" panose="02020603050405020304" pitchFamily="18" charset="0"/>
              </a:rPr>
              <a:t>Key Collision probability</a:t>
            </a:r>
            <a:endParaRPr lang="en-US" sz="4800" b="1" dirty="0">
              <a:latin typeface="Times New Roman" panose="02020603050405020304" pitchFamily="18" charset="0"/>
              <a:cs typeface="Times New Roman" panose="02020603050405020304" pitchFamily="18" charset="0"/>
            </a:endParaRPr>
          </a:p>
        </p:txBody>
      </p:sp>
      <p:pic>
        <p:nvPicPr>
          <p:cNvPr id="5" name="Content Placeholder 4" descr="prob.png"/>
          <p:cNvPicPr>
            <a:picLocks noGrp="1" noChangeAspect="1"/>
          </p:cNvPicPr>
          <p:nvPr>
            <p:ph idx="1"/>
          </p:nvPr>
        </p:nvPicPr>
        <p:blipFill>
          <a:blip r:embed="rId1"/>
          <a:stretch>
            <a:fillRect/>
          </a:stretch>
        </p:blipFill>
        <p:spPr>
          <a:xfrm>
            <a:off x="1678762" y="2089538"/>
            <a:ext cx="4687255" cy="642942"/>
          </a:xfrm>
        </p:spPr>
      </p:pic>
      <p:sp>
        <p:nvSpPr>
          <p:cNvPr id="6" name="TextBox 5"/>
          <p:cNvSpPr txBox="1"/>
          <p:nvPr/>
        </p:nvSpPr>
        <p:spPr>
          <a:xfrm>
            <a:off x="3906343" y="2817175"/>
            <a:ext cx="4780457" cy="2008242"/>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Pc: </a:t>
            </a:r>
            <a:r>
              <a:rPr lang="en-US" sz="1400" dirty="0">
                <a:latin typeface="Times New Roman" panose="02020603050405020304" pitchFamily="18" charset="0"/>
                <a:cs typeface="Times New Roman" panose="02020603050405020304" pitchFamily="18" charset="0"/>
              </a:rPr>
              <a:t>Probability of one collision</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  : Number of keys</a:t>
            </a:r>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M : </a:t>
            </a:r>
            <a:r>
              <a:rPr lang="en-US" sz="1400" dirty="0">
                <a:latin typeface="Times New Roman" panose="02020603050405020304" pitchFamily="18" charset="0"/>
                <a:cs typeface="Times New Roman" panose="02020603050405020304" pitchFamily="18" charset="0"/>
              </a:rPr>
              <a:t>Number of user in the system</a:t>
            </a:r>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K  : </a:t>
            </a:r>
            <a:r>
              <a:rPr lang="en-US" sz="1400" dirty="0">
                <a:latin typeface="Times New Roman" panose="02020603050405020304" pitchFamily="18" charset="0"/>
                <a:cs typeface="Times New Roman" panose="02020603050405020304" pitchFamily="18" charset="0"/>
              </a:rPr>
              <a:t>Length of Keys</a:t>
            </a:r>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N  : </a:t>
            </a:r>
            <a:r>
              <a:rPr lang="en-US" sz="1400" dirty="0">
                <a:latin typeface="Times New Roman" panose="02020603050405020304" pitchFamily="18" charset="0"/>
                <a:cs typeface="Times New Roman" panose="02020603050405020304" pitchFamily="18" charset="0"/>
              </a:rPr>
              <a:t>Total representation number(</a:t>
            </a:r>
            <a:r>
              <a:rPr lang="en-US" sz="1400" dirty="0" err="1">
                <a:latin typeface="Times New Roman" panose="02020603050405020304" pitchFamily="18" charset="0"/>
                <a:cs typeface="Times New Roman" panose="02020603050405020304" pitchFamily="18" charset="0"/>
              </a:rPr>
              <a:t>eg</a:t>
            </a:r>
            <a:r>
              <a:rPr lang="en-US" sz="1400" dirty="0">
                <a:latin typeface="Times New Roman" panose="02020603050405020304" pitchFamily="18" charset="0"/>
                <a:cs typeface="Times New Roman" panose="02020603050405020304" pitchFamily="18" charset="0"/>
              </a:rPr>
              <a:t>: all possible symbol in password)</a:t>
            </a:r>
            <a:endParaRPr lang="en-US" sz="1400" dirty="0">
              <a:latin typeface="Times New Roman" panose="02020603050405020304" pitchFamily="18" charset="0"/>
              <a:cs typeface="Times New Roman" panose="02020603050405020304" pitchFamily="18" charset="0"/>
            </a:endParaRPr>
          </a:p>
          <a:p>
            <a:endParaRPr lang="en-IN" sz="1350" dirty="0"/>
          </a:p>
          <a:p>
            <a:endParaRPr lang="en-US" sz="1350" dirty="0"/>
          </a:p>
          <a:p>
            <a:endParaRPr lang="en-US" sz="1350" dirty="0"/>
          </a:p>
        </p:txBody>
      </p:sp>
      <p:sp>
        <p:nvSpPr>
          <p:cNvPr id="7" name="TextBox 6"/>
          <p:cNvSpPr txBox="1"/>
          <p:nvPr/>
        </p:nvSpPr>
        <p:spPr>
          <a:xfrm>
            <a:off x="1464447" y="4232678"/>
            <a:ext cx="6215106"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&gt; If we increase the number or length of keys ,probability of collision will get decrease.</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&gt; </a:t>
            </a:r>
            <a:r>
              <a:rPr lang="en-US" sz="2000" dirty="0">
                <a:latin typeface="Times New Roman" panose="02020603050405020304" pitchFamily="18" charset="0"/>
                <a:cs typeface="Times New Roman" panose="02020603050405020304" pitchFamily="18" charset="0"/>
              </a:rPr>
              <a:t>But with combination of representation number and adding uniqueness to password      from server side can reduce the probability of collision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p:cNvSpPr>
            <a:spLocks noGrp="1" noRot="1" noChangeAspect="1" noMove="1" noResize="1" noEditPoints="1" noAdjustHandles="1" noChangeArrowheads="1" noChangeShapeType="1" noTextEdit="1"/>
          </p:cNvSpPr>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a:grpSpLocks noGrp="1" noRot="1" noChangeAspect="1" noMove="1" noResize="1" noUngrp="1"/>
          </p:cNvGrpSpPr>
          <p:nvPr/>
        </p:nvGrpSpPr>
        <p:grpSpPr>
          <a:xfrm>
            <a:off x="307282" y="635715"/>
            <a:ext cx="8356656" cy="2482136"/>
            <a:chOff x="409710" y="635715"/>
            <a:chExt cx="11142208" cy="2482136"/>
          </a:xfrm>
        </p:grpSpPr>
        <p:sp>
          <p:nvSpPr>
            <p:cNvPr id="39"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40"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41"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42"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43" name="Rectangle 42"/>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785460" y="759805"/>
            <a:ext cx="7729890" cy="1325563"/>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Advantages</a:t>
            </a:r>
            <a:br>
              <a:rPr lang="en-US" sz="3500" dirty="0">
                <a:solidFill>
                  <a:srgbClr val="FFFFFF"/>
                </a:solidFill>
              </a:rPr>
            </a:br>
            <a:endParaRPr lang="en-US" sz="3500" dirty="0">
              <a:solidFill>
                <a:srgbClr val="FFFFFF"/>
              </a:solidFill>
            </a:endParaRPr>
          </a:p>
        </p:txBody>
      </p:sp>
      <p:pic>
        <p:nvPicPr>
          <p:cNvPr id="7" name="Graphic 6" descr="Disconnected"/>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68676" y="3070395"/>
            <a:ext cx="2407334" cy="2407334"/>
          </a:xfrm>
          <a:prstGeom prst="rect">
            <a:avLst/>
          </a:prstGeom>
        </p:spPr>
      </p:pic>
      <p:sp>
        <p:nvSpPr>
          <p:cNvPr id="3" name="Content Placeholder 2"/>
          <p:cNvSpPr>
            <a:spLocks noGrp="1"/>
          </p:cNvSpPr>
          <p:nvPr>
            <p:ph idx="1"/>
          </p:nvPr>
        </p:nvSpPr>
        <p:spPr>
          <a:xfrm>
            <a:off x="3971676" y="2494450"/>
            <a:ext cx="4103647" cy="3563159"/>
          </a:xfrm>
        </p:spPr>
        <p:txBody>
          <a:bodyPr>
            <a:normAutofit/>
          </a:bodyPr>
          <a:lstStyle/>
          <a:p>
            <a:pPr>
              <a:lnSpc>
                <a:spcPct val="90000"/>
              </a:lnSpc>
            </a:pPr>
            <a:r>
              <a:rPr lang="en-US" sz="2100" dirty="0">
                <a:latin typeface="Times New Roman" panose="02020603050405020304" pitchFamily="18" charset="0"/>
                <a:cs typeface="Times New Roman" panose="02020603050405020304" pitchFamily="18" charset="0"/>
              </a:rPr>
              <a:t>It is not vulnerable to quantum attack.</a:t>
            </a:r>
            <a:endParaRPr lang="en-US" sz="2100" dirty="0">
              <a:latin typeface="Times New Roman" panose="02020603050405020304" pitchFamily="18" charset="0"/>
              <a:cs typeface="Times New Roman" panose="02020603050405020304" pitchFamily="18" charset="0"/>
            </a:endParaRPr>
          </a:p>
          <a:p>
            <a:pPr>
              <a:lnSpc>
                <a:spcPct val="90000"/>
              </a:lnSpc>
            </a:pPr>
            <a:r>
              <a:rPr lang="en-US" sz="2100" dirty="0">
                <a:latin typeface="Times New Roman" panose="02020603050405020304" pitchFamily="18" charset="0"/>
                <a:cs typeface="Times New Roman" panose="02020603050405020304" pitchFamily="18" charset="0"/>
              </a:rPr>
              <a:t>Even though the system server exposes to vulnerabilities , the password is not recoverable.</a:t>
            </a:r>
            <a:endParaRPr lang="en-US" sz="2100" dirty="0">
              <a:latin typeface="Times New Roman" panose="02020603050405020304" pitchFamily="18" charset="0"/>
              <a:cs typeface="Times New Roman" panose="02020603050405020304" pitchFamily="18" charset="0"/>
            </a:endParaRPr>
          </a:p>
          <a:p>
            <a:pPr>
              <a:lnSpc>
                <a:spcPct val="90000"/>
              </a:lnSpc>
            </a:pPr>
            <a:r>
              <a:rPr lang="en-US" sz="2100" dirty="0">
                <a:latin typeface="Times New Roman" panose="02020603050405020304" pitchFamily="18" charset="0"/>
                <a:cs typeface="Times New Roman" panose="02020603050405020304" pitchFamily="18" charset="0"/>
              </a:rPr>
              <a:t>It is flexible and extensible which means that the secret o</a:t>
            </a:r>
            <a:r>
              <a:rPr lang="en-US" sz="2100" b="0" i="0" dirty="0">
                <a:effectLst/>
                <a:latin typeface="Times New Roman" panose="02020603050405020304" pitchFamily="18" charset="0"/>
                <a:cs typeface="Times New Roman" panose="02020603050405020304" pitchFamily="18" charset="0"/>
              </a:rPr>
              <a:t>wner could add, amend or remove shares at anytime if they wanted to, without modifying the original secret.</a:t>
            </a:r>
            <a:endParaRPr lang="en-US" sz="2100" b="0" i="0" dirty="0">
              <a:effectLst/>
              <a:latin typeface="Times New Roman" panose="02020603050405020304" pitchFamily="18" charset="0"/>
              <a:cs typeface="Times New Roman" panose="02020603050405020304" pitchFamily="18" charset="0"/>
            </a:endParaRPr>
          </a:p>
          <a:p>
            <a:pPr>
              <a:lnSpc>
                <a:spcPct val="90000"/>
              </a:lnSpc>
            </a:pPr>
            <a:endParaRPr lang="en-US" sz="2100" dirty="0">
              <a:latin typeface="Times New Roman" panose="02020603050405020304" pitchFamily="18" charset="0"/>
              <a:cs typeface="Times New Roman" panose="02020603050405020304" pitchFamily="18" charset="0"/>
            </a:endParaRPr>
          </a:p>
          <a:p>
            <a:pPr>
              <a:lnSpc>
                <a:spcPct val="90000"/>
              </a:lnSpc>
            </a:pPr>
            <a:endParaRPr lang="en-US" sz="21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p:cNvSpPr>
            <a:spLocks noGrp="1" noRot="1" noChangeAspect="1" noMove="1" noResize="1" noEditPoints="1" noAdjustHandles="1" noChangeArrowheads="1" noChangeShapeType="1" noTextEdit="1"/>
          </p:cNvSpPr>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2" name="Freeform 46"/>
          <p:cNvSpPr>
            <a:spLocks noGrp="1" noRot="1" noChangeAspect="1" noMove="1" noResize="1" noEditPoints="1" noAdjustHandles="1" noChangeArrowheads="1" noChangeShapeType="1" noTextEdit="1"/>
          </p:cNvSpPr>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4" name="Freeform 47"/>
          <p:cNvSpPr>
            <a:spLocks noGrp="1" noRot="1" noChangeAspect="1" noMove="1" noResize="1" noEditPoints="1" noAdjustHandles="1" noChangeArrowheads="1" noChangeShapeType="1" noTextEdit="1"/>
          </p:cNvSpPr>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4"/>
          <p:cNvSpPr>
            <a:spLocks noGrp="1" noRot="1" noChangeAspect="1" noMove="1" noResize="1" noEditPoints="1" noAdjustHandles="1" noChangeArrowheads="1" noChangeShapeType="1" noTextEdit="1"/>
          </p:cNvSpPr>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Grp="1" noRot="1" noChangeAspect="1" noMove="1" noResize="1" noEditPoints="1" noAdjustHandles="1" noChangeArrowheads="1" noChangeShapeType="1" noTextEdit="1"/>
          </p:cNvSpPr>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718879" y="800392"/>
            <a:ext cx="7698523" cy="1212102"/>
          </a:xfrm>
        </p:spPr>
        <p:txBody>
          <a:bodyPr>
            <a:normAutofit fontScale="90000"/>
          </a:bodyPr>
          <a:lstStyle/>
          <a:p>
            <a:r>
              <a:rPr lang="en-US" sz="4400" b="1" dirty="0">
                <a:solidFill>
                  <a:srgbClr val="FFFFFF"/>
                </a:solidFill>
                <a:latin typeface="Times New Roman" panose="02020603050405020304" pitchFamily="18" charset="0"/>
                <a:cs typeface="Times New Roman" panose="02020603050405020304" pitchFamily="18" charset="0"/>
              </a:rPr>
              <a:t>Limitations</a:t>
            </a:r>
            <a:br>
              <a:rPr lang="en-US" sz="3500" dirty="0">
                <a:solidFill>
                  <a:srgbClr val="FFFFFF"/>
                </a:solidFill>
                <a:latin typeface="Times New Roman" panose="02020603050405020304" pitchFamily="18" charset="0"/>
                <a:cs typeface="Times New Roman" panose="02020603050405020304" pitchFamily="18" charset="0"/>
              </a:rPr>
            </a:br>
            <a:endParaRPr lang="en-US" sz="3500" dirty="0">
              <a:solidFill>
                <a:srgbClr val="FFFFFF"/>
              </a:solidFill>
            </a:endParaRPr>
          </a:p>
        </p:txBody>
      </p:sp>
      <p:sp>
        <p:nvSpPr>
          <p:cNvPr id="3" name="Content Placeholder 2"/>
          <p:cNvSpPr>
            <a:spLocks noGrp="1"/>
          </p:cNvSpPr>
          <p:nvPr>
            <p:ph idx="1"/>
          </p:nvPr>
        </p:nvSpPr>
        <p:spPr>
          <a:xfrm>
            <a:off x="987573" y="2897242"/>
            <a:ext cx="7281746" cy="3567173"/>
          </a:xfrm>
        </p:spPr>
        <p:txBody>
          <a:bodyPr anchor="ctr">
            <a:normAutofit/>
          </a:bodyPr>
          <a:lstStyle/>
          <a:p>
            <a:r>
              <a:rPr lang="en-US" sz="2800" dirty="0">
                <a:latin typeface="Times New Roman" panose="02020603050405020304" pitchFamily="18" charset="0"/>
                <a:cs typeface="Times New Roman" panose="02020603050405020304" pitchFamily="18" charset="0"/>
              </a:rPr>
              <a:t>Collision rate is higher than the hashing methods.</a:t>
            </a:r>
            <a:endParaRPr lang="en-US" sz="2800" dirty="0">
              <a:latin typeface="Times New Roman" panose="02020603050405020304" pitchFamily="18" charset="0"/>
              <a:cs typeface="Times New Roman" panose="02020603050405020304" pitchFamily="18" charset="0"/>
            </a:endParaRPr>
          </a:p>
          <a:p>
            <a:r>
              <a:rPr lang="en-US" sz="2800" b="0" i="0" dirty="0">
                <a:effectLst/>
                <a:latin typeface="Times New Roman" panose="02020603050405020304" pitchFamily="18" charset="0"/>
                <a:cs typeface="Times New Roman" panose="02020603050405020304" pitchFamily="18" charset="0"/>
              </a:rPr>
              <a:t>Each share of the secret must be at least as large as the secret itself.</a:t>
            </a:r>
            <a:endParaRPr lang="en-US" sz="2800" b="0" i="0" dirty="0">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To ensure  that shareholders are not submitting fake shares is one of the problem in Shamir secret algorithm.</a:t>
            </a:r>
            <a:endParaRPr lang="en-US" sz="2800" b="0" i="0" dirty="0">
              <a:effectLst/>
              <a:latin typeface="Times New Roman" panose="02020603050405020304" pitchFamily="18" charset="0"/>
              <a:cs typeface="Times New Roman" panose="02020603050405020304" pitchFamily="18" charset="0"/>
            </a:endParaRPr>
          </a:p>
          <a:p>
            <a:pPr marL="0" indent="0">
              <a:buNone/>
            </a:pPr>
            <a:endParaRPr lang="en-US" sz="2100" dirty="0">
              <a:latin typeface="Times New Roman" panose="02020603050405020304" pitchFamily="18" charset="0"/>
              <a:cs typeface="Times New Roman" panose="02020603050405020304" pitchFamily="18" charset="0"/>
            </a:endParaRPr>
          </a:p>
          <a:p>
            <a:endParaRPr lang="en-US" sz="2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82600" y="321734"/>
            <a:ext cx="8178799" cy="1135737"/>
          </a:xfrm>
        </p:spPr>
        <p:txBody>
          <a:bodyPr>
            <a:normAutofit/>
          </a:bodyPr>
          <a:lstStyle/>
          <a:p>
            <a:r>
              <a:rPr lang="en-US" sz="4400" b="1" dirty="0">
                <a:latin typeface="Times New Roman" panose="02020603050405020304" pitchFamily="18" charset="0"/>
                <a:cs typeface="Times New Roman" panose="02020603050405020304" pitchFamily="18" charset="0"/>
              </a:rPr>
              <a:t>Conclusion&amp; Future work</a:t>
            </a:r>
            <a:endParaRPr lang="en-US" sz="4400" b="1" dirty="0"/>
          </a:p>
        </p:txBody>
      </p:sp>
      <p:sp>
        <p:nvSpPr>
          <p:cNvPr id="3" name="Content Placeholder 2"/>
          <p:cNvSpPr>
            <a:spLocks noGrp="1"/>
          </p:cNvSpPr>
          <p:nvPr>
            <p:ph idx="1"/>
          </p:nvPr>
        </p:nvSpPr>
        <p:spPr>
          <a:xfrm>
            <a:off x="482600" y="1782981"/>
            <a:ext cx="8178799" cy="4393982"/>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Using distinct passwords for each different online service is inconvenient for users. Users frequently reuse the same passwords across various services. Any service server exposure puts the user's other online services at risk. Hash functions, as we can see, are ineffective against quantum computers.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Using the strength of Shamir's secret sharing method, our proposed protocols can solve this challenge.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will improve these methods in the future by using threshold cryptography.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collision rate of this method is larger than that of hashing methods, which is its restriction. However, we may get around this difficulty by increasing the length of the keys. We can also overcome the problem by introducing another way to provide more uniqueness. We'll work on it in the future.</a:t>
            </a:r>
            <a:endParaRPr lang="en-US" sz="2000" dirty="0">
              <a:latin typeface="Times New Roman" panose="02020603050405020304" pitchFamily="18" charset="0"/>
              <a:cs typeface="Times New Roman" panose="02020603050405020304" pitchFamily="18" charset="0"/>
            </a:endParaRPr>
          </a:p>
          <a:p>
            <a:endParaRPr lang="en-US" sz="1700" dirty="0"/>
          </a:p>
        </p:txBody>
      </p:sp>
      <p:sp>
        <p:nvSpPr>
          <p:cNvPr id="15" name="Rectangle 9"/>
          <p:cNvSpPr>
            <a:spLocks noGrp="1" noRot="1" noChangeAspect="1" noMove="1" noResize="1" noEditPoints="1" noAdjustHandles="1" noChangeArrowheads="1" noChangeShapeType="1" noTextEdit="1"/>
          </p:cNvSpPr>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6"/>
          <p:cNvSpPr>
            <a:spLocks noGrp="1" noRot="1" noChangeAspect="1" noMove="1" noResize="1" noEditPoints="1" noAdjustHandles="1" noChangeArrowheads="1" noChangeShapeType="1" noTextEdit="1"/>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0991" y="993913"/>
            <a:ext cx="3010408" cy="4021637"/>
          </a:xfrm>
        </p:spPr>
        <p:txBody>
          <a:bodyPr vert="horz" lIns="91440" tIns="45720" rIns="91440" bIns="45720" rtlCol="0" anchor="b">
            <a:normAutofit/>
          </a:bodyPr>
          <a:lstStyle/>
          <a:p>
            <a:pPr algn="l" defTabSz="914400">
              <a:lnSpc>
                <a:spcPct val="90000"/>
              </a:lnSpc>
            </a:pPr>
            <a:r>
              <a:rPr lang="en-US" sz="7000" kern="1200">
                <a:solidFill>
                  <a:schemeClr val="tx1"/>
                </a:solidFill>
                <a:latin typeface="+mj-lt"/>
                <a:ea typeface="+mj-ea"/>
                <a:cs typeface="+mj-cs"/>
              </a:rPr>
              <a:t>Thank you </a:t>
            </a:r>
            <a:r>
              <a:rPr lang="en-US" sz="7000" kern="1200">
                <a:solidFill>
                  <a:schemeClr val="tx1"/>
                </a:solidFill>
                <a:latin typeface="+mj-lt"/>
                <a:ea typeface="+mj-ea"/>
                <a:cs typeface="+mj-cs"/>
                <a:sym typeface="Wingdings" panose="05000000000000000000" pitchFamily="2" charset="2"/>
              </a:rPr>
              <a:t></a:t>
            </a:r>
            <a:endParaRPr lang="en-US" sz="7000" kern="1200">
              <a:solidFill>
                <a:schemeClr val="tx1"/>
              </a:solidFill>
              <a:latin typeface="+mj-lt"/>
              <a:ea typeface="+mj-ea"/>
              <a:cs typeface="+mj-cs"/>
            </a:endParaRPr>
          </a:p>
        </p:txBody>
      </p:sp>
      <p:sp>
        <p:nvSpPr>
          <p:cNvPr id="30" name="Freeform: Shape 8"/>
          <p:cNvSpPr>
            <a:spLocks noGrp="1" noRot="1" noChangeAspect="1" noMove="1" noResize="1" noEditPoints="1" noAdjustHandles="1" noChangeArrowheads="1" noChangeShapeType="1" noTextEdit="1"/>
          </p:cNvSpPr>
          <p:nvPr/>
        </p:nvSpPr>
        <p:spPr>
          <a:xfrm>
            <a:off x="0" y="0"/>
            <a:ext cx="4103329"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a:off x="2466397" y="1774620"/>
            <a:ext cx="283503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25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12"/>
          <p:cNvSpPr>
            <a:spLocks noGrp="1" noRot="1" noChangeAspect="1" noMove="1" noResize="1" noEditPoints="1" noAdjustHandles="1" noChangeArrowheads="1" noChangeShapeType="1" noTextEdit="1"/>
          </p:cNvSpPr>
          <p:nvPr/>
        </p:nvSpPr>
        <p:spPr>
          <a:xfrm>
            <a:off x="5260087" y="1713004"/>
            <a:ext cx="27432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1144714" y="857250"/>
            <a:ext cx="685628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Freeform: Shape 18"/>
          <p:cNvSpPr>
            <a:spLocks noGrp="1" noRot="1" noChangeAspect="1" noMove="1" noResize="1" noEditPoints="1" noAdjustHandles="1" noChangeArrowheads="1" noChangeShapeType="1" noTextEdit="1"/>
          </p:cNvSpPr>
          <p:nvPr/>
        </p:nvSpPr>
        <p:spPr>
          <a:xfrm>
            <a:off x="1143000" y="857250"/>
            <a:ext cx="2344091"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529344" y="1722430"/>
            <a:ext cx="1800225" cy="3345872"/>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Abstract</a:t>
            </a:r>
            <a:endParaRPr lang="en-US" b="1" dirty="0">
              <a:solidFill>
                <a:srgbClr val="FFFFFF"/>
              </a:solidFill>
              <a:latin typeface="Times New Roman" panose="02020603050405020304" pitchFamily="18" charset="0"/>
              <a:cs typeface="Times New Roman" panose="02020603050405020304" pitchFamily="18" charset="0"/>
            </a:endParaRPr>
          </a:p>
        </p:txBody>
      </p:sp>
      <p:sp>
        <p:nvSpPr>
          <p:cNvPr id="27" name="Arc 20"/>
          <p:cNvSpPr>
            <a:spLocks noGrp="1" noRot="1" noChangeAspect="1" noMove="1" noResize="1" noEditPoints="1" noAdjustHandles="1" noChangeArrowheads="1" noChangeShapeType="1" noTextEdit="1"/>
          </p:cNvSpPr>
          <p:nvPr/>
        </p:nvSpPr>
        <p:spPr>
          <a:xfrm flipV="1">
            <a:off x="5390102" y="2698860"/>
            <a:ext cx="2296931"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3" name="Content Placeholder 2"/>
          <p:cNvSpPr>
            <a:spLocks noGrp="1"/>
          </p:cNvSpPr>
          <p:nvPr>
            <p:ph idx="1"/>
          </p:nvPr>
        </p:nvSpPr>
        <p:spPr>
          <a:xfrm>
            <a:off x="3644611" y="1300759"/>
            <a:ext cx="3884901" cy="4189214"/>
          </a:xfrm>
        </p:spPr>
        <p:txBody>
          <a:bodyPr anchor="ctr">
            <a:normAutofit lnSpcReduction="10000"/>
          </a:bodyPr>
          <a:lstStyle/>
          <a:p>
            <a:pPr>
              <a:lnSpc>
                <a:spcPct val="90000"/>
              </a:lnSpc>
            </a:pPr>
            <a:r>
              <a:rPr lang="en-US" sz="1400" dirty="0">
                <a:latin typeface="Times New Roman" panose="02020603050405020304" pitchFamily="18" charset="0"/>
                <a:cs typeface="Times New Roman" panose="02020603050405020304" pitchFamily="18" charset="0"/>
              </a:rPr>
              <a:t>Shamir's Secret Sharing is a quantum attack resistant method that is widely used for secret sharing. However, it can also be used to replace hashing in authentication protocols.</a:t>
            </a:r>
            <a:endParaRPr lang="en-US" sz="1400" dirty="0">
              <a:latin typeface="Times New Roman" panose="02020603050405020304" pitchFamily="18" charset="0"/>
              <a:cs typeface="Times New Roman" panose="02020603050405020304" pitchFamily="18" charset="0"/>
            </a:endParaRPr>
          </a:p>
          <a:p>
            <a:pPr>
              <a:lnSpc>
                <a:spcPct val="90000"/>
              </a:lnSpc>
            </a:pPr>
            <a:r>
              <a:rPr lang="en-US" sz="1400" dirty="0">
                <a:latin typeface="Times New Roman" panose="02020603050405020304" pitchFamily="18" charset="0"/>
                <a:cs typeface="Times New Roman" panose="02020603050405020304" pitchFamily="18" charset="0"/>
              </a:rPr>
              <a:t>Here, we present an authentication protocol which will</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use Shamir’s secret sharing method to authenticate with server.</a:t>
            </a:r>
            <a:endParaRPr lang="en-US" sz="1400" dirty="0">
              <a:latin typeface="Times New Roman" panose="02020603050405020304" pitchFamily="18" charset="0"/>
              <a:cs typeface="Times New Roman" panose="02020603050405020304" pitchFamily="18" charset="0"/>
            </a:endParaRPr>
          </a:p>
          <a:p>
            <a:pPr>
              <a:lnSpc>
                <a:spcPct val="90000"/>
              </a:lnSpc>
            </a:pPr>
            <a:r>
              <a:rPr lang="en-US" sz="1400" dirty="0">
                <a:latin typeface="Times New Roman" panose="02020603050405020304" pitchFamily="18" charset="0"/>
                <a:cs typeface="Times New Roman" panose="02020603050405020304" pitchFamily="18" charset="0"/>
              </a:rPr>
              <a:t>Hashing is not much effective at hiding the data in post quantum</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era. So, in post quantum era, if any data server get exposed,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user's credentials can be also compromised as they were hidden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by using hashing as a one-way encryption.</a:t>
            </a:r>
            <a:endParaRPr lang="en-US" sz="1400" dirty="0">
              <a:latin typeface="Times New Roman" panose="02020603050405020304" pitchFamily="18" charset="0"/>
              <a:cs typeface="Times New Roman" panose="02020603050405020304" pitchFamily="18" charset="0"/>
            </a:endParaRPr>
          </a:p>
          <a:p>
            <a:pPr>
              <a:lnSpc>
                <a:spcPct val="90000"/>
              </a:lnSpc>
            </a:pPr>
            <a:r>
              <a:rPr lang="en-US" sz="1400" dirty="0">
                <a:latin typeface="Times New Roman" panose="02020603050405020304" pitchFamily="18" charset="0"/>
                <a:cs typeface="Times New Roman" panose="02020603050405020304" pitchFamily="18" charset="0"/>
              </a:rPr>
              <a:t>Our protocol will be able to solve this problem in a way that complete data exposure from server will not reveal the actual password provided by the user. So, even if the user uses same password for other online services/systems, these services and systems will not be affected.</a:t>
            </a:r>
            <a:endParaRPr lang="en-US" sz="1400" dirty="0">
              <a:latin typeface="Times New Roman" panose="02020603050405020304" pitchFamily="18" charset="0"/>
              <a:cs typeface="Times New Roman" panose="02020603050405020304" pitchFamily="18" charset="0"/>
            </a:endParaRPr>
          </a:p>
          <a:p>
            <a:pPr>
              <a:lnSpc>
                <a:spcPct val="90000"/>
              </a:lnSpc>
            </a:pPr>
            <a:endParaRPr lang="en-US"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1"/>
          <p:cNvSpPr>
            <a:spLocks noGrp="1" noRot="1" noChangeAspect="1" noMove="1" noResize="1" noEditPoints="1" noAdjustHandles="1" noChangeArrowheads="1" noChangeShapeType="1" noTextEdit="1"/>
          </p:cNvSpPr>
          <p:nvPr/>
        </p:nvSpPr>
        <p:spPr>
          <a:xfrm>
            <a:off x="1144714" y="857250"/>
            <a:ext cx="685628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Freeform: Shape 33"/>
          <p:cNvSpPr>
            <a:spLocks noGrp="1" noRot="1" noChangeAspect="1" noMove="1" noResize="1" noEditPoints="1" noAdjustHandles="1" noChangeArrowheads="1" noChangeShapeType="1" noTextEdit="1"/>
          </p:cNvSpPr>
          <p:nvPr/>
        </p:nvSpPr>
        <p:spPr>
          <a:xfrm>
            <a:off x="6885392" y="857252"/>
            <a:ext cx="638474"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Title 1"/>
          <p:cNvSpPr>
            <a:spLocks noGrp="1"/>
          </p:cNvSpPr>
          <p:nvPr>
            <p:ph type="title"/>
          </p:nvPr>
        </p:nvSpPr>
        <p:spPr>
          <a:xfrm>
            <a:off x="1614488" y="1131095"/>
            <a:ext cx="5915025" cy="994172"/>
          </a:xfrm>
        </p:spPr>
        <p:txBody>
          <a:bodyPr>
            <a:normAutofit fontScale="90000"/>
          </a:bodyPr>
          <a:lstStyle/>
          <a:p>
            <a:pPr>
              <a:lnSpc>
                <a:spcPct val="90000"/>
              </a:lnSpc>
            </a:pPr>
            <a:r>
              <a:rPr lang="en-US" sz="4900" b="1" dirty="0">
                <a:latin typeface="Times New Roman" panose="02020603050405020304" pitchFamily="18" charset="0"/>
                <a:cs typeface="Times New Roman" panose="02020603050405020304" pitchFamily="18" charset="0"/>
              </a:rPr>
              <a:t>Introduction</a:t>
            </a:r>
            <a:br>
              <a:rPr lang="en-US" dirty="0"/>
            </a:br>
            <a:endParaRPr lang="en-US" dirty="0"/>
          </a:p>
        </p:txBody>
      </p:sp>
      <p:sp>
        <p:nvSpPr>
          <p:cNvPr id="36" name="Arc 35"/>
          <p:cNvSpPr>
            <a:spLocks noGrp="1" noRot="1" noChangeAspect="1" noMove="1" noResize="1" noEditPoints="1" noAdjustHandles="1" noChangeArrowheads="1" noChangeShapeType="1" noTextEdit="1"/>
          </p:cNvSpPr>
          <p:nvPr/>
        </p:nvSpPr>
        <p:spPr>
          <a:xfrm rot="5400000" flipV="1">
            <a:off x="1072766" y="2877490"/>
            <a:ext cx="3062575" cy="2296931"/>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18" name="Content Placeholder 2"/>
          <p:cNvSpPr>
            <a:spLocks noGrp="1"/>
          </p:cNvSpPr>
          <p:nvPr>
            <p:ph idx="1"/>
          </p:nvPr>
        </p:nvSpPr>
        <p:spPr>
          <a:xfrm>
            <a:off x="1614488" y="2226469"/>
            <a:ext cx="5915025" cy="3263504"/>
          </a:xfrm>
        </p:spPr>
        <p:txBody>
          <a:bodyPr>
            <a:normAutofit/>
          </a:bodyPr>
          <a:lstStyle/>
          <a:p>
            <a:pPr>
              <a:lnSpc>
                <a:spcPct val="90000"/>
              </a:lnSpc>
            </a:pPr>
            <a:r>
              <a:rPr lang="en-US" sz="1650" dirty="0">
                <a:latin typeface="Times New Roman" panose="02020603050405020304" pitchFamily="18" charset="0"/>
                <a:cs typeface="Times New Roman" panose="02020603050405020304" pitchFamily="18" charset="0"/>
              </a:rPr>
              <a:t>Numerous individuals use powerless or customary passwords. Software engineers are always driving the client to make complex and lengthy pass key. So, clients are inclined to use just complex and lengthy pass key for all the digital services.</a:t>
            </a:r>
            <a:endParaRPr lang="en-US" sz="1650" dirty="0">
              <a:latin typeface="Times New Roman" panose="02020603050405020304" pitchFamily="18" charset="0"/>
              <a:cs typeface="Times New Roman" panose="02020603050405020304" pitchFamily="18" charset="0"/>
            </a:endParaRPr>
          </a:p>
          <a:p>
            <a:pPr>
              <a:lnSpc>
                <a:spcPct val="90000"/>
              </a:lnSpc>
            </a:pPr>
            <a:r>
              <a:rPr lang="en-US" sz="1650" dirty="0">
                <a:latin typeface="Times New Roman" panose="02020603050405020304" pitchFamily="18" charset="0"/>
                <a:cs typeface="Times New Roman" panose="02020603050405020304" pitchFamily="18" charset="0"/>
              </a:rPr>
              <a:t>As example, in figure 1 we can see, clients utilize similar</a:t>
            </a:r>
            <a:br>
              <a:rPr lang="en-US" sz="1650" dirty="0">
                <a:latin typeface="Times New Roman" panose="02020603050405020304" pitchFamily="18" charset="0"/>
                <a:cs typeface="Times New Roman" panose="02020603050405020304" pitchFamily="18" charset="0"/>
              </a:rPr>
            </a:br>
            <a:r>
              <a:rPr lang="en-US" sz="1650" dirty="0">
                <a:latin typeface="Times New Roman" panose="02020603050405020304" pitchFamily="18" charset="0"/>
                <a:cs typeface="Times New Roman" panose="02020603050405020304" pitchFamily="18" charset="0"/>
              </a:rPr>
              <a:t>passwords to get to two totally detached systems A</a:t>
            </a:r>
            <a:br>
              <a:rPr lang="en-US" sz="1650" dirty="0">
                <a:latin typeface="Times New Roman" panose="02020603050405020304" pitchFamily="18" charset="0"/>
                <a:cs typeface="Times New Roman" panose="02020603050405020304" pitchFamily="18" charset="0"/>
              </a:rPr>
            </a:br>
            <a:r>
              <a:rPr lang="en-US" sz="1650" dirty="0">
                <a:latin typeface="Times New Roman" panose="02020603050405020304" pitchFamily="18" charset="0"/>
                <a:cs typeface="Times New Roman" panose="02020603050405020304" pitchFamily="18" charset="0"/>
              </a:rPr>
              <a:t>and B.</a:t>
            </a:r>
            <a:endParaRPr lang="en-US" sz="1650" dirty="0">
              <a:latin typeface="Times New Roman" panose="02020603050405020304" pitchFamily="18" charset="0"/>
              <a:cs typeface="Times New Roman" panose="02020603050405020304" pitchFamily="18" charset="0"/>
            </a:endParaRPr>
          </a:p>
          <a:p>
            <a:pPr>
              <a:lnSpc>
                <a:spcPct val="90000"/>
              </a:lnSpc>
            </a:pPr>
            <a:r>
              <a:rPr lang="en-US" sz="1650" dirty="0">
                <a:latin typeface="Times New Roman" panose="02020603050405020304" pitchFamily="18" charset="0"/>
                <a:cs typeface="Times New Roman" panose="02020603050405020304" pitchFamily="18" charset="0"/>
              </a:rPr>
              <a:t>Here, the next section provides a general idea of the current state of password protocols. In the following section, we provide our methodology. After that, in the sixth section, we will analyze the effectiveness of our proposed protocol with the conclusion section, which will summarize and recommend some future works.</a:t>
            </a:r>
            <a:endParaRPr lang="en-US" sz="1650" dirty="0">
              <a:latin typeface="Times New Roman" panose="02020603050405020304" pitchFamily="18" charset="0"/>
              <a:cs typeface="Times New Roman" panose="02020603050405020304" pitchFamily="18" charset="0"/>
            </a:endParaRPr>
          </a:p>
          <a:p>
            <a:pPr>
              <a:lnSpc>
                <a:spcPct val="90000"/>
              </a:lnSpc>
            </a:pP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143000" y="857250"/>
            <a:ext cx="6858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Freeform: Shape 10"/>
          <p:cNvSpPr>
            <a:spLocks noGrp="1" noRot="1" noChangeAspect="1" noMove="1" noResize="1" noEditPoints="1" noAdjustHandles="1" noChangeArrowheads="1" noChangeShapeType="1" noTextEdit="1"/>
          </p:cNvSpPr>
          <p:nvPr/>
        </p:nvSpPr>
        <p:spPr>
          <a:xfrm rot="18900000" flipH="1">
            <a:off x="931412" y="666998"/>
            <a:ext cx="1028046" cy="103274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12"/>
          <p:cNvSpPr>
            <a:spLocks noGrp="1" noRot="1" noChangeAspect="1" noMove="1" noResize="1" noEditPoints="1" noAdjustHandles="1" noChangeArrowheads="1" noChangeShapeType="1" noTextEdit="1"/>
          </p:cNvSpPr>
          <p:nvPr/>
        </p:nvSpPr>
        <p:spPr>
          <a:xfrm rot="18900000" flipH="1">
            <a:off x="1644547" y="1173860"/>
            <a:ext cx="363020"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14"/>
          <p:cNvSpPr>
            <a:spLocks noGrp="1" noRot="1" noChangeAspect="1" noMove="1" noResize="1" noEditPoints="1" noAdjustHandles="1" noChangeArrowheads="1" noChangeShapeType="1" noTextEdit="1"/>
          </p:cNvSpPr>
          <p:nvPr/>
        </p:nvSpPr>
        <p:spPr>
          <a:xfrm rot="18900000" flipH="1">
            <a:off x="6792458" y="1348605"/>
            <a:ext cx="386703"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Freeform: Shape 16"/>
          <p:cNvSpPr>
            <a:spLocks noGrp="1" noRot="1" noChangeAspect="1" noMove="1" noResize="1" noEditPoints="1" noAdjustHandles="1" noChangeArrowheads="1" noChangeShapeType="1" noTextEdit="1"/>
          </p:cNvSpPr>
          <p:nvPr/>
        </p:nvSpPr>
        <p:spPr>
          <a:xfrm rot="10800000" flipH="1">
            <a:off x="6406111" y="857251"/>
            <a:ext cx="1594889" cy="1110628"/>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4" name="Isosceles Triangle 18"/>
          <p:cNvSpPr>
            <a:spLocks noGrp="1" noRot="1" noChangeAspect="1" noMove="1" noResize="1" noEditPoints="1" noAdjustHandles="1" noChangeArrowheads="1" noChangeShapeType="1" noTextEdit="1"/>
          </p:cNvSpPr>
          <p:nvPr/>
        </p:nvSpPr>
        <p:spPr>
          <a:xfrm flipH="1">
            <a:off x="5629694" y="5443877"/>
            <a:ext cx="840663" cy="556874"/>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Content Placeholder 4"/>
          <p:cNvPicPr>
            <a:picLocks noGrp="1" noChangeAspect="1"/>
          </p:cNvPicPr>
          <p:nvPr>
            <p:ph idx="1"/>
          </p:nvPr>
        </p:nvPicPr>
        <p:blipFill>
          <a:blip r:embed="rId1"/>
          <a:stretch>
            <a:fillRect/>
          </a:stretch>
        </p:blipFill>
        <p:spPr>
          <a:xfrm>
            <a:off x="1504951" y="1420082"/>
            <a:ext cx="6134099" cy="4017834"/>
          </a:xfrm>
          <a:prstGeom prst="rect">
            <a:avLst/>
          </a:prstGeom>
          <a:ln>
            <a:noFill/>
          </a:ln>
        </p:spPr>
      </p:pic>
      <p:sp>
        <p:nvSpPr>
          <p:cNvPr id="21" name="Isosceles Triangle 20"/>
          <p:cNvSpPr>
            <a:spLocks noGrp="1" noRot="1" noChangeAspect="1" noMove="1" noResize="1" noEditPoints="1" noAdjustHandles="1" noChangeArrowheads="1" noChangeShapeType="1" noTextEdit="1"/>
          </p:cNvSpPr>
          <p:nvPr/>
        </p:nvSpPr>
        <p:spPr>
          <a:xfrm flipH="1">
            <a:off x="5420296" y="5697108"/>
            <a:ext cx="458383"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1143000"/>
          </a:xfrm>
        </p:spPr>
        <p:txBody>
          <a:bodyPr>
            <a:normAutofit fontScale="90000"/>
          </a:bodyPr>
          <a:lstStyle/>
          <a:p>
            <a:r>
              <a:rPr lang="en-US" sz="3100" dirty="0">
                <a:latin typeface="Times New Roman" panose="02020603050405020304" pitchFamily="18" charset="0"/>
                <a:cs typeface="Times New Roman" panose="02020603050405020304" pitchFamily="18" charset="0"/>
              </a:rPr>
              <a:t>How does Shamir's secret sharing work?</a:t>
            </a:r>
            <a:br>
              <a:rPr lang="en-US" dirty="0">
                <a:latin typeface="Times New Roman" panose="02020603050405020304" pitchFamily="18" charset="0"/>
                <a:cs typeface="Times New Roman" panose="02020603050405020304" pitchFamily="18" charset="0"/>
              </a:rPr>
            </a:br>
            <a:br>
              <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p:txBody>
          <a:bodyPr/>
          <a:lstStyle/>
          <a:p>
            <a:r>
              <a:rPr lang="en-US" dirty="0"/>
              <a:t>.</a:t>
            </a:r>
            <a:endParaRPr lang="en-US" dirty="0"/>
          </a:p>
        </p:txBody>
      </p:sp>
      <p:sp>
        <p:nvSpPr>
          <p:cNvPr id="5" name="Text Placeholder 4"/>
          <p:cNvSpPr>
            <a:spLocks noGrp="1"/>
          </p:cNvSpPr>
          <p:nvPr>
            <p:ph type="body" sz="quarter" idx="3"/>
          </p:nvPr>
        </p:nvSpPr>
        <p:spPr/>
        <p:txBody>
          <a:bodyPr/>
          <a:lstStyle/>
          <a:p>
            <a:r>
              <a:rPr lang="en-US" dirty="0"/>
              <a:t>.</a:t>
            </a:r>
            <a:endParaRPr lang="en-US" dirty="0"/>
          </a:p>
        </p:txBody>
      </p:sp>
      <p:pic>
        <p:nvPicPr>
          <p:cNvPr id="7" name="Content Placeholder 6" descr="Text&#10;&#10;Description automatically generated"/>
          <p:cNvPicPr>
            <a:picLocks noGrp="1" noChangeAspect="1"/>
          </p:cNvPicPr>
          <p:nvPr>
            <p:ph sz="half" idx="2"/>
          </p:nvPr>
        </p:nvPicPr>
        <p:blipFill rotWithShape="1">
          <a:blip r:embed="rId1"/>
          <a:srcRect l="8767" r="11625" b="2"/>
          <a:stretch>
            <a:fillRect/>
          </a:stretch>
        </p:blipFill>
        <p:spPr>
          <a:xfrm>
            <a:off x="214282" y="2214554"/>
            <a:ext cx="4335570" cy="3491198"/>
          </a:xfrm>
          <a:prstGeom prst="rect">
            <a:avLst/>
          </a:prstGeom>
          <a:noFill/>
        </p:spPr>
      </p:pic>
      <p:graphicFrame>
        <p:nvGraphicFramePr>
          <p:cNvPr id="8" name="Content Placeholder 3"/>
          <p:cNvGraphicFramePr>
            <a:graphicFrameLocks noGrp="1"/>
          </p:cNvGraphicFramePr>
          <p:nvPr>
            <p:ph sz="quarter" idx="4"/>
          </p:nvPr>
        </p:nvGraphicFramePr>
        <p:xfrm>
          <a:off x="4645025" y="2174875"/>
          <a:ext cx="4041775" cy="395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p:cNvSpPr>
            <a:spLocks noGrp="1" noRot="1" noChangeAspect="1" noMove="1" noResize="1" noEditPoints="1" noAdjustHandles="1" noChangeArrowheads="1" noChangeShapeType="1" noTextEdit="1"/>
          </p:cNvSpPr>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p:cNvSpPr>
            <a:spLocks noGrp="1" noRot="1" noChangeAspect="1" noMove="1" noResize="1" noEditPoints="1" noAdjustHandles="1" noChangeArrowheads="1" noChangeShapeType="1" noTextEdit="1"/>
          </p:cNvSpPr>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pPr>
              <a:lnSpc>
                <a:spcPct val="90000"/>
              </a:lnSpc>
            </a:pPr>
            <a:r>
              <a:rPr lang="en-US" sz="2800">
                <a:solidFill>
                  <a:srgbClr val="FFFFFF"/>
                </a:solidFill>
                <a:latin typeface="Times New Roman" panose="02020603050405020304" pitchFamily="18" charset="0"/>
                <a:cs typeface="Times New Roman" panose="02020603050405020304" pitchFamily="18" charset="0"/>
              </a:rPr>
              <a:t>In this part, we will talk about how different techniques are attempting</a:t>
            </a:r>
            <a:br>
              <a:rPr lang="en-US" sz="2800">
                <a:solidFill>
                  <a:srgbClr val="FFFFFF"/>
                </a:solidFill>
                <a:latin typeface="Times New Roman" panose="02020603050405020304" pitchFamily="18" charset="0"/>
                <a:cs typeface="Times New Roman" panose="02020603050405020304" pitchFamily="18" charset="0"/>
              </a:rPr>
            </a:br>
            <a:r>
              <a:rPr lang="en-US" sz="2800">
                <a:solidFill>
                  <a:srgbClr val="FFFFFF"/>
                </a:solidFill>
                <a:latin typeface="Times New Roman" panose="02020603050405020304" pitchFamily="18" charset="0"/>
                <a:cs typeface="Times New Roman" panose="02020603050405020304" pitchFamily="18" charset="0"/>
              </a:rPr>
              <a:t>to determine the issue, we examined in the past area.</a:t>
            </a:r>
            <a:br>
              <a:rPr lang="en-US" sz="2800">
                <a:solidFill>
                  <a:srgbClr val="FFFFFF"/>
                </a:solidFill>
                <a:latin typeface="Times New Roman" panose="02020603050405020304" pitchFamily="18" charset="0"/>
                <a:cs typeface="Times New Roman" panose="02020603050405020304" pitchFamily="18" charset="0"/>
              </a:rPr>
            </a:br>
            <a:endParaRPr lang="en-US" sz="2800">
              <a:solidFill>
                <a:srgbClr val="FFFFFF"/>
              </a:solidFill>
            </a:endParaRPr>
          </a:p>
        </p:txBody>
      </p:sp>
      <p:sp>
        <p:nvSpPr>
          <p:cNvPr id="35" name="Arc 34"/>
          <p:cNvSpPr>
            <a:spLocks noGrp="1" noRot="1" noChangeAspect="1" noMove="1" noResize="1" noEditPoints="1" noAdjustHandles="1" noChangeArrowheads="1" noChangeShapeType="1" noTextEdit="1"/>
          </p:cNvSpPr>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fontScale="85000" lnSpcReduction="10000"/>
          </a:bodyPr>
          <a:lstStyle/>
          <a:p>
            <a:pPr>
              <a:lnSpc>
                <a:spcPct val="9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Security experts are using different procedures, for example, using system unequivocal "salt" to make pass keys stand-out to each system or client unequivocal salt characteristics to make each mystery expression remarkable. This approach relies upon strength of hashing strength.</a:t>
            </a:r>
            <a:endParaRPr lang="en-US" sz="17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Nowadays, biometric confirmations are inducing anyway it has a nonappearance of accommodation, and it is over the top to execute. As clients are wrapping up progressively more insurance careful, standard housing need to keep away from biometric apperception.</a:t>
            </a:r>
            <a:endParaRPr lang="en-US" sz="17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Two-factor or multifaceted verifications are also plagued by the problem of using the same secret phrase and executions for all use cases. Only secret phrase-based confirmation remains the most simple and advantageous method for both the user and the convenience provider.</a:t>
            </a:r>
            <a:endParaRPr lang="en-US" sz="17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By utilizing a strong authentication scheme, our method adds enhanced security against cryptocurrency attacks and advanced malware.</a:t>
            </a:r>
            <a:endParaRPr lang="en-US" sz="17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Industry standard "Kerberos" is presently most broadly utilized convention for authentication yet at the same time it has dependency on encryption which are not quantum assault evidence.</a:t>
            </a:r>
            <a:endParaRPr lang="en-US" sz="17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When compared to other strategies (other secret sharing techniques for validation), the main differences are that we don't have to recreate the secret phrase and we use Shamir's secret sharing key, which is quantum-safe. We can see that most advanced hashing algorithms are powerless in the face of the coming quantum PC era. Another important point is that we don't have a single point of failure because we don't have any data on the server that an aggressor could use.</a:t>
            </a:r>
            <a:endParaRPr lang="en-US" sz="1700" dirty="0">
              <a:latin typeface="Times New Roman" panose="02020603050405020304" pitchFamily="18" charset="0"/>
              <a:cs typeface="Times New Roman" panose="02020603050405020304" pitchFamily="18" charset="0"/>
            </a:endParaRPr>
          </a:p>
          <a:p>
            <a:pPr>
              <a:lnSpc>
                <a:spcPct val="90000"/>
              </a:lnSpc>
            </a:pP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208" y="1322766"/>
            <a:ext cx="6172200" cy="857250"/>
          </a:xfrm>
        </p:spPr>
        <p:txBody>
          <a:bodyPr>
            <a:normAutofit fontScale="90000"/>
          </a:bodyPr>
          <a:lstStyle/>
          <a:p>
            <a:r>
              <a:rPr lang="en-US" sz="3675" b="1" dirty="0">
                <a:latin typeface="Times New Roman" panose="02020603050405020304" pitchFamily="18" charset="0"/>
                <a:cs typeface="Times New Roman" panose="02020603050405020304" pitchFamily="18" charset="0"/>
              </a:rPr>
              <a:t>BACKGROUND</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11" name="Content Placeholder 2"/>
          <p:cNvGraphicFramePr>
            <a:graphicFrameLocks noGrp="1"/>
          </p:cNvGraphicFramePr>
          <p:nvPr>
            <p:ph idx="1"/>
          </p:nvPr>
        </p:nvGraphicFramePr>
        <p:xfrm>
          <a:off x="1485900" y="2057401"/>
          <a:ext cx="6172200" cy="33944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143000" y="857250"/>
            <a:ext cx="685628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45"/>
          <p:cNvSpPr>
            <a:spLocks noGrp="1" noRot="1" noChangeAspect="1" noMove="1" noResize="1" noEditPoints="1" noAdjustHandles="1" noChangeArrowheads="1" noChangeShapeType="1" noTextEdit="1"/>
          </p:cNvSpPr>
          <p:nvPr/>
        </p:nvSpPr>
        <p:spPr bwMode="auto">
          <a:xfrm>
            <a:off x="1373463" y="1624014"/>
            <a:ext cx="399157" cy="1571626"/>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68580" tIns="34290" rIns="68580" bIns="34290" numCol="1" anchor="t" anchorCtr="0" compatLnSpc="1"/>
          <a:lstStyle/>
          <a:p>
            <a:endParaRPr lang="en-US" sz="1350"/>
          </a:p>
        </p:txBody>
      </p:sp>
      <p:sp>
        <p:nvSpPr>
          <p:cNvPr id="12" name="Freeform 46"/>
          <p:cNvSpPr>
            <a:spLocks noGrp="1" noRot="1" noChangeAspect="1" noMove="1" noResize="1" noEditPoints="1" noAdjustHandles="1" noChangeArrowheads="1" noChangeShapeType="1" noTextEdit="1"/>
          </p:cNvSpPr>
          <p:nvPr/>
        </p:nvSpPr>
        <p:spPr bwMode="auto">
          <a:xfrm>
            <a:off x="1373463" y="1485559"/>
            <a:ext cx="226814" cy="1279073"/>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68580" tIns="34290" rIns="68580" bIns="34290" numCol="1" anchor="t" anchorCtr="0" compatLnSpc="1"/>
          <a:lstStyle/>
          <a:p>
            <a:endParaRPr lang="en-US" sz="1350"/>
          </a:p>
        </p:txBody>
      </p:sp>
      <p:sp>
        <p:nvSpPr>
          <p:cNvPr id="19" name="Freeform 47"/>
          <p:cNvSpPr>
            <a:spLocks noGrp="1" noRot="1" noChangeAspect="1" noMove="1" noResize="1" noEditPoints="1" noAdjustHandles="1" noChangeArrowheads="1" noChangeShapeType="1" noTextEdit="1"/>
          </p:cNvSpPr>
          <p:nvPr/>
        </p:nvSpPr>
        <p:spPr bwMode="auto">
          <a:xfrm>
            <a:off x="1505621" y="1337922"/>
            <a:ext cx="94655" cy="1284896"/>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68580" tIns="34290" rIns="68580" bIns="34290" numCol="1" anchor="t" anchorCtr="0" compatLnSpc="1"/>
          <a:lstStyle/>
          <a:p>
            <a:endParaRPr lang="en-US" sz="1350"/>
          </a:p>
        </p:txBody>
      </p:sp>
      <p:sp>
        <p:nvSpPr>
          <p:cNvPr id="20" name="Freeform 44"/>
          <p:cNvSpPr>
            <a:spLocks noGrp="1" noRot="1" noChangeAspect="1" noMove="1" noResize="1" noEditPoints="1" noAdjustHandles="1" noChangeArrowheads="1" noChangeShapeType="1" noTextEdit="1"/>
          </p:cNvSpPr>
          <p:nvPr/>
        </p:nvSpPr>
        <p:spPr bwMode="auto">
          <a:xfrm>
            <a:off x="7456053" y="1334037"/>
            <a:ext cx="184844" cy="130677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68580" tIns="34290" rIns="68580" bIns="34290" numCol="1" anchor="t" anchorCtr="0" compatLnSpc="1"/>
          <a:lstStyle/>
          <a:p>
            <a:endParaRPr lang="en-US" sz="1350"/>
          </a:p>
        </p:txBody>
      </p:sp>
      <p:sp>
        <p:nvSpPr>
          <p:cNvPr id="18" name="Rectangle 17"/>
          <p:cNvSpPr>
            <a:spLocks noGrp="1" noRot="1" noChangeAspect="1" noMove="1" noResize="1" noEditPoints="1" noAdjustHandles="1" noChangeArrowheads="1" noChangeShapeType="1" noTextEdit="1"/>
          </p:cNvSpPr>
          <p:nvPr/>
        </p:nvSpPr>
        <p:spPr bwMode="auto">
          <a:xfrm>
            <a:off x="1505282" y="1334037"/>
            <a:ext cx="6135673" cy="1156093"/>
          </a:xfrm>
          <a:prstGeom prst="rect">
            <a:avLst/>
          </a:prstGeom>
          <a:solidFill>
            <a:schemeClr val="accent1"/>
          </a:solidFill>
          <a:ln>
            <a:noFill/>
          </a:ln>
        </p:spPr>
        <p:txBody>
          <a:bodyPr vert="horz" wrap="square" lIns="68580" tIns="34290" rIns="68580" bIns="34290" numCol="1" anchor="t" anchorCtr="0" compatLnSpc="1"/>
          <a:lstStyle/>
          <a:p>
            <a:endParaRPr lang="en-US" sz="1350"/>
          </a:p>
        </p:txBody>
      </p:sp>
      <p:sp>
        <p:nvSpPr>
          <p:cNvPr id="2" name="Title 1"/>
          <p:cNvSpPr>
            <a:spLocks noGrp="1"/>
          </p:cNvSpPr>
          <p:nvPr>
            <p:ph type="title"/>
          </p:nvPr>
        </p:nvSpPr>
        <p:spPr>
          <a:xfrm>
            <a:off x="1682161" y="1457544"/>
            <a:ext cx="5773892" cy="909077"/>
          </a:xfrm>
        </p:spPr>
        <p:txBody>
          <a:bodyPr>
            <a:normAutofit/>
          </a:bodyPr>
          <a:lstStyle/>
          <a:p>
            <a:r>
              <a:rPr lang="en-US" sz="2625">
                <a:solidFill>
                  <a:srgbClr val="FFFFFF"/>
                </a:solidFill>
                <a:latin typeface="Times New Roman" panose="02020603050405020304" pitchFamily="18" charset="0"/>
                <a:cs typeface="Times New Roman" panose="02020603050405020304" pitchFamily="18" charset="0"/>
              </a:rPr>
              <a:t>Password-Based Authentication(PAP)</a:t>
            </a:r>
            <a:br>
              <a:rPr lang="en-US" sz="2625">
                <a:solidFill>
                  <a:srgbClr val="FFFFFF"/>
                </a:solidFill>
                <a:latin typeface="Times New Roman" panose="02020603050405020304" pitchFamily="18" charset="0"/>
                <a:cs typeface="Times New Roman" panose="02020603050405020304" pitchFamily="18" charset="0"/>
              </a:rPr>
            </a:br>
            <a:endParaRPr lang="en-US" sz="2625">
              <a:solidFill>
                <a:srgbClr val="FFFFFF"/>
              </a:solidFill>
            </a:endParaRPr>
          </a:p>
        </p:txBody>
      </p:sp>
      <p:sp>
        <p:nvSpPr>
          <p:cNvPr id="3" name="Content Placeholder 2"/>
          <p:cNvSpPr>
            <a:spLocks noGrp="1"/>
          </p:cNvSpPr>
          <p:nvPr>
            <p:ph idx="1"/>
          </p:nvPr>
        </p:nvSpPr>
        <p:spPr>
          <a:xfrm>
            <a:off x="1883681" y="2899995"/>
            <a:ext cx="5461310" cy="2675380"/>
          </a:xfrm>
        </p:spPr>
        <p:txBody>
          <a:bodyPr anchor="ctr">
            <a:normAutofit fontScale="92500" lnSpcReduction="20000"/>
          </a:bodyPr>
          <a:lstStyle/>
          <a:p>
            <a:r>
              <a:rPr lang="en-US" sz="2000" dirty="0">
                <a:latin typeface="Times New Roman" panose="02020603050405020304" pitchFamily="18" charset="0"/>
                <a:cs typeface="Times New Roman" panose="02020603050405020304" pitchFamily="18" charset="0"/>
              </a:rPr>
              <a:t>Password Based Authentication is a process where a user gain’s access to the resource with the help of user credentials which contains usernames and passwords that are stored in the server/system.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Password Based Authentication is known for its simplicity and cost effectiveness.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Password Based Authentication is commonly used because the bio metric authentications are not practical all the time and two-way authentications takes up time to process.</a:t>
            </a:r>
            <a:endParaRPr lang="en-US" sz="2000" dirty="0">
              <a:latin typeface="Times New Roman" panose="02020603050405020304" pitchFamily="18" charset="0"/>
              <a:cs typeface="Times New Roman" panose="02020603050405020304" pitchFamily="18" charset="0"/>
            </a:endParaRPr>
          </a:p>
          <a:p>
            <a:endParaRPr lang="en-US" sz="157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9495</Words>
  <Application>WPS Presentation</Application>
  <PresentationFormat>On-screen Show (4:3)</PresentationFormat>
  <Paragraphs>172</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Times New Roman</vt:lpstr>
      <vt:lpstr>Calibri</vt:lpstr>
      <vt:lpstr>Microsoft YaHei</vt:lpstr>
      <vt:lpstr>Arial Unicode MS</vt:lpstr>
      <vt:lpstr>Office Theme</vt:lpstr>
      <vt:lpstr>Shamir’s Secret Sharing for Authentication without  Reconstructing Password</vt:lpstr>
      <vt:lpstr>Team Members</vt:lpstr>
      <vt:lpstr>Abstract</vt:lpstr>
      <vt:lpstr>Introduction </vt:lpstr>
      <vt:lpstr>PowerPoint 演示文稿</vt:lpstr>
      <vt:lpstr>How does Shamir's secret sharing work?  </vt:lpstr>
      <vt:lpstr>In this part, we will talk about how different techniques are attempting to determine the issue, we examined in the past area. </vt:lpstr>
      <vt:lpstr>BACKGROUND </vt:lpstr>
      <vt:lpstr>Password-Based Authentication(PAP) </vt:lpstr>
      <vt:lpstr>Password-Based Authentication(PAP) </vt:lpstr>
      <vt:lpstr>Password-Based Authentication(PAP) </vt:lpstr>
      <vt:lpstr>Password-Based Authentication(PAP) </vt:lpstr>
      <vt:lpstr>Hashing</vt:lpstr>
      <vt:lpstr>Shamir’s secret sharing</vt:lpstr>
      <vt:lpstr>PowerPoint 演示文稿</vt:lpstr>
      <vt:lpstr>Problem formulation </vt:lpstr>
      <vt:lpstr>Methodology </vt:lpstr>
      <vt:lpstr>Registration algorithm </vt:lpstr>
      <vt:lpstr>Implementation example</vt:lpstr>
      <vt:lpstr>PowerPoint 演示文稿</vt:lpstr>
      <vt:lpstr>Key Collision probability</vt:lpstr>
      <vt:lpstr>Advantages </vt:lpstr>
      <vt:lpstr>Limitations </vt:lpstr>
      <vt:lpstr>Conclusion&amp; Future work</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x512</dc:creator>
  <cp:lastModifiedBy>x512</cp:lastModifiedBy>
  <cp:revision>41</cp:revision>
  <dcterms:created xsi:type="dcterms:W3CDTF">2022-04-27T19:56:00Z</dcterms:created>
  <dcterms:modified xsi:type="dcterms:W3CDTF">2022-04-28T20:51:21Z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C0253E3AB19C408B8F8D3A47AE866F23</vt:lpwstr>
  </property>
  <property fmtid="{D5CDD505-2E9C-101B-9397-08002B2CF9AE}" pid="3" name="KSOProductBuildVer">
    <vt:lpwstr>1033-11.2.0.11074</vt:lpwstr>
  </property>
</Properties>
</file>