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5" r:id="rId6"/>
    <p:sldId id="266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F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17" autoAdjust="0"/>
  </p:normalViewPr>
  <p:slideViewPr>
    <p:cSldViewPr snapToGrid="0"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4F7C-B76F-DB47-B3F1-313662B32C1C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3CDE-E08D-2B4D-BE3E-3BB75844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03CDE-E08D-2B4D-BE3E-3BB75844D5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" TargetMode="External"/><Relationship Id="rId3" Type="http://schemas.openxmlformats.org/officeDocument/2006/relationships/hyperlink" Target="http://www.google.com/trends" TargetMode="External"/><Relationship Id="rId7" Type="http://schemas.openxmlformats.org/officeDocument/2006/relationships/hyperlink" Target="http://www.fda.gov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c.gov" TargetMode="External"/><Relationship Id="rId5" Type="http://schemas.openxmlformats.org/officeDocument/2006/relationships/hyperlink" Target="http://www.marketwatch.com" TargetMode="External"/><Relationship Id="rId4" Type="http://schemas.openxmlformats.org/officeDocument/2006/relationships/hyperlink" Target="https://securews.bcbswny.com/wps/wcm/connect/046e920045c9862899c5fb36fd53ce07/Drug+Patent+Expiration+Table.pdf?MOD=AJPERES" TargetMode="Externa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755588"/>
            <a:ext cx="8307387" cy="1619250"/>
          </a:xfrm>
        </p:spPr>
        <p:txBody>
          <a:bodyPr/>
          <a:lstStyle/>
          <a:p>
            <a:r>
              <a:rPr lang="en-US" altLang="zh-CN" dirty="0" smtClean="0">
                <a:latin typeface="Comic Sans MS"/>
                <a:cs typeface="Comic Sans MS"/>
              </a:rPr>
              <a:t>Seeing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the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Trends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4286250"/>
            <a:ext cx="8307387" cy="62865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2800" dirty="0" smtClean="0">
                <a:latin typeface="Comic Sans MS"/>
                <a:cs typeface="Comic Sans MS"/>
              </a:rPr>
              <a:t>Grey Matter</a:t>
            </a:r>
          </a:p>
          <a:p>
            <a:pPr algn="r"/>
            <a:r>
              <a:rPr lang="en-US" sz="2800" dirty="0" smtClean="0">
                <a:latin typeface="Comic Sans MS"/>
                <a:cs typeface="Comic Sans MS"/>
              </a:rPr>
              <a:t>March-1</a:t>
            </a:r>
            <a:r>
              <a:rPr lang="en-US" sz="2800" baseline="30000" dirty="0" smtClean="0">
                <a:latin typeface="Comic Sans MS"/>
                <a:cs typeface="Comic Sans MS"/>
              </a:rPr>
              <a:t>st</a:t>
            </a:r>
            <a:r>
              <a:rPr lang="en-US" sz="2800" dirty="0" smtClean="0">
                <a:latin typeface="Comic Sans MS"/>
                <a:cs typeface="Comic Sans MS"/>
              </a:rPr>
              <a:t>-2014</a:t>
            </a:r>
            <a:endParaRPr lang="en-US" sz="2800" dirty="0">
              <a:latin typeface="Comic Sans MS"/>
              <a:cs typeface="Comic Sans MS"/>
            </a:endParaRPr>
          </a:p>
        </p:txBody>
      </p:sp>
      <p:pic>
        <p:nvPicPr>
          <p:cNvPr id="6" name="Picture 5" descr="myla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303212"/>
            <a:ext cx="1884362" cy="51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3312273"/>
            <a:ext cx="2947987" cy="2910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85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nut 27"/>
          <p:cNvSpPr/>
          <p:nvPr/>
        </p:nvSpPr>
        <p:spPr>
          <a:xfrm>
            <a:off x="1406747" y="1571714"/>
            <a:ext cx="5784628" cy="4035425"/>
          </a:xfrm>
          <a:prstGeom prst="donut">
            <a:avLst>
              <a:gd name="adj" fmla="val 926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myla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303212"/>
            <a:ext cx="1884362" cy="5175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48001" y="3000375"/>
            <a:ext cx="2571750" cy="1254125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Competitive</a:t>
            </a:r>
            <a:r>
              <a:rPr lang="zh-CN" alt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mic Sans MS"/>
                <a:cs typeface="Comic Sans MS"/>
              </a:rPr>
              <a:t>Intelligence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81375" y="1225550"/>
            <a:ext cx="1755775" cy="12128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Collect</a:t>
            </a:r>
            <a:r>
              <a:rPr lang="zh-CN" alt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mic Sans MS"/>
                <a:cs typeface="Comic Sans MS"/>
              </a:rPr>
              <a:t>Data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35650" y="2124075"/>
            <a:ext cx="1736725" cy="12128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Analysis</a:t>
            </a:r>
            <a:r>
              <a:rPr lang="zh-CN" alt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Data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8748" y="4441825"/>
            <a:ext cx="1746251" cy="121285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Catalog</a:t>
            </a:r>
            <a:r>
              <a:rPr lang="zh-CN" alt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mic Sans MS"/>
                <a:cs typeface="Comic Sans MS"/>
              </a:rPr>
              <a:t>Data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98873" y="4505325"/>
            <a:ext cx="1755775" cy="1212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omic Sans MS"/>
                <a:cs typeface="Comic Sans MS"/>
              </a:rPr>
              <a:t>Visualize</a:t>
            </a:r>
            <a:r>
              <a:rPr lang="zh-CN" alt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mic Sans MS"/>
                <a:cs typeface="Comic Sans MS"/>
              </a:rPr>
              <a:t>Data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3125" y="2403475"/>
            <a:ext cx="1730375" cy="12128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omic Sans MS"/>
                <a:cs typeface="Comic Sans MS"/>
              </a:rPr>
              <a:t>Decision</a:t>
            </a:r>
            <a:r>
              <a:rPr lang="zh-CN" alt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mic Sans MS"/>
                <a:cs typeface="Comic Sans MS"/>
              </a:rPr>
              <a:t>and</a:t>
            </a:r>
            <a:r>
              <a:rPr lang="zh-CN" altLang="en-US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mic Sans MS"/>
                <a:cs typeface="Comic Sans MS"/>
              </a:rPr>
              <a:t>Action</a:t>
            </a:r>
            <a:endParaRPr lang="en-US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4079875" y="2466975"/>
            <a:ext cx="476250" cy="4699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3522208">
            <a:off x="5565774" y="3028952"/>
            <a:ext cx="476250" cy="4699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8759125">
            <a:off x="5155588" y="4070352"/>
            <a:ext cx="476250" cy="4699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2525617">
            <a:off x="3138691" y="4138528"/>
            <a:ext cx="476250" cy="4699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016296">
            <a:off x="2571751" y="3079750"/>
            <a:ext cx="476250" cy="4699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l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53" y="2607732"/>
            <a:ext cx="3454401" cy="3843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3" y="2883647"/>
            <a:ext cx="8123238" cy="956235"/>
          </a:xfrm>
          <a:ln>
            <a:noFill/>
          </a:ln>
        </p:spPr>
        <p:txBody>
          <a:bodyPr/>
          <a:lstStyle/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What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is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the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medicine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of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the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mic Sans MS"/>
                <a:cs typeface="Comic Sans MS"/>
              </a:rPr>
              <a:t>future?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pic>
        <p:nvPicPr>
          <p:cNvPr id="4" name="Picture 3" descr="myla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414337"/>
            <a:ext cx="1884362" cy="5175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7513" y="1371040"/>
            <a:ext cx="7969250" cy="10102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/>
                <a:cs typeface="Comic Sans MS"/>
              </a:rPr>
              <a:t>Question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Today: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256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sa-drug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3" y="3867755"/>
            <a:ext cx="3560233" cy="2668511"/>
          </a:xfrm>
          <a:prstGeom prst="rect">
            <a:avLst/>
          </a:prstGeom>
        </p:spPr>
      </p:pic>
      <p:pic>
        <p:nvPicPr>
          <p:cNvPr id="4" name="Picture 3" descr="myla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414337"/>
            <a:ext cx="1884362" cy="5175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7513" y="1371040"/>
            <a:ext cx="7969250" cy="10102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mic Sans MS"/>
                <a:cs typeface="Comic Sans MS"/>
              </a:rPr>
              <a:t>Analysis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&amp;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Catalog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the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DATA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05CA4"/>
                </a:solidFill>
                <a:latin typeface="Comic Sans MS"/>
                <a:cs typeface="Comic Sans MS"/>
              </a:rPr>
              <a:t>Trend</a:t>
            </a:r>
            <a:r>
              <a:rPr lang="zh-CN" altLang="en-US" dirty="0" smtClean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</a:rPr>
              <a:t>in</a:t>
            </a:r>
            <a:r>
              <a:rPr lang="zh-CN" altLang="en-US" dirty="0" smtClean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>
                <a:solidFill>
                  <a:srgbClr val="105CA4"/>
                </a:solidFill>
                <a:latin typeface="Comic Sans MS"/>
                <a:cs typeface="Comic Sans MS"/>
              </a:rPr>
              <a:t>p</a:t>
            </a:r>
            <a:r>
              <a:rPr lang="en-US" dirty="0" smtClean="0">
                <a:solidFill>
                  <a:srgbClr val="105CA4"/>
                </a:solidFill>
                <a:latin typeface="Comic Sans MS"/>
                <a:cs typeface="Comic Sans MS"/>
              </a:rPr>
              <a:t>eople’s</a:t>
            </a:r>
            <a:r>
              <a:rPr lang="zh-CN" altLang="en-US" dirty="0" smtClean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</a:rPr>
              <a:t>interest</a:t>
            </a:r>
          </a:p>
          <a:p>
            <a:r>
              <a:rPr lang="en-US" altLang="zh-CN" dirty="0">
                <a:solidFill>
                  <a:srgbClr val="105CA4"/>
                </a:solidFill>
                <a:latin typeface="Comic Sans MS"/>
                <a:cs typeface="Comic Sans MS"/>
              </a:rPr>
              <a:t>Patent</a:t>
            </a:r>
            <a:r>
              <a:rPr lang="zh-CN" altLang="en-US" dirty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>
                <a:solidFill>
                  <a:srgbClr val="105CA4"/>
                </a:solidFill>
                <a:latin typeface="Comic Sans MS"/>
                <a:cs typeface="Comic Sans MS"/>
              </a:rPr>
              <a:t>expiration</a:t>
            </a:r>
            <a:r>
              <a:rPr lang="zh-CN" altLang="en-US" dirty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>
                <a:solidFill>
                  <a:srgbClr val="105CA4"/>
                </a:solidFill>
                <a:latin typeface="Comic Sans MS"/>
                <a:cs typeface="Comic Sans MS"/>
              </a:rPr>
              <a:t>information</a:t>
            </a:r>
            <a:r>
              <a:rPr lang="zh-CN" altLang="en-US" dirty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>
                <a:solidFill>
                  <a:srgbClr val="105CA4"/>
                </a:solidFill>
                <a:latin typeface="Comic Sans MS"/>
                <a:cs typeface="Comic Sans MS"/>
              </a:rPr>
              <a:t>for</a:t>
            </a:r>
            <a:r>
              <a:rPr lang="zh-CN" altLang="en-US" dirty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>
                <a:solidFill>
                  <a:srgbClr val="105CA4"/>
                </a:solidFill>
                <a:latin typeface="Comic Sans MS"/>
                <a:cs typeface="Comic Sans MS"/>
              </a:rPr>
              <a:t>future</a:t>
            </a:r>
            <a:r>
              <a:rPr lang="zh-CN" altLang="en-US" dirty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</a:rPr>
              <a:t>investment</a:t>
            </a:r>
          </a:p>
          <a:p>
            <a:r>
              <a:rPr lang="en-US" dirty="0" smtClean="0">
                <a:solidFill>
                  <a:srgbClr val="105CA4"/>
                </a:solidFill>
                <a:latin typeface="Comic Sans MS"/>
                <a:cs typeface="Comic Sans MS"/>
              </a:rPr>
              <a:t>Drug</a:t>
            </a:r>
            <a:r>
              <a:rPr lang="zh-CN" altLang="en-US" dirty="0" smtClean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</a:rPr>
              <a:t>market</a:t>
            </a:r>
          </a:p>
          <a:p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</a:rPr>
              <a:t>Competitor </a:t>
            </a:r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32231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la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414337"/>
            <a:ext cx="1884362" cy="5175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7513" y="1371040"/>
            <a:ext cx="7969250" cy="10102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mic Sans MS"/>
                <a:cs typeface="Comic Sans MS"/>
              </a:rPr>
              <a:t>Visualize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Data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9" name="Content Placeholder 8" descr="1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5" b="20535"/>
          <a:stretch>
            <a:fillRect/>
          </a:stretch>
        </p:blipFill>
        <p:spPr>
          <a:xfrm>
            <a:off x="247122" y="931862"/>
            <a:ext cx="8625945" cy="3624956"/>
          </a:xfrm>
        </p:spPr>
      </p:pic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931862"/>
            <a:ext cx="5596467" cy="4019550"/>
          </a:xfrm>
          <a:prstGeom prst="rect">
            <a:avLst/>
          </a:prstGeom>
        </p:spPr>
      </p:pic>
      <p:pic>
        <p:nvPicPr>
          <p:cNvPr id="11" name="Picture 10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7" y="1974850"/>
            <a:ext cx="6299200" cy="4279900"/>
          </a:xfrm>
          <a:prstGeom prst="rect">
            <a:avLst/>
          </a:prstGeom>
        </p:spPr>
      </p:pic>
      <p:pic>
        <p:nvPicPr>
          <p:cNvPr id="12" name="Picture 11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" y="1184148"/>
            <a:ext cx="7962900" cy="49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la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414337"/>
            <a:ext cx="1884362" cy="5175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7513" y="1371040"/>
            <a:ext cx="7969250" cy="10102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Comic Sans MS"/>
                <a:cs typeface="Comic Sans MS"/>
              </a:rPr>
              <a:t>Decision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&amp;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Action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5" name="Picture 4" descr="w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1989665"/>
            <a:ext cx="5181600" cy="50715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76399" y="3521333"/>
            <a:ext cx="5181600" cy="1107996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Born</a:t>
            </a:r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zh-CN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Win</a:t>
            </a:r>
            <a:endParaRPr lang="en-US" altLang="zh-CN" sz="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0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la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414337"/>
            <a:ext cx="1884362" cy="5175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7513" y="1371040"/>
            <a:ext cx="7969250" cy="10102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/>
                <a:cs typeface="Comic Sans MS"/>
              </a:rPr>
              <a:t>Find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the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DATA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/>
          <a:lstStyle/>
          <a:p>
            <a:r>
              <a:rPr lang="en-US" dirty="0" smtClean="0">
                <a:solidFill>
                  <a:srgbClr val="105CA4"/>
                </a:solidFill>
                <a:latin typeface="Comic Sans MS"/>
                <a:cs typeface="Comic Sans MS"/>
                <a:hlinkClick r:id="rId3"/>
              </a:rPr>
              <a:t>www</a:t>
            </a:r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  <a:hlinkClick r:id="rId3"/>
              </a:rPr>
              <a:t>.google.com</a:t>
            </a:r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  <a:hlinkClick r:id="rId3"/>
              </a:rPr>
              <a:t>/trends</a:t>
            </a:r>
            <a:endParaRPr lang="en-US" dirty="0">
              <a:solidFill>
                <a:srgbClr val="105CA4"/>
              </a:solidFill>
              <a:latin typeface="Comic Sans MS"/>
              <a:cs typeface="Comic Sans MS"/>
            </a:endParaRPr>
          </a:p>
          <a:p>
            <a:r>
              <a:rPr lang="en-US" dirty="0">
                <a:solidFill>
                  <a:srgbClr val="105CA4"/>
                </a:solidFill>
                <a:latin typeface="Comic Sans MS"/>
                <a:cs typeface="Comic Sans MS"/>
                <a:hlinkClick r:id="rId4"/>
              </a:rPr>
              <a:t>Medco</a:t>
            </a:r>
            <a:r>
              <a:rPr lang="zh-CN" altLang="en-US" dirty="0">
                <a:solidFill>
                  <a:srgbClr val="105CA4"/>
                </a:solidFill>
                <a:latin typeface="Comic Sans MS"/>
                <a:cs typeface="Comic Sans MS"/>
                <a:hlinkClick r:id="rId4"/>
              </a:rPr>
              <a:t> </a:t>
            </a:r>
            <a:r>
              <a:rPr lang="en-US" altLang="zh-CN" dirty="0">
                <a:solidFill>
                  <a:srgbClr val="105CA4"/>
                </a:solidFill>
                <a:latin typeface="Comic Sans MS"/>
                <a:cs typeface="Comic Sans MS"/>
                <a:hlinkClick r:id="rId4"/>
              </a:rPr>
              <a:t>Health</a:t>
            </a:r>
            <a:r>
              <a:rPr lang="zh-CN" altLang="en-US" dirty="0">
                <a:solidFill>
                  <a:srgbClr val="105CA4"/>
                </a:solidFill>
                <a:latin typeface="Comic Sans MS"/>
                <a:cs typeface="Comic Sans MS"/>
                <a:hlinkClick r:id="rId4"/>
              </a:rPr>
              <a:t> </a:t>
            </a:r>
            <a:r>
              <a:rPr lang="en-US" altLang="zh-CN" dirty="0">
                <a:solidFill>
                  <a:srgbClr val="105CA4"/>
                </a:solidFill>
                <a:latin typeface="Comic Sans MS"/>
                <a:cs typeface="Comic Sans MS"/>
                <a:hlinkClick r:id="rId4"/>
              </a:rPr>
              <a:t>Solution</a:t>
            </a:r>
            <a:r>
              <a:rPr lang="zh-CN" altLang="en-US" dirty="0">
                <a:solidFill>
                  <a:srgbClr val="105CA4"/>
                </a:solidFill>
                <a:latin typeface="Comic Sans MS"/>
                <a:cs typeface="Comic Sans MS"/>
                <a:hlinkClick r:id="rId4"/>
              </a:rPr>
              <a:t> </a:t>
            </a:r>
            <a:r>
              <a:rPr lang="en-US" altLang="zh-CN" dirty="0">
                <a:solidFill>
                  <a:srgbClr val="105CA4"/>
                </a:solidFill>
                <a:latin typeface="Comic Sans MS"/>
                <a:cs typeface="Comic Sans MS"/>
                <a:hlinkClick r:id="rId4"/>
              </a:rPr>
              <a:t>Inc.</a:t>
            </a:r>
            <a:endParaRPr lang="en-US" dirty="0">
              <a:solidFill>
                <a:srgbClr val="105CA4"/>
              </a:solidFill>
              <a:latin typeface="Comic Sans MS"/>
              <a:cs typeface="Comic Sans MS"/>
            </a:endParaRPr>
          </a:p>
          <a:p>
            <a:r>
              <a:rPr lang="en-US" dirty="0">
                <a:solidFill>
                  <a:srgbClr val="105CA4"/>
                </a:solidFill>
                <a:latin typeface="Comic Sans MS"/>
                <a:cs typeface="Comic Sans MS"/>
                <a:hlinkClick r:id="rId5"/>
              </a:rPr>
              <a:t>www.marketwatch.com</a:t>
            </a:r>
            <a:endParaRPr lang="en-US" dirty="0">
              <a:solidFill>
                <a:srgbClr val="105CA4"/>
              </a:solidFill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105CA4"/>
                </a:solidFill>
                <a:latin typeface="Comic Sans MS"/>
                <a:cs typeface="Comic Sans MS"/>
                <a:hlinkClick r:id="rId6"/>
              </a:rPr>
              <a:t>www</a:t>
            </a:r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  <a:hlinkClick r:id="rId6"/>
              </a:rPr>
              <a:t>.sec.gov</a:t>
            </a:r>
            <a:endParaRPr lang="en-US" altLang="zh-CN" dirty="0" smtClean="0">
              <a:solidFill>
                <a:srgbClr val="105CA4"/>
              </a:solidFill>
              <a:latin typeface="Comic Sans MS"/>
              <a:cs typeface="Comic Sans MS"/>
            </a:endParaRPr>
          </a:p>
          <a:p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  <a:hlinkClick r:id="rId7"/>
              </a:rPr>
              <a:t>www.fda.gov/</a:t>
            </a:r>
            <a:endParaRPr lang="en-US" altLang="zh-CN" dirty="0" smtClean="0">
              <a:solidFill>
                <a:srgbClr val="105CA4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altLang="zh-CN" dirty="0">
              <a:solidFill>
                <a:srgbClr val="105CA4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dirty="0" smtClean="0">
              <a:solidFill>
                <a:srgbClr val="105CA4"/>
              </a:solidFill>
              <a:latin typeface="Comic Sans MS"/>
              <a:cs typeface="Comic Sans MS"/>
              <a:hlinkClick r:id="rId8"/>
            </a:endParaRPr>
          </a:p>
          <a:p>
            <a:pPr marL="0" indent="0">
              <a:buNone/>
            </a:pP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5" name="Picture 4" descr="information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098799"/>
            <a:ext cx="2624666" cy="31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la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3" y="414337"/>
            <a:ext cx="1884362" cy="5175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7513" y="1371040"/>
            <a:ext cx="7969250" cy="10102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latin typeface="Comic Sans MS"/>
                <a:cs typeface="Comic Sans MS"/>
              </a:rPr>
              <a:t>Show</a:t>
            </a:r>
            <a:r>
              <a:rPr lang="zh-CN" altLang="en-US" dirty="0" smtClean="0"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latin typeface="Comic Sans MS"/>
                <a:cs typeface="Comic Sans MS"/>
              </a:rPr>
              <a:t>Time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17513" y="3030507"/>
            <a:ext cx="8121650" cy="10102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</a:rPr>
              <a:t>Questions</a:t>
            </a:r>
            <a:endParaRPr lang="en-US" dirty="0">
              <a:solidFill>
                <a:srgbClr val="105CA4"/>
              </a:solidFill>
              <a:latin typeface="Comic Sans MS"/>
              <a:cs typeface="Comic Sans M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17513" y="4808507"/>
            <a:ext cx="8274050" cy="10102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05CA4"/>
                </a:solidFill>
                <a:latin typeface="Comic Sans MS"/>
                <a:cs typeface="Comic Sans MS"/>
              </a:rPr>
              <a:t>Thank</a:t>
            </a:r>
            <a:r>
              <a:rPr lang="zh-CN" altLang="en-US" dirty="0" smtClean="0">
                <a:solidFill>
                  <a:srgbClr val="105CA4"/>
                </a:solidFill>
                <a:latin typeface="Comic Sans MS"/>
                <a:cs typeface="Comic Sans MS"/>
              </a:rPr>
              <a:t> </a:t>
            </a:r>
            <a:r>
              <a:rPr lang="en-US" altLang="zh-CN" dirty="0" smtClean="0">
                <a:solidFill>
                  <a:srgbClr val="105CA4"/>
                </a:solidFill>
                <a:latin typeface="Comic Sans MS"/>
                <a:cs typeface="Comic Sans MS"/>
              </a:rPr>
              <a:t>you</a:t>
            </a:r>
            <a:endParaRPr lang="en-US" dirty="0">
              <a:solidFill>
                <a:srgbClr val="105CA4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506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132</TotalTime>
  <Words>76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Expo</vt:lpstr>
      <vt:lpstr>Seeing the Trends</vt:lpstr>
      <vt:lpstr>PowerPoint Presentation</vt:lpstr>
      <vt:lpstr>What is the medicine of the future?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 the Trend</dc:title>
  <dc:creator>Chenghao, He</dc:creator>
  <cp:lastModifiedBy>Vandana</cp:lastModifiedBy>
  <cp:revision>23</cp:revision>
  <dcterms:created xsi:type="dcterms:W3CDTF">2014-03-01T19:25:46Z</dcterms:created>
  <dcterms:modified xsi:type="dcterms:W3CDTF">2014-03-01T22:01:25Z</dcterms:modified>
</cp:coreProperties>
</file>