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04541459021401"/>
          <c:y val="0.11542842270113117"/>
          <c:w val="0.64840166249930264"/>
          <c:h val="0.63893889978280283"/>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Sheet1!$A$2:$A$5</c:f>
              <c:numCache>
                <c:formatCode>General</c:formatCode>
                <c:ptCount val="4"/>
              </c:numCache>
            </c:numRef>
          </c:cat>
          <c:val>
            <c:numRef>
              <c:f>Sheet1!$B$2:$B$5</c:f>
              <c:numCache>
                <c:formatCode>General</c:formatCode>
                <c:ptCount val="4"/>
                <c:pt idx="0">
                  <c:v>2652</c:v>
                </c:pt>
                <c:pt idx="1">
                  <c:v>259</c:v>
                </c:pt>
              </c:numCache>
            </c:numRef>
          </c:val>
          <c:extLst>
            <c:ext xmlns:c16="http://schemas.microsoft.com/office/drawing/2014/chart" uri="{C3380CC4-5D6E-409C-BE32-E72D297353CC}">
              <c16:uniqueId val="{00000000-CE34-4611-B4BF-BADCD5177A4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6010B6-A5FA-4F16-9C80-DFFB13D85A95}" type="doc">
      <dgm:prSet loTypeId="urn:microsoft.com/office/officeart/2008/layout/AlternatingHexagons" loCatId="list" qsTypeId="urn:microsoft.com/office/officeart/2005/8/quickstyle/3d3" qsCatId="3D" csTypeId="urn:microsoft.com/office/officeart/2005/8/colors/accent1_2" csCatId="accent1" phldr="1"/>
      <dgm:spPr/>
      <dgm:t>
        <a:bodyPr/>
        <a:lstStyle/>
        <a:p>
          <a:endParaRPr lang="en-US"/>
        </a:p>
      </dgm:t>
    </dgm:pt>
    <dgm:pt modelId="{585670EA-154F-4FEC-AC24-4B88A69F750C}">
      <dgm:prSet phldrT="[Text]" custT="1"/>
      <dgm:spPr/>
      <dgm:t>
        <a:bodyPr/>
        <a:lstStyle/>
        <a:p>
          <a:r>
            <a:rPr lang="en-US" sz="1200" dirty="0" smtClean="0">
              <a:latin typeface="Calibri" panose="020F0502020204030204" pitchFamily="34" charset="0"/>
              <a:cs typeface="Calibri" panose="020F0502020204030204" pitchFamily="34" charset="0"/>
            </a:rPr>
            <a:t>TV Commercials</a:t>
          </a:r>
          <a:endParaRPr lang="en-US" sz="1200" dirty="0">
            <a:latin typeface="Calibri" panose="020F0502020204030204" pitchFamily="34" charset="0"/>
            <a:cs typeface="Calibri" panose="020F0502020204030204" pitchFamily="34" charset="0"/>
          </a:endParaRPr>
        </a:p>
      </dgm:t>
    </dgm:pt>
    <dgm:pt modelId="{1DD0E97E-20CF-4383-AB83-3679304671A2}" type="parTrans" cxnId="{B2A77A38-92C3-4ECA-8547-01D0656DD6BA}">
      <dgm:prSet/>
      <dgm:spPr/>
      <dgm:t>
        <a:bodyPr/>
        <a:lstStyle/>
        <a:p>
          <a:endParaRPr lang="en-US"/>
        </a:p>
      </dgm:t>
    </dgm:pt>
    <dgm:pt modelId="{91CBA199-E083-4346-9D46-335E3B3CC50D}" type="sibTrans" cxnId="{B2A77A38-92C3-4ECA-8547-01D0656DD6BA}">
      <dgm:prSet custT="1"/>
      <dgm:spPr/>
      <dgm:t>
        <a:bodyPr/>
        <a:lstStyle/>
        <a:p>
          <a:r>
            <a:rPr lang="en-US" sz="1800" dirty="0" smtClean="0">
              <a:latin typeface="Calibri" panose="020F0502020204030204" pitchFamily="34" charset="0"/>
              <a:cs typeface="Calibri" panose="020F0502020204030204" pitchFamily="34" charset="0"/>
            </a:rPr>
            <a:t>Online Ads</a:t>
          </a:r>
          <a:endParaRPr lang="en-US" sz="1800" dirty="0">
            <a:latin typeface="Calibri" panose="020F0502020204030204" pitchFamily="34" charset="0"/>
            <a:cs typeface="Calibri" panose="020F0502020204030204" pitchFamily="34" charset="0"/>
          </a:endParaRPr>
        </a:p>
      </dgm:t>
    </dgm:pt>
    <dgm:pt modelId="{359B42AB-C852-43B9-8614-F8D576311988}">
      <dgm:prSet phldrT="[Text]"/>
      <dgm:spPr/>
      <dgm:t>
        <a:bodyPr/>
        <a:lstStyle/>
        <a:p>
          <a:r>
            <a:rPr lang="en-US" dirty="0" smtClean="0">
              <a:solidFill>
                <a:schemeClr val="bg1">
                  <a:lumMod val="95000"/>
                </a:schemeClr>
              </a:solidFill>
            </a:rPr>
            <a:t>hi</a:t>
          </a:r>
          <a:endParaRPr lang="en-US" dirty="0">
            <a:solidFill>
              <a:schemeClr val="bg1">
                <a:lumMod val="95000"/>
              </a:schemeClr>
            </a:solidFill>
          </a:endParaRPr>
        </a:p>
      </dgm:t>
    </dgm:pt>
    <dgm:pt modelId="{BDEB34EF-D057-4853-85DA-39617D37B6A4}" type="parTrans" cxnId="{66A6AD13-E929-47B5-B197-C93CFF6E8F37}">
      <dgm:prSet/>
      <dgm:spPr/>
      <dgm:t>
        <a:bodyPr/>
        <a:lstStyle/>
        <a:p>
          <a:endParaRPr lang="en-US"/>
        </a:p>
      </dgm:t>
    </dgm:pt>
    <dgm:pt modelId="{6A6406CF-E45A-4979-AB6C-80517E90D37A}" type="sibTrans" cxnId="{66A6AD13-E929-47B5-B197-C93CFF6E8F37}">
      <dgm:prSet/>
      <dgm:spPr/>
      <dgm:t>
        <a:bodyPr/>
        <a:lstStyle/>
        <a:p>
          <a:endParaRPr lang="en-US"/>
        </a:p>
      </dgm:t>
    </dgm:pt>
    <dgm:pt modelId="{9B1ABEBE-6E2C-45C4-B5DE-BBC970CD52BC}">
      <dgm:prSet phldrT="[Text]"/>
      <dgm:spPr/>
      <dgm:t>
        <a:bodyPr/>
        <a:lstStyle/>
        <a:p>
          <a:r>
            <a:rPr lang="en-IN" dirty="0" smtClean="0"/>
            <a:t>Outdoor billboards</a:t>
          </a:r>
          <a:endParaRPr lang="en-US" dirty="0"/>
        </a:p>
      </dgm:t>
    </dgm:pt>
    <dgm:pt modelId="{8641A677-39DB-4EF1-8F75-45065CA61009}" type="parTrans" cxnId="{27FEB902-CF32-4445-BCEE-72BA17F3C3BE}">
      <dgm:prSet/>
      <dgm:spPr/>
      <dgm:t>
        <a:bodyPr/>
        <a:lstStyle/>
        <a:p>
          <a:endParaRPr lang="en-US"/>
        </a:p>
      </dgm:t>
    </dgm:pt>
    <dgm:pt modelId="{5BEB4545-CBE1-4401-89FA-CAFEB8C1346B}" type="sibTrans" cxnId="{27FEB902-CF32-4445-BCEE-72BA17F3C3BE}">
      <dgm:prSet custT="1"/>
      <dgm:spPr/>
      <dgm:t>
        <a:bodyPr/>
        <a:lstStyle/>
        <a:p>
          <a:r>
            <a:rPr lang="en-US" sz="1800" dirty="0" smtClean="0">
              <a:latin typeface="Calibri" panose="020F0502020204030204" pitchFamily="34" charset="0"/>
              <a:cs typeface="Calibri" panose="020F0502020204030204" pitchFamily="34" charset="0"/>
            </a:rPr>
            <a:t>Other</a:t>
          </a:r>
          <a:endParaRPr lang="en-US" sz="1800" dirty="0">
            <a:latin typeface="Calibri" panose="020F0502020204030204" pitchFamily="34" charset="0"/>
            <a:cs typeface="Calibri" panose="020F0502020204030204" pitchFamily="34" charset="0"/>
          </a:endParaRPr>
        </a:p>
      </dgm:t>
    </dgm:pt>
    <dgm:pt modelId="{65128685-5F72-4A1A-8F84-76EA2050D148}">
      <dgm:prSet phldrT="[Text]"/>
      <dgm:spPr/>
      <dgm:t>
        <a:bodyPr/>
        <a:lstStyle/>
        <a:p>
          <a:r>
            <a:rPr lang="en-US" dirty="0" smtClean="0">
              <a:solidFill>
                <a:schemeClr val="tx2">
                  <a:lumMod val="25000"/>
                  <a:lumOff val="75000"/>
                </a:schemeClr>
              </a:solidFill>
            </a:rPr>
            <a:t>hi</a:t>
          </a:r>
          <a:endParaRPr lang="en-US" dirty="0">
            <a:solidFill>
              <a:schemeClr val="tx2">
                <a:lumMod val="25000"/>
                <a:lumOff val="75000"/>
              </a:schemeClr>
            </a:solidFill>
          </a:endParaRPr>
        </a:p>
      </dgm:t>
    </dgm:pt>
    <dgm:pt modelId="{EDACE507-73D3-4DC2-A6B7-966E119D5B63}" type="parTrans" cxnId="{EF94932E-418B-4FC6-ABDC-FBE42039F05C}">
      <dgm:prSet/>
      <dgm:spPr/>
      <dgm:t>
        <a:bodyPr/>
        <a:lstStyle/>
        <a:p>
          <a:endParaRPr lang="en-US"/>
        </a:p>
      </dgm:t>
    </dgm:pt>
    <dgm:pt modelId="{B1172617-A82B-4DAC-BAF7-84FB1420A618}" type="sibTrans" cxnId="{EF94932E-418B-4FC6-ABDC-FBE42039F05C}">
      <dgm:prSet/>
      <dgm:spPr/>
      <dgm:t>
        <a:bodyPr/>
        <a:lstStyle/>
        <a:p>
          <a:endParaRPr lang="en-US"/>
        </a:p>
      </dgm:t>
    </dgm:pt>
    <dgm:pt modelId="{89F84B2C-DA77-4F50-B5C3-E001A98E0957}">
      <dgm:prSet phldrT="[Text]" phldr="1"/>
      <dgm:spPr>
        <a:noFill/>
        <a:ln>
          <a:noFill/>
        </a:ln>
      </dgm:spPr>
      <dgm:t>
        <a:bodyPr/>
        <a:lstStyle/>
        <a:p>
          <a:endParaRPr lang="en-US"/>
        </a:p>
      </dgm:t>
    </dgm:pt>
    <dgm:pt modelId="{07E910C0-BF78-4725-9B75-B3CA0E2F983C}" type="sibTrans" cxnId="{2CA5F579-4447-49D8-9848-115EADF01FCC}">
      <dgm:prSet custT="1"/>
      <dgm:spPr/>
      <dgm:t>
        <a:bodyPr/>
        <a:lstStyle/>
        <a:p>
          <a:r>
            <a:rPr lang="en-US" sz="1600" dirty="0" smtClean="0">
              <a:latin typeface="Calibri" panose="020F0502020204030204" pitchFamily="34" charset="0"/>
              <a:cs typeface="Calibri" panose="020F0502020204030204" pitchFamily="34" charset="0"/>
            </a:rPr>
            <a:t>Print Media</a:t>
          </a:r>
          <a:endParaRPr lang="en-US" sz="1600" dirty="0">
            <a:latin typeface="Calibri" panose="020F0502020204030204" pitchFamily="34" charset="0"/>
            <a:cs typeface="Calibri" panose="020F0502020204030204" pitchFamily="34" charset="0"/>
          </a:endParaRPr>
        </a:p>
      </dgm:t>
    </dgm:pt>
    <dgm:pt modelId="{C16DD1E4-8D38-435C-8A41-548DEC69B6F0}" type="parTrans" cxnId="{2CA5F579-4447-49D8-9848-115EADF01FCC}">
      <dgm:prSet/>
      <dgm:spPr/>
      <dgm:t>
        <a:bodyPr/>
        <a:lstStyle/>
        <a:p>
          <a:endParaRPr lang="en-US"/>
        </a:p>
      </dgm:t>
    </dgm:pt>
    <dgm:pt modelId="{91463000-72CA-4EE8-8005-6E9E2E8A0D91}" type="pres">
      <dgm:prSet presAssocID="{A26010B6-A5FA-4F16-9C80-DFFB13D85A95}" presName="Name0" presStyleCnt="0">
        <dgm:presLayoutVars>
          <dgm:chMax/>
          <dgm:chPref/>
          <dgm:dir/>
          <dgm:animLvl val="lvl"/>
        </dgm:presLayoutVars>
      </dgm:prSet>
      <dgm:spPr/>
    </dgm:pt>
    <dgm:pt modelId="{59A6D78A-D0B8-4287-ACC7-81D99CC9CF1E}" type="pres">
      <dgm:prSet presAssocID="{585670EA-154F-4FEC-AC24-4B88A69F750C}" presName="composite" presStyleCnt="0"/>
      <dgm:spPr/>
    </dgm:pt>
    <dgm:pt modelId="{C4B3C5B3-122B-441F-A08D-727BB124968B}" type="pres">
      <dgm:prSet presAssocID="{585670EA-154F-4FEC-AC24-4B88A69F750C}" presName="Parent1" presStyleLbl="node1" presStyleIdx="0" presStyleCnt="6" custScaleX="83630" custScaleY="86332" custLinFactNeighborX="293" custLinFactNeighborY="-3546">
        <dgm:presLayoutVars>
          <dgm:chMax val="1"/>
          <dgm:chPref val="1"/>
          <dgm:bulletEnabled val="1"/>
        </dgm:presLayoutVars>
      </dgm:prSet>
      <dgm:spPr/>
      <dgm:t>
        <a:bodyPr/>
        <a:lstStyle/>
        <a:p>
          <a:endParaRPr lang="en-US"/>
        </a:p>
      </dgm:t>
    </dgm:pt>
    <dgm:pt modelId="{0D2D4895-048D-40D9-83E5-7C49A16E11F1}" type="pres">
      <dgm:prSet presAssocID="{585670EA-154F-4FEC-AC24-4B88A69F750C}" presName="Childtext1" presStyleLbl="revTx" presStyleIdx="0" presStyleCnt="3">
        <dgm:presLayoutVars>
          <dgm:chMax val="0"/>
          <dgm:chPref val="0"/>
          <dgm:bulletEnabled val="1"/>
        </dgm:presLayoutVars>
      </dgm:prSet>
      <dgm:spPr/>
    </dgm:pt>
    <dgm:pt modelId="{6A32BDF1-682D-4AB8-A64E-7991AB8D6A67}" type="pres">
      <dgm:prSet presAssocID="{585670EA-154F-4FEC-AC24-4B88A69F750C}" presName="BalanceSpacing" presStyleCnt="0"/>
      <dgm:spPr/>
    </dgm:pt>
    <dgm:pt modelId="{BCE80085-F079-4258-93B3-A5DF05D1D6B8}" type="pres">
      <dgm:prSet presAssocID="{585670EA-154F-4FEC-AC24-4B88A69F750C}" presName="BalanceSpacing1" presStyleCnt="0"/>
      <dgm:spPr/>
    </dgm:pt>
    <dgm:pt modelId="{D19F7831-B4A2-4128-AD00-53BE8CCFEF47}" type="pres">
      <dgm:prSet presAssocID="{91CBA199-E083-4346-9D46-335E3B3CC50D}" presName="Accent1Text" presStyleLbl="node1" presStyleIdx="1" presStyleCnt="6"/>
      <dgm:spPr/>
    </dgm:pt>
    <dgm:pt modelId="{3F1747B9-EDC2-4408-907F-AD99CF4CB778}" type="pres">
      <dgm:prSet presAssocID="{91CBA199-E083-4346-9D46-335E3B3CC50D}" presName="spaceBetweenRectangles" presStyleCnt="0"/>
      <dgm:spPr/>
    </dgm:pt>
    <dgm:pt modelId="{49460AD2-9BB0-4F2A-8D86-B2F3F82CF54A}" type="pres">
      <dgm:prSet presAssocID="{9B1ABEBE-6E2C-45C4-B5DE-BBC970CD52BC}" presName="composite" presStyleCnt="0"/>
      <dgm:spPr/>
    </dgm:pt>
    <dgm:pt modelId="{28E8FE73-36B4-4D2F-9529-E74612AE3041}" type="pres">
      <dgm:prSet presAssocID="{9B1ABEBE-6E2C-45C4-B5DE-BBC970CD52BC}" presName="Parent1" presStyleLbl="node1" presStyleIdx="2" presStyleCnt="6" custScaleX="76417" custScaleY="75725" custLinFactNeighborX="-2731" custLinFactNeighborY="-9295">
        <dgm:presLayoutVars>
          <dgm:chMax val="1"/>
          <dgm:chPref val="1"/>
          <dgm:bulletEnabled val="1"/>
        </dgm:presLayoutVars>
      </dgm:prSet>
      <dgm:spPr/>
      <dgm:t>
        <a:bodyPr/>
        <a:lstStyle/>
        <a:p>
          <a:endParaRPr lang="en-US"/>
        </a:p>
      </dgm:t>
    </dgm:pt>
    <dgm:pt modelId="{776E70A7-D313-4EDD-9CE6-2EC28D203BF9}" type="pres">
      <dgm:prSet presAssocID="{9B1ABEBE-6E2C-45C4-B5DE-BBC970CD52BC}" presName="Childtext1" presStyleLbl="revTx" presStyleIdx="1" presStyleCnt="3" custLinFactX="23718" custLinFactNeighborX="100000" custLinFactNeighborY="39791">
        <dgm:presLayoutVars>
          <dgm:chMax val="0"/>
          <dgm:chPref val="0"/>
          <dgm:bulletEnabled val="1"/>
        </dgm:presLayoutVars>
      </dgm:prSet>
      <dgm:spPr/>
      <dgm:t>
        <a:bodyPr/>
        <a:lstStyle/>
        <a:p>
          <a:endParaRPr lang="en-US"/>
        </a:p>
      </dgm:t>
    </dgm:pt>
    <dgm:pt modelId="{19A15867-B4A2-4757-970A-C7450F2FE144}" type="pres">
      <dgm:prSet presAssocID="{9B1ABEBE-6E2C-45C4-B5DE-BBC970CD52BC}" presName="BalanceSpacing" presStyleCnt="0"/>
      <dgm:spPr/>
    </dgm:pt>
    <dgm:pt modelId="{E7DDCA97-C1E5-496B-8954-3D3245F58336}" type="pres">
      <dgm:prSet presAssocID="{9B1ABEBE-6E2C-45C4-B5DE-BBC970CD52BC}" presName="BalanceSpacing1" presStyleCnt="0"/>
      <dgm:spPr/>
    </dgm:pt>
    <dgm:pt modelId="{0C260FAB-47FD-4F73-8A66-AC1152AD414A}" type="pres">
      <dgm:prSet presAssocID="{5BEB4545-CBE1-4401-89FA-CAFEB8C1346B}" presName="Accent1Text" presStyleLbl="node1" presStyleIdx="3" presStyleCnt="6" custScaleX="73774" custScaleY="60440" custLinFactNeighborX="-17214" custLinFactNeighborY="-13429"/>
      <dgm:spPr/>
    </dgm:pt>
    <dgm:pt modelId="{393BBFD9-BC9B-4CE4-B3AC-3BC256D97D52}" type="pres">
      <dgm:prSet presAssocID="{5BEB4545-CBE1-4401-89FA-CAFEB8C1346B}" presName="spaceBetweenRectangles" presStyleCnt="0"/>
      <dgm:spPr/>
    </dgm:pt>
    <dgm:pt modelId="{63133C0C-62A7-42AC-94DD-69D184241A57}" type="pres">
      <dgm:prSet presAssocID="{89F84B2C-DA77-4F50-B5C3-E001A98E0957}" presName="composite" presStyleCnt="0"/>
      <dgm:spPr/>
    </dgm:pt>
    <dgm:pt modelId="{175183CA-B934-48FF-B9B5-4A81229C1E1D}" type="pres">
      <dgm:prSet presAssocID="{89F84B2C-DA77-4F50-B5C3-E001A98E0957}" presName="Parent1" presStyleLbl="node1" presStyleIdx="4" presStyleCnt="6" custScaleX="48166" custScaleY="56681" custLinFactNeighborX="-5250" custLinFactNeighborY="-39087">
        <dgm:presLayoutVars>
          <dgm:chMax val="1"/>
          <dgm:chPref val="1"/>
          <dgm:bulletEnabled val="1"/>
        </dgm:presLayoutVars>
      </dgm:prSet>
      <dgm:spPr/>
      <dgm:t>
        <a:bodyPr/>
        <a:lstStyle/>
        <a:p>
          <a:endParaRPr lang="en-US"/>
        </a:p>
      </dgm:t>
    </dgm:pt>
    <dgm:pt modelId="{8B0F684D-8C8A-4C39-B33F-0369FD8FA002}" type="pres">
      <dgm:prSet presAssocID="{89F84B2C-DA77-4F50-B5C3-E001A98E0957}" presName="Childtext1" presStyleLbl="revTx" presStyleIdx="2" presStyleCnt="3">
        <dgm:presLayoutVars>
          <dgm:chMax val="0"/>
          <dgm:chPref val="0"/>
          <dgm:bulletEnabled val="1"/>
        </dgm:presLayoutVars>
      </dgm:prSet>
      <dgm:spPr/>
    </dgm:pt>
    <dgm:pt modelId="{57E40ECE-F5F5-4DC4-81ED-1B26EE50AF75}" type="pres">
      <dgm:prSet presAssocID="{89F84B2C-DA77-4F50-B5C3-E001A98E0957}" presName="BalanceSpacing" presStyleCnt="0"/>
      <dgm:spPr/>
    </dgm:pt>
    <dgm:pt modelId="{859BC8F4-5D74-4A9E-9C7C-4D799A6A3405}" type="pres">
      <dgm:prSet presAssocID="{89F84B2C-DA77-4F50-B5C3-E001A98E0957}" presName="BalanceSpacing1" presStyleCnt="0"/>
      <dgm:spPr/>
    </dgm:pt>
    <dgm:pt modelId="{C34319BE-D8B4-4B4B-98A2-9845C96B9BE2}" type="pres">
      <dgm:prSet presAssocID="{07E910C0-BF78-4725-9B75-B3CA0E2F983C}" presName="Accent1Text" presStyleLbl="node1" presStyleIdx="5" presStyleCnt="6" custScaleX="52326" custScaleY="57245" custLinFactX="4259" custLinFactNeighborX="100000" custLinFactNeighborY="-39091"/>
      <dgm:spPr/>
      <dgm:t>
        <a:bodyPr/>
        <a:lstStyle/>
        <a:p>
          <a:endParaRPr lang="en-US"/>
        </a:p>
      </dgm:t>
    </dgm:pt>
  </dgm:ptLst>
  <dgm:cxnLst>
    <dgm:cxn modelId="{2CA5F579-4447-49D8-9848-115EADF01FCC}" srcId="{A26010B6-A5FA-4F16-9C80-DFFB13D85A95}" destId="{89F84B2C-DA77-4F50-B5C3-E001A98E0957}" srcOrd="2" destOrd="0" parTransId="{C16DD1E4-8D38-435C-8A41-548DEC69B6F0}" sibTransId="{07E910C0-BF78-4725-9B75-B3CA0E2F983C}"/>
    <dgm:cxn modelId="{0901547D-0734-4A31-AA2B-36BD0F862B39}" type="presOf" srcId="{5BEB4545-CBE1-4401-89FA-CAFEB8C1346B}" destId="{0C260FAB-47FD-4F73-8A66-AC1152AD414A}" srcOrd="0" destOrd="0" presId="urn:microsoft.com/office/officeart/2008/layout/AlternatingHexagons"/>
    <dgm:cxn modelId="{0A420A4E-CECB-4801-9549-893034957E22}" type="presOf" srcId="{359B42AB-C852-43B9-8614-F8D576311988}" destId="{0D2D4895-048D-40D9-83E5-7C49A16E11F1}" srcOrd="0" destOrd="0" presId="urn:microsoft.com/office/officeart/2008/layout/AlternatingHexagons"/>
    <dgm:cxn modelId="{B2A77A38-92C3-4ECA-8547-01D0656DD6BA}" srcId="{A26010B6-A5FA-4F16-9C80-DFFB13D85A95}" destId="{585670EA-154F-4FEC-AC24-4B88A69F750C}" srcOrd="0" destOrd="0" parTransId="{1DD0E97E-20CF-4383-AB83-3679304671A2}" sibTransId="{91CBA199-E083-4346-9D46-335E3B3CC50D}"/>
    <dgm:cxn modelId="{EF94932E-418B-4FC6-ABDC-FBE42039F05C}" srcId="{89F84B2C-DA77-4F50-B5C3-E001A98E0957}" destId="{65128685-5F72-4A1A-8F84-76EA2050D148}" srcOrd="0" destOrd="0" parTransId="{EDACE507-73D3-4DC2-A6B7-966E119D5B63}" sibTransId="{B1172617-A82B-4DAC-BAF7-84FB1420A618}"/>
    <dgm:cxn modelId="{66A6AD13-E929-47B5-B197-C93CFF6E8F37}" srcId="{585670EA-154F-4FEC-AC24-4B88A69F750C}" destId="{359B42AB-C852-43B9-8614-F8D576311988}" srcOrd="0" destOrd="0" parTransId="{BDEB34EF-D057-4853-85DA-39617D37B6A4}" sibTransId="{6A6406CF-E45A-4979-AB6C-80517E90D37A}"/>
    <dgm:cxn modelId="{7F8CFE8C-C056-48A3-80DD-4AACF9E1EABC}" type="presOf" srcId="{89F84B2C-DA77-4F50-B5C3-E001A98E0957}" destId="{175183CA-B934-48FF-B9B5-4A81229C1E1D}" srcOrd="0" destOrd="0" presId="urn:microsoft.com/office/officeart/2008/layout/AlternatingHexagons"/>
    <dgm:cxn modelId="{F8EB8D7B-F768-4F76-9AFD-7B100EEFBD2B}" type="presOf" srcId="{07E910C0-BF78-4725-9B75-B3CA0E2F983C}" destId="{C34319BE-D8B4-4B4B-98A2-9845C96B9BE2}" srcOrd="0" destOrd="0" presId="urn:microsoft.com/office/officeart/2008/layout/AlternatingHexagons"/>
    <dgm:cxn modelId="{27FEB902-CF32-4445-BCEE-72BA17F3C3BE}" srcId="{A26010B6-A5FA-4F16-9C80-DFFB13D85A95}" destId="{9B1ABEBE-6E2C-45C4-B5DE-BBC970CD52BC}" srcOrd="1" destOrd="0" parTransId="{8641A677-39DB-4EF1-8F75-45065CA61009}" sibTransId="{5BEB4545-CBE1-4401-89FA-CAFEB8C1346B}"/>
    <dgm:cxn modelId="{AB83FDA0-0771-4454-81B3-56152684E014}" type="presOf" srcId="{65128685-5F72-4A1A-8F84-76EA2050D148}" destId="{8B0F684D-8C8A-4C39-B33F-0369FD8FA002}" srcOrd="0" destOrd="0" presId="urn:microsoft.com/office/officeart/2008/layout/AlternatingHexagons"/>
    <dgm:cxn modelId="{0121B049-38A2-4094-987D-EF56B5968CA8}" type="presOf" srcId="{A26010B6-A5FA-4F16-9C80-DFFB13D85A95}" destId="{91463000-72CA-4EE8-8005-6E9E2E8A0D91}" srcOrd="0" destOrd="0" presId="urn:microsoft.com/office/officeart/2008/layout/AlternatingHexagons"/>
    <dgm:cxn modelId="{BE477DD1-C838-48DA-89C4-8A5F3F2CA40F}" type="presOf" srcId="{91CBA199-E083-4346-9D46-335E3B3CC50D}" destId="{D19F7831-B4A2-4128-AD00-53BE8CCFEF47}" srcOrd="0" destOrd="0" presId="urn:microsoft.com/office/officeart/2008/layout/AlternatingHexagons"/>
    <dgm:cxn modelId="{27647FD3-2753-47DD-80C0-98A5C5CA4C5A}" type="presOf" srcId="{9B1ABEBE-6E2C-45C4-B5DE-BBC970CD52BC}" destId="{28E8FE73-36B4-4D2F-9529-E74612AE3041}" srcOrd="0" destOrd="0" presId="urn:microsoft.com/office/officeart/2008/layout/AlternatingHexagons"/>
    <dgm:cxn modelId="{2DA384F1-DAB8-4A56-A8D1-3F4D4FE340D8}" type="presOf" srcId="{585670EA-154F-4FEC-AC24-4B88A69F750C}" destId="{C4B3C5B3-122B-441F-A08D-727BB124968B}" srcOrd="0" destOrd="0" presId="urn:microsoft.com/office/officeart/2008/layout/AlternatingHexagons"/>
    <dgm:cxn modelId="{386C9A63-8DD1-42FA-9FDB-32A7CEE93785}" type="presParOf" srcId="{91463000-72CA-4EE8-8005-6E9E2E8A0D91}" destId="{59A6D78A-D0B8-4287-ACC7-81D99CC9CF1E}" srcOrd="0" destOrd="0" presId="urn:microsoft.com/office/officeart/2008/layout/AlternatingHexagons"/>
    <dgm:cxn modelId="{2B865D17-F74A-4836-A13E-37C53A5A74DA}" type="presParOf" srcId="{59A6D78A-D0B8-4287-ACC7-81D99CC9CF1E}" destId="{C4B3C5B3-122B-441F-A08D-727BB124968B}" srcOrd="0" destOrd="0" presId="urn:microsoft.com/office/officeart/2008/layout/AlternatingHexagons"/>
    <dgm:cxn modelId="{1A19FEB5-6CF7-4AC8-8B02-0AD479D2E7E9}" type="presParOf" srcId="{59A6D78A-D0B8-4287-ACC7-81D99CC9CF1E}" destId="{0D2D4895-048D-40D9-83E5-7C49A16E11F1}" srcOrd="1" destOrd="0" presId="urn:microsoft.com/office/officeart/2008/layout/AlternatingHexagons"/>
    <dgm:cxn modelId="{AD9D7636-494B-4713-957B-96144CBEA949}" type="presParOf" srcId="{59A6D78A-D0B8-4287-ACC7-81D99CC9CF1E}" destId="{6A32BDF1-682D-4AB8-A64E-7991AB8D6A67}" srcOrd="2" destOrd="0" presId="urn:microsoft.com/office/officeart/2008/layout/AlternatingHexagons"/>
    <dgm:cxn modelId="{833C51D1-9518-48E1-B32F-96053AD71F61}" type="presParOf" srcId="{59A6D78A-D0B8-4287-ACC7-81D99CC9CF1E}" destId="{BCE80085-F079-4258-93B3-A5DF05D1D6B8}" srcOrd="3" destOrd="0" presId="urn:microsoft.com/office/officeart/2008/layout/AlternatingHexagons"/>
    <dgm:cxn modelId="{AFC627F1-CA51-4C54-A67C-AA69CF2560DD}" type="presParOf" srcId="{59A6D78A-D0B8-4287-ACC7-81D99CC9CF1E}" destId="{D19F7831-B4A2-4128-AD00-53BE8CCFEF47}" srcOrd="4" destOrd="0" presId="urn:microsoft.com/office/officeart/2008/layout/AlternatingHexagons"/>
    <dgm:cxn modelId="{41EDDD55-DAA8-4524-9A50-24F932E89255}" type="presParOf" srcId="{91463000-72CA-4EE8-8005-6E9E2E8A0D91}" destId="{3F1747B9-EDC2-4408-907F-AD99CF4CB778}" srcOrd="1" destOrd="0" presId="urn:microsoft.com/office/officeart/2008/layout/AlternatingHexagons"/>
    <dgm:cxn modelId="{02005567-926B-49B0-B959-54344EF1165A}" type="presParOf" srcId="{91463000-72CA-4EE8-8005-6E9E2E8A0D91}" destId="{49460AD2-9BB0-4F2A-8D86-B2F3F82CF54A}" srcOrd="2" destOrd="0" presId="urn:microsoft.com/office/officeart/2008/layout/AlternatingHexagons"/>
    <dgm:cxn modelId="{0C3DEB8A-024C-4978-A85F-1FE928CE5738}" type="presParOf" srcId="{49460AD2-9BB0-4F2A-8D86-B2F3F82CF54A}" destId="{28E8FE73-36B4-4D2F-9529-E74612AE3041}" srcOrd="0" destOrd="0" presId="urn:microsoft.com/office/officeart/2008/layout/AlternatingHexagons"/>
    <dgm:cxn modelId="{AE3E69DC-A3CE-4107-B782-4AFFB666B436}" type="presParOf" srcId="{49460AD2-9BB0-4F2A-8D86-B2F3F82CF54A}" destId="{776E70A7-D313-4EDD-9CE6-2EC28D203BF9}" srcOrd="1" destOrd="0" presId="urn:microsoft.com/office/officeart/2008/layout/AlternatingHexagons"/>
    <dgm:cxn modelId="{8F8A98C5-A40B-404F-A59C-A65518E109EE}" type="presParOf" srcId="{49460AD2-9BB0-4F2A-8D86-B2F3F82CF54A}" destId="{19A15867-B4A2-4757-970A-C7450F2FE144}" srcOrd="2" destOrd="0" presId="urn:microsoft.com/office/officeart/2008/layout/AlternatingHexagons"/>
    <dgm:cxn modelId="{99F80727-7ECD-4981-8BF3-0CA8876C1C1C}" type="presParOf" srcId="{49460AD2-9BB0-4F2A-8D86-B2F3F82CF54A}" destId="{E7DDCA97-C1E5-496B-8954-3D3245F58336}" srcOrd="3" destOrd="0" presId="urn:microsoft.com/office/officeart/2008/layout/AlternatingHexagons"/>
    <dgm:cxn modelId="{7A680485-B1C9-4D5F-86D3-6004891D4617}" type="presParOf" srcId="{49460AD2-9BB0-4F2A-8D86-B2F3F82CF54A}" destId="{0C260FAB-47FD-4F73-8A66-AC1152AD414A}" srcOrd="4" destOrd="0" presId="urn:microsoft.com/office/officeart/2008/layout/AlternatingHexagons"/>
    <dgm:cxn modelId="{D8FA6C3D-CEFE-4DB6-BAB1-09DBE58636BA}" type="presParOf" srcId="{91463000-72CA-4EE8-8005-6E9E2E8A0D91}" destId="{393BBFD9-BC9B-4CE4-B3AC-3BC256D97D52}" srcOrd="3" destOrd="0" presId="urn:microsoft.com/office/officeart/2008/layout/AlternatingHexagons"/>
    <dgm:cxn modelId="{69C6E988-2836-4482-A9F5-BF04BFF1A936}" type="presParOf" srcId="{91463000-72CA-4EE8-8005-6E9E2E8A0D91}" destId="{63133C0C-62A7-42AC-94DD-69D184241A57}" srcOrd="4" destOrd="0" presId="urn:microsoft.com/office/officeart/2008/layout/AlternatingHexagons"/>
    <dgm:cxn modelId="{430630BD-B912-4530-A2E7-9E4C3B44B475}" type="presParOf" srcId="{63133C0C-62A7-42AC-94DD-69D184241A57}" destId="{175183CA-B934-48FF-B9B5-4A81229C1E1D}" srcOrd="0" destOrd="0" presId="urn:microsoft.com/office/officeart/2008/layout/AlternatingHexagons"/>
    <dgm:cxn modelId="{CEADA195-B075-4AB6-92B3-20958B87E77E}" type="presParOf" srcId="{63133C0C-62A7-42AC-94DD-69D184241A57}" destId="{8B0F684D-8C8A-4C39-B33F-0369FD8FA002}" srcOrd="1" destOrd="0" presId="urn:microsoft.com/office/officeart/2008/layout/AlternatingHexagons"/>
    <dgm:cxn modelId="{A49336A7-6286-4BC8-8442-C13D27430F61}" type="presParOf" srcId="{63133C0C-62A7-42AC-94DD-69D184241A57}" destId="{57E40ECE-F5F5-4DC4-81ED-1B26EE50AF75}" srcOrd="2" destOrd="0" presId="urn:microsoft.com/office/officeart/2008/layout/AlternatingHexagons"/>
    <dgm:cxn modelId="{7BE50EA5-CA47-491A-8E2A-9DD5AC4B00E0}" type="presParOf" srcId="{63133C0C-62A7-42AC-94DD-69D184241A57}" destId="{859BC8F4-5D74-4A9E-9C7C-4D799A6A3405}" srcOrd="3" destOrd="0" presId="urn:microsoft.com/office/officeart/2008/layout/AlternatingHexagons"/>
    <dgm:cxn modelId="{B4861E88-5D16-4278-AF34-283528F2C370}" type="presParOf" srcId="{63133C0C-62A7-42AC-94DD-69D184241A57}" destId="{C34319BE-D8B4-4B4B-98A2-9845C96B9BE2}"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7D7AC-CD1A-458C-A619-CDEB8C55C5BF}" type="doc">
      <dgm:prSet loTypeId="urn:microsoft.com/office/officeart/2005/8/layout/hierarchy2" loCatId="hierarchy" qsTypeId="urn:microsoft.com/office/officeart/2005/8/quickstyle/simple1" qsCatId="simple" csTypeId="urn:microsoft.com/office/officeart/2005/8/colors/accent1_2" csCatId="accent1" phldr="0"/>
      <dgm:spPr/>
      <dgm:t>
        <a:bodyPr/>
        <a:lstStyle/>
        <a:p>
          <a:endParaRPr lang="en-US"/>
        </a:p>
      </dgm:t>
    </dgm:pt>
    <dgm:pt modelId="{BA0BE9E9-B295-498C-87B2-AAD61429D622}" type="pres">
      <dgm:prSet presAssocID="{8087D7AC-CD1A-458C-A619-CDEB8C55C5BF}" presName="diagram" presStyleCnt="0">
        <dgm:presLayoutVars>
          <dgm:chPref val="1"/>
          <dgm:dir/>
          <dgm:animOne val="branch"/>
          <dgm:animLvl val="lvl"/>
          <dgm:resizeHandles val="exact"/>
        </dgm:presLayoutVars>
      </dgm:prSet>
      <dgm:spPr/>
    </dgm:pt>
  </dgm:ptLst>
  <dgm:cxnLst>
    <dgm:cxn modelId="{31BB5413-9C8C-477F-9462-9209245FAA25}" type="presOf" srcId="{8087D7AC-CD1A-458C-A619-CDEB8C55C5BF}" destId="{BA0BE9E9-B295-498C-87B2-AAD61429D622}" srcOrd="0"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B68062-DB38-4135-9739-3E26285D21D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22BEF6A-95C7-4E04-BF0B-101364272D8D}">
      <dgm:prSet phldrT="[Text]"/>
      <dgm:spPr/>
      <dgm:t>
        <a:bodyPr/>
        <a:lstStyle/>
        <a:p>
          <a:r>
            <a:rPr lang="en-US" dirty="0" smtClean="0"/>
            <a:t>10000</a:t>
          </a:r>
          <a:endParaRPr lang="en-US" dirty="0"/>
        </a:p>
      </dgm:t>
    </dgm:pt>
    <dgm:pt modelId="{0F3EB683-68F3-4198-98CE-CC9AC2733509}" type="parTrans" cxnId="{0B61F812-3296-4961-AF1B-EDFE54958833}">
      <dgm:prSet/>
      <dgm:spPr/>
      <dgm:t>
        <a:bodyPr/>
        <a:lstStyle/>
        <a:p>
          <a:endParaRPr lang="en-US"/>
        </a:p>
      </dgm:t>
    </dgm:pt>
    <dgm:pt modelId="{E9E680F0-5FA6-481F-A72C-1861D5BEFE37}" type="sibTrans" cxnId="{0B61F812-3296-4961-AF1B-EDFE54958833}">
      <dgm:prSet/>
      <dgm:spPr/>
      <dgm:t>
        <a:bodyPr/>
        <a:lstStyle/>
        <a:p>
          <a:endParaRPr lang="en-US"/>
        </a:p>
      </dgm:t>
    </dgm:pt>
    <dgm:pt modelId="{7C3D2E17-3CD9-47AA-9E3C-B5109A2AE7EB}">
      <dgm:prSet phldrT="[Text]"/>
      <dgm:spPr/>
      <dgm:t>
        <a:bodyPr/>
        <a:lstStyle/>
        <a:p>
          <a:r>
            <a:rPr lang="en-US" dirty="0" smtClean="0"/>
            <a:t>4447</a:t>
          </a:r>
          <a:endParaRPr lang="en-US" dirty="0"/>
        </a:p>
      </dgm:t>
    </dgm:pt>
    <dgm:pt modelId="{6EA06B14-F82A-4EED-AFA4-E11BD6874D6C}" type="parTrans" cxnId="{FC57F964-EC6D-4E66-A729-3317DCC952D1}">
      <dgm:prSet/>
      <dgm:spPr/>
      <dgm:t>
        <a:bodyPr/>
        <a:lstStyle/>
        <a:p>
          <a:endParaRPr lang="en-US"/>
        </a:p>
      </dgm:t>
    </dgm:pt>
    <dgm:pt modelId="{51C7D288-EAEC-422C-99E0-CD5FC44936F1}" type="sibTrans" cxnId="{FC57F964-EC6D-4E66-A729-3317DCC952D1}">
      <dgm:prSet/>
      <dgm:spPr/>
      <dgm:t>
        <a:bodyPr/>
        <a:lstStyle/>
        <a:p>
          <a:endParaRPr lang="en-US"/>
        </a:p>
      </dgm:t>
    </dgm:pt>
    <dgm:pt modelId="{7BFB38F2-0504-4E68-BA8E-4D049E6FD28E}">
      <dgm:prSet phldrT="[Text]"/>
      <dgm:spPr/>
      <dgm:t>
        <a:bodyPr/>
        <a:lstStyle/>
        <a:p>
          <a:r>
            <a:rPr lang="en-US" dirty="0" smtClean="0"/>
            <a:t>2026</a:t>
          </a:r>
          <a:endParaRPr lang="en-US" dirty="0"/>
        </a:p>
      </dgm:t>
    </dgm:pt>
    <dgm:pt modelId="{54D1C843-2F4D-4748-A024-29EE2ADC86EA}" type="parTrans" cxnId="{E4A4E008-010F-481C-9B8B-4B4E5F6D2771}">
      <dgm:prSet/>
      <dgm:spPr/>
      <dgm:t>
        <a:bodyPr/>
        <a:lstStyle/>
        <a:p>
          <a:endParaRPr lang="en-US"/>
        </a:p>
      </dgm:t>
    </dgm:pt>
    <dgm:pt modelId="{C83AE40E-7E91-43EC-91C6-62CE6898076B}" type="sibTrans" cxnId="{E4A4E008-010F-481C-9B8B-4B4E5F6D2771}">
      <dgm:prSet/>
      <dgm:spPr/>
      <dgm:t>
        <a:bodyPr/>
        <a:lstStyle/>
        <a:p>
          <a:endParaRPr lang="en-US"/>
        </a:p>
      </dgm:t>
    </dgm:pt>
    <dgm:pt modelId="{2ECD706D-28B8-4898-B671-15165AD3F66F}">
      <dgm:prSet phldrT="[Text]"/>
      <dgm:spPr/>
      <dgm:t>
        <a:bodyPr/>
        <a:lstStyle/>
        <a:p>
          <a:endParaRPr lang="en-US" dirty="0"/>
        </a:p>
      </dgm:t>
    </dgm:pt>
    <dgm:pt modelId="{ABCD3F69-C6E1-4D6F-BD83-240F959F50BB}" type="parTrans" cxnId="{CA566824-DF7B-402E-9E81-C74964415D6D}">
      <dgm:prSet/>
      <dgm:spPr/>
      <dgm:t>
        <a:bodyPr/>
        <a:lstStyle/>
        <a:p>
          <a:endParaRPr lang="en-US"/>
        </a:p>
      </dgm:t>
    </dgm:pt>
    <dgm:pt modelId="{5301EA71-EDA2-404A-990D-ABA9B6229E4D}" type="sibTrans" cxnId="{CA566824-DF7B-402E-9E81-C74964415D6D}">
      <dgm:prSet/>
      <dgm:spPr/>
      <dgm:t>
        <a:bodyPr/>
        <a:lstStyle/>
        <a:p>
          <a:endParaRPr lang="en-US"/>
        </a:p>
      </dgm:t>
    </dgm:pt>
    <dgm:pt modelId="{25C9C6D2-883F-49A5-8C9D-9CCFDC0A9739}" type="pres">
      <dgm:prSet presAssocID="{D4B68062-DB38-4135-9739-3E26285D21D5}" presName="rootnode" presStyleCnt="0">
        <dgm:presLayoutVars>
          <dgm:chMax/>
          <dgm:chPref/>
          <dgm:dir/>
          <dgm:animLvl val="lvl"/>
        </dgm:presLayoutVars>
      </dgm:prSet>
      <dgm:spPr/>
    </dgm:pt>
    <dgm:pt modelId="{70CA92EE-D3B6-44E0-8430-358FA48850F0}" type="pres">
      <dgm:prSet presAssocID="{D22BEF6A-95C7-4E04-BF0B-101364272D8D}" presName="composite" presStyleCnt="0"/>
      <dgm:spPr/>
    </dgm:pt>
    <dgm:pt modelId="{B0B99D43-294B-45D7-B3C4-C410C83C4C7E}" type="pres">
      <dgm:prSet presAssocID="{D22BEF6A-95C7-4E04-BF0B-101364272D8D}" presName="bentUpArrow1" presStyleLbl="alignImgPlace1" presStyleIdx="0" presStyleCnt="2"/>
      <dgm:spPr/>
    </dgm:pt>
    <dgm:pt modelId="{EB296430-D84B-4518-BF8B-201ADA59BF50}" type="pres">
      <dgm:prSet presAssocID="{D22BEF6A-95C7-4E04-BF0B-101364272D8D}" presName="ParentText" presStyleLbl="node1" presStyleIdx="0" presStyleCnt="3" custScaleY="90697">
        <dgm:presLayoutVars>
          <dgm:chMax val="1"/>
          <dgm:chPref val="1"/>
          <dgm:bulletEnabled val="1"/>
        </dgm:presLayoutVars>
      </dgm:prSet>
      <dgm:spPr/>
    </dgm:pt>
    <dgm:pt modelId="{95ABC274-1D73-43D1-8429-D3F5C5852FDF}" type="pres">
      <dgm:prSet presAssocID="{D22BEF6A-95C7-4E04-BF0B-101364272D8D}" presName="ChildText" presStyleLbl="revTx" presStyleIdx="0" presStyleCnt="3">
        <dgm:presLayoutVars>
          <dgm:chMax val="0"/>
          <dgm:chPref val="0"/>
          <dgm:bulletEnabled val="1"/>
        </dgm:presLayoutVars>
      </dgm:prSet>
      <dgm:spPr/>
      <dgm:t>
        <a:bodyPr/>
        <a:lstStyle/>
        <a:p>
          <a:endParaRPr lang="en-US"/>
        </a:p>
      </dgm:t>
    </dgm:pt>
    <dgm:pt modelId="{08061429-AE92-4819-AF0D-6CE6304095A9}" type="pres">
      <dgm:prSet presAssocID="{E9E680F0-5FA6-481F-A72C-1861D5BEFE37}" presName="sibTrans" presStyleCnt="0"/>
      <dgm:spPr/>
    </dgm:pt>
    <dgm:pt modelId="{28523ED4-07F9-412E-9E4E-3B87BED78035}" type="pres">
      <dgm:prSet presAssocID="{7C3D2E17-3CD9-47AA-9E3C-B5109A2AE7EB}" presName="composite" presStyleCnt="0"/>
      <dgm:spPr/>
    </dgm:pt>
    <dgm:pt modelId="{0277602A-78B9-45AC-8910-DDB95A959D0E}" type="pres">
      <dgm:prSet presAssocID="{7C3D2E17-3CD9-47AA-9E3C-B5109A2AE7EB}" presName="bentUpArrow1" presStyleLbl="alignImgPlace1" presStyleIdx="1" presStyleCnt="2"/>
      <dgm:spPr/>
    </dgm:pt>
    <dgm:pt modelId="{F551C455-5F18-405A-A02C-35EC9EDACEC2}" type="pres">
      <dgm:prSet presAssocID="{7C3D2E17-3CD9-47AA-9E3C-B5109A2AE7EB}" presName="ParentText" presStyleLbl="node1" presStyleIdx="1" presStyleCnt="3">
        <dgm:presLayoutVars>
          <dgm:chMax val="1"/>
          <dgm:chPref val="1"/>
          <dgm:bulletEnabled val="1"/>
        </dgm:presLayoutVars>
      </dgm:prSet>
      <dgm:spPr/>
      <dgm:t>
        <a:bodyPr/>
        <a:lstStyle/>
        <a:p>
          <a:endParaRPr lang="en-US"/>
        </a:p>
      </dgm:t>
    </dgm:pt>
    <dgm:pt modelId="{D64589BF-096E-46DB-A1C9-A2D5E24B7640}" type="pres">
      <dgm:prSet presAssocID="{7C3D2E17-3CD9-47AA-9E3C-B5109A2AE7EB}" presName="ChildText" presStyleLbl="revTx" presStyleIdx="1" presStyleCnt="3" custScaleX="90568">
        <dgm:presLayoutVars>
          <dgm:chMax val="0"/>
          <dgm:chPref val="0"/>
          <dgm:bulletEnabled val="1"/>
        </dgm:presLayoutVars>
      </dgm:prSet>
      <dgm:spPr/>
      <dgm:t>
        <a:bodyPr/>
        <a:lstStyle/>
        <a:p>
          <a:endParaRPr lang="en-US"/>
        </a:p>
      </dgm:t>
    </dgm:pt>
    <dgm:pt modelId="{8DB4DBBD-E543-4DCC-830A-817BC2FF30BA}" type="pres">
      <dgm:prSet presAssocID="{51C7D288-EAEC-422C-99E0-CD5FC44936F1}" presName="sibTrans" presStyleCnt="0"/>
      <dgm:spPr/>
    </dgm:pt>
    <dgm:pt modelId="{61D54F90-66DD-4AA9-A0AD-1EC2A2B133C6}" type="pres">
      <dgm:prSet presAssocID="{7BFB38F2-0504-4E68-BA8E-4D049E6FD28E}" presName="composite" presStyleCnt="0"/>
      <dgm:spPr/>
    </dgm:pt>
    <dgm:pt modelId="{14E51AF2-8598-4008-BE84-AB82E90F4849}" type="pres">
      <dgm:prSet presAssocID="{7BFB38F2-0504-4E68-BA8E-4D049E6FD28E}" presName="ParentText" presStyleLbl="node1" presStyleIdx="2" presStyleCnt="3">
        <dgm:presLayoutVars>
          <dgm:chMax val="1"/>
          <dgm:chPref val="1"/>
          <dgm:bulletEnabled val="1"/>
        </dgm:presLayoutVars>
      </dgm:prSet>
      <dgm:spPr/>
      <dgm:t>
        <a:bodyPr/>
        <a:lstStyle/>
        <a:p>
          <a:endParaRPr lang="en-US"/>
        </a:p>
      </dgm:t>
    </dgm:pt>
    <dgm:pt modelId="{B29411D4-AED9-4201-BCEE-3D752D9FC09D}" type="pres">
      <dgm:prSet presAssocID="{7BFB38F2-0504-4E68-BA8E-4D049E6FD28E}" presName="FinalChildText" presStyleLbl="revTx" presStyleIdx="2" presStyleCnt="3">
        <dgm:presLayoutVars>
          <dgm:chMax val="0"/>
          <dgm:chPref val="0"/>
          <dgm:bulletEnabled val="1"/>
        </dgm:presLayoutVars>
      </dgm:prSet>
      <dgm:spPr/>
      <dgm:t>
        <a:bodyPr/>
        <a:lstStyle/>
        <a:p>
          <a:endParaRPr lang="en-US"/>
        </a:p>
      </dgm:t>
    </dgm:pt>
  </dgm:ptLst>
  <dgm:cxnLst>
    <dgm:cxn modelId="{9DE83910-FA60-4325-9A03-9F24F8AA0542}" type="presOf" srcId="{D22BEF6A-95C7-4E04-BF0B-101364272D8D}" destId="{EB296430-D84B-4518-BF8B-201ADA59BF50}" srcOrd="0" destOrd="0" presId="urn:microsoft.com/office/officeart/2005/8/layout/StepDownProcess"/>
    <dgm:cxn modelId="{F09C908C-9CFF-4438-B7B0-BAE83433CCBB}" type="presOf" srcId="{D4B68062-DB38-4135-9739-3E26285D21D5}" destId="{25C9C6D2-883F-49A5-8C9D-9CCFDC0A9739}" srcOrd="0" destOrd="0" presId="urn:microsoft.com/office/officeart/2005/8/layout/StepDownProcess"/>
    <dgm:cxn modelId="{CA566824-DF7B-402E-9E81-C74964415D6D}" srcId="{7BFB38F2-0504-4E68-BA8E-4D049E6FD28E}" destId="{2ECD706D-28B8-4898-B671-15165AD3F66F}" srcOrd="0" destOrd="0" parTransId="{ABCD3F69-C6E1-4D6F-BD83-240F959F50BB}" sibTransId="{5301EA71-EDA2-404A-990D-ABA9B6229E4D}"/>
    <dgm:cxn modelId="{DA7C3C0C-DD4A-460A-BAB0-AEC67E2D32E1}" type="presOf" srcId="{7C3D2E17-3CD9-47AA-9E3C-B5109A2AE7EB}" destId="{F551C455-5F18-405A-A02C-35EC9EDACEC2}" srcOrd="0" destOrd="0" presId="urn:microsoft.com/office/officeart/2005/8/layout/StepDownProcess"/>
    <dgm:cxn modelId="{E4A4E008-010F-481C-9B8B-4B4E5F6D2771}" srcId="{D4B68062-DB38-4135-9739-3E26285D21D5}" destId="{7BFB38F2-0504-4E68-BA8E-4D049E6FD28E}" srcOrd="2" destOrd="0" parTransId="{54D1C843-2F4D-4748-A024-29EE2ADC86EA}" sibTransId="{C83AE40E-7E91-43EC-91C6-62CE6898076B}"/>
    <dgm:cxn modelId="{A8423EF3-14BC-420D-ACE2-849E0B5A615F}" type="presOf" srcId="{2ECD706D-28B8-4898-B671-15165AD3F66F}" destId="{B29411D4-AED9-4201-BCEE-3D752D9FC09D}" srcOrd="0" destOrd="0" presId="urn:microsoft.com/office/officeart/2005/8/layout/StepDownProcess"/>
    <dgm:cxn modelId="{0B61F812-3296-4961-AF1B-EDFE54958833}" srcId="{D4B68062-DB38-4135-9739-3E26285D21D5}" destId="{D22BEF6A-95C7-4E04-BF0B-101364272D8D}" srcOrd="0" destOrd="0" parTransId="{0F3EB683-68F3-4198-98CE-CC9AC2733509}" sibTransId="{E9E680F0-5FA6-481F-A72C-1861D5BEFE37}"/>
    <dgm:cxn modelId="{FC57F964-EC6D-4E66-A729-3317DCC952D1}" srcId="{D4B68062-DB38-4135-9739-3E26285D21D5}" destId="{7C3D2E17-3CD9-47AA-9E3C-B5109A2AE7EB}" srcOrd="1" destOrd="0" parTransId="{6EA06B14-F82A-4EED-AFA4-E11BD6874D6C}" sibTransId="{51C7D288-EAEC-422C-99E0-CD5FC44936F1}"/>
    <dgm:cxn modelId="{92E9B4FA-C860-4D98-9E29-1E6D7B22F209}" type="presOf" srcId="{7BFB38F2-0504-4E68-BA8E-4D049E6FD28E}" destId="{14E51AF2-8598-4008-BE84-AB82E90F4849}" srcOrd="0" destOrd="0" presId="urn:microsoft.com/office/officeart/2005/8/layout/StepDownProcess"/>
    <dgm:cxn modelId="{D70320A7-A37E-45CB-B505-9025170A3CEF}" type="presParOf" srcId="{25C9C6D2-883F-49A5-8C9D-9CCFDC0A9739}" destId="{70CA92EE-D3B6-44E0-8430-358FA48850F0}" srcOrd="0" destOrd="0" presId="urn:microsoft.com/office/officeart/2005/8/layout/StepDownProcess"/>
    <dgm:cxn modelId="{4B138434-03E1-4E23-AFE9-6013C127F724}" type="presParOf" srcId="{70CA92EE-D3B6-44E0-8430-358FA48850F0}" destId="{B0B99D43-294B-45D7-B3C4-C410C83C4C7E}" srcOrd="0" destOrd="0" presId="urn:microsoft.com/office/officeart/2005/8/layout/StepDownProcess"/>
    <dgm:cxn modelId="{991D0189-8D73-4C7D-AC13-6C473953D663}" type="presParOf" srcId="{70CA92EE-D3B6-44E0-8430-358FA48850F0}" destId="{EB296430-D84B-4518-BF8B-201ADA59BF50}" srcOrd="1" destOrd="0" presId="urn:microsoft.com/office/officeart/2005/8/layout/StepDownProcess"/>
    <dgm:cxn modelId="{953475AA-37F0-488C-B12D-A0A3A8A6CE43}" type="presParOf" srcId="{70CA92EE-D3B6-44E0-8430-358FA48850F0}" destId="{95ABC274-1D73-43D1-8429-D3F5C5852FDF}" srcOrd="2" destOrd="0" presId="urn:microsoft.com/office/officeart/2005/8/layout/StepDownProcess"/>
    <dgm:cxn modelId="{8DC62350-0843-4CD8-BDC2-68EABD99432B}" type="presParOf" srcId="{25C9C6D2-883F-49A5-8C9D-9CCFDC0A9739}" destId="{08061429-AE92-4819-AF0D-6CE6304095A9}" srcOrd="1" destOrd="0" presId="urn:microsoft.com/office/officeart/2005/8/layout/StepDownProcess"/>
    <dgm:cxn modelId="{C039E6AF-AA76-4CC6-B624-1450BA63F4F9}" type="presParOf" srcId="{25C9C6D2-883F-49A5-8C9D-9CCFDC0A9739}" destId="{28523ED4-07F9-412E-9E4E-3B87BED78035}" srcOrd="2" destOrd="0" presId="urn:microsoft.com/office/officeart/2005/8/layout/StepDownProcess"/>
    <dgm:cxn modelId="{D8542F72-3683-413D-8FCE-F3090336E5CA}" type="presParOf" srcId="{28523ED4-07F9-412E-9E4E-3B87BED78035}" destId="{0277602A-78B9-45AC-8910-DDB95A959D0E}" srcOrd="0" destOrd="0" presId="urn:microsoft.com/office/officeart/2005/8/layout/StepDownProcess"/>
    <dgm:cxn modelId="{FF48B4DC-24AD-4E96-9765-F21A17B1D9F2}" type="presParOf" srcId="{28523ED4-07F9-412E-9E4E-3B87BED78035}" destId="{F551C455-5F18-405A-A02C-35EC9EDACEC2}" srcOrd="1" destOrd="0" presId="urn:microsoft.com/office/officeart/2005/8/layout/StepDownProcess"/>
    <dgm:cxn modelId="{070DBF1B-0F42-4C42-9D9C-2EEA0920AA79}" type="presParOf" srcId="{28523ED4-07F9-412E-9E4E-3B87BED78035}" destId="{D64589BF-096E-46DB-A1C9-A2D5E24B7640}" srcOrd="2" destOrd="0" presId="urn:microsoft.com/office/officeart/2005/8/layout/StepDownProcess"/>
    <dgm:cxn modelId="{5F5E70D1-E77F-42F5-9EBB-D2CC2E7D075C}" type="presParOf" srcId="{25C9C6D2-883F-49A5-8C9D-9CCFDC0A9739}" destId="{8DB4DBBD-E543-4DCC-830A-817BC2FF30BA}" srcOrd="3" destOrd="0" presId="urn:microsoft.com/office/officeart/2005/8/layout/StepDownProcess"/>
    <dgm:cxn modelId="{6B50A65E-2408-4FFC-BBCA-946243D3ED32}" type="presParOf" srcId="{25C9C6D2-883F-49A5-8C9D-9CCFDC0A9739}" destId="{61D54F90-66DD-4AA9-A0AD-1EC2A2B133C6}" srcOrd="4" destOrd="0" presId="urn:microsoft.com/office/officeart/2005/8/layout/StepDownProcess"/>
    <dgm:cxn modelId="{02404C2F-A6DC-4B48-8F98-D346D38F8E60}" type="presParOf" srcId="{61D54F90-66DD-4AA9-A0AD-1EC2A2B133C6}" destId="{14E51AF2-8598-4008-BE84-AB82E90F4849}" srcOrd="0" destOrd="0" presId="urn:microsoft.com/office/officeart/2005/8/layout/StepDownProcess"/>
    <dgm:cxn modelId="{E9F9BEFB-EF0D-450C-933B-41F6C3710484}" type="presParOf" srcId="{61D54F90-66DD-4AA9-A0AD-1EC2A2B133C6}" destId="{B29411D4-AED9-4201-BCEE-3D752D9FC09D}" srcOrd="1"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3C5B3-122B-441F-A08D-727BB124968B}">
      <dsp:nvSpPr>
        <dsp:cNvPr id="0" name=""/>
        <dsp:cNvSpPr/>
      </dsp:nvSpPr>
      <dsp:spPr>
        <a:xfrm rot="5400000">
          <a:off x="2930777" y="188648"/>
          <a:ext cx="1587835" cy="1338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latin typeface="Calibri" panose="020F0502020204030204" pitchFamily="34" charset="0"/>
              <a:cs typeface="Calibri" panose="020F0502020204030204" pitchFamily="34" charset="0"/>
            </a:rPr>
            <a:t>TV Commercials</a:t>
          </a:r>
          <a:endParaRPr lang="en-US" sz="1200" kern="1200" dirty="0">
            <a:latin typeface="Calibri" panose="020F0502020204030204" pitchFamily="34" charset="0"/>
            <a:cs typeface="Calibri" panose="020F0502020204030204" pitchFamily="34" charset="0"/>
          </a:endParaRPr>
        </a:p>
      </dsp:txBody>
      <dsp:txXfrm rot="-5400000">
        <a:off x="3261101" y="307656"/>
        <a:ext cx="927187" cy="1100165"/>
      </dsp:txXfrm>
    </dsp:sp>
    <dsp:sp modelId="{0D2D4895-048D-40D9-83E5-7C49A16E11F1}">
      <dsp:nvSpPr>
        <dsp:cNvPr id="0" name=""/>
        <dsp:cNvSpPr/>
      </dsp:nvSpPr>
      <dsp:spPr>
        <a:xfrm>
          <a:off x="4568623" y="371192"/>
          <a:ext cx="2052570" cy="110353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bg1">
                  <a:lumMod val="95000"/>
                </a:schemeClr>
              </a:solidFill>
            </a:rPr>
            <a:t>hi</a:t>
          </a:r>
          <a:endParaRPr lang="en-US" sz="1400" kern="1200" dirty="0">
            <a:solidFill>
              <a:schemeClr val="bg1">
                <a:lumMod val="95000"/>
              </a:schemeClr>
            </a:solidFill>
          </a:endParaRPr>
        </a:p>
      </dsp:txBody>
      <dsp:txXfrm>
        <a:off x="4568623" y="371192"/>
        <a:ext cx="2052570" cy="1103532"/>
      </dsp:txXfrm>
    </dsp:sp>
    <dsp:sp modelId="{D19F7831-B4A2-4128-AD00-53BE8CCFEF47}">
      <dsp:nvSpPr>
        <dsp:cNvPr id="0" name=""/>
        <dsp:cNvSpPr/>
      </dsp:nvSpPr>
      <dsp:spPr>
        <a:xfrm rot="5400000">
          <a:off x="1072265" y="122897"/>
          <a:ext cx="1839220" cy="160012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Calibri" panose="020F0502020204030204" pitchFamily="34" charset="0"/>
              <a:cs typeface="Calibri" panose="020F0502020204030204" pitchFamily="34" charset="0"/>
            </a:rPr>
            <a:t>Online Ads</a:t>
          </a:r>
          <a:endParaRPr lang="en-US" sz="1800" kern="1200" dirty="0">
            <a:latin typeface="Calibri" panose="020F0502020204030204" pitchFamily="34" charset="0"/>
            <a:cs typeface="Calibri" panose="020F0502020204030204" pitchFamily="34" charset="0"/>
          </a:endParaRPr>
        </a:p>
      </dsp:txBody>
      <dsp:txXfrm rot="-5400000">
        <a:off x="1441166" y="289960"/>
        <a:ext cx="1101417" cy="1265996"/>
      </dsp:txXfrm>
    </dsp:sp>
    <dsp:sp modelId="{28E8FE73-36B4-4D2F-9529-E74612AE3041}">
      <dsp:nvSpPr>
        <dsp:cNvPr id="0" name=""/>
        <dsp:cNvSpPr/>
      </dsp:nvSpPr>
      <dsp:spPr>
        <a:xfrm rot="5400000">
          <a:off x="2112556" y="1701750"/>
          <a:ext cx="1392749" cy="1222765"/>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Outdoor billboards</a:t>
          </a:r>
          <a:endParaRPr lang="en-US" sz="1400" kern="1200" dirty="0"/>
        </a:p>
      </dsp:txBody>
      <dsp:txXfrm rot="-5400000">
        <a:off x="2388906" y="1834719"/>
        <a:ext cx="840049" cy="956830"/>
      </dsp:txXfrm>
    </dsp:sp>
    <dsp:sp modelId="{776E70A7-D313-4EDD-9CE6-2EC28D203BF9}">
      <dsp:nvSpPr>
        <dsp:cNvPr id="0" name=""/>
        <dsp:cNvSpPr/>
      </dsp:nvSpPr>
      <dsp:spPr>
        <a:xfrm>
          <a:off x="2457482" y="2371429"/>
          <a:ext cx="1986358" cy="110353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260FAB-47FD-4F73-8A66-AC1152AD414A}">
      <dsp:nvSpPr>
        <dsp:cNvPr id="0" name=""/>
        <dsp:cNvSpPr/>
      </dsp:nvSpPr>
      <dsp:spPr>
        <a:xfrm rot="5400000">
          <a:off x="3749505" y="1646863"/>
          <a:ext cx="1111624" cy="1180473"/>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latin typeface="Calibri" panose="020F0502020204030204" pitchFamily="34" charset="0"/>
              <a:cs typeface="Calibri" panose="020F0502020204030204" pitchFamily="34" charset="0"/>
            </a:rPr>
            <a:t>Other</a:t>
          </a:r>
          <a:endParaRPr lang="en-US" sz="1800" kern="1200" dirty="0">
            <a:latin typeface="Calibri" panose="020F0502020204030204" pitchFamily="34" charset="0"/>
            <a:cs typeface="Calibri" panose="020F0502020204030204" pitchFamily="34" charset="0"/>
          </a:endParaRPr>
        </a:p>
      </dsp:txBody>
      <dsp:txXfrm rot="-5400000">
        <a:off x="3911826" y="1866559"/>
        <a:ext cx="786982" cy="741082"/>
      </dsp:txXfrm>
    </dsp:sp>
    <dsp:sp modelId="{175183CA-B934-48FF-B9B5-4A81229C1E1D}">
      <dsp:nvSpPr>
        <dsp:cNvPr id="0" name=""/>
        <dsp:cNvSpPr/>
      </dsp:nvSpPr>
      <dsp:spPr>
        <a:xfrm rot="5400000">
          <a:off x="3114756" y="2940965"/>
          <a:ext cx="1042488" cy="770714"/>
        </a:xfrm>
        <a:prstGeom prst="hexagon">
          <a:avLst>
            <a:gd name="adj" fmla="val 25000"/>
            <a:gd name="vf" fmla="val 115470"/>
          </a:avLst>
        </a:prstGeom>
        <a:no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3362352" y="2956178"/>
        <a:ext cx="547296" cy="740288"/>
      </dsp:txXfrm>
    </dsp:sp>
    <dsp:sp modelId="{8B0F684D-8C8A-4C39-B33F-0369FD8FA002}">
      <dsp:nvSpPr>
        <dsp:cNvPr id="0" name=""/>
        <dsp:cNvSpPr/>
      </dsp:nvSpPr>
      <dsp:spPr>
        <a:xfrm>
          <a:off x="4568623" y="3493453"/>
          <a:ext cx="2052570" cy="110353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solidFill>
                <a:schemeClr val="tx2">
                  <a:lumMod val="25000"/>
                  <a:lumOff val="75000"/>
                </a:schemeClr>
              </a:solidFill>
            </a:rPr>
            <a:t>hi</a:t>
          </a:r>
          <a:endParaRPr lang="en-US" sz="1400" kern="1200" dirty="0">
            <a:solidFill>
              <a:schemeClr val="tx2">
                <a:lumMod val="25000"/>
                <a:lumOff val="75000"/>
              </a:schemeClr>
            </a:solidFill>
          </a:endParaRPr>
        </a:p>
      </dsp:txBody>
      <dsp:txXfrm>
        <a:off x="4568623" y="3493453"/>
        <a:ext cx="2052570" cy="1103532"/>
      </dsp:txXfrm>
    </dsp:sp>
    <dsp:sp modelId="{C34319BE-D8B4-4B4B-98A2-9845C96B9BE2}">
      <dsp:nvSpPr>
        <dsp:cNvPr id="0" name=""/>
        <dsp:cNvSpPr/>
      </dsp:nvSpPr>
      <dsp:spPr>
        <a:xfrm rot="5400000">
          <a:off x="3133716" y="2907609"/>
          <a:ext cx="1052861" cy="837279"/>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latin typeface="Calibri" panose="020F0502020204030204" pitchFamily="34" charset="0"/>
              <a:cs typeface="Calibri" panose="020F0502020204030204" pitchFamily="34" charset="0"/>
            </a:rPr>
            <a:t>Print Media</a:t>
          </a:r>
          <a:endParaRPr lang="en-US" sz="1600" kern="1200" dirty="0">
            <a:latin typeface="Calibri" panose="020F0502020204030204" pitchFamily="34" charset="0"/>
            <a:cs typeface="Calibri" panose="020F0502020204030204" pitchFamily="34" charset="0"/>
          </a:endParaRPr>
        </a:p>
      </dsp:txBody>
      <dsp:txXfrm rot="-5400000">
        <a:off x="3366767" y="2957330"/>
        <a:ext cx="586759" cy="737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99D43-294B-45D7-B3C4-C410C83C4C7E}">
      <dsp:nvSpPr>
        <dsp:cNvPr id="0" name=""/>
        <dsp:cNvSpPr/>
      </dsp:nvSpPr>
      <dsp:spPr>
        <a:xfrm rot="5400000">
          <a:off x="773913" y="906797"/>
          <a:ext cx="845063" cy="96207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296430-D84B-4518-BF8B-201ADA59BF50}">
      <dsp:nvSpPr>
        <dsp:cNvPr id="0" name=""/>
        <dsp:cNvSpPr/>
      </dsp:nvSpPr>
      <dsp:spPr>
        <a:xfrm>
          <a:off x="550023" y="16346"/>
          <a:ext cx="1422588" cy="90312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10000</a:t>
          </a:r>
          <a:endParaRPr lang="en-US" sz="3300" kern="1200" dirty="0"/>
        </a:p>
      </dsp:txBody>
      <dsp:txXfrm>
        <a:off x="594118" y="60441"/>
        <a:ext cx="1334398" cy="814939"/>
      </dsp:txXfrm>
    </dsp:sp>
    <dsp:sp modelId="{95ABC274-1D73-43D1-8429-D3F5C5852FDF}">
      <dsp:nvSpPr>
        <dsp:cNvPr id="0" name=""/>
        <dsp:cNvSpPr/>
      </dsp:nvSpPr>
      <dsp:spPr>
        <a:xfrm>
          <a:off x="1972612" y="64997"/>
          <a:ext cx="1034655" cy="804821"/>
        </a:xfrm>
        <a:prstGeom prst="rect">
          <a:avLst/>
        </a:prstGeom>
        <a:noFill/>
        <a:ln>
          <a:noFill/>
        </a:ln>
        <a:effectLst/>
      </dsp:spPr>
      <dsp:style>
        <a:lnRef idx="0">
          <a:scrgbClr r="0" g="0" b="0"/>
        </a:lnRef>
        <a:fillRef idx="0">
          <a:scrgbClr r="0" g="0" b="0"/>
        </a:fillRef>
        <a:effectRef idx="0">
          <a:scrgbClr r="0" g="0" b="0"/>
        </a:effectRef>
        <a:fontRef idx="minor"/>
      </dsp:style>
    </dsp:sp>
    <dsp:sp modelId="{0277602A-78B9-45AC-8910-DDB95A959D0E}">
      <dsp:nvSpPr>
        <dsp:cNvPr id="0" name=""/>
        <dsp:cNvSpPr/>
      </dsp:nvSpPr>
      <dsp:spPr>
        <a:xfrm rot="5400000">
          <a:off x="1953391" y="2025371"/>
          <a:ext cx="845063" cy="962074"/>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51C455-5F18-405A-A02C-35EC9EDACEC2}">
      <dsp:nvSpPr>
        <dsp:cNvPr id="0" name=""/>
        <dsp:cNvSpPr/>
      </dsp:nvSpPr>
      <dsp:spPr>
        <a:xfrm>
          <a:off x="1729500" y="1088601"/>
          <a:ext cx="1422588" cy="9957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4447</a:t>
          </a:r>
          <a:endParaRPr lang="en-US" sz="3300" kern="1200" dirty="0"/>
        </a:p>
      </dsp:txBody>
      <dsp:txXfrm>
        <a:off x="1778118" y="1137219"/>
        <a:ext cx="1325352" cy="898530"/>
      </dsp:txXfrm>
    </dsp:sp>
    <dsp:sp modelId="{D64589BF-096E-46DB-A1C9-A2D5E24B7640}">
      <dsp:nvSpPr>
        <dsp:cNvPr id="0" name=""/>
        <dsp:cNvSpPr/>
      </dsp:nvSpPr>
      <dsp:spPr>
        <a:xfrm>
          <a:off x="3200883" y="1183570"/>
          <a:ext cx="937066" cy="804821"/>
        </a:xfrm>
        <a:prstGeom prst="rect">
          <a:avLst/>
        </a:prstGeom>
        <a:noFill/>
        <a:ln>
          <a:noFill/>
        </a:ln>
        <a:effectLst/>
      </dsp:spPr>
      <dsp:style>
        <a:lnRef idx="0">
          <a:scrgbClr r="0" g="0" b="0"/>
        </a:lnRef>
        <a:fillRef idx="0">
          <a:scrgbClr r="0" g="0" b="0"/>
        </a:fillRef>
        <a:effectRef idx="0">
          <a:scrgbClr r="0" g="0" b="0"/>
        </a:effectRef>
        <a:fontRef idx="minor"/>
      </dsp:style>
    </dsp:sp>
    <dsp:sp modelId="{14E51AF2-8598-4008-BE84-AB82E90F4849}">
      <dsp:nvSpPr>
        <dsp:cNvPr id="0" name=""/>
        <dsp:cNvSpPr/>
      </dsp:nvSpPr>
      <dsp:spPr>
        <a:xfrm>
          <a:off x="2908978" y="2207175"/>
          <a:ext cx="1422588" cy="995766"/>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2026</a:t>
          </a:r>
          <a:endParaRPr lang="en-US" sz="3300" kern="1200" dirty="0"/>
        </a:p>
      </dsp:txBody>
      <dsp:txXfrm>
        <a:off x="2957596" y="2255793"/>
        <a:ext cx="1325352" cy="898530"/>
      </dsp:txXfrm>
    </dsp:sp>
    <dsp:sp modelId="{B29411D4-AED9-4201-BCEE-3D752D9FC09D}">
      <dsp:nvSpPr>
        <dsp:cNvPr id="0" name=""/>
        <dsp:cNvSpPr/>
      </dsp:nvSpPr>
      <dsp:spPr>
        <a:xfrm>
          <a:off x="4331566" y="2302144"/>
          <a:ext cx="1034655" cy="804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dsp:txBody>
      <dsp:txXfrm>
        <a:off x="4331566" y="2302144"/>
        <a:ext cx="1034655" cy="80482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179570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E9A59-8358-4379-BE09-DC9553B629A3}"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191257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381459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522133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897943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403806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425925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1861046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30849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75289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9A59-8358-4379-BE09-DC9553B629A3}" type="datetimeFigureOut">
              <a:rPr lang="en-IN" smtClean="0"/>
              <a:t>16-06-2025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41695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E9A59-8358-4379-BE09-DC9553B629A3}"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38625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E9A59-8358-4379-BE09-DC9553B629A3}" type="datetimeFigureOut">
              <a:rPr lang="en-IN" smtClean="0"/>
              <a:t>16-06-2025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16937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E9A59-8358-4379-BE09-DC9553B629A3}" type="datetimeFigureOut">
              <a:rPr lang="en-IN" smtClean="0"/>
              <a:t>16-06-2025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40838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E9A59-8358-4379-BE09-DC9553B629A3}" type="datetimeFigureOut">
              <a:rPr lang="en-IN" smtClean="0"/>
              <a:t>16-06-2025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169303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E9A59-8358-4379-BE09-DC9553B629A3}"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311416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3E9A59-8358-4379-BE09-DC9553B629A3}" type="datetimeFigureOut">
              <a:rPr lang="en-IN" smtClean="0"/>
              <a:t>16-06-2025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37A8F-FDC7-4F3F-A1B8-E1D7EF50C891}" type="slidenum">
              <a:rPr lang="en-IN" smtClean="0"/>
              <a:t>‹#›</a:t>
            </a:fld>
            <a:endParaRPr lang="en-IN"/>
          </a:p>
        </p:txBody>
      </p:sp>
    </p:spTree>
    <p:extLst>
      <p:ext uri="{BB962C8B-B14F-4D97-AF65-F5344CB8AC3E}">
        <p14:creationId xmlns:p14="http://schemas.microsoft.com/office/powerpoint/2010/main" val="41522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3E9A59-8358-4379-BE09-DC9553B629A3}" type="datetimeFigureOut">
              <a:rPr lang="en-IN" smtClean="0"/>
              <a:t>16-06-2025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537A8F-FDC7-4F3F-A1B8-E1D7EF50C891}" type="slidenum">
              <a:rPr lang="en-IN" smtClean="0"/>
              <a:t>‹#›</a:t>
            </a:fld>
            <a:endParaRPr lang="en-IN"/>
          </a:p>
        </p:txBody>
      </p:sp>
    </p:spTree>
    <p:extLst>
      <p:ext uri="{BB962C8B-B14F-4D97-AF65-F5344CB8AC3E}">
        <p14:creationId xmlns:p14="http://schemas.microsoft.com/office/powerpoint/2010/main" val="215342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microsoft.com/office/2007/relationships/hdphoto" Target="../media/hdphoto10.wdp"/></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10" Type="http://schemas.microsoft.com/office/2007/relationships/hdphoto" Target="../media/hdphoto4.wdp"/><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5.wdp"/></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2356" y="1674055"/>
            <a:ext cx="9634360" cy="2103119"/>
          </a:xfrm>
        </p:spPr>
        <p:txBody>
          <a:bodyPr>
            <a:normAutofit fontScale="90000"/>
          </a:bodyPr>
          <a:lstStyle/>
          <a:p>
            <a:pPr algn="ctr"/>
            <a:r>
              <a:rPr lang="en-IN" dirty="0">
                <a:latin typeface="Calibri" panose="020F0502020204030204" pitchFamily="34" charset="0"/>
                <a:cs typeface="Calibri" panose="020F0502020204030204" pitchFamily="34" charset="0"/>
              </a:rPr>
              <a:t>Insights to the Marketing Team in Food &amp; Beverage Industry</a:t>
            </a:r>
            <a:endParaRPr lang="en-IN"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11263533" y="5929533"/>
            <a:ext cx="928467" cy="928467"/>
          </a:xfrm>
          <a:prstGeom prst="ellipse">
            <a:avLst/>
          </a:prstGeom>
          <a:ln>
            <a:noFill/>
          </a:ln>
          <a:effectLst>
            <a:softEdge rad="112500"/>
          </a:effectLst>
        </p:spPr>
      </p:pic>
    </p:spTree>
    <p:extLst>
      <p:ext uri="{BB962C8B-B14F-4D97-AF65-F5344CB8AC3E}">
        <p14:creationId xmlns:p14="http://schemas.microsoft.com/office/powerpoint/2010/main" val="304639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072" y="263769"/>
            <a:ext cx="7262276" cy="931985"/>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Which marketing channel can be used to reach more customers?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8124" y="1378435"/>
            <a:ext cx="3278642" cy="17666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5" name="Diagram 4"/>
          <p:cNvGraphicFramePr/>
          <p:nvPr>
            <p:extLst>
              <p:ext uri="{D42A27DB-BD31-4B8C-83A1-F6EECF244321}">
                <p14:modId xmlns:p14="http://schemas.microsoft.com/office/powerpoint/2010/main" val="4055565534"/>
              </p:ext>
            </p:extLst>
          </p:nvPr>
        </p:nvGraphicFramePr>
        <p:xfrm>
          <a:off x="6414868" y="2257666"/>
          <a:ext cx="6621194" cy="460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1220372" y="4473554"/>
            <a:ext cx="6808763" cy="646331"/>
          </a:xfrm>
          <a:prstGeom prst="rect">
            <a:avLst/>
          </a:prstGeom>
          <a:noFill/>
        </p:spPr>
        <p:txBody>
          <a:bodyPr wrap="square" rtlCol="0">
            <a:spAutoFit/>
          </a:bodyPr>
          <a:lstStyle/>
          <a:p>
            <a:pPr marL="285750" indent="-285750">
              <a:buFont typeface="Arial" panose="020B0604020202020204" pitchFamily="34" charset="0"/>
              <a:buChar char="•"/>
            </a:pPr>
            <a:r>
              <a:rPr lang="en-IN" dirty="0"/>
              <a:t>Focus on </a:t>
            </a:r>
            <a:r>
              <a:rPr lang="en-IN" b="1" dirty="0"/>
              <a:t>interactive online campaigns</a:t>
            </a:r>
            <a:r>
              <a:rPr lang="en-IN" dirty="0"/>
              <a:t> (e.g., </a:t>
            </a:r>
            <a:r>
              <a:rPr lang="en-IN" dirty="0" smtClean="0"/>
              <a:t>ads</a:t>
            </a:r>
            <a:r>
              <a:rPr lang="en-IN" dirty="0"/>
              <a:t>, </a:t>
            </a:r>
            <a:r>
              <a:rPr lang="en-IN" dirty="0" smtClean="0"/>
              <a:t>polls etc.) </a:t>
            </a:r>
            <a:r>
              <a:rPr lang="en-IN" dirty="0"/>
              <a:t>across </a:t>
            </a:r>
            <a:r>
              <a:rPr lang="en-IN" dirty="0" smtClean="0"/>
              <a:t>various social media platforms.</a:t>
            </a:r>
            <a:endParaRPr lang="en-IN" dirty="0"/>
          </a:p>
        </p:txBody>
      </p:sp>
      <p:sp>
        <p:nvSpPr>
          <p:cNvPr id="15" name="TextBox 14"/>
          <p:cNvSpPr txBox="1"/>
          <p:nvPr/>
        </p:nvSpPr>
        <p:spPr>
          <a:xfrm>
            <a:off x="1220371" y="5185353"/>
            <a:ext cx="7891976"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t>CodeX</a:t>
            </a:r>
            <a:r>
              <a:rPr lang="en-IN" dirty="0"/>
              <a:t> can increase visibility through </a:t>
            </a:r>
            <a:r>
              <a:rPr lang="en-IN" b="1" dirty="0"/>
              <a:t>youth-focused outdoor ads</a:t>
            </a:r>
            <a:r>
              <a:rPr lang="en-IN" dirty="0"/>
              <a:t> (college fests, gyms, cafes) and </a:t>
            </a:r>
            <a:r>
              <a:rPr lang="en-IN" b="1" dirty="0"/>
              <a:t>“other” channels</a:t>
            </a:r>
            <a:r>
              <a:rPr lang="en-IN" dirty="0"/>
              <a:t> like influencer </a:t>
            </a:r>
            <a:r>
              <a:rPr lang="en-IN" dirty="0" err="1"/>
              <a:t>collabs</a:t>
            </a:r>
            <a:r>
              <a:rPr lang="en-IN" dirty="0"/>
              <a:t> or experiential sampling</a:t>
            </a:r>
          </a:p>
        </p:txBody>
      </p:sp>
      <p:sp>
        <p:nvSpPr>
          <p:cNvPr id="17" name="TextBox 16"/>
          <p:cNvSpPr txBox="1"/>
          <p:nvPr/>
        </p:nvSpPr>
        <p:spPr>
          <a:xfrm>
            <a:off x="1220372" y="3412721"/>
            <a:ext cx="6006905"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t>Online ads reach the largest audience</a:t>
            </a:r>
            <a:r>
              <a:rPr lang="en-IN" dirty="0"/>
              <a:t> — more than any other channel. This indicates that </a:t>
            </a:r>
            <a:r>
              <a:rPr lang="en-IN" b="1" dirty="0"/>
              <a:t>young, tech-savvy consumers are highly responsive to digital </a:t>
            </a:r>
            <a:r>
              <a:rPr lang="en-IN" b="1" dirty="0" smtClean="0"/>
              <a:t>outreach.</a:t>
            </a:r>
            <a:endParaRPr lang="en-IN" dirty="0"/>
          </a:p>
        </p:txBody>
      </p:sp>
    </p:spTree>
    <p:extLst>
      <p:ext uri="{BB962C8B-B14F-4D97-AF65-F5344CB8AC3E}">
        <p14:creationId xmlns:p14="http://schemas.microsoft.com/office/powerpoint/2010/main" val="1084763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395" y="207499"/>
            <a:ext cx="9643234" cy="833503"/>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How effective are different marketing strategies and channels in reaching our customers?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sp>
        <p:nvSpPr>
          <p:cNvPr id="13" name="TextBox 12"/>
          <p:cNvSpPr txBox="1"/>
          <p:nvPr/>
        </p:nvSpPr>
        <p:spPr>
          <a:xfrm>
            <a:off x="7167235" y="3647547"/>
            <a:ext cx="1807668" cy="369332"/>
          </a:xfrm>
          <a:prstGeom prst="rect">
            <a:avLst/>
          </a:prstGeom>
          <a:noFill/>
        </p:spPr>
        <p:txBody>
          <a:bodyPr wrap="square" rtlCol="0">
            <a:spAutoFit/>
          </a:bodyPr>
          <a:lstStyle/>
          <a:p>
            <a:endParaRPr lang="en-IN" dirty="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663" y="1336299"/>
            <a:ext cx="961092" cy="1034457"/>
          </a:xfrm>
          <a:prstGeom prst="ellipse">
            <a:avLst/>
          </a:prstGeom>
          <a:ln>
            <a:noFill/>
          </a:ln>
          <a:effectLst>
            <a:softEdge rad="112500"/>
          </a:effectLst>
        </p:spPr>
      </p:pic>
      <p:pic>
        <p:nvPicPr>
          <p:cNvPr id="35" name="Picture 34"/>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538393" y="2493555"/>
            <a:ext cx="1078349" cy="717633"/>
          </a:xfrm>
          <a:prstGeom prst="ellipse">
            <a:avLst/>
          </a:prstGeom>
          <a:ln>
            <a:noFill/>
          </a:ln>
          <a:effectLst>
            <a:softEdge rad="112500"/>
          </a:effectLst>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2533" y="3333987"/>
            <a:ext cx="980309" cy="958685"/>
          </a:xfrm>
          <a:prstGeom prst="ellipse">
            <a:avLst/>
          </a:prstGeom>
          <a:ln>
            <a:noFill/>
          </a:ln>
          <a:effectLst>
            <a:softEdge rad="112500"/>
          </a:effectLst>
        </p:spPr>
      </p:pic>
      <p:sp>
        <p:nvSpPr>
          <p:cNvPr id="40" name="TextBox 39"/>
          <p:cNvSpPr txBox="1"/>
          <p:nvPr/>
        </p:nvSpPr>
        <p:spPr>
          <a:xfrm>
            <a:off x="2352754" y="1536502"/>
            <a:ext cx="9400844" cy="584775"/>
          </a:xfrm>
          <a:prstGeom prst="rect">
            <a:avLst/>
          </a:prstGeom>
          <a:noFill/>
        </p:spPr>
        <p:txBody>
          <a:bodyPr wrap="square" rtlCol="0">
            <a:spAutoFit/>
          </a:bodyPr>
          <a:lstStyle/>
          <a:p>
            <a:r>
              <a:rPr lang="en-IN" sz="1600" b="1" dirty="0">
                <a:latin typeface="Calibri" panose="020F0502020204030204" pitchFamily="34" charset="0"/>
                <a:cs typeface="Calibri" panose="020F0502020204030204" pitchFamily="34" charset="0"/>
              </a:rPr>
              <a:t>TV Commercials </a:t>
            </a:r>
            <a:r>
              <a:rPr lang="en-IN" sz="1600" dirty="0">
                <a:latin typeface="Calibri" panose="020F0502020204030204" pitchFamily="34" charset="0"/>
                <a:cs typeface="Calibri" panose="020F0502020204030204" pitchFamily="34" charset="0"/>
              </a:rPr>
              <a:t>have effectively built </a:t>
            </a:r>
            <a:r>
              <a:rPr lang="en-IN" sz="1600" b="1" dirty="0">
                <a:latin typeface="Calibri" panose="020F0502020204030204" pitchFamily="34" charset="0"/>
                <a:cs typeface="Calibri" panose="020F0502020204030204" pitchFamily="34" charset="0"/>
              </a:rPr>
              <a:t>brand awareness (46.7%) but show lower conversion to trial (35.75%), </a:t>
            </a:r>
            <a:r>
              <a:rPr lang="en-IN" sz="1600" dirty="0">
                <a:latin typeface="Calibri" panose="020F0502020204030204" pitchFamily="34" charset="0"/>
                <a:cs typeface="Calibri" panose="020F0502020204030204" pitchFamily="34" charset="0"/>
              </a:rPr>
              <a:t>indicating a need for stronger call-to-action or product sampling integration within ads.</a:t>
            </a:r>
          </a:p>
        </p:txBody>
      </p:sp>
      <p:sp>
        <p:nvSpPr>
          <p:cNvPr id="41" name="TextBox 40"/>
          <p:cNvSpPr txBox="1"/>
          <p:nvPr/>
        </p:nvSpPr>
        <p:spPr>
          <a:xfrm>
            <a:off x="2632578" y="2379769"/>
            <a:ext cx="9069313" cy="1107996"/>
          </a:xfrm>
          <a:prstGeom prst="rect">
            <a:avLst/>
          </a:prstGeom>
          <a:noFill/>
        </p:spPr>
        <p:txBody>
          <a:bodyPr wrap="square" rtlCol="0">
            <a:spAutoFit/>
          </a:bodyPr>
          <a:lstStyle/>
          <a:p>
            <a:r>
              <a:rPr lang="en-IN" sz="1600" b="1" dirty="0">
                <a:latin typeface="Calibri" panose="020F0502020204030204" pitchFamily="34" charset="0"/>
                <a:cs typeface="Calibri" panose="020F0502020204030204" pitchFamily="34" charset="0"/>
              </a:rPr>
              <a:t>Online Ads, with a reach of 44.9%, </a:t>
            </a:r>
            <a:r>
              <a:rPr lang="en-IN" sz="1600" dirty="0">
                <a:latin typeface="Calibri" panose="020F0502020204030204" pitchFamily="34" charset="0"/>
                <a:cs typeface="Calibri" panose="020F0502020204030204" pitchFamily="34" charset="0"/>
              </a:rPr>
              <a:t>remain the most effective channel for both awareness and conversion-over 50% of exposed users have tried the </a:t>
            </a:r>
            <a:r>
              <a:rPr lang="en-IN" sz="1600" dirty="0">
                <a:latin typeface="Calibri" panose="020F0502020204030204" pitchFamily="34" charset="0"/>
                <a:cs typeface="Calibri" panose="020F0502020204030204" pitchFamily="34" charset="0"/>
              </a:rPr>
              <a:t>product</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CodeX</a:t>
            </a:r>
            <a:r>
              <a:rPr lang="en-IN" sz="1600" dirty="0">
                <a:latin typeface="Calibri" panose="020F0502020204030204" pitchFamily="34" charset="0"/>
                <a:cs typeface="Calibri" panose="020F0502020204030204" pitchFamily="34" charset="0"/>
              </a:rPr>
              <a:t> should prioritize targeted digital campaigns across social media and streaming platforms to engage younger, tech-savvy audiences and drive rapid growth.</a:t>
            </a:r>
          </a:p>
          <a:p>
            <a:endParaRPr lang="en-IN" dirty="0"/>
          </a:p>
        </p:txBody>
      </p:sp>
      <p:sp>
        <p:nvSpPr>
          <p:cNvPr id="42" name="TextBox 41"/>
          <p:cNvSpPr txBox="1"/>
          <p:nvPr/>
        </p:nvSpPr>
        <p:spPr>
          <a:xfrm>
            <a:off x="2352754" y="3383715"/>
            <a:ext cx="7776208" cy="1107996"/>
          </a:xfrm>
          <a:prstGeom prst="rect">
            <a:avLst/>
          </a:prstGeom>
          <a:noFill/>
        </p:spPr>
        <p:txBody>
          <a:bodyPr wrap="square" rtlCol="0">
            <a:spAutoFit/>
          </a:bodyPr>
          <a:lstStyle/>
          <a:p>
            <a:r>
              <a:rPr lang="en-IN" sz="1600" b="1" dirty="0">
                <a:latin typeface="Calibri" panose="020F0502020204030204" pitchFamily="34" charset="0"/>
                <a:cs typeface="Calibri" panose="020F0502020204030204" pitchFamily="34" charset="0"/>
              </a:rPr>
              <a:t>Print Media, </a:t>
            </a:r>
            <a:r>
              <a:rPr lang="en-IN" sz="1600" dirty="0">
                <a:latin typeface="Calibri" panose="020F0502020204030204" pitchFamily="34" charset="0"/>
                <a:cs typeface="Calibri" panose="020F0502020204030204" pitchFamily="34" charset="0"/>
              </a:rPr>
              <a:t>despite having </a:t>
            </a:r>
            <a:r>
              <a:rPr lang="en-IN" sz="1600" b="1" dirty="0">
                <a:latin typeface="Calibri" panose="020F0502020204030204" pitchFamily="34" charset="0"/>
                <a:cs typeface="Calibri" panose="020F0502020204030204" pitchFamily="34" charset="0"/>
              </a:rPr>
              <a:t>the lowest reach at 44.1%</a:t>
            </a:r>
            <a:r>
              <a:rPr lang="en-IN" sz="1600" dirty="0">
                <a:latin typeface="Calibri" panose="020F0502020204030204" pitchFamily="34" charset="0"/>
                <a:cs typeface="Calibri" panose="020F0502020204030204" pitchFamily="34" charset="0"/>
              </a:rPr>
              <a:t>, shows a strong influence with </a:t>
            </a:r>
            <a:r>
              <a:rPr lang="en-IN" sz="1600" b="1" dirty="0">
                <a:latin typeface="Calibri" panose="020F0502020204030204" pitchFamily="34" charset="0"/>
                <a:cs typeface="Calibri" panose="020F0502020204030204" pitchFamily="34" charset="0"/>
              </a:rPr>
              <a:t>53.5% of exposed users trying the product</a:t>
            </a:r>
            <a:r>
              <a:rPr lang="en-IN" sz="1600" dirty="0">
                <a:latin typeface="Calibri" panose="020F0502020204030204" pitchFamily="34" charset="0"/>
                <a:cs typeface="Calibri" panose="020F0502020204030204" pitchFamily="34" charset="0"/>
              </a:rPr>
              <a:t>. This channel can be used for placements in </a:t>
            </a:r>
            <a:r>
              <a:rPr lang="en-IN" sz="1600" b="1" dirty="0">
                <a:latin typeface="Calibri" panose="020F0502020204030204" pitchFamily="34" charset="0"/>
                <a:cs typeface="Calibri" panose="020F0502020204030204" pitchFamily="34" charset="0"/>
              </a:rPr>
              <a:t>fitness magazines, gyms, or cafes </a:t>
            </a:r>
            <a:r>
              <a:rPr lang="en-IN" sz="1600" dirty="0">
                <a:latin typeface="Calibri" panose="020F0502020204030204" pitchFamily="34" charset="0"/>
                <a:cs typeface="Calibri" panose="020F0502020204030204" pitchFamily="34" charset="0"/>
              </a:rPr>
              <a:t>where high-intent audiences are more likely to convert.</a:t>
            </a:r>
          </a:p>
          <a:p>
            <a:endParaRPr lang="en-IN" dirty="0"/>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98113" y="4345139"/>
            <a:ext cx="893961" cy="910764"/>
          </a:xfrm>
          <a:prstGeom prst="ellipse">
            <a:avLst/>
          </a:prstGeom>
          <a:ln>
            <a:noFill/>
          </a:ln>
          <a:effectLst>
            <a:softEdge rad="112500"/>
          </a:effectLst>
        </p:spPr>
      </p:pic>
      <p:sp>
        <p:nvSpPr>
          <p:cNvPr id="44" name="TextBox 43"/>
          <p:cNvSpPr txBox="1"/>
          <p:nvPr/>
        </p:nvSpPr>
        <p:spPr>
          <a:xfrm>
            <a:off x="2631986" y="4345139"/>
            <a:ext cx="7974280" cy="1107996"/>
          </a:xfrm>
          <a:prstGeom prst="rect">
            <a:avLst/>
          </a:prstGeom>
          <a:noFill/>
        </p:spPr>
        <p:txBody>
          <a:bodyPr wrap="square" rtlCol="0">
            <a:spAutoFit/>
          </a:bodyPr>
          <a:lstStyle/>
          <a:p>
            <a:r>
              <a:rPr lang="en-IN" sz="1600" b="1" dirty="0">
                <a:latin typeface="Calibri" panose="020F0502020204030204" pitchFamily="34" charset="0"/>
                <a:cs typeface="Calibri" panose="020F0502020204030204" pitchFamily="34" charset="0"/>
              </a:rPr>
              <a:t>Outdoor Billboards </a:t>
            </a:r>
            <a:r>
              <a:rPr lang="en-IN" sz="1600" dirty="0">
                <a:latin typeface="Calibri" panose="020F0502020204030204" pitchFamily="34" charset="0"/>
                <a:cs typeface="Calibri" panose="020F0502020204030204" pitchFamily="34" charset="0"/>
              </a:rPr>
              <a:t>have a </a:t>
            </a:r>
            <a:r>
              <a:rPr lang="en-IN" sz="1600" b="1" dirty="0">
                <a:latin typeface="Calibri" panose="020F0502020204030204" pitchFamily="34" charset="0"/>
                <a:cs typeface="Calibri" panose="020F0502020204030204" pitchFamily="34" charset="0"/>
              </a:rPr>
              <a:t>moderate reach of 42.7% but a high conversion rate of 52.2%</a:t>
            </a:r>
            <a:r>
              <a:rPr lang="en-IN" sz="1600" dirty="0">
                <a:latin typeface="Calibri" panose="020F0502020204030204" pitchFamily="34" charset="0"/>
                <a:cs typeface="Calibri" panose="020F0502020204030204" pitchFamily="34" charset="0"/>
              </a:rPr>
              <a:t>, indicating strong visual impact. </a:t>
            </a:r>
            <a:r>
              <a:rPr lang="en-IN" sz="1600" dirty="0" err="1">
                <a:latin typeface="Calibri" panose="020F0502020204030204" pitchFamily="34" charset="0"/>
                <a:cs typeface="Calibri" panose="020F0502020204030204" pitchFamily="34" charset="0"/>
              </a:rPr>
              <a:t>CodeX</a:t>
            </a:r>
            <a:r>
              <a:rPr lang="en-IN" sz="1600" dirty="0">
                <a:latin typeface="Calibri" panose="020F0502020204030204" pitchFamily="34" charset="0"/>
                <a:cs typeface="Calibri" panose="020F0502020204030204" pitchFamily="34" charset="0"/>
              </a:rPr>
              <a:t> can leverage this by </a:t>
            </a:r>
            <a:r>
              <a:rPr lang="en-IN" sz="1600" b="1" dirty="0">
                <a:latin typeface="Calibri" panose="020F0502020204030204" pitchFamily="34" charset="0"/>
                <a:cs typeface="Calibri" panose="020F0502020204030204" pitchFamily="34" charset="0"/>
              </a:rPr>
              <a:t>placing bold, eye-catching creatives in high-traffic youth zones </a:t>
            </a:r>
            <a:r>
              <a:rPr lang="en-IN" sz="1600" dirty="0">
                <a:latin typeface="Calibri" panose="020F0502020204030204" pitchFamily="34" charset="0"/>
                <a:cs typeface="Calibri" panose="020F0502020204030204" pitchFamily="34" charset="0"/>
              </a:rPr>
              <a:t>like college areas, gyms, and urban hotspots</a:t>
            </a:r>
          </a:p>
          <a:p>
            <a:endParaRPr lang="en-IN" dirty="0"/>
          </a:p>
        </p:txBody>
      </p:sp>
      <p:sp>
        <p:nvSpPr>
          <p:cNvPr id="45" name="TextBox 44"/>
          <p:cNvSpPr txBox="1"/>
          <p:nvPr/>
        </p:nvSpPr>
        <p:spPr>
          <a:xfrm>
            <a:off x="2352754" y="5495657"/>
            <a:ext cx="8328074" cy="1107996"/>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Other channels show the </a:t>
            </a:r>
            <a:r>
              <a:rPr lang="en-IN" sz="1600" b="1" dirty="0">
                <a:latin typeface="Calibri" panose="020F0502020204030204" pitchFamily="34" charset="0"/>
                <a:cs typeface="Calibri" panose="020F0502020204030204" pitchFamily="34" charset="0"/>
              </a:rPr>
              <a:t>highest influence at 61.7% despite lower reach (40%), </a:t>
            </a:r>
            <a:r>
              <a:rPr lang="en-IN" sz="1600" dirty="0">
                <a:latin typeface="Calibri" panose="020F0502020204030204" pitchFamily="34" charset="0"/>
                <a:cs typeface="Calibri" panose="020F0502020204030204" pitchFamily="34" charset="0"/>
              </a:rPr>
              <a:t>highlighting the power of experiential and word-of-mouth marketing. </a:t>
            </a:r>
            <a:r>
              <a:rPr lang="en-IN" sz="1600" dirty="0" err="1">
                <a:latin typeface="Calibri" panose="020F0502020204030204" pitchFamily="34" charset="0"/>
                <a:cs typeface="Calibri" panose="020F0502020204030204" pitchFamily="34" charset="0"/>
              </a:rPr>
              <a:t>CodeX</a:t>
            </a:r>
            <a:r>
              <a:rPr lang="en-IN" sz="1600" dirty="0">
                <a:latin typeface="Calibri" panose="020F0502020204030204" pitchFamily="34" charset="0"/>
                <a:cs typeface="Calibri" panose="020F0502020204030204" pitchFamily="34" charset="0"/>
              </a:rPr>
              <a:t> should tap into this by running </a:t>
            </a:r>
            <a:r>
              <a:rPr lang="en-IN" sz="1600" b="1" dirty="0">
                <a:latin typeface="Calibri" panose="020F0502020204030204" pitchFamily="34" charset="0"/>
                <a:cs typeface="Calibri" panose="020F0502020204030204" pitchFamily="34" charset="0"/>
              </a:rPr>
              <a:t>influencer collaborations, campus activations etc.</a:t>
            </a:r>
          </a:p>
          <a:p>
            <a:endParaRPr lang="en-IN" dirty="0"/>
          </a:p>
        </p:txBody>
      </p:sp>
      <p:pic>
        <p:nvPicPr>
          <p:cNvPr id="46" name="Picture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1663" y="5495801"/>
            <a:ext cx="1075079" cy="806309"/>
          </a:xfrm>
          <a:prstGeom prst="ellipse">
            <a:avLst/>
          </a:prstGeom>
          <a:ln>
            <a:noFill/>
          </a:ln>
          <a:effectLst>
            <a:softEdge rad="112500"/>
          </a:effectLst>
        </p:spPr>
      </p:pic>
    </p:spTree>
    <p:extLst>
      <p:ext uri="{BB962C8B-B14F-4D97-AF65-F5344CB8AC3E}">
        <p14:creationId xmlns:p14="http://schemas.microsoft.com/office/powerpoint/2010/main" val="600332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535" y="439609"/>
            <a:ext cx="6227305" cy="524022"/>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do people think about our brand? (overall rating)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2692308"/>
              </p:ext>
            </p:extLst>
          </p:nvPr>
        </p:nvGraphicFramePr>
        <p:xfrm>
          <a:off x="1365250" y="1252538"/>
          <a:ext cx="10648950" cy="486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5-Point Star 4"/>
          <p:cNvSpPr/>
          <p:nvPr/>
        </p:nvSpPr>
        <p:spPr>
          <a:xfrm>
            <a:off x="8618805" y="2505902"/>
            <a:ext cx="657185" cy="506437"/>
          </a:xfrm>
          <a:prstGeom prst="star5">
            <a:avLst>
              <a:gd name="adj" fmla="val 16586"/>
              <a:gd name="hf" fmla="val 105146"/>
              <a:gd name="vf" fmla="val 11055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5-Point Star 5"/>
          <p:cNvSpPr/>
          <p:nvPr/>
        </p:nvSpPr>
        <p:spPr>
          <a:xfrm>
            <a:off x="11281609" y="2505902"/>
            <a:ext cx="562707" cy="506437"/>
          </a:xfrm>
          <a:prstGeom prst="star5">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5-Point Star 7"/>
          <p:cNvSpPr/>
          <p:nvPr/>
        </p:nvSpPr>
        <p:spPr>
          <a:xfrm>
            <a:off x="9350330" y="2505904"/>
            <a:ext cx="562707" cy="506437"/>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5-Point Star 8"/>
          <p:cNvSpPr/>
          <p:nvPr/>
        </p:nvSpPr>
        <p:spPr>
          <a:xfrm>
            <a:off x="9987377" y="2505904"/>
            <a:ext cx="562707" cy="506437"/>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5-Point Star 9"/>
          <p:cNvSpPr/>
          <p:nvPr/>
        </p:nvSpPr>
        <p:spPr>
          <a:xfrm>
            <a:off x="10634493" y="2505903"/>
            <a:ext cx="562707" cy="506437"/>
          </a:xfrm>
          <a:prstGeom prst="star5">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067951" y="5347162"/>
            <a:ext cx="9946249" cy="923330"/>
          </a:xfrm>
          <a:prstGeom prst="rect">
            <a:avLst/>
          </a:prstGeom>
          <a:noFill/>
        </p:spPr>
        <p:txBody>
          <a:bodyPr wrap="square" rtlCol="0">
            <a:spAutoFit/>
          </a:bodyPr>
          <a:lstStyle/>
          <a:p>
            <a:r>
              <a:rPr lang="en-IN" dirty="0"/>
              <a:t>With only 20% of customers giving a positive response after trying the drink, </a:t>
            </a:r>
            <a:r>
              <a:rPr lang="en-IN" dirty="0" err="1"/>
              <a:t>CodeX</a:t>
            </a:r>
            <a:r>
              <a:rPr lang="en-IN" dirty="0"/>
              <a:t> should focus on improving taste, packaging, and customer engagement strategies to boost satisfaction and brand loyalty.</a:t>
            </a:r>
          </a:p>
        </p:txBody>
      </p:sp>
      <p:graphicFrame>
        <p:nvGraphicFramePr>
          <p:cNvPr id="13" name="Diagram 12"/>
          <p:cNvGraphicFramePr/>
          <p:nvPr>
            <p:extLst>
              <p:ext uri="{D42A27DB-BD31-4B8C-83A1-F6EECF244321}">
                <p14:modId xmlns:p14="http://schemas.microsoft.com/office/powerpoint/2010/main" val="2583054719"/>
              </p:ext>
            </p:extLst>
          </p:nvPr>
        </p:nvGraphicFramePr>
        <p:xfrm>
          <a:off x="912351" y="1494571"/>
          <a:ext cx="5916246" cy="3219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a:off x="5278234" y="3922515"/>
            <a:ext cx="3432517" cy="738664"/>
          </a:xfrm>
          <a:prstGeom prst="rect">
            <a:avLst/>
          </a:prstGeom>
          <a:noFill/>
        </p:spPr>
        <p:txBody>
          <a:bodyPr wrap="square" rtlCol="0">
            <a:spAutoFit/>
          </a:bodyPr>
          <a:lstStyle/>
          <a:p>
            <a:r>
              <a:rPr lang="en-IN" sz="1400" dirty="0" smtClean="0">
                <a:latin typeface="Calibri" panose="020F0502020204030204" pitchFamily="34" charset="0"/>
                <a:cs typeface="Calibri" panose="020F0502020204030204" pitchFamily="34" charset="0"/>
              </a:rPr>
              <a:t>45% </a:t>
            </a:r>
            <a:r>
              <a:rPr lang="en-IN" sz="1400" dirty="0">
                <a:latin typeface="Calibri" panose="020F0502020204030204" pitchFamily="34" charset="0"/>
                <a:cs typeface="Calibri" panose="020F0502020204030204" pitchFamily="34" charset="0"/>
              </a:rPr>
              <a:t>of customers who are aware of the brand have gone on to try it, indicating a healthy conversion from awareness to trial</a:t>
            </a:r>
          </a:p>
        </p:txBody>
      </p:sp>
      <p:sp>
        <p:nvSpPr>
          <p:cNvPr id="15" name="TextBox 14"/>
          <p:cNvSpPr txBox="1"/>
          <p:nvPr/>
        </p:nvSpPr>
        <p:spPr>
          <a:xfrm>
            <a:off x="4192172" y="2700997"/>
            <a:ext cx="2489225" cy="773723"/>
          </a:xfrm>
          <a:prstGeom prst="rect">
            <a:avLst/>
          </a:prstGeom>
          <a:noFill/>
        </p:spPr>
        <p:txBody>
          <a:bodyPr wrap="square" rtlCol="0">
            <a:spAutoFit/>
          </a:bodyPr>
          <a:lstStyle/>
          <a:p>
            <a:endParaRPr lang="en-IN" dirty="0"/>
          </a:p>
        </p:txBody>
      </p:sp>
      <p:sp>
        <p:nvSpPr>
          <p:cNvPr id="16" name="TextBox 15"/>
          <p:cNvSpPr txBox="1"/>
          <p:nvPr/>
        </p:nvSpPr>
        <p:spPr>
          <a:xfrm>
            <a:off x="4192172" y="2700997"/>
            <a:ext cx="2968283" cy="584775"/>
          </a:xfrm>
          <a:prstGeom prst="rect">
            <a:avLst/>
          </a:prstGeom>
          <a:noFill/>
        </p:spPr>
        <p:txBody>
          <a:bodyPr wrap="square" rtlCol="0">
            <a:spAutoFit/>
          </a:bodyPr>
          <a:lstStyle/>
          <a:p>
            <a:r>
              <a:rPr lang="en-IN" sz="1600" dirty="0" smtClean="0">
                <a:latin typeface="Calibri" panose="020F0502020204030204" pitchFamily="34" charset="0"/>
                <a:cs typeface="Calibri" panose="020F0502020204030204" pitchFamily="34" charset="0"/>
              </a:rPr>
              <a:t>44% of the customers have heard of the brand before</a:t>
            </a:r>
            <a:endParaRPr lang="en-IN" sz="1600" dirty="0">
              <a:latin typeface="Calibri" panose="020F0502020204030204" pitchFamily="34" charset="0"/>
              <a:cs typeface="Calibri" panose="020F0502020204030204" pitchFamily="34" charset="0"/>
            </a:endParaRPr>
          </a:p>
        </p:txBody>
      </p:sp>
      <p:sp>
        <p:nvSpPr>
          <p:cNvPr id="17" name="TextBox 16"/>
          <p:cNvSpPr txBox="1"/>
          <p:nvPr/>
        </p:nvSpPr>
        <p:spPr>
          <a:xfrm>
            <a:off x="2926925" y="1649614"/>
            <a:ext cx="2968283" cy="338554"/>
          </a:xfrm>
          <a:prstGeom prst="rect">
            <a:avLst/>
          </a:prstGeom>
          <a:noFill/>
        </p:spPr>
        <p:txBody>
          <a:bodyPr wrap="square" rtlCol="0">
            <a:spAutoFit/>
          </a:bodyPr>
          <a:lstStyle/>
          <a:p>
            <a:r>
              <a:rPr lang="en-IN" sz="1600" dirty="0" smtClean="0">
                <a:latin typeface="Calibri" panose="020F0502020204030204" pitchFamily="34" charset="0"/>
                <a:cs typeface="Calibri" panose="020F0502020204030204" pitchFamily="34" charset="0"/>
              </a:rPr>
              <a:t>Total customers responded</a:t>
            </a:r>
            <a:endParaRPr lang="en-IN" sz="1600" dirty="0">
              <a:latin typeface="Calibri" panose="020F0502020204030204" pitchFamily="34" charset="0"/>
              <a:cs typeface="Calibri" panose="020F0502020204030204" pitchFamily="34" charset="0"/>
            </a:endParaRPr>
          </a:p>
        </p:txBody>
      </p:sp>
      <p:sp>
        <p:nvSpPr>
          <p:cNvPr id="19" name="TextBox 18"/>
          <p:cNvSpPr txBox="1"/>
          <p:nvPr/>
        </p:nvSpPr>
        <p:spPr>
          <a:xfrm>
            <a:off x="8834216" y="1896863"/>
            <a:ext cx="2656745" cy="584775"/>
          </a:xfrm>
          <a:prstGeom prst="rect">
            <a:avLst/>
          </a:prstGeom>
          <a:noFill/>
        </p:spPr>
        <p:txBody>
          <a:bodyPr wrap="square" rtlCol="0">
            <a:spAutoFit/>
          </a:bodyPr>
          <a:lstStyle/>
          <a:p>
            <a:r>
              <a:rPr lang="en-IN" sz="3200" dirty="0" smtClean="0">
                <a:latin typeface="Calibri" panose="020F0502020204030204" pitchFamily="34" charset="0"/>
                <a:cs typeface="Calibri" panose="020F0502020204030204" pitchFamily="34" charset="0"/>
              </a:rPr>
              <a:t>Avg. Rating </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6293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816" y="334108"/>
            <a:ext cx="4803947" cy="566225"/>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Which cities do we need to focus more on?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566" y="900333"/>
            <a:ext cx="5339957" cy="4068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Content Placeholder 2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681" y="1143030"/>
            <a:ext cx="2678372" cy="33727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5" name="Rounded Rectangle 24"/>
          <p:cNvSpPr/>
          <p:nvPr/>
        </p:nvSpPr>
        <p:spPr>
          <a:xfrm>
            <a:off x="1696681" y="1561514"/>
            <a:ext cx="2678372" cy="829994"/>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561514" y="5073883"/>
            <a:ext cx="9326880" cy="923330"/>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Bangalore leads significantly in customer count, indicating strong brand presence or higher engagement in the region. Other major metros like Mumbai, Hyderabad, and Chennai show potential for growth with targeted regional campaigns.</a:t>
            </a:r>
          </a:p>
        </p:txBody>
      </p:sp>
    </p:spTree>
    <p:extLst>
      <p:ext uri="{BB962C8B-B14F-4D97-AF65-F5344CB8AC3E}">
        <p14:creationId xmlns:p14="http://schemas.microsoft.com/office/powerpoint/2010/main" val="31118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463" y="151229"/>
            <a:ext cx="6618680" cy="791308"/>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Where do respondents prefer to purchase energy drinks?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0838" y="1525025"/>
            <a:ext cx="3380237" cy="16191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Pentagon 6"/>
          <p:cNvSpPr/>
          <p:nvPr/>
        </p:nvSpPr>
        <p:spPr>
          <a:xfrm>
            <a:off x="2023403" y="2497277"/>
            <a:ext cx="4740812" cy="731520"/>
          </a:xfrm>
          <a:prstGeom prst="homePlate">
            <a:avLst/>
          </a:prstGeom>
          <a:solidFill>
            <a:schemeClr val="accent1">
              <a:lumMod val="75000"/>
              <a:alpha val="47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Pentagon 5"/>
          <p:cNvSpPr/>
          <p:nvPr/>
        </p:nvSpPr>
        <p:spPr>
          <a:xfrm>
            <a:off x="2023403" y="1484797"/>
            <a:ext cx="5134708" cy="731520"/>
          </a:xfrm>
          <a:prstGeom prst="homePlate">
            <a:avLst/>
          </a:prstGeom>
          <a:solidFill>
            <a:schemeClr val="accent1">
              <a:lumMod val="50000"/>
              <a:alpha val="47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entagon 7"/>
          <p:cNvSpPr/>
          <p:nvPr/>
        </p:nvSpPr>
        <p:spPr>
          <a:xfrm>
            <a:off x="2023403" y="3475391"/>
            <a:ext cx="4307059" cy="731520"/>
          </a:xfrm>
          <a:prstGeom prst="homePlate">
            <a:avLst/>
          </a:prstGeom>
          <a:solidFill>
            <a:schemeClr val="accent1">
              <a:lumMod val="60000"/>
              <a:lumOff val="40000"/>
              <a:alpha val="47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entagon 8"/>
          <p:cNvSpPr/>
          <p:nvPr/>
        </p:nvSpPr>
        <p:spPr>
          <a:xfrm>
            <a:off x="2023403" y="4426383"/>
            <a:ext cx="4001297" cy="731520"/>
          </a:xfrm>
          <a:prstGeom prst="homePlate">
            <a:avLst/>
          </a:prstGeom>
          <a:solidFill>
            <a:schemeClr val="accent1">
              <a:lumMod val="40000"/>
              <a:lumOff val="60000"/>
              <a:alpha val="47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entagon 9"/>
          <p:cNvSpPr/>
          <p:nvPr/>
        </p:nvSpPr>
        <p:spPr>
          <a:xfrm>
            <a:off x="2023403" y="5345725"/>
            <a:ext cx="3701296" cy="731520"/>
          </a:xfrm>
          <a:prstGeom prst="homePlate">
            <a:avLst/>
          </a:prstGeom>
          <a:solidFill>
            <a:schemeClr val="accent1">
              <a:lumMod val="20000"/>
              <a:lumOff val="80000"/>
              <a:alpha val="47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5948289" y="1721162"/>
            <a:ext cx="815926" cy="368546"/>
          </a:xfrm>
          <a:prstGeom prst="rect">
            <a:avLst/>
          </a:prstGeom>
          <a:noFill/>
        </p:spPr>
        <p:txBody>
          <a:bodyPr wrap="square" rtlCol="0">
            <a:spAutoFit/>
          </a:bodyPr>
          <a:lstStyle/>
          <a:p>
            <a:r>
              <a:rPr lang="en-IN" dirty="0" smtClean="0"/>
              <a:t>44.9%</a:t>
            </a:r>
            <a:endParaRPr lang="en-IN" dirty="0"/>
          </a:p>
        </p:txBody>
      </p:sp>
      <p:sp>
        <p:nvSpPr>
          <p:cNvPr id="14" name="TextBox 13"/>
          <p:cNvSpPr txBox="1"/>
          <p:nvPr/>
        </p:nvSpPr>
        <p:spPr>
          <a:xfrm>
            <a:off x="5636455" y="2613657"/>
            <a:ext cx="799375" cy="369332"/>
          </a:xfrm>
          <a:prstGeom prst="rect">
            <a:avLst/>
          </a:prstGeom>
          <a:noFill/>
        </p:spPr>
        <p:txBody>
          <a:bodyPr wrap="square" rtlCol="0">
            <a:spAutoFit/>
          </a:bodyPr>
          <a:lstStyle/>
          <a:p>
            <a:r>
              <a:rPr lang="en-IN" dirty="0" smtClean="0"/>
              <a:t>25.5%</a:t>
            </a:r>
            <a:endParaRPr lang="en-IN" dirty="0"/>
          </a:p>
        </p:txBody>
      </p:sp>
      <p:sp>
        <p:nvSpPr>
          <p:cNvPr id="15" name="TextBox 14"/>
          <p:cNvSpPr txBox="1"/>
          <p:nvPr/>
        </p:nvSpPr>
        <p:spPr>
          <a:xfrm>
            <a:off x="5132363" y="4607870"/>
            <a:ext cx="815926" cy="368546"/>
          </a:xfrm>
          <a:prstGeom prst="rect">
            <a:avLst/>
          </a:prstGeom>
          <a:noFill/>
        </p:spPr>
        <p:txBody>
          <a:bodyPr wrap="square" rtlCol="0">
            <a:spAutoFit/>
          </a:bodyPr>
          <a:lstStyle/>
          <a:p>
            <a:r>
              <a:rPr lang="en-IN" dirty="0" smtClean="0"/>
              <a:t>8.1%</a:t>
            </a:r>
            <a:endParaRPr lang="en-IN" dirty="0"/>
          </a:p>
        </p:txBody>
      </p:sp>
      <p:sp>
        <p:nvSpPr>
          <p:cNvPr id="16" name="TextBox 15"/>
          <p:cNvSpPr txBox="1"/>
          <p:nvPr/>
        </p:nvSpPr>
        <p:spPr>
          <a:xfrm>
            <a:off x="5132363" y="3656878"/>
            <a:ext cx="892337" cy="369332"/>
          </a:xfrm>
          <a:prstGeom prst="rect">
            <a:avLst/>
          </a:prstGeom>
          <a:noFill/>
        </p:spPr>
        <p:txBody>
          <a:bodyPr wrap="square" rtlCol="0">
            <a:spAutoFit/>
          </a:bodyPr>
          <a:lstStyle/>
          <a:p>
            <a:r>
              <a:rPr lang="en-IN" dirty="0" smtClean="0"/>
              <a:t>14.6%</a:t>
            </a:r>
            <a:endParaRPr lang="en-IN" dirty="0"/>
          </a:p>
        </p:txBody>
      </p:sp>
      <p:sp>
        <p:nvSpPr>
          <p:cNvPr id="17" name="TextBox 16"/>
          <p:cNvSpPr txBox="1"/>
          <p:nvPr/>
        </p:nvSpPr>
        <p:spPr>
          <a:xfrm>
            <a:off x="4820529" y="5527212"/>
            <a:ext cx="815926" cy="368546"/>
          </a:xfrm>
          <a:prstGeom prst="rect">
            <a:avLst/>
          </a:prstGeom>
          <a:noFill/>
        </p:spPr>
        <p:txBody>
          <a:bodyPr wrap="square" rtlCol="0">
            <a:spAutoFit/>
          </a:bodyPr>
          <a:lstStyle/>
          <a:p>
            <a:r>
              <a:rPr lang="en-IN" dirty="0" smtClean="0"/>
              <a:t>6.7%</a:t>
            </a:r>
            <a:endParaRPr lang="en-IN" dirty="0"/>
          </a:p>
        </p:txBody>
      </p:sp>
      <p:sp>
        <p:nvSpPr>
          <p:cNvPr id="19" name="TextBox 18"/>
          <p:cNvSpPr txBox="1"/>
          <p:nvPr/>
        </p:nvSpPr>
        <p:spPr>
          <a:xfrm>
            <a:off x="6764215" y="4206911"/>
            <a:ext cx="497796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Most customers buy from supermarkets, showing they prefer shopping in stores. </a:t>
            </a:r>
            <a:endParaRPr lang="en-IN" dirty="0" smtClean="0"/>
          </a:p>
          <a:p>
            <a:pPr marL="285750" indent="-285750">
              <a:buFont typeface="Arial" panose="020B0604020202020204" pitchFamily="34" charset="0"/>
              <a:buChar char="•"/>
            </a:pPr>
            <a:r>
              <a:rPr lang="en-IN" dirty="0" smtClean="0"/>
              <a:t>Online </a:t>
            </a:r>
            <a:r>
              <a:rPr lang="en-IN" dirty="0"/>
              <a:t>shopping and gyms are growing options, so promoting the drink on health websites or gym tie-ups can help reach more people.</a:t>
            </a:r>
          </a:p>
        </p:txBody>
      </p:sp>
    </p:spTree>
    <p:extLst>
      <p:ext uri="{BB962C8B-B14F-4D97-AF65-F5344CB8AC3E}">
        <p14:creationId xmlns:p14="http://schemas.microsoft.com/office/powerpoint/2010/main" val="332487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327" y="235633"/>
            <a:ext cx="8982052" cy="875715"/>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are the typical consumption situations for energy drinks among respondents?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040" y="1562003"/>
            <a:ext cx="3918784" cy="17077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614110" y="1392584"/>
            <a:ext cx="6383714" cy="3095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28040" y="3808819"/>
            <a:ext cx="3762938" cy="1200329"/>
          </a:xfrm>
          <a:prstGeom prst="rect">
            <a:avLst/>
          </a:prstGeom>
          <a:noFill/>
        </p:spPr>
        <p:txBody>
          <a:bodyPr wrap="square" rtlCol="0">
            <a:spAutoFit/>
          </a:bodyPr>
          <a:lstStyle/>
          <a:p>
            <a:pPr marL="285750" indent="-285750">
              <a:buFont typeface="Arial" panose="020B0604020202020204" pitchFamily="34" charset="0"/>
              <a:buChar char="•"/>
            </a:pPr>
            <a:r>
              <a:rPr lang="en-IN" dirty="0"/>
              <a:t>Energy drinks are strongly associated with active lifestyles, with the highest consumption during sports and workouts</a:t>
            </a:r>
            <a:r>
              <a:rPr lang="en-IN" dirty="0" smtClean="0"/>
              <a:t>.</a:t>
            </a:r>
          </a:p>
        </p:txBody>
      </p:sp>
      <p:sp>
        <p:nvSpPr>
          <p:cNvPr id="7" name="TextBox 6"/>
          <p:cNvSpPr txBox="1"/>
          <p:nvPr/>
        </p:nvSpPr>
        <p:spPr>
          <a:xfrm>
            <a:off x="1428040" y="5009148"/>
            <a:ext cx="10028347"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Their </a:t>
            </a:r>
            <a:r>
              <a:rPr lang="en-IN" dirty="0"/>
              <a:t>use for late-night studying or work suggests a growing demand among students and professionals. </a:t>
            </a:r>
            <a:endParaRPr lang="en-IN" dirty="0" smtClean="0"/>
          </a:p>
          <a:p>
            <a:pPr marL="285750" indent="-285750">
              <a:buFont typeface="Arial" panose="020B0604020202020204" pitchFamily="34" charset="0"/>
              <a:buChar char="•"/>
            </a:pPr>
            <a:r>
              <a:rPr lang="en-IN" dirty="0" smtClean="0"/>
              <a:t>Lower </a:t>
            </a:r>
            <a:r>
              <a:rPr lang="en-IN" dirty="0"/>
              <a:t>consumption during commuting and social events indicates potential for market expansion through lifestyle positioning and convenience-based packaging</a:t>
            </a:r>
            <a:endParaRPr lang="en-IN" dirty="0"/>
          </a:p>
        </p:txBody>
      </p:sp>
    </p:spTree>
    <p:extLst>
      <p:ext uri="{BB962C8B-B14F-4D97-AF65-F5344CB8AC3E}">
        <p14:creationId xmlns:p14="http://schemas.microsoft.com/office/powerpoint/2010/main" val="1116762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04447"/>
            <a:ext cx="10544680" cy="524022"/>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factors influence respondents' purchase decisions, such as price range and limited edition packaging?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350" y="1319348"/>
            <a:ext cx="3526478" cy="2674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5316583" y="1711234"/>
            <a:ext cx="649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Nearly </a:t>
            </a:r>
            <a:r>
              <a:rPr lang="en-IN" b="1" dirty="0"/>
              <a:t>49%</a:t>
            </a:r>
            <a:r>
              <a:rPr lang="en-IN" dirty="0"/>
              <a:t> of respondents showed interest in </a:t>
            </a:r>
            <a:r>
              <a:rPr lang="en-IN" b="1" dirty="0"/>
              <a:t>limited edition packaging</a:t>
            </a:r>
            <a:r>
              <a:rPr lang="en-IN" dirty="0"/>
              <a:t>, while </a:t>
            </a:r>
            <a:r>
              <a:rPr lang="en-IN" b="1" dirty="0"/>
              <a:t>21%</a:t>
            </a:r>
            <a:r>
              <a:rPr lang="en-IN" dirty="0"/>
              <a:t> are uncertain </a:t>
            </a:r>
            <a:r>
              <a:rPr lang="en-IN" dirty="0" smtClean="0"/>
              <a:t>- </a:t>
            </a:r>
            <a:r>
              <a:rPr lang="en-IN" dirty="0"/>
              <a:t>indicating curiosity that can be influenced through branding. </a:t>
            </a:r>
            <a:endParaRPr lang="en-IN" dirty="0" smtClean="0"/>
          </a:p>
          <a:p>
            <a:pPr marL="285750" indent="-285750">
              <a:buFont typeface="Arial" panose="020B0604020202020204" pitchFamily="34" charset="0"/>
              <a:buChar char="•"/>
            </a:pPr>
            <a:r>
              <a:rPr lang="en-IN" dirty="0"/>
              <a:t>Only </a:t>
            </a:r>
            <a:r>
              <a:rPr lang="en-IN" b="1" dirty="0"/>
              <a:t>30% clearly rejected</a:t>
            </a:r>
            <a:r>
              <a:rPr lang="en-IN" dirty="0"/>
              <a:t> the idea, highlighting a strong opportunity to leverage limited </a:t>
            </a:r>
            <a:r>
              <a:rPr lang="en-IN" dirty="0" smtClean="0"/>
              <a:t>edition that could </a:t>
            </a:r>
            <a:r>
              <a:rPr lang="en-IN" dirty="0"/>
              <a:t>attract a majority of the market</a:t>
            </a:r>
            <a:r>
              <a:rPr lang="en-IN" dirty="0" smtClean="0"/>
              <a:t>.</a:t>
            </a:r>
            <a:endParaRPr lang="en-IN" dirty="0"/>
          </a:p>
        </p:txBody>
      </p:sp>
      <p:sp>
        <p:nvSpPr>
          <p:cNvPr id="8" name="TextBox 7"/>
          <p:cNvSpPr txBox="1"/>
          <p:nvPr/>
        </p:nvSpPr>
        <p:spPr>
          <a:xfrm>
            <a:off x="1484310" y="4248325"/>
            <a:ext cx="570677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Brand reputation influences the highest number of choices, showing that trust plays a major role in consumer </a:t>
            </a:r>
            <a:r>
              <a:rPr lang="en-IN" dirty="0" smtClean="0"/>
              <a:t>decisions.</a:t>
            </a:r>
          </a:p>
          <a:p>
            <a:pPr marL="285750" indent="-285750">
              <a:buFont typeface="Arial" panose="020B0604020202020204" pitchFamily="34" charset="0"/>
              <a:buChar char="•"/>
            </a:pPr>
            <a:r>
              <a:rPr lang="en-IN" dirty="0" smtClean="0"/>
              <a:t>The relatively </a:t>
            </a:r>
            <a:r>
              <a:rPr lang="en-IN" dirty="0"/>
              <a:t>close numbers for taste, availability, and effectiveness suggest that </a:t>
            </a:r>
            <a:r>
              <a:rPr lang="en-IN" dirty="0" smtClean="0"/>
              <a:t>improving </a:t>
            </a:r>
            <a:r>
              <a:rPr lang="en-IN" dirty="0"/>
              <a:t>product performance and reach, </a:t>
            </a:r>
            <a:r>
              <a:rPr lang="en-IN" dirty="0" smtClean="0"/>
              <a:t>along with </a:t>
            </a:r>
            <a:r>
              <a:rPr lang="en-IN" dirty="0"/>
              <a:t>branding, can maximize market appeal.</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334" y="3570063"/>
            <a:ext cx="4994656" cy="2814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8399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870" y="358225"/>
            <a:ext cx="9677425" cy="542108"/>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Which area of business should we focus more on our product development? (Branding/taste/availability)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379" y="1682694"/>
            <a:ext cx="4077848" cy="17136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extBox 5"/>
          <p:cNvSpPr txBox="1"/>
          <p:nvPr/>
        </p:nvSpPr>
        <p:spPr>
          <a:xfrm>
            <a:off x="1384663" y="3689407"/>
            <a:ext cx="5003075"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Brand reputation remains the top reason for choosing a brand, emphasizing the need to build trust and visibility. </a:t>
            </a:r>
            <a:endParaRPr lang="en-IN"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T</a:t>
            </a:r>
            <a:r>
              <a:rPr lang="en-IN" sz="1600" dirty="0" smtClean="0">
                <a:latin typeface="Calibri" panose="020F0502020204030204" pitchFamily="34" charset="0"/>
                <a:cs typeface="Calibri" panose="020F0502020204030204" pitchFamily="34" charset="0"/>
              </a:rPr>
              <a:t>he </a:t>
            </a:r>
            <a:r>
              <a:rPr lang="en-IN" sz="1600" dirty="0">
                <a:latin typeface="Calibri" panose="020F0502020204030204" pitchFamily="34" charset="0"/>
                <a:cs typeface="Calibri" panose="020F0502020204030204" pitchFamily="34" charset="0"/>
              </a:rPr>
              <a:t>small gap between other factors like availability, taste, and effectiveness suggests that consumers consider multiple aspects when deciding. </a:t>
            </a:r>
            <a:endParaRPr lang="en-IN" sz="16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A </a:t>
            </a:r>
            <a:r>
              <a:rPr lang="en-IN" sz="1600" dirty="0">
                <a:latin typeface="Calibri" panose="020F0502020204030204" pitchFamily="34" charset="0"/>
                <a:cs typeface="Calibri" panose="020F0502020204030204" pitchFamily="34" charset="0"/>
              </a:rPr>
              <a:t>balanced focus on quality, accessibility, and proven results can strengthen overall brand preference.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259" y="1969724"/>
            <a:ext cx="5773524" cy="35870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7257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7575283" cy="620486"/>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immediate improvements can we bring to the product? </a:t>
            </a:r>
          </a:p>
        </p:txBody>
      </p:sp>
      <p:sp>
        <p:nvSpPr>
          <p:cNvPr id="6" name="Chevron 5"/>
          <p:cNvSpPr/>
          <p:nvPr/>
        </p:nvSpPr>
        <p:spPr>
          <a:xfrm>
            <a:off x="1723292" y="2116177"/>
            <a:ext cx="5985803" cy="695324"/>
          </a:xfrm>
          <a:prstGeom prst="chevron">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Calibri" panose="020F0502020204030204" pitchFamily="34" charset="0"/>
                <a:cs typeface="Calibri" panose="020F0502020204030204" pitchFamily="34" charset="0"/>
              </a:rPr>
              <a:t>Strengthen Brand Visibility &amp; Trust</a:t>
            </a:r>
          </a:p>
        </p:txBody>
      </p:sp>
      <p:sp>
        <p:nvSpPr>
          <p:cNvPr id="7" name="Chevron 6"/>
          <p:cNvSpPr/>
          <p:nvPr/>
        </p:nvSpPr>
        <p:spPr>
          <a:xfrm>
            <a:off x="2438401" y="3133303"/>
            <a:ext cx="5985803" cy="708933"/>
          </a:xfrm>
          <a:prstGeom prst="chevron">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Calibri" panose="020F0502020204030204" pitchFamily="34" charset="0"/>
                <a:cs typeface="Calibri" panose="020F0502020204030204" pitchFamily="34" charset="0"/>
              </a:rPr>
              <a:t>Enhance Taste Profiles</a:t>
            </a:r>
          </a:p>
        </p:txBody>
      </p:sp>
      <p:sp>
        <p:nvSpPr>
          <p:cNvPr id="8" name="Chevron 7"/>
          <p:cNvSpPr/>
          <p:nvPr/>
        </p:nvSpPr>
        <p:spPr>
          <a:xfrm>
            <a:off x="3240258" y="4282008"/>
            <a:ext cx="5985803" cy="708392"/>
          </a:xfrm>
          <a:prstGeom prst="chevron">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Calibri" panose="020F0502020204030204" pitchFamily="34" charset="0"/>
                <a:cs typeface="Calibri" panose="020F0502020204030204" pitchFamily="34" charset="0"/>
              </a:rPr>
              <a:t>Improve Availability &amp; Distribution</a:t>
            </a:r>
          </a:p>
        </p:txBody>
      </p:sp>
      <p:sp>
        <p:nvSpPr>
          <p:cNvPr id="9" name="Chevron 8"/>
          <p:cNvSpPr/>
          <p:nvPr/>
        </p:nvSpPr>
        <p:spPr>
          <a:xfrm>
            <a:off x="4302624" y="5401468"/>
            <a:ext cx="6135604" cy="718459"/>
          </a:xfrm>
          <a:prstGeom prst="chevron">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solidFill>
                <a:latin typeface="Calibri" panose="020F0502020204030204" pitchFamily="34" charset="0"/>
                <a:cs typeface="Calibri" panose="020F0502020204030204" pitchFamily="34" charset="0"/>
              </a:rPr>
              <a:t>Health Concerns</a:t>
            </a:r>
            <a:endParaRPr lang="en-IN" sz="2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823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867" y="335620"/>
            <a:ext cx="7096981" cy="434766"/>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immediate improvements can we bring to the product?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2915" y="1377851"/>
            <a:ext cx="6437925" cy="775654"/>
          </a:xfrm>
        </p:spPr>
      </p:pic>
      <p:sp>
        <p:nvSpPr>
          <p:cNvPr id="4" name="TextBox 3"/>
          <p:cNvSpPr txBox="1"/>
          <p:nvPr/>
        </p:nvSpPr>
        <p:spPr>
          <a:xfrm>
            <a:off x="1603717" y="1266092"/>
            <a:ext cx="3643532" cy="984885"/>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Strengthen Brand Visibility &amp; Trust</a:t>
            </a:r>
          </a:p>
          <a:p>
            <a:endParaRPr lang="en-IN" dirty="0"/>
          </a:p>
        </p:txBody>
      </p:sp>
      <p:graphicFrame>
        <p:nvGraphicFramePr>
          <p:cNvPr id="17" name="Chart 16"/>
          <p:cNvGraphicFramePr/>
          <p:nvPr>
            <p:extLst>
              <p:ext uri="{D42A27DB-BD31-4B8C-83A1-F6EECF244321}">
                <p14:modId xmlns:p14="http://schemas.microsoft.com/office/powerpoint/2010/main" val="1384982232"/>
              </p:ext>
            </p:extLst>
          </p:nvPr>
        </p:nvGraphicFramePr>
        <p:xfrm>
          <a:off x="8510954" y="3195736"/>
          <a:ext cx="3118678" cy="3164866"/>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9732668" y="3195736"/>
            <a:ext cx="675249" cy="369332"/>
          </a:xfrm>
          <a:prstGeom prst="rect">
            <a:avLst/>
          </a:prstGeom>
          <a:noFill/>
        </p:spPr>
        <p:txBody>
          <a:bodyPr wrap="square" rtlCol="0">
            <a:spAutoFit/>
          </a:bodyPr>
          <a:lstStyle/>
          <a:p>
            <a:r>
              <a:rPr lang="en-IN" b="1" dirty="0" smtClean="0"/>
              <a:t>9.7%</a:t>
            </a:r>
            <a:endParaRPr lang="en-IN" b="1" dirty="0"/>
          </a:p>
        </p:txBody>
      </p:sp>
      <p:sp>
        <p:nvSpPr>
          <p:cNvPr id="19" name="TextBox 18"/>
          <p:cNvSpPr txBox="1"/>
          <p:nvPr/>
        </p:nvSpPr>
        <p:spPr>
          <a:xfrm>
            <a:off x="1603717" y="2855741"/>
            <a:ext cx="706816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Partner with popular fitness influencers or athletes to promote </a:t>
            </a:r>
            <a:r>
              <a:rPr lang="en-IN" dirty="0" err="1"/>
              <a:t>CodeX</a:t>
            </a:r>
            <a:r>
              <a:rPr lang="en-IN" dirty="0"/>
              <a:t> on social media and at events - this builds credibility and reaches active, engaged audiences.</a:t>
            </a:r>
          </a:p>
          <a:p>
            <a:pPr marL="285750" indent="-285750">
              <a:buFont typeface="Arial" panose="020B0604020202020204" pitchFamily="34" charset="0"/>
              <a:buChar char="•"/>
            </a:pPr>
            <a:r>
              <a:rPr lang="en-IN" dirty="0"/>
              <a:t>Share customer stories and reviews through ads and online platforms to create a sense of community and trust around the brand</a:t>
            </a:r>
            <a:r>
              <a:rPr lang="en-IN" dirty="0" smtClean="0"/>
              <a:t>.</a:t>
            </a:r>
          </a:p>
          <a:p>
            <a:pPr marL="285750" indent="-285750">
              <a:buFont typeface="Arial" panose="020B0604020202020204" pitchFamily="34" charset="0"/>
              <a:buChar char="•"/>
            </a:pPr>
            <a:r>
              <a:rPr lang="en-IN" dirty="0" smtClean="0"/>
              <a:t>Maintain </a:t>
            </a:r>
            <a:r>
              <a:rPr lang="en-IN" dirty="0"/>
              <a:t>consistent, high-quality branding across all touchpoints - packaging, website, ads - to reinforce professionalism and recognition.</a:t>
            </a:r>
          </a:p>
        </p:txBody>
      </p:sp>
      <p:sp>
        <p:nvSpPr>
          <p:cNvPr id="21" name="Rounded Rectangle 20"/>
          <p:cNvSpPr/>
          <p:nvPr/>
        </p:nvSpPr>
        <p:spPr>
          <a:xfrm>
            <a:off x="1505243" y="1266092"/>
            <a:ext cx="3840480" cy="759656"/>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1675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71135"/>
          </a:xfrm>
        </p:spPr>
        <p:txBody>
          <a:bodyPr/>
          <a:lstStyle/>
          <a:p>
            <a:r>
              <a:rPr lang="en-IN" dirty="0" smtClean="0"/>
              <a:t>Challenge Overview</a:t>
            </a:r>
            <a:endParaRPr lang="en-IN" dirty="0"/>
          </a:p>
        </p:txBody>
      </p:sp>
      <p:sp>
        <p:nvSpPr>
          <p:cNvPr id="3" name="Content Placeholder 2"/>
          <p:cNvSpPr>
            <a:spLocks noGrp="1"/>
          </p:cNvSpPr>
          <p:nvPr>
            <p:ph idx="1"/>
          </p:nvPr>
        </p:nvSpPr>
        <p:spPr>
          <a:xfrm>
            <a:off x="1484310" y="2250831"/>
            <a:ext cx="10018713" cy="3540369"/>
          </a:xfrm>
        </p:spPr>
        <p:txBody>
          <a:bodyPr>
            <a:normAutofit lnSpcReduction="10000"/>
          </a:bodyPr>
          <a:lstStyle/>
          <a:p>
            <a:r>
              <a:rPr lang="en-IN" b="1" dirty="0" err="1">
                <a:latin typeface="Calibri" panose="020F0502020204030204" pitchFamily="34" charset="0"/>
                <a:cs typeface="Calibri" panose="020F0502020204030204" pitchFamily="34" charset="0"/>
              </a:rPr>
              <a:t>CodeX</a:t>
            </a:r>
            <a:r>
              <a:rPr lang="en-IN" b="1"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is a German beverage company that is aiming to make its mark in the Indian market. A few months ago, they launched their energy drink in 10 cities in India.</a:t>
            </a:r>
          </a:p>
          <a:p>
            <a:r>
              <a:rPr lang="en-IN" dirty="0">
                <a:latin typeface="Calibri" panose="020F0502020204030204" pitchFamily="34" charset="0"/>
                <a:cs typeface="Calibri" panose="020F0502020204030204" pitchFamily="34" charset="0"/>
              </a:rPr>
              <a:t>Their Marketing team is responsible for increasing brand awareness, market share, and product development. They conducted a survey in those 10 cities and received results from </a:t>
            </a:r>
            <a:r>
              <a:rPr lang="en-IN" b="1" dirty="0">
                <a:latin typeface="Calibri" panose="020F0502020204030204" pitchFamily="34" charset="0"/>
                <a:cs typeface="Calibri" panose="020F0502020204030204" pitchFamily="34" charset="0"/>
              </a:rPr>
              <a:t>10k</a:t>
            </a:r>
            <a:r>
              <a:rPr lang="en-IN" dirty="0">
                <a:latin typeface="Calibri" panose="020F0502020204030204" pitchFamily="34" charset="0"/>
                <a:cs typeface="Calibri" panose="020F0502020204030204" pitchFamily="34" charset="0"/>
              </a:rPr>
              <a:t> respondents. </a:t>
            </a:r>
            <a:endParaRPr lang="en-IN" dirty="0" smtClean="0">
              <a:latin typeface="Calibri" panose="020F0502020204030204" pitchFamily="34" charset="0"/>
              <a:cs typeface="Calibri" panose="020F0502020204030204" pitchFamily="34" charset="0"/>
            </a:endParaRPr>
          </a:p>
          <a:p>
            <a:r>
              <a:rPr lang="en-IN" dirty="0"/>
              <a:t>As a Marketing Data Analyst, my role is to transform raw survey data into </a:t>
            </a:r>
            <a:r>
              <a:rPr lang="en-IN" b="1" dirty="0"/>
              <a:t>actionable insights</a:t>
            </a:r>
            <a:r>
              <a:rPr lang="en-IN" dirty="0"/>
              <a:t> that help the team make </a:t>
            </a:r>
            <a:r>
              <a:rPr lang="en-IN" b="1" dirty="0"/>
              <a:t>informed marketing decisions</a:t>
            </a:r>
            <a:r>
              <a:rPr lang="en-IN" dirty="0"/>
              <a:t> and drive </a:t>
            </a:r>
            <a:r>
              <a:rPr lang="en-IN" b="1" dirty="0"/>
              <a:t>strategic actions</a:t>
            </a:r>
            <a:r>
              <a:rPr lang="en-IN" dirty="0"/>
              <a:t> across channels.</a:t>
            </a:r>
            <a:endParaRPr lang="en-IN" dirty="0" smtClean="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67434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46649"/>
            <a:ext cx="6787493" cy="439615"/>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immediate improvements can we bring to the product? </a:t>
            </a:r>
            <a:endParaRPr lang="en-IN" sz="2000" dirty="0"/>
          </a:p>
        </p:txBody>
      </p:sp>
      <p:sp>
        <p:nvSpPr>
          <p:cNvPr id="4" name="TextBox 3"/>
          <p:cNvSpPr txBox="1"/>
          <p:nvPr/>
        </p:nvSpPr>
        <p:spPr>
          <a:xfrm>
            <a:off x="1336430" y="2323513"/>
            <a:ext cx="4572002"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Launch limited-edition or seasonal </a:t>
            </a:r>
            <a:r>
              <a:rPr lang="en-IN" dirty="0" smtClean="0">
                <a:latin typeface="Calibri" panose="020F0502020204030204" pitchFamily="34" charset="0"/>
                <a:cs typeface="Calibri" panose="020F0502020204030204" pitchFamily="34" charset="0"/>
              </a:rPr>
              <a:t>flavours to </a:t>
            </a:r>
            <a:r>
              <a:rPr lang="en-IN" dirty="0">
                <a:latin typeface="Calibri" panose="020F0502020204030204" pitchFamily="34" charset="0"/>
                <a:cs typeface="Calibri" panose="020F0502020204030204" pitchFamily="34" charset="0"/>
              </a:rPr>
              <a:t>create excitement and attract new </a:t>
            </a:r>
            <a:r>
              <a:rPr lang="en-IN" dirty="0" smtClean="0">
                <a:latin typeface="Calibri" panose="020F0502020204030204" pitchFamily="34" charset="0"/>
                <a:cs typeface="Calibri" panose="020F0502020204030204" pitchFamily="34" charset="0"/>
              </a:rPr>
              <a:t>customers.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Conduct </a:t>
            </a:r>
            <a:r>
              <a:rPr lang="en-IN" dirty="0">
                <a:latin typeface="Calibri" panose="020F0502020204030204" pitchFamily="34" charset="0"/>
                <a:cs typeface="Calibri" panose="020F0502020204030204" pitchFamily="34" charset="0"/>
              </a:rPr>
              <a:t>taste-testing campaigns in gyms, colleges, and supermarkets to gather feedback and refine existing </a:t>
            </a:r>
            <a:r>
              <a:rPr lang="en-IN" dirty="0" smtClean="0">
                <a:latin typeface="Calibri" panose="020F0502020204030204" pitchFamily="34" charset="0"/>
                <a:cs typeface="Calibri" panose="020F0502020204030204" pitchFamily="34" charset="0"/>
              </a:rPr>
              <a:t>flavours</a:t>
            </a:r>
            <a:r>
              <a:rPr lang="en-IN"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Introduce a sugar-free or low-calorie variant to cater to health-conscious consumers without compromising on taste.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Collaborate with </a:t>
            </a:r>
            <a:r>
              <a:rPr lang="en-IN" dirty="0" smtClean="0">
                <a:latin typeface="Calibri" panose="020F0502020204030204" pitchFamily="34" charset="0"/>
                <a:cs typeface="Calibri" panose="020F0502020204030204" pitchFamily="34" charset="0"/>
              </a:rPr>
              <a:t>flavour </a:t>
            </a:r>
            <a:r>
              <a:rPr lang="en-IN" dirty="0">
                <a:latin typeface="Calibri" panose="020F0502020204030204" pitchFamily="34" charset="0"/>
                <a:cs typeface="Calibri" panose="020F0502020204030204" pitchFamily="34" charset="0"/>
              </a:rPr>
              <a:t>experts to develop </a:t>
            </a:r>
            <a:r>
              <a:rPr lang="en-IN" dirty="0" smtClean="0">
                <a:latin typeface="Calibri" panose="020F0502020204030204" pitchFamily="34" charset="0"/>
                <a:cs typeface="Calibri" panose="020F0502020204030204" pitchFamily="34" charset="0"/>
              </a:rPr>
              <a:t>unique blends </a:t>
            </a:r>
            <a:r>
              <a:rPr lang="en-IN" dirty="0">
                <a:latin typeface="Calibri" panose="020F0502020204030204" pitchFamily="34" charset="0"/>
                <a:cs typeface="Calibri" panose="020F0502020204030204" pitchFamily="34" charset="0"/>
              </a:rPr>
              <a:t>that stand out from </a:t>
            </a:r>
            <a:r>
              <a:rPr lang="en-IN" dirty="0" smtClean="0">
                <a:latin typeface="Calibri" panose="020F0502020204030204" pitchFamily="34" charset="0"/>
                <a:cs typeface="Calibri" panose="020F0502020204030204" pitchFamily="34" charset="0"/>
              </a:rPr>
              <a:t>competitors.</a:t>
            </a:r>
            <a:endParaRPr lang="en-IN" dirty="0">
              <a:latin typeface="Calibri" panose="020F0502020204030204" pitchFamily="34" charset="0"/>
              <a:cs typeface="Calibri" panose="020F0502020204030204" pitchFamily="34" charset="0"/>
            </a:endParaRPr>
          </a:p>
        </p:txBody>
      </p:sp>
      <p:sp>
        <p:nvSpPr>
          <p:cNvPr id="5" name="TextBox 4"/>
          <p:cNvSpPr txBox="1"/>
          <p:nvPr/>
        </p:nvSpPr>
        <p:spPr>
          <a:xfrm>
            <a:off x="1882726" y="1545102"/>
            <a:ext cx="2858086" cy="677108"/>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Enhance Taste Profiles</a:t>
            </a:r>
          </a:p>
          <a:p>
            <a:endParaRPr lang="en-IN"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41" y="1657644"/>
            <a:ext cx="5936565" cy="3336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ounded Rectangle 16"/>
          <p:cNvSpPr/>
          <p:nvPr/>
        </p:nvSpPr>
        <p:spPr>
          <a:xfrm>
            <a:off x="1744394" y="1441455"/>
            <a:ext cx="3348111" cy="61976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8126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7054778" cy="143632"/>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immediate improvements can we bring to the product? </a:t>
            </a:r>
            <a:endParaRPr lang="en-IN" sz="2000" dirty="0"/>
          </a:p>
        </p:txBody>
      </p:sp>
      <p:sp>
        <p:nvSpPr>
          <p:cNvPr id="4" name="TextBox 3"/>
          <p:cNvSpPr txBox="1"/>
          <p:nvPr/>
        </p:nvSpPr>
        <p:spPr>
          <a:xfrm>
            <a:off x="1484311" y="1641345"/>
            <a:ext cx="3847344" cy="646331"/>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Improve Availability &amp; Distribution</a:t>
            </a:r>
          </a:p>
          <a:p>
            <a:endParaRPr lang="en-IN" dirty="0"/>
          </a:p>
        </p:txBody>
      </p:sp>
      <p:sp>
        <p:nvSpPr>
          <p:cNvPr id="5" name="TextBox 4"/>
          <p:cNvSpPr txBox="1"/>
          <p:nvPr/>
        </p:nvSpPr>
        <p:spPr>
          <a:xfrm>
            <a:off x="1803179" y="4417255"/>
            <a:ext cx="1038882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Expand presence </a:t>
            </a:r>
            <a:r>
              <a:rPr lang="en-IN" dirty="0" smtClean="0"/>
              <a:t>in supermarkets</a:t>
            </a:r>
            <a:r>
              <a:rPr lang="en-IN" dirty="0"/>
              <a:t>, gyms, and convenience stores, especially in top-performing cities like Bangalore and Hyderabad.</a:t>
            </a:r>
          </a:p>
          <a:p>
            <a:pPr marL="285750" indent="-285750">
              <a:buFont typeface="Arial" panose="020B0604020202020204" pitchFamily="34" charset="0"/>
              <a:buChar char="•"/>
            </a:pPr>
            <a:r>
              <a:rPr lang="en-IN" dirty="0"/>
              <a:t>Strengthen partnerships with major online retailers (e.g., Amazon, Flipkart) and ensure faster delivery options.</a:t>
            </a:r>
          </a:p>
          <a:p>
            <a:pPr marL="285750" indent="-285750">
              <a:buFont typeface="Arial" panose="020B0604020202020204" pitchFamily="34" charset="0"/>
              <a:buChar char="•"/>
            </a:pPr>
            <a:r>
              <a:rPr lang="en-IN" dirty="0"/>
              <a:t>Introduce small display units in local and </a:t>
            </a:r>
            <a:r>
              <a:rPr lang="en-IN" dirty="0" smtClean="0"/>
              <a:t>neighbourhood </a:t>
            </a:r>
            <a:r>
              <a:rPr lang="en-IN" dirty="0"/>
              <a:t>stores to increase visibility and impulse purchases</a:t>
            </a:r>
            <a:r>
              <a:rPr lang="en-IN" dirty="0" smtClean="0"/>
              <a: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553" y="1172755"/>
            <a:ext cx="5967376" cy="3047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803179" y="2916146"/>
            <a:ext cx="3756074"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Out of the customers who have heard of the brand, 54% of them did not tried the same because of the absence of availability of the brand.</a:t>
            </a:r>
            <a:endParaRPr lang="en-IN" dirty="0"/>
          </a:p>
        </p:txBody>
      </p:sp>
      <p:sp>
        <p:nvSpPr>
          <p:cNvPr id="8" name="Rounded Rectangle 7"/>
          <p:cNvSpPr/>
          <p:nvPr/>
        </p:nvSpPr>
        <p:spPr>
          <a:xfrm>
            <a:off x="1484311" y="1457903"/>
            <a:ext cx="3565991" cy="61976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3605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3073"/>
            <a:ext cx="10018713" cy="369277"/>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immediate improvements can we bring to the product? </a:t>
            </a:r>
            <a:endParaRPr lang="en-IN" sz="2000" dirty="0"/>
          </a:p>
        </p:txBody>
      </p:sp>
      <p:sp>
        <p:nvSpPr>
          <p:cNvPr id="4" name="TextBox 3"/>
          <p:cNvSpPr txBox="1"/>
          <p:nvPr/>
        </p:nvSpPr>
        <p:spPr>
          <a:xfrm>
            <a:off x="1231093" y="1468335"/>
            <a:ext cx="5247249" cy="400110"/>
          </a:xfrm>
          <a:prstGeom prst="rect">
            <a:avLst/>
          </a:prstGeom>
          <a:noFill/>
        </p:spPr>
        <p:txBody>
          <a:bodyPr wrap="square" rtlCol="0">
            <a:spAutoFit/>
          </a:bodyPr>
          <a:lstStyle/>
          <a:p>
            <a:pPr algn="ctr"/>
            <a:r>
              <a:rPr lang="en-IN" sz="2000" b="1" dirty="0">
                <a:latin typeface="Calibri" panose="020F0502020204030204" pitchFamily="34" charset="0"/>
                <a:cs typeface="Calibri" panose="020F0502020204030204" pitchFamily="34" charset="0"/>
              </a:rPr>
              <a:t>Health Concerns</a:t>
            </a:r>
            <a:endParaRPr lang="en-IN" sz="2000" b="1" dirty="0">
              <a:latin typeface="Calibri" panose="020F0502020204030204" pitchFamily="34" charset="0"/>
              <a:cs typeface="Calibri" panose="020F0502020204030204" pitchFamily="34" charset="0"/>
            </a:endParaRPr>
          </a:p>
        </p:txBody>
      </p:sp>
      <p:sp>
        <p:nvSpPr>
          <p:cNvPr id="6" name="TextBox 5"/>
          <p:cNvSpPr txBox="1"/>
          <p:nvPr/>
        </p:nvSpPr>
        <p:spPr>
          <a:xfrm>
            <a:off x="1231093" y="2475914"/>
            <a:ext cx="6140378"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Approximately </a:t>
            </a:r>
            <a:r>
              <a:rPr lang="en-IN" b="1" dirty="0">
                <a:latin typeface="Calibri" panose="020F0502020204030204" pitchFamily="34" charset="0"/>
                <a:cs typeface="Calibri" panose="020F0502020204030204" pitchFamily="34" charset="0"/>
              </a:rPr>
              <a:t>23% </a:t>
            </a:r>
            <a:r>
              <a:rPr lang="en-IN" dirty="0">
                <a:latin typeface="Calibri" panose="020F0502020204030204" pitchFamily="34" charset="0"/>
                <a:cs typeface="Calibri" panose="020F0502020204030204" pitchFamily="34" charset="0"/>
              </a:rPr>
              <a:t>of customers who were aware of the brand chose </a:t>
            </a:r>
            <a:r>
              <a:rPr lang="en-IN" b="1" dirty="0">
                <a:latin typeface="Calibri" panose="020F0502020204030204" pitchFamily="34" charset="0"/>
                <a:cs typeface="Calibri" panose="020F0502020204030204" pitchFamily="34" charset="0"/>
              </a:rPr>
              <a:t>not to try </a:t>
            </a:r>
            <a:r>
              <a:rPr lang="en-IN" dirty="0">
                <a:latin typeface="Calibri" panose="020F0502020204030204" pitchFamily="34" charset="0"/>
                <a:cs typeface="Calibri" panose="020F0502020204030204" pitchFamily="34" charset="0"/>
              </a:rPr>
              <a:t>it due to health-related concerns, highlighting the need for improved transparency in ingredients and communication around health </a:t>
            </a:r>
            <a:r>
              <a:rPr lang="en-IN" dirty="0" smtClean="0">
                <a:latin typeface="Calibri" panose="020F0502020204030204" pitchFamily="34" charset="0"/>
                <a:cs typeface="Calibri" panose="020F0502020204030204" pitchFamily="34" charset="0"/>
              </a:rPr>
              <a:t>benefit</a:t>
            </a:r>
          </a:p>
          <a:p>
            <a:pPr marL="285750" indent="-285750">
              <a:buFont typeface="Arial" panose="020B0604020202020204" pitchFamily="34" charset="0"/>
              <a:buChar char="•"/>
            </a:pPr>
            <a:r>
              <a:rPr lang="en-IN" b="1" dirty="0">
                <a:latin typeface="Calibri" panose="020F0502020204030204" pitchFamily="34" charset="0"/>
                <a:cs typeface="Calibri" panose="020F0502020204030204" pitchFamily="34" charset="0"/>
              </a:rPr>
              <a:t>Introduce </a:t>
            </a:r>
            <a:r>
              <a:rPr lang="en-IN" dirty="0" smtClean="0">
                <a:latin typeface="Calibri" panose="020F0502020204030204" pitchFamily="34" charset="0"/>
                <a:cs typeface="Calibri" panose="020F0502020204030204" pitchFamily="34" charset="0"/>
              </a:rPr>
              <a:t>a </a:t>
            </a:r>
            <a:r>
              <a:rPr lang="en-IN" dirty="0">
                <a:latin typeface="Calibri" panose="020F0502020204030204" pitchFamily="34" charset="0"/>
                <a:cs typeface="Calibri" panose="020F0502020204030204" pitchFamily="34" charset="0"/>
              </a:rPr>
              <a:t>version </a:t>
            </a:r>
            <a:r>
              <a:rPr lang="en-IN" dirty="0" smtClean="0">
                <a:latin typeface="Calibri" panose="020F0502020204030204" pitchFamily="34" charset="0"/>
                <a:cs typeface="Calibri" panose="020F0502020204030204" pitchFamily="34" charset="0"/>
              </a:rPr>
              <a:t>with low calorie, </a:t>
            </a:r>
            <a:r>
              <a:rPr lang="en-IN" dirty="0">
                <a:latin typeface="Calibri" panose="020F0502020204030204" pitchFamily="34" charset="0"/>
                <a:cs typeface="Calibri" panose="020F0502020204030204" pitchFamily="34" charset="0"/>
              </a:rPr>
              <a:t>natural ingredients, reduced sugar, and no artificial additives to appeal to health-conscious consumers</a:t>
            </a:r>
            <a:r>
              <a:rPr lang="en-IN"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b="1" dirty="0">
                <a:latin typeface="Calibri" panose="020F0502020204030204" pitchFamily="34" charset="0"/>
                <a:cs typeface="Calibri" panose="020F0502020204030204" pitchFamily="34" charset="0"/>
              </a:rPr>
              <a:t>Clearly communicate health benefits and certifications</a:t>
            </a:r>
            <a:r>
              <a:rPr lang="en-IN" dirty="0">
                <a:latin typeface="Calibri" panose="020F0502020204030204" pitchFamily="34" charset="0"/>
                <a:cs typeface="Calibri" panose="020F0502020204030204" pitchFamily="34" charset="0"/>
              </a:rPr>
              <a:t> on packaging and in marketing (e.g., “No added sugar,” “With essential vitamins,” “Approved by nutrition experts”)</a:t>
            </a:r>
          </a:p>
        </p:txBody>
      </p:sp>
      <p:pic>
        <p:nvPicPr>
          <p:cNvPr id="7" name="Picture 6"/>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70856" y="1468335"/>
            <a:ext cx="2524477" cy="2438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650437" y="2395317"/>
            <a:ext cx="2021399" cy="584775"/>
          </a:xfrm>
          <a:prstGeom prst="rect">
            <a:avLst/>
          </a:prstGeom>
          <a:noFill/>
        </p:spPr>
        <p:txBody>
          <a:bodyPr wrap="square" rtlCol="0">
            <a:spAutoFit/>
          </a:bodyPr>
          <a:lstStyle/>
          <a:p>
            <a:r>
              <a:rPr lang="en-IN" sz="1600" b="1" dirty="0" smtClean="0">
                <a:latin typeface="Calibri" panose="020F0502020204030204" pitchFamily="34" charset="0"/>
                <a:cs typeface="Calibri" panose="020F0502020204030204" pitchFamily="34" charset="0"/>
              </a:rPr>
              <a:t>Health Concerns</a:t>
            </a:r>
            <a:br>
              <a:rPr lang="en-IN" sz="1600" b="1" dirty="0" smtClean="0">
                <a:latin typeface="Calibri" panose="020F0502020204030204" pitchFamily="34" charset="0"/>
                <a:cs typeface="Calibri" panose="020F0502020204030204" pitchFamily="34" charset="0"/>
              </a:rPr>
            </a:br>
            <a:r>
              <a:rPr lang="en-IN" sz="1600" b="1" dirty="0" smtClean="0">
                <a:latin typeface="Calibri" panose="020F0502020204030204" pitchFamily="34" charset="0"/>
                <a:cs typeface="Calibri" panose="020F0502020204030204" pitchFamily="34" charset="0"/>
              </a:rPr>
              <a:t>23.5%</a:t>
            </a:r>
            <a:endParaRPr lang="en-IN" sz="1600" b="1" dirty="0">
              <a:latin typeface="Calibri" panose="020F0502020204030204" pitchFamily="34" charset="0"/>
              <a:cs typeface="Calibri" panose="020F0502020204030204" pitchFamily="34" charset="0"/>
            </a:endParaRPr>
          </a:p>
        </p:txBody>
      </p:sp>
      <p:sp>
        <p:nvSpPr>
          <p:cNvPr id="9" name="Rounded Rectangle 8"/>
          <p:cNvSpPr/>
          <p:nvPr/>
        </p:nvSpPr>
        <p:spPr>
          <a:xfrm>
            <a:off x="2616760" y="1349251"/>
            <a:ext cx="2475914" cy="61976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2633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343" y="277836"/>
            <a:ext cx="5296316" cy="678767"/>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should be the ideal price of our product?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698" y="3141085"/>
            <a:ext cx="5045763" cy="3156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674055" y="1334514"/>
            <a:ext cx="5106572" cy="400110"/>
          </a:xfrm>
          <a:prstGeom prst="rect">
            <a:avLst/>
          </a:prstGeom>
          <a:noFill/>
        </p:spPr>
        <p:txBody>
          <a:bodyPr wrap="square" rtlCol="0">
            <a:spAutoFit/>
          </a:bodyPr>
          <a:lstStyle/>
          <a:p>
            <a:r>
              <a:rPr lang="en-IN" sz="2000" b="1" dirty="0">
                <a:latin typeface="Calibri" panose="020F0502020204030204" pitchFamily="34" charset="0"/>
                <a:cs typeface="Calibri" panose="020F0502020204030204" pitchFamily="34" charset="0"/>
              </a:rPr>
              <a:t>Suggested Deal Price: ₹109</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382" y="1334514"/>
            <a:ext cx="2637523" cy="14286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extBox 10"/>
          <p:cNvSpPr txBox="1"/>
          <p:nvPr/>
        </p:nvSpPr>
        <p:spPr>
          <a:xfrm>
            <a:off x="1434904" y="1856936"/>
            <a:ext cx="5345723"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Calibri" panose="020F0502020204030204" pitchFamily="34" charset="0"/>
                <a:cs typeface="Calibri" panose="020F0502020204030204" pitchFamily="34" charset="0"/>
              </a:rPr>
              <a:t>Why it works ? </a:t>
            </a:r>
            <a:r>
              <a:rPr lang="en-IN" dirty="0" smtClean="0">
                <a:latin typeface="Calibri" panose="020F0502020204030204" pitchFamily="34" charset="0"/>
                <a:cs typeface="Calibri" panose="020F0502020204030204" pitchFamily="34" charset="0"/>
              </a:rPr>
              <a:t>Within </a:t>
            </a:r>
            <a:r>
              <a:rPr lang="en-IN" dirty="0">
                <a:latin typeface="Calibri" panose="020F0502020204030204" pitchFamily="34" charset="0"/>
                <a:cs typeface="Calibri" panose="020F0502020204030204" pitchFamily="34" charset="0"/>
              </a:rPr>
              <a:t>the ₹100–₹150 preference bracket (3142 customers), while also appealing to those just above the ₹50–₹99 segment</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Offer small trial packs (₹50–₹60) for </a:t>
            </a:r>
            <a:r>
              <a:rPr lang="en-IN" dirty="0" smtClean="0">
                <a:latin typeface="Calibri" panose="020F0502020204030204" pitchFamily="34" charset="0"/>
                <a:cs typeface="Calibri" panose="020F0502020204030204" pitchFamily="34" charset="0"/>
              </a:rPr>
              <a:t>first-time </a:t>
            </a:r>
            <a:r>
              <a:rPr lang="en-IN" dirty="0">
                <a:latin typeface="Calibri" panose="020F0502020204030204" pitchFamily="34" charset="0"/>
                <a:cs typeface="Calibri" panose="020F0502020204030204" pitchFamily="34" charset="0"/>
              </a:rPr>
              <a:t>buyers.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Reserve premium variants (like </a:t>
            </a:r>
            <a:r>
              <a:rPr lang="en-IN" dirty="0" smtClean="0">
                <a:latin typeface="Calibri" panose="020F0502020204030204" pitchFamily="34" charset="0"/>
                <a:cs typeface="Calibri" panose="020F0502020204030204" pitchFamily="34" charset="0"/>
              </a:rPr>
              <a:t>limited-edition) </a:t>
            </a:r>
            <a:r>
              <a:rPr lang="en-IN" dirty="0">
                <a:latin typeface="Calibri" panose="020F0502020204030204" pitchFamily="34" charset="0"/>
                <a:cs typeface="Calibri" panose="020F0502020204030204" pitchFamily="34" charset="0"/>
              </a:rPr>
              <a:t>for the ₹120–₹140 range to tap into niche segments.</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Partner with modern trade outlets and online stores to distribute combo packs with </a:t>
            </a:r>
            <a:r>
              <a:rPr lang="en-IN" dirty="0" smtClean="0">
                <a:latin typeface="Calibri" panose="020F0502020204030204" pitchFamily="34" charset="0"/>
                <a:cs typeface="Calibri" panose="020F0502020204030204" pitchFamily="34" charset="0"/>
              </a:rPr>
              <a:t>discounts or pairing it with other products.</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Flexible for promotions:</a:t>
            </a:r>
          </a:p>
          <a:p>
            <a:pPr lvl="1"/>
            <a:r>
              <a:rPr lang="en-IN" dirty="0">
                <a:latin typeface="Calibri" panose="020F0502020204030204" pitchFamily="34" charset="0"/>
                <a:cs typeface="Calibri" panose="020F0502020204030204" pitchFamily="34" charset="0"/>
              </a:rPr>
              <a:t>Intro offer at ₹99</a:t>
            </a:r>
          </a:p>
          <a:p>
            <a:pPr lvl="1"/>
            <a:r>
              <a:rPr lang="en-IN" dirty="0">
                <a:latin typeface="Calibri" panose="020F0502020204030204" pitchFamily="34" charset="0"/>
                <a:cs typeface="Calibri" panose="020F0502020204030204" pitchFamily="34" charset="0"/>
              </a:rPr>
              <a:t>Combo: 2 for ₹199</a:t>
            </a:r>
          </a:p>
        </p:txBody>
      </p:sp>
      <p:sp>
        <p:nvSpPr>
          <p:cNvPr id="12" name="Rounded Rectangle 11"/>
          <p:cNvSpPr/>
          <p:nvPr/>
        </p:nvSpPr>
        <p:spPr>
          <a:xfrm>
            <a:off x="1674055" y="1224688"/>
            <a:ext cx="3348111" cy="619761"/>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3142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573" y="948288"/>
            <a:ext cx="7855636" cy="562709"/>
          </a:xfrm>
        </p:spPr>
        <p:txBody>
          <a:bodyPr>
            <a:noAutofit/>
          </a:bodyPr>
          <a:lstStyle/>
          <a:p>
            <a:r>
              <a:rPr lang="en-IN" sz="2000" b="1" dirty="0">
                <a:latin typeface="Calibri" panose="020F0502020204030204" pitchFamily="34" charset="0"/>
                <a:cs typeface="Calibri" panose="020F0502020204030204" pitchFamily="34" charset="0"/>
              </a:rPr>
              <a:t>What kind of marketing campaigns, offers, and discounts we can run?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sp>
        <p:nvSpPr>
          <p:cNvPr id="5" name="TextBox 4"/>
          <p:cNvSpPr txBox="1"/>
          <p:nvPr/>
        </p:nvSpPr>
        <p:spPr>
          <a:xfrm>
            <a:off x="1607573" y="3084449"/>
            <a:ext cx="9572895" cy="3139321"/>
          </a:xfrm>
          <a:prstGeom prst="rect">
            <a:avLst/>
          </a:prstGeom>
          <a:noFill/>
        </p:spPr>
        <p:txBody>
          <a:bodyPr wrap="square" rtlCol="0">
            <a:spAutoFit/>
          </a:bodyPr>
          <a:lstStyle/>
          <a:p>
            <a:r>
              <a:rPr lang="en-IN" dirty="0"/>
              <a:t>1. Try &amp; </a:t>
            </a:r>
            <a:r>
              <a:rPr lang="en-IN" dirty="0" smtClean="0"/>
              <a:t>Buy - Offer </a:t>
            </a:r>
            <a:r>
              <a:rPr lang="en-IN" dirty="0"/>
              <a:t>small trial packs at ₹49–₹59 to encourage first-time users to taste without a high </a:t>
            </a:r>
            <a:r>
              <a:rPr lang="en-IN" dirty="0" smtClean="0"/>
              <a:t>commitment so that </a:t>
            </a:r>
            <a:r>
              <a:rPr lang="en-IN" b="1" dirty="0"/>
              <a:t>conversion to repeat buyers </a:t>
            </a:r>
            <a:r>
              <a:rPr lang="en-IN" b="1" dirty="0" smtClean="0"/>
              <a:t>improves.</a:t>
            </a:r>
            <a:endParaRPr lang="en-IN" dirty="0"/>
          </a:p>
          <a:p>
            <a:r>
              <a:rPr lang="en-IN" dirty="0"/>
              <a:t>2. Bundle &amp; </a:t>
            </a:r>
            <a:r>
              <a:rPr lang="en-IN" dirty="0" smtClean="0"/>
              <a:t>Save - Create </a:t>
            </a:r>
            <a:r>
              <a:rPr lang="en-IN" dirty="0"/>
              <a:t>value packs (like 2 for ₹199 or 4 for ₹389) to boost volume and repeat purchase.</a:t>
            </a:r>
          </a:p>
          <a:p>
            <a:r>
              <a:rPr lang="en-IN" dirty="0"/>
              <a:t>3. Refer &amp; </a:t>
            </a:r>
            <a:r>
              <a:rPr lang="en-IN" dirty="0" smtClean="0"/>
              <a:t>Earn - Reward </a:t>
            </a:r>
            <a:r>
              <a:rPr lang="en-IN" dirty="0"/>
              <a:t>existing customers for referring friends with cashback, free cans, or discount codes.</a:t>
            </a:r>
          </a:p>
          <a:p>
            <a:r>
              <a:rPr lang="en-IN" dirty="0"/>
              <a:t>4. Flash Sale </a:t>
            </a:r>
            <a:r>
              <a:rPr lang="en-IN" dirty="0" smtClean="0"/>
              <a:t>Fridays - Run </a:t>
            </a:r>
            <a:r>
              <a:rPr lang="en-IN" dirty="0"/>
              <a:t>limited-time discounts (e.g., 20% off) every Friday to create urgency and boost weekly sales.</a:t>
            </a:r>
          </a:p>
          <a:p>
            <a:r>
              <a:rPr lang="en-IN" dirty="0"/>
              <a:t>5. Fuel Your </a:t>
            </a:r>
            <a:r>
              <a:rPr lang="en-IN" dirty="0" smtClean="0"/>
              <a:t>Game - Collaborate </a:t>
            </a:r>
            <a:r>
              <a:rPr lang="en-IN" dirty="0"/>
              <a:t>with </a:t>
            </a:r>
            <a:r>
              <a:rPr lang="en-IN" dirty="0" err="1"/>
              <a:t>esports</a:t>
            </a:r>
            <a:r>
              <a:rPr lang="en-IN" dirty="0"/>
              <a:t>, fitness influencers, or colleges for themed campaigns that associate </a:t>
            </a:r>
            <a:r>
              <a:rPr lang="en-IN" dirty="0" err="1"/>
              <a:t>CodeX</a:t>
            </a:r>
            <a:r>
              <a:rPr lang="en-IN" dirty="0"/>
              <a:t> with energy and performance.</a:t>
            </a:r>
          </a:p>
          <a:p>
            <a:endParaRPr lang="en-IN" dirty="0"/>
          </a:p>
        </p:txBody>
      </p:sp>
      <p:sp>
        <p:nvSpPr>
          <p:cNvPr id="6" name="Flowchart: Stored Data 5"/>
          <p:cNvSpPr/>
          <p:nvPr/>
        </p:nvSpPr>
        <p:spPr>
          <a:xfrm>
            <a:off x="1607573" y="1924929"/>
            <a:ext cx="1540243" cy="74558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Try &amp; Buy</a:t>
            </a:r>
            <a:endParaRPr lang="en-IN" b="1" dirty="0"/>
          </a:p>
        </p:txBody>
      </p:sp>
      <p:sp>
        <p:nvSpPr>
          <p:cNvPr id="7" name="Flowchart: Stored Data 6"/>
          <p:cNvSpPr/>
          <p:nvPr/>
        </p:nvSpPr>
        <p:spPr>
          <a:xfrm>
            <a:off x="3757585" y="1924929"/>
            <a:ext cx="1540243" cy="74558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Bundle &amp; Save</a:t>
            </a:r>
            <a:endParaRPr lang="en-IN" b="1" dirty="0"/>
          </a:p>
        </p:txBody>
      </p:sp>
      <p:sp>
        <p:nvSpPr>
          <p:cNvPr id="8" name="Flowchart: Stored Data 7"/>
          <p:cNvSpPr/>
          <p:nvPr/>
        </p:nvSpPr>
        <p:spPr>
          <a:xfrm>
            <a:off x="6007074" y="1924929"/>
            <a:ext cx="1540243" cy="74558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Refer &amp; Earn</a:t>
            </a:r>
            <a:endParaRPr lang="en-IN" b="1" dirty="0"/>
          </a:p>
        </p:txBody>
      </p:sp>
      <p:sp>
        <p:nvSpPr>
          <p:cNvPr id="9" name="Flowchart: Stored Data 8"/>
          <p:cNvSpPr/>
          <p:nvPr/>
        </p:nvSpPr>
        <p:spPr>
          <a:xfrm>
            <a:off x="7947243" y="1924929"/>
            <a:ext cx="1941173" cy="74558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Flash Sale Fridays</a:t>
            </a:r>
            <a:endParaRPr lang="en-IN" b="1" dirty="0"/>
          </a:p>
        </p:txBody>
      </p:sp>
      <p:sp>
        <p:nvSpPr>
          <p:cNvPr id="10" name="Flowchart: Stored Data 9"/>
          <p:cNvSpPr/>
          <p:nvPr/>
        </p:nvSpPr>
        <p:spPr>
          <a:xfrm>
            <a:off x="10196732" y="1924929"/>
            <a:ext cx="1763151" cy="745588"/>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Fuel Your Game</a:t>
            </a:r>
            <a:endParaRPr lang="en-IN" b="1" dirty="0"/>
          </a:p>
        </p:txBody>
      </p:sp>
    </p:spTree>
    <p:extLst>
      <p:ext uri="{BB962C8B-B14F-4D97-AF65-F5344CB8AC3E}">
        <p14:creationId xmlns:p14="http://schemas.microsoft.com/office/powerpoint/2010/main" val="641165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5788686" cy="323676"/>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Who should be our target audience, and why?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sp>
        <p:nvSpPr>
          <p:cNvPr id="4" name="TextBox 3"/>
          <p:cNvSpPr txBox="1"/>
          <p:nvPr/>
        </p:nvSpPr>
        <p:spPr>
          <a:xfrm>
            <a:off x="1374286" y="1351722"/>
            <a:ext cx="10128738" cy="923330"/>
          </a:xfrm>
          <a:prstGeom prst="rect">
            <a:avLst/>
          </a:prstGeom>
          <a:noFill/>
        </p:spPr>
        <p:txBody>
          <a:bodyPr wrap="square" rtlCol="0">
            <a:spAutoFit/>
          </a:bodyPr>
          <a:lstStyle/>
          <a:p>
            <a:pPr marL="285750" indent="-285750">
              <a:buFont typeface="Arial" panose="020B0604020202020204" pitchFamily="34" charset="0"/>
              <a:buChar char="•"/>
            </a:pPr>
            <a:r>
              <a:rPr lang="en-IN" dirty="0"/>
              <a:t>With </a:t>
            </a:r>
            <a:r>
              <a:rPr lang="en-IN" b="1" dirty="0"/>
              <a:t>over 75% of </a:t>
            </a:r>
            <a:r>
              <a:rPr lang="en-IN" b="1" dirty="0" err="1"/>
              <a:t>CodeX</a:t>
            </a:r>
            <a:r>
              <a:rPr lang="en-IN" b="1" dirty="0"/>
              <a:t> users aged between 15–30</a:t>
            </a:r>
            <a:r>
              <a:rPr lang="en-IN" dirty="0"/>
              <a:t>, the brand needs a </a:t>
            </a:r>
            <a:r>
              <a:rPr lang="en-IN" b="1" dirty="0"/>
              <a:t>youthful and energetic face</a:t>
            </a:r>
            <a:r>
              <a:rPr lang="en-IN" dirty="0"/>
              <a:t> to connect with its core audience.</a:t>
            </a:r>
            <a:br>
              <a:rPr lang="en-IN" dirty="0"/>
            </a:br>
            <a:endParaRPr lang="en-IN" dirty="0"/>
          </a:p>
        </p:txBody>
      </p:sp>
      <p:sp>
        <p:nvSpPr>
          <p:cNvPr id="5" name="TextBox 4"/>
          <p:cNvSpPr txBox="1"/>
          <p:nvPr/>
        </p:nvSpPr>
        <p:spPr>
          <a:xfrm>
            <a:off x="1205565" y="2120980"/>
            <a:ext cx="4536661"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 </a:t>
            </a:r>
            <a:r>
              <a:rPr lang="en-IN" b="1" dirty="0"/>
              <a:t>popular fitness influencer, gamer, or youth icon (aged 20–30)</a:t>
            </a:r>
            <a:r>
              <a:rPr lang="en-IN" dirty="0"/>
              <a:t> can effectively represent the lifestyle </a:t>
            </a:r>
            <a:r>
              <a:rPr lang="en-IN" dirty="0" err="1"/>
              <a:t>CodeX</a:t>
            </a:r>
            <a:r>
              <a:rPr lang="en-IN" dirty="0"/>
              <a:t> promotes  </a:t>
            </a:r>
            <a:r>
              <a:rPr lang="en-IN" dirty="0" smtClean="0"/>
              <a:t>- active</a:t>
            </a:r>
            <a:r>
              <a:rPr lang="en-IN" dirty="0"/>
              <a:t>, driven, and </a:t>
            </a:r>
            <a:r>
              <a:rPr lang="en-IN" dirty="0" smtClean="0"/>
              <a:t>social.</a:t>
            </a:r>
          </a:p>
          <a:p>
            <a:pPr marL="285750" indent="-285750">
              <a:buFont typeface="Arial" panose="020B0604020202020204" pitchFamily="34" charset="0"/>
              <a:buChar char="•"/>
            </a:pPr>
            <a:r>
              <a:rPr lang="en-IN" dirty="0" smtClean="0"/>
              <a:t>Their </a:t>
            </a:r>
            <a:r>
              <a:rPr lang="en-IN" dirty="0"/>
              <a:t>strong presence on platforms like </a:t>
            </a:r>
            <a:r>
              <a:rPr lang="en-IN" b="1" dirty="0"/>
              <a:t>Instagram, YouTube, and </a:t>
            </a:r>
            <a:r>
              <a:rPr lang="en-IN" b="1" dirty="0" err="1"/>
              <a:t>esports</a:t>
            </a:r>
            <a:r>
              <a:rPr lang="en-IN" b="1" dirty="0"/>
              <a:t> streams</a:t>
            </a:r>
            <a:r>
              <a:rPr lang="en-IN" dirty="0"/>
              <a:t> will boost visibility and </a:t>
            </a:r>
            <a:r>
              <a:rPr lang="en-IN" dirty="0" smtClean="0"/>
              <a:t>engagement.</a:t>
            </a:r>
          </a:p>
          <a:p>
            <a:pPr marL="285750" indent="-285750">
              <a:buFont typeface="Arial" panose="020B0604020202020204" pitchFamily="34" charset="0"/>
              <a:buChar char="•"/>
            </a:pPr>
            <a:r>
              <a:rPr lang="en-IN" dirty="0" smtClean="0"/>
              <a:t>Benefits - This </a:t>
            </a:r>
            <a:r>
              <a:rPr lang="en-IN" dirty="0"/>
              <a:t>strategy enhances </a:t>
            </a:r>
            <a:r>
              <a:rPr lang="en-IN" b="1" dirty="0"/>
              <a:t>brand relatability, trust, and loyalty</a:t>
            </a:r>
            <a:r>
              <a:rPr lang="en-IN" dirty="0"/>
              <a:t> among young, impressionable consumers.</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226" y="1769961"/>
            <a:ext cx="6283043" cy="4109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76032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088" y="432581"/>
            <a:ext cx="4944624" cy="355209"/>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Who can be a brand ambassador, and why?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sp>
        <p:nvSpPr>
          <p:cNvPr id="5" name="TextBox 4"/>
          <p:cNvSpPr txBox="1"/>
          <p:nvPr/>
        </p:nvSpPr>
        <p:spPr>
          <a:xfrm>
            <a:off x="4965896" y="1716258"/>
            <a:ext cx="7015430"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PV Sindhu is one of India’s most celebrated athletes, symbolizing </a:t>
            </a:r>
            <a:r>
              <a:rPr lang="en-IN" b="1" dirty="0">
                <a:latin typeface="Calibri" panose="020F0502020204030204" pitchFamily="34" charset="0"/>
                <a:cs typeface="Calibri" panose="020F0502020204030204" pitchFamily="34" charset="0"/>
              </a:rPr>
              <a:t>strength, stamina, and consistent high </a:t>
            </a:r>
            <a:r>
              <a:rPr lang="en-IN" b="1" dirty="0" smtClean="0">
                <a:latin typeface="Calibri" panose="020F0502020204030204" pitchFamily="34" charset="0"/>
                <a:cs typeface="Calibri" panose="020F0502020204030204" pitchFamily="34" charset="0"/>
              </a:rPr>
              <a:t>performance</a:t>
            </a:r>
            <a:r>
              <a:rPr lang="en-IN" dirty="0" smtClean="0">
                <a:latin typeface="Calibri" panose="020F0502020204030204" pitchFamily="34" charset="0"/>
                <a:cs typeface="Calibri" panose="020F0502020204030204" pitchFamily="34" charset="0"/>
              </a:rPr>
              <a:t>-qualities </a:t>
            </a:r>
            <a:r>
              <a:rPr lang="en-IN" dirty="0">
                <a:latin typeface="Calibri" panose="020F0502020204030204" pitchFamily="34" charset="0"/>
                <a:cs typeface="Calibri" panose="020F0502020204030204" pitchFamily="34" charset="0"/>
              </a:rPr>
              <a:t>that align perfectly with an energy drink like </a:t>
            </a:r>
            <a:r>
              <a:rPr lang="en-IN" dirty="0" err="1">
                <a:latin typeface="Calibri" panose="020F0502020204030204" pitchFamily="34" charset="0"/>
                <a:cs typeface="Calibri" panose="020F0502020204030204" pitchFamily="34" charset="0"/>
              </a:rPr>
              <a:t>CodeX</a:t>
            </a:r>
            <a:r>
              <a:rPr lang="en-IN" dirty="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With </a:t>
            </a:r>
            <a:r>
              <a:rPr lang="en-IN" dirty="0">
                <a:latin typeface="Calibri" panose="020F0502020204030204" pitchFamily="34" charset="0"/>
                <a:cs typeface="Calibri" panose="020F0502020204030204" pitchFamily="34" charset="0"/>
              </a:rPr>
              <a:t>a massive fan following, especially among the </a:t>
            </a:r>
            <a:r>
              <a:rPr lang="en-IN" b="1" dirty="0">
                <a:latin typeface="Calibri" panose="020F0502020204030204" pitchFamily="34" charset="0"/>
                <a:cs typeface="Calibri" panose="020F0502020204030204" pitchFamily="34" charset="0"/>
              </a:rPr>
              <a:t>15–30 age group</a:t>
            </a:r>
            <a:r>
              <a:rPr lang="en-IN" dirty="0">
                <a:latin typeface="Calibri" panose="020F0502020204030204" pitchFamily="34" charset="0"/>
                <a:cs typeface="Calibri" panose="020F0502020204030204" pitchFamily="34" charset="0"/>
              </a:rPr>
              <a:t>, she commands trust and admiration from both young men and women. </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Her </a:t>
            </a:r>
            <a:r>
              <a:rPr lang="en-IN" dirty="0">
                <a:latin typeface="Calibri" panose="020F0502020204030204" pitchFamily="34" charset="0"/>
                <a:cs typeface="Calibri" panose="020F0502020204030204" pitchFamily="34" charset="0"/>
              </a:rPr>
              <a:t>disciplined lifestyle and success on global platforms make her a </a:t>
            </a:r>
            <a:r>
              <a:rPr lang="en-IN" b="1" dirty="0">
                <a:latin typeface="Calibri" panose="020F0502020204030204" pitchFamily="34" charset="0"/>
                <a:cs typeface="Calibri" panose="020F0502020204030204" pitchFamily="34" charset="0"/>
              </a:rPr>
              <a:t>credible and aspirational figure</a:t>
            </a:r>
            <a:r>
              <a:rPr lang="en-IN" dirty="0">
                <a:latin typeface="Calibri" panose="020F0502020204030204" pitchFamily="34" charset="0"/>
                <a:cs typeface="Calibri" panose="020F0502020204030204" pitchFamily="34" charset="0"/>
              </a:rPr>
              <a:t> for health-conscious, performance-driven consumers. </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As </a:t>
            </a:r>
            <a:r>
              <a:rPr lang="en-IN" dirty="0">
                <a:latin typeface="Calibri" panose="020F0502020204030204" pitchFamily="34" charset="0"/>
                <a:cs typeface="Calibri" panose="020F0502020204030204" pitchFamily="34" charset="0"/>
              </a:rPr>
              <a:t>a youth icon, her presence can </a:t>
            </a:r>
            <a:r>
              <a:rPr lang="en-IN" b="1" dirty="0">
                <a:latin typeface="Calibri" panose="020F0502020204030204" pitchFamily="34" charset="0"/>
                <a:cs typeface="Calibri" panose="020F0502020204030204" pitchFamily="34" charset="0"/>
              </a:rPr>
              <a:t>enhance brand visibility and trust</a:t>
            </a:r>
            <a:r>
              <a:rPr lang="en-IN" dirty="0">
                <a:latin typeface="Calibri" panose="020F0502020204030204" pitchFamily="34" charset="0"/>
                <a:cs typeface="Calibri" panose="020F0502020204030204" pitchFamily="34" charset="0"/>
              </a:rPr>
              <a:t>, especially in fitness, sports, and academic circles. </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PV </a:t>
            </a:r>
            <a:r>
              <a:rPr lang="en-IN" dirty="0">
                <a:latin typeface="Calibri" panose="020F0502020204030204" pitchFamily="34" charset="0"/>
                <a:cs typeface="Calibri" panose="020F0502020204030204" pitchFamily="34" charset="0"/>
              </a:rPr>
              <a:t>Sindhu also brings a </a:t>
            </a:r>
            <a:r>
              <a:rPr lang="en-IN" b="1" dirty="0">
                <a:latin typeface="Calibri" panose="020F0502020204030204" pitchFamily="34" charset="0"/>
                <a:cs typeface="Calibri" panose="020F0502020204030204" pitchFamily="34" charset="0"/>
              </a:rPr>
              <a:t>national pride factor</a:t>
            </a:r>
            <a:r>
              <a:rPr lang="en-IN" dirty="0">
                <a:latin typeface="Calibri" panose="020F0502020204030204" pitchFamily="34" charset="0"/>
                <a:cs typeface="Calibri" panose="020F0502020204030204" pitchFamily="34" charset="0"/>
              </a:rPr>
              <a:t>, making her ideal for campaigns targeting a wide Indian audience.</a:t>
            </a:r>
          </a:p>
        </p:txBody>
      </p:sp>
      <p:sp>
        <p:nvSpPr>
          <p:cNvPr id="6" name="TextBox 5"/>
          <p:cNvSpPr txBox="1"/>
          <p:nvPr/>
        </p:nvSpPr>
        <p:spPr>
          <a:xfrm>
            <a:off x="2287246" y="4428080"/>
            <a:ext cx="2609387" cy="923330"/>
          </a:xfrm>
          <a:prstGeom prst="rect">
            <a:avLst/>
          </a:prstGeom>
          <a:noFill/>
        </p:spPr>
        <p:txBody>
          <a:bodyPr wrap="square" rtlCol="0">
            <a:spAutoFit/>
          </a:bodyPr>
          <a:lstStyle/>
          <a:p>
            <a:r>
              <a:rPr lang="en-IN" b="1" dirty="0" smtClean="0">
                <a:latin typeface="Calibri" panose="020F0502020204030204" pitchFamily="34" charset="0"/>
                <a:cs typeface="Calibri" panose="020F0502020204030204" pitchFamily="34" charset="0"/>
              </a:rPr>
              <a:t>Gender </a:t>
            </a:r>
            <a:r>
              <a:rPr lang="en-IN" dirty="0" smtClean="0">
                <a:latin typeface="Calibri" panose="020F0502020204030204" pitchFamily="34" charset="0"/>
                <a:cs typeface="Calibri" panose="020F0502020204030204" pitchFamily="34" charset="0"/>
              </a:rPr>
              <a:t>– Female</a:t>
            </a:r>
          </a:p>
          <a:p>
            <a:r>
              <a:rPr lang="en-IN" b="1" dirty="0" smtClean="0">
                <a:latin typeface="Calibri" panose="020F0502020204030204" pitchFamily="34" charset="0"/>
                <a:cs typeface="Calibri" panose="020F0502020204030204" pitchFamily="34" charset="0"/>
              </a:rPr>
              <a:t>Age </a:t>
            </a:r>
            <a:r>
              <a:rPr lang="en-IN" dirty="0" smtClean="0">
                <a:latin typeface="Calibri" panose="020F0502020204030204" pitchFamily="34" charset="0"/>
                <a:cs typeface="Calibri" panose="020F0502020204030204" pitchFamily="34" charset="0"/>
              </a:rPr>
              <a:t>- 28</a:t>
            </a:r>
          </a:p>
          <a:p>
            <a:r>
              <a:rPr lang="en-IN" b="1" dirty="0" smtClean="0">
                <a:latin typeface="Calibri" panose="020F0502020204030204" pitchFamily="34" charset="0"/>
                <a:cs typeface="Calibri" panose="020F0502020204030204" pitchFamily="34" charset="0"/>
              </a:rPr>
              <a:t>Sport </a:t>
            </a:r>
            <a:r>
              <a:rPr lang="en-IN" dirty="0" smtClean="0">
                <a:latin typeface="Calibri" panose="020F0502020204030204" pitchFamily="34" charset="0"/>
                <a:cs typeface="Calibri" panose="020F0502020204030204" pitchFamily="34" charset="0"/>
              </a:rPr>
              <a:t>- Badminton</a:t>
            </a:r>
            <a:endParaRPr lang="en-IN"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259" y="1400957"/>
            <a:ext cx="3486637" cy="2791215"/>
          </a:xfrm>
          <a:prstGeom prst="ellipse">
            <a:avLst/>
          </a:prstGeom>
          <a:ln>
            <a:noFill/>
          </a:ln>
          <a:effectLst>
            <a:softEdge rad="112500"/>
          </a:effectLst>
        </p:spPr>
      </p:pic>
    </p:spTree>
    <p:extLst>
      <p:ext uri="{BB962C8B-B14F-4D97-AF65-F5344CB8AC3E}">
        <p14:creationId xmlns:p14="http://schemas.microsoft.com/office/powerpoint/2010/main" val="2039883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784" y="1541583"/>
            <a:ext cx="10018713" cy="3124201"/>
          </a:xfrm>
        </p:spPr>
        <p:txBody>
          <a:bodyPr>
            <a:normAutofit/>
          </a:bodyPr>
          <a:lstStyle/>
          <a:p>
            <a:pPr marL="0" indent="0" algn="ctr">
              <a:buNone/>
            </a:pPr>
            <a:r>
              <a:rPr lang="en-IN" sz="6600" dirty="0" smtClean="0">
                <a:latin typeface="Calibri" panose="020F0502020204030204" pitchFamily="34" charset="0"/>
                <a:cs typeface="Calibri" panose="020F0502020204030204" pitchFamily="34" charset="0"/>
              </a:rPr>
              <a:t>Thank You</a:t>
            </a:r>
            <a:endParaRPr lang="en-IN" sz="66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1263533" y="5929533"/>
            <a:ext cx="928467" cy="928467"/>
          </a:xfrm>
          <a:prstGeom prst="ellipse">
            <a:avLst/>
          </a:prstGeom>
          <a:ln>
            <a:noFill/>
          </a:ln>
          <a:effectLst>
            <a:softEdge rad="112500"/>
          </a:effectLst>
        </p:spPr>
      </p:pic>
    </p:spTree>
    <p:extLst>
      <p:ext uri="{BB962C8B-B14F-4D97-AF65-F5344CB8AC3E}">
        <p14:creationId xmlns:p14="http://schemas.microsoft.com/office/powerpoint/2010/main" val="3619128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6" y="419109"/>
            <a:ext cx="4971757" cy="653778"/>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Who prefers energy drink more?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747791" y="1267099"/>
            <a:ext cx="2764735" cy="11310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080" y="2786553"/>
            <a:ext cx="3913611" cy="3014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ounded Rectangle 7"/>
          <p:cNvSpPr/>
          <p:nvPr/>
        </p:nvSpPr>
        <p:spPr>
          <a:xfrm>
            <a:off x="7132321" y="1267099"/>
            <a:ext cx="4454434" cy="5016135"/>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a:blip r:embed="rId5">
            <a:duotone>
              <a:schemeClr val="accent4">
                <a:shade val="45000"/>
                <a:satMod val="135000"/>
              </a:schemeClr>
              <a:prstClr val="white"/>
            </a:duotone>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7512307" y="1980018"/>
            <a:ext cx="651979" cy="722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tretch>
            <a:fillRect/>
          </a:stretch>
        </p:blipFill>
        <p:spPr>
          <a:xfrm>
            <a:off x="8896846" y="2527223"/>
            <a:ext cx="637214" cy="667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9">
            <a:duotone>
              <a:schemeClr val="bg2">
                <a:shade val="45000"/>
                <a:satMod val="135000"/>
              </a:schemeClr>
              <a:prstClr val="white"/>
            </a:duotone>
            <a:extLst>
              <a:ext uri="{BEBA8EAE-BF5A-486C-A8C5-ECC9F3942E4B}">
                <a14:imgProps xmlns:a14="http://schemas.microsoft.com/office/drawing/2010/main">
                  <a14:imgLayer r:embed="rId10">
                    <a14:imgEffect>
                      <a14:artisticGlowEdges/>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10456022" y="3001655"/>
            <a:ext cx="569389" cy="773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p:cNvSpPr txBox="1"/>
          <p:nvPr/>
        </p:nvSpPr>
        <p:spPr>
          <a:xfrm>
            <a:off x="7490763" y="2841607"/>
            <a:ext cx="844739" cy="523220"/>
          </a:xfrm>
          <a:prstGeom prst="rect">
            <a:avLst/>
          </a:prstGeom>
          <a:noFill/>
        </p:spPr>
        <p:txBody>
          <a:bodyPr wrap="square" rtlCol="0">
            <a:spAutoFit/>
          </a:bodyPr>
          <a:lstStyle/>
          <a:p>
            <a:r>
              <a:rPr lang="en-IN" sz="2800" b="1" dirty="0" smtClean="0">
                <a:latin typeface="Calibri" panose="020F0502020204030204" pitchFamily="34" charset="0"/>
                <a:cs typeface="Calibri" panose="020F0502020204030204" pitchFamily="34" charset="0"/>
              </a:rPr>
              <a:t>60%</a:t>
            </a:r>
            <a:endParaRPr lang="en-IN" sz="2800" b="1" dirty="0">
              <a:latin typeface="Calibri" panose="020F0502020204030204" pitchFamily="34" charset="0"/>
              <a:cs typeface="Calibri" panose="020F0502020204030204" pitchFamily="34" charset="0"/>
            </a:endParaRPr>
          </a:p>
        </p:txBody>
      </p:sp>
      <p:sp>
        <p:nvSpPr>
          <p:cNvPr id="16" name="TextBox 15"/>
          <p:cNvSpPr txBox="1"/>
          <p:nvPr/>
        </p:nvSpPr>
        <p:spPr>
          <a:xfrm>
            <a:off x="8793083" y="3258916"/>
            <a:ext cx="844739" cy="523220"/>
          </a:xfrm>
          <a:prstGeom prst="rect">
            <a:avLst/>
          </a:prstGeom>
          <a:noFill/>
        </p:spPr>
        <p:txBody>
          <a:bodyPr wrap="square" rtlCol="0">
            <a:spAutoFit/>
          </a:bodyPr>
          <a:lstStyle/>
          <a:p>
            <a:r>
              <a:rPr lang="en-IN" sz="2800" b="1" dirty="0" smtClean="0">
                <a:latin typeface="Calibri" panose="020F0502020204030204" pitchFamily="34" charset="0"/>
                <a:cs typeface="Calibri" panose="020F0502020204030204" pitchFamily="34" charset="0"/>
              </a:rPr>
              <a:t>34%</a:t>
            </a:r>
            <a:endParaRPr lang="en-IN" sz="2800" b="1" dirty="0">
              <a:latin typeface="Calibri" panose="020F0502020204030204" pitchFamily="34" charset="0"/>
              <a:cs typeface="Calibri" panose="020F0502020204030204" pitchFamily="34" charset="0"/>
            </a:endParaRPr>
          </a:p>
        </p:txBody>
      </p:sp>
      <p:sp>
        <p:nvSpPr>
          <p:cNvPr id="17" name="TextBox 16"/>
          <p:cNvSpPr txBox="1"/>
          <p:nvPr/>
        </p:nvSpPr>
        <p:spPr>
          <a:xfrm>
            <a:off x="10456022" y="3860514"/>
            <a:ext cx="844739"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5</a:t>
            </a:r>
            <a:r>
              <a:rPr lang="en-IN" sz="2800" b="1" dirty="0" smtClean="0">
                <a:latin typeface="Calibri" panose="020F0502020204030204" pitchFamily="34" charset="0"/>
                <a:cs typeface="Calibri" panose="020F0502020204030204" pitchFamily="34" charset="0"/>
              </a:rPr>
              <a:t>%</a:t>
            </a:r>
            <a:endParaRPr lang="en-IN" sz="2800" b="1" dirty="0">
              <a:latin typeface="Calibri" panose="020F0502020204030204" pitchFamily="34" charset="0"/>
              <a:cs typeface="Calibri" panose="020F0502020204030204" pitchFamily="34" charset="0"/>
            </a:endParaRPr>
          </a:p>
        </p:txBody>
      </p:sp>
      <p:sp>
        <p:nvSpPr>
          <p:cNvPr id="18" name="TextBox 17"/>
          <p:cNvSpPr txBox="1"/>
          <p:nvPr/>
        </p:nvSpPr>
        <p:spPr>
          <a:xfrm>
            <a:off x="7490763" y="4383734"/>
            <a:ext cx="3809998" cy="923330"/>
          </a:xfrm>
          <a:prstGeom prst="rect">
            <a:avLst/>
          </a:prstGeom>
          <a:noFill/>
        </p:spPr>
        <p:txBody>
          <a:bodyPr wrap="square" rtlCol="0">
            <a:spAutoFit/>
          </a:bodyPr>
          <a:lstStyle/>
          <a:p>
            <a:r>
              <a:rPr lang="en-IN" b="1" dirty="0">
                <a:solidFill>
                  <a:schemeClr val="accent1">
                    <a:lumMod val="50000"/>
                  </a:schemeClr>
                </a:solidFill>
                <a:latin typeface="Calibri" panose="020F0502020204030204" pitchFamily="34" charset="0"/>
                <a:cs typeface="Calibri" panose="020F0502020204030204" pitchFamily="34" charset="0"/>
              </a:rPr>
              <a:t>Males are the dominant consumer segment for energy drinks, making up over </a:t>
            </a:r>
            <a:r>
              <a:rPr lang="en-IN" b="1" dirty="0" smtClean="0">
                <a:solidFill>
                  <a:schemeClr val="accent1">
                    <a:lumMod val="50000"/>
                  </a:schemeClr>
                </a:solidFill>
                <a:latin typeface="Calibri" panose="020F0502020204030204" pitchFamily="34" charset="0"/>
                <a:cs typeface="Calibri" panose="020F0502020204030204" pitchFamily="34" charset="0"/>
              </a:rPr>
              <a:t>60% </a:t>
            </a:r>
            <a:r>
              <a:rPr lang="en-IN" b="1" dirty="0">
                <a:solidFill>
                  <a:schemeClr val="accent1">
                    <a:lumMod val="50000"/>
                  </a:schemeClr>
                </a:solidFill>
                <a:latin typeface="Calibri" panose="020F0502020204030204" pitchFamily="34" charset="0"/>
                <a:cs typeface="Calibri" panose="020F0502020204030204" pitchFamily="34" charset="0"/>
              </a:rPr>
              <a:t>of the total respondents</a:t>
            </a:r>
          </a:p>
        </p:txBody>
      </p:sp>
    </p:spTree>
    <p:extLst>
      <p:ext uri="{BB962C8B-B14F-4D97-AF65-F5344CB8AC3E}">
        <p14:creationId xmlns:p14="http://schemas.microsoft.com/office/powerpoint/2010/main" val="224673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5071234" cy="790303"/>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Which</a:t>
            </a:r>
            <a:r>
              <a:rPr lang="en-IN" sz="2000" b="1" dirty="0">
                <a:latin typeface="Calibri" panose="020F0502020204030204" pitchFamily="34" charset="0"/>
                <a:cs typeface="Calibri" panose="020F0502020204030204" pitchFamily="34" charset="0"/>
              </a:rPr>
              <a:t> age group prefers energy drinks more?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808" y="1761727"/>
            <a:ext cx="1832092" cy="13580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875476" y="1476102"/>
            <a:ext cx="5058135" cy="35790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162595" y="3405405"/>
            <a:ext cx="4545874"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Calibri" panose="020F0502020204030204" pitchFamily="34" charset="0"/>
                <a:cs typeface="Calibri" panose="020F0502020204030204" pitchFamily="34" charset="0"/>
              </a:rPr>
              <a:t>Young adults (19–30) dominate energy drink consumption, accounting for over half (55%) of the total </a:t>
            </a:r>
            <a:r>
              <a:rPr lang="en-IN" b="1" dirty="0" smtClean="0">
                <a:latin typeface="Calibri" panose="020F0502020204030204" pitchFamily="34" charset="0"/>
                <a:cs typeface="Calibri" panose="020F0502020204030204" pitchFamily="34" charset="0"/>
              </a:rPr>
              <a:t>users.</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Teenagers </a:t>
            </a:r>
            <a:r>
              <a:rPr lang="en-IN" dirty="0">
                <a:latin typeface="Calibri" panose="020F0502020204030204" pitchFamily="34" charset="0"/>
                <a:cs typeface="Calibri" panose="020F0502020204030204" pitchFamily="34" charset="0"/>
              </a:rPr>
              <a:t>(15–18) also form a significant 15% share, suggesting early adoption trends. Usage declines sharply beyond age 45.</a:t>
            </a:r>
          </a:p>
        </p:txBody>
      </p:sp>
    </p:spTree>
    <p:extLst>
      <p:ext uri="{BB962C8B-B14F-4D97-AF65-F5344CB8AC3E}">
        <p14:creationId xmlns:p14="http://schemas.microsoft.com/office/powerpoint/2010/main" val="2329390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41664"/>
            <a:ext cx="6351395" cy="799346"/>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Which type of marketing reaches the most Youth (15-30)?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05" y="1410789"/>
            <a:ext cx="2824354" cy="13860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828491" y="1632857"/>
            <a:ext cx="5097898" cy="4228177"/>
          </a:xfrm>
          <a:prstGeom prst="rect">
            <a:avLst/>
          </a:prstGeom>
          <a:ln>
            <a:noFill/>
          </a:ln>
          <a:effectLst>
            <a:softEdge rad="112500"/>
          </a:effectLst>
        </p:spPr>
      </p:pic>
      <p:sp>
        <p:nvSpPr>
          <p:cNvPr id="14" name="TextBox 13"/>
          <p:cNvSpPr txBox="1"/>
          <p:nvPr/>
        </p:nvSpPr>
        <p:spPr>
          <a:xfrm>
            <a:off x="1358537" y="3317966"/>
            <a:ext cx="513512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Online ads are the leading source of awareness for energy drinks, influencing over one-third of </a:t>
            </a:r>
            <a:r>
              <a:rPr lang="en-IN" dirty="0" smtClean="0"/>
              <a:t>consumers</a:t>
            </a:r>
          </a:p>
          <a:p>
            <a:pPr marL="285750" indent="-285750">
              <a:buFont typeface="Arial" panose="020B0604020202020204" pitchFamily="34" charset="0"/>
              <a:buChar char="•"/>
            </a:pPr>
            <a:r>
              <a:rPr lang="en-IN" dirty="0" smtClean="0"/>
              <a:t>Traditional </a:t>
            </a:r>
            <a:r>
              <a:rPr lang="en-IN" dirty="0"/>
              <a:t>media like TV and print have lower </a:t>
            </a:r>
            <a:r>
              <a:rPr lang="en-IN" dirty="0" smtClean="0"/>
              <a:t>impact.</a:t>
            </a:r>
          </a:p>
          <a:p>
            <a:pPr marL="285750" indent="-285750">
              <a:buFont typeface="Arial" panose="020B0604020202020204" pitchFamily="34" charset="0"/>
              <a:buChar char="•"/>
            </a:pPr>
            <a:r>
              <a:rPr lang="en-IN" dirty="0" smtClean="0"/>
              <a:t>Focus </a:t>
            </a:r>
            <a:r>
              <a:rPr lang="en-IN" dirty="0"/>
              <a:t>on digital marketing, reduce print spend, and explore new channels like influencers.</a:t>
            </a:r>
          </a:p>
        </p:txBody>
      </p:sp>
    </p:spTree>
    <p:extLst>
      <p:ext uri="{BB962C8B-B14F-4D97-AF65-F5344CB8AC3E}">
        <p14:creationId xmlns:p14="http://schemas.microsoft.com/office/powerpoint/2010/main" val="2019149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505" y="241664"/>
            <a:ext cx="8227421" cy="546127"/>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are the preferred ingredients of energy drinks among respondents?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2505" y="1448172"/>
            <a:ext cx="3210769" cy="13080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869" y="1552413"/>
            <a:ext cx="4599200" cy="3538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1266024" y="3169249"/>
            <a:ext cx="5643154"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top preferences (caffeine, vitamins) suggest that users seek </a:t>
            </a:r>
            <a:r>
              <a:rPr lang="en-IN" b="1" dirty="0">
                <a:latin typeface="Calibri" panose="020F0502020204030204" pitchFamily="34" charset="0"/>
                <a:cs typeface="Calibri" panose="020F0502020204030204" pitchFamily="34" charset="0"/>
              </a:rPr>
              <a:t>functional energy and health support</a:t>
            </a:r>
            <a:r>
              <a:rPr lang="en-IN" dirty="0">
                <a:latin typeface="Calibri" panose="020F0502020204030204" pitchFamily="34" charset="0"/>
                <a:cs typeface="Calibri" panose="020F0502020204030204" pitchFamily="34" charset="0"/>
              </a:rPr>
              <a:t>, not just </a:t>
            </a:r>
            <a:r>
              <a:rPr lang="en-IN" dirty="0" smtClean="0">
                <a:latin typeface="Calibri" panose="020F0502020204030204" pitchFamily="34" charset="0"/>
                <a:cs typeface="Calibri" panose="020F0502020204030204" pitchFamily="34" charset="0"/>
              </a:rPr>
              <a:t>flavour </a:t>
            </a:r>
            <a:r>
              <a:rPr lang="en-IN" dirty="0">
                <a:latin typeface="Calibri" panose="020F0502020204030204" pitchFamily="34" charset="0"/>
                <a:cs typeface="Calibri" panose="020F0502020204030204" pitchFamily="34" charset="0"/>
              </a:rPr>
              <a:t>or sugar rush</a:t>
            </a:r>
            <a:r>
              <a:rPr lang="en-IN"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Sugar ranks </a:t>
            </a:r>
            <a:r>
              <a:rPr lang="en-IN" dirty="0">
                <a:latin typeface="Calibri" panose="020F0502020204030204" pitchFamily="34" charset="0"/>
                <a:cs typeface="Calibri" panose="020F0502020204030204" pitchFamily="34" charset="0"/>
              </a:rPr>
              <a:t>below vitamins -</a:t>
            </a:r>
            <a:r>
              <a:rPr lang="en-IN" dirty="0" smtClean="0">
                <a:latin typeface="Calibri" panose="020F0502020204030204" pitchFamily="34" charset="0"/>
                <a:cs typeface="Calibri" panose="020F0502020204030204" pitchFamily="34" charset="0"/>
              </a:rPr>
              <a:t>indicating </a:t>
            </a:r>
            <a:r>
              <a:rPr lang="en-IN" dirty="0">
                <a:latin typeface="Calibri" panose="020F0502020204030204" pitchFamily="34" charset="0"/>
                <a:cs typeface="Calibri" panose="020F0502020204030204" pitchFamily="34" charset="0"/>
              </a:rPr>
              <a:t>a </a:t>
            </a:r>
            <a:r>
              <a:rPr lang="en-IN" b="1" dirty="0">
                <a:latin typeface="Calibri" panose="020F0502020204030204" pitchFamily="34" charset="0"/>
                <a:cs typeface="Calibri" panose="020F0502020204030204" pitchFamily="34" charset="0"/>
              </a:rPr>
              <a:t>shift toward health-conscious consumption</a:t>
            </a:r>
            <a:r>
              <a:rPr lang="en-IN" dirty="0">
                <a:latin typeface="Calibri" panose="020F0502020204030204" pitchFamily="34" charset="0"/>
                <a:cs typeface="Calibri" panose="020F0502020204030204" pitchFamily="34" charset="0"/>
              </a:rPr>
              <a:t>, especially among younger users. Clearly listing </a:t>
            </a:r>
            <a:r>
              <a:rPr lang="en-IN" b="1" dirty="0">
                <a:latin typeface="Calibri" panose="020F0502020204030204" pitchFamily="34" charset="0"/>
                <a:cs typeface="Calibri" panose="020F0502020204030204" pitchFamily="34" charset="0"/>
              </a:rPr>
              <a:t>caffeine content and vitamin benefits</a:t>
            </a:r>
            <a:r>
              <a:rPr lang="en-IN" dirty="0">
                <a:latin typeface="Calibri" panose="020F0502020204030204" pitchFamily="34" charset="0"/>
                <a:cs typeface="Calibri" panose="020F0502020204030204" pitchFamily="34" charset="0"/>
              </a:rPr>
              <a:t> on packaging may increase consumer trust and visibility at point of sale.</a:t>
            </a:r>
            <a:endParaRPr lang="en-IN"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err="1">
                <a:latin typeface="Calibri" panose="020F0502020204030204" pitchFamily="34" charset="0"/>
                <a:cs typeface="Calibri" panose="020F0502020204030204" pitchFamily="34" charset="0"/>
              </a:rPr>
              <a:t>Guarana</a:t>
            </a:r>
            <a:r>
              <a:rPr lang="en-IN" dirty="0">
                <a:latin typeface="Calibri" panose="020F0502020204030204" pitchFamily="34" charset="0"/>
                <a:cs typeface="Calibri" panose="020F0502020204030204" pitchFamily="34" charset="0"/>
              </a:rPr>
              <a:t> is less </a:t>
            </a:r>
            <a:r>
              <a:rPr lang="en-IN" dirty="0" err="1">
                <a:latin typeface="Calibri" panose="020F0502020204030204" pitchFamily="34" charset="0"/>
                <a:cs typeface="Calibri" panose="020F0502020204030204" pitchFamily="34" charset="0"/>
              </a:rPr>
              <a:t>favored</a:t>
            </a:r>
            <a:r>
              <a:rPr lang="en-IN" dirty="0">
                <a:latin typeface="Calibri" panose="020F0502020204030204" pitchFamily="34" charset="0"/>
                <a:cs typeface="Calibri" panose="020F0502020204030204" pitchFamily="34" charset="0"/>
              </a:rPr>
              <a:t>, likely due to </a:t>
            </a:r>
            <a:r>
              <a:rPr lang="en-IN" b="1" dirty="0">
                <a:latin typeface="Calibri" panose="020F0502020204030204" pitchFamily="34" charset="0"/>
                <a:cs typeface="Calibri" panose="020F0502020204030204" pitchFamily="34" charset="0"/>
              </a:rPr>
              <a:t>low </a:t>
            </a:r>
            <a:r>
              <a:rPr lang="en-IN" b="1" dirty="0" smtClean="0">
                <a:latin typeface="Calibri" panose="020F0502020204030204" pitchFamily="34" charset="0"/>
                <a:cs typeface="Calibri" panose="020F0502020204030204" pitchFamily="34" charset="0"/>
              </a:rPr>
              <a:t>awareness</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E</a:t>
            </a:r>
            <a:r>
              <a:rPr lang="en-IN" b="1" dirty="0" smtClean="0">
                <a:latin typeface="Calibri" panose="020F0502020204030204" pitchFamily="34" charset="0"/>
                <a:cs typeface="Calibri" panose="020F0502020204030204" pitchFamily="34" charset="0"/>
              </a:rPr>
              <a:t>ducate </a:t>
            </a:r>
            <a:r>
              <a:rPr lang="en-IN" b="1" dirty="0">
                <a:latin typeface="Calibri" panose="020F0502020204030204" pitchFamily="34" charset="0"/>
                <a:cs typeface="Calibri" panose="020F0502020204030204" pitchFamily="34" charset="0"/>
              </a:rPr>
              <a:t>consumers</a:t>
            </a:r>
            <a:r>
              <a:rPr lang="en-IN" dirty="0">
                <a:latin typeface="Calibri" panose="020F0502020204030204" pitchFamily="34" charset="0"/>
                <a:cs typeface="Calibri" panose="020F0502020204030204" pitchFamily="34" charset="0"/>
              </a:rPr>
              <a:t> about its benefits to drive interest</a:t>
            </a:r>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093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417"/>
            <a:ext cx="7420539" cy="855617"/>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packaging preferences do respondents have for energy drinks?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588" y="1509524"/>
            <a:ext cx="3557517" cy="13251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66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602455" y="1509524"/>
            <a:ext cx="5062675" cy="35266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384663" y="3617443"/>
            <a:ext cx="5120640"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strong preference for compact and portable cans shows that </a:t>
            </a:r>
            <a:r>
              <a:rPr lang="en-IN" b="1" dirty="0">
                <a:latin typeface="Calibri" panose="020F0502020204030204" pitchFamily="34" charset="0"/>
                <a:cs typeface="Calibri" panose="020F0502020204030204" pitchFamily="34" charset="0"/>
              </a:rPr>
              <a:t>on-the-go consumption is key</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especially </a:t>
            </a:r>
            <a:r>
              <a:rPr lang="en-IN" dirty="0">
                <a:latin typeface="Calibri" panose="020F0502020204030204" pitchFamily="34" charset="0"/>
                <a:cs typeface="Calibri" panose="020F0502020204030204" pitchFamily="34" charset="0"/>
              </a:rPr>
              <a:t>among busy, urban consumers</a:t>
            </a:r>
            <a:r>
              <a:rPr lang="en-IN"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Consumers prioritize </a:t>
            </a:r>
            <a:r>
              <a:rPr lang="en-IN" b="1" dirty="0">
                <a:latin typeface="Calibri" panose="020F0502020204030204" pitchFamily="34" charset="0"/>
                <a:cs typeface="Calibri" panose="020F0502020204030204" pitchFamily="34" charset="0"/>
              </a:rPr>
              <a:t>aesthetic and functional design</a:t>
            </a:r>
            <a:r>
              <a:rPr lang="en-IN" dirty="0">
                <a:latin typeface="Calibri" panose="020F0502020204030204" pitchFamily="34" charset="0"/>
                <a:cs typeface="Calibri" panose="020F0502020204030204" pitchFamily="34" charset="0"/>
              </a:rPr>
              <a:t> over eco-friendly </a:t>
            </a:r>
            <a:r>
              <a:rPr lang="en-IN" dirty="0" smtClean="0">
                <a:latin typeface="Calibri" panose="020F0502020204030204" pitchFamily="34" charset="0"/>
                <a:cs typeface="Calibri" panose="020F0502020204030204" pitchFamily="34" charset="0"/>
              </a:rPr>
              <a:t>options</a:t>
            </a:r>
          </a:p>
        </p:txBody>
      </p:sp>
      <p:sp>
        <p:nvSpPr>
          <p:cNvPr id="7" name="TextBox 6"/>
          <p:cNvSpPr txBox="1"/>
          <p:nvPr/>
        </p:nvSpPr>
        <p:spPr>
          <a:xfrm>
            <a:off x="1384663" y="5153348"/>
            <a:ext cx="9392193"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low response for eco-friendly design </a:t>
            </a:r>
            <a:r>
              <a:rPr lang="en-IN" dirty="0" smtClean="0">
                <a:latin typeface="Calibri" panose="020F0502020204030204" pitchFamily="34" charset="0"/>
                <a:cs typeface="Calibri" panose="020F0502020204030204" pitchFamily="34" charset="0"/>
              </a:rPr>
              <a:t>is an </a:t>
            </a:r>
            <a:r>
              <a:rPr lang="en-IN" dirty="0">
                <a:latin typeface="Calibri" panose="020F0502020204030204" pitchFamily="34" charset="0"/>
                <a:cs typeface="Calibri" panose="020F0502020204030204" pitchFamily="34" charset="0"/>
              </a:rPr>
              <a:t>opportunity to </a:t>
            </a:r>
            <a:r>
              <a:rPr lang="en-IN" b="1" dirty="0">
                <a:latin typeface="Calibri" panose="020F0502020204030204" pitchFamily="34" charset="0"/>
                <a:cs typeface="Calibri" panose="020F0502020204030204" pitchFamily="34" charset="0"/>
              </a:rPr>
              <a:t>lead with sustainable innovation</a:t>
            </a:r>
            <a:r>
              <a:rPr lang="en-IN" dirty="0">
                <a:latin typeface="Calibri" panose="020F0502020204030204" pitchFamily="34" charset="0"/>
                <a:cs typeface="Calibri" panose="020F0502020204030204" pitchFamily="34" charset="0"/>
              </a:rPr>
              <a:t> and build brand values over time</a:t>
            </a:r>
            <a:r>
              <a:rPr lang="en-IN"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With nearly </a:t>
            </a:r>
            <a:r>
              <a:rPr lang="en-IN" dirty="0" smtClean="0">
                <a:latin typeface="Calibri" panose="020F0502020204030204" pitchFamily="34" charset="0"/>
                <a:cs typeface="Calibri" panose="020F0502020204030204" pitchFamily="34" charset="0"/>
              </a:rPr>
              <a:t>85% favouring </a:t>
            </a:r>
            <a:r>
              <a:rPr lang="en-IN" dirty="0">
                <a:latin typeface="Calibri" panose="020F0502020204030204" pitchFamily="34" charset="0"/>
                <a:cs typeface="Calibri" panose="020F0502020204030204" pitchFamily="34" charset="0"/>
              </a:rPr>
              <a:t>unique or functional designs, packaging can be used not just for utility but also as a </a:t>
            </a:r>
            <a:r>
              <a:rPr lang="en-IN" b="1" dirty="0">
                <a:latin typeface="Calibri" panose="020F0502020204030204" pitchFamily="34" charset="0"/>
                <a:cs typeface="Calibri" panose="020F0502020204030204" pitchFamily="34" charset="0"/>
              </a:rPr>
              <a:t>key visual branding </a:t>
            </a:r>
            <a:r>
              <a:rPr lang="en-IN" b="1" dirty="0" smtClean="0">
                <a:latin typeface="Calibri" panose="020F0502020204030204" pitchFamily="34" charset="0"/>
                <a:cs typeface="Calibri" panose="020F0502020204030204" pitchFamily="34" charset="0"/>
              </a:rPr>
              <a:t>asset.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04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490" y="140435"/>
            <a:ext cx="4131712" cy="450669"/>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Who are the current market leaders?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507" y="1256906"/>
            <a:ext cx="2773942" cy="16230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ounded Rectangle 5"/>
          <p:cNvSpPr/>
          <p:nvPr/>
        </p:nvSpPr>
        <p:spPr>
          <a:xfrm>
            <a:off x="2183507" y="1538565"/>
            <a:ext cx="1920240" cy="470263"/>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392702" y="3699559"/>
            <a:ext cx="5199288"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While </a:t>
            </a:r>
            <a:r>
              <a:rPr lang="en-IN" dirty="0" err="1"/>
              <a:t>CodeX</a:t>
            </a:r>
            <a:r>
              <a:rPr lang="en-IN" dirty="0"/>
              <a:t> currently ranks 5th, it commands a </a:t>
            </a:r>
            <a:r>
              <a:rPr lang="en-IN" b="1" dirty="0"/>
              <a:t>solid base of nearly 10% market share</a:t>
            </a:r>
            <a:r>
              <a:rPr lang="en-IN" dirty="0"/>
              <a:t> </a:t>
            </a:r>
            <a:r>
              <a:rPr lang="en-IN" dirty="0" smtClean="0"/>
              <a:t>- offering </a:t>
            </a:r>
            <a:r>
              <a:rPr lang="en-IN" dirty="0"/>
              <a:t>a strong foundation to build on</a:t>
            </a:r>
            <a:r>
              <a:rPr lang="en-IN" dirty="0" smtClean="0"/>
              <a:t>.</a:t>
            </a:r>
          </a:p>
          <a:p>
            <a:pPr marL="285750" indent="-285750">
              <a:buFont typeface="Arial" panose="020B0604020202020204" pitchFamily="34" charset="0"/>
              <a:buChar char="•"/>
            </a:pPr>
            <a:r>
              <a:rPr lang="en-IN" dirty="0" err="1" smtClean="0"/>
              <a:t>CodeX</a:t>
            </a:r>
            <a:r>
              <a:rPr lang="en-IN" dirty="0" smtClean="0"/>
              <a:t> </a:t>
            </a:r>
            <a:r>
              <a:rPr lang="en-IN" dirty="0"/>
              <a:t>can stand out through </a:t>
            </a:r>
            <a:r>
              <a:rPr lang="en-IN" b="1" dirty="0"/>
              <a:t>unique </a:t>
            </a:r>
            <a:r>
              <a:rPr lang="en-IN" b="1" dirty="0" smtClean="0"/>
              <a:t>flavours</a:t>
            </a:r>
            <a:r>
              <a:rPr lang="en-IN" dirty="0"/>
              <a:t>, </a:t>
            </a:r>
            <a:r>
              <a:rPr lang="en-IN" b="1" dirty="0"/>
              <a:t>clean energy</a:t>
            </a:r>
            <a:r>
              <a:rPr lang="en-IN" dirty="0"/>
              <a:t>, or </a:t>
            </a:r>
            <a:r>
              <a:rPr lang="en-IN" b="1" dirty="0"/>
              <a:t>sustainable packaging</a:t>
            </a:r>
            <a:r>
              <a:rPr lang="en-IN" dirty="0" smtClean="0"/>
              <a:t>.</a:t>
            </a:r>
          </a:p>
        </p:txBody>
      </p:sp>
      <p:sp>
        <p:nvSpPr>
          <p:cNvPr id="8" name="TextBox 7"/>
          <p:cNvSpPr txBox="1"/>
          <p:nvPr/>
        </p:nvSpPr>
        <p:spPr>
          <a:xfrm>
            <a:off x="1392702" y="5176887"/>
            <a:ext cx="10018713" cy="923330"/>
          </a:xfrm>
          <a:prstGeom prst="rect">
            <a:avLst/>
          </a:prstGeom>
          <a:noFill/>
        </p:spPr>
        <p:txBody>
          <a:bodyPr wrap="square" rtlCol="0">
            <a:spAutoFit/>
          </a:bodyPr>
          <a:lstStyle/>
          <a:p>
            <a:pPr marL="285750" indent="-285750">
              <a:buFont typeface="Arial" panose="020B0604020202020204" pitchFamily="34" charset="0"/>
              <a:buChar char="•"/>
            </a:pPr>
            <a:r>
              <a:rPr lang="en-IN" dirty="0"/>
              <a:t>With online being the top awareness channel, </a:t>
            </a:r>
            <a:r>
              <a:rPr lang="en-IN" dirty="0" err="1"/>
              <a:t>CodeX</a:t>
            </a:r>
            <a:r>
              <a:rPr lang="en-IN" dirty="0"/>
              <a:t> can grow fast by </a:t>
            </a:r>
            <a:r>
              <a:rPr lang="en-IN" b="1" dirty="0"/>
              <a:t>doubling down on digital storytelling</a:t>
            </a:r>
            <a:r>
              <a:rPr lang="en-IN" dirty="0"/>
              <a:t>, influencer </a:t>
            </a:r>
            <a:r>
              <a:rPr lang="en-IN" dirty="0" err="1"/>
              <a:t>collabs</a:t>
            </a:r>
            <a:r>
              <a:rPr lang="en-IN" dirty="0"/>
              <a:t>, and community-driven brand content.</a:t>
            </a:r>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990" y="869206"/>
            <a:ext cx="5182668" cy="3299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48042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327" y="221566"/>
            <a:ext cx="7983245" cy="819443"/>
          </a:xfrm>
        </p:spPr>
        <p:txBody>
          <a:bodyPr>
            <a:noAutofit/>
          </a:bodyPr>
          <a:lstStyle/>
          <a:p>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What are the primary reasons consumers prefer those brands over ours? </a:t>
            </a:r>
            <a:br>
              <a:rPr lang="en-IN" sz="2000" b="1" dirty="0">
                <a:latin typeface="Calibri" panose="020F0502020204030204" pitchFamily="34" charset="0"/>
                <a:cs typeface="Calibri" panose="020F0502020204030204" pitchFamily="34" charset="0"/>
              </a:rPr>
            </a:br>
            <a:r>
              <a:rPr lang="en-IN" sz="2000" b="1" dirty="0">
                <a:latin typeface="Calibri" panose="020F0502020204030204" pitchFamily="34" charset="0"/>
                <a:cs typeface="Calibri" panose="020F0502020204030204" pitchFamily="34" charset="0"/>
              </a:rPr>
              <a:t/>
            </a:r>
            <a:br>
              <a:rPr lang="en-IN" sz="2000" b="1" dirty="0">
                <a:latin typeface="Calibri" panose="020F0502020204030204" pitchFamily="34" charset="0"/>
                <a:cs typeface="Calibri" panose="020F0502020204030204" pitchFamily="34" charset="0"/>
              </a:rPr>
            </a:br>
            <a:endParaRPr lang="en-IN" sz="20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650" y="1355085"/>
            <a:ext cx="3909548" cy="16798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5820627" y="2633987"/>
            <a:ext cx="6105466" cy="34185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0602692" y="2996419"/>
            <a:ext cx="1055077" cy="400110"/>
          </a:xfrm>
          <a:prstGeom prst="rect">
            <a:avLst/>
          </a:prstGeom>
          <a:noFill/>
        </p:spPr>
        <p:txBody>
          <a:bodyPr wrap="square" rtlCol="0">
            <a:spAutoFit/>
          </a:bodyPr>
          <a:lstStyle/>
          <a:p>
            <a:r>
              <a:rPr lang="en-IN" sz="2000" b="1" dirty="0" smtClean="0">
                <a:solidFill>
                  <a:schemeClr val="bg1">
                    <a:lumMod val="95000"/>
                  </a:schemeClr>
                </a:solidFill>
                <a:latin typeface="Calisto MT" panose="02040603050505030304" pitchFamily="18" charset="0"/>
                <a:cs typeface="Calibri" panose="020F0502020204030204" pitchFamily="34" charset="0"/>
              </a:rPr>
              <a:t>26.5%</a:t>
            </a:r>
            <a:endParaRPr lang="en-IN" sz="2000" b="1" dirty="0">
              <a:solidFill>
                <a:schemeClr val="bg1">
                  <a:lumMod val="95000"/>
                </a:schemeClr>
              </a:solidFill>
              <a:latin typeface="Calisto MT" panose="02040603050505030304" pitchFamily="18" charset="0"/>
              <a:cs typeface="Calibri" panose="020F0502020204030204" pitchFamily="34" charset="0"/>
            </a:endParaRPr>
          </a:p>
        </p:txBody>
      </p:sp>
      <p:sp>
        <p:nvSpPr>
          <p:cNvPr id="7" name="TextBox 6"/>
          <p:cNvSpPr txBox="1"/>
          <p:nvPr/>
        </p:nvSpPr>
        <p:spPr>
          <a:xfrm>
            <a:off x="9537896" y="3631611"/>
            <a:ext cx="928468" cy="400110"/>
          </a:xfrm>
          <a:prstGeom prst="rect">
            <a:avLst/>
          </a:prstGeom>
          <a:noFill/>
        </p:spPr>
        <p:txBody>
          <a:bodyPr wrap="square" rtlCol="0">
            <a:spAutoFit/>
          </a:bodyPr>
          <a:lstStyle/>
          <a:p>
            <a:r>
              <a:rPr lang="en-IN" sz="2000" b="1" dirty="0">
                <a:solidFill>
                  <a:schemeClr val="bg1">
                    <a:lumMod val="95000"/>
                  </a:schemeClr>
                </a:solidFill>
                <a:latin typeface="Calisto MT" panose="02040603050505030304" pitchFamily="18" charset="0"/>
                <a:cs typeface="Calibri" panose="020F0502020204030204" pitchFamily="34" charset="0"/>
              </a:rPr>
              <a:t>20.2</a:t>
            </a:r>
            <a:r>
              <a:rPr lang="en-IN" b="1" dirty="0" smtClean="0">
                <a:solidFill>
                  <a:schemeClr val="bg1">
                    <a:lumMod val="95000"/>
                  </a:schemeClr>
                </a:solidFill>
                <a:latin typeface="Calibri" panose="020F0502020204030204" pitchFamily="34" charset="0"/>
                <a:cs typeface="Calibri" panose="020F0502020204030204" pitchFamily="34" charset="0"/>
              </a:rPr>
              <a:t>%</a:t>
            </a:r>
            <a:endParaRPr lang="en-IN" b="1" dirty="0">
              <a:solidFill>
                <a:schemeClr val="bg1">
                  <a:lumMod val="95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9345638" y="4766535"/>
            <a:ext cx="928468" cy="400110"/>
          </a:xfrm>
          <a:prstGeom prst="rect">
            <a:avLst/>
          </a:prstGeom>
          <a:noFill/>
        </p:spPr>
        <p:txBody>
          <a:bodyPr wrap="square" rtlCol="0">
            <a:spAutoFit/>
          </a:bodyPr>
          <a:lstStyle>
            <a:defPPr>
              <a:defRPr lang="en-US"/>
            </a:defPPr>
            <a:lvl1pPr>
              <a:defRPr sz="2000" b="1">
                <a:solidFill>
                  <a:schemeClr val="bg1">
                    <a:lumMod val="95000"/>
                  </a:schemeClr>
                </a:solidFill>
                <a:latin typeface="Calisto MT" panose="02040603050505030304" pitchFamily="18" charset="0"/>
                <a:cs typeface="Calibri" panose="020F0502020204030204" pitchFamily="34" charset="0"/>
              </a:defRPr>
            </a:lvl1pPr>
          </a:lstStyle>
          <a:p>
            <a:r>
              <a:rPr lang="en-IN" dirty="0"/>
              <a:t>17.4%</a:t>
            </a:r>
          </a:p>
        </p:txBody>
      </p:sp>
      <p:sp>
        <p:nvSpPr>
          <p:cNvPr id="9" name="TextBox 8"/>
          <p:cNvSpPr txBox="1"/>
          <p:nvPr/>
        </p:nvSpPr>
        <p:spPr>
          <a:xfrm>
            <a:off x="9509762" y="4199073"/>
            <a:ext cx="1092930" cy="400110"/>
          </a:xfrm>
          <a:prstGeom prst="rect">
            <a:avLst/>
          </a:prstGeom>
          <a:noFill/>
        </p:spPr>
        <p:txBody>
          <a:bodyPr wrap="square" rtlCol="0">
            <a:spAutoFit/>
          </a:bodyPr>
          <a:lstStyle>
            <a:defPPr>
              <a:defRPr lang="en-US"/>
            </a:defPPr>
            <a:lvl1pPr>
              <a:defRPr sz="2000" b="1">
                <a:solidFill>
                  <a:schemeClr val="bg1">
                    <a:lumMod val="95000"/>
                  </a:schemeClr>
                </a:solidFill>
                <a:latin typeface="Calisto MT" panose="02040603050505030304" pitchFamily="18" charset="0"/>
                <a:cs typeface="Calibri" panose="020F0502020204030204" pitchFamily="34" charset="0"/>
              </a:defRPr>
            </a:lvl1pPr>
          </a:lstStyle>
          <a:p>
            <a:r>
              <a:rPr lang="en-IN" dirty="0" smtClean="0"/>
              <a:t>19%</a:t>
            </a:r>
            <a:endParaRPr lang="en-IN" dirty="0"/>
          </a:p>
        </p:txBody>
      </p:sp>
      <p:sp>
        <p:nvSpPr>
          <p:cNvPr id="10" name="TextBox 9"/>
          <p:cNvSpPr txBox="1"/>
          <p:nvPr/>
        </p:nvSpPr>
        <p:spPr>
          <a:xfrm>
            <a:off x="9073662" y="5409028"/>
            <a:ext cx="928468" cy="677108"/>
          </a:xfrm>
          <a:prstGeom prst="rect">
            <a:avLst/>
          </a:prstGeom>
          <a:noFill/>
        </p:spPr>
        <p:txBody>
          <a:bodyPr wrap="square" rtlCol="0">
            <a:spAutoFit/>
          </a:bodyPr>
          <a:lstStyle/>
          <a:p>
            <a:r>
              <a:rPr lang="en-IN" sz="2000" b="1" dirty="0" smtClean="0">
                <a:solidFill>
                  <a:schemeClr val="bg1">
                    <a:lumMod val="95000"/>
                  </a:schemeClr>
                </a:solidFill>
                <a:latin typeface="Calisto MT" panose="02040603050505030304" pitchFamily="18" charset="0"/>
                <a:cs typeface="Calibri" panose="020F0502020204030204" pitchFamily="34" charset="0"/>
              </a:rPr>
              <a:t>16.7%</a:t>
            </a:r>
            <a:r>
              <a:rPr lang="en-IN" b="1" dirty="0" smtClean="0">
                <a:solidFill>
                  <a:schemeClr val="bg1">
                    <a:lumMod val="95000"/>
                  </a:schemeClr>
                </a:solidFill>
                <a:latin typeface="Calibri" panose="020F0502020204030204" pitchFamily="34" charset="0"/>
                <a:cs typeface="Calibri" panose="020F0502020204030204" pitchFamily="34" charset="0"/>
              </a:rPr>
              <a:t>%</a:t>
            </a:r>
            <a:endParaRPr lang="en-IN" b="1" dirty="0">
              <a:solidFill>
                <a:schemeClr val="bg1">
                  <a:lumMod val="95000"/>
                </a:schemeClr>
              </a:solidFill>
              <a:latin typeface="Calibri" panose="020F0502020204030204" pitchFamily="34" charset="0"/>
              <a:cs typeface="Calibri" panose="020F0502020204030204" pitchFamily="34" charset="0"/>
            </a:endParaRPr>
          </a:p>
        </p:txBody>
      </p:sp>
      <p:sp>
        <p:nvSpPr>
          <p:cNvPr id="12" name="TextBox 11"/>
          <p:cNvSpPr txBox="1"/>
          <p:nvPr/>
        </p:nvSpPr>
        <p:spPr>
          <a:xfrm>
            <a:off x="6932018" y="1521973"/>
            <a:ext cx="3882683" cy="369332"/>
          </a:xfrm>
          <a:prstGeom prst="rect">
            <a:avLst/>
          </a:prstGeom>
          <a:noFill/>
        </p:spPr>
        <p:txBody>
          <a:bodyPr wrap="square" rtlCol="0">
            <a:spAutoFit/>
          </a:bodyPr>
          <a:lstStyle/>
          <a:p>
            <a:r>
              <a:rPr lang="en-IN" b="1" dirty="0" smtClean="0">
                <a:solidFill>
                  <a:schemeClr val="accent1">
                    <a:lumMod val="50000"/>
                  </a:schemeClr>
                </a:solidFill>
                <a:latin typeface="Calibri" panose="020F0502020204030204" pitchFamily="34" charset="0"/>
                <a:cs typeface="Calibri" panose="020F0502020204030204" pitchFamily="34" charset="0"/>
              </a:rPr>
              <a:t>Reasons for preferring other brands</a:t>
            </a:r>
            <a:endParaRPr lang="en-IN" b="1" dirty="0">
              <a:solidFill>
                <a:schemeClr val="accent1">
                  <a:lumMod val="50000"/>
                </a:schemeClr>
              </a:solidFill>
              <a:latin typeface="Calibri" panose="020F0502020204030204" pitchFamily="34" charset="0"/>
              <a:cs typeface="Calibri" panose="020F0502020204030204" pitchFamily="34" charset="0"/>
            </a:endParaRPr>
          </a:p>
        </p:txBody>
      </p:sp>
      <p:sp>
        <p:nvSpPr>
          <p:cNvPr id="15" name="Right Brace 14"/>
          <p:cNvSpPr/>
          <p:nvPr/>
        </p:nvSpPr>
        <p:spPr>
          <a:xfrm rot="16200000">
            <a:off x="8478903" y="-665098"/>
            <a:ext cx="514269" cy="5627077"/>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16" name="TextBox 15"/>
          <p:cNvSpPr txBox="1"/>
          <p:nvPr/>
        </p:nvSpPr>
        <p:spPr>
          <a:xfrm>
            <a:off x="1252025" y="3396529"/>
            <a:ext cx="4389120"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Since </a:t>
            </a:r>
            <a:r>
              <a:rPr lang="en-IN" b="1" dirty="0">
                <a:latin typeface="Calibri" panose="020F0502020204030204" pitchFamily="34" charset="0"/>
                <a:cs typeface="Calibri" panose="020F0502020204030204" pitchFamily="34" charset="0"/>
              </a:rPr>
              <a:t>brand reputation</a:t>
            </a:r>
            <a:r>
              <a:rPr lang="en-IN" dirty="0">
                <a:latin typeface="Calibri" panose="020F0502020204030204" pitchFamily="34" charset="0"/>
                <a:cs typeface="Calibri" panose="020F0502020204030204" pitchFamily="34" charset="0"/>
              </a:rPr>
              <a:t> is the top reason others are chosen, </a:t>
            </a:r>
            <a:r>
              <a:rPr lang="en-IN" dirty="0" err="1">
                <a:latin typeface="Calibri" panose="020F0502020204030204" pitchFamily="34" charset="0"/>
                <a:cs typeface="Calibri" panose="020F0502020204030204" pitchFamily="34" charset="0"/>
              </a:rPr>
              <a:t>CodeX</a:t>
            </a:r>
            <a:r>
              <a:rPr lang="en-IN" dirty="0">
                <a:latin typeface="Calibri" panose="020F0502020204030204" pitchFamily="34" charset="0"/>
                <a:cs typeface="Calibri" panose="020F0502020204030204" pitchFamily="34" charset="0"/>
              </a:rPr>
              <a:t> should </a:t>
            </a:r>
            <a:r>
              <a:rPr lang="en-IN" b="1" dirty="0">
                <a:latin typeface="Calibri" panose="020F0502020204030204" pitchFamily="34" charset="0"/>
                <a:cs typeface="Calibri" panose="020F0502020204030204" pitchFamily="34" charset="0"/>
              </a:rPr>
              <a:t>amplify its credibility</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through collaborations </a:t>
            </a:r>
            <a:r>
              <a:rPr lang="en-IN" dirty="0">
                <a:latin typeface="Calibri" panose="020F0502020204030204" pitchFamily="34" charset="0"/>
                <a:cs typeface="Calibri" panose="020F0502020204030204" pitchFamily="34" charset="0"/>
              </a:rPr>
              <a:t>with trusted influencers or </a:t>
            </a:r>
            <a:r>
              <a:rPr lang="en-IN" dirty="0" smtClean="0">
                <a:latin typeface="Calibri" panose="020F0502020204030204" pitchFamily="34" charset="0"/>
                <a:cs typeface="Calibri" panose="020F0502020204030204" pitchFamily="34" charset="0"/>
              </a:rPr>
              <a:t>athletes, highlighting </a:t>
            </a:r>
            <a:r>
              <a:rPr lang="en-IN" dirty="0">
                <a:latin typeface="Calibri" panose="020F0502020204030204" pitchFamily="34" charset="0"/>
                <a:cs typeface="Calibri" panose="020F0502020204030204" pitchFamily="34" charset="0"/>
              </a:rPr>
              <a:t>customer </a:t>
            </a:r>
            <a:r>
              <a:rPr lang="en-IN" dirty="0" smtClean="0">
                <a:latin typeface="Calibri" panose="020F0502020204030204" pitchFamily="34" charset="0"/>
                <a:cs typeface="Calibri" panose="020F0502020204030204" pitchFamily="34" charset="0"/>
              </a:rPr>
              <a:t>reviews.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It can also stand out through </a:t>
            </a:r>
            <a:r>
              <a:rPr lang="en-IN" b="1" dirty="0" smtClean="0">
                <a:latin typeface="Calibri" panose="020F0502020204030204" pitchFamily="34" charset="0"/>
                <a:cs typeface="Calibri" panose="020F0502020204030204" pitchFamily="34" charset="0"/>
              </a:rPr>
              <a:t>limited-edition </a:t>
            </a:r>
            <a:r>
              <a:rPr lang="en-IN" b="1" dirty="0" err="1">
                <a:latin typeface="Calibri" panose="020F0502020204030204" pitchFamily="34" charset="0"/>
                <a:cs typeface="Calibri" panose="020F0502020204030204" pitchFamily="34" charset="0"/>
              </a:rPr>
              <a:t>flavors</a:t>
            </a:r>
            <a:r>
              <a:rPr lang="en-IN" dirty="0">
                <a:latin typeface="Calibri" panose="020F0502020204030204" pitchFamily="34" charset="0"/>
                <a:cs typeface="Calibri" panose="020F0502020204030204" pitchFamily="34" charset="0"/>
              </a:rPr>
              <a:t> or </a:t>
            </a:r>
            <a:r>
              <a:rPr lang="en-IN" b="1" dirty="0">
                <a:latin typeface="Calibri" panose="020F0502020204030204" pitchFamily="34" charset="0"/>
                <a:cs typeface="Calibri" panose="020F0502020204030204" pitchFamily="34" charset="0"/>
              </a:rPr>
              <a:t>health-forward </a:t>
            </a:r>
            <a:r>
              <a:rPr lang="en-IN" b="1" dirty="0" smtClean="0">
                <a:latin typeface="Calibri" panose="020F0502020204030204" pitchFamily="34" charset="0"/>
                <a:cs typeface="Calibri" panose="020F0502020204030204" pitchFamily="34" charset="0"/>
              </a:rPr>
              <a:t>options</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82319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2823</TotalTime>
  <Words>2354</Words>
  <Application>Microsoft Office PowerPoint</Application>
  <PresentationFormat>Widescreen</PresentationFormat>
  <Paragraphs>152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Calisto MT</vt:lpstr>
      <vt:lpstr>Corbel</vt:lpstr>
      <vt:lpstr>Parallax</vt:lpstr>
      <vt:lpstr>Insights to the Marketing Team in Food &amp; Beverage Industry</vt:lpstr>
      <vt:lpstr>Challenge Overview</vt:lpstr>
      <vt:lpstr>   Who prefers energy drink more?   </vt:lpstr>
      <vt:lpstr>   Which age group prefers energy drinks more?   </vt:lpstr>
      <vt:lpstr>   Which type of marketing reaches the most Youth (15-30)?   </vt:lpstr>
      <vt:lpstr>   What are the preferred ingredients of energy drinks among respondents?   </vt:lpstr>
      <vt:lpstr>   What packaging preferences do respondents have for energy drinks?   </vt:lpstr>
      <vt:lpstr>   Who are the current market leaders?   </vt:lpstr>
      <vt:lpstr>   What are the primary reasons consumers prefer those brands over ours?   </vt:lpstr>
      <vt:lpstr>   Which marketing channel can be used to reach more customers?   </vt:lpstr>
      <vt:lpstr>   How effective are different marketing strategies and channels in reaching our customers?   </vt:lpstr>
      <vt:lpstr>   What do people think about our brand? (overall rating)   </vt:lpstr>
      <vt:lpstr>   Which cities do we need to focus more on?   </vt:lpstr>
      <vt:lpstr>   Where do respondents prefer to purchase energy drinks?   </vt:lpstr>
      <vt:lpstr>   What are the typical consumption situations for energy drinks among respondents?   </vt:lpstr>
      <vt:lpstr>   What factors influence respondents' purchase decisions, such as price range and limited edition packaging?   </vt:lpstr>
      <vt:lpstr>   Which area of business should we focus more on our product development? (Branding/taste/availability)   </vt:lpstr>
      <vt:lpstr> What immediate improvements can we bring to the product? </vt:lpstr>
      <vt:lpstr> What immediate improvements can we bring to the product? </vt:lpstr>
      <vt:lpstr> What immediate improvements can we bring to the product? </vt:lpstr>
      <vt:lpstr> What immediate improvements can we bring to the product? </vt:lpstr>
      <vt:lpstr> What immediate improvements can we bring to the product? </vt:lpstr>
      <vt:lpstr> What should be the ideal price of our product?  </vt:lpstr>
      <vt:lpstr>What kind of marketing campaigns, offers, and discounts we can run?  </vt:lpstr>
      <vt:lpstr> Who should be our target audience, and why?  </vt:lpstr>
      <vt:lpstr> Who can be a brand ambassador, and why?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vandana mn</dc:creator>
  <cp:lastModifiedBy>vandana mn</cp:lastModifiedBy>
  <cp:revision>95</cp:revision>
  <dcterms:created xsi:type="dcterms:W3CDTF">2025-06-16T07:56:25Z</dcterms:created>
  <dcterms:modified xsi:type="dcterms:W3CDTF">2025-06-18T06:59:26Z</dcterms:modified>
</cp:coreProperties>
</file>