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6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3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1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2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1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8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3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D065-A94C-4B51-A97B-B8370B1771F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0717-4713-43F8-B475-E5E19CC30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Consumer Goods Ad-Hoc Insights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6" y="4898572"/>
            <a:ext cx="1224984" cy="1198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395" y="4898572"/>
            <a:ext cx="1355497" cy="13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764230"/>
            <a:ext cx="2873829" cy="23986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94" y="589694"/>
            <a:ext cx="7065621" cy="3394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274" y="4349932"/>
            <a:ext cx="9496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dirty="0" smtClean="0"/>
              <a:t>Notebook</a:t>
            </a:r>
            <a:r>
              <a:rPr lang="en-IN" dirty="0" smtClean="0"/>
              <a:t> category leads in performance with </a:t>
            </a:r>
            <a:r>
              <a:rPr lang="en-IN" b="1" dirty="0" smtClean="0"/>
              <a:t>129 units</a:t>
            </a:r>
            <a:r>
              <a:rPr lang="en-IN" dirty="0" smtClean="0"/>
              <a:t>, followed closely by </a:t>
            </a:r>
            <a:r>
              <a:rPr lang="en-IN" b="1" dirty="0" smtClean="0"/>
              <a:t>Accessories</a:t>
            </a:r>
            <a:r>
              <a:rPr lang="en-IN" dirty="0" smtClean="0"/>
              <a:t> and </a:t>
            </a:r>
            <a:r>
              <a:rPr lang="en-IN" b="1" dirty="0" smtClean="0"/>
              <a:t>Peripherals</a:t>
            </a:r>
            <a:r>
              <a:rPr lang="en-IN" dirty="0" smtClean="0"/>
              <a:t>, indicating strong customer demand for portable and complementary tech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Desktop</a:t>
            </a:r>
            <a:r>
              <a:rPr lang="en-IN" dirty="0" smtClean="0"/>
              <a:t>, </a:t>
            </a:r>
            <a:r>
              <a:rPr lang="en-IN" b="1" dirty="0" smtClean="0"/>
              <a:t>Storage</a:t>
            </a:r>
            <a:r>
              <a:rPr lang="en-IN" dirty="0" smtClean="0"/>
              <a:t>, and </a:t>
            </a:r>
            <a:r>
              <a:rPr lang="en-IN" b="1" dirty="0" smtClean="0"/>
              <a:t>Networking</a:t>
            </a:r>
            <a:r>
              <a:rPr lang="en-IN" dirty="0" smtClean="0"/>
              <a:t> categories show significantly lower engagement, approximately </a:t>
            </a:r>
            <a:r>
              <a:rPr lang="en-IN" b="1" dirty="0" smtClean="0"/>
              <a:t>17.13%</a:t>
            </a:r>
            <a:r>
              <a:rPr lang="en-IN" dirty="0" smtClean="0"/>
              <a:t> of total product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trend highlights opportunities to focus on high-performing segments while revitalizing underperforming 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3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071154"/>
            <a:ext cx="7966166" cy="475841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Which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segment had the most increase in unique products in 2021 vs 2020?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19" y="2383017"/>
            <a:ext cx="10515600" cy="4474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i="1" dirty="0" smtClean="0"/>
              <a:t>WITH</a:t>
            </a:r>
            <a:r>
              <a:rPr lang="en-IN" sz="1600" i="1" dirty="0"/>
              <a:t> cte1 </a:t>
            </a:r>
            <a:r>
              <a:rPr lang="en-IN" sz="1600" i="1" dirty="0" smtClean="0"/>
              <a:t>AS (</a:t>
            </a:r>
            <a:br>
              <a:rPr lang="en-IN" sz="1600" i="1" dirty="0" smtClean="0"/>
            </a:br>
            <a:r>
              <a:rPr lang="en-IN" sz="1600" i="1" dirty="0"/>
              <a:t>         SELECT   </a:t>
            </a:r>
            <a:r>
              <a:rPr lang="en-IN" sz="1600" i="1" dirty="0" smtClean="0"/>
              <a:t>segment,</a:t>
            </a:r>
            <a:r>
              <a:rPr lang="en-IN" sz="1600" i="1" dirty="0"/>
              <a:t> </a:t>
            </a:r>
            <a:r>
              <a:rPr lang="en-IN" sz="1600" i="1" dirty="0" smtClean="0"/>
              <a:t>Count(DISTINCT(</a:t>
            </a:r>
            <a:r>
              <a:rPr lang="en-IN" sz="1600" i="1" dirty="0" err="1" smtClean="0"/>
              <a:t>product_code</a:t>
            </a:r>
            <a:r>
              <a:rPr lang="en-IN" sz="1600" i="1" dirty="0"/>
              <a:t>)) AS 2020_cnt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  FROM     </a:t>
            </a:r>
            <a:r>
              <a:rPr lang="en-IN" sz="1600" i="1" dirty="0" err="1"/>
              <a:t>dim_product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  JOIN     </a:t>
            </a:r>
            <a:r>
              <a:rPr lang="en-IN" sz="1600" i="1" dirty="0" err="1" smtClean="0"/>
              <a:t>fact_sales_monthly</a:t>
            </a:r>
            <a:r>
              <a:rPr lang="en-IN" sz="1600" i="1" dirty="0"/>
              <a:t> </a:t>
            </a:r>
            <a:r>
              <a:rPr lang="en-IN" sz="1600" i="1" dirty="0" smtClean="0"/>
              <a:t>using</a:t>
            </a:r>
            <a:r>
              <a:rPr lang="en-IN" sz="1600" i="1" dirty="0"/>
              <a:t>    (</a:t>
            </a:r>
            <a:r>
              <a:rPr lang="en-IN" sz="1600" i="1" dirty="0" err="1"/>
              <a:t>product_code</a:t>
            </a:r>
            <a:r>
              <a:rPr lang="en-IN" sz="1600" i="1" dirty="0"/>
              <a:t>)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  WHERE    </a:t>
            </a:r>
            <a:r>
              <a:rPr lang="en-IN" sz="1600" i="1" dirty="0" err="1"/>
              <a:t>fiscal_year</a:t>
            </a:r>
            <a:r>
              <a:rPr lang="en-IN" sz="1600" i="1" dirty="0"/>
              <a:t> = 2020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  GROUP BY segment), </a:t>
            </a:r>
            <a:endParaRPr lang="en-IN" sz="1600" i="1" dirty="0" smtClean="0"/>
          </a:p>
          <a:p>
            <a:pPr marL="0" indent="0">
              <a:buNone/>
            </a:pPr>
            <a:r>
              <a:rPr lang="en-IN" sz="1600" i="1" dirty="0" smtClean="0"/>
              <a:t>cte2</a:t>
            </a:r>
            <a:r>
              <a:rPr lang="en-IN" sz="1600" i="1" dirty="0"/>
              <a:t> </a:t>
            </a:r>
            <a:r>
              <a:rPr lang="en-IN" sz="1600" i="1" dirty="0" smtClean="0"/>
              <a:t>AS (</a:t>
            </a:r>
            <a:br>
              <a:rPr lang="en-IN" sz="1600" i="1" dirty="0" smtClean="0"/>
            </a:br>
            <a:r>
              <a:rPr lang="en-IN" sz="1600" i="1" dirty="0"/>
              <a:t>         SELECT   segment</a:t>
            </a:r>
            <a:r>
              <a:rPr lang="en-IN" sz="1600" i="1" dirty="0" smtClean="0"/>
              <a:t>,</a:t>
            </a:r>
            <a:r>
              <a:rPr lang="en-IN" sz="1600" i="1" dirty="0"/>
              <a:t> </a:t>
            </a:r>
            <a:r>
              <a:rPr lang="en-IN" sz="1600" i="1" dirty="0" smtClean="0"/>
              <a:t>Count(DISTINCT(</a:t>
            </a:r>
            <a:r>
              <a:rPr lang="en-IN" sz="1600" i="1" dirty="0" err="1" smtClean="0"/>
              <a:t>product_code</a:t>
            </a:r>
            <a:r>
              <a:rPr lang="en-IN" sz="1600" i="1" dirty="0"/>
              <a:t>)) AS 2021_cnt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  FROM     </a:t>
            </a:r>
            <a:r>
              <a:rPr lang="en-IN" sz="1600" i="1" dirty="0" err="1"/>
              <a:t>dim_product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  JOIN     </a:t>
            </a:r>
            <a:r>
              <a:rPr lang="en-IN" sz="1600" i="1" dirty="0" err="1" smtClean="0"/>
              <a:t>fact_sales_monthly</a:t>
            </a:r>
            <a:r>
              <a:rPr lang="en-IN" sz="1600" i="1" dirty="0"/>
              <a:t> </a:t>
            </a:r>
            <a:r>
              <a:rPr lang="en-IN" sz="1600" i="1" dirty="0" smtClean="0"/>
              <a:t>using</a:t>
            </a:r>
            <a:r>
              <a:rPr lang="en-IN" sz="1600" i="1" dirty="0"/>
              <a:t>    (</a:t>
            </a:r>
            <a:r>
              <a:rPr lang="en-IN" sz="1600" i="1" dirty="0" err="1"/>
              <a:t>product_code</a:t>
            </a:r>
            <a:r>
              <a:rPr lang="en-IN" sz="1600" i="1" dirty="0"/>
              <a:t>)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  WHERE    </a:t>
            </a:r>
            <a:r>
              <a:rPr lang="en-IN" sz="1600" i="1" dirty="0" err="1"/>
              <a:t>fiscal_year</a:t>
            </a:r>
            <a:r>
              <a:rPr lang="en-IN" sz="1600" i="1" dirty="0"/>
              <a:t> = 2021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  GROUP BY segment)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SELECT segment,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2021_cnt </a:t>
            </a:r>
            <a:r>
              <a:rPr lang="en-IN" sz="1600" i="1" dirty="0" smtClean="0"/>
              <a:t>AS</a:t>
            </a:r>
            <a:r>
              <a:rPr lang="en-IN" sz="1600" i="1" dirty="0"/>
              <a:t> product_count_2021,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2020_cnt </a:t>
            </a:r>
            <a:r>
              <a:rPr lang="en-IN" sz="1600" i="1" dirty="0" smtClean="0"/>
              <a:t>AS</a:t>
            </a:r>
            <a:r>
              <a:rPr lang="en-IN" sz="1600" i="1" dirty="0"/>
              <a:t> product_count_2020,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       2021_cnt-2020_cnt AS difference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FROM   cte1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JOIN   </a:t>
            </a:r>
            <a:r>
              <a:rPr lang="en-IN" sz="1600" i="1" dirty="0" smtClean="0"/>
              <a:t>cte2</a:t>
            </a:r>
            <a:r>
              <a:rPr lang="en-IN" sz="1600" i="1" dirty="0"/>
              <a:t> </a:t>
            </a:r>
            <a:r>
              <a:rPr lang="en-IN" sz="1600" i="1" dirty="0" smtClean="0"/>
              <a:t>using</a:t>
            </a:r>
            <a:r>
              <a:rPr lang="en-IN" sz="1600" i="1" dirty="0"/>
              <a:t>  (segment);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418011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19" y="1729875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Query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2" y="803379"/>
            <a:ext cx="4771117" cy="193982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93" y="664023"/>
            <a:ext cx="5270832" cy="2928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7463" y="4010297"/>
            <a:ext cx="9797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data indicates consistent growth across all product segments from 2020 to 2021</a:t>
            </a:r>
            <a:br>
              <a:rPr lang="en-IN" dirty="0" smtClean="0"/>
            </a:br>
            <a:r>
              <a:rPr lang="en-IN" dirty="0" smtClean="0"/>
              <a:t>with </a:t>
            </a:r>
            <a:r>
              <a:rPr lang="en-IN" b="1" dirty="0" smtClean="0"/>
              <a:t>Accessories</a:t>
            </a:r>
            <a:r>
              <a:rPr lang="en-IN" dirty="0" smtClean="0"/>
              <a:t> showing the biggest increase, while </a:t>
            </a:r>
            <a:r>
              <a:rPr lang="en-IN" b="1" dirty="0" smtClean="0"/>
              <a:t>Storage</a:t>
            </a:r>
            <a:r>
              <a:rPr lang="en-IN" dirty="0" smtClean="0"/>
              <a:t> and </a:t>
            </a:r>
            <a:r>
              <a:rPr lang="en-IN" b="1" dirty="0" smtClean="0"/>
              <a:t>Networking</a:t>
            </a:r>
            <a:r>
              <a:rPr lang="en-IN" dirty="0" smtClean="0"/>
              <a:t> also grew but from smaller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suggests good potential to further develop </a:t>
            </a:r>
            <a:r>
              <a:rPr lang="en-IN" b="1" dirty="0" smtClean="0"/>
              <a:t>Storage</a:t>
            </a:r>
            <a:r>
              <a:rPr lang="en-IN" dirty="0" smtClean="0"/>
              <a:t> and </a:t>
            </a:r>
            <a:r>
              <a:rPr lang="en-IN" b="1" dirty="0" smtClean="0"/>
              <a:t>Networking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boost sales, the business can promote these products through </a:t>
            </a:r>
            <a:r>
              <a:rPr lang="en-IN" b="1" dirty="0" smtClean="0"/>
              <a:t>membership benefits</a:t>
            </a:r>
            <a:r>
              <a:rPr lang="en-IN" dirty="0" smtClean="0"/>
              <a:t> or by </a:t>
            </a:r>
            <a:r>
              <a:rPr lang="en-IN" b="1" dirty="0" smtClean="0"/>
              <a:t>bundling them with other tech items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0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053714"/>
            <a:ext cx="7587343" cy="370137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Get the products that have the highest and lowest manufacturing costs.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246810"/>
            <a:ext cx="10515600" cy="3917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/>
              <a:t>SELECT </a:t>
            </a:r>
            <a:r>
              <a:rPr lang="en-IN" sz="2400" i="1" dirty="0" err="1"/>
              <a:t>product_code</a:t>
            </a:r>
            <a:r>
              <a:rPr lang="en-IN" sz="2400" i="1" dirty="0"/>
              <a:t>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product,</a:t>
            </a:r>
            <a:r>
              <a:rPr lang="en-IN" sz="2400" i="1" dirty="0"/>
              <a:t> </a:t>
            </a:r>
            <a:r>
              <a:rPr lang="en-IN" sz="2400" i="1" dirty="0" smtClean="0"/>
              <a:t>Round(</a:t>
            </a:r>
            <a:r>
              <a:rPr lang="en-IN" sz="2400" i="1" dirty="0" err="1" smtClean="0"/>
              <a:t>manufacturing_cost</a:t>
            </a:r>
            <a:r>
              <a:rPr lang="en-IN" sz="2400" i="1" dirty="0"/>
              <a:t>, 2) AS </a:t>
            </a:r>
            <a:r>
              <a:rPr lang="en-IN" sz="2400" i="1" dirty="0" err="1"/>
              <a:t>manufacturing_cost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/>
              <a:t>FROM   </a:t>
            </a:r>
            <a:r>
              <a:rPr lang="en-IN" sz="2400" i="1" dirty="0" err="1"/>
              <a:t>dim_product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JOIN</a:t>
            </a:r>
            <a:r>
              <a:rPr lang="en-IN" sz="2400" i="1" dirty="0"/>
              <a:t> </a:t>
            </a:r>
            <a:r>
              <a:rPr lang="en-IN" sz="2400" i="1" dirty="0" err="1"/>
              <a:t>fact_manufacturing_cost</a:t>
            </a:r>
            <a:r>
              <a:rPr lang="en-IN" sz="2400" i="1" dirty="0"/>
              <a:t> using(</a:t>
            </a:r>
            <a:r>
              <a:rPr lang="en-IN" sz="2400" i="1" dirty="0" err="1"/>
              <a:t>product_code</a:t>
            </a:r>
            <a:r>
              <a:rPr lang="en-IN" sz="2400" i="1" dirty="0"/>
              <a:t>)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WHERE</a:t>
            </a:r>
            <a:r>
              <a:rPr lang="en-IN" sz="2400" i="1" dirty="0"/>
              <a:t>  </a:t>
            </a:r>
            <a:r>
              <a:rPr lang="en-IN" sz="2400" i="1" dirty="0" err="1"/>
              <a:t>manufacturing_cost</a:t>
            </a:r>
            <a:r>
              <a:rPr lang="en-IN" sz="2400" i="1" dirty="0"/>
              <a:t> IN </a:t>
            </a:r>
            <a:r>
              <a:rPr lang="en-IN" sz="2400" i="1" dirty="0" smtClean="0"/>
              <a:t>(</a:t>
            </a:r>
          </a:p>
          <a:p>
            <a:pPr marL="0" indent="0">
              <a:buNone/>
            </a:pPr>
            <a:r>
              <a:rPr lang="en-IN" sz="2400" i="1" dirty="0"/>
              <a:t>	</a:t>
            </a:r>
            <a:r>
              <a:rPr lang="en-IN" sz="2400" i="1" dirty="0" smtClean="0"/>
              <a:t>	SELECT</a:t>
            </a:r>
            <a:r>
              <a:rPr lang="en-IN" sz="2400" i="1" dirty="0"/>
              <a:t> Max(</a:t>
            </a:r>
            <a:r>
              <a:rPr lang="en-IN" sz="2400" i="1" dirty="0" err="1"/>
              <a:t>manufacturing_cost</a:t>
            </a:r>
            <a:r>
              <a:rPr lang="en-IN" sz="2400" i="1" dirty="0"/>
              <a:t>)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	FROM</a:t>
            </a:r>
            <a:r>
              <a:rPr lang="en-IN" sz="2400" i="1" dirty="0"/>
              <a:t>   </a:t>
            </a:r>
            <a:r>
              <a:rPr lang="en-IN" sz="2400" i="1" dirty="0" err="1"/>
              <a:t>fact_manufacturing_cost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	UNION</a:t>
            </a:r>
            <a:br>
              <a:rPr lang="en-IN" sz="2400" i="1" dirty="0" smtClean="0"/>
            </a:br>
            <a:r>
              <a:rPr lang="en-IN" sz="2400" i="1" dirty="0" smtClean="0"/>
              <a:t>		SELECT</a:t>
            </a:r>
            <a:r>
              <a:rPr lang="en-IN" sz="2400" i="1" dirty="0"/>
              <a:t> Min(</a:t>
            </a:r>
            <a:r>
              <a:rPr lang="en-IN" sz="2400" i="1" dirty="0" err="1"/>
              <a:t>manufacturing_cost</a:t>
            </a:r>
            <a:r>
              <a:rPr lang="en-IN" sz="2400" i="1" dirty="0"/>
              <a:t>)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	FROM</a:t>
            </a:r>
            <a:r>
              <a:rPr lang="en-IN" sz="2400" i="1" dirty="0"/>
              <a:t>   </a:t>
            </a:r>
            <a:r>
              <a:rPr lang="en-IN" sz="2400" i="1" dirty="0" err="1"/>
              <a:t>fact_manufacturing_cost</a:t>
            </a:r>
            <a:r>
              <a:rPr lang="en-IN" sz="2400" i="1" dirty="0"/>
              <a:t>)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ORDER</a:t>
            </a:r>
            <a:r>
              <a:rPr lang="en-IN" sz="2400" i="1" dirty="0"/>
              <a:t>  BY </a:t>
            </a:r>
            <a:r>
              <a:rPr lang="en-IN" sz="2400" i="1" dirty="0" err="1"/>
              <a:t>product_code</a:t>
            </a:r>
            <a:r>
              <a:rPr lang="en-IN" sz="2400" i="1" dirty="0"/>
              <a:t>; 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418011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" y="1537039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Query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249" y="822612"/>
            <a:ext cx="5266036" cy="9976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29" y="2296456"/>
            <a:ext cx="6699686" cy="371808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5259524">
            <a:off x="5530798" y="2344945"/>
            <a:ext cx="346041" cy="1469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 rot="17528847">
            <a:off x="5524487" y="3930341"/>
            <a:ext cx="305423" cy="1469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2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" y="1039448"/>
            <a:ext cx="10515600" cy="671785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op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5 customers who received an average high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pre_invoice_discount_pct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for the fiscal year 2021 and in the Indian market.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4193"/>
            <a:ext cx="10515600" cy="3642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/>
              <a:t>SELECT </a:t>
            </a:r>
            <a:r>
              <a:rPr lang="en-IN" sz="2400" i="1" dirty="0" err="1"/>
              <a:t>customer_code</a:t>
            </a:r>
            <a:r>
              <a:rPr lang="en-IN" sz="2400" i="1" dirty="0"/>
              <a:t>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customer</a:t>
            </a:r>
            <a:r>
              <a:rPr lang="en-IN" sz="2400" i="1" dirty="0"/>
              <a:t>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Round(</a:t>
            </a:r>
            <a:r>
              <a:rPr lang="en-IN" sz="2400" i="1" dirty="0" err="1" smtClean="0"/>
              <a:t>Avg</a:t>
            </a:r>
            <a:r>
              <a:rPr lang="en-IN" sz="2400" i="1" dirty="0" smtClean="0"/>
              <a:t>(</a:t>
            </a:r>
            <a:r>
              <a:rPr lang="en-IN" sz="2400" i="1" dirty="0" err="1" smtClean="0"/>
              <a:t>pre_invoice_discount_pct</a:t>
            </a:r>
            <a:r>
              <a:rPr lang="en-IN" sz="2400" i="1" dirty="0"/>
              <a:t>) * 100, 2) </a:t>
            </a:r>
            <a:r>
              <a:rPr lang="en-IN" sz="2400" i="1" dirty="0" smtClean="0"/>
              <a:t>AS</a:t>
            </a:r>
            <a:r>
              <a:rPr lang="en-IN" sz="2400" i="1" dirty="0"/>
              <a:t> </a:t>
            </a:r>
            <a:r>
              <a:rPr lang="en-IN" sz="2400" i="1" dirty="0" err="1" smtClean="0"/>
              <a:t>average_discount_percentage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/>
              <a:t>FROM   </a:t>
            </a:r>
            <a:r>
              <a:rPr lang="en-IN" sz="2400" i="1" dirty="0" err="1"/>
              <a:t>fact_pre_invoice_deductions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JOIN</a:t>
            </a:r>
            <a:r>
              <a:rPr lang="en-IN" sz="2400" i="1" dirty="0"/>
              <a:t> </a:t>
            </a:r>
            <a:r>
              <a:rPr lang="en-IN" sz="2400" i="1" dirty="0" err="1"/>
              <a:t>dim_customer</a:t>
            </a:r>
            <a:r>
              <a:rPr lang="en-IN" sz="2400" i="1" dirty="0"/>
              <a:t> USING (</a:t>
            </a:r>
            <a:r>
              <a:rPr lang="en-IN" sz="2400" i="1" dirty="0" err="1"/>
              <a:t>customer_code</a:t>
            </a:r>
            <a:r>
              <a:rPr lang="en-IN" sz="2400" i="1" dirty="0"/>
              <a:t>)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WHERE</a:t>
            </a:r>
            <a:r>
              <a:rPr lang="en-IN" sz="2400" i="1" dirty="0"/>
              <a:t>  </a:t>
            </a:r>
            <a:r>
              <a:rPr lang="en-IN" sz="2400" i="1" dirty="0" err="1"/>
              <a:t>fiscal_year</a:t>
            </a:r>
            <a:r>
              <a:rPr lang="en-IN" sz="2400" i="1" dirty="0"/>
              <a:t> = </a:t>
            </a:r>
            <a:r>
              <a:rPr lang="en-IN" sz="2400" i="1" dirty="0" smtClean="0"/>
              <a:t>2021</a:t>
            </a:r>
            <a:r>
              <a:rPr lang="en-IN" sz="2400" i="1" dirty="0"/>
              <a:t> </a:t>
            </a:r>
            <a:r>
              <a:rPr lang="en-IN" sz="2400" i="1" dirty="0" smtClean="0"/>
              <a:t>AND</a:t>
            </a:r>
            <a:r>
              <a:rPr lang="en-IN" sz="2400" i="1" dirty="0"/>
              <a:t> market = 'India'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GROUP</a:t>
            </a:r>
            <a:r>
              <a:rPr lang="en-IN" sz="2400" i="1" dirty="0"/>
              <a:t>  BY </a:t>
            </a:r>
            <a:r>
              <a:rPr lang="en-IN" sz="2400" i="1" dirty="0" err="1"/>
              <a:t>customer_code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ORDER</a:t>
            </a:r>
            <a:r>
              <a:rPr lang="en-IN" sz="2400" i="1" dirty="0"/>
              <a:t>  BY </a:t>
            </a:r>
            <a:r>
              <a:rPr lang="en-IN" sz="2400" i="1" dirty="0" err="1"/>
              <a:t>average_discount_percentage</a:t>
            </a:r>
            <a:r>
              <a:rPr lang="en-IN" sz="2400" i="1" dirty="0"/>
              <a:t> DESC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LIMIT</a:t>
            </a:r>
            <a:r>
              <a:rPr lang="en-IN" sz="2400" i="1" dirty="0"/>
              <a:t>  5; 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418011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19" y="1877309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Query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77" y="574766"/>
            <a:ext cx="4245655" cy="15414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6" y="1084217"/>
            <a:ext cx="5602430" cy="4140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5932" y="1528355"/>
            <a:ext cx="22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%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9200" y="1423852"/>
            <a:ext cx="23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%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7192" y="1389855"/>
            <a:ext cx="26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%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12" y="2877681"/>
            <a:ext cx="16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%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05664" y="1423852"/>
            <a:ext cx="22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%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2326" y="1423852"/>
            <a:ext cx="22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%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076" y="2877681"/>
            <a:ext cx="511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Flipkart</a:t>
            </a:r>
            <a:r>
              <a:rPr lang="en-US" altLang="en-US" dirty="0"/>
              <a:t> has the highest average discount at </a:t>
            </a:r>
            <a:r>
              <a:rPr lang="en-US" altLang="en-US" b="1" dirty="0"/>
              <a:t>30.83%, </a:t>
            </a:r>
            <a:r>
              <a:rPr lang="en-US" altLang="en-US" dirty="0"/>
              <a:t>followed closely by </a:t>
            </a:r>
            <a:r>
              <a:rPr lang="en-US" altLang="en-US" b="1" dirty="0" err="1"/>
              <a:t>Viveks</a:t>
            </a:r>
            <a:r>
              <a:rPr lang="en-US" altLang="en-US" dirty="0"/>
              <a:t> and </a:t>
            </a:r>
            <a:r>
              <a:rPr lang="en-US" altLang="en-US" b="1" dirty="0" err="1"/>
              <a:t>Ezone</a:t>
            </a:r>
            <a:r>
              <a:rPr lang="en-US" altLang="en-US" dirty="0" smtClean="0"/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b="1" dirty="0" smtClean="0"/>
              <a:t>Amazon</a:t>
            </a:r>
            <a:r>
              <a:rPr lang="en-IN" dirty="0" smtClean="0"/>
              <a:t> gives the lowest average discount at </a:t>
            </a:r>
            <a:r>
              <a:rPr lang="en-IN" b="1" dirty="0" smtClean="0"/>
              <a:t>29.33%, </a:t>
            </a:r>
            <a:r>
              <a:rPr lang="en-IN" dirty="0" smtClean="0"/>
              <a:t>possibly because of its </a:t>
            </a:r>
            <a:r>
              <a:rPr lang="en-IN" b="1" dirty="0" smtClean="0"/>
              <a:t>strong brand </a:t>
            </a:r>
            <a:r>
              <a:rPr lang="en-IN" dirty="0" smtClean="0"/>
              <a:t>and </a:t>
            </a:r>
            <a:r>
              <a:rPr lang="en-IN" b="1" dirty="0" smtClean="0"/>
              <a:t>customer trust</a:t>
            </a:r>
            <a:r>
              <a:rPr lang="en-IN" dirty="0" smtClean="0"/>
              <a:t>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018904"/>
            <a:ext cx="10515600" cy="645659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Gross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sales amount for the customer “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Atliq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Exclusive” for each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month.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6085"/>
            <a:ext cx="10515600" cy="405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/>
              <a:t>SELECT </a:t>
            </a:r>
            <a:r>
              <a:rPr lang="en-IN" sz="2400" i="1" dirty="0" err="1" smtClean="0"/>
              <a:t>Monthname</a:t>
            </a:r>
            <a:r>
              <a:rPr lang="en-IN" sz="2400" i="1" dirty="0" smtClean="0"/>
              <a:t>(</a:t>
            </a:r>
            <a:r>
              <a:rPr lang="en-IN" sz="2400" i="1" dirty="0" err="1" smtClean="0"/>
              <a:t>fsm.date</a:t>
            </a:r>
            <a:r>
              <a:rPr lang="en-IN" sz="2400" i="1" dirty="0"/>
              <a:t>) </a:t>
            </a:r>
            <a:r>
              <a:rPr lang="en-IN" sz="2400" i="1" dirty="0" smtClean="0"/>
              <a:t>AS</a:t>
            </a:r>
            <a:r>
              <a:rPr lang="en-IN" sz="2400" i="1" dirty="0"/>
              <a:t> month,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err="1" smtClean="0"/>
              <a:t>fsm.fiscal_year</a:t>
            </a:r>
            <a:r>
              <a:rPr lang="en-IN" sz="2400" i="1" dirty="0"/>
              <a:t>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Round(Sum(</a:t>
            </a:r>
            <a:r>
              <a:rPr lang="en-IN" sz="2400" i="1" dirty="0" err="1" smtClean="0"/>
              <a:t>gross_price</a:t>
            </a:r>
            <a:r>
              <a:rPr lang="en-IN" sz="2400" i="1" dirty="0"/>
              <a:t> * </a:t>
            </a:r>
            <a:r>
              <a:rPr lang="en-IN" sz="2400" i="1" dirty="0" err="1"/>
              <a:t>sold_quantity</a:t>
            </a:r>
            <a:r>
              <a:rPr lang="en-IN" sz="2400" i="1" dirty="0"/>
              <a:t>)) AS </a:t>
            </a:r>
            <a:r>
              <a:rPr lang="en-IN" sz="2400" i="1" dirty="0" err="1"/>
              <a:t>total_gross_price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/>
              <a:t>FROM   </a:t>
            </a:r>
            <a:r>
              <a:rPr lang="en-IN" sz="2400" i="1" dirty="0" err="1"/>
              <a:t>fact_sales_monthly</a:t>
            </a:r>
            <a:r>
              <a:rPr lang="en-IN" sz="2400" i="1" dirty="0"/>
              <a:t> AS </a:t>
            </a:r>
            <a:r>
              <a:rPr lang="en-IN" sz="2400" i="1" dirty="0" err="1"/>
              <a:t>fsm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JOIN</a:t>
            </a:r>
            <a:r>
              <a:rPr lang="en-IN" sz="2400" i="1" dirty="0"/>
              <a:t> </a:t>
            </a:r>
            <a:r>
              <a:rPr lang="en-IN" sz="2400" i="1" dirty="0" err="1"/>
              <a:t>fact_gross_price</a:t>
            </a:r>
            <a:r>
              <a:rPr lang="en-IN" sz="2400" i="1" dirty="0"/>
              <a:t> using(</a:t>
            </a:r>
            <a:r>
              <a:rPr lang="en-IN" sz="2400" i="1" dirty="0" err="1"/>
              <a:t>product_code</a:t>
            </a:r>
            <a:r>
              <a:rPr lang="en-IN" sz="2400" i="1" dirty="0"/>
              <a:t>)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JOIN</a:t>
            </a:r>
            <a:r>
              <a:rPr lang="en-IN" sz="2400" i="1" dirty="0"/>
              <a:t> </a:t>
            </a:r>
            <a:r>
              <a:rPr lang="en-IN" sz="2400" i="1" dirty="0" err="1"/>
              <a:t>dim_customer</a:t>
            </a:r>
            <a:r>
              <a:rPr lang="en-IN" sz="2400" i="1" dirty="0"/>
              <a:t> AS c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ON</a:t>
            </a:r>
            <a:r>
              <a:rPr lang="en-IN" sz="2400" i="1" dirty="0"/>
              <a:t> </a:t>
            </a:r>
            <a:r>
              <a:rPr lang="en-IN" sz="2400" i="1" dirty="0" err="1"/>
              <a:t>c.customer_code</a:t>
            </a:r>
            <a:r>
              <a:rPr lang="en-IN" sz="2400" i="1" dirty="0"/>
              <a:t> = </a:t>
            </a:r>
            <a:r>
              <a:rPr lang="en-IN" sz="2400" i="1" dirty="0" err="1"/>
              <a:t>fsm.customer_code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WHERE</a:t>
            </a:r>
            <a:r>
              <a:rPr lang="en-IN" sz="2400" i="1" dirty="0"/>
              <a:t>  </a:t>
            </a:r>
            <a:r>
              <a:rPr lang="en-IN" sz="2400" i="1" dirty="0" err="1"/>
              <a:t>c.customer</a:t>
            </a:r>
            <a:r>
              <a:rPr lang="en-IN" sz="2400" i="1" dirty="0"/>
              <a:t> = '</a:t>
            </a:r>
            <a:r>
              <a:rPr lang="en-IN" sz="2400" i="1" dirty="0" err="1"/>
              <a:t>Atliq</a:t>
            </a:r>
            <a:r>
              <a:rPr lang="en-IN" sz="2400" i="1" dirty="0"/>
              <a:t> Exclusive'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GROUP</a:t>
            </a:r>
            <a:r>
              <a:rPr lang="en-IN" sz="2400" i="1" dirty="0"/>
              <a:t>  BY </a:t>
            </a:r>
            <a:r>
              <a:rPr lang="en-IN" sz="2400" i="1" dirty="0" err="1"/>
              <a:t>Monthname</a:t>
            </a:r>
            <a:r>
              <a:rPr lang="en-IN" sz="2400" i="1" dirty="0"/>
              <a:t>(</a:t>
            </a:r>
            <a:r>
              <a:rPr lang="en-IN" sz="2400" i="1" dirty="0" err="1"/>
              <a:t>fsm.date</a:t>
            </a:r>
            <a:r>
              <a:rPr lang="en-IN" sz="2400" i="1" dirty="0"/>
              <a:t>),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</a:t>
            </a:r>
            <a:r>
              <a:rPr lang="en-IN" sz="2400" i="1" dirty="0" err="1" smtClean="0"/>
              <a:t>fsm.fiscal_year</a:t>
            </a:r>
            <a:r>
              <a:rPr lang="en-IN" sz="2400" i="1" dirty="0" smtClean="0"/>
              <a:t> </a:t>
            </a:r>
          </a:p>
          <a:p>
            <a:pPr marL="0" indent="0">
              <a:buNone/>
            </a:pPr>
            <a:r>
              <a:rPr lang="en-IN" sz="2400" i="1" dirty="0"/>
              <a:t>	</a:t>
            </a:r>
            <a:r>
              <a:rPr lang="en-IN" sz="2400" i="1" dirty="0" smtClean="0"/>
              <a:t>ORDER BY </a:t>
            </a:r>
            <a:r>
              <a:rPr lang="en-IN" sz="2400" i="1" dirty="0" err="1" smtClean="0"/>
              <a:t>total_gross_price</a:t>
            </a:r>
            <a:r>
              <a:rPr lang="en-IN" sz="2400" i="1" dirty="0" smtClean="0"/>
              <a:t> </a:t>
            </a:r>
            <a:r>
              <a:rPr lang="en-IN" sz="2400" i="1" dirty="0" err="1" smtClean="0"/>
              <a:t>desc</a:t>
            </a:r>
            <a:r>
              <a:rPr lang="en-IN" sz="2400" i="1" dirty="0" smtClean="0"/>
              <a:t>;</a:t>
            </a:r>
            <a:endParaRPr lang="en-IN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731520" y="418011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" y="1795193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Query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8" y="393603"/>
            <a:ext cx="2967871" cy="58454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5561"/>
            <a:ext cx="8331407" cy="2859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197990"/>
            <a:ext cx="8152472" cy="29220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647612" y="901336"/>
            <a:ext cx="352697" cy="3135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008914" y="2835653"/>
            <a:ext cx="261257" cy="3135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827417" y="4550008"/>
            <a:ext cx="7812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Sales increased significantly in Fiscal Year 2021 compared to the previous year.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highest sales occurred in November </a:t>
            </a:r>
            <a:r>
              <a:rPr lang="en-US" altLang="en-US" dirty="0" smtClean="0"/>
              <a:t>2020(fiscal year), </a:t>
            </a:r>
            <a:r>
              <a:rPr lang="en-US" altLang="en-US" dirty="0"/>
              <a:t>showing a strong seasonal peak.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Sales dipped in March–May 2020 due to COVID and began recovering from June onward.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42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190874"/>
            <a:ext cx="7365274" cy="324417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which quarter of 2020, got the maximum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total_sold_quantity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/>
              <a:t>SELECT </a:t>
            </a:r>
            <a:r>
              <a:rPr lang="en-IN" sz="2400" i="1" dirty="0" err="1" smtClean="0"/>
              <a:t>Concat</a:t>
            </a:r>
            <a:r>
              <a:rPr lang="en-IN" sz="2400" i="1" dirty="0"/>
              <a:t>('Q', Quarter(</a:t>
            </a:r>
            <a:r>
              <a:rPr lang="en-IN" sz="2400" i="1" dirty="0" err="1"/>
              <a:t>Date_add</a:t>
            </a:r>
            <a:r>
              <a:rPr lang="en-IN" sz="2400" i="1" dirty="0"/>
              <a:t>(</a:t>
            </a:r>
            <a:r>
              <a:rPr lang="en-IN" sz="2400" i="1" dirty="0" err="1"/>
              <a:t>Date_format</a:t>
            </a:r>
            <a:r>
              <a:rPr lang="en-IN" sz="2400" i="1" dirty="0"/>
              <a:t>(DATE, '%Y-%m-01</a:t>
            </a:r>
            <a:r>
              <a:rPr lang="en-IN" sz="2400" i="1" dirty="0" smtClean="0"/>
              <a:t>'),</a:t>
            </a:r>
            <a:r>
              <a:rPr lang="en-IN" sz="2400" i="1" dirty="0"/>
              <a:t> </a:t>
            </a:r>
            <a:r>
              <a:rPr lang="en-IN" sz="2400" i="1" dirty="0" smtClean="0"/>
              <a:t>interval</a:t>
            </a:r>
            <a:r>
              <a:rPr lang="en-IN" sz="2400" i="1" dirty="0"/>
              <a:t> 4 month</a:t>
            </a:r>
            <a:r>
              <a:rPr lang="en-IN" sz="2400" i="1" dirty="0" smtClean="0"/>
              <a:t>)))</a:t>
            </a:r>
            <a:r>
              <a:rPr lang="en-IN" sz="2400" i="1" dirty="0"/>
              <a:t> </a:t>
            </a:r>
            <a:r>
              <a:rPr lang="en-IN" sz="2400" i="1" dirty="0" smtClean="0"/>
              <a:t>AS</a:t>
            </a:r>
            <a:r>
              <a:rPr lang="en-IN" sz="2400" i="1" dirty="0"/>
              <a:t> </a:t>
            </a:r>
            <a:r>
              <a:rPr lang="en-IN" sz="2400" i="1" dirty="0" err="1"/>
              <a:t>qrtr</a:t>
            </a:r>
            <a:r>
              <a:rPr lang="en-IN" sz="2400" i="1" dirty="0"/>
              <a:t>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SUM(</a:t>
            </a:r>
            <a:r>
              <a:rPr lang="en-IN" sz="2400" i="1" dirty="0" err="1" smtClean="0"/>
              <a:t>sold_quantity</a:t>
            </a:r>
            <a:r>
              <a:rPr lang="en-IN" sz="2400" i="1" dirty="0"/>
              <a:t>) AS </a:t>
            </a:r>
            <a:r>
              <a:rPr lang="en-IN" sz="2400" i="1" dirty="0" err="1"/>
              <a:t>total_sold_quantity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/>
              <a:t>FROM   </a:t>
            </a:r>
            <a:r>
              <a:rPr lang="en-IN" sz="2400" i="1" dirty="0" err="1"/>
              <a:t>fact_sales_monthly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WHERE</a:t>
            </a:r>
            <a:r>
              <a:rPr lang="en-IN" sz="2400" i="1" dirty="0"/>
              <a:t>  </a:t>
            </a:r>
            <a:r>
              <a:rPr lang="en-IN" sz="2400" i="1" dirty="0" err="1"/>
              <a:t>fiscal_year</a:t>
            </a:r>
            <a:r>
              <a:rPr lang="en-IN" sz="2400" i="1" dirty="0"/>
              <a:t> = 2020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GROUP</a:t>
            </a:r>
            <a:r>
              <a:rPr lang="en-IN" sz="2400" i="1" dirty="0"/>
              <a:t>  BY </a:t>
            </a:r>
            <a:r>
              <a:rPr lang="en-IN" sz="2400" i="1" dirty="0" err="1"/>
              <a:t>qrtr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ORDER</a:t>
            </a:r>
            <a:r>
              <a:rPr lang="en-IN" sz="2400" i="1" dirty="0"/>
              <a:t>  BY </a:t>
            </a:r>
            <a:r>
              <a:rPr lang="en-IN" sz="2400" i="1" dirty="0" err="1"/>
              <a:t>total_sold_quantity</a:t>
            </a:r>
            <a:r>
              <a:rPr lang="en-IN" sz="2400" i="1" dirty="0"/>
              <a:t> DESC; 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522514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199" y="1732596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Query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2076996"/>
            <a:ext cx="10596154" cy="3618412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Atliq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Hardwares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(imaginary company) is one of the leading computer hardware producers </a:t>
            </a: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operating in 26 countries, including India.</a:t>
            </a:r>
          </a:p>
          <a:p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company serves a diverse customer base of 36 clients across global and regional markets</a:t>
            </a: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Products 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are manufactured under three major divisions: </a:t>
            </a: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Peripherals &amp; Accessories, PC, Networking &amp; Storage.</a:t>
            </a:r>
          </a:p>
          <a:p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Fiscal year of </a:t>
            </a:r>
            <a:r>
              <a:rPr lang="en-US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Atliq</a:t>
            </a: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 hardware starts from September to August.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18012"/>
            <a:ext cx="961114" cy="940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839" y="712206"/>
            <a:ext cx="451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</a:rPr>
              <a:t>Company Overview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274" y="357623"/>
            <a:ext cx="1269274" cy="12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27" y="773141"/>
            <a:ext cx="4518369" cy="36265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79" y="773141"/>
            <a:ext cx="2851612" cy="17918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198" y="3943253"/>
            <a:ext cx="6531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Q1</a:t>
            </a:r>
            <a:r>
              <a:rPr lang="en-IN" dirty="0" smtClean="0"/>
              <a:t> had the </a:t>
            </a:r>
            <a:r>
              <a:rPr lang="en-IN" b="1" dirty="0" smtClean="0"/>
              <a:t>highest total sold quantity</a:t>
            </a:r>
            <a:r>
              <a:rPr lang="en-IN" dirty="0" smtClean="0"/>
              <a:t>, indicating strong performance at the start of the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Q3</a:t>
            </a:r>
            <a:r>
              <a:rPr lang="en-IN" dirty="0" smtClean="0"/>
              <a:t> showed the </a:t>
            </a:r>
            <a:r>
              <a:rPr lang="en-IN" b="1" dirty="0" smtClean="0"/>
              <a:t>weakest</a:t>
            </a:r>
            <a:r>
              <a:rPr lang="en-IN" dirty="0" smtClean="0"/>
              <a:t> sales, with a significant drop compared to other quarters.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Sales picked up again in Q4, which could mean more people started buying or </a:t>
            </a:r>
            <a:r>
              <a:rPr lang="en-IN" b="1" dirty="0" smtClean="0"/>
              <a:t>better</a:t>
            </a:r>
            <a:r>
              <a:rPr lang="en-IN" dirty="0" smtClean="0"/>
              <a:t> </a:t>
            </a:r>
            <a:r>
              <a:rPr lang="en-IN" b="1" dirty="0" smtClean="0"/>
              <a:t>planning</a:t>
            </a:r>
            <a:r>
              <a:rPr lang="en-IN" dirty="0" smtClean="0"/>
              <a:t> helped boost sales at the end of the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8391"/>
            <a:ext cx="10199914" cy="567282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Which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channel helped to bring more gross sales in the fiscal year 2021 and the percentage of contribution?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9563"/>
            <a:ext cx="10526486" cy="4057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i="1" dirty="0"/>
              <a:t>WITH </a:t>
            </a:r>
            <a:r>
              <a:rPr lang="en-IN" sz="1800" i="1" dirty="0" smtClean="0"/>
              <a:t>cte1</a:t>
            </a:r>
            <a:r>
              <a:rPr lang="en-IN" sz="1800" i="1" dirty="0"/>
              <a:t> </a:t>
            </a:r>
            <a:r>
              <a:rPr lang="en-IN" sz="1800" i="1" dirty="0" smtClean="0"/>
              <a:t>AS</a:t>
            </a:r>
            <a:r>
              <a:rPr lang="en-IN" sz="1800" i="1" dirty="0"/>
              <a:t> </a:t>
            </a:r>
            <a:r>
              <a:rPr lang="en-IN" sz="1800" i="1" dirty="0" smtClean="0"/>
              <a:t>(</a:t>
            </a:r>
          </a:p>
          <a:p>
            <a:pPr marL="0" indent="0">
              <a:buNone/>
            </a:pPr>
            <a:r>
              <a:rPr lang="en-IN" sz="1800" i="1" dirty="0" smtClean="0"/>
              <a:t>SELECT</a:t>
            </a:r>
            <a:r>
              <a:rPr lang="en-IN" sz="1800" i="1" dirty="0"/>
              <a:t> channel,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 smtClean="0"/>
              <a:t>Round(Sum(</a:t>
            </a:r>
            <a:r>
              <a:rPr lang="en-IN" sz="1800" i="1" dirty="0" err="1" smtClean="0"/>
              <a:t>gross_price</a:t>
            </a:r>
            <a:r>
              <a:rPr lang="en-IN" sz="1800" i="1" dirty="0"/>
              <a:t> * </a:t>
            </a:r>
            <a:r>
              <a:rPr lang="en-IN" sz="1800" i="1" dirty="0" err="1"/>
              <a:t>sold_quantity</a:t>
            </a:r>
            <a:r>
              <a:rPr lang="en-IN" sz="1800" i="1" dirty="0"/>
              <a:t>) / 100000, 2) </a:t>
            </a:r>
            <a:r>
              <a:rPr lang="en-IN" sz="1800" i="1" dirty="0" smtClean="0"/>
              <a:t>AS</a:t>
            </a:r>
            <a:r>
              <a:rPr lang="en-IN" sz="1800" i="1" dirty="0"/>
              <a:t> </a:t>
            </a:r>
            <a:r>
              <a:rPr lang="en-IN" sz="1800" i="1" dirty="0" err="1" smtClean="0"/>
              <a:t>total_gross_price_mln</a:t>
            </a:r>
            <a:r>
              <a:rPr lang="en-IN" sz="1800" i="1" dirty="0"/>
              <a:t> </a:t>
            </a:r>
            <a:r>
              <a:rPr lang="en-IN" sz="1800" i="1" dirty="0" smtClean="0"/>
              <a:t>FROM</a:t>
            </a:r>
            <a:r>
              <a:rPr lang="en-IN" sz="1800" i="1" dirty="0"/>
              <a:t>   </a:t>
            </a:r>
            <a:r>
              <a:rPr lang="en-IN" sz="1800" i="1" dirty="0" err="1"/>
              <a:t>fact_sales_monthly</a:t>
            </a:r>
            <a:r>
              <a:rPr lang="en-IN" sz="1800" i="1" dirty="0"/>
              <a:t> AS </a:t>
            </a:r>
            <a:r>
              <a:rPr lang="en-IN" sz="1800" i="1" dirty="0" err="1"/>
              <a:t>fsm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 smtClean="0"/>
              <a:t>	JOIN</a:t>
            </a:r>
            <a:r>
              <a:rPr lang="en-IN" sz="1800" i="1" dirty="0"/>
              <a:t> </a:t>
            </a:r>
            <a:r>
              <a:rPr lang="en-IN" sz="1800" i="1" dirty="0" err="1"/>
              <a:t>fact_gross_price</a:t>
            </a:r>
            <a:r>
              <a:rPr lang="en-IN" sz="1800" i="1" dirty="0"/>
              <a:t> using(</a:t>
            </a:r>
            <a:r>
              <a:rPr lang="en-IN" sz="1800" i="1" dirty="0" err="1"/>
              <a:t>product_code</a:t>
            </a:r>
            <a:r>
              <a:rPr lang="en-IN" sz="1800" i="1" dirty="0"/>
              <a:t>)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 smtClean="0"/>
              <a:t>	JOIN</a:t>
            </a:r>
            <a:r>
              <a:rPr lang="en-IN" sz="1800" i="1" dirty="0"/>
              <a:t> </a:t>
            </a:r>
            <a:r>
              <a:rPr lang="en-IN" sz="1800" i="1" dirty="0" err="1"/>
              <a:t>dim_customer</a:t>
            </a:r>
            <a:r>
              <a:rPr lang="en-IN" sz="1800" i="1" dirty="0"/>
              <a:t> AS c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 smtClean="0"/>
              <a:t>	ON</a:t>
            </a:r>
            <a:r>
              <a:rPr lang="en-IN" sz="1800" i="1" dirty="0"/>
              <a:t> </a:t>
            </a:r>
            <a:r>
              <a:rPr lang="en-IN" sz="1800" i="1" dirty="0" err="1"/>
              <a:t>c.customer_code</a:t>
            </a:r>
            <a:r>
              <a:rPr lang="en-IN" sz="1800" i="1" dirty="0"/>
              <a:t> = </a:t>
            </a:r>
            <a:r>
              <a:rPr lang="en-IN" sz="1800" i="1" dirty="0" err="1"/>
              <a:t>fsm.customer_code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 smtClean="0"/>
              <a:t>	WHERE</a:t>
            </a:r>
            <a:r>
              <a:rPr lang="en-IN" sz="1800" i="1" dirty="0"/>
              <a:t>  </a:t>
            </a:r>
            <a:r>
              <a:rPr lang="en-IN" sz="1800" i="1" dirty="0" err="1"/>
              <a:t>fsm.fiscal_year</a:t>
            </a:r>
            <a:r>
              <a:rPr lang="en-IN" sz="1800" i="1" dirty="0"/>
              <a:t> = 2021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 smtClean="0"/>
              <a:t>	GROUP</a:t>
            </a:r>
            <a:r>
              <a:rPr lang="en-IN" sz="1800" i="1" dirty="0"/>
              <a:t>  BY channel</a:t>
            </a:r>
            <a:r>
              <a:rPr lang="en-IN" sz="1800" i="1" dirty="0" smtClean="0"/>
              <a:t>)</a:t>
            </a:r>
          </a:p>
          <a:p>
            <a:pPr marL="0" indent="0">
              <a:buNone/>
            </a:pP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/>
              <a:t>SELECT </a:t>
            </a:r>
            <a:r>
              <a:rPr lang="en-IN" sz="1800" i="1" dirty="0" smtClean="0"/>
              <a:t>channel,</a:t>
            </a:r>
            <a:r>
              <a:rPr lang="en-IN" sz="1800" i="1" dirty="0"/>
              <a:t> </a:t>
            </a:r>
            <a:r>
              <a:rPr lang="en-IN" sz="1800" i="1" dirty="0" err="1" smtClean="0"/>
              <a:t>total_gross_price_mln</a:t>
            </a:r>
            <a:r>
              <a:rPr lang="en-IN" sz="1800" i="1" dirty="0"/>
              <a:t>,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 smtClean="0"/>
              <a:t>Round</a:t>
            </a:r>
            <a:r>
              <a:rPr lang="en-IN" sz="1800" i="1" dirty="0"/>
              <a:t>(( </a:t>
            </a:r>
            <a:r>
              <a:rPr lang="en-IN" sz="1800" i="1" dirty="0" err="1"/>
              <a:t>total_gross_price_mln</a:t>
            </a:r>
            <a:r>
              <a:rPr lang="en-IN" sz="1800" i="1" dirty="0"/>
              <a:t> * 100 / </a:t>
            </a:r>
            <a:r>
              <a:rPr lang="en-IN" sz="1800" i="1" dirty="0" smtClean="0"/>
              <a:t>Sum(</a:t>
            </a:r>
            <a:r>
              <a:rPr lang="en-IN" sz="1800" i="1" dirty="0" err="1" smtClean="0"/>
              <a:t>total_gross_price_mln</a:t>
            </a:r>
            <a:r>
              <a:rPr lang="en-IN" sz="1800" i="1" dirty="0" smtClean="0"/>
              <a:t>)</a:t>
            </a:r>
            <a:r>
              <a:rPr lang="en-IN" sz="1800" i="1" dirty="0"/>
              <a:t> </a:t>
            </a:r>
            <a:r>
              <a:rPr lang="en-IN" sz="1800" i="1" dirty="0" smtClean="0"/>
              <a:t>OVER</a:t>
            </a:r>
            <a:r>
              <a:rPr lang="en-IN" sz="1800" i="1" dirty="0"/>
              <a:t>() ), 2) AS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 err="1" smtClean="0"/>
              <a:t>percentage_contribution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/>
              <a:t>FROM   cte1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/>
              <a:t>GROUP  BY channel; 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13548"/>
            <a:ext cx="1436915" cy="4702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Query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0" y="522514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Request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5" y="707366"/>
            <a:ext cx="5322010" cy="1147559"/>
          </a:xfrm>
        </p:spPr>
      </p:pic>
      <p:sp>
        <p:nvSpPr>
          <p:cNvPr id="6" name="TextBox 5"/>
          <p:cNvSpPr txBox="1"/>
          <p:nvPr/>
        </p:nvSpPr>
        <p:spPr>
          <a:xfrm>
            <a:off x="522300" y="4309905"/>
            <a:ext cx="7485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Major</a:t>
            </a:r>
            <a:r>
              <a:rPr lang="en-IN" dirty="0" smtClean="0"/>
              <a:t> </a:t>
            </a:r>
            <a:r>
              <a:rPr lang="en-IN" b="1" dirty="0" smtClean="0"/>
              <a:t>contribution</a:t>
            </a:r>
            <a:r>
              <a:rPr lang="en-IN" dirty="0" smtClean="0"/>
              <a:t> is from the </a:t>
            </a:r>
            <a:r>
              <a:rPr lang="en-IN" b="1" dirty="0" smtClean="0"/>
              <a:t>Retailer</a:t>
            </a:r>
            <a:r>
              <a:rPr lang="en-IN" dirty="0" smtClean="0"/>
              <a:t> channel by 73.22%.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distributor and the Direct channels lags behind by 11.31% and 15.47%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boost the distributor </a:t>
            </a:r>
            <a:r>
              <a:rPr lang="en-IN" dirty="0" smtClean="0"/>
              <a:t>engagement</a:t>
            </a:r>
            <a:r>
              <a:rPr lang="en-IN" b="1" dirty="0" smtClean="0"/>
              <a:t>, regional promotions </a:t>
            </a:r>
            <a:r>
              <a:rPr lang="en-IN" dirty="0" smtClean="0"/>
              <a:t>can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Invest in </a:t>
            </a:r>
            <a:r>
              <a:rPr lang="en-IN" b="1" dirty="0" smtClean="0"/>
              <a:t>digital marketing </a:t>
            </a:r>
            <a:r>
              <a:rPr lang="en-IN" dirty="0" smtClean="0"/>
              <a:t>to drive traffic and improve customer retention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29" y="832549"/>
            <a:ext cx="4937627" cy="33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201783"/>
            <a:ext cx="10515600" cy="488905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The top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3 products in each division that have a high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total_sold_quantity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in the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fiscal_year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2021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626767"/>
            <a:ext cx="10515600" cy="4100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i="1" dirty="0"/>
              <a:t>WITH </a:t>
            </a:r>
            <a:r>
              <a:rPr lang="en-IN" sz="1600" i="1" dirty="0" smtClean="0"/>
              <a:t>cte1</a:t>
            </a:r>
            <a:r>
              <a:rPr lang="en-IN" sz="1600" i="1" dirty="0"/>
              <a:t> </a:t>
            </a:r>
            <a:r>
              <a:rPr lang="en-IN" sz="1600" i="1" dirty="0" smtClean="0"/>
              <a:t>AS</a:t>
            </a:r>
            <a:r>
              <a:rPr lang="en-IN" sz="1600" i="1" dirty="0"/>
              <a:t> </a:t>
            </a:r>
            <a:r>
              <a:rPr lang="en-IN" sz="1600" i="1" dirty="0" smtClean="0"/>
              <a:t>(</a:t>
            </a:r>
          </a:p>
          <a:p>
            <a:pPr marL="0" indent="0">
              <a:buNone/>
            </a:pPr>
            <a:r>
              <a:rPr lang="en-IN" sz="1600" i="1" dirty="0" smtClean="0"/>
              <a:t>SELECT</a:t>
            </a:r>
            <a:r>
              <a:rPr lang="en-IN" sz="1600" i="1" dirty="0"/>
              <a:t> </a:t>
            </a:r>
            <a:r>
              <a:rPr lang="en-IN" sz="1600" i="1" dirty="0" smtClean="0"/>
              <a:t>division,</a:t>
            </a:r>
            <a:r>
              <a:rPr lang="en-IN" sz="1600" i="1" dirty="0"/>
              <a:t> </a:t>
            </a:r>
            <a:r>
              <a:rPr lang="en-IN" sz="1600" i="1" dirty="0" err="1" smtClean="0"/>
              <a:t>product_code</a:t>
            </a:r>
            <a:r>
              <a:rPr lang="en-IN" sz="1600" i="1" dirty="0"/>
              <a:t>,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 smtClean="0"/>
              <a:t>Sum(</a:t>
            </a:r>
            <a:r>
              <a:rPr lang="en-IN" sz="1600" i="1" dirty="0" err="1" smtClean="0"/>
              <a:t>sold_quantity</a:t>
            </a:r>
            <a:r>
              <a:rPr lang="en-IN" sz="1600" i="1" dirty="0"/>
              <a:t>) AS </a:t>
            </a:r>
            <a:r>
              <a:rPr lang="en-IN" sz="1600" i="1" dirty="0" err="1"/>
              <a:t>total_sold_quantity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 smtClean="0"/>
              <a:t>FROM</a:t>
            </a:r>
            <a:r>
              <a:rPr lang="en-IN" sz="1600" i="1" dirty="0"/>
              <a:t>   </a:t>
            </a:r>
            <a:r>
              <a:rPr lang="en-IN" sz="1600" i="1" dirty="0" err="1"/>
              <a:t>dim_product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 smtClean="0"/>
              <a:t>JOIN</a:t>
            </a:r>
            <a:r>
              <a:rPr lang="en-IN" sz="1600" i="1" dirty="0"/>
              <a:t> </a:t>
            </a:r>
            <a:r>
              <a:rPr lang="en-IN" sz="1600" i="1" dirty="0" err="1"/>
              <a:t>fact_sales_monthly</a:t>
            </a:r>
            <a:r>
              <a:rPr lang="en-IN" sz="1600" i="1" dirty="0"/>
              <a:t> using (</a:t>
            </a:r>
            <a:r>
              <a:rPr lang="en-IN" sz="1600" i="1" dirty="0" err="1"/>
              <a:t>product_code</a:t>
            </a:r>
            <a:r>
              <a:rPr lang="en-IN" sz="1600" i="1" dirty="0"/>
              <a:t>)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 smtClean="0"/>
              <a:t>WHERE</a:t>
            </a:r>
            <a:r>
              <a:rPr lang="en-IN" sz="1600" i="1" dirty="0"/>
              <a:t>  </a:t>
            </a:r>
            <a:r>
              <a:rPr lang="en-IN" sz="1600" i="1" dirty="0" err="1"/>
              <a:t>fiscal_year</a:t>
            </a:r>
            <a:r>
              <a:rPr lang="en-IN" sz="1600" i="1" dirty="0"/>
              <a:t> = 2021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 smtClean="0"/>
              <a:t>GROUP</a:t>
            </a:r>
            <a:r>
              <a:rPr lang="en-IN" sz="1600" i="1" dirty="0"/>
              <a:t>  BY </a:t>
            </a:r>
            <a:r>
              <a:rPr lang="en-IN" sz="1600" i="1" dirty="0" smtClean="0"/>
              <a:t>division,</a:t>
            </a:r>
            <a:r>
              <a:rPr lang="en-IN" sz="1600" i="1" dirty="0"/>
              <a:t> </a:t>
            </a:r>
            <a:r>
              <a:rPr lang="en-IN" sz="1600" i="1" dirty="0" err="1" smtClean="0"/>
              <a:t>product_code</a:t>
            </a:r>
            <a:r>
              <a:rPr lang="en-IN" sz="1600" i="1" dirty="0"/>
              <a:t>),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 smtClean="0"/>
              <a:t>cte2 AS</a:t>
            </a:r>
            <a:r>
              <a:rPr lang="en-IN" sz="1600" i="1" dirty="0"/>
              <a:t> </a:t>
            </a:r>
            <a:r>
              <a:rPr lang="en-IN" sz="1600" i="1" dirty="0" smtClean="0"/>
              <a:t>(</a:t>
            </a:r>
          </a:p>
          <a:p>
            <a:pPr marL="0" indent="0">
              <a:buNone/>
            </a:pPr>
            <a:r>
              <a:rPr lang="en-IN" sz="1600" i="1" dirty="0" smtClean="0"/>
              <a:t>SELECT</a:t>
            </a:r>
            <a:r>
              <a:rPr lang="en-IN" sz="1600" i="1" dirty="0"/>
              <a:t> </a:t>
            </a:r>
            <a:r>
              <a:rPr lang="en-IN" sz="1600" i="1" dirty="0" smtClean="0"/>
              <a:t>division, </a:t>
            </a:r>
            <a:r>
              <a:rPr lang="en-IN" sz="1600" i="1" dirty="0" err="1" smtClean="0"/>
              <a:t>product_code</a:t>
            </a:r>
            <a:r>
              <a:rPr lang="en-IN" sz="1600" i="1" dirty="0" smtClean="0"/>
              <a:t>, </a:t>
            </a:r>
            <a:r>
              <a:rPr lang="en-IN" sz="1600" i="1" dirty="0" err="1" smtClean="0"/>
              <a:t>total_sold_quantity</a:t>
            </a:r>
            <a:r>
              <a:rPr lang="en-IN" sz="1600" i="1" dirty="0"/>
              <a:t>,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 err="1" smtClean="0"/>
              <a:t>Dense_rank</a:t>
            </a:r>
            <a:r>
              <a:rPr lang="en-IN" sz="1600" i="1" dirty="0" smtClean="0"/>
              <a:t>()</a:t>
            </a:r>
            <a:r>
              <a:rPr lang="en-IN" sz="1600" i="1" dirty="0"/>
              <a:t> </a:t>
            </a:r>
            <a:r>
              <a:rPr lang="en-IN" sz="1600" i="1" dirty="0" smtClean="0"/>
              <a:t>OVER(partition</a:t>
            </a:r>
            <a:r>
              <a:rPr lang="en-IN" sz="1600" i="1" dirty="0"/>
              <a:t> BY </a:t>
            </a:r>
            <a:r>
              <a:rPr lang="en-IN" sz="1600" i="1" dirty="0" smtClean="0"/>
              <a:t>division ORDER</a:t>
            </a:r>
            <a:r>
              <a:rPr lang="en-IN" sz="1600" i="1" dirty="0"/>
              <a:t> BY </a:t>
            </a:r>
            <a:r>
              <a:rPr lang="en-IN" sz="1600" i="1" dirty="0" err="1"/>
              <a:t>total_sold_quantity</a:t>
            </a:r>
            <a:r>
              <a:rPr lang="en-IN" sz="1600" i="1" dirty="0"/>
              <a:t> DESC ) AS drank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 smtClean="0"/>
              <a:t>FROM</a:t>
            </a:r>
            <a:r>
              <a:rPr lang="en-IN" sz="1600" i="1" dirty="0"/>
              <a:t>   cte1</a:t>
            </a:r>
            <a:r>
              <a:rPr lang="en-IN" sz="1600" i="1" dirty="0" smtClean="0"/>
              <a:t>)</a:t>
            </a:r>
          </a:p>
          <a:p>
            <a:pPr marL="0" indent="0">
              <a:buNone/>
            </a:pP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SELECT </a:t>
            </a:r>
            <a:r>
              <a:rPr lang="en-IN" sz="1600" i="1" dirty="0" err="1" smtClean="0"/>
              <a:t>division,product_code</a:t>
            </a:r>
            <a:r>
              <a:rPr lang="en-IN" sz="1600" i="1" dirty="0"/>
              <a:t>,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 err="1" smtClean="0"/>
              <a:t>total_sold_quantity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FROM   cte2</a:t>
            </a:r>
            <a:r>
              <a:rPr lang="en-IN" sz="1600" i="1" dirty="0" smtClean="0"/>
              <a:t/>
            </a:r>
            <a:br>
              <a:rPr lang="en-IN" sz="1600" i="1" dirty="0" smtClean="0"/>
            </a:br>
            <a:r>
              <a:rPr lang="en-IN" sz="1600" i="1" dirty="0"/>
              <a:t>WHERE  drank &lt;= 3 </a:t>
            </a:r>
            <a:r>
              <a:rPr lang="en-IN" sz="1600" i="1" dirty="0" smtClean="0"/>
              <a:t>;</a:t>
            </a:r>
            <a:endParaRPr lang="en-IN" sz="16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557643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199" y="1825625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Query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27" y="641845"/>
            <a:ext cx="4019033" cy="28871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02" y="641845"/>
            <a:ext cx="5893347" cy="3656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8727" y="4298301"/>
            <a:ext cx="10215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</a:rPr>
              <a:t>N &amp; S division</a:t>
            </a:r>
            <a:r>
              <a:rPr lang="en-US" altLang="en-US" dirty="0">
                <a:latin typeface="Arial" panose="020B0604020202020204" pitchFamily="34" charset="0"/>
              </a:rPr>
              <a:t> has the highest total sold quantities, showing strong product demand compared to the others.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</a:rPr>
              <a:t>top three best-selling products</a:t>
            </a:r>
            <a:r>
              <a:rPr lang="en-US" altLang="en-US" dirty="0">
                <a:latin typeface="Arial" panose="020B0604020202020204" pitchFamily="34" charset="0"/>
              </a:rPr>
              <a:t> all belong to the N &amp; S division, each selling over 670,000 </a:t>
            </a:r>
            <a:r>
              <a:rPr lang="en-US" altLang="en-US" dirty="0" smtClean="0">
                <a:latin typeface="Arial" panose="020B0604020202020204" pitchFamily="34" charset="0"/>
              </a:rPr>
              <a:t>units.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</a:rPr>
              <a:t>PC division's sales</a:t>
            </a:r>
            <a:r>
              <a:rPr lang="en-US" altLang="en-US" dirty="0">
                <a:latin typeface="Arial" panose="020B0604020202020204" pitchFamily="34" charset="0"/>
              </a:rPr>
              <a:t> are significantly lower, with each product selling under 18,000 units, indicating lower market performance or niche demand.</a:t>
            </a:r>
          </a:p>
        </p:txBody>
      </p:sp>
    </p:spTree>
    <p:extLst>
      <p:ext uri="{BB962C8B-B14F-4D97-AF65-F5344CB8AC3E}">
        <p14:creationId xmlns:p14="http://schemas.microsoft.com/office/powerpoint/2010/main" val="32085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32" y="8851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/>
              <a:t>                                   </a:t>
            </a:r>
          </a:p>
          <a:p>
            <a:pPr marL="0" indent="0">
              <a:buNone/>
            </a:pPr>
            <a:endParaRPr lang="en-IN" sz="4000" b="1" dirty="0"/>
          </a:p>
          <a:p>
            <a:pPr marL="0" indent="0">
              <a:buNone/>
            </a:pPr>
            <a:endParaRPr lang="en-IN" sz="4000" b="1" dirty="0" smtClean="0"/>
          </a:p>
          <a:p>
            <a:pPr marL="0" indent="0">
              <a:buNone/>
            </a:pPr>
            <a:r>
              <a:rPr lang="en-IN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54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Thank you</a:t>
            </a:r>
            <a:endParaRPr lang="en-I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2" y="5236438"/>
            <a:ext cx="1224984" cy="1198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1" y="5236438"/>
            <a:ext cx="1355497" cy="13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942" y="459039"/>
            <a:ext cx="1894116" cy="980349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Why?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management noticed that they do not get enough insights to make quick and smart data-informed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decisions.</a:t>
            </a:r>
          </a:p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They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want to expand their data analytics team by adding several junior data analysts.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Their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data analytics director wanted to hire someone who is good at both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technical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and soft skills.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Hence they decided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to conduct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an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SQL challenge which will help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them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understand both the skills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There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are 10 ad hoc requests for which the business needs insights.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" y="365125"/>
            <a:ext cx="961114" cy="94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938" y="357623"/>
            <a:ext cx="1183182" cy="11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03" y="1423851"/>
            <a:ext cx="6321350" cy="5223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" y="292308"/>
            <a:ext cx="961114" cy="94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693" y="170980"/>
            <a:ext cx="1183182" cy="1183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3385" y="327178"/>
            <a:ext cx="5826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</a:rPr>
              <a:t>Data Model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954" y="2129243"/>
            <a:ext cx="4598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Dimension Tables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im_product</a:t>
            </a:r>
            <a:endParaRPr lang="en-I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dim_customer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Fact Tables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act_manufacturing_cost</a:t>
            </a:r>
            <a:endParaRPr lang="en-I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act_pre_invoice_deductions</a:t>
            </a:r>
            <a:endParaRPr lang="en-I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act_gross_price</a:t>
            </a:r>
            <a:endParaRPr lang="en-I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act_sales_monthly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88274"/>
            <a:ext cx="10515602" cy="836023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List of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markets in which customer "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Atliq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Exclusive" operates its business in the APAC region.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2" y="2886891"/>
            <a:ext cx="10515600" cy="3122022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/>
              <a:t>SELECT</a:t>
            </a:r>
            <a:r>
              <a:rPr lang="en-IN" i="1" dirty="0"/>
              <a:t> DISTINCT( market </a:t>
            </a:r>
            <a:r>
              <a:rPr lang="en-IN" i="1" dirty="0" smtClean="0"/>
              <a:t>)</a:t>
            </a:r>
            <a:br>
              <a:rPr lang="en-IN" i="1" dirty="0" smtClean="0"/>
            </a:br>
            <a:r>
              <a:rPr lang="en-IN" i="1" dirty="0" smtClean="0"/>
              <a:t>FROM   </a:t>
            </a:r>
            <a:r>
              <a:rPr lang="en-IN" i="1" dirty="0" err="1" smtClean="0"/>
              <a:t>dim_customer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	WHERE  customer = '</a:t>
            </a:r>
            <a:r>
              <a:rPr lang="en-IN" i="1" dirty="0" err="1" smtClean="0"/>
              <a:t>Atliq</a:t>
            </a:r>
            <a:r>
              <a:rPr lang="en-IN" i="1" dirty="0" smtClean="0"/>
              <a:t> Exclusive'</a:t>
            </a:r>
            <a:br>
              <a:rPr lang="en-IN" i="1" dirty="0" smtClean="0"/>
            </a:br>
            <a:r>
              <a:rPr lang="en-IN" i="1" dirty="0" smtClean="0"/>
              <a:t>	AND region = 'APAC'</a:t>
            </a:r>
            <a:br>
              <a:rPr lang="en-IN" i="1" dirty="0" smtClean="0"/>
            </a:br>
            <a:r>
              <a:rPr lang="en-IN" i="1" dirty="0" smtClean="0"/>
              <a:t>	ORDER  BY market; </a:t>
            </a:r>
            <a:endParaRPr lang="en-IN" i="1" dirty="0"/>
          </a:p>
        </p:txBody>
      </p:sp>
      <p:sp>
        <p:nvSpPr>
          <p:cNvPr id="6" name="Rounded Rectangle 5"/>
          <p:cNvSpPr/>
          <p:nvPr/>
        </p:nvSpPr>
        <p:spPr>
          <a:xfrm>
            <a:off x="731520" y="418011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519" y="2050868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Query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1" y="1544856"/>
            <a:ext cx="1504462" cy="355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94" y="893227"/>
            <a:ext cx="6714994" cy="48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097278"/>
            <a:ext cx="7249886" cy="502603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What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is the percentage of unique product increase in 2021 vs. 2020?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5721"/>
            <a:ext cx="10515600" cy="357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 smtClean="0"/>
              <a:t>SELECT</a:t>
            </a:r>
            <a:r>
              <a:rPr lang="en-IN" sz="2400" i="1" dirty="0"/>
              <a:t> </a:t>
            </a:r>
            <a:r>
              <a:rPr lang="en-IN" sz="2400" i="1" dirty="0" smtClean="0"/>
              <a:t>cnt1</a:t>
            </a:r>
            <a:r>
              <a:rPr lang="en-IN" sz="2400" i="1" dirty="0"/>
              <a:t> AS unique_products_2020,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cnt2</a:t>
            </a:r>
            <a:r>
              <a:rPr lang="en-IN" sz="2400" i="1" dirty="0"/>
              <a:t> AS unique_products_2021,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(</a:t>
            </a:r>
            <a:r>
              <a:rPr lang="en-IN" sz="2400" i="1" dirty="0"/>
              <a:t> cnt2 - cnt1 ) * 100 / cnt1 AS </a:t>
            </a:r>
            <a:r>
              <a:rPr lang="en-IN" sz="2400" i="1" dirty="0" smtClean="0"/>
              <a:t> </a:t>
            </a:r>
            <a:r>
              <a:rPr lang="en-IN" sz="2400" i="1" dirty="0" err="1" smtClean="0"/>
              <a:t>percentage_change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/>
              <a:t>FROM   (SELECT Count(DISTINCT( </a:t>
            </a:r>
            <a:r>
              <a:rPr lang="en-IN" sz="2400" i="1" dirty="0" err="1"/>
              <a:t>product_code</a:t>
            </a:r>
            <a:r>
              <a:rPr lang="en-IN" sz="2400" i="1" dirty="0"/>
              <a:t> )) AS </a:t>
            </a:r>
            <a:r>
              <a:rPr lang="en-IN" sz="2400" i="1" dirty="0" smtClean="0"/>
              <a:t>cnt1</a:t>
            </a:r>
            <a:br>
              <a:rPr lang="en-IN" sz="2400" i="1" dirty="0" smtClean="0"/>
            </a:br>
            <a:r>
              <a:rPr lang="en-IN" sz="2400" i="1" dirty="0" smtClean="0"/>
              <a:t>		FROM</a:t>
            </a:r>
            <a:r>
              <a:rPr lang="en-IN" sz="2400" i="1" dirty="0"/>
              <a:t>   </a:t>
            </a:r>
            <a:r>
              <a:rPr lang="en-IN" sz="2400" i="1" dirty="0" err="1"/>
              <a:t>fact_sales_monthly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	WHERE</a:t>
            </a:r>
            <a:r>
              <a:rPr lang="en-IN" sz="2400" i="1" dirty="0"/>
              <a:t>  </a:t>
            </a:r>
            <a:r>
              <a:rPr lang="en-IN" sz="2400" i="1" dirty="0" err="1"/>
              <a:t>fiscal_year</a:t>
            </a:r>
            <a:r>
              <a:rPr lang="en-IN" sz="2400" i="1" dirty="0"/>
              <a:t> = 2020) AS y_2020,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(</a:t>
            </a:r>
            <a:r>
              <a:rPr lang="en-IN" sz="2400" i="1" dirty="0"/>
              <a:t>SELECT Count(DISTINCT( </a:t>
            </a:r>
            <a:r>
              <a:rPr lang="en-IN" sz="2400" i="1" dirty="0" err="1"/>
              <a:t>product_code</a:t>
            </a:r>
            <a:r>
              <a:rPr lang="en-IN" sz="2400" i="1" dirty="0"/>
              <a:t> )) AS cnt2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	FROM</a:t>
            </a:r>
            <a:r>
              <a:rPr lang="en-IN" sz="2400" i="1" dirty="0"/>
              <a:t>   </a:t>
            </a:r>
            <a:r>
              <a:rPr lang="en-IN" sz="2400" i="1" dirty="0" err="1"/>
              <a:t>fact_sales_monthly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	WHERE</a:t>
            </a:r>
            <a:r>
              <a:rPr lang="en-IN" sz="2400" i="1" dirty="0"/>
              <a:t>  </a:t>
            </a:r>
            <a:r>
              <a:rPr lang="en-IN" sz="2400" i="1" dirty="0" err="1"/>
              <a:t>fiscal_year</a:t>
            </a:r>
            <a:r>
              <a:rPr lang="en-IN" sz="2400" i="1" dirty="0"/>
              <a:t> = 2021) AS y_2021; 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418011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19" y="1894114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Query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90" y="2011680"/>
            <a:ext cx="4751047" cy="74026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658996"/>
            <a:ext cx="3675017" cy="375183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8203473" y="4641741"/>
            <a:ext cx="880349" cy="279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5400000">
            <a:off x="10628419" y="4663904"/>
            <a:ext cx="880350" cy="235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916091" y="5330571"/>
            <a:ext cx="198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Unique products 2020</a:t>
            </a:r>
            <a:endParaRPr lang="en-I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93381" y="5285018"/>
            <a:ext cx="198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Unique products 2021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60792" y="1084217"/>
            <a:ext cx="20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% =  36.33%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8190411" y="1454403"/>
            <a:ext cx="888275" cy="27779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8378429" y="1544989"/>
            <a:ext cx="425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bg1"/>
                </a:solidFill>
              </a:rPr>
              <a:t>245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6570617" y="1084217"/>
            <a:ext cx="2508069" cy="185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88908" y="3581140"/>
            <a:ext cx="54820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was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36.33%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in the number of unique products from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 to 2021,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 substantial expansion.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012371"/>
            <a:ext cx="10515600" cy="689157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The unique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product counts for each segment and sort them in descending order of product counts.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1577"/>
            <a:ext cx="10515600" cy="335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 smtClean="0">
                <a:solidFill>
                  <a:schemeClr val="accent6">
                    <a:lumMod val="50000"/>
                  </a:schemeClr>
                </a:solidFill>
              </a:rPr>
              <a:t>SELECT</a:t>
            </a:r>
            <a:r>
              <a:rPr lang="en-IN" sz="2400" i="1" dirty="0"/>
              <a:t> segment,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>
                <a:solidFill>
                  <a:schemeClr val="accent6">
                    <a:lumMod val="50000"/>
                  </a:schemeClr>
                </a:solidFill>
              </a:rPr>
              <a:t>Count</a:t>
            </a:r>
            <a:r>
              <a:rPr lang="en-IN" sz="2400" i="1" dirty="0" smtClean="0"/>
              <a:t>(</a:t>
            </a:r>
            <a:r>
              <a:rPr lang="en-IN" sz="2400" i="1" dirty="0" smtClean="0">
                <a:solidFill>
                  <a:schemeClr val="accent6">
                    <a:lumMod val="50000"/>
                  </a:schemeClr>
                </a:solidFill>
              </a:rPr>
              <a:t>DISTINCT</a:t>
            </a:r>
            <a:r>
              <a:rPr lang="en-IN" sz="2400" i="1" dirty="0"/>
              <a:t>( </a:t>
            </a:r>
            <a:r>
              <a:rPr lang="en-IN" sz="2400" i="1" dirty="0" err="1"/>
              <a:t>product_code</a:t>
            </a:r>
            <a:r>
              <a:rPr lang="en-IN" sz="2400" i="1" dirty="0"/>
              <a:t> )) </a:t>
            </a: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n-IN" sz="2400" i="1" dirty="0"/>
              <a:t> </a:t>
            </a:r>
            <a:r>
              <a:rPr lang="en-IN" sz="2400" i="1" dirty="0" err="1"/>
              <a:t>products_count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</a:rPr>
              <a:t>FROM</a:t>
            </a:r>
            <a:r>
              <a:rPr lang="en-IN" sz="2400" i="1" dirty="0"/>
              <a:t>   </a:t>
            </a:r>
            <a:r>
              <a:rPr lang="en-IN" sz="2400" i="1" dirty="0" err="1"/>
              <a:t>dim_product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</a:t>
            </a:r>
            <a:r>
              <a:rPr lang="en-IN" sz="2400" i="1" dirty="0" smtClean="0">
                <a:solidFill>
                  <a:schemeClr val="accent6">
                    <a:lumMod val="50000"/>
                  </a:schemeClr>
                </a:solidFill>
              </a:rPr>
              <a:t>GROUP</a:t>
            </a: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</a:rPr>
              <a:t>  BY</a:t>
            </a:r>
            <a:r>
              <a:rPr lang="en-IN" sz="2400" i="1" dirty="0"/>
              <a:t> segment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 smtClean="0"/>
              <a:t>	</a:t>
            </a:r>
            <a:r>
              <a:rPr lang="en-IN" sz="2400" i="1" dirty="0" smtClean="0">
                <a:solidFill>
                  <a:schemeClr val="accent6">
                    <a:lumMod val="50000"/>
                  </a:schemeClr>
                </a:solidFill>
              </a:rPr>
              <a:t>ORDER</a:t>
            </a: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</a:rPr>
              <a:t>  BY</a:t>
            </a:r>
            <a:r>
              <a:rPr lang="en-IN" sz="2400" i="1" dirty="0"/>
              <a:t> </a:t>
            </a:r>
            <a:r>
              <a:rPr lang="en-IN" sz="2400" i="1" dirty="0" err="1"/>
              <a:t>products_count</a:t>
            </a:r>
            <a:r>
              <a:rPr lang="en-IN" sz="2400" i="1" dirty="0"/>
              <a:t> </a:t>
            </a: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</a:rPr>
              <a:t>DESC</a:t>
            </a:r>
            <a:r>
              <a:rPr lang="en-IN" sz="2400" i="1" dirty="0"/>
              <a:t>; 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418011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" y="2005148"/>
            <a:ext cx="1436915" cy="470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Query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1829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Consumer Goods Ad-Hoc Insights</vt:lpstr>
      <vt:lpstr>PowerPoint Presentation</vt:lpstr>
      <vt:lpstr>Why?</vt:lpstr>
      <vt:lpstr>PowerPoint Presentation</vt:lpstr>
      <vt:lpstr> List of markets in which customer "Atliq Exclusive" operates its business in the APAC region. </vt:lpstr>
      <vt:lpstr>PowerPoint Presentation</vt:lpstr>
      <vt:lpstr>What is the percentage of unique product increase in 2021 vs. 2020? </vt:lpstr>
      <vt:lpstr>PowerPoint Presentation</vt:lpstr>
      <vt:lpstr>The unique product counts for each segment and sort them in descending order of product counts. </vt:lpstr>
      <vt:lpstr>PowerPoint Presentation</vt:lpstr>
      <vt:lpstr>Which segment had the most increase in unique products in 2021 vs 2020? </vt:lpstr>
      <vt:lpstr>PowerPoint Presentation</vt:lpstr>
      <vt:lpstr> Get the products that have the highest and lowest manufacturing costs. </vt:lpstr>
      <vt:lpstr>PowerPoint Presentation</vt:lpstr>
      <vt:lpstr>Top 5 customers who received an average high pre_invoice_discount_pct for the fiscal year 2021 and in the Indian market. </vt:lpstr>
      <vt:lpstr>PowerPoint Presentation</vt:lpstr>
      <vt:lpstr>Gross sales amount for the customer “Atliq Exclusive” for each month.</vt:lpstr>
      <vt:lpstr>PowerPoint Presentation</vt:lpstr>
      <vt:lpstr>In which quarter of 2020, got the maximum total_sold_quantity? </vt:lpstr>
      <vt:lpstr>PowerPoint Presentation</vt:lpstr>
      <vt:lpstr>Which channel helped to bring more gross sales in the fiscal year 2021 and the percentage of contribution? </vt:lpstr>
      <vt:lpstr>PowerPoint Presentation</vt:lpstr>
      <vt:lpstr>The top 3 products in each division that have a high total_sold_quantity in the fiscal_year 2021.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on Consumer Goods</dc:title>
  <dc:creator>vandana mn</dc:creator>
  <cp:lastModifiedBy>vandana mn</cp:lastModifiedBy>
  <cp:revision>74</cp:revision>
  <dcterms:created xsi:type="dcterms:W3CDTF">2025-05-24T02:02:24Z</dcterms:created>
  <dcterms:modified xsi:type="dcterms:W3CDTF">2025-05-25T10:14:22Z</dcterms:modified>
</cp:coreProperties>
</file>