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9" r:id="rId6"/>
    <p:sldId id="271" r:id="rId7"/>
    <p:sldId id="270" r:id="rId8"/>
    <p:sldId id="258" r:id="rId9"/>
    <p:sldId id="272" r:id="rId10"/>
    <p:sldId id="273" r:id="rId11"/>
    <p:sldId id="274" r:id="rId12"/>
    <p:sldId id="275" r:id="rId13"/>
    <p:sldId id="260" r:id="rId14"/>
    <p:sldId id="261" r:id="rId15"/>
    <p:sldId id="262" r:id="rId16"/>
    <p:sldId id="263" r:id="rId17"/>
    <p:sldId id="264" r:id="rId18"/>
    <p:sldId id="26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8/15/2017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8/15/2017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8/15/2017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8/15/2017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8/15/2017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8/15/2017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8/15/2017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8/15/2017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8/15/2017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C8D06-04D2-4527-9B33-ECD5E9C7F3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Implementing A System Level Approach for Distributed Controller Synthesis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22BF98-DD5F-4072-8F43-059A4811AD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2671" y="5280847"/>
            <a:ext cx="9979329" cy="434974"/>
          </a:xfrm>
        </p:spPr>
        <p:txBody>
          <a:bodyPr>
            <a:normAutofit lnSpcReduction="10000"/>
          </a:bodyPr>
          <a:lstStyle/>
          <a:p>
            <a:r>
              <a:rPr lang="en-GB" dirty="0"/>
              <a:t>Vandan Parmar, Supervisors: James Anderson, Steven Low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0989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D0DAB76-A607-49DD-9317-D931935E7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48702" y="2200307"/>
            <a:ext cx="4953742" cy="43166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727FEA-138A-44E1-8EBD-F5FE3E8D7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controller?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558A00-AC44-4181-9136-6C43FA63A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150" y="2222500"/>
            <a:ext cx="4622800" cy="3636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/>
              <a:t>x[k+1] = </a:t>
            </a:r>
            <a:r>
              <a:rPr lang="en-GB" sz="3200" dirty="0" err="1"/>
              <a:t>Ax</a:t>
            </a:r>
            <a:r>
              <a:rPr lang="en-GB" sz="3200" dirty="0"/>
              <a:t>[k]+Bu[k]</a:t>
            </a:r>
          </a:p>
          <a:p>
            <a:pPr marL="0" indent="0" algn="ctr">
              <a:buNone/>
            </a:pPr>
            <a:r>
              <a:rPr lang="en-GB" sz="3200" dirty="0"/>
              <a:t>u[k]=</a:t>
            </a:r>
            <a:r>
              <a:rPr lang="en-GB" sz="3200" dirty="0" err="1"/>
              <a:t>Kx</a:t>
            </a:r>
            <a:r>
              <a:rPr lang="en-GB" sz="3200" dirty="0"/>
              <a:t>[k]</a:t>
            </a:r>
          </a:p>
        </p:txBody>
      </p:sp>
    </p:spTree>
    <p:extLst>
      <p:ext uri="{BB962C8B-B14F-4D97-AF65-F5344CB8AC3E}">
        <p14:creationId xmlns:p14="http://schemas.microsoft.com/office/powerpoint/2010/main" val="2071110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D0DAB76-A607-49DD-9317-D931935E7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48702" y="2200307"/>
            <a:ext cx="4953742" cy="43166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727FEA-138A-44E1-8EBD-F5FE3E8D7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Least Quadratic Regulator (LQR)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558A00-AC44-4181-9136-6C43FA63A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150" y="2222500"/>
            <a:ext cx="4622800" cy="3636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/>
              <a:t>x[k+1] = </a:t>
            </a:r>
            <a:r>
              <a:rPr lang="en-GB" sz="3200" dirty="0" err="1"/>
              <a:t>Ax</a:t>
            </a:r>
            <a:r>
              <a:rPr lang="en-GB" sz="3200" dirty="0"/>
              <a:t>[k]+Bu[k]</a:t>
            </a:r>
          </a:p>
          <a:p>
            <a:pPr marL="0" indent="0" algn="ctr">
              <a:buNone/>
            </a:pPr>
            <a:r>
              <a:rPr lang="en-GB" sz="3200" dirty="0"/>
              <a:t>u[k]=</a:t>
            </a:r>
            <a:r>
              <a:rPr lang="en-GB" sz="3200" dirty="0" err="1"/>
              <a:t>Kx</a:t>
            </a:r>
            <a:r>
              <a:rPr lang="en-GB" sz="3200" dirty="0"/>
              <a:t>[k]</a:t>
            </a:r>
          </a:p>
          <a:p>
            <a:pPr marL="0" indent="0" algn="ctr">
              <a:buNone/>
            </a:pPr>
            <a:r>
              <a:rPr lang="en-GB" sz="3200" dirty="0"/>
              <a:t>K = …</a:t>
            </a:r>
          </a:p>
          <a:p>
            <a:pPr marL="0" indent="0" algn="ctr">
              <a:buNone/>
            </a:pPr>
            <a:r>
              <a:rPr lang="en-GB" sz="3200" dirty="0"/>
              <a:t>P = …</a:t>
            </a:r>
          </a:p>
        </p:txBody>
      </p:sp>
    </p:spTree>
    <p:extLst>
      <p:ext uri="{BB962C8B-B14F-4D97-AF65-F5344CB8AC3E}">
        <p14:creationId xmlns:p14="http://schemas.microsoft.com/office/powerpoint/2010/main" val="839781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27FEA-138A-44E1-8EBD-F5FE3E8D7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Least Quadratic Regulator (LQR)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558A00-AC44-4181-9136-6C43FA63A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150" y="2222500"/>
            <a:ext cx="4622800" cy="3636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/>
              <a:t>x[k+1] = </a:t>
            </a:r>
            <a:r>
              <a:rPr lang="en-GB" sz="3200" dirty="0" err="1"/>
              <a:t>Ax</a:t>
            </a:r>
            <a:r>
              <a:rPr lang="en-GB" sz="3200" dirty="0"/>
              <a:t>[k]+Bu[k]</a:t>
            </a:r>
          </a:p>
          <a:p>
            <a:pPr marL="0" indent="0" algn="ctr">
              <a:buNone/>
            </a:pPr>
            <a:r>
              <a:rPr lang="en-GB" sz="3200" dirty="0"/>
              <a:t>u[k]=</a:t>
            </a:r>
            <a:r>
              <a:rPr lang="en-GB" sz="3200" dirty="0" err="1"/>
              <a:t>Kx</a:t>
            </a:r>
            <a:r>
              <a:rPr lang="en-GB" sz="3200" dirty="0"/>
              <a:t>[k]</a:t>
            </a:r>
          </a:p>
          <a:p>
            <a:pPr marL="0" indent="0" algn="ctr">
              <a:buNone/>
            </a:pPr>
            <a:r>
              <a:rPr lang="en-GB" sz="3200" dirty="0"/>
              <a:t>K = …</a:t>
            </a:r>
          </a:p>
          <a:p>
            <a:pPr marL="0" indent="0" algn="ctr">
              <a:buNone/>
            </a:pPr>
            <a:r>
              <a:rPr lang="en-GB" sz="3200" dirty="0"/>
              <a:t>P = 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A204B6-DDC8-471A-8733-812AA65C81D4}"/>
              </a:ext>
            </a:extLst>
          </p:cNvPr>
          <p:cNvSpPr txBox="1"/>
          <p:nvPr/>
        </p:nvSpPr>
        <p:spPr>
          <a:xfrm>
            <a:off x="7403977" y="2849732"/>
            <a:ext cx="3719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Example plot?</a:t>
            </a:r>
          </a:p>
        </p:txBody>
      </p:sp>
    </p:spTree>
    <p:extLst>
      <p:ext uri="{BB962C8B-B14F-4D97-AF65-F5344CB8AC3E}">
        <p14:creationId xmlns:p14="http://schemas.microsoft.com/office/powerpoint/2010/main" val="1599647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72D1C-E43D-43F9-ACF8-D006B2ADD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Youla</a:t>
            </a:r>
            <a:r>
              <a:rPr lang="en-GB" dirty="0"/>
              <a:t> Parameterisation?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77982-D4BD-4E0E-B2A1-812BDC098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5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3863F-F0D6-44F6-9A83-4E2D67439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Level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8B4A3-E1CB-4A6B-ACF8-BB3D86F26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663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D22A5-3C15-4B02-8BD1-6DADCA1A0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02EAF-8007-45A0-9E08-230C7D06E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16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5D631-FEAE-470F-8CBB-FE597626B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D349C-5B01-4F96-A4B4-BC9FCBA31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250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36755-ECC2-477A-AF5A-EC3EC6987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BC6E5-9A40-4672-B05A-31BED3A3C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166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FEE21-2233-4E8B-9322-DF084D4D3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Any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3FED9-0688-4165-9342-8E3057098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1348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48DC8-F1C7-426B-B68B-1E69A1AA7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Dynamical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46691-AB2B-4CC3-8C1F-9EF67192E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3353793" cy="36365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/>
              <a:t>x[k+1] = </a:t>
            </a:r>
            <a:r>
              <a:rPr lang="en-GB" sz="3200" dirty="0" err="1"/>
              <a:t>Ax</a:t>
            </a:r>
            <a:r>
              <a:rPr lang="en-GB" sz="3200" dirty="0"/>
              <a:t>[k]</a:t>
            </a:r>
          </a:p>
        </p:txBody>
      </p:sp>
    </p:spTree>
    <p:extLst>
      <p:ext uri="{BB962C8B-B14F-4D97-AF65-F5344CB8AC3E}">
        <p14:creationId xmlns:p14="http://schemas.microsoft.com/office/powerpoint/2010/main" val="2051372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48DC8-F1C7-426B-B68B-1E69A1AA7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Dynamical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46691-AB2B-4CC3-8C1F-9EF67192E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3353793" cy="36365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/>
              <a:t>x[k+1] = </a:t>
            </a:r>
            <a:r>
              <a:rPr lang="en-GB" sz="3200" dirty="0" err="1"/>
              <a:t>Ax</a:t>
            </a:r>
            <a:r>
              <a:rPr lang="en-GB" sz="3200" dirty="0"/>
              <a:t>[k]</a:t>
            </a:r>
          </a:p>
          <a:p>
            <a:pPr marL="0" indent="0" algn="ctr">
              <a:buNone/>
            </a:pPr>
            <a:r>
              <a:rPr lang="en-GB" sz="3200" dirty="0"/>
              <a:t>OR</a:t>
            </a:r>
          </a:p>
          <a:p>
            <a:pPr marL="0" indent="0" algn="ctr">
              <a:buNone/>
            </a:pPr>
            <a:r>
              <a:rPr lang="en-GB" sz="3200" dirty="0"/>
              <a:t>x</a:t>
            </a: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̊ = </a:t>
            </a:r>
            <a:r>
              <a:rPr lang="en-GB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Ax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843199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48DC8-F1C7-426B-B68B-1E69A1AA7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Pendulum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46691-AB2B-4CC3-8C1F-9EF67192E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3353793" cy="36365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/>
              <a:t>x[k+1] = </a:t>
            </a:r>
            <a:r>
              <a:rPr lang="en-GB" sz="3200" dirty="0" err="1"/>
              <a:t>Ax</a:t>
            </a:r>
            <a:r>
              <a:rPr lang="en-GB" sz="3200" dirty="0"/>
              <a:t>[k]</a:t>
            </a:r>
          </a:p>
          <a:p>
            <a:pPr marL="0" indent="0" algn="ctr">
              <a:buNone/>
            </a:pPr>
            <a:r>
              <a:rPr lang="en-GB" sz="3200" dirty="0"/>
              <a:t>OR</a:t>
            </a:r>
          </a:p>
          <a:p>
            <a:pPr marL="0" indent="0" algn="ctr">
              <a:buNone/>
            </a:pPr>
            <a:r>
              <a:rPr lang="en-GB" sz="3200" dirty="0"/>
              <a:t>x</a:t>
            </a: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̊ = </a:t>
            </a:r>
            <a:r>
              <a:rPr lang="en-GB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Ax</a:t>
            </a:r>
            <a:endParaRPr lang="en-GB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5426A50-B637-4272-A90B-72278B8D3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14598" y="2843212"/>
            <a:ext cx="58674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518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48DC8-F1C7-426B-B68B-1E69A1AA7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Pendulum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46691-AB2B-4CC3-8C1F-9EF67192E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115" y="2275553"/>
            <a:ext cx="3753288" cy="36365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l-GR" sz="3200" dirty="0">
                <a:latin typeface="Calibri" panose="020F0502020204030204" pitchFamily="34" charset="0"/>
                <a:cs typeface="Calibri" panose="020F0502020204030204" pitchFamily="34" charset="0"/>
              </a:rPr>
              <a:t>θ</a:t>
            </a: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GB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dt</a:t>
            </a: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l-GR" sz="3200" dirty="0">
                <a:latin typeface="Calibri" panose="020F0502020204030204" pitchFamily="34" charset="0"/>
                <a:cs typeface="Calibri" panose="020F0502020204030204" pitchFamily="34" charset="0"/>
              </a:rPr>
              <a:t>ω</a:t>
            </a: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 algn="ctr">
              <a:buNone/>
            </a:pP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l-GR" sz="3200" dirty="0">
                <a:latin typeface="Calibri" panose="020F0502020204030204" pitchFamily="34" charset="0"/>
                <a:cs typeface="Calibri" panose="020F0502020204030204" pitchFamily="34" charset="0"/>
              </a:rPr>
              <a:t>ω</a:t>
            </a: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GB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dt</a:t>
            </a: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 =  </a:t>
            </a:r>
            <a:r>
              <a:rPr lang="el-GR" sz="3200" dirty="0">
                <a:latin typeface="Calibri" panose="020F0502020204030204" pitchFamily="34" charset="0"/>
                <a:cs typeface="Calibri" panose="020F0502020204030204" pitchFamily="34" charset="0"/>
              </a:rPr>
              <a:t>γω</a:t>
            </a: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GB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mgsin</a:t>
            </a:r>
            <a:r>
              <a:rPr lang="el-GR" sz="3200" dirty="0">
                <a:latin typeface="Calibri" panose="020F0502020204030204" pitchFamily="34" charset="0"/>
                <a:cs typeface="Calibri" panose="020F0502020204030204" pitchFamily="34" charset="0"/>
              </a:rPr>
              <a:t>θ</a:t>
            </a:r>
            <a:endParaRPr lang="en-GB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5426A50-B637-4272-A90B-72278B8D3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14598" y="2843212"/>
            <a:ext cx="58674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719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48DC8-F1C7-426B-B68B-1E69A1AA7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Pendulum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46691-AB2B-4CC3-8C1F-9EF67192E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115" y="2275553"/>
            <a:ext cx="3753288" cy="36365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l-GR" sz="3200" dirty="0">
                <a:latin typeface="Calibri" panose="020F0502020204030204" pitchFamily="34" charset="0"/>
                <a:cs typeface="Calibri" panose="020F0502020204030204" pitchFamily="34" charset="0"/>
              </a:rPr>
              <a:t>θ</a:t>
            </a: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GB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dt</a:t>
            </a: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l-GR" sz="3200" dirty="0">
                <a:latin typeface="Calibri" panose="020F0502020204030204" pitchFamily="34" charset="0"/>
                <a:cs typeface="Calibri" panose="020F0502020204030204" pitchFamily="34" charset="0"/>
              </a:rPr>
              <a:t>ω</a:t>
            </a: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 algn="ctr">
              <a:buNone/>
            </a:pP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l-GR" sz="3200" dirty="0">
                <a:latin typeface="Calibri" panose="020F0502020204030204" pitchFamily="34" charset="0"/>
                <a:cs typeface="Calibri" panose="020F0502020204030204" pitchFamily="34" charset="0"/>
              </a:rPr>
              <a:t>ω</a:t>
            </a: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GB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dt</a:t>
            </a: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 =  </a:t>
            </a:r>
            <a:r>
              <a:rPr lang="el-GR" sz="3200" dirty="0">
                <a:latin typeface="Calibri" panose="020F0502020204030204" pitchFamily="34" charset="0"/>
                <a:cs typeface="Calibri" panose="020F0502020204030204" pitchFamily="34" charset="0"/>
              </a:rPr>
              <a:t>γω</a:t>
            </a: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 - mg</a:t>
            </a:r>
            <a:r>
              <a:rPr lang="el-GR" sz="3200" dirty="0">
                <a:latin typeface="Calibri" panose="020F0502020204030204" pitchFamily="34" charset="0"/>
                <a:cs typeface="Calibri" panose="020F0502020204030204" pitchFamily="34" charset="0"/>
              </a:rPr>
              <a:t>θ</a:t>
            </a:r>
            <a:endParaRPr lang="en-GB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5426A50-B637-4272-A90B-72278B8D3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14598" y="2843212"/>
            <a:ext cx="58674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764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48DC8-F1C7-426B-B68B-1E69A1AA7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Pendulum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446691-AB2B-4CC3-8C1F-9EF67192E9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9115" y="2275553"/>
                <a:ext cx="3753288" cy="3636511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GB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32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320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32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GB" sz="3200" b="0" i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mg</m:t>
                              </m:r>
                            </m:e>
                            <m:e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𝛾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sz="3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446691-AB2B-4CC3-8C1F-9EF67192E9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9115" y="2275553"/>
                <a:ext cx="3753288" cy="363651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phic 7">
            <a:extLst>
              <a:ext uri="{FF2B5EF4-FFF2-40B4-BE49-F238E27FC236}">
                <a16:creationId xmlns:a16="http://schemas.microsoft.com/office/drawing/2014/main" id="{C5426A50-B637-4272-A90B-72278B8D3C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14598" y="2843212"/>
            <a:ext cx="58674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972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27FEA-138A-44E1-8EBD-F5FE3E8D7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controller?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558A00-AC44-4181-9136-6C43FA63A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150" y="2222500"/>
            <a:ext cx="4622800" cy="3636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/>
              <a:t>x[k+1] = </a:t>
            </a:r>
            <a:r>
              <a:rPr lang="en-GB" sz="3200" dirty="0" err="1"/>
              <a:t>Ax</a:t>
            </a:r>
            <a:r>
              <a:rPr lang="en-GB" sz="3200" dirty="0"/>
              <a:t>[k]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A40FA99A-3A2E-48C3-B7AA-DDCDD922E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9560" y="2580628"/>
            <a:ext cx="455295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701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27FEA-138A-44E1-8EBD-F5FE3E8D7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controller?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558A00-AC44-4181-9136-6C43FA63A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150" y="2222500"/>
            <a:ext cx="4622800" cy="3636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/>
              <a:t>x[k+1] = </a:t>
            </a:r>
            <a:r>
              <a:rPr lang="en-GB" sz="3200" dirty="0" err="1"/>
              <a:t>Ax</a:t>
            </a:r>
            <a:r>
              <a:rPr lang="en-GB" sz="3200" dirty="0"/>
              <a:t>[k]+Bu[k]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E433BBA-C5E0-4765-946B-7891F97FB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44683" y="2201116"/>
            <a:ext cx="4952814" cy="431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6383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3246</TotalTime>
  <Words>257</Words>
  <Application>Microsoft Office PowerPoint</Application>
  <PresentationFormat>Widescreen</PresentationFormat>
  <Paragraphs>44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Cambria Math</vt:lpstr>
      <vt:lpstr>Century Gothic</vt:lpstr>
      <vt:lpstr>Wingdings 2</vt:lpstr>
      <vt:lpstr>Quotable</vt:lpstr>
      <vt:lpstr>Implementing A System Level Approach for Distributed Controller Synthesis</vt:lpstr>
      <vt:lpstr>Dynamical Systems</vt:lpstr>
      <vt:lpstr>Dynamical Systems</vt:lpstr>
      <vt:lpstr>Simple Pendulum</vt:lpstr>
      <vt:lpstr>Simple Pendulum</vt:lpstr>
      <vt:lpstr>Simple Pendulum</vt:lpstr>
      <vt:lpstr>Simple Pendulum</vt:lpstr>
      <vt:lpstr>What is a controller?</vt:lpstr>
      <vt:lpstr>What is a controller?</vt:lpstr>
      <vt:lpstr>What is a controller?</vt:lpstr>
      <vt:lpstr>Least Quadratic Regulator (LQR)</vt:lpstr>
      <vt:lpstr>Least Quadratic Regulator (LQR)</vt:lpstr>
      <vt:lpstr>Youla Parameterisation?</vt:lpstr>
      <vt:lpstr>System Level Approach</vt:lpstr>
      <vt:lpstr>Basic Simulation</vt:lpstr>
      <vt:lpstr>Comparison</vt:lpstr>
      <vt:lpstr>Conclusions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A System Level Approach for Distributed Controller Synthesis</dc:title>
  <dc:creator>Vandan Parmar</dc:creator>
  <cp:lastModifiedBy>Vandan Parmar</cp:lastModifiedBy>
  <cp:revision>9</cp:revision>
  <dcterms:created xsi:type="dcterms:W3CDTF">2017-08-15T16:52:37Z</dcterms:created>
  <dcterms:modified xsi:type="dcterms:W3CDTF">2017-08-17T23:35:50Z</dcterms:modified>
</cp:coreProperties>
</file>