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59" r:id="rId11"/>
    <p:sldId id="266" r:id="rId12"/>
    <p:sldId id="267" r:id="rId13"/>
    <p:sldId id="268" r:id="rId14"/>
    <p:sldId id="273" r:id="rId15"/>
    <p:sldId id="274" r:id="rId16"/>
    <p:sldId id="269" r:id="rId17"/>
    <p:sldId id="270" r:id="rId18"/>
    <p:sldId id="271" r:id="rId19"/>
    <p:sldId id="272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B4B3802-B336-4DB4-BB17-EF10DADC73F8}">
          <p14:sldIdLst>
            <p14:sldId id="256"/>
          </p14:sldIdLst>
        </p14:section>
        <p14:section name="0 - Intro to Linux" id="{3E5A3707-E003-4B27-93FF-909297350505}">
          <p14:sldIdLst>
            <p14:sldId id="257"/>
            <p14:sldId id="258"/>
            <p14:sldId id="260"/>
            <p14:sldId id="261"/>
            <p14:sldId id="262"/>
            <p14:sldId id="263"/>
            <p14:sldId id="264"/>
            <p14:sldId id="265"/>
            <p14:sldId id="259"/>
            <p14:sldId id="266"/>
            <p14:sldId id="267"/>
            <p14:sldId id="268"/>
            <p14:sldId id="273"/>
            <p14:sldId id="274"/>
          </p14:sldIdLst>
        </p14:section>
        <p14:section name="1 - Getting started to SU" id="{5B96A708-7D13-4D7C-AC2D-7A239614CA12}">
          <p14:sldIdLst>
            <p14:sldId id="269"/>
            <p14:sldId id="270"/>
            <p14:sldId id="271"/>
            <p14:sldId id="272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CC465-95A8-C910-524F-1BCC0E7E75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91F647-9FBC-78F2-1F4E-5DE6631EE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92CAF-00B2-5F01-679A-6A1EA501E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1615-596B-49C9-A4C3-CF84FCAAC112}" type="datetimeFigureOut">
              <a:rPr lang="en-ID" smtClean="0"/>
              <a:t>15/09/2025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45054-A239-7594-874B-757DB37FB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CE57B-E28C-CC5C-E625-CB363C843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03833-CBCC-445B-925F-6D8377F458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94020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B9732-3638-9AC6-6B10-30FC77067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D07218-9BFF-7728-7839-90C54E6464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5C639-54C1-F71B-CFB8-29C608E02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1615-596B-49C9-A4C3-CF84FCAAC112}" type="datetimeFigureOut">
              <a:rPr lang="en-ID" smtClean="0"/>
              <a:t>15/09/2025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5B4AF-544F-FDA7-315E-BFD06E230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F280C-B9A8-7DB9-3E76-EC1AA95E8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03833-CBCC-445B-925F-6D8377F458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99416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7A4115-073B-92D8-C0BF-A2B72ECB73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83D4CB-E82F-10F6-D3BD-285B2304C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554D7-016E-8C00-CBDE-134A069AA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1615-596B-49C9-A4C3-CF84FCAAC112}" type="datetimeFigureOut">
              <a:rPr lang="en-ID" smtClean="0"/>
              <a:t>15/09/2025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24966-21E8-0824-3964-8F68E9E3F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EF78F-1434-9B14-B03F-8673241C9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03833-CBCC-445B-925F-6D8377F458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66149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5E0E5-A21C-0DDC-8857-1CF3AF411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6D522-7B8F-6FDC-73F3-9EEA938CA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B7C3E-911A-06C6-B85F-7ADBA14DD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1615-596B-49C9-A4C3-CF84FCAAC112}" type="datetimeFigureOut">
              <a:rPr lang="en-ID" smtClean="0"/>
              <a:t>15/09/2025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FA6F5-948C-7061-079A-C84A8F186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5D7E9-B180-76AC-C5BD-46B897AC4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03833-CBCC-445B-925F-6D8377F458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58041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745BC-64DD-F08B-37B6-090D937E8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99924-CAF5-5FA8-CCDF-715B5B8D2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910F6-7785-CB46-52A8-C743754C5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1615-596B-49C9-A4C3-CF84FCAAC112}" type="datetimeFigureOut">
              <a:rPr lang="en-ID" smtClean="0"/>
              <a:t>15/09/2025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A2F06-746E-9296-375C-9F90CFF92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803BB-9D3A-4D3B-C885-3431E19D0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03833-CBCC-445B-925F-6D8377F458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25898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71F18-A81B-AFCE-6470-F698C2D61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4196A-CA52-5E30-DD5B-FDD7714C02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F1804-AE60-AEB8-74ED-035DF18F5C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939CC-13C2-1C8F-E96F-B37E8516C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1615-596B-49C9-A4C3-CF84FCAAC112}" type="datetimeFigureOut">
              <a:rPr lang="en-ID" smtClean="0"/>
              <a:t>15/09/2025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A564C-E92A-6021-43FE-1ACABB021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17792-0AC4-4A75-EA6A-FBB1E88E4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03833-CBCC-445B-925F-6D8377F458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21196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53F60-C1FC-921B-E5D0-227D568AC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F81898-EB3F-2094-B5E1-4C041DDD0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F17C58-48C2-242D-21A7-293E94060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F00FA8-D7F7-C242-00A6-2BE8F574E8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75E53A-7FE1-66E8-ABF7-721412D912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40EF90-2747-2D7A-3BED-218A8DA8C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1615-596B-49C9-A4C3-CF84FCAAC112}" type="datetimeFigureOut">
              <a:rPr lang="en-ID" smtClean="0"/>
              <a:t>15/09/2025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E44033-A61A-E3CD-6B64-41985B2B9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CCB941-6FF5-6BE5-612D-02848D072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03833-CBCC-445B-925F-6D8377F458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76885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4DA8F-A490-E57A-09E3-C7856EDC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5C084C-7F9A-830E-1942-7923FBA7B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1615-596B-49C9-A4C3-CF84FCAAC112}" type="datetimeFigureOut">
              <a:rPr lang="en-ID" smtClean="0"/>
              <a:t>15/09/2025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B1A462-AF53-7DC5-89B9-03CD42D2E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08705-98C1-10AD-79BF-5F8381652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03833-CBCC-445B-925F-6D8377F458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06508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BB5C11-64AA-C800-FF76-F3B9048E0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1615-596B-49C9-A4C3-CF84FCAAC112}" type="datetimeFigureOut">
              <a:rPr lang="en-ID" smtClean="0"/>
              <a:t>15/09/2025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DD0957-9A19-5986-0479-9E776CC7B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DC617-38AB-94A7-BA47-58CC67921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03833-CBCC-445B-925F-6D8377F458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44004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1CDFE-E609-FF2A-6F7F-81921F3FC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00703-9C2B-36F5-6172-93445DD0E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38698B-EBBB-1288-9C4D-A1743DDA25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12E795-9DE7-BE7C-D14B-EC458AA14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1615-596B-49C9-A4C3-CF84FCAAC112}" type="datetimeFigureOut">
              <a:rPr lang="en-ID" smtClean="0"/>
              <a:t>15/09/2025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E4067-626D-1B0B-1A2B-CA7C19AA4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0D98CD-2E93-9C82-A37E-217D0F512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03833-CBCC-445B-925F-6D8377F458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8382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69A0D-F7A6-3C1D-92CC-AF9526521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41659D-6749-DE33-4892-E7DCB89703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371A28-477F-89E1-CF3D-37296EA7D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F5060-7F39-BE15-58AA-85195D1AE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1615-596B-49C9-A4C3-CF84FCAAC112}" type="datetimeFigureOut">
              <a:rPr lang="en-ID" smtClean="0"/>
              <a:t>15/09/2025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D6D64-1B93-D5D1-2CC1-3A897267D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6C39D7-D2ED-1A8B-A3E4-A5BA6069B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03833-CBCC-445B-925F-6D8377F458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59281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88504-0469-62B1-4F81-6EA58B72C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08890-5662-8187-E6E4-97D4976DA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645F0-8187-7900-7969-7AD893357E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2B1615-596B-49C9-A4C3-CF84FCAAC112}" type="datetimeFigureOut">
              <a:rPr lang="en-ID" smtClean="0"/>
              <a:t>15/09/2025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2E14B-269E-58A9-5F24-A9A8BB8257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201CD-03E4-4996-CAD6-BD8AB1A291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E03833-CBCC-445B-925F-6D8377F458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70000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drive.google.com/file/d/1D_QZugI3q5A0dElC5c4dtn6sJwTFvcT4/view?usp=drive_link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D_QZugI3q5A0dElC5c4dtn6sJwTFvcT4/view?usp=drive_link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eismicrocks.com/segyformat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2E5CE-1C8A-AD51-BC53-CE214DFBA5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Analisis Data Geofisika 1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26BB8E-5410-E284-351B-7EB4969ECF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b="1"/>
              <a:t>SCGF603501 - </a:t>
            </a:r>
            <a:r>
              <a:rPr lang="en-US"/>
              <a:t>Seismic Processing using Seismic Unix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30712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F57B78-A33F-7987-1376-4BD8817BE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CD401-94F8-A85F-5C36-C7A050747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978"/>
            <a:ext cx="10515600" cy="704918"/>
          </a:xfrm>
        </p:spPr>
        <p:txBody>
          <a:bodyPr>
            <a:normAutofit/>
          </a:bodyPr>
          <a:lstStyle/>
          <a:p>
            <a:r>
              <a:rPr lang="en-US" sz="2800" b="1"/>
              <a:t>Introduction to Linux</a:t>
            </a:r>
            <a:endParaRPr lang="en-ID" sz="28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A0DE5-2EE3-FABC-3023-2A55C9895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5200"/>
            <a:ext cx="10515600" cy="5211763"/>
          </a:xfrm>
        </p:spPr>
        <p:txBody>
          <a:bodyPr/>
          <a:lstStyle/>
          <a:p>
            <a:r>
              <a:rPr lang="en-US"/>
              <a:t>Basic File System Functionality</a:t>
            </a:r>
          </a:p>
          <a:p>
            <a:pPr marL="0" indent="0">
              <a:buNone/>
            </a:pPr>
            <a:r>
              <a:rPr lang="en-US"/>
              <a:t>Relative Paths and Absolute Paths -&gt; path which is relative to your current working directory, symbolized with single or double dot. </a:t>
            </a:r>
            <a:endParaRPr lang="en-ID" b="1"/>
          </a:p>
          <a:p>
            <a:pPr marL="0" indent="0">
              <a:buNone/>
            </a:pPr>
            <a:r>
              <a:rPr lang="en-ID" b="0" i="0">
                <a:effectLst/>
                <a:latin typeface="Monaspace Neon"/>
              </a:rPr>
              <a:t>   ./  (current directory)</a:t>
            </a:r>
          </a:p>
          <a:p>
            <a:pPr marL="0" indent="0">
              <a:buNone/>
            </a:pPr>
            <a:r>
              <a:rPr lang="en-ID">
                <a:latin typeface="Monaspace Neon"/>
              </a:rPr>
              <a:t>   ../ (one directory up)</a:t>
            </a:r>
            <a:endParaRPr lang="en-ID" b="0" i="0">
              <a:effectLst/>
              <a:latin typeface="Monaspace Neon"/>
            </a:endParaRP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Application Paths -&gt; the shell searches directories in the path. Use echo to execute</a:t>
            </a:r>
          </a:p>
          <a:p>
            <a:pPr marL="0" indent="0">
              <a:buNone/>
            </a:pPr>
            <a:r>
              <a:rPr lang="en-ID" sz="2200" b="0" i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vandanu@computer</a:t>
            </a:r>
            <a:r>
              <a:rPr lang="en-ID" sz="2200" b="0" i="0">
                <a:effectLst/>
                <a:latin typeface="Consolas" panose="020B0609020204030204" pitchFamily="49" charset="0"/>
              </a:rPr>
              <a:t>:</a:t>
            </a:r>
            <a:r>
              <a:rPr lang="en-ID" sz="2200" b="0" i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2200" b="1" i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ID" sz="2200" b="0" i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$ </a:t>
            </a:r>
            <a:r>
              <a:rPr lang="en-ID" sz="2200" b="0" i="0">
                <a:effectLst/>
                <a:latin typeface="Consolas" panose="020B0609020204030204" pitchFamily="49" charset="0"/>
              </a:rPr>
              <a:t>echo $PATH</a:t>
            </a:r>
          </a:p>
          <a:p>
            <a:pPr marL="0" indent="0">
              <a:buNone/>
            </a:pPr>
            <a:r>
              <a:rPr lang="en-ID" sz="2200" b="0" i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vandanu@computer</a:t>
            </a:r>
            <a:r>
              <a:rPr lang="en-ID" sz="2200" b="0" i="0">
                <a:effectLst/>
                <a:latin typeface="Consolas" panose="020B0609020204030204" pitchFamily="49" charset="0"/>
              </a:rPr>
              <a:t>:</a:t>
            </a:r>
            <a:r>
              <a:rPr lang="en-ID" sz="2200" b="0" i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2200" b="1" i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ID" sz="2200" b="0" i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$ </a:t>
            </a:r>
            <a:r>
              <a:rPr lang="en-ID" sz="2200" b="0" i="0">
                <a:effectLst/>
                <a:latin typeface="Consolas" panose="020B0609020204030204" pitchFamily="49" charset="0"/>
              </a:rPr>
              <a:t>/usr/local/sbin:/usr/local/bin:/usr/sbin:</a:t>
            </a:r>
          </a:p>
          <a:p>
            <a:pPr marL="0" indent="0">
              <a:buNone/>
            </a:pPr>
            <a:r>
              <a:rPr lang="en-ID" sz="2200" b="0" i="0">
                <a:effectLst/>
                <a:latin typeface="Consolas" panose="020B0609020204030204" pitchFamily="49" charset="0"/>
              </a:rPr>
              <a:t>/usr/bin:/sbin:/bin:/usr/games:/usr/local/games:</a:t>
            </a:r>
            <a:endParaRPr lang="en-ID" sz="2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757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D02243-3DE7-9D5F-54A6-50A00BD367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38B25-7524-6EC8-EDE0-E25C545E9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978"/>
            <a:ext cx="10515600" cy="704918"/>
          </a:xfrm>
        </p:spPr>
        <p:txBody>
          <a:bodyPr>
            <a:normAutofit/>
          </a:bodyPr>
          <a:lstStyle/>
          <a:p>
            <a:r>
              <a:rPr lang="en-US" sz="2800" b="1"/>
              <a:t>Introduction to Linux</a:t>
            </a:r>
            <a:endParaRPr lang="en-ID" sz="28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28289-121A-0F68-DDCB-55F587333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5200"/>
            <a:ext cx="10515600" cy="5211763"/>
          </a:xfrm>
        </p:spPr>
        <p:txBody>
          <a:bodyPr/>
          <a:lstStyle/>
          <a:p>
            <a:r>
              <a:rPr lang="en-US"/>
              <a:t>Text editor</a:t>
            </a:r>
          </a:p>
          <a:p>
            <a:pPr marL="0" indent="0">
              <a:buNone/>
            </a:pPr>
            <a:r>
              <a:rPr lang="en-US" b="1"/>
              <a:t>gedit</a:t>
            </a:r>
            <a:r>
              <a:rPr lang="en-US"/>
              <a:t> - Graphical text editor with syntax highlighting for lots of languages (Python, Shell, C, Markdown, etc)</a:t>
            </a:r>
            <a:endParaRPr lang="en-ID" b="1"/>
          </a:p>
          <a:p>
            <a:pPr marL="0" indent="0">
              <a:buNone/>
            </a:pPr>
            <a:r>
              <a:rPr lang="en-ID" sz="2200">
                <a:solidFill>
                  <a:srgbClr val="00B050"/>
                </a:solidFill>
                <a:latin typeface="Consolas" panose="020B0609020204030204" pitchFamily="49" charset="0"/>
              </a:rPr>
              <a:t>vandanu@computer</a:t>
            </a:r>
            <a:r>
              <a:rPr lang="en-ID" sz="2200">
                <a:latin typeface="Consolas" panose="020B0609020204030204" pitchFamily="49" charset="0"/>
              </a:rPr>
              <a:t>:</a:t>
            </a:r>
            <a:r>
              <a:rPr lang="en-ID" sz="220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ID" sz="2200" b="1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~</a:t>
            </a:r>
            <a:r>
              <a:rPr lang="en-ID" sz="2200">
                <a:solidFill>
                  <a:srgbClr val="00B050"/>
                </a:solidFill>
                <a:latin typeface="Consolas" panose="020B0609020204030204" pitchFamily="49" charset="0"/>
              </a:rPr>
              <a:t>$ </a:t>
            </a:r>
            <a:r>
              <a:rPr lang="en-ID" sz="2200">
                <a:latin typeface="Consolas" panose="020B0609020204030204" pitchFamily="49" charset="0"/>
              </a:rPr>
              <a:t>gedit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nano</a:t>
            </a:r>
            <a:r>
              <a:rPr lang="en-US"/>
              <a:t> - Text-based editor and designed to emulate the functionality and ease-of-use of the UW Pico text editor.</a:t>
            </a:r>
            <a:endParaRPr lang="en-ID" b="1"/>
          </a:p>
          <a:p>
            <a:pPr marL="0" indent="0">
              <a:buNone/>
            </a:pPr>
            <a:r>
              <a:rPr lang="en-ID" sz="2200">
                <a:solidFill>
                  <a:srgbClr val="00B050"/>
                </a:solidFill>
                <a:latin typeface="Consolas" panose="020B0609020204030204" pitchFamily="49" charset="0"/>
              </a:rPr>
              <a:t>vandanu@computer</a:t>
            </a:r>
            <a:r>
              <a:rPr lang="en-ID" sz="2200">
                <a:latin typeface="Consolas" panose="020B0609020204030204" pitchFamily="49" charset="0"/>
              </a:rPr>
              <a:t>:</a:t>
            </a:r>
            <a:r>
              <a:rPr lang="en-ID" sz="220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ID" sz="2200" b="1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~</a:t>
            </a:r>
            <a:r>
              <a:rPr lang="en-ID" sz="2200">
                <a:solidFill>
                  <a:srgbClr val="00B050"/>
                </a:solidFill>
                <a:latin typeface="Consolas" panose="020B0609020204030204" pitchFamily="49" charset="0"/>
              </a:rPr>
              <a:t>$ </a:t>
            </a:r>
            <a:r>
              <a:rPr lang="en-ID" sz="2200">
                <a:latin typeface="Consolas" panose="020B0609020204030204" pitchFamily="49" charset="0"/>
              </a:rPr>
              <a:t>nano</a:t>
            </a:r>
          </a:p>
        </p:txBody>
      </p:sp>
    </p:spTree>
    <p:extLst>
      <p:ext uri="{BB962C8B-B14F-4D97-AF65-F5344CB8AC3E}">
        <p14:creationId xmlns:p14="http://schemas.microsoft.com/office/powerpoint/2010/main" val="1340182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8C16F7-3177-8F65-A075-4BC8B909D9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047A0-397F-70C0-DB16-09C60624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978"/>
            <a:ext cx="10515600" cy="704918"/>
          </a:xfrm>
        </p:spPr>
        <p:txBody>
          <a:bodyPr>
            <a:normAutofit/>
          </a:bodyPr>
          <a:lstStyle/>
          <a:p>
            <a:r>
              <a:rPr lang="en-US" sz="2800" b="1"/>
              <a:t>Introduction to Linux</a:t>
            </a:r>
            <a:endParaRPr lang="en-ID" sz="28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9343B-CE8B-AEAD-FD26-098358205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5200"/>
            <a:ext cx="10515600" cy="5211763"/>
          </a:xfrm>
        </p:spPr>
        <p:txBody>
          <a:bodyPr/>
          <a:lstStyle/>
          <a:p>
            <a:r>
              <a:rPr lang="en-US"/>
              <a:t>Building an application from source</a:t>
            </a:r>
          </a:p>
          <a:p>
            <a:pPr marL="0" indent="0">
              <a:buNone/>
            </a:pPr>
            <a:r>
              <a:rPr lang="en-US" b="1"/>
              <a:t>apt</a:t>
            </a:r>
            <a:r>
              <a:rPr lang="en-US"/>
              <a:t> - Linux software is mostly provided by a distribution. Software is arranged into packages and groups of packages. This is kind-a like an "app store", but everything is free and kept up to date by the distribution (</a:t>
            </a:r>
            <a:r>
              <a:rPr lang="en-ID"/>
              <a:t>On Ubuntu/Debian distributions, use apt)</a:t>
            </a:r>
            <a:endParaRPr lang="en-ID" b="1"/>
          </a:p>
          <a:p>
            <a:pPr marL="0" indent="0">
              <a:buNone/>
            </a:pPr>
            <a:r>
              <a:rPr lang="en-ID" sz="2200">
                <a:solidFill>
                  <a:srgbClr val="00B050"/>
                </a:solidFill>
                <a:latin typeface="Consolas" panose="020B0609020204030204" pitchFamily="49" charset="0"/>
              </a:rPr>
              <a:t>vandanu@computer</a:t>
            </a:r>
            <a:r>
              <a:rPr lang="en-ID" sz="2200">
                <a:latin typeface="Consolas" panose="020B0609020204030204" pitchFamily="49" charset="0"/>
              </a:rPr>
              <a:t>:</a:t>
            </a:r>
            <a:r>
              <a:rPr lang="en-ID" sz="220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ID" sz="2200" b="1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~</a:t>
            </a:r>
            <a:r>
              <a:rPr lang="en-ID" sz="2200">
                <a:solidFill>
                  <a:srgbClr val="00B050"/>
                </a:solidFill>
                <a:latin typeface="Consolas" panose="020B0609020204030204" pitchFamily="49" charset="0"/>
              </a:rPr>
              <a:t>$ </a:t>
            </a:r>
            <a:r>
              <a:rPr lang="en-ID" sz="2200">
                <a:latin typeface="Consolas" panose="020B0609020204030204" pitchFamily="49" charset="0"/>
              </a:rPr>
              <a:t>apt-get python-numpy</a:t>
            </a:r>
          </a:p>
          <a:p>
            <a:pPr marL="0" indent="0">
              <a:buNone/>
            </a:pPr>
            <a:endParaRPr lang="en-ID">
              <a:latin typeface="Monaspace Neon"/>
            </a:endParaRPr>
          </a:p>
          <a:p>
            <a:pPr marL="0" indent="0">
              <a:buNone/>
            </a:pPr>
            <a:r>
              <a:rPr lang="en-ID">
                <a:latin typeface="Monaspace Neon"/>
              </a:rPr>
              <a:t>--To install, remove, and change in system-level programs requires administrative (root) privileges. Therefore, use "sudo"</a:t>
            </a:r>
          </a:p>
          <a:p>
            <a:pPr marL="0" indent="0">
              <a:buNone/>
            </a:pPr>
            <a:r>
              <a:rPr lang="en-ID" sz="2200">
                <a:solidFill>
                  <a:srgbClr val="00B050"/>
                </a:solidFill>
                <a:latin typeface="Consolas" panose="020B0609020204030204" pitchFamily="49" charset="0"/>
              </a:rPr>
              <a:t>vandanu@computer</a:t>
            </a:r>
            <a:r>
              <a:rPr lang="en-ID" sz="2200">
                <a:latin typeface="Consolas" panose="020B0609020204030204" pitchFamily="49" charset="0"/>
              </a:rPr>
              <a:t>:</a:t>
            </a:r>
            <a:r>
              <a:rPr lang="en-ID" sz="220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ID" sz="2200" b="1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~</a:t>
            </a:r>
            <a:r>
              <a:rPr lang="en-ID" sz="2200">
                <a:solidFill>
                  <a:srgbClr val="00B050"/>
                </a:solidFill>
                <a:latin typeface="Consolas" panose="020B0609020204030204" pitchFamily="49" charset="0"/>
              </a:rPr>
              <a:t>$ </a:t>
            </a:r>
            <a:r>
              <a:rPr lang="en-ID" sz="2200">
                <a:latin typeface="Consolas" panose="020B0609020204030204" pitchFamily="49" charset="0"/>
              </a:rPr>
              <a:t>sudo apt install gedit</a:t>
            </a:r>
            <a:endParaRPr lang="en-US" sz="2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484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701E79-CB36-B1C8-D424-BF72C0FAF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58A06-4C51-CC5A-9F5C-DD63BE20C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978"/>
            <a:ext cx="10515600" cy="704918"/>
          </a:xfrm>
        </p:spPr>
        <p:txBody>
          <a:bodyPr>
            <a:normAutofit/>
          </a:bodyPr>
          <a:lstStyle/>
          <a:p>
            <a:r>
              <a:rPr lang="en-US" sz="2800" b="1"/>
              <a:t>Introduction to Linux</a:t>
            </a:r>
            <a:endParaRPr lang="en-ID" sz="28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CAD70-84B8-CCB3-5109-E7E83EDA1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5200"/>
            <a:ext cx="10515600" cy="5211763"/>
          </a:xfrm>
        </p:spPr>
        <p:txBody>
          <a:bodyPr/>
          <a:lstStyle/>
          <a:p>
            <a:r>
              <a:rPr lang="en-US"/>
              <a:t>Unix help mechanism- Unix man pages</a:t>
            </a:r>
          </a:p>
          <a:p>
            <a:pPr marL="0" indent="0">
              <a:buNone/>
            </a:pPr>
            <a:r>
              <a:rPr lang="en-US" b="1"/>
              <a:t>man</a:t>
            </a:r>
            <a:r>
              <a:rPr lang="en-US"/>
              <a:t> - Every program on a Unix or Unix-like system has a system manual page, called a manpage, that gives a terse description of its usage.</a:t>
            </a:r>
          </a:p>
          <a:p>
            <a:pPr marL="0" indent="0">
              <a:buNone/>
            </a:pPr>
            <a:r>
              <a:rPr lang="en-ID" sz="2200">
                <a:solidFill>
                  <a:srgbClr val="00B050"/>
                </a:solidFill>
                <a:latin typeface="Consolas" panose="020B0609020204030204" pitchFamily="49" charset="0"/>
              </a:rPr>
              <a:t>vandanu@computer</a:t>
            </a:r>
            <a:r>
              <a:rPr lang="en-ID" sz="2200">
                <a:latin typeface="Consolas" panose="020B0609020204030204" pitchFamily="49" charset="0"/>
              </a:rPr>
              <a:t>:</a:t>
            </a:r>
            <a:r>
              <a:rPr lang="en-ID" sz="220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ID" sz="2200" b="1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~</a:t>
            </a:r>
            <a:r>
              <a:rPr lang="en-ID" sz="2200">
                <a:solidFill>
                  <a:srgbClr val="00B050"/>
                </a:solidFill>
                <a:latin typeface="Consolas" panose="020B0609020204030204" pitchFamily="49" charset="0"/>
              </a:rPr>
              <a:t>$ </a:t>
            </a:r>
            <a:r>
              <a:rPr lang="en-ID" sz="2200">
                <a:latin typeface="Consolas" panose="020B0609020204030204" pitchFamily="49" charset="0"/>
              </a:rPr>
              <a:t>man pwd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PWD(1)                         	User Commands                      	PWD(1)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NAME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       pwd - print name of current/working directory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SYNOPSIS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       pwd [OPTION]...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DESCRIPTION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       Print the full filename of the current working directory.</a:t>
            </a:r>
            <a:endParaRPr lang="en-ID" sz="180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55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BEA62D-7958-A851-0C51-BB46E15604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A92B9-FB43-34EF-0FFE-3E54EC922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978"/>
            <a:ext cx="10515600" cy="704918"/>
          </a:xfrm>
        </p:spPr>
        <p:txBody>
          <a:bodyPr>
            <a:normAutofit/>
          </a:bodyPr>
          <a:lstStyle/>
          <a:p>
            <a:r>
              <a:rPr lang="en-US" sz="2800" b="1"/>
              <a:t>Introduction to Linux</a:t>
            </a:r>
            <a:endParaRPr lang="en-ID" sz="28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3D944-4827-A89C-2065-F08FC198E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5200"/>
            <a:ext cx="10515600" cy="5211763"/>
          </a:xfrm>
        </p:spPr>
        <p:txBody>
          <a:bodyPr/>
          <a:lstStyle/>
          <a:p>
            <a:r>
              <a:rPr lang="en-US"/>
              <a:t>File storage and performance across file systems</a:t>
            </a:r>
          </a:p>
          <a:p>
            <a:pPr marL="0" indent="0">
              <a:buNone/>
            </a:pPr>
            <a:r>
              <a:rPr lang="en-US"/>
              <a:t>For the fastest performance speed, store your files in the WSL file system if you are working in a Linux command line (Ubuntu, OpenSUSE, etc). If you're working in a Windows command line (PowerShell, Command Prompt), store your files in the Windows file system.</a:t>
            </a:r>
          </a:p>
          <a:p>
            <a:pPr marL="0" indent="0">
              <a:buNone/>
            </a:pPr>
            <a:r>
              <a:rPr lang="en-US" sz="2400"/>
              <a:t>-&gt; Linux file system root directory: </a:t>
            </a:r>
            <a:r>
              <a:rPr lang="en-ID" sz="2000" b="1">
                <a:solidFill>
                  <a:srgbClr val="0E2841">
                    <a:lumMod val="50000"/>
                    <a:lumOff val="50000"/>
                  </a:srgbClr>
                </a:solidFill>
                <a:latin typeface="Consolas" panose="020B0609020204030204" pitchFamily="49" charset="0"/>
              </a:rPr>
              <a:t>/home/&lt;user_name&gt;/Project</a:t>
            </a:r>
            <a:endParaRPr lang="en-US" sz="2400"/>
          </a:p>
          <a:p>
            <a:pPr marL="0" indent="0">
              <a:buNone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-&gt; Windows file system root directory: 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E2841">
                    <a:lumMod val="50000"/>
                    <a:lumOff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/mnt/c/Users/&lt;user_name&gt;/Project</a:t>
            </a:r>
            <a:endParaRPr lang="en-ID" sz="220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4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6BFD2C-ACE3-1FEC-4CA8-534CB0F773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D4F7D-AD95-0B9A-9C68-A88345D07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978"/>
            <a:ext cx="10515600" cy="704918"/>
          </a:xfrm>
        </p:spPr>
        <p:txBody>
          <a:bodyPr>
            <a:normAutofit/>
          </a:bodyPr>
          <a:lstStyle/>
          <a:p>
            <a:r>
              <a:rPr lang="en-US" sz="2800" b="1"/>
              <a:t>Introduction to Linux</a:t>
            </a:r>
            <a:endParaRPr lang="en-ID" sz="28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8504-C632-5163-F2E6-86CE0F7D2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5200"/>
            <a:ext cx="6578402" cy="5211763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[Task 1]</a:t>
            </a:r>
          </a:p>
          <a:p>
            <a:pPr marL="0" indent="0">
              <a:buNone/>
            </a:pPr>
            <a:r>
              <a:rPr lang="en-US" sz="2500"/>
              <a:t>1. Download the data from the </a:t>
            </a:r>
            <a:r>
              <a:rPr lang="en-US" sz="2500">
                <a:hlinkClick r:id="rId2"/>
              </a:rPr>
              <a:t>drive</a:t>
            </a:r>
            <a:endParaRPr lang="en-US" sz="2500"/>
          </a:p>
          <a:p>
            <a:pPr marL="0" indent="0">
              <a:buNone/>
            </a:pPr>
            <a:r>
              <a:rPr lang="en-US" sz="2500"/>
              <a:t>2. Create a project folder for seismic processing (either in Linux or Windows file system) and </a:t>
            </a:r>
            <a:r>
              <a:rPr lang="en-US" sz="2500" u="sng"/>
              <a:t>check the permissions</a:t>
            </a:r>
          </a:p>
          <a:p>
            <a:pPr marL="0" indent="0">
              <a:buNone/>
            </a:pPr>
            <a:r>
              <a:rPr lang="en-US" sz="2500"/>
              <a:t>3. Move/copy the data from the download path to the project folder</a:t>
            </a:r>
          </a:p>
          <a:p>
            <a:pPr marL="0" indent="0">
              <a:buNone/>
            </a:pPr>
            <a:r>
              <a:rPr lang="en-US" sz="2500"/>
              <a:t>4. Extract the data</a:t>
            </a:r>
          </a:p>
        </p:txBody>
      </p:sp>
      <p:pic>
        <p:nvPicPr>
          <p:cNvPr id="4" name="Picture 3" descr="A penguin with text on it&#10;&#10;AI-generated content may be incorrect.">
            <a:extLst>
              <a:ext uri="{FF2B5EF4-FFF2-40B4-BE49-F238E27FC236}">
                <a16:creationId xmlns:a16="http://schemas.microsoft.com/office/drawing/2014/main" id="{DEC44AF4-F3C8-BF52-68F7-AA3B6679E0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602" y="758031"/>
            <a:ext cx="4407098" cy="534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167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556836-E376-E9FF-6AC4-4B719B6451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EA3B1-CE4C-0FF0-C04E-7FA84933E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978"/>
            <a:ext cx="10515600" cy="704918"/>
          </a:xfrm>
        </p:spPr>
        <p:txBody>
          <a:bodyPr>
            <a:normAutofit/>
          </a:bodyPr>
          <a:lstStyle/>
          <a:p>
            <a:r>
              <a:rPr lang="en-US" sz="2800" b="1"/>
              <a:t>Getting started with Unix and SU</a:t>
            </a:r>
            <a:endParaRPr lang="en-ID" sz="28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C1B62-5A94-DF2F-8BDA-73D7E6401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5200"/>
            <a:ext cx="10515600" cy="5211763"/>
          </a:xfrm>
        </p:spPr>
        <p:txBody>
          <a:bodyPr/>
          <a:lstStyle/>
          <a:p>
            <a:pPr marL="0" indent="0">
              <a:buNone/>
            </a:pPr>
            <a:r>
              <a:rPr lang="en-ID">
                <a:latin typeface="Monaspace Neon"/>
              </a:rPr>
              <a:t>Any SU programs that has executables permissions and which appears on the users' PATH may be run by just simply write out on the commandlines.</a:t>
            </a:r>
          </a:p>
          <a:p>
            <a:pPr marL="0" indent="0">
              <a:buNone/>
            </a:pPr>
            <a:r>
              <a:rPr lang="en-ID" sz="2200">
                <a:solidFill>
                  <a:srgbClr val="00B050"/>
                </a:solidFill>
                <a:latin typeface="Consolas" panose="020B0609020204030204" pitchFamily="49" charset="0"/>
              </a:rPr>
              <a:t>$ </a:t>
            </a:r>
            <a:r>
              <a:rPr lang="en-ID" sz="2200">
                <a:latin typeface="Consolas" panose="020B0609020204030204" pitchFamily="49" charset="0"/>
              </a:rPr>
              <a:t>suplane | suxwigb &amp;</a:t>
            </a:r>
          </a:p>
          <a:p>
            <a:pPr marL="0" indent="0">
              <a:buNone/>
            </a:pPr>
            <a:endParaRPr lang="en-ID" sz="220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D" sz="220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D" sz="220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D" sz="220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D" sz="220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D" sz="2200">
                <a:solidFill>
                  <a:srgbClr val="00B050"/>
                </a:solidFill>
                <a:latin typeface="Consolas" panose="020B0609020204030204" pitchFamily="49" charset="0"/>
              </a:rPr>
              <a:t>$ </a:t>
            </a:r>
            <a:r>
              <a:rPr lang="en-ID" sz="2200">
                <a:latin typeface="Consolas" panose="020B0609020204030204" pitchFamily="49" charset="0"/>
              </a:rPr>
              <a:t>suplane | suxwigb title="suplane"</a:t>
            </a:r>
          </a:p>
          <a:p>
            <a:pPr marL="0" indent="0">
              <a:buNone/>
            </a:pPr>
            <a:endParaRPr lang="en-US" sz="220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EA6226-C62F-8C24-00F9-3EE3C4D4D137}"/>
              </a:ext>
            </a:extLst>
          </p:cNvPr>
          <p:cNvSpPr txBox="1"/>
          <p:nvPr/>
        </p:nvSpPr>
        <p:spPr>
          <a:xfrm>
            <a:off x="1761341" y="3571081"/>
            <a:ext cx="156081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"pipe" symbol</a:t>
            </a:r>
            <a:endParaRPr lang="en-ID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3CBD86D-A735-7C6F-BBC4-465DB7DB6040}"/>
              </a:ext>
            </a:extLst>
          </p:cNvPr>
          <p:cNvCxnSpPr>
            <a:stCxn id="4" idx="0"/>
          </p:cNvCxnSpPr>
          <p:nvPr/>
        </p:nvCxnSpPr>
        <p:spPr>
          <a:xfrm flipH="1" flipV="1">
            <a:off x="2532866" y="2838450"/>
            <a:ext cx="8881" cy="7326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00A7433-A8A9-7E10-DE65-EDCC58D3E4F5}"/>
              </a:ext>
            </a:extLst>
          </p:cNvPr>
          <p:cNvSpPr txBox="1"/>
          <p:nvPr/>
        </p:nvSpPr>
        <p:spPr>
          <a:xfrm>
            <a:off x="3032664" y="3041445"/>
            <a:ext cx="210961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Ampersand symbol</a:t>
            </a:r>
            <a:endParaRPr lang="en-ID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A4B3215-6FF2-38B7-6B5F-E1477812D4CA}"/>
              </a:ext>
            </a:extLst>
          </p:cNvPr>
          <p:cNvCxnSpPr>
            <a:stCxn id="8" idx="0"/>
          </p:cNvCxnSpPr>
          <p:nvPr/>
        </p:nvCxnSpPr>
        <p:spPr>
          <a:xfrm flipH="1" flipV="1">
            <a:off x="4085735" y="2795588"/>
            <a:ext cx="1737" cy="2458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25EF08C0-17D3-3D31-A517-2D82CD67B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342" y="2002654"/>
            <a:ext cx="3184758" cy="417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149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F230B2-E4D8-D75D-D539-9925AB183E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BB01F-C126-B05A-0594-80ECB9530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978"/>
            <a:ext cx="10515600" cy="704918"/>
          </a:xfrm>
        </p:spPr>
        <p:txBody>
          <a:bodyPr>
            <a:normAutofit/>
          </a:bodyPr>
          <a:lstStyle/>
          <a:p>
            <a:r>
              <a:rPr lang="en-US" sz="2800" b="1"/>
              <a:t>Getting started with Unix and SU</a:t>
            </a:r>
            <a:endParaRPr lang="en-ID" sz="28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995E6-DB7C-C652-45FC-6A1B967FF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5200"/>
            <a:ext cx="10515600" cy="5211763"/>
          </a:xfrm>
        </p:spPr>
        <p:txBody>
          <a:bodyPr/>
          <a:lstStyle/>
          <a:p>
            <a:r>
              <a:rPr lang="en-US"/>
              <a:t>Pipe, redirect in, redirect out, and run in background</a:t>
            </a:r>
          </a:p>
          <a:p>
            <a:pPr marL="0" indent="0">
              <a:buNone/>
            </a:pPr>
            <a:r>
              <a:rPr lang="en-US"/>
              <a:t>Pipe "|", ouput from one program may be pipped out to another program</a:t>
            </a:r>
          </a:p>
          <a:p>
            <a:pPr marL="0" indent="0">
              <a:buNone/>
            </a:pPr>
            <a:r>
              <a:rPr kumimoji="0" lang="en-ID" sz="2200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$ </a:t>
            </a:r>
            <a:r>
              <a:rPr kumimoji="0" lang="en-ID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suplane | suspecfx | suxwigb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Redirect out "&gt;", </a:t>
            </a:r>
            <a:r>
              <a:rPr lang="en-US" u="sng"/>
              <a:t>writing</a:t>
            </a:r>
            <a:r>
              <a:rPr lang="en-US"/>
              <a:t> output to the file</a:t>
            </a:r>
          </a:p>
          <a:p>
            <a:pPr marL="0" indent="0">
              <a:buNone/>
            </a:pPr>
            <a:r>
              <a:rPr kumimoji="0" lang="en-ID" sz="2200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$ </a:t>
            </a:r>
            <a:r>
              <a:rPr kumimoji="0" lang="en-ID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suplane &gt; junk.su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Redirect in "&lt;", </a:t>
            </a:r>
            <a:r>
              <a:rPr lang="en-US" u="sng"/>
              <a:t>reading</a:t>
            </a:r>
            <a:r>
              <a:rPr lang="en-US"/>
              <a:t> input from the file</a:t>
            </a:r>
          </a:p>
          <a:p>
            <a:pPr marL="0" indent="0">
              <a:buNone/>
            </a:pPr>
            <a:r>
              <a:rPr lang="en-ID" sz="2200">
                <a:solidFill>
                  <a:srgbClr val="00B050"/>
                </a:solidFill>
                <a:latin typeface="Consolas" panose="020B0609020204030204" pitchFamily="49" charset="0"/>
              </a:rPr>
              <a:t>$ </a:t>
            </a:r>
            <a:r>
              <a:rPr lang="en-ID" sz="2200">
                <a:solidFill>
                  <a:prstClr val="black"/>
                </a:solidFill>
                <a:latin typeface="Consolas" panose="020B0609020204030204" pitchFamily="49" charset="0"/>
              </a:rPr>
              <a:t>suxwigb &lt; junk.su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87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C9012E-E454-6A68-CF5A-B7A687ED3E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84737-03D5-8495-26E8-8C9D6F6B4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978"/>
            <a:ext cx="10515600" cy="704918"/>
          </a:xfrm>
        </p:spPr>
        <p:txBody>
          <a:bodyPr>
            <a:normAutofit/>
          </a:bodyPr>
          <a:lstStyle/>
          <a:p>
            <a:r>
              <a:rPr lang="en-US" sz="2800" b="1"/>
              <a:t>Activity 1 - Viewing data</a:t>
            </a:r>
            <a:endParaRPr lang="en-ID" sz="28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75839-B896-DF53-968B-0A7A4A60B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5200"/>
            <a:ext cx="10515600" cy="5211763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The dataset can be accessed </a:t>
            </a:r>
            <a:r>
              <a:rPr lang="en-US">
                <a:hlinkClick r:id="rId2"/>
              </a:rPr>
              <a:t>here</a:t>
            </a:r>
            <a:r>
              <a:rPr lang="en-US"/>
              <a:t>, consisting of 2D land seismic data.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Our data is in SEGY format and need to be converted to SU format.</a:t>
            </a:r>
          </a:p>
          <a:p>
            <a:pPr marL="0" indent="0">
              <a:buNone/>
            </a:pPr>
            <a:r>
              <a:rPr lang="en-US"/>
              <a:t>--&gt; </a:t>
            </a:r>
            <a:r>
              <a:rPr lang="en-US">
                <a:latin typeface="Consolas" panose="020B0609020204030204" pitchFamily="49" charset="0"/>
              </a:rPr>
              <a:t>segyread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View the header.</a:t>
            </a:r>
          </a:p>
          <a:p>
            <a:pPr marL="0" indent="0">
              <a:buNone/>
            </a:pPr>
            <a:r>
              <a:rPr lang="en-US"/>
              <a:t>--&gt; </a:t>
            </a:r>
            <a:r>
              <a:rPr lang="en-US">
                <a:latin typeface="Consolas" panose="020B0609020204030204" pitchFamily="49" charset="0"/>
              </a:rPr>
              <a:t>surange</a:t>
            </a:r>
          </a:p>
          <a:p>
            <a:pPr marL="0" indent="0">
              <a:buNone/>
            </a:pPr>
            <a:r>
              <a:rPr lang="en-US"/>
              <a:t>Examine the SU header!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51BACC-E0A2-4936-36EF-2811DD85FBF3}"/>
              </a:ext>
            </a:extLst>
          </p:cNvPr>
          <p:cNvSpPr txBox="1"/>
          <p:nvPr/>
        </p:nvSpPr>
        <p:spPr>
          <a:xfrm>
            <a:off x="8934450" y="5690936"/>
            <a:ext cx="260032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/>
              <a:t>tips: type the program to see manual page</a:t>
            </a:r>
            <a:endParaRPr lang="en-ID" b="1"/>
          </a:p>
        </p:txBody>
      </p:sp>
    </p:spTree>
    <p:extLst>
      <p:ext uri="{BB962C8B-B14F-4D97-AF65-F5344CB8AC3E}">
        <p14:creationId xmlns:p14="http://schemas.microsoft.com/office/powerpoint/2010/main" val="3740060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10DAE9-4D30-2BE3-E9C3-A069E1D934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130BA-C542-A488-415E-BE48CEADD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978"/>
            <a:ext cx="10515600" cy="704918"/>
          </a:xfrm>
        </p:spPr>
        <p:txBody>
          <a:bodyPr>
            <a:normAutofit/>
          </a:bodyPr>
          <a:lstStyle/>
          <a:p>
            <a:r>
              <a:rPr lang="en-US" sz="2800" b="1"/>
              <a:t>Activity 1 - Viewing data</a:t>
            </a:r>
            <a:endParaRPr lang="en-ID" sz="28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F5029-C855-405B-88AA-24475A893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5200"/>
            <a:ext cx="10515600" cy="5211763"/>
          </a:xfrm>
        </p:spPr>
        <p:txBody>
          <a:bodyPr/>
          <a:lstStyle/>
          <a:p>
            <a:r>
              <a:rPr lang="en-US"/>
              <a:t>Wiggle traces</a:t>
            </a:r>
          </a:p>
          <a:p>
            <a:pPr marL="0" indent="0">
              <a:buNone/>
            </a:pPr>
            <a:r>
              <a:rPr lang="en-US"/>
              <a:t>--&gt; </a:t>
            </a:r>
            <a:r>
              <a:rPr lang="en-US">
                <a:latin typeface="Consolas" panose="020B0609020204030204" pitchFamily="49" charset="0"/>
              </a:rPr>
              <a:t>suxwigb</a:t>
            </a:r>
            <a:endParaRPr lang="en-US"/>
          </a:p>
          <a:p>
            <a:r>
              <a:rPr lang="en-US"/>
              <a:t>Image plot</a:t>
            </a:r>
          </a:p>
          <a:p>
            <a:pPr marL="0" indent="0">
              <a:buNone/>
            </a:pPr>
            <a:r>
              <a:rPr lang="en-US"/>
              <a:t>--&gt; </a:t>
            </a:r>
            <a:r>
              <a:rPr lang="en-US">
                <a:latin typeface="Consolas" panose="020B0609020204030204" pitchFamily="49" charset="0"/>
              </a:rPr>
              <a:t>suximage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Select key header word to window on. See SU key with description </a:t>
            </a:r>
            <a:r>
              <a:rPr lang="en-US">
                <a:hlinkClick r:id="rId2"/>
              </a:rPr>
              <a:t>here</a:t>
            </a:r>
            <a:endParaRPr lang="en-US"/>
          </a:p>
          <a:p>
            <a:pPr marL="0" indent="0">
              <a:buNone/>
            </a:pPr>
            <a:r>
              <a:rPr lang="en-US"/>
              <a:t>--&gt; </a:t>
            </a:r>
            <a:r>
              <a:rPr lang="en-US">
                <a:latin typeface="Consolas" panose="020B0609020204030204" pitchFamily="49" charset="0"/>
              </a:rPr>
              <a:t>suwind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99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FB6A0-3CC6-934D-A7DF-2924974D0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978"/>
            <a:ext cx="10515600" cy="704918"/>
          </a:xfrm>
        </p:spPr>
        <p:txBody>
          <a:bodyPr>
            <a:normAutofit/>
          </a:bodyPr>
          <a:lstStyle/>
          <a:p>
            <a:r>
              <a:rPr lang="en-US" sz="2800" b="1"/>
              <a:t>Introduction to Linux</a:t>
            </a:r>
            <a:endParaRPr lang="en-ID" sz="28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99D93-A7EF-07AC-29E9-531AED9B8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5200"/>
            <a:ext cx="10515600" cy="5211763"/>
          </a:xfrm>
        </p:spPr>
        <p:txBody>
          <a:bodyPr/>
          <a:lstStyle/>
          <a:p>
            <a:r>
              <a:rPr lang="en-US"/>
              <a:t>Command prompt</a:t>
            </a:r>
          </a:p>
          <a:p>
            <a:pPr marL="0" indent="0">
              <a:buNone/>
            </a:pPr>
            <a:r>
              <a:rPr lang="en-US"/>
              <a:t>When you login to a system you will be presented with what is referred to as a command prompt. </a:t>
            </a:r>
          </a:p>
          <a:p>
            <a:pPr marL="0" indent="0">
              <a:buNone/>
            </a:pPr>
            <a:r>
              <a:rPr lang="en-US"/>
              <a:t>Example: </a:t>
            </a:r>
            <a:r>
              <a:rPr lang="en-ID" b="0" i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user@hostname</a:t>
            </a:r>
            <a:r>
              <a:rPr lang="en-ID" b="0" i="0">
                <a:effectLst/>
                <a:latin typeface="Consolas" panose="020B0609020204030204" pitchFamily="49" charset="0"/>
              </a:rPr>
              <a:t>:</a:t>
            </a:r>
            <a:r>
              <a:rPr lang="en-ID" b="0" i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1" i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ID" b="0" i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$</a:t>
            </a:r>
            <a:endParaRPr lang="en-US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en-US"/>
          </a:p>
          <a:p>
            <a:pPr marL="0" indent="0">
              <a:buNone/>
            </a:pPr>
            <a:endParaRPr lang="en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3BF907-BD66-EDA4-2CA4-6E0F7395A25B}"/>
              </a:ext>
            </a:extLst>
          </p:cNvPr>
          <p:cNvSpPr txBox="1"/>
          <p:nvPr/>
        </p:nvSpPr>
        <p:spPr>
          <a:xfrm>
            <a:off x="1905000" y="3571081"/>
            <a:ext cx="869149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/>
              <a:t>user</a:t>
            </a:r>
            <a:endParaRPr lang="en-ID" sz="2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627C1F-D20F-2E44-660D-A0C040FA0368}"/>
              </a:ext>
            </a:extLst>
          </p:cNvPr>
          <p:cNvSpPr txBox="1"/>
          <p:nvPr/>
        </p:nvSpPr>
        <p:spPr>
          <a:xfrm>
            <a:off x="2543613" y="4341391"/>
            <a:ext cx="2813142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/>
              <a:t>machine you are </a:t>
            </a:r>
          </a:p>
          <a:p>
            <a:pPr algn="ctr"/>
            <a:r>
              <a:rPr lang="en-US" sz="2800"/>
              <a:t>logged into</a:t>
            </a:r>
            <a:endParaRPr lang="en-ID" sz="2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39BFD7-76F1-862E-FFA1-C191E1B7C0D9}"/>
              </a:ext>
            </a:extLst>
          </p:cNvPr>
          <p:cNvSpPr txBox="1"/>
          <p:nvPr/>
        </p:nvSpPr>
        <p:spPr>
          <a:xfrm>
            <a:off x="4437849" y="3496310"/>
            <a:ext cx="2765757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/>
              <a:t>current directory</a:t>
            </a:r>
            <a:endParaRPr lang="en-ID" sz="28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620EC0F-23D9-6352-624A-64A7FEE2885E}"/>
              </a:ext>
            </a:extLst>
          </p:cNvPr>
          <p:cNvCxnSpPr/>
          <p:nvPr/>
        </p:nvCxnSpPr>
        <p:spPr>
          <a:xfrm flipV="1">
            <a:off x="2339574" y="2884602"/>
            <a:ext cx="434575" cy="6864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DC73BB4-5E15-E326-DF8B-E920BCF56EB5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3950184" y="2919413"/>
            <a:ext cx="0" cy="14219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2C9C49D-9F92-008E-B9D9-1003EEDD41F5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5511800" y="2884602"/>
            <a:ext cx="308928" cy="611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2167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D84BF6-EE8C-652B-FF84-5B55D70138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44C9B-FF81-8580-B2C3-A9FFA7FE9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978"/>
            <a:ext cx="10515600" cy="704918"/>
          </a:xfrm>
        </p:spPr>
        <p:txBody>
          <a:bodyPr>
            <a:normAutofit/>
          </a:bodyPr>
          <a:lstStyle/>
          <a:p>
            <a:r>
              <a:rPr lang="en-US" sz="2800" b="1"/>
              <a:t>Activity 3 - Filtering</a:t>
            </a:r>
            <a:endParaRPr lang="en-ID" sz="28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0054D-6B36-1CF1-37C3-39C89988C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5200"/>
            <a:ext cx="10515600" cy="5211763"/>
          </a:xfrm>
        </p:spPr>
        <p:txBody>
          <a:bodyPr/>
          <a:lstStyle/>
          <a:p>
            <a:r>
              <a:rPr lang="en-US"/>
              <a:t>Ground roll removal</a:t>
            </a:r>
          </a:p>
          <a:p>
            <a:pPr marL="0" indent="0">
              <a:buNone/>
            </a:pPr>
            <a:r>
              <a:rPr lang="en-US"/>
              <a:t>Ground roll noise reduction using FK filter (frequency (f) and wavenumber (k) spectrum)</a:t>
            </a:r>
          </a:p>
          <a:p>
            <a:pPr marL="0" indent="0">
              <a:buNone/>
            </a:pPr>
            <a:r>
              <a:rPr lang="en-US"/>
              <a:t>--&gt; </a:t>
            </a:r>
            <a:r>
              <a:rPr lang="en-US">
                <a:latin typeface="Consolas" panose="020B0609020204030204" pitchFamily="49" charset="0"/>
              </a:rPr>
              <a:t>sudipfilt</a:t>
            </a:r>
            <a:endParaRPr lang="en-US"/>
          </a:p>
          <a:p>
            <a:pPr marL="0" indent="0">
              <a:buNone/>
            </a:pPr>
            <a:r>
              <a:rPr lang="en-US"/>
              <a:t>Required parameter: d2 (spatial sampling)</a:t>
            </a:r>
          </a:p>
          <a:p>
            <a:pPr marL="0" indent="0">
              <a:buNone/>
            </a:pPr>
            <a:r>
              <a:rPr lang="en-US"/>
              <a:t>Parameter:</a:t>
            </a:r>
          </a:p>
          <a:p>
            <a:r>
              <a:rPr lang="en-US"/>
              <a:t>amps=1,1,1,1 (do nothing)</a:t>
            </a:r>
          </a:p>
          <a:p>
            <a:r>
              <a:rPr lang="en-US"/>
              <a:t>amps=1,0,0,1 (The reject zone)</a:t>
            </a:r>
          </a:p>
          <a:p>
            <a:r>
              <a:rPr lang="en-US"/>
              <a:t>amps=0,1,1,0 (The pass zone)</a:t>
            </a:r>
          </a:p>
          <a:p>
            <a:pPr marL="0" indent="0">
              <a:buNone/>
            </a:pPr>
            <a:r>
              <a:rPr lang="en-US"/>
              <a:t>--&gt; </a:t>
            </a:r>
            <a:r>
              <a:rPr lang="en-US">
                <a:latin typeface="Consolas" panose="020B0609020204030204" pitchFamily="49" charset="0"/>
              </a:rPr>
              <a:t>suximage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8214835-FA25-5270-CE53-87F347FF7955}"/>
              </a:ext>
            </a:extLst>
          </p:cNvPr>
          <p:cNvGrpSpPr/>
          <p:nvPr/>
        </p:nvGrpSpPr>
        <p:grpSpPr>
          <a:xfrm>
            <a:off x="8471453" y="2475215"/>
            <a:ext cx="2643802" cy="2992332"/>
            <a:chOff x="7072442" y="1400559"/>
            <a:chExt cx="3835423" cy="434104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1FCAC66-39FB-602F-8F1D-544E96AC3A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72442" y="1400559"/>
              <a:ext cx="3835423" cy="4341043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8058222-96FB-B754-20D2-0845995FC2EA}"/>
                </a:ext>
              </a:extLst>
            </p:cNvPr>
            <p:cNvSpPr/>
            <p:nvPr/>
          </p:nvSpPr>
          <p:spPr>
            <a:xfrm>
              <a:off x="8321315" y="2355875"/>
              <a:ext cx="1473134" cy="32797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1591270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3C69F9-41A9-5CAB-2587-C2F32B5785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39ECA-8867-D1D0-58EF-766B2CACC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978"/>
            <a:ext cx="10515600" cy="704918"/>
          </a:xfrm>
        </p:spPr>
        <p:txBody>
          <a:bodyPr>
            <a:normAutofit/>
          </a:bodyPr>
          <a:lstStyle/>
          <a:p>
            <a:r>
              <a:rPr lang="en-US" sz="2800" b="1"/>
              <a:t>Introduction to Linux</a:t>
            </a:r>
            <a:endParaRPr lang="en-ID" sz="28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7C15B-10A4-C867-514A-2E5551201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5200"/>
            <a:ext cx="10515600" cy="5211763"/>
          </a:xfrm>
        </p:spPr>
        <p:txBody>
          <a:bodyPr/>
          <a:lstStyle/>
          <a:p>
            <a:r>
              <a:rPr lang="en-US"/>
              <a:t>Basic File System Functionality</a:t>
            </a:r>
          </a:p>
          <a:p>
            <a:pPr marL="0" indent="0">
              <a:buNone/>
            </a:pPr>
            <a:r>
              <a:rPr lang="en-ID" b="1"/>
              <a:t>pwd </a:t>
            </a:r>
            <a:r>
              <a:rPr lang="en-ID"/>
              <a:t>-</a:t>
            </a:r>
            <a:r>
              <a:rPr lang="en-ID" b="1"/>
              <a:t> </a:t>
            </a:r>
            <a:r>
              <a:rPr lang="en-US"/>
              <a:t>Print name of current Working Directory.</a:t>
            </a:r>
            <a:endParaRPr lang="en-ID" b="1"/>
          </a:p>
          <a:p>
            <a:pPr marL="0" indent="0">
              <a:buNone/>
            </a:pPr>
            <a:r>
              <a:rPr lang="en-ID" sz="2200" b="0" i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vandanu@computer</a:t>
            </a:r>
            <a:r>
              <a:rPr lang="en-ID" sz="2200" b="0" i="0">
                <a:effectLst/>
                <a:latin typeface="Consolas" panose="020B0609020204030204" pitchFamily="49" charset="0"/>
              </a:rPr>
              <a:t>:</a:t>
            </a:r>
            <a:r>
              <a:rPr lang="en-ID" sz="2200" b="0" i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2200" b="1" i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ID" sz="2200" b="0" i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$ </a:t>
            </a:r>
            <a:r>
              <a:rPr lang="en-ID" sz="2200" b="0" i="0">
                <a:effectLst/>
                <a:latin typeface="Consolas" panose="020B0609020204030204" pitchFamily="49" charset="0"/>
              </a:rPr>
              <a:t>pwd</a:t>
            </a:r>
          </a:p>
          <a:p>
            <a:pPr marL="0" indent="0">
              <a:buNone/>
            </a:pPr>
            <a:r>
              <a:rPr lang="en-ID" sz="2200">
                <a:latin typeface="Consolas" panose="020B0609020204030204" pitchFamily="49" charset="0"/>
              </a:rPr>
              <a:t>/home/vandanu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cd</a:t>
            </a:r>
            <a:r>
              <a:rPr lang="en-US"/>
              <a:t> - Change Directory. Changes the current working directory.</a:t>
            </a:r>
          </a:p>
          <a:p>
            <a:pPr marL="0" indent="0">
              <a:buNone/>
            </a:pPr>
            <a:r>
              <a:rPr lang="en-ID" sz="2200" b="0" i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vandanu@computer</a:t>
            </a:r>
            <a:r>
              <a:rPr lang="en-ID" sz="2200" b="0" i="0">
                <a:effectLst/>
                <a:latin typeface="Consolas" panose="020B0609020204030204" pitchFamily="49" charset="0"/>
              </a:rPr>
              <a:t>:</a:t>
            </a:r>
            <a:r>
              <a:rPr lang="en-ID" sz="2200" b="0" i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2200" b="1" i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ID" sz="2200" b="0" i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$ </a:t>
            </a:r>
            <a:r>
              <a:rPr lang="en-ID" sz="2200" b="0" i="0">
                <a:effectLst/>
                <a:latin typeface="Consolas" panose="020B0609020204030204" pitchFamily="49" charset="0"/>
              </a:rPr>
              <a:t>cd Devito/devito-env</a:t>
            </a:r>
          </a:p>
          <a:p>
            <a:pPr marL="0" indent="0">
              <a:buNone/>
            </a:pPr>
            <a:r>
              <a:rPr lang="en-ID" sz="2200" b="0" i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vandanu@computer</a:t>
            </a:r>
            <a:r>
              <a:rPr lang="en-ID" sz="2200" b="0" i="0">
                <a:effectLst/>
                <a:latin typeface="Consolas" panose="020B0609020204030204" pitchFamily="49" charset="0"/>
              </a:rPr>
              <a:t>:</a:t>
            </a:r>
            <a:r>
              <a:rPr lang="en-ID" sz="2200" b="0" i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2200" b="1" i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~/Devito/devito-env</a:t>
            </a:r>
            <a:r>
              <a:rPr lang="en-ID" sz="2200" b="0" i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$</a:t>
            </a:r>
            <a:endParaRPr lang="en-ID" sz="2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509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72425C-E6CC-6782-6C4F-314F5F9C00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AF707-D8EC-99C1-D1FF-79B5D99FB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978"/>
            <a:ext cx="10515600" cy="704918"/>
          </a:xfrm>
        </p:spPr>
        <p:txBody>
          <a:bodyPr>
            <a:normAutofit/>
          </a:bodyPr>
          <a:lstStyle/>
          <a:p>
            <a:r>
              <a:rPr lang="en-US" sz="2800" b="1"/>
              <a:t>Introduction to Linux</a:t>
            </a:r>
            <a:endParaRPr lang="en-ID" sz="28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66C52-A398-E643-CBD2-53F7AE035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5200"/>
            <a:ext cx="10515600" cy="5211763"/>
          </a:xfrm>
        </p:spPr>
        <p:txBody>
          <a:bodyPr/>
          <a:lstStyle/>
          <a:p>
            <a:r>
              <a:rPr lang="en-US"/>
              <a:t>Basic File System Functionality</a:t>
            </a:r>
          </a:p>
          <a:p>
            <a:pPr marL="0" indent="0">
              <a:buNone/>
            </a:pPr>
            <a:r>
              <a:rPr lang="en-ID" b="1"/>
              <a:t>which </a:t>
            </a:r>
            <a:r>
              <a:rPr lang="en-ID"/>
              <a:t>-</a:t>
            </a:r>
            <a:r>
              <a:rPr lang="en-ID" b="1"/>
              <a:t> </a:t>
            </a:r>
            <a:r>
              <a:rPr lang="en-US"/>
              <a:t>Which is a command used to locate executables.</a:t>
            </a:r>
            <a:endParaRPr lang="en-ID" b="1"/>
          </a:p>
          <a:p>
            <a:pPr marL="0" indent="0">
              <a:buNone/>
            </a:pPr>
            <a:r>
              <a:rPr lang="en-ID" sz="2200" b="0" i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vandanu@computer</a:t>
            </a:r>
            <a:r>
              <a:rPr lang="en-ID" sz="2200" b="0" i="0">
                <a:effectLst/>
                <a:latin typeface="Consolas" panose="020B0609020204030204" pitchFamily="49" charset="0"/>
              </a:rPr>
              <a:t>:</a:t>
            </a:r>
            <a:r>
              <a:rPr lang="en-ID" sz="2200" b="0" i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2200" b="1" i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ID" sz="2200" b="0" i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$ </a:t>
            </a:r>
            <a:r>
              <a:rPr lang="en-ID" sz="2200" b="0" i="0">
                <a:effectLst/>
                <a:latin typeface="Consolas" panose="020B0609020204030204" pitchFamily="49" charset="0"/>
              </a:rPr>
              <a:t>which suxwigb</a:t>
            </a:r>
          </a:p>
          <a:p>
            <a:pPr marL="0" indent="0">
              <a:buNone/>
            </a:pPr>
            <a:r>
              <a:rPr lang="de-DE" sz="2200">
                <a:latin typeface="Consolas" panose="020B0609020204030204" pitchFamily="49" charset="0"/>
              </a:rPr>
              <a:t>/mnt/d/SU/bin/suxwigb</a:t>
            </a:r>
            <a:endParaRPr lang="en-ID" sz="220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ls</a:t>
            </a:r>
            <a:r>
              <a:rPr lang="en-US"/>
              <a:t> - Displays a listing of files and directories.</a:t>
            </a:r>
          </a:p>
          <a:p>
            <a:pPr marL="0" indent="0">
              <a:buNone/>
            </a:pPr>
            <a:r>
              <a:rPr lang="en-US" i="1"/>
              <a:t>useful flags:</a:t>
            </a:r>
            <a:r>
              <a:rPr lang="en-US"/>
              <a:t> -l, -a</a:t>
            </a:r>
          </a:p>
          <a:p>
            <a:pPr marL="0" indent="0">
              <a:buNone/>
            </a:pPr>
            <a:r>
              <a:rPr lang="en-ID" sz="2200" b="0" i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vandanu@computer</a:t>
            </a:r>
            <a:r>
              <a:rPr lang="en-ID" sz="2200" b="0" i="0">
                <a:effectLst/>
                <a:latin typeface="Consolas" panose="020B0609020204030204" pitchFamily="49" charset="0"/>
              </a:rPr>
              <a:t>:</a:t>
            </a:r>
            <a:r>
              <a:rPr lang="en-ID" sz="2200" b="0" i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2200" b="1" i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ID" sz="2200" b="0" i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$ </a:t>
            </a:r>
            <a:r>
              <a:rPr lang="en-ID" sz="2200" b="0" i="0">
                <a:effectLst/>
                <a:latin typeface="Consolas" panose="020B0609020204030204" pitchFamily="49" charset="0"/>
              </a:rPr>
              <a:t>ls</a:t>
            </a:r>
          </a:p>
          <a:p>
            <a:pPr marL="0" indent="0">
              <a:buNone/>
            </a:pPr>
            <a:r>
              <a:rPr lang="pt-BR" sz="2200" i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Devito   SeisElastic2D_1.1   SeisUnix   devito_project   las_converter</a:t>
            </a:r>
          </a:p>
          <a:p>
            <a:pPr marL="0" indent="0">
              <a:buNone/>
            </a:pPr>
            <a:endParaRPr lang="en-ID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3EA524-8BE4-17BE-FFD9-26D408BC489E}"/>
              </a:ext>
            </a:extLst>
          </p:cNvPr>
          <p:cNvSpPr txBox="1"/>
          <p:nvPr/>
        </p:nvSpPr>
        <p:spPr>
          <a:xfrm>
            <a:off x="954315" y="5807631"/>
            <a:ext cx="986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i="1">
                <a:effectLst/>
                <a:latin typeface="Monaspace Neon"/>
              </a:rPr>
              <a:t>...(cont.)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02611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5377CA-72A5-05A3-4F9F-D60C48B463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779B2-48C9-C942-B5BE-AD00C6829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978"/>
            <a:ext cx="10515600" cy="704918"/>
          </a:xfrm>
        </p:spPr>
        <p:txBody>
          <a:bodyPr>
            <a:normAutofit/>
          </a:bodyPr>
          <a:lstStyle/>
          <a:p>
            <a:r>
              <a:rPr lang="en-US" sz="2800" b="1"/>
              <a:t>Introduction to Linux</a:t>
            </a:r>
            <a:endParaRPr lang="en-ID" sz="28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F089D-0B47-7AE7-0E48-98071E8AC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5200"/>
            <a:ext cx="10515600" cy="5211763"/>
          </a:xfrm>
        </p:spPr>
        <p:txBody>
          <a:bodyPr/>
          <a:lstStyle/>
          <a:p>
            <a:r>
              <a:rPr lang="en-US"/>
              <a:t>Basic File System Functionality</a:t>
            </a:r>
          </a:p>
          <a:p>
            <a:pPr marL="0" indent="0">
              <a:buNone/>
            </a:pPr>
            <a:r>
              <a:rPr lang="en-ID" sz="2200" b="0" i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vandanu@computer</a:t>
            </a:r>
            <a:r>
              <a:rPr lang="en-ID" sz="2200" b="0" i="0">
                <a:effectLst/>
                <a:latin typeface="Consolas" panose="020B0609020204030204" pitchFamily="49" charset="0"/>
              </a:rPr>
              <a:t>:</a:t>
            </a:r>
            <a:r>
              <a:rPr lang="en-ID" sz="2200" b="0" i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2200" b="1" i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ID" sz="2200" b="0" i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$ </a:t>
            </a:r>
            <a:r>
              <a:rPr lang="en-ID" sz="2200" b="0" i="0">
                <a:effectLst/>
                <a:latin typeface="Consolas" panose="020B0609020204030204" pitchFamily="49" charset="0"/>
              </a:rPr>
              <a:t>ls -l</a:t>
            </a:r>
          </a:p>
          <a:p>
            <a:pPr marL="0" indent="0">
              <a:buNone/>
            </a:pPr>
            <a:r>
              <a:rPr lang="de-DE" sz="2200">
                <a:latin typeface="Consolas" panose="020B0609020204030204" pitchFamily="49" charset="0"/>
              </a:rPr>
              <a:t>total 20</a:t>
            </a:r>
          </a:p>
          <a:p>
            <a:pPr marL="0" indent="0">
              <a:buNone/>
            </a:pPr>
            <a:r>
              <a:rPr lang="de-DE" sz="2200">
                <a:latin typeface="Consolas" panose="020B0609020204030204" pitchFamily="49" charset="0"/>
              </a:rPr>
              <a:t>drwxr-xr-x 5 vandanu vandanu 4096 Aug 14 15:08 </a:t>
            </a:r>
            <a:r>
              <a:rPr lang="de-DE" sz="220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Devito</a:t>
            </a:r>
          </a:p>
          <a:p>
            <a:pPr marL="0" indent="0">
              <a:buNone/>
            </a:pPr>
            <a:r>
              <a:rPr lang="de-DE" sz="2200">
                <a:latin typeface="Consolas" panose="020B0609020204030204" pitchFamily="49" charset="0"/>
              </a:rPr>
              <a:t>drwxr-xr-x 7 vandanu vandanu 4096 Aug 25 08:46 </a:t>
            </a:r>
            <a:r>
              <a:rPr lang="de-DE" sz="220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SeisElastic2D_1.1</a:t>
            </a:r>
          </a:p>
          <a:p>
            <a:pPr marL="0" indent="0">
              <a:buNone/>
            </a:pPr>
            <a:r>
              <a:rPr lang="de-DE" sz="2200">
                <a:latin typeface="Consolas" panose="020B0609020204030204" pitchFamily="49" charset="0"/>
              </a:rPr>
              <a:t>drwxr-xr-x 8 vandanu vandanu 4096 Feb 28 15:38 </a:t>
            </a:r>
            <a:r>
              <a:rPr lang="de-DE" sz="220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SeisUnix</a:t>
            </a:r>
          </a:p>
          <a:p>
            <a:pPr marL="0" indent="0">
              <a:buNone/>
            </a:pPr>
            <a:r>
              <a:rPr lang="de-DE" sz="2200">
                <a:latin typeface="Consolas" panose="020B0609020204030204" pitchFamily="49" charset="0"/>
              </a:rPr>
              <a:t>drwxr-xr-x 3 vandanu vandanu 4096 Aug 14 14:21 </a:t>
            </a:r>
            <a:r>
              <a:rPr lang="de-DE" sz="220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devito_project</a:t>
            </a:r>
          </a:p>
          <a:p>
            <a:pPr marL="0" indent="0">
              <a:buNone/>
            </a:pPr>
            <a:r>
              <a:rPr lang="de-DE" sz="2200">
                <a:latin typeface="Consolas" panose="020B0609020204030204" pitchFamily="49" charset="0"/>
              </a:rPr>
              <a:t>drwxr-xr-x 5 vandanu vandanu 4096 Mar  8 23:55 </a:t>
            </a:r>
            <a:r>
              <a:rPr lang="de-DE" sz="220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las_converter</a:t>
            </a:r>
          </a:p>
          <a:p>
            <a:pPr marL="0" indent="0">
              <a:buNone/>
            </a:pPr>
            <a:r>
              <a:rPr lang="en-ID" sz="2200" b="0" i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vandanu@computer</a:t>
            </a:r>
            <a:r>
              <a:rPr lang="en-ID" sz="2200" b="0" i="0">
                <a:effectLst/>
                <a:latin typeface="Consolas" panose="020B0609020204030204" pitchFamily="49" charset="0"/>
              </a:rPr>
              <a:t>:</a:t>
            </a:r>
            <a:r>
              <a:rPr lang="en-ID" sz="2200" b="0" i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2200" b="1" i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ID" sz="2200" b="0" i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$ </a:t>
            </a:r>
            <a:r>
              <a:rPr lang="en-ID" sz="2200" b="0" i="0">
                <a:effectLst/>
                <a:latin typeface="Consolas" panose="020B0609020204030204" pitchFamily="49" charset="0"/>
              </a:rPr>
              <a:t>ls -a</a:t>
            </a:r>
          </a:p>
          <a:p>
            <a:pPr marL="0" indent="0">
              <a:buNone/>
            </a:pPr>
            <a:r>
              <a:rPr lang="en-ID" sz="2200" b="0" i="0">
                <a:effectLst/>
                <a:latin typeface="Consolas" panose="020B0609020204030204" pitchFamily="49" charset="0"/>
              </a:rPr>
              <a:t>.bash_logout      .bashrc         </a:t>
            </a:r>
            <a:r>
              <a:rPr lang="en-ID" sz="2200" b="0" i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.config</a:t>
            </a:r>
            <a:r>
              <a:rPr lang="en-ID" sz="2200" b="0" i="0">
                <a:effectLst/>
                <a:latin typeface="Consolas" panose="020B0609020204030204" pitchFamily="49" charset="0"/>
              </a:rPr>
              <a:t>        </a:t>
            </a:r>
            <a:r>
              <a:rPr lang="en-ID" sz="2200" b="0" i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.gmt        .landscape        .local          </a:t>
            </a:r>
            <a:r>
              <a:rPr lang="en-ID" sz="2200" b="0" i="0">
                <a:effectLst/>
                <a:latin typeface="Consolas" panose="020B0609020204030204" pitchFamily="49" charset="0"/>
              </a:rPr>
              <a:t>.profile       </a:t>
            </a:r>
            <a:r>
              <a:rPr lang="en-ID" sz="2200" b="0" i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.vscode-server       Devito            SeisUnix        las_converter</a:t>
            </a:r>
          </a:p>
          <a:p>
            <a:pPr marL="0" indent="0">
              <a:buNone/>
            </a:pPr>
            <a:endParaRPr lang="en-ID">
              <a:solidFill>
                <a:schemeClr val="tx2">
                  <a:lumMod val="50000"/>
                  <a:lumOff val="50000"/>
                </a:schemeClr>
              </a:solidFill>
              <a:latin typeface="Monaspace Neon"/>
            </a:endParaRPr>
          </a:p>
        </p:txBody>
      </p:sp>
    </p:spTree>
    <p:extLst>
      <p:ext uri="{BB962C8B-B14F-4D97-AF65-F5344CB8AC3E}">
        <p14:creationId xmlns:p14="http://schemas.microsoft.com/office/powerpoint/2010/main" val="622114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D16383-1724-4471-9715-0F858D6447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E756E-EA6F-5D60-9868-22B794A78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978"/>
            <a:ext cx="10515600" cy="704918"/>
          </a:xfrm>
        </p:spPr>
        <p:txBody>
          <a:bodyPr>
            <a:normAutofit/>
          </a:bodyPr>
          <a:lstStyle/>
          <a:p>
            <a:r>
              <a:rPr lang="en-US" sz="2800" b="1"/>
              <a:t>Introduction to Linux</a:t>
            </a:r>
            <a:endParaRPr lang="en-ID" sz="28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90CA5-D323-C052-6DF0-D49D48F8F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5200"/>
            <a:ext cx="10515600" cy="5211763"/>
          </a:xfrm>
        </p:spPr>
        <p:txBody>
          <a:bodyPr/>
          <a:lstStyle/>
          <a:p>
            <a:r>
              <a:rPr lang="en-US"/>
              <a:t>Basic File System Functionality</a:t>
            </a:r>
          </a:p>
          <a:p>
            <a:pPr marL="0" indent="0">
              <a:buNone/>
            </a:pPr>
            <a:r>
              <a:rPr lang="en-ID" b="1"/>
              <a:t>mkdir </a:t>
            </a:r>
            <a:r>
              <a:rPr lang="en-ID"/>
              <a:t>-</a:t>
            </a:r>
            <a:r>
              <a:rPr lang="en-ID" b="1"/>
              <a:t> </a:t>
            </a:r>
            <a:r>
              <a:rPr lang="en-US"/>
              <a:t>Creates a new empty directory.</a:t>
            </a:r>
            <a:endParaRPr lang="en-ID" b="1"/>
          </a:p>
          <a:p>
            <a:pPr marL="0" indent="0">
              <a:buNone/>
            </a:pPr>
            <a:r>
              <a:rPr lang="en-ID" sz="2200" b="0" i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vandanu@computer</a:t>
            </a:r>
            <a:r>
              <a:rPr lang="en-ID" sz="2200" b="0" i="0">
                <a:effectLst/>
                <a:latin typeface="Consolas" panose="020B0609020204030204" pitchFamily="49" charset="0"/>
              </a:rPr>
              <a:t>:</a:t>
            </a:r>
            <a:r>
              <a:rPr lang="en-ID" sz="2200" b="0" i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2200" b="1" i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ID" sz="2200" b="0" i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$ </a:t>
            </a:r>
            <a:r>
              <a:rPr lang="en-ID" sz="2200" b="0" i="0">
                <a:effectLst/>
                <a:latin typeface="Consolas" panose="020B0609020204030204" pitchFamily="49" charset="0"/>
              </a:rPr>
              <a:t>mkdir test</a:t>
            </a:r>
          </a:p>
          <a:p>
            <a:pPr marL="0" indent="0">
              <a:buNone/>
            </a:pPr>
            <a:r>
              <a:rPr lang="en-ID" sz="2200" b="0" i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vandanu@computer</a:t>
            </a:r>
            <a:r>
              <a:rPr lang="en-ID" sz="2200" b="0" i="0">
                <a:effectLst/>
                <a:latin typeface="Consolas" panose="020B0609020204030204" pitchFamily="49" charset="0"/>
              </a:rPr>
              <a:t>:</a:t>
            </a:r>
            <a:r>
              <a:rPr lang="en-ID" sz="2200" b="0" i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2200" b="1" i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ID" sz="2200" b="0" i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$ </a:t>
            </a:r>
            <a:r>
              <a:rPr lang="en-ID" sz="2200" b="0" i="0">
                <a:effectLst/>
                <a:latin typeface="Consolas" panose="020B0609020204030204" pitchFamily="49" charset="0"/>
              </a:rPr>
              <a:t>ls</a:t>
            </a:r>
          </a:p>
          <a:p>
            <a:pPr marL="0" indent="0">
              <a:buNone/>
            </a:pPr>
            <a:r>
              <a:rPr lang="de-DE" sz="220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test</a:t>
            </a:r>
            <a:endParaRPr lang="en-ID" sz="2200">
              <a:solidFill>
                <a:schemeClr val="tx2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cp</a:t>
            </a:r>
            <a:r>
              <a:rPr lang="en-US"/>
              <a:t> - Copy a file or directory.</a:t>
            </a:r>
          </a:p>
          <a:p>
            <a:pPr marL="0" indent="0">
              <a:buNone/>
            </a:pPr>
            <a:r>
              <a:rPr lang="en-US" i="1"/>
              <a:t>useful flags:</a:t>
            </a:r>
            <a:r>
              <a:rPr lang="en-US"/>
              <a:t> -r</a:t>
            </a:r>
          </a:p>
          <a:p>
            <a:pPr marL="0" indent="0">
              <a:buNone/>
            </a:pPr>
            <a:r>
              <a:rPr lang="en-ID" sz="2200" b="0" i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vandanu@computer</a:t>
            </a:r>
            <a:r>
              <a:rPr lang="en-ID" sz="2200" b="0" i="0">
                <a:effectLst/>
                <a:latin typeface="Consolas" panose="020B0609020204030204" pitchFamily="49" charset="0"/>
              </a:rPr>
              <a:t>:</a:t>
            </a:r>
            <a:r>
              <a:rPr lang="en-ID" sz="2200" b="0" i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2200" b="1" i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ID" sz="2200" b="0" i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$ </a:t>
            </a:r>
            <a:r>
              <a:rPr lang="en-ID" sz="2200" b="0" i="0">
                <a:effectLst/>
                <a:latin typeface="Consolas" panose="020B0609020204030204" pitchFamily="49" charset="0"/>
              </a:rPr>
              <a:t>cp -r test test_new</a:t>
            </a:r>
          </a:p>
          <a:p>
            <a:pPr marL="0" indent="0">
              <a:buNone/>
            </a:pPr>
            <a:r>
              <a:rPr lang="en-ID" sz="2200" b="0" i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vandanu@computer</a:t>
            </a:r>
            <a:r>
              <a:rPr lang="en-ID" sz="2200" b="0" i="0">
                <a:effectLst/>
                <a:latin typeface="Consolas" panose="020B0609020204030204" pitchFamily="49" charset="0"/>
              </a:rPr>
              <a:t>:</a:t>
            </a:r>
            <a:r>
              <a:rPr lang="en-ID" sz="2200" b="0" i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2200" b="1" i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ID" sz="2200" b="0" i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$ </a:t>
            </a:r>
            <a:r>
              <a:rPr lang="en-ID" sz="2200" b="0" i="0">
                <a:effectLst/>
                <a:latin typeface="Consolas" panose="020B0609020204030204" pitchFamily="49" charset="0"/>
              </a:rPr>
              <a:t>ls</a:t>
            </a:r>
          </a:p>
          <a:p>
            <a:pPr marL="0" indent="0">
              <a:buNone/>
            </a:pPr>
            <a:r>
              <a:rPr lang="pt-BR" sz="2200" i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test	test_new</a:t>
            </a:r>
          </a:p>
          <a:p>
            <a:pPr marL="0" indent="0">
              <a:buNone/>
            </a:pPr>
            <a:endParaRPr lang="en-ID" b="1"/>
          </a:p>
        </p:txBody>
      </p:sp>
    </p:spTree>
    <p:extLst>
      <p:ext uri="{BB962C8B-B14F-4D97-AF65-F5344CB8AC3E}">
        <p14:creationId xmlns:p14="http://schemas.microsoft.com/office/powerpoint/2010/main" val="2021575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D2E0F6-369D-9698-8360-5A1CAB5CC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82FF4-7D19-054E-E8D5-06475638A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978"/>
            <a:ext cx="10515600" cy="704918"/>
          </a:xfrm>
        </p:spPr>
        <p:txBody>
          <a:bodyPr>
            <a:normAutofit/>
          </a:bodyPr>
          <a:lstStyle/>
          <a:p>
            <a:r>
              <a:rPr lang="en-US" sz="2800" b="1"/>
              <a:t>Introduction to Linux</a:t>
            </a:r>
            <a:endParaRPr lang="en-ID" sz="28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49F9D-A8BC-3700-A71F-5AFAB3DED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5200"/>
            <a:ext cx="10515600" cy="5211763"/>
          </a:xfrm>
        </p:spPr>
        <p:txBody>
          <a:bodyPr/>
          <a:lstStyle/>
          <a:p>
            <a:r>
              <a:rPr lang="en-US"/>
              <a:t>Basic File System Functionality</a:t>
            </a:r>
          </a:p>
          <a:p>
            <a:pPr marL="0" indent="0">
              <a:buNone/>
            </a:pPr>
            <a:r>
              <a:rPr lang="en-ID" b="1"/>
              <a:t>mv </a:t>
            </a:r>
            <a:r>
              <a:rPr lang="en-ID"/>
              <a:t>-</a:t>
            </a:r>
            <a:r>
              <a:rPr lang="en-ID" b="1"/>
              <a:t> </a:t>
            </a:r>
            <a:r>
              <a:rPr lang="en-US"/>
              <a:t>Moves or renames a file (actually the same operation in UNIX).</a:t>
            </a:r>
            <a:endParaRPr lang="en-ID" b="1"/>
          </a:p>
          <a:p>
            <a:pPr marL="0" indent="0">
              <a:buNone/>
            </a:pPr>
            <a:r>
              <a:rPr lang="en-ID" sz="2200" b="0" i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vandanu@computer</a:t>
            </a:r>
            <a:r>
              <a:rPr lang="en-ID" sz="2200" b="0" i="0">
                <a:effectLst/>
                <a:latin typeface="Consolas" panose="020B0609020204030204" pitchFamily="49" charset="0"/>
              </a:rPr>
              <a:t>:</a:t>
            </a:r>
            <a:r>
              <a:rPr lang="en-ID" sz="2200" b="0" i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2200" b="1" i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ID" sz="2200" b="0" i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$ </a:t>
            </a:r>
            <a:r>
              <a:rPr lang="en-ID" sz="2200" b="0" i="0">
                <a:effectLst/>
                <a:latin typeface="Consolas" panose="020B0609020204030204" pitchFamily="49" charset="0"/>
              </a:rPr>
              <a:t>mv test_new test_rename</a:t>
            </a:r>
          </a:p>
          <a:p>
            <a:pPr marL="0" indent="0">
              <a:buNone/>
            </a:pPr>
            <a:r>
              <a:rPr lang="en-ID" sz="2200" b="0" i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vandanu@computer</a:t>
            </a:r>
            <a:r>
              <a:rPr lang="en-ID" sz="2200" b="0" i="0">
                <a:effectLst/>
                <a:latin typeface="Consolas" panose="020B0609020204030204" pitchFamily="49" charset="0"/>
              </a:rPr>
              <a:t>:</a:t>
            </a:r>
            <a:r>
              <a:rPr lang="en-ID" sz="2200" b="0" i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2200" b="1" i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ID" sz="2200" b="0" i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$ </a:t>
            </a:r>
            <a:r>
              <a:rPr lang="en-ID" sz="2200" b="0" i="0">
                <a:effectLst/>
                <a:latin typeface="Consolas" panose="020B0609020204030204" pitchFamily="49" charset="0"/>
              </a:rPr>
              <a:t>ls</a:t>
            </a:r>
          </a:p>
          <a:p>
            <a:pPr marL="0" indent="0">
              <a:buNone/>
            </a:pPr>
            <a:r>
              <a:rPr lang="de-DE" sz="220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test	test_rename</a:t>
            </a:r>
            <a:endParaRPr lang="en-ID" sz="2200">
              <a:solidFill>
                <a:schemeClr val="tx2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rm</a:t>
            </a:r>
            <a:r>
              <a:rPr lang="en-US"/>
              <a:t> - </a:t>
            </a:r>
            <a:r>
              <a:rPr lang="en-ID"/>
              <a:t>Removes a file/directory.</a:t>
            </a:r>
            <a:endParaRPr lang="en-US"/>
          </a:p>
          <a:p>
            <a:pPr marL="0" indent="0">
              <a:buNone/>
            </a:pPr>
            <a:r>
              <a:rPr lang="en-US" i="1"/>
              <a:t>useful flags:</a:t>
            </a:r>
            <a:r>
              <a:rPr lang="en-US"/>
              <a:t> -r, -f</a:t>
            </a:r>
          </a:p>
          <a:p>
            <a:pPr marL="0" indent="0">
              <a:buNone/>
            </a:pPr>
            <a:r>
              <a:rPr lang="en-ID" sz="2200" b="0" i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vandanu@computer</a:t>
            </a:r>
            <a:r>
              <a:rPr lang="en-ID" sz="2200" b="0" i="0">
                <a:effectLst/>
                <a:latin typeface="Consolas" panose="020B0609020204030204" pitchFamily="49" charset="0"/>
              </a:rPr>
              <a:t>:</a:t>
            </a:r>
            <a:r>
              <a:rPr lang="en-ID" sz="2200" b="0" i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2200" b="1" i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ID" sz="2200" b="0" i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$ </a:t>
            </a:r>
            <a:r>
              <a:rPr lang="en-ID" sz="2200" b="0" i="0">
                <a:effectLst/>
                <a:latin typeface="Consolas" panose="020B0609020204030204" pitchFamily="49" charset="0"/>
              </a:rPr>
              <a:t>rm -r test_rename</a:t>
            </a:r>
          </a:p>
          <a:p>
            <a:pPr marL="0" indent="0">
              <a:buNone/>
            </a:pPr>
            <a:r>
              <a:rPr lang="en-ID" sz="2200" b="0" i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vandanu@computer</a:t>
            </a:r>
            <a:r>
              <a:rPr lang="en-ID" sz="2200" b="0" i="0">
                <a:effectLst/>
                <a:latin typeface="Consolas" panose="020B0609020204030204" pitchFamily="49" charset="0"/>
              </a:rPr>
              <a:t>:</a:t>
            </a:r>
            <a:r>
              <a:rPr lang="en-ID" sz="2200" b="0" i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2200" b="1" i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ID" sz="2200" b="0" i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$ </a:t>
            </a:r>
            <a:r>
              <a:rPr lang="en-ID" sz="2200" b="0" i="0">
                <a:effectLst/>
                <a:latin typeface="Consolas" panose="020B0609020204030204" pitchFamily="49" charset="0"/>
              </a:rPr>
              <a:t>ls</a:t>
            </a:r>
          </a:p>
          <a:p>
            <a:pPr marL="0" indent="0">
              <a:buNone/>
            </a:pPr>
            <a:r>
              <a:rPr lang="pt-BR" sz="2200" i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test</a:t>
            </a:r>
          </a:p>
          <a:p>
            <a:pPr marL="0" indent="0">
              <a:buNone/>
            </a:pPr>
            <a:endParaRPr lang="en-ID" b="1"/>
          </a:p>
        </p:txBody>
      </p:sp>
    </p:spTree>
    <p:extLst>
      <p:ext uri="{BB962C8B-B14F-4D97-AF65-F5344CB8AC3E}">
        <p14:creationId xmlns:p14="http://schemas.microsoft.com/office/powerpoint/2010/main" val="4250649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34AC79-343B-5936-EE19-11333BF61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72488-E3D0-CFD3-DCD0-8A3603217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978"/>
            <a:ext cx="10515600" cy="704918"/>
          </a:xfrm>
        </p:spPr>
        <p:txBody>
          <a:bodyPr>
            <a:normAutofit/>
          </a:bodyPr>
          <a:lstStyle/>
          <a:p>
            <a:r>
              <a:rPr lang="en-US" sz="2800" b="1"/>
              <a:t>Introduction to Linux</a:t>
            </a:r>
            <a:endParaRPr lang="en-ID" sz="28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2671E-0E0D-5282-1D71-E9D89F407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5200"/>
            <a:ext cx="10515600" cy="5211763"/>
          </a:xfrm>
        </p:spPr>
        <p:txBody>
          <a:bodyPr/>
          <a:lstStyle/>
          <a:p>
            <a:r>
              <a:rPr lang="en-US"/>
              <a:t>Basic File System Functionality</a:t>
            </a:r>
          </a:p>
          <a:p>
            <a:pPr marL="0" indent="0">
              <a:buNone/>
            </a:pPr>
            <a:r>
              <a:rPr lang="en-ID" b="1"/>
              <a:t>chmod </a:t>
            </a:r>
            <a:r>
              <a:rPr lang="en-ID"/>
              <a:t>-</a:t>
            </a:r>
            <a:r>
              <a:rPr lang="en-ID" b="1"/>
              <a:t> </a:t>
            </a:r>
            <a:r>
              <a:rPr lang="en-US"/>
              <a:t>Change mode, is a command used to modify permissions on a file. If you would like to share your files with another user in your group, you can modify the permissions to grant </a:t>
            </a:r>
            <a:r>
              <a:rPr lang="en-US" u="sng"/>
              <a:t>read</a:t>
            </a:r>
            <a:r>
              <a:rPr lang="en-US"/>
              <a:t>, </a:t>
            </a:r>
            <a:r>
              <a:rPr lang="en-US" u="sng"/>
              <a:t>write</a:t>
            </a:r>
            <a:r>
              <a:rPr lang="en-US"/>
              <a:t>, or </a:t>
            </a:r>
            <a:r>
              <a:rPr lang="en-US" u="sng"/>
              <a:t>execute</a:t>
            </a:r>
            <a:r>
              <a:rPr lang="en-US"/>
              <a:t> the file.</a:t>
            </a:r>
          </a:p>
          <a:p>
            <a:pPr marL="0" indent="0">
              <a:buNone/>
            </a:pPr>
            <a:r>
              <a:rPr lang="en-US" i="1"/>
              <a:t>useful flags:</a:t>
            </a:r>
          </a:p>
          <a:p>
            <a:pPr marL="0" indent="0">
              <a:buNone/>
            </a:pPr>
            <a:endParaRPr lang="en-ID" b="1"/>
          </a:p>
          <a:p>
            <a:pPr marL="0" indent="0">
              <a:buNone/>
            </a:pPr>
            <a:r>
              <a:rPr lang="en-ID" b="0" i="0">
                <a:solidFill>
                  <a:srgbClr val="00B050"/>
                </a:solidFill>
                <a:effectLst/>
                <a:latin typeface="Monaspace Neon"/>
              </a:rPr>
              <a:t>vandanu@computer</a:t>
            </a:r>
            <a:r>
              <a:rPr lang="en-ID" b="0" i="0">
                <a:effectLst/>
                <a:latin typeface="Monaspace Neon"/>
              </a:rPr>
              <a:t>:</a:t>
            </a:r>
            <a:r>
              <a:rPr lang="en-ID" b="0" i="0">
                <a:solidFill>
                  <a:srgbClr val="00B050"/>
                </a:solidFill>
                <a:effectLst/>
                <a:latin typeface="Monaspace Neon"/>
              </a:rPr>
              <a:t> </a:t>
            </a:r>
            <a:r>
              <a:rPr lang="en-ID" b="1" i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Monaspace Neon"/>
              </a:rPr>
              <a:t>~</a:t>
            </a:r>
            <a:r>
              <a:rPr lang="en-ID" b="0" i="0">
                <a:solidFill>
                  <a:srgbClr val="00B050"/>
                </a:solidFill>
                <a:effectLst/>
                <a:latin typeface="Monaspace Neon"/>
              </a:rPr>
              <a:t>$ </a:t>
            </a:r>
            <a:r>
              <a:rPr lang="en-ID" b="0" i="0">
                <a:effectLst/>
                <a:latin typeface="Monaspace Neon"/>
              </a:rPr>
              <a:t>mv test_new test_rename</a:t>
            </a:r>
          </a:p>
          <a:p>
            <a:pPr marL="0" indent="0">
              <a:buNone/>
            </a:pPr>
            <a:r>
              <a:rPr lang="en-ID" b="0" i="0">
                <a:solidFill>
                  <a:srgbClr val="00B050"/>
                </a:solidFill>
                <a:effectLst/>
                <a:latin typeface="Monaspace Neon"/>
              </a:rPr>
              <a:t>vandanu@computer</a:t>
            </a:r>
            <a:r>
              <a:rPr lang="en-ID" b="0" i="0">
                <a:effectLst/>
                <a:latin typeface="Monaspace Neon"/>
              </a:rPr>
              <a:t>:</a:t>
            </a:r>
            <a:r>
              <a:rPr lang="en-ID" b="0" i="0">
                <a:solidFill>
                  <a:srgbClr val="00B050"/>
                </a:solidFill>
                <a:effectLst/>
                <a:latin typeface="Monaspace Neon"/>
              </a:rPr>
              <a:t> </a:t>
            </a:r>
            <a:r>
              <a:rPr lang="en-ID" b="1" i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Monaspace Neon"/>
              </a:rPr>
              <a:t>~</a:t>
            </a:r>
            <a:r>
              <a:rPr lang="en-ID" b="0" i="0">
                <a:solidFill>
                  <a:srgbClr val="00B050"/>
                </a:solidFill>
                <a:effectLst/>
                <a:latin typeface="Monaspace Neon"/>
              </a:rPr>
              <a:t>$ </a:t>
            </a:r>
            <a:r>
              <a:rPr lang="en-ID" b="0" i="0">
                <a:effectLst/>
                <a:latin typeface="Monaspace Neon"/>
              </a:rPr>
              <a:t>ls</a:t>
            </a:r>
          </a:p>
          <a:p>
            <a:pPr marL="0" indent="0">
              <a:buNone/>
            </a:pPr>
            <a:r>
              <a:rPr lang="de-DE">
                <a:solidFill>
                  <a:schemeClr val="tx2">
                    <a:lumMod val="50000"/>
                    <a:lumOff val="50000"/>
                  </a:schemeClr>
                </a:solidFill>
                <a:latin typeface="Monaspace Neon"/>
              </a:rPr>
              <a:t>test	test_rename</a:t>
            </a:r>
            <a:endParaRPr lang="en-ID">
              <a:solidFill>
                <a:schemeClr val="tx2">
                  <a:lumMod val="50000"/>
                  <a:lumOff val="50000"/>
                </a:schemeClr>
              </a:solidFill>
              <a:latin typeface="Monaspace Neon"/>
            </a:endParaRP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ID" b="1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275FFD9-3A2B-7D6B-C68F-6856F6D4C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896608"/>
              </p:ext>
            </p:extLst>
          </p:nvPr>
        </p:nvGraphicFramePr>
        <p:xfrm>
          <a:off x="838199" y="3666067"/>
          <a:ext cx="10509113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543">
                  <a:extLst>
                    <a:ext uri="{9D8B030D-6E8A-4147-A177-3AD203B41FA5}">
                      <a16:colId xmlns:a16="http://schemas.microsoft.com/office/drawing/2014/main" val="3674926365"/>
                    </a:ext>
                  </a:extLst>
                </a:gridCol>
                <a:gridCol w="2459401">
                  <a:extLst>
                    <a:ext uri="{9D8B030D-6E8A-4147-A177-3AD203B41FA5}">
                      <a16:colId xmlns:a16="http://schemas.microsoft.com/office/drawing/2014/main" val="57041935"/>
                    </a:ext>
                  </a:extLst>
                </a:gridCol>
                <a:gridCol w="7646169">
                  <a:extLst>
                    <a:ext uri="{9D8B030D-6E8A-4147-A177-3AD203B41FA5}">
                      <a16:colId xmlns:a16="http://schemas.microsoft.com/office/drawing/2014/main" val="1051121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ID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(User)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(Group)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(Other)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(Add permission)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(Remove permission)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(Read)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(Write)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(Execute)</a:t>
                      </a:r>
                      <a:endParaRPr lang="en-ID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ID" sz="1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vandanu@computer</a:t>
                      </a:r>
                      <a:r>
                        <a:rPr kumimoji="0" lang="en-ID" sz="1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  <a:r>
                        <a:rPr kumimoji="0" lang="en-ID" sz="1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ID" sz="1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E2841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~</a:t>
                      </a:r>
                      <a:r>
                        <a:rPr kumimoji="0" lang="en-ID" sz="1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$ </a:t>
                      </a:r>
                      <a:r>
                        <a:rPr kumimoji="0" lang="en-ID" sz="1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ls -l</a:t>
                      </a:r>
                    </a:p>
                    <a:p>
                      <a:r>
                        <a:rPr lang="pt-BR" sz="19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-rw-r--r-- 1 vandanu vandanu   32 Aug 28 01:28 test.txt</a:t>
                      </a:r>
                    </a:p>
                    <a:p>
                      <a:r>
                        <a:rPr kumimoji="0" lang="en-ID" sz="1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vandanu@computer</a:t>
                      </a:r>
                      <a:r>
                        <a:rPr kumimoji="0" lang="en-ID" sz="1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  <a:r>
                        <a:rPr kumimoji="0" lang="en-ID" sz="1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ID" sz="1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E2841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~</a:t>
                      </a:r>
                      <a:r>
                        <a:rPr kumimoji="0" lang="en-ID" sz="1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$ </a:t>
                      </a:r>
                      <a:r>
                        <a:rPr kumimoji="0" lang="en-ID" sz="1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chmod g+rwx test.txt</a:t>
                      </a:r>
                    </a:p>
                    <a:p>
                      <a:r>
                        <a:rPr kumimoji="0" lang="en-ID" sz="1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vandanu@computer</a:t>
                      </a:r>
                      <a:r>
                        <a:rPr kumimoji="0" lang="en-ID" sz="1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  <a:r>
                        <a:rPr kumimoji="0" lang="en-ID" sz="1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ID" sz="1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E2841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~</a:t>
                      </a:r>
                      <a:r>
                        <a:rPr kumimoji="0" lang="en-ID" sz="1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$ </a:t>
                      </a:r>
                      <a:r>
                        <a:rPr kumimoji="0" lang="en-ID" sz="1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ls -l</a:t>
                      </a:r>
                    </a:p>
                    <a:p>
                      <a:r>
                        <a:rPr kumimoji="0" lang="pt-BR" sz="1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-rw-rwxr-- 1 vandanu vandanu   32 Aug 28 01:28 test.txt</a:t>
                      </a:r>
                      <a:endParaRPr lang="en-ID" sz="19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683542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B38B73F9-F23B-0475-3A31-E3C2EB76C732}"/>
              </a:ext>
            </a:extLst>
          </p:cNvPr>
          <p:cNvGrpSpPr/>
          <p:nvPr/>
        </p:nvGrpSpPr>
        <p:grpSpPr>
          <a:xfrm>
            <a:off x="3850281" y="5203954"/>
            <a:ext cx="479618" cy="376362"/>
            <a:chOff x="3840859" y="5528329"/>
            <a:chExt cx="479618" cy="37636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582F002-E51B-C7AE-DCF7-F60B4C15BB68}"/>
                </a:ext>
              </a:extLst>
            </p:cNvPr>
            <p:cNvSpPr txBox="1"/>
            <p:nvPr/>
          </p:nvSpPr>
          <p:spPr>
            <a:xfrm>
              <a:off x="3840859" y="5627692"/>
              <a:ext cx="47961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/>
                <a:t>user</a:t>
              </a:r>
              <a:endParaRPr lang="en-ID" sz="1600"/>
            </a:p>
          </p:txBody>
        </p:sp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57C61A85-D575-0871-0EF7-7B653586B7B2}"/>
                </a:ext>
              </a:extLst>
            </p:cNvPr>
            <p:cNvSpPr/>
            <p:nvPr/>
          </p:nvSpPr>
          <p:spPr>
            <a:xfrm rot="16200000">
              <a:off x="4017962" y="5429905"/>
              <a:ext cx="125413" cy="322262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F82AC1A-8C49-31A5-72C5-6FAEDE3D90CA}"/>
              </a:ext>
            </a:extLst>
          </p:cNvPr>
          <p:cNvGrpSpPr/>
          <p:nvPr/>
        </p:nvGrpSpPr>
        <p:grpSpPr>
          <a:xfrm>
            <a:off x="4232172" y="5201648"/>
            <a:ext cx="567271" cy="376362"/>
            <a:chOff x="4256081" y="5528329"/>
            <a:chExt cx="567271" cy="376362"/>
          </a:xfrm>
        </p:grpSpPr>
        <p:sp>
          <p:nvSpPr>
            <p:cNvPr id="7" name="Left Brace 6">
              <a:extLst>
                <a:ext uri="{FF2B5EF4-FFF2-40B4-BE49-F238E27FC236}">
                  <a16:creationId xmlns:a16="http://schemas.microsoft.com/office/drawing/2014/main" id="{2466D5C7-6CC0-E110-3B9D-A2C8BCDE66B5}"/>
                </a:ext>
              </a:extLst>
            </p:cNvPr>
            <p:cNvSpPr/>
            <p:nvPr/>
          </p:nvSpPr>
          <p:spPr>
            <a:xfrm rot="16200000">
              <a:off x="4467218" y="5429905"/>
              <a:ext cx="125413" cy="322262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7FE680C-B0DF-D0D2-4C34-FD8BB428672D}"/>
                </a:ext>
              </a:extLst>
            </p:cNvPr>
            <p:cNvSpPr txBox="1"/>
            <p:nvPr/>
          </p:nvSpPr>
          <p:spPr>
            <a:xfrm>
              <a:off x="4256081" y="5627692"/>
              <a:ext cx="56727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/>
                <a:t>group</a:t>
              </a:r>
              <a:endParaRPr lang="en-ID" sz="160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341AA6F-8083-D02D-62ED-FD519EECBCCC}"/>
              </a:ext>
            </a:extLst>
          </p:cNvPr>
          <p:cNvGrpSpPr/>
          <p:nvPr/>
        </p:nvGrpSpPr>
        <p:grpSpPr>
          <a:xfrm>
            <a:off x="4656191" y="5201648"/>
            <a:ext cx="537327" cy="376362"/>
            <a:chOff x="4681525" y="5528329"/>
            <a:chExt cx="537327" cy="376362"/>
          </a:xfrm>
        </p:grpSpPr>
        <p:sp>
          <p:nvSpPr>
            <p:cNvPr id="8" name="Left Brace 7">
              <a:extLst>
                <a:ext uri="{FF2B5EF4-FFF2-40B4-BE49-F238E27FC236}">
                  <a16:creationId xmlns:a16="http://schemas.microsoft.com/office/drawing/2014/main" id="{623D17AA-D6EE-D7B0-56B4-6A0806CEE383}"/>
                </a:ext>
              </a:extLst>
            </p:cNvPr>
            <p:cNvSpPr/>
            <p:nvPr/>
          </p:nvSpPr>
          <p:spPr>
            <a:xfrm rot="16200000">
              <a:off x="4879969" y="5429905"/>
              <a:ext cx="125413" cy="322262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2638775-9BDD-F58C-C6A2-C6DA6FA911AE}"/>
                </a:ext>
              </a:extLst>
            </p:cNvPr>
            <p:cNvSpPr txBox="1"/>
            <p:nvPr/>
          </p:nvSpPr>
          <p:spPr>
            <a:xfrm>
              <a:off x="4681525" y="5627692"/>
              <a:ext cx="53732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/>
                <a:t>other</a:t>
              </a:r>
              <a:endParaRPr lang="en-ID" sz="1600"/>
            </a:p>
          </p:txBody>
        </p:sp>
      </p:grpSp>
    </p:spTree>
    <p:extLst>
      <p:ext uri="{BB962C8B-B14F-4D97-AF65-F5344CB8AC3E}">
        <p14:creationId xmlns:p14="http://schemas.microsoft.com/office/powerpoint/2010/main" val="2089825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229FCF-F78A-2B86-02A0-B0785169BD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53833-BDDF-FDF5-4579-04857D645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978"/>
            <a:ext cx="10515600" cy="704918"/>
          </a:xfrm>
        </p:spPr>
        <p:txBody>
          <a:bodyPr>
            <a:normAutofit/>
          </a:bodyPr>
          <a:lstStyle/>
          <a:p>
            <a:r>
              <a:rPr lang="en-US" sz="2800" b="1"/>
              <a:t>Introduction to Linux</a:t>
            </a:r>
            <a:endParaRPr lang="en-ID" sz="28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4258C-7E59-9010-B416-654759449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5200"/>
            <a:ext cx="10515600" cy="5211763"/>
          </a:xfrm>
        </p:spPr>
        <p:txBody>
          <a:bodyPr/>
          <a:lstStyle/>
          <a:p>
            <a:r>
              <a:rPr lang="en-US"/>
              <a:t>Basic File System Functionality</a:t>
            </a:r>
          </a:p>
          <a:p>
            <a:pPr marL="0" indent="0">
              <a:buNone/>
            </a:pPr>
            <a:r>
              <a:rPr lang="en-ID" b="1"/>
              <a:t>chown </a:t>
            </a:r>
            <a:r>
              <a:rPr lang="en-ID"/>
              <a:t>-</a:t>
            </a:r>
            <a:r>
              <a:rPr lang="en-ID" b="1"/>
              <a:t> </a:t>
            </a:r>
            <a:r>
              <a:rPr lang="en-US"/>
              <a:t>Change Owner, is a command used to modify the owner of a file. This usually can only be performed on a system where you have administrative rights and can switch files from one user to another.</a:t>
            </a:r>
          </a:p>
          <a:p>
            <a:pPr marL="0" indent="0">
              <a:buNone/>
            </a:pPr>
            <a:endParaRPr lang="en-ID" b="1"/>
          </a:p>
          <a:p>
            <a:pPr marL="0" indent="0">
              <a:buNone/>
            </a:pPr>
            <a:r>
              <a:rPr lang="en-ID" b="1"/>
              <a:t>chgrp </a:t>
            </a:r>
            <a:r>
              <a:rPr lang="en-ID"/>
              <a:t>-</a:t>
            </a:r>
            <a:r>
              <a:rPr lang="en-ID" b="1"/>
              <a:t> </a:t>
            </a:r>
            <a:r>
              <a:rPr lang="en-US"/>
              <a:t>Change Group, is a command used to modify the group that can read a file. You can only switch group ownerships on a file that you are the owner of.</a:t>
            </a:r>
          </a:p>
          <a:p>
            <a:pPr marL="0" indent="0">
              <a:buNone/>
            </a:pPr>
            <a:endParaRPr lang="en-ID" b="1"/>
          </a:p>
        </p:txBody>
      </p:sp>
    </p:spTree>
    <p:extLst>
      <p:ext uri="{BB962C8B-B14F-4D97-AF65-F5344CB8AC3E}">
        <p14:creationId xmlns:p14="http://schemas.microsoft.com/office/powerpoint/2010/main" val="965262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1681</TotalTime>
  <Words>1449</Words>
  <Application>Microsoft Office PowerPoint</Application>
  <PresentationFormat>Widescreen</PresentationFormat>
  <Paragraphs>197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Aptos</vt:lpstr>
      <vt:lpstr>Aptos Display</vt:lpstr>
      <vt:lpstr>Arial</vt:lpstr>
      <vt:lpstr>Consolas</vt:lpstr>
      <vt:lpstr>Monaspace Neon</vt:lpstr>
      <vt:lpstr>Office Theme</vt:lpstr>
      <vt:lpstr>Analisis Data Geofisika 1</vt:lpstr>
      <vt:lpstr>Introduction to Linux</vt:lpstr>
      <vt:lpstr>Introduction to Linux</vt:lpstr>
      <vt:lpstr>Introduction to Linux</vt:lpstr>
      <vt:lpstr>Introduction to Linux</vt:lpstr>
      <vt:lpstr>Introduction to Linux</vt:lpstr>
      <vt:lpstr>Introduction to Linux</vt:lpstr>
      <vt:lpstr>Introduction to Linux</vt:lpstr>
      <vt:lpstr>Introduction to Linux</vt:lpstr>
      <vt:lpstr>Introduction to Linux</vt:lpstr>
      <vt:lpstr>Introduction to Linux</vt:lpstr>
      <vt:lpstr>Introduction to Linux</vt:lpstr>
      <vt:lpstr>Introduction to Linux</vt:lpstr>
      <vt:lpstr>Introduction to Linux</vt:lpstr>
      <vt:lpstr>Introduction to Linux</vt:lpstr>
      <vt:lpstr>Getting started with Unix and SU</vt:lpstr>
      <vt:lpstr>Getting started with Unix and SU</vt:lpstr>
      <vt:lpstr>Activity 1 - Viewing data</vt:lpstr>
      <vt:lpstr>Activity 1 - Viewing data</vt:lpstr>
      <vt:lpstr>Activity 3 - Filtering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Annora Vandanu Erlangga</dc:creator>
  <cp:lastModifiedBy>Annora Vandanu Erlangga</cp:lastModifiedBy>
  <cp:revision>13</cp:revision>
  <cp:lastPrinted>2025-08-29T07:30:06Z</cp:lastPrinted>
  <dcterms:created xsi:type="dcterms:W3CDTF">2025-08-27T08:02:21Z</dcterms:created>
  <dcterms:modified xsi:type="dcterms:W3CDTF">2025-09-15T07:49:35Z</dcterms:modified>
</cp:coreProperties>
</file>