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94" r:id="rId3"/>
    <p:sldId id="295" r:id="rId4"/>
    <p:sldId id="305" r:id="rId5"/>
    <p:sldId id="485" r:id="rId6"/>
    <p:sldId id="486" r:id="rId7"/>
    <p:sldId id="487" r:id="rId8"/>
    <p:sldId id="484" r:id="rId9"/>
    <p:sldId id="488" r:id="rId10"/>
    <p:sldId id="296" r:id="rId11"/>
    <p:sldId id="297" r:id="rId12"/>
    <p:sldId id="298" r:id="rId13"/>
    <p:sldId id="299" r:id="rId14"/>
    <p:sldId id="300" r:id="rId15"/>
    <p:sldId id="301" r:id="rId16"/>
    <p:sldId id="302" r:id="rId17"/>
    <p:sldId id="303" r:id="rId18"/>
    <p:sldId id="304" r:id="rId19"/>
    <p:sldId id="362" r:id="rId20"/>
    <p:sldId id="363" r:id="rId21"/>
    <p:sldId id="364" r:id="rId22"/>
    <p:sldId id="306" r:id="rId23"/>
    <p:sldId id="314" r:id="rId24"/>
    <p:sldId id="273"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307" r:id="rId40"/>
    <p:sldId id="308" r:id="rId41"/>
    <p:sldId id="309" r:id="rId42"/>
    <p:sldId id="310" r:id="rId43"/>
    <p:sldId id="313" r:id="rId44"/>
    <p:sldId id="312" r:id="rId45"/>
    <p:sldId id="257" r:id="rId46"/>
    <p:sldId id="258" r:id="rId47"/>
    <p:sldId id="259" r:id="rId48"/>
    <p:sldId id="260" r:id="rId49"/>
    <p:sldId id="261" r:id="rId50"/>
    <p:sldId id="262" r:id="rId51"/>
    <p:sldId id="489" r:id="rId52"/>
    <p:sldId id="491" r:id="rId53"/>
    <p:sldId id="490" r:id="rId54"/>
    <p:sldId id="492" r:id="rId55"/>
    <p:sldId id="263" r:id="rId56"/>
    <p:sldId id="264" r:id="rId57"/>
    <p:sldId id="265" r:id="rId58"/>
    <p:sldId id="266" r:id="rId59"/>
    <p:sldId id="267" r:id="rId60"/>
    <p:sldId id="268" r:id="rId61"/>
    <p:sldId id="269" r:id="rId62"/>
    <p:sldId id="270" r:id="rId63"/>
    <p:sldId id="271" r:id="rId64"/>
    <p:sldId id="272" r:id="rId65"/>
    <p:sldId id="315"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316" r:id="rId79"/>
    <p:sldId id="317" r:id="rId80"/>
    <p:sldId id="318" r:id="rId81"/>
    <p:sldId id="319" r:id="rId82"/>
    <p:sldId id="320" r:id="rId83"/>
    <p:sldId id="321" r:id="rId84"/>
    <p:sldId id="322" r:id="rId85"/>
    <p:sldId id="323" r:id="rId86"/>
    <p:sldId id="324" r:id="rId87"/>
    <p:sldId id="325" r:id="rId88"/>
    <p:sldId id="326"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59" r:id="rId146"/>
    <p:sldId id="391" r:id="rId147"/>
    <p:sldId id="392" r:id="rId148"/>
    <p:sldId id="393" r:id="rId149"/>
    <p:sldId id="394" r:id="rId150"/>
    <p:sldId id="395" r:id="rId151"/>
    <p:sldId id="360" r:id="rId152"/>
    <p:sldId id="327" r:id="rId153"/>
    <p:sldId id="328" r:id="rId154"/>
    <p:sldId id="410" r:id="rId155"/>
    <p:sldId id="411" r:id="rId156"/>
    <p:sldId id="412" r:id="rId157"/>
    <p:sldId id="413" r:id="rId158"/>
    <p:sldId id="414" r:id="rId159"/>
    <p:sldId id="415" r:id="rId160"/>
    <p:sldId id="416" r:id="rId161"/>
    <p:sldId id="417" r:id="rId162"/>
    <p:sldId id="448" r:id="rId163"/>
    <p:sldId id="418" r:id="rId164"/>
    <p:sldId id="397"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32" r:id="rId192"/>
    <p:sldId id="433" r:id="rId193"/>
    <p:sldId id="449" r:id="rId194"/>
    <p:sldId id="450" r:id="rId195"/>
    <p:sldId id="451" r:id="rId196"/>
    <p:sldId id="452" r:id="rId197"/>
    <p:sldId id="453" r:id="rId198"/>
    <p:sldId id="454" r:id="rId199"/>
    <p:sldId id="455" r:id="rId200"/>
    <p:sldId id="456" r:id="rId201"/>
    <p:sldId id="457" r:id="rId202"/>
    <p:sldId id="458" r:id="rId203"/>
    <p:sldId id="459"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yl pośredni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948" y="-72"/>
      </p:cViewPr>
      <p:guideLst>
        <p:guide orient="horz" pos="2160"/>
        <p:guide pos="2880"/>
      </p:guideLst>
    </p:cSldViewPr>
  </p:slideViewPr>
  <p:notesTextViewPr>
    <p:cViewPr>
      <p:scale>
        <a:sx n="1" d="1"/>
        <a:sy n="1" d="1"/>
      </p:scale>
      <p:origin x="0" y="0"/>
    </p:cViewPr>
  </p:notesTextViewPr>
  <p:sorterViewPr>
    <p:cViewPr>
      <p:scale>
        <a:sx n="100" d="100"/>
        <a:sy n="100" d="100"/>
      </p:scale>
      <p:origin x="0" y="1555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charts/_rels/chart1.xml.rels><?xml version="1.0" encoding="UTF-8" standalone="yes"?>
<Relationships xmlns="http://schemas.openxmlformats.org/package/2006/relationships"><Relationship Id="rId1" Type="http://schemas.openxmlformats.org/officeDocument/2006/relationships/package" Target="../embeddings/Arkusz_programu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Arkusz_programu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Arkusz_programu_Microsoft_Excel3.xlsx"/></Relationships>
</file>

<file path=ppt/charts/_rels/chart4.xml.rels><?xml version="1.0" encoding="UTF-8" standalone="yes"?>
<Relationships xmlns="http://schemas.openxmlformats.org/package/2006/relationships"><Relationship Id="rId1" Type="http://schemas.openxmlformats.org/officeDocument/2006/relationships/oleObject" Target="file:///D:\Users\Mirek\Konferencje\IK4PWarszawa2011\Prognozy_rynku_I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092391304347827"/>
          <c:y val="9.1954022988505746E-2"/>
          <c:w val="0.8627717391304347"/>
          <c:h val="0.63984674329501912"/>
        </c:manualLayout>
      </c:layout>
      <c:lineChart>
        <c:grouping val="standard"/>
        <c:varyColors val="0"/>
        <c:ser>
          <c:idx val="0"/>
          <c:order val="0"/>
          <c:spPr>
            <a:ln w="37058">
              <a:solidFill>
                <a:srgbClr val="000000"/>
              </a:solidFill>
              <a:prstDash val="solid"/>
            </a:ln>
          </c:spPr>
          <c:marker>
            <c:symbol val="diamond"/>
            <c:size val="8"/>
            <c:spPr>
              <a:solidFill>
                <a:srgbClr val="000000"/>
              </a:solidFill>
              <a:ln>
                <a:solidFill>
                  <a:srgbClr val="000000"/>
                </a:solidFill>
                <a:prstDash val="solid"/>
              </a:ln>
            </c:spPr>
          </c:marker>
          <c:dLbls>
            <c:dLbl>
              <c:idx val="0"/>
              <c:layout>
                <c:manualLayout>
                  <c:x val="-3.9194861711868229E-2"/>
                  <c:y val="5.8035095979270229E-2"/>
                </c:manualLayout>
              </c:layout>
              <c:dLblPos val="r"/>
              <c:showLegendKey val="0"/>
              <c:showVal val="1"/>
              <c:showCatName val="0"/>
              <c:showSerName val="0"/>
              <c:showPercent val="0"/>
              <c:showBubbleSize val="0"/>
            </c:dLbl>
            <c:dLbl>
              <c:idx val="1"/>
              <c:layout>
                <c:manualLayout>
                  <c:x val="-5.0009769415136351E-3"/>
                  <c:y val="-5.5438719615113291E-2"/>
                </c:manualLayout>
              </c:layout>
              <c:dLblPos val="r"/>
              <c:showLegendKey val="0"/>
              <c:showVal val="1"/>
              <c:showCatName val="0"/>
              <c:showSerName val="0"/>
              <c:showPercent val="0"/>
              <c:showBubbleSize val="0"/>
            </c:dLbl>
            <c:dLbl>
              <c:idx val="2"/>
              <c:layout>
                <c:manualLayout>
                  <c:x val="-2.9231005214637451E-2"/>
                  <c:y val="-9.0858254117199111E-2"/>
                </c:manualLayout>
              </c:layout>
              <c:dLblPos val="r"/>
              <c:showLegendKey val="0"/>
              <c:showVal val="1"/>
              <c:showCatName val="0"/>
              <c:showSerName val="0"/>
              <c:showPercent val="0"/>
              <c:showBubbleSize val="0"/>
            </c:dLbl>
            <c:dLbl>
              <c:idx val="3"/>
              <c:layout>
                <c:manualLayout>
                  <c:x val="-3.0363328609429252E-2"/>
                  <c:y val="-9.7925047201867288E-2"/>
                </c:manualLayout>
              </c:layout>
              <c:dLblPos val="r"/>
              <c:showLegendKey val="0"/>
              <c:showVal val="1"/>
              <c:showCatName val="0"/>
              <c:showSerName val="0"/>
              <c:showPercent val="0"/>
              <c:showBubbleSize val="0"/>
            </c:dLbl>
            <c:dLbl>
              <c:idx val="4"/>
              <c:layout>
                <c:manualLayout>
                  <c:x val="-3.6930313404292203E-2"/>
                  <c:y val="-9.5519791310702928E-2"/>
                </c:manualLayout>
              </c:layout>
              <c:dLblPos val="r"/>
              <c:showLegendKey val="0"/>
              <c:showVal val="1"/>
              <c:showCatName val="0"/>
              <c:showSerName val="0"/>
              <c:showPercent val="0"/>
              <c:showBubbleSize val="0"/>
            </c:dLbl>
            <c:dLbl>
              <c:idx val="5"/>
              <c:layout>
                <c:manualLayout>
                  <c:x val="-3.670381993828542E-2"/>
                  <c:y val="-8.0747378437620254E-2"/>
                </c:manualLayout>
              </c:layout>
              <c:tx>
                <c:rich>
                  <a:bodyPr/>
                  <a:lstStyle/>
                  <a:p>
                    <a:r>
                      <a:rPr lang="pl-PL"/>
                      <a:t>84%</a:t>
                    </a:r>
                  </a:p>
                </c:rich>
              </c:tx>
              <c:dLblPos val="r"/>
              <c:showLegendKey val="0"/>
              <c:showVal val="0"/>
              <c:showCatName val="0"/>
              <c:showSerName val="0"/>
              <c:showPercent val="0"/>
              <c:showBubbleSize val="0"/>
            </c:dLbl>
            <c:spPr>
              <a:noFill/>
              <a:ln w="37058">
                <a:noFill/>
              </a:ln>
            </c:spPr>
            <c:txPr>
              <a:bodyPr/>
              <a:lstStyle/>
              <a:p>
                <a:pPr>
                  <a:defRPr sz="1313" b="0" i="0" u="none" strike="noStrike" baseline="0">
                    <a:solidFill>
                      <a:srgbClr val="000000"/>
                    </a:solidFill>
                    <a:latin typeface="Arial"/>
                    <a:ea typeface="Arial"/>
                    <a:cs typeface="Arial"/>
                  </a:defRPr>
                </a:pPr>
                <a:endParaRPr lang="pl-PL"/>
              </a:p>
            </c:txPr>
            <c:showLegendKey val="0"/>
            <c:showVal val="1"/>
            <c:showCatName val="0"/>
            <c:showSerName val="0"/>
            <c:showPercent val="0"/>
            <c:showBubbleSize val="0"/>
            <c:showLeaderLines val="0"/>
          </c:dLbls>
          <c:cat>
            <c:strRef>
              <c:f>Sheet1!$A$4:$F$4</c:f>
              <c:strCache>
                <c:ptCount val="6"/>
                <c:pt idx="0">
                  <c:v>1994</c:v>
                </c:pt>
                <c:pt idx="1">
                  <c:v>1996</c:v>
                </c:pt>
                <c:pt idx="2">
                  <c:v>1998</c:v>
                </c:pt>
                <c:pt idx="3">
                  <c:v>2000</c:v>
                </c:pt>
                <c:pt idx="4">
                  <c:v>2002</c:v>
                </c:pt>
                <c:pt idx="5">
                  <c:v>2004</c:v>
                </c:pt>
              </c:strCache>
            </c:strRef>
          </c:cat>
          <c:val>
            <c:numRef>
              <c:f>Sheet1!$A$5:$F$5</c:f>
              <c:numCache>
                <c:formatCode>0%</c:formatCode>
                <c:ptCount val="6"/>
                <c:pt idx="0">
                  <c:v>1.64</c:v>
                </c:pt>
                <c:pt idx="1">
                  <c:v>1.31</c:v>
                </c:pt>
                <c:pt idx="2">
                  <c:v>0.79</c:v>
                </c:pt>
                <c:pt idx="3">
                  <c:v>0.63</c:v>
                </c:pt>
                <c:pt idx="4">
                  <c:v>0.82</c:v>
                </c:pt>
                <c:pt idx="5">
                  <c:v>0.84</c:v>
                </c:pt>
              </c:numCache>
            </c:numRef>
          </c:val>
          <c:smooth val="0"/>
        </c:ser>
        <c:dLbls>
          <c:showLegendKey val="0"/>
          <c:showVal val="0"/>
          <c:showCatName val="0"/>
          <c:showSerName val="0"/>
          <c:showPercent val="0"/>
          <c:showBubbleSize val="0"/>
        </c:dLbls>
        <c:marker val="1"/>
        <c:smooth val="0"/>
        <c:axId val="129378304"/>
        <c:axId val="43265408"/>
      </c:lineChart>
      <c:catAx>
        <c:axId val="129378304"/>
        <c:scaling>
          <c:orientation val="minMax"/>
        </c:scaling>
        <c:delete val="0"/>
        <c:axPos val="b"/>
        <c:majorGridlines>
          <c:spPr>
            <a:ln w="4632">
              <a:solidFill>
                <a:srgbClr val="000000"/>
              </a:solidFill>
              <a:prstDash val="solid"/>
            </a:ln>
          </c:spPr>
        </c:majorGridlines>
        <c:title>
          <c:tx>
            <c:rich>
              <a:bodyPr/>
              <a:lstStyle/>
              <a:p>
                <a:pPr algn="r">
                  <a:defRPr sz="1167" b="1" i="0" u="none" strike="noStrike" baseline="0">
                    <a:solidFill>
                      <a:srgbClr val="000000"/>
                    </a:solidFill>
                    <a:latin typeface="Arial"/>
                    <a:ea typeface="Arial"/>
                    <a:cs typeface="Arial"/>
                  </a:defRPr>
                </a:pPr>
                <a:r>
                  <a:rPr lang="pl-PL"/>
                  <a:t>Rok</a:t>
                </a:r>
              </a:p>
            </c:rich>
          </c:tx>
          <c:layout>
            <c:manualLayout>
              <c:xMode val="edge"/>
              <c:yMode val="edge"/>
              <c:x val="0.92934782608695654"/>
              <c:y val="0.85057471264367834"/>
            </c:manualLayout>
          </c:layout>
          <c:overlay val="0"/>
          <c:spPr>
            <a:noFill/>
            <a:ln w="37058">
              <a:noFill/>
            </a:ln>
          </c:spPr>
        </c:title>
        <c:numFmt formatCode="General" sourceLinked="1"/>
        <c:majorTickMark val="out"/>
        <c:minorTickMark val="none"/>
        <c:tickLblPos val="nextTo"/>
        <c:spPr>
          <a:ln w="4632">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pl-PL"/>
          </a:p>
        </c:txPr>
        <c:crossAx val="43265408"/>
        <c:crosses val="autoZero"/>
        <c:auto val="1"/>
        <c:lblAlgn val="ctr"/>
        <c:lblOffset val="100"/>
        <c:tickLblSkip val="1"/>
        <c:tickMarkSkip val="1"/>
        <c:noMultiLvlLbl val="0"/>
      </c:catAx>
      <c:valAx>
        <c:axId val="43265408"/>
        <c:scaling>
          <c:orientation val="minMax"/>
        </c:scaling>
        <c:delete val="0"/>
        <c:axPos val="l"/>
        <c:majorGridlines>
          <c:spPr>
            <a:ln w="4632">
              <a:solidFill>
                <a:srgbClr val="000000"/>
              </a:solidFill>
              <a:prstDash val="solid"/>
            </a:ln>
          </c:spPr>
        </c:majorGridlines>
        <c:numFmt formatCode="0%" sourceLinked="1"/>
        <c:majorTickMark val="out"/>
        <c:minorTickMark val="none"/>
        <c:tickLblPos val="nextTo"/>
        <c:spPr>
          <a:ln w="4632">
            <a:solidFill>
              <a:srgbClr val="000000"/>
            </a:solidFill>
            <a:prstDash val="solid"/>
          </a:ln>
        </c:spPr>
        <c:txPr>
          <a:bodyPr rot="0" vert="horz"/>
          <a:lstStyle/>
          <a:p>
            <a:pPr>
              <a:defRPr sz="1167" b="0" i="0" u="none" strike="noStrike" baseline="0">
                <a:solidFill>
                  <a:srgbClr val="000000"/>
                </a:solidFill>
                <a:latin typeface="Arial"/>
                <a:ea typeface="Arial"/>
                <a:cs typeface="Arial"/>
              </a:defRPr>
            </a:pPr>
            <a:endParaRPr lang="pl-PL"/>
          </a:p>
        </c:txPr>
        <c:crossAx val="129378304"/>
        <c:crosses val="autoZero"/>
        <c:crossBetween val="between"/>
      </c:valAx>
      <c:spPr>
        <a:solidFill>
          <a:srgbClr val="C0C0C0"/>
        </a:solidFill>
        <a:ln w="18529">
          <a:solidFill>
            <a:srgbClr val="808080"/>
          </a:solidFill>
          <a:prstDash val="solid"/>
        </a:ln>
      </c:spPr>
    </c:plotArea>
    <c:plotVisOnly val="1"/>
    <c:dispBlanksAs val="gap"/>
    <c:showDLblsOverMax val="0"/>
  </c:chart>
  <c:spPr>
    <a:solidFill>
      <a:srgbClr val="FFFFFF"/>
    </a:solidFill>
    <a:ln>
      <a:noFill/>
    </a:ln>
  </c:spPr>
  <c:txPr>
    <a:bodyPr/>
    <a:lstStyle/>
    <a:p>
      <a:pPr>
        <a:defRPr sz="1167" b="0" i="0" u="none" strike="noStrike" baseline="0">
          <a:solidFill>
            <a:srgbClr val="000000"/>
          </a:solidFill>
          <a:latin typeface="Arial"/>
          <a:ea typeface="Arial"/>
          <a:cs typeface="Arial"/>
        </a:defRPr>
      </a:pPr>
      <a:endParaRPr lang="pl-P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850865512649801"/>
          <c:y val="0.10619469026548674"/>
          <c:w val="0.86684420772303583"/>
          <c:h val="0.58407079646017701"/>
        </c:manualLayout>
      </c:layout>
      <c:lineChart>
        <c:grouping val="standard"/>
        <c:varyColors val="0"/>
        <c:ser>
          <c:idx val="0"/>
          <c:order val="0"/>
          <c:spPr>
            <a:ln w="36021">
              <a:solidFill>
                <a:srgbClr val="000000"/>
              </a:solidFill>
              <a:prstDash val="solid"/>
            </a:ln>
          </c:spPr>
          <c:marker>
            <c:symbol val="diamond"/>
            <c:size val="8"/>
            <c:spPr>
              <a:solidFill>
                <a:srgbClr val="000000"/>
              </a:solidFill>
              <a:ln>
                <a:solidFill>
                  <a:srgbClr val="000000"/>
                </a:solidFill>
                <a:prstDash val="solid"/>
              </a:ln>
            </c:spPr>
          </c:marker>
          <c:dLbls>
            <c:dLbl>
              <c:idx val="0"/>
              <c:layout>
                <c:manualLayout>
                  <c:x val="-3.6502091210838555E-2"/>
                  <c:y val="6.6974859919582158E-2"/>
                </c:manualLayout>
              </c:layout>
              <c:dLblPos val="r"/>
              <c:showLegendKey val="0"/>
              <c:showVal val="1"/>
              <c:showCatName val="0"/>
              <c:showSerName val="0"/>
              <c:showPercent val="0"/>
              <c:showBubbleSize val="0"/>
            </c:dLbl>
            <c:dLbl>
              <c:idx val="1"/>
              <c:layout>
                <c:manualLayout>
                  <c:x val="-3.583628359559321E-2"/>
                  <c:y val="-0.11479517205293172"/>
                </c:manualLayout>
              </c:layout>
              <c:dLblPos val="r"/>
              <c:showLegendKey val="0"/>
              <c:showVal val="1"/>
              <c:showCatName val="0"/>
              <c:showSerName val="0"/>
              <c:showPercent val="0"/>
              <c:showBubbleSize val="0"/>
            </c:dLbl>
            <c:dLbl>
              <c:idx val="2"/>
              <c:layout>
                <c:manualLayout>
                  <c:x val="-3.2507360134808649E-2"/>
                  <c:y val="-0.12444106609977912"/>
                </c:manualLayout>
              </c:layout>
              <c:dLblPos val="r"/>
              <c:showLegendKey val="0"/>
              <c:showVal val="1"/>
              <c:showCatName val="0"/>
              <c:showSerName val="0"/>
              <c:showPercent val="0"/>
              <c:showBubbleSize val="0"/>
            </c:dLbl>
            <c:dLbl>
              <c:idx val="3"/>
              <c:layout>
                <c:manualLayout>
                  <c:x val="-3.4504790632427951E-2"/>
                  <c:y val="-0.11930849087926537"/>
                </c:manualLayout>
              </c:layout>
              <c:dLblPos val="r"/>
              <c:showLegendKey val="0"/>
              <c:showVal val="1"/>
              <c:showCatName val="0"/>
              <c:showSerName val="0"/>
              <c:showPercent val="0"/>
              <c:showBubbleSize val="0"/>
            </c:dLbl>
            <c:dLbl>
              <c:idx val="4"/>
              <c:layout>
                <c:manualLayout>
                  <c:x val="-3.3838983017182578E-2"/>
                  <c:y val="-0.12514919203326297"/>
                </c:manualLayout>
              </c:layout>
              <c:dLblPos val="r"/>
              <c:showLegendKey val="0"/>
              <c:showVal val="1"/>
              <c:showCatName val="0"/>
              <c:showSerName val="0"/>
              <c:showPercent val="0"/>
              <c:showBubbleSize val="0"/>
            </c:dLbl>
            <c:dLbl>
              <c:idx val="5"/>
              <c:layout>
                <c:manualLayout>
                  <c:x val="-3.5836291247476448E-2"/>
                  <c:y val="-0.10488362464174228"/>
                </c:manualLayout>
              </c:layout>
              <c:tx>
                <c:rich>
                  <a:bodyPr/>
                  <a:lstStyle/>
                  <a:p>
                    <a:r>
                      <a:rPr lang="pl-PL"/>
                      <a:t>56%</a:t>
                    </a:r>
                  </a:p>
                </c:rich>
              </c:tx>
              <c:dLblPos val="r"/>
              <c:showLegendKey val="0"/>
              <c:showVal val="0"/>
              <c:showCatName val="0"/>
              <c:showSerName val="0"/>
              <c:showPercent val="0"/>
              <c:showBubbleSize val="0"/>
            </c:dLbl>
            <c:spPr>
              <a:noFill/>
              <a:ln w="36021">
                <a:noFill/>
              </a:ln>
            </c:spPr>
            <c:txPr>
              <a:bodyPr/>
              <a:lstStyle/>
              <a:p>
                <a:pPr>
                  <a:defRPr sz="1276" b="0" i="0" u="none" strike="noStrike" baseline="0">
                    <a:solidFill>
                      <a:srgbClr val="000000"/>
                    </a:solidFill>
                    <a:latin typeface="Arial"/>
                    <a:ea typeface="Arial"/>
                    <a:cs typeface="Arial"/>
                  </a:defRPr>
                </a:pPr>
                <a:endParaRPr lang="pl-PL"/>
              </a:p>
            </c:txPr>
            <c:showLegendKey val="0"/>
            <c:showVal val="1"/>
            <c:showCatName val="0"/>
            <c:showSerName val="0"/>
            <c:showPercent val="0"/>
            <c:showBubbleSize val="0"/>
            <c:showLeaderLines val="0"/>
          </c:dLbls>
          <c:cat>
            <c:strRef>
              <c:f>Sheet1!$A$1:$F$1</c:f>
              <c:strCache>
                <c:ptCount val="6"/>
                <c:pt idx="0">
                  <c:v>1994</c:v>
                </c:pt>
                <c:pt idx="1">
                  <c:v>1996</c:v>
                </c:pt>
                <c:pt idx="2">
                  <c:v>1998</c:v>
                </c:pt>
                <c:pt idx="3">
                  <c:v>2000</c:v>
                </c:pt>
                <c:pt idx="4">
                  <c:v>2002</c:v>
                </c:pt>
                <c:pt idx="5">
                  <c:v>2004</c:v>
                </c:pt>
              </c:strCache>
            </c:strRef>
          </c:cat>
          <c:val>
            <c:numRef>
              <c:f>Sheet1!$A$2:$F$2</c:f>
              <c:numCache>
                <c:formatCode>0%</c:formatCode>
                <c:ptCount val="6"/>
                <c:pt idx="0">
                  <c:v>1.8</c:v>
                </c:pt>
                <c:pt idx="1">
                  <c:v>1.42</c:v>
                </c:pt>
                <c:pt idx="2">
                  <c:v>0.69</c:v>
                </c:pt>
                <c:pt idx="3">
                  <c:v>0.45</c:v>
                </c:pt>
                <c:pt idx="4">
                  <c:v>0.43</c:v>
                </c:pt>
                <c:pt idx="5">
                  <c:v>0.56000000000000005</c:v>
                </c:pt>
              </c:numCache>
            </c:numRef>
          </c:val>
          <c:smooth val="0"/>
        </c:ser>
        <c:dLbls>
          <c:showLegendKey val="0"/>
          <c:showVal val="0"/>
          <c:showCatName val="0"/>
          <c:showSerName val="0"/>
          <c:showPercent val="0"/>
          <c:showBubbleSize val="0"/>
        </c:dLbls>
        <c:marker val="1"/>
        <c:smooth val="0"/>
        <c:axId val="129378816"/>
        <c:axId val="43267712"/>
      </c:lineChart>
      <c:catAx>
        <c:axId val="129378816"/>
        <c:scaling>
          <c:orientation val="minMax"/>
        </c:scaling>
        <c:delete val="0"/>
        <c:axPos val="b"/>
        <c:majorGridlines>
          <c:spPr>
            <a:ln w="4503">
              <a:solidFill>
                <a:srgbClr val="000000"/>
              </a:solidFill>
              <a:prstDash val="solid"/>
            </a:ln>
          </c:spPr>
        </c:majorGridlines>
        <c:title>
          <c:tx>
            <c:rich>
              <a:bodyPr/>
              <a:lstStyle/>
              <a:p>
                <a:pPr algn="r">
                  <a:defRPr sz="1135" b="1" i="0" u="none" strike="noStrike" baseline="0">
                    <a:solidFill>
                      <a:srgbClr val="000000"/>
                    </a:solidFill>
                    <a:latin typeface="Arial"/>
                    <a:ea typeface="Arial"/>
                    <a:cs typeface="Arial"/>
                  </a:defRPr>
                </a:pPr>
                <a:r>
                  <a:rPr lang="pl-PL"/>
                  <a:t>Rok</a:t>
                </a:r>
              </a:p>
            </c:rich>
          </c:tx>
          <c:layout>
            <c:manualLayout>
              <c:xMode val="edge"/>
              <c:yMode val="edge"/>
              <c:x val="0.93209054593874829"/>
              <c:y val="0.82743362831858414"/>
            </c:manualLayout>
          </c:layout>
          <c:overlay val="0"/>
          <c:spPr>
            <a:noFill/>
            <a:ln w="36021">
              <a:noFill/>
            </a:ln>
          </c:spPr>
        </c:title>
        <c:numFmt formatCode="General" sourceLinked="1"/>
        <c:majorTickMark val="out"/>
        <c:minorTickMark val="none"/>
        <c:tickLblPos val="nextTo"/>
        <c:spPr>
          <a:ln w="4503">
            <a:solidFill>
              <a:srgbClr val="000000"/>
            </a:solidFill>
            <a:prstDash val="solid"/>
          </a:ln>
        </c:spPr>
        <c:txPr>
          <a:bodyPr rot="0" vert="horz"/>
          <a:lstStyle/>
          <a:p>
            <a:pPr>
              <a:defRPr sz="1135" b="0" i="0" u="none" strike="noStrike" baseline="0">
                <a:solidFill>
                  <a:srgbClr val="000000"/>
                </a:solidFill>
                <a:latin typeface="Arial"/>
                <a:ea typeface="Arial"/>
                <a:cs typeface="Arial"/>
              </a:defRPr>
            </a:pPr>
            <a:endParaRPr lang="pl-PL"/>
          </a:p>
        </c:txPr>
        <c:crossAx val="43267712"/>
        <c:crosses val="autoZero"/>
        <c:auto val="1"/>
        <c:lblAlgn val="ctr"/>
        <c:lblOffset val="100"/>
        <c:tickLblSkip val="1"/>
        <c:tickMarkSkip val="1"/>
        <c:noMultiLvlLbl val="0"/>
      </c:catAx>
      <c:valAx>
        <c:axId val="43267712"/>
        <c:scaling>
          <c:orientation val="minMax"/>
        </c:scaling>
        <c:delete val="0"/>
        <c:axPos val="l"/>
        <c:majorGridlines>
          <c:spPr>
            <a:ln w="4503">
              <a:solidFill>
                <a:srgbClr val="000000"/>
              </a:solidFill>
              <a:prstDash val="solid"/>
            </a:ln>
          </c:spPr>
        </c:majorGridlines>
        <c:numFmt formatCode="0%" sourceLinked="1"/>
        <c:majorTickMark val="out"/>
        <c:minorTickMark val="none"/>
        <c:tickLblPos val="nextTo"/>
        <c:spPr>
          <a:ln w="4503">
            <a:solidFill>
              <a:srgbClr val="000000"/>
            </a:solidFill>
            <a:prstDash val="solid"/>
          </a:ln>
        </c:spPr>
        <c:txPr>
          <a:bodyPr rot="0" vert="horz"/>
          <a:lstStyle/>
          <a:p>
            <a:pPr>
              <a:defRPr sz="1135" b="0" i="0" u="none" strike="noStrike" baseline="0">
                <a:solidFill>
                  <a:srgbClr val="000000"/>
                </a:solidFill>
                <a:latin typeface="Arial"/>
                <a:ea typeface="Arial"/>
                <a:cs typeface="Arial"/>
              </a:defRPr>
            </a:pPr>
            <a:endParaRPr lang="pl-PL"/>
          </a:p>
        </c:txPr>
        <c:crossAx val="129378816"/>
        <c:crosses val="autoZero"/>
        <c:crossBetween val="between"/>
      </c:valAx>
      <c:spPr>
        <a:solidFill>
          <a:srgbClr val="C0C0C0"/>
        </a:solidFill>
        <a:ln w="18011">
          <a:solidFill>
            <a:srgbClr val="808080"/>
          </a:solidFill>
          <a:prstDash val="solid"/>
        </a:ln>
      </c:spPr>
    </c:plotArea>
    <c:plotVisOnly val="1"/>
    <c:dispBlanksAs val="gap"/>
    <c:showDLblsOverMax val="0"/>
  </c:chart>
  <c:spPr>
    <a:solidFill>
      <a:srgbClr val="FFFFFF"/>
    </a:solidFill>
    <a:ln>
      <a:noFill/>
    </a:ln>
  </c:spPr>
  <c:txPr>
    <a:bodyPr/>
    <a:lstStyle/>
    <a:p>
      <a:pPr>
        <a:defRPr sz="1135" b="0" i="0" u="none" strike="noStrike" baseline="0">
          <a:solidFill>
            <a:srgbClr val="000000"/>
          </a:solidFill>
          <a:latin typeface="Arial"/>
          <a:ea typeface="Arial"/>
          <a:cs typeface="Arial"/>
        </a:defRPr>
      </a:pPr>
      <a:endParaRPr lang="pl-P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299435028248588"/>
          <c:y val="0.10666666666666667"/>
          <c:w val="0.87005649717514122"/>
          <c:h val="0.5822222222222222"/>
        </c:manualLayout>
      </c:layout>
      <c:lineChart>
        <c:grouping val="standard"/>
        <c:varyColors val="0"/>
        <c:ser>
          <c:idx val="0"/>
          <c:order val="0"/>
          <c:spPr>
            <a:ln w="37536">
              <a:solidFill>
                <a:srgbClr val="000000"/>
              </a:solidFill>
              <a:prstDash val="solid"/>
            </a:ln>
          </c:spPr>
          <c:marker>
            <c:symbol val="diamond"/>
            <c:size val="8"/>
            <c:spPr>
              <a:solidFill>
                <a:srgbClr val="000000"/>
              </a:solidFill>
              <a:ln>
                <a:solidFill>
                  <a:srgbClr val="000000"/>
                </a:solidFill>
                <a:prstDash val="solid"/>
              </a:ln>
            </c:spPr>
          </c:marker>
          <c:dLbls>
            <c:dLbl>
              <c:idx val="0"/>
              <c:layout>
                <c:manualLayout>
                  <c:x val="-3.2722264521014233E-2"/>
                  <c:y val="-0.14366301838610146"/>
                </c:manualLayout>
              </c:layout>
              <c:dLblPos val="r"/>
              <c:showLegendKey val="0"/>
              <c:showVal val="1"/>
              <c:showCatName val="0"/>
              <c:showSerName val="0"/>
              <c:showPercent val="0"/>
              <c:showBubbleSize val="0"/>
            </c:dLbl>
            <c:dLbl>
              <c:idx val="1"/>
              <c:layout>
                <c:manualLayout>
                  <c:x val="-3.3663944112801381E-2"/>
                  <c:y val="-0.12909511119685846"/>
                </c:manualLayout>
              </c:layout>
              <c:dLblPos val="r"/>
              <c:showLegendKey val="0"/>
              <c:showVal val="1"/>
              <c:showCatName val="0"/>
              <c:showSerName val="0"/>
              <c:showPercent val="0"/>
              <c:showBubbleSize val="0"/>
            </c:dLbl>
            <c:dLbl>
              <c:idx val="2"/>
              <c:layout>
                <c:manualLayout>
                  <c:x val="-3.1780640481749167E-2"/>
                  <c:y val="-0.10514446413953238"/>
                </c:manualLayout>
              </c:layout>
              <c:dLblPos val="r"/>
              <c:showLegendKey val="0"/>
              <c:showVal val="1"/>
              <c:showCatName val="0"/>
              <c:showSerName val="0"/>
              <c:showPercent val="0"/>
              <c:showBubbleSize val="0"/>
            </c:dLbl>
            <c:dLbl>
              <c:idx val="3"/>
              <c:layout>
                <c:manualLayout>
                  <c:x val="-2.9897461316474305E-2"/>
                  <c:y val="-0.10465061316033811"/>
                </c:manualLayout>
              </c:layout>
              <c:dLblPos val="r"/>
              <c:showLegendKey val="0"/>
              <c:showVal val="1"/>
              <c:showCatName val="0"/>
              <c:showSerName val="0"/>
              <c:showPercent val="0"/>
              <c:showBubbleSize val="0"/>
            </c:dLbl>
            <c:dLbl>
              <c:idx val="4"/>
              <c:layout>
                <c:manualLayout>
                  <c:x val="-2.8014157685422036E-2"/>
                  <c:y val="-9.5021001394733795E-2"/>
                </c:manualLayout>
              </c:layout>
              <c:dLblPos val="r"/>
              <c:showLegendKey val="0"/>
              <c:showVal val="1"/>
              <c:showCatName val="0"/>
              <c:showSerName val="0"/>
              <c:showPercent val="0"/>
              <c:showBubbleSize val="0"/>
            </c:dLbl>
            <c:dLbl>
              <c:idx val="5"/>
              <c:layout>
                <c:manualLayout>
                  <c:x val="-3.3193125412802282E-2"/>
                  <c:y val="-0.10316916740690718"/>
                </c:manualLayout>
              </c:layout>
              <c:tx>
                <c:rich>
                  <a:bodyPr/>
                  <a:lstStyle/>
                  <a:p>
                    <a:r>
                      <a:rPr lang="pl-PL"/>
                      <a:t>64%</a:t>
                    </a:r>
                  </a:p>
                </c:rich>
              </c:tx>
              <c:dLblPos val="r"/>
              <c:showLegendKey val="0"/>
              <c:showVal val="0"/>
              <c:showCatName val="0"/>
              <c:showSerName val="0"/>
              <c:showPercent val="0"/>
              <c:showBubbleSize val="0"/>
            </c:dLbl>
            <c:spPr>
              <a:noFill/>
              <a:ln w="37536">
                <a:noFill/>
              </a:ln>
            </c:spPr>
            <c:txPr>
              <a:bodyPr/>
              <a:lstStyle/>
              <a:p>
                <a:pPr>
                  <a:defRPr sz="1256" b="1" i="0" u="none" strike="noStrike" baseline="0">
                    <a:solidFill>
                      <a:srgbClr val="000000"/>
                    </a:solidFill>
                    <a:latin typeface="Arial"/>
                    <a:ea typeface="Arial"/>
                    <a:cs typeface="Arial"/>
                  </a:defRPr>
                </a:pPr>
                <a:endParaRPr lang="pl-PL"/>
              </a:p>
            </c:txPr>
            <c:showLegendKey val="0"/>
            <c:showVal val="1"/>
            <c:showCatName val="0"/>
            <c:showSerName val="0"/>
            <c:showPercent val="0"/>
            <c:showBubbleSize val="0"/>
            <c:showLeaderLines val="0"/>
          </c:dLbls>
          <c:cat>
            <c:strRef>
              <c:f>Sheet1!$A$1:$F$1</c:f>
              <c:strCache>
                <c:ptCount val="6"/>
                <c:pt idx="0">
                  <c:v>1994</c:v>
                </c:pt>
                <c:pt idx="1">
                  <c:v>1996</c:v>
                </c:pt>
                <c:pt idx="2">
                  <c:v>1998</c:v>
                </c:pt>
                <c:pt idx="3">
                  <c:v>2000</c:v>
                </c:pt>
                <c:pt idx="4">
                  <c:v>2002</c:v>
                </c:pt>
                <c:pt idx="5">
                  <c:v>2004</c:v>
                </c:pt>
              </c:strCache>
            </c:strRef>
          </c:cat>
          <c:val>
            <c:numRef>
              <c:f>Sheet1!$A$2:$F$2</c:f>
              <c:numCache>
                <c:formatCode>0%</c:formatCode>
                <c:ptCount val="6"/>
                <c:pt idx="0">
                  <c:v>0.6</c:v>
                </c:pt>
                <c:pt idx="1">
                  <c:v>0.61</c:v>
                </c:pt>
                <c:pt idx="2">
                  <c:v>0.66</c:v>
                </c:pt>
                <c:pt idx="3">
                  <c:v>0.7</c:v>
                </c:pt>
                <c:pt idx="4">
                  <c:v>0.67</c:v>
                </c:pt>
                <c:pt idx="5">
                  <c:v>0.64</c:v>
                </c:pt>
              </c:numCache>
            </c:numRef>
          </c:val>
          <c:smooth val="0"/>
        </c:ser>
        <c:dLbls>
          <c:showLegendKey val="0"/>
          <c:showVal val="0"/>
          <c:showCatName val="0"/>
          <c:showSerName val="0"/>
          <c:showPercent val="0"/>
          <c:showBubbleSize val="0"/>
        </c:dLbls>
        <c:marker val="1"/>
        <c:smooth val="0"/>
        <c:axId val="129379840"/>
        <c:axId val="130392064"/>
      </c:lineChart>
      <c:catAx>
        <c:axId val="129379840"/>
        <c:scaling>
          <c:orientation val="minMax"/>
        </c:scaling>
        <c:delete val="0"/>
        <c:axPos val="b"/>
        <c:majorGridlines>
          <c:spPr>
            <a:ln w="4692">
              <a:solidFill>
                <a:srgbClr val="000000"/>
              </a:solidFill>
              <a:prstDash val="solid"/>
            </a:ln>
          </c:spPr>
        </c:majorGridlines>
        <c:title>
          <c:tx>
            <c:rich>
              <a:bodyPr/>
              <a:lstStyle/>
              <a:p>
                <a:pPr algn="r">
                  <a:defRPr sz="1182" b="1" i="0" u="none" strike="noStrike" baseline="0">
                    <a:solidFill>
                      <a:srgbClr val="000000"/>
                    </a:solidFill>
                    <a:latin typeface="Arial"/>
                    <a:ea typeface="Arial"/>
                    <a:cs typeface="Arial"/>
                  </a:defRPr>
                </a:pPr>
                <a:r>
                  <a:rPr lang="pl-PL"/>
                  <a:t>Rok</a:t>
                </a:r>
              </a:p>
            </c:rich>
          </c:tx>
          <c:layout>
            <c:manualLayout>
              <c:xMode val="edge"/>
              <c:yMode val="edge"/>
              <c:x val="0.92937853107344637"/>
              <c:y val="0.82666666666666677"/>
            </c:manualLayout>
          </c:layout>
          <c:overlay val="0"/>
          <c:spPr>
            <a:noFill/>
            <a:ln w="37536">
              <a:noFill/>
            </a:ln>
          </c:spPr>
        </c:title>
        <c:numFmt formatCode="General" sourceLinked="1"/>
        <c:majorTickMark val="out"/>
        <c:minorTickMark val="none"/>
        <c:tickLblPos val="nextTo"/>
        <c:spPr>
          <a:ln w="4692">
            <a:solidFill>
              <a:srgbClr val="000000"/>
            </a:solidFill>
            <a:prstDash val="solid"/>
          </a:ln>
        </c:spPr>
        <c:txPr>
          <a:bodyPr rot="0" vert="horz"/>
          <a:lstStyle/>
          <a:p>
            <a:pPr>
              <a:defRPr sz="1182" b="0" i="0" u="none" strike="noStrike" baseline="0">
                <a:solidFill>
                  <a:srgbClr val="000000"/>
                </a:solidFill>
                <a:latin typeface="Arial"/>
                <a:ea typeface="Arial"/>
                <a:cs typeface="Arial"/>
              </a:defRPr>
            </a:pPr>
            <a:endParaRPr lang="pl-PL"/>
          </a:p>
        </c:txPr>
        <c:crossAx val="130392064"/>
        <c:crosses val="autoZero"/>
        <c:auto val="1"/>
        <c:lblAlgn val="ctr"/>
        <c:lblOffset val="100"/>
        <c:tickLblSkip val="1"/>
        <c:tickMarkSkip val="1"/>
        <c:noMultiLvlLbl val="0"/>
      </c:catAx>
      <c:valAx>
        <c:axId val="130392064"/>
        <c:scaling>
          <c:orientation val="minMax"/>
        </c:scaling>
        <c:delete val="0"/>
        <c:axPos val="l"/>
        <c:majorGridlines>
          <c:spPr>
            <a:ln w="4692">
              <a:solidFill>
                <a:srgbClr val="000000"/>
              </a:solidFill>
              <a:prstDash val="solid"/>
            </a:ln>
          </c:spPr>
        </c:majorGridlines>
        <c:numFmt formatCode="0%" sourceLinked="1"/>
        <c:majorTickMark val="out"/>
        <c:minorTickMark val="none"/>
        <c:tickLblPos val="nextTo"/>
        <c:spPr>
          <a:ln w="4692">
            <a:solidFill>
              <a:srgbClr val="000000"/>
            </a:solidFill>
            <a:prstDash val="solid"/>
          </a:ln>
        </c:spPr>
        <c:txPr>
          <a:bodyPr rot="0" vert="horz"/>
          <a:lstStyle/>
          <a:p>
            <a:pPr>
              <a:defRPr sz="1182" b="0" i="0" u="none" strike="noStrike" baseline="0">
                <a:solidFill>
                  <a:srgbClr val="000000"/>
                </a:solidFill>
                <a:latin typeface="Arial"/>
                <a:ea typeface="Arial"/>
                <a:cs typeface="Arial"/>
              </a:defRPr>
            </a:pPr>
            <a:endParaRPr lang="pl-PL"/>
          </a:p>
        </c:txPr>
        <c:crossAx val="129379840"/>
        <c:crosses val="autoZero"/>
        <c:crossBetween val="between"/>
      </c:valAx>
      <c:spPr>
        <a:solidFill>
          <a:srgbClr val="C0C0C0"/>
        </a:solidFill>
        <a:ln w="18768">
          <a:solidFill>
            <a:srgbClr val="808080"/>
          </a:solidFill>
          <a:prstDash val="solid"/>
        </a:ln>
      </c:spPr>
    </c:plotArea>
    <c:plotVisOnly val="1"/>
    <c:dispBlanksAs val="gap"/>
    <c:showDLblsOverMax val="0"/>
  </c:chart>
  <c:spPr>
    <a:solidFill>
      <a:srgbClr val="FFFFFF"/>
    </a:solidFill>
    <a:ln>
      <a:noFill/>
    </a:ln>
  </c:spPr>
  <c:txPr>
    <a:bodyPr/>
    <a:lstStyle/>
    <a:p>
      <a:pPr>
        <a:defRPr sz="1182" b="0" i="0" u="none" strike="noStrike" baseline="0">
          <a:solidFill>
            <a:srgbClr val="000000"/>
          </a:solidFill>
          <a:latin typeface="Arial"/>
          <a:ea typeface="Arial"/>
          <a:cs typeface="Arial"/>
        </a:defRPr>
      </a:pPr>
      <a:endParaRPr lang="pl-P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68625402407222"/>
          <c:y val="0.10213278895693602"/>
          <c:w val="0.7038846074228351"/>
          <c:h val="0.55892439671584571"/>
        </c:manualLayout>
      </c:layout>
      <c:barChart>
        <c:barDir val="col"/>
        <c:grouping val="clustered"/>
        <c:varyColors val="0"/>
        <c:ser>
          <c:idx val="1"/>
          <c:order val="0"/>
          <c:tx>
            <c:strRef>
              <c:f>AITM_NTIZ_2010!$B$4</c:f>
              <c:strCache>
                <c:ptCount val="1"/>
                <c:pt idx="0">
                  <c:v>wartość (w mld zł)</c:v>
                </c:pt>
              </c:strCache>
            </c:strRef>
          </c:tx>
          <c:spPr>
            <a:solidFill>
              <a:srgbClr val="C0C0C0"/>
            </a:solidFill>
            <a:ln w="25400">
              <a:noFill/>
            </a:ln>
          </c:spPr>
          <c:invertIfNegative val="0"/>
          <c:dLbls>
            <c:dLbl>
              <c:idx val="4"/>
              <c:layout>
                <c:manualLayout>
                  <c:x val="-7.7058328873939332E-4"/>
                  <c:y val="0.23694760377175078"/>
                </c:manualLayout>
              </c:layout>
              <c:dLblPos val="outEnd"/>
              <c:showLegendKey val="0"/>
              <c:showVal val="1"/>
              <c:showCatName val="0"/>
              <c:showSerName val="0"/>
              <c:showPercent val="0"/>
              <c:showBubbleSize val="0"/>
            </c:dLbl>
            <c:spPr>
              <a:noFill/>
              <a:ln w="25400">
                <a:noFill/>
              </a:ln>
            </c:spPr>
            <c:txPr>
              <a:bodyPr/>
              <a:lstStyle/>
              <a:p>
                <a:pPr>
                  <a:defRPr sz="1050" b="0" i="0" u="none" strike="noStrike" baseline="0">
                    <a:solidFill>
                      <a:srgbClr val="000000"/>
                    </a:solidFill>
                    <a:latin typeface="Times New Roman"/>
                    <a:ea typeface="Times New Roman"/>
                    <a:cs typeface="Times New Roman"/>
                  </a:defRPr>
                </a:pPr>
                <a:endParaRPr lang="pl-PL"/>
              </a:p>
            </c:txPr>
            <c:dLblPos val="inEnd"/>
            <c:showLegendKey val="0"/>
            <c:showVal val="1"/>
            <c:showCatName val="0"/>
            <c:showSerName val="0"/>
            <c:showPercent val="0"/>
            <c:showBubbleSize val="0"/>
            <c:showLeaderLines val="0"/>
          </c:dLbls>
          <c:cat>
            <c:strRef>
              <c:f>AITM_NTIZ_2010!$C$3:$I$3</c:f>
              <c:strCache>
                <c:ptCount val="7"/>
                <c:pt idx="0">
                  <c:v>2004</c:v>
                </c:pt>
                <c:pt idx="1">
                  <c:v>2005</c:v>
                </c:pt>
                <c:pt idx="2">
                  <c:v>2006</c:v>
                </c:pt>
                <c:pt idx="3">
                  <c:v>2007</c:v>
                </c:pt>
                <c:pt idx="4">
                  <c:v>2008</c:v>
                </c:pt>
                <c:pt idx="5">
                  <c:v>2009</c:v>
                </c:pt>
                <c:pt idx="6">
                  <c:v>2010p</c:v>
                </c:pt>
              </c:strCache>
            </c:strRef>
          </c:cat>
          <c:val>
            <c:numRef>
              <c:f>AITM_NTIZ_2010!$C$4:$I$4</c:f>
              <c:numCache>
                <c:formatCode>0.0</c:formatCode>
                <c:ptCount val="7"/>
                <c:pt idx="0">
                  <c:v>16</c:v>
                </c:pt>
                <c:pt idx="1">
                  <c:v>18.100000000000001</c:v>
                </c:pt>
                <c:pt idx="2">
                  <c:v>20.6</c:v>
                </c:pt>
                <c:pt idx="3">
                  <c:v>24</c:v>
                </c:pt>
                <c:pt idx="4">
                  <c:v>26.9</c:v>
                </c:pt>
                <c:pt idx="5">
                  <c:v>24.2</c:v>
                </c:pt>
                <c:pt idx="6">
                  <c:v>25</c:v>
                </c:pt>
              </c:numCache>
            </c:numRef>
          </c:val>
        </c:ser>
        <c:dLbls>
          <c:showLegendKey val="0"/>
          <c:showVal val="1"/>
          <c:showCatName val="0"/>
          <c:showSerName val="0"/>
          <c:showPercent val="0"/>
          <c:showBubbleSize val="0"/>
        </c:dLbls>
        <c:gapWidth val="100"/>
        <c:axId val="214982656"/>
        <c:axId val="162319168"/>
      </c:barChart>
      <c:lineChart>
        <c:grouping val="standard"/>
        <c:varyColors val="0"/>
        <c:ser>
          <c:idx val="0"/>
          <c:order val="1"/>
          <c:tx>
            <c:strRef>
              <c:f>AITM_NTIZ_2010!$B$5</c:f>
              <c:strCache>
                <c:ptCount val="1"/>
                <c:pt idx="0">
                  <c:v>dynamika (%)</c:v>
                </c:pt>
              </c:strCache>
            </c:strRef>
          </c:tx>
          <c:spPr>
            <a:ln w="25400">
              <a:solidFill>
                <a:srgbClr val="000000"/>
              </a:solidFill>
              <a:prstDash val="solid"/>
            </a:ln>
          </c:spPr>
          <c:marker>
            <c:symbol val="diamond"/>
            <c:size val="7"/>
            <c:spPr>
              <a:solidFill>
                <a:srgbClr val="000000"/>
              </a:solidFill>
              <a:ln>
                <a:solidFill>
                  <a:srgbClr val="000000"/>
                </a:solidFill>
                <a:prstDash val="solid"/>
              </a:ln>
            </c:spPr>
          </c:marker>
          <c:dLbls>
            <c:dLbl>
              <c:idx val="0"/>
              <c:layout>
                <c:manualLayout>
                  <c:x val="-4.3265634050303245E-2"/>
                  <c:y val="-7.653217337081708E-2"/>
                </c:manualLayout>
              </c:layout>
              <c:dLblPos val="r"/>
              <c:showLegendKey val="0"/>
              <c:showVal val="1"/>
              <c:showCatName val="0"/>
              <c:showSerName val="0"/>
              <c:showPercent val="0"/>
              <c:showBubbleSize val="0"/>
            </c:dLbl>
            <c:dLbl>
              <c:idx val="1"/>
              <c:layout>
                <c:manualLayout>
                  <c:x val="-4.5114979897779781E-2"/>
                  <c:y val="-6.656592090179439E-2"/>
                </c:manualLayout>
              </c:layout>
              <c:dLblPos val="r"/>
              <c:showLegendKey val="0"/>
              <c:showVal val="1"/>
              <c:showCatName val="0"/>
              <c:showSerName val="0"/>
              <c:showPercent val="0"/>
              <c:showBubbleSize val="0"/>
            </c:dLbl>
            <c:dLbl>
              <c:idx val="2"/>
              <c:layout>
                <c:manualLayout>
                  <c:x val="-4.6964155863578945E-2"/>
                  <c:y val="-6.3891439944348968E-2"/>
                </c:manualLayout>
              </c:layout>
              <c:dLblPos val="r"/>
              <c:showLegendKey val="0"/>
              <c:showVal val="1"/>
              <c:showCatName val="0"/>
              <c:showSerName val="0"/>
              <c:showPercent val="0"/>
              <c:showBubbleSize val="0"/>
            </c:dLbl>
            <c:dLbl>
              <c:idx val="3"/>
              <c:layout>
                <c:manualLayout>
                  <c:x val="-5.1241410357685873E-3"/>
                  <c:y val="-2.0774675892786136E-2"/>
                </c:manualLayout>
              </c:layout>
              <c:dLblPos val="r"/>
              <c:showLegendKey val="0"/>
              <c:showVal val="1"/>
              <c:showCatName val="0"/>
              <c:showSerName val="0"/>
              <c:showPercent val="0"/>
              <c:showBubbleSize val="0"/>
            </c:dLbl>
            <c:dLbl>
              <c:idx val="4"/>
              <c:layout>
                <c:manualLayout>
                  <c:x val="1.2983377077865274E-2"/>
                  <c:y val="-4.9038415652588908E-2"/>
                </c:manualLayout>
              </c:layout>
              <c:dLblPos val="r"/>
              <c:showLegendKey val="0"/>
              <c:showVal val="1"/>
              <c:showCatName val="0"/>
              <c:showSerName val="0"/>
              <c:showPercent val="0"/>
              <c:showBubbleSize val="0"/>
            </c:dLbl>
            <c:dLbl>
              <c:idx val="5"/>
              <c:layout>
                <c:manualLayout>
                  <c:x val="-9.9977065973549495E-2"/>
                  <c:y val="-1.1110227383193264E-3"/>
                </c:manualLayout>
              </c:layout>
              <c:dLblPos val="r"/>
              <c:showLegendKey val="0"/>
              <c:showVal val="1"/>
              <c:showCatName val="0"/>
              <c:showSerName val="0"/>
              <c:showPercent val="0"/>
              <c:showBubbleSize val="0"/>
            </c:dLbl>
            <c:dLbl>
              <c:idx val="6"/>
              <c:layout>
                <c:manualLayout>
                  <c:x val="-9.5354075886145334E-2"/>
                  <c:y val="-5.9789496009968494E-3"/>
                </c:manualLayout>
              </c:layout>
              <c:dLblPos val="r"/>
              <c:showLegendKey val="0"/>
              <c:showVal val="1"/>
              <c:showCatName val="0"/>
              <c:showSerName val="0"/>
              <c:showPercent val="0"/>
              <c:showBubbleSize val="0"/>
            </c:dLbl>
            <c:spPr>
              <a:noFill/>
              <a:ln w="25400">
                <a:noFill/>
              </a:ln>
            </c:spPr>
            <c:txPr>
              <a:bodyPr/>
              <a:lstStyle/>
              <a:p>
                <a:pPr>
                  <a:defRPr sz="1050" b="0" i="0" u="none" strike="noStrike" baseline="0">
                    <a:solidFill>
                      <a:srgbClr val="000000"/>
                    </a:solidFill>
                    <a:latin typeface="Times New Roman"/>
                    <a:ea typeface="Times New Roman"/>
                    <a:cs typeface="Times New Roman"/>
                  </a:defRPr>
                </a:pPr>
                <a:endParaRPr lang="pl-PL"/>
              </a:p>
            </c:txPr>
            <c:showLegendKey val="0"/>
            <c:showVal val="1"/>
            <c:showCatName val="0"/>
            <c:showSerName val="0"/>
            <c:showPercent val="0"/>
            <c:showBubbleSize val="0"/>
            <c:showLeaderLines val="0"/>
          </c:dLbls>
          <c:cat>
            <c:strRef>
              <c:f>AITM_NTIZ_2010!$C$3:$I$3</c:f>
              <c:strCache>
                <c:ptCount val="7"/>
                <c:pt idx="0">
                  <c:v>2004</c:v>
                </c:pt>
                <c:pt idx="1">
                  <c:v>2005</c:v>
                </c:pt>
                <c:pt idx="2">
                  <c:v>2006</c:v>
                </c:pt>
                <c:pt idx="3">
                  <c:v>2007</c:v>
                </c:pt>
                <c:pt idx="4">
                  <c:v>2008</c:v>
                </c:pt>
                <c:pt idx="5">
                  <c:v>2009</c:v>
                </c:pt>
                <c:pt idx="6">
                  <c:v>2010p</c:v>
                </c:pt>
              </c:strCache>
            </c:strRef>
          </c:cat>
          <c:val>
            <c:numRef>
              <c:f>AITM_NTIZ_2010!$C$5:$I$5</c:f>
              <c:numCache>
                <c:formatCode>0.0%</c:formatCode>
                <c:ptCount val="7"/>
                <c:pt idx="0">
                  <c:v>0.10900000000000003</c:v>
                </c:pt>
                <c:pt idx="1">
                  <c:v>0.13</c:v>
                </c:pt>
                <c:pt idx="2">
                  <c:v>0.13800000000000001</c:v>
                </c:pt>
                <c:pt idx="3">
                  <c:v>0.16500000000000004</c:v>
                </c:pt>
                <c:pt idx="4">
                  <c:v>0.12200000000000003</c:v>
                </c:pt>
                <c:pt idx="5">
                  <c:v>-0.10100000000000002</c:v>
                </c:pt>
                <c:pt idx="6">
                  <c:v>3.3000000000000002E-2</c:v>
                </c:pt>
              </c:numCache>
            </c:numRef>
          </c:val>
          <c:smooth val="0"/>
        </c:ser>
        <c:dLbls>
          <c:showLegendKey val="0"/>
          <c:showVal val="1"/>
          <c:showCatName val="0"/>
          <c:showSerName val="0"/>
          <c:showPercent val="0"/>
          <c:showBubbleSize val="0"/>
        </c:dLbls>
        <c:marker val="1"/>
        <c:smooth val="0"/>
        <c:axId val="214983680"/>
        <c:axId val="162319744"/>
      </c:lineChart>
      <c:catAx>
        <c:axId val="214982656"/>
        <c:scaling>
          <c:orientation val="minMax"/>
        </c:scaling>
        <c:delete val="0"/>
        <c:axPos val="b"/>
        <c:title>
          <c:tx>
            <c:rich>
              <a:bodyPr/>
              <a:lstStyle/>
              <a:p>
                <a:pPr>
                  <a:defRPr sz="1100" b="0" i="0" u="none" strike="noStrike" baseline="0">
                    <a:solidFill>
                      <a:srgbClr val="000000"/>
                    </a:solidFill>
                    <a:latin typeface="Times New Roman"/>
                    <a:ea typeface="Times New Roman"/>
                    <a:cs typeface="Times New Roman"/>
                  </a:defRPr>
                </a:pPr>
                <a:r>
                  <a:rPr lang="pl-PL"/>
                  <a:t>lata             (p - prognoza)</a:t>
                </a:r>
              </a:p>
            </c:rich>
          </c:tx>
          <c:layout>
            <c:manualLayout>
              <c:xMode val="edge"/>
              <c:yMode val="edge"/>
              <c:x val="0.39320439314017797"/>
              <c:y val="0.77553558330461203"/>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Times New Roman"/>
                <a:ea typeface="Times New Roman"/>
                <a:cs typeface="Times New Roman"/>
              </a:defRPr>
            </a:pPr>
            <a:endParaRPr lang="pl-PL"/>
          </a:p>
        </c:txPr>
        <c:crossAx val="162319168"/>
        <c:crosses val="autoZero"/>
        <c:auto val="0"/>
        <c:lblAlgn val="ctr"/>
        <c:lblOffset val="100"/>
        <c:tickLblSkip val="1"/>
        <c:tickMarkSkip val="1"/>
        <c:noMultiLvlLbl val="0"/>
      </c:catAx>
      <c:valAx>
        <c:axId val="162319168"/>
        <c:scaling>
          <c:orientation val="minMax"/>
        </c:scaling>
        <c:delete val="0"/>
        <c:axPos val="l"/>
        <c:numFmt formatCode="0.0" sourceLinked="1"/>
        <c:majorTickMark val="cross"/>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Times New Roman"/>
                <a:ea typeface="Times New Roman"/>
                <a:cs typeface="Times New Roman"/>
              </a:defRPr>
            </a:pPr>
            <a:endParaRPr lang="pl-PL"/>
          </a:p>
        </c:txPr>
        <c:crossAx val="214982656"/>
        <c:crosses val="autoZero"/>
        <c:crossBetween val="between"/>
      </c:valAx>
      <c:catAx>
        <c:axId val="214983680"/>
        <c:scaling>
          <c:orientation val="minMax"/>
        </c:scaling>
        <c:delete val="1"/>
        <c:axPos val="b"/>
        <c:majorTickMark val="out"/>
        <c:minorTickMark val="none"/>
        <c:tickLblPos val="none"/>
        <c:crossAx val="162319744"/>
        <c:crosses val="autoZero"/>
        <c:auto val="0"/>
        <c:lblAlgn val="ctr"/>
        <c:lblOffset val="100"/>
        <c:noMultiLvlLbl val="0"/>
      </c:catAx>
      <c:valAx>
        <c:axId val="162319744"/>
        <c:scaling>
          <c:orientation val="minMax"/>
        </c:scaling>
        <c:delete val="0"/>
        <c:axPos val="r"/>
        <c:numFmt formatCode="0.0%" sourceLinked="1"/>
        <c:majorTickMark val="cross"/>
        <c:minorTickMark val="none"/>
        <c:tickLblPos val="nextTo"/>
        <c:spPr>
          <a:ln w="3175">
            <a:solidFill>
              <a:srgbClr val="000000"/>
            </a:solidFill>
            <a:prstDash val="solid"/>
          </a:ln>
        </c:spPr>
        <c:txPr>
          <a:bodyPr rot="0" vert="horz"/>
          <a:lstStyle/>
          <a:p>
            <a:pPr>
              <a:defRPr sz="1050" b="0" i="0" u="none" strike="noStrike" baseline="0">
                <a:solidFill>
                  <a:srgbClr val="000000"/>
                </a:solidFill>
                <a:latin typeface="Times New Roman"/>
                <a:ea typeface="Times New Roman"/>
                <a:cs typeface="Times New Roman"/>
              </a:defRPr>
            </a:pPr>
            <a:endParaRPr lang="pl-PL"/>
          </a:p>
        </c:txPr>
        <c:crossAx val="214983680"/>
        <c:crosses val="max"/>
        <c:crossBetween val="between"/>
      </c:valAx>
      <c:spPr>
        <a:noFill/>
        <a:ln w="12700">
          <a:solidFill>
            <a:srgbClr val="808080"/>
          </a:solidFill>
          <a:prstDash val="solid"/>
        </a:ln>
      </c:spPr>
    </c:plotArea>
    <c:legend>
      <c:legendPos val="b"/>
      <c:layout>
        <c:manualLayout>
          <c:xMode val="edge"/>
          <c:yMode val="edge"/>
          <c:x val="0.14077703879248113"/>
          <c:y val="0.85297701423685701"/>
          <c:w val="0.70550229764968719"/>
          <c:h val="8.7542441033254703E-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Times New Roman"/>
              <a:ea typeface="Times New Roman"/>
              <a:cs typeface="Times New Roman"/>
            </a:defRPr>
          </a:pPr>
          <a:endParaRPr lang="pl-PL"/>
        </a:p>
      </c:txPr>
    </c:legend>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pl-PL"/>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B05B7A9F-2B64-43E2-9A03-A4D3608837D6}" type="datetimeFigureOut">
              <a:rPr lang="pl-PL" smtClean="0"/>
              <a:t>2016-10-29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13596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05B7A9F-2B64-43E2-9A03-A4D3608837D6}" type="datetimeFigureOut">
              <a:rPr lang="pl-PL" smtClean="0"/>
              <a:t>2016-10-29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133584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05B7A9F-2B64-43E2-9A03-A4D3608837D6}" type="datetimeFigureOut">
              <a:rPr lang="pl-PL" smtClean="0"/>
              <a:t>2016-10-29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73521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ytuł i tabela">
    <p:spTree>
      <p:nvGrpSpPr>
        <p:cNvPr id="1" name=""/>
        <p:cNvGrpSpPr/>
        <p:nvPr/>
      </p:nvGrpSpPr>
      <p:grpSpPr>
        <a:xfrm>
          <a:off x="0" y="0"/>
          <a:ext cx="0" cy="0"/>
          <a:chOff x="0" y="0"/>
          <a:chExt cx="0" cy="0"/>
        </a:xfrm>
      </p:grpSpPr>
      <p:sp>
        <p:nvSpPr>
          <p:cNvPr id="2" name="Tytuł 1"/>
          <p:cNvSpPr>
            <a:spLocks noGrp="1"/>
          </p:cNvSpPr>
          <p:nvPr>
            <p:ph type="title"/>
          </p:nvPr>
        </p:nvSpPr>
        <p:spPr>
          <a:xfrm>
            <a:off x="685800" y="609600"/>
            <a:ext cx="7772400" cy="1143000"/>
          </a:xfrm>
        </p:spPr>
        <p:txBody>
          <a:bodyPr/>
          <a:lstStyle/>
          <a:p>
            <a:r>
              <a:rPr lang="pl-PL" smtClean="0"/>
              <a:t>Kliknij, aby edytować styl</a:t>
            </a:r>
            <a:endParaRPr lang="pl-PL"/>
          </a:p>
        </p:txBody>
      </p:sp>
      <p:sp>
        <p:nvSpPr>
          <p:cNvPr id="3" name="Symbol zastępczy tabeli 2"/>
          <p:cNvSpPr>
            <a:spLocks noGrp="1"/>
          </p:cNvSpPr>
          <p:nvPr>
            <p:ph type="tbl" idx="1"/>
          </p:nvPr>
        </p:nvSpPr>
        <p:spPr>
          <a:xfrm>
            <a:off x="685800" y="1981200"/>
            <a:ext cx="7772400" cy="4114800"/>
          </a:xfrm>
        </p:spPr>
        <p:txBody>
          <a:bodyPr/>
          <a:lstStyle/>
          <a:p>
            <a:endParaRPr lang="pl-PL"/>
          </a:p>
        </p:txBody>
      </p:sp>
      <p:sp>
        <p:nvSpPr>
          <p:cNvPr id="4" name="Symbol zastępczy daty 3"/>
          <p:cNvSpPr>
            <a:spLocks noGrp="1"/>
          </p:cNvSpPr>
          <p:nvPr>
            <p:ph type="dt" sz="half" idx="10"/>
          </p:nvPr>
        </p:nvSpPr>
        <p:spPr>
          <a:xfrm>
            <a:off x="685800" y="6248400"/>
            <a:ext cx="1905000" cy="457200"/>
          </a:xfrm>
        </p:spPr>
        <p:txBody>
          <a:bodyPr/>
          <a:lstStyle>
            <a:lvl1pPr>
              <a:defRPr/>
            </a:lvl1pPr>
          </a:lstStyle>
          <a:p>
            <a:endParaRPr lang="pl-PL"/>
          </a:p>
        </p:txBody>
      </p:sp>
      <p:sp>
        <p:nvSpPr>
          <p:cNvPr id="5" name="Symbol zastępczy stopki 4"/>
          <p:cNvSpPr>
            <a:spLocks noGrp="1"/>
          </p:cNvSpPr>
          <p:nvPr>
            <p:ph type="ftr" sz="quarter" idx="11"/>
          </p:nvPr>
        </p:nvSpPr>
        <p:spPr>
          <a:xfrm>
            <a:off x="3124200" y="6248400"/>
            <a:ext cx="2895600" cy="457200"/>
          </a:xfrm>
        </p:spPr>
        <p:txBody>
          <a:bodyPr/>
          <a:lstStyle>
            <a:lvl1pPr>
              <a:defRPr/>
            </a:lvl1pPr>
          </a:lstStyle>
          <a:p>
            <a:endParaRPr lang="pl-PL"/>
          </a:p>
        </p:txBody>
      </p:sp>
      <p:sp>
        <p:nvSpPr>
          <p:cNvPr id="6" name="Symbol zastępczy numeru slajdu 5"/>
          <p:cNvSpPr>
            <a:spLocks noGrp="1"/>
          </p:cNvSpPr>
          <p:nvPr>
            <p:ph type="sldNum" sz="quarter" idx="12"/>
          </p:nvPr>
        </p:nvSpPr>
        <p:spPr>
          <a:xfrm>
            <a:off x="6553200" y="6248400"/>
            <a:ext cx="1905000" cy="457200"/>
          </a:xfrm>
        </p:spPr>
        <p:txBody>
          <a:bodyPr/>
          <a:lstStyle>
            <a:lvl1pPr>
              <a:defRPr/>
            </a:lvl1pPr>
          </a:lstStyle>
          <a:p>
            <a:fld id="{FAC8B9A0-BE06-4197-AE3F-E4470470B65B}" type="slidenum">
              <a:rPr lang="pl-PL"/>
              <a:pPr/>
              <a:t>‹#›</a:t>
            </a:fld>
            <a:endParaRPr lang="pl-PL"/>
          </a:p>
        </p:txBody>
      </p:sp>
    </p:spTree>
    <p:extLst>
      <p:ext uri="{BB962C8B-B14F-4D97-AF65-F5344CB8AC3E}">
        <p14:creationId xmlns:p14="http://schemas.microsoft.com/office/powerpoint/2010/main" val="363657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05B7A9F-2B64-43E2-9A03-A4D3608837D6}" type="datetimeFigureOut">
              <a:rPr lang="pl-PL" smtClean="0"/>
              <a:t>2016-10-29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374312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B05B7A9F-2B64-43E2-9A03-A4D3608837D6}" type="datetimeFigureOut">
              <a:rPr lang="pl-PL" smtClean="0"/>
              <a:t>2016-10-29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365516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B05B7A9F-2B64-43E2-9A03-A4D3608837D6}" type="datetimeFigureOut">
              <a:rPr lang="pl-PL" smtClean="0"/>
              <a:t>2016-10-29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36006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B05B7A9F-2B64-43E2-9A03-A4D3608837D6}" type="datetimeFigureOut">
              <a:rPr lang="pl-PL" smtClean="0"/>
              <a:t>2016-10-29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369873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B05B7A9F-2B64-43E2-9A03-A4D3608837D6}" type="datetimeFigureOut">
              <a:rPr lang="pl-PL" smtClean="0"/>
              <a:t>2016-10-29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344527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B05B7A9F-2B64-43E2-9A03-A4D3608837D6}" type="datetimeFigureOut">
              <a:rPr lang="pl-PL" smtClean="0"/>
              <a:t>2016-10-29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136121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05B7A9F-2B64-43E2-9A03-A4D3608837D6}" type="datetimeFigureOut">
              <a:rPr lang="pl-PL" smtClean="0"/>
              <a:t>2016-10-29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159417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05B7A9F-2B64-43E2-9A03-A4D3608837D6}" type="datetimeFigureOut">
              <a:rPr lang="pl-PL" smtClean="0"/>
              <a:t>2016-10-29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CB7EB4D-09FB-4154-97F1-FF8FF3A974CC}" type="slidenum">
              <a:rPr lang="pl-PL" smtClean="0"/>
              <a:t>‹#›</a:t>
            </a:fld>
            <a:endParaRPr lang="pl-PL"/>
          </a:p>
        </p:txBody>
      </p:sp>
    </p:spTree>
    <p:extLst>
      <p:ext uri="{BB962C8B-B14F-4D97-AF65-F5344CB8AC3E}">
        <p14:creationId xmlns:p14="http://schemas.microsoft.com/office/powerpoint/2010/main" val="62235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B7A9F-2B64-43E2-9A03-A4D3608837D6}" type="datetimeFigureOut">
              <a:rPr lang="pl-PL" smtClean="0"/>
              <a:t>2016-10-29</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7EB4D-09FB-4154-97F1-FF8FF3A974CC}" type="slidenum">
              <a:rPr lang="pl-PL" smtClean="0"/>
              <a:t>‹#›</a:t>
            </a:fld>
            <a:endParaRPr lang="pl-PL"/>
          </a:p>
        </p:txBody>
      </p:sp>
    </p:spTree>
    <p:extLst>
      <p:ext uri="{BB962C8B-B14F-4D97-AF65-F5344CB8AC3E}">
        <p14:creationId xmlns:p14="http://schemas.microsoft.com/office/powerpoint/2010/main" val="197552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hyperlink" Target="OCENA%20PROJEKTU%20Y.xls" TargetMode="External"/><Relationship Id="rId2" Type="http://schemas.openxmlformats.org/officeDocument/2006/relationships/hyperlink" Target="OCENA%20PROJEKTU%20Q.xls" TargetMode="External"/><Relationship Id="rId1" Type="http://schemas.openxmlformats.org/officeDocument/2006/relationships/slideLayout" Target="../slideLayouts/slideLayout1.xml"/><Relationship Id="rId6" Type="http://schemas.openxmlformats.org/officeDocument/2006/relationships/hyperlink" Target="Case%20Q.doc" TargetMode="External"/><Relationship Id="rId5" Type="http://schemas.openxmlformats.org/officeDocument/2006/relationships/hyperlink" Target="PLATFORMA%20INTEGRACYJNA.doc" TargetMode="External"/><Relationship Id="rId4" Type="http://schemas.openxmlformats.org/officeDocument/2006/relationships/hyperlink" Target="ELEKTRONICZNA%20OBS&#321;UGA%20ZAM&#211;WIENIA.doc" TargetMode="Externa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5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ytuł 1"/>
          <p:cNvSpPr>
            <a:spLocks noGrp="1"/>
          </p:cNvSpPr>
          <p:nvPr>
            <p:ph type="ctrTitle"/>
          </p:nvPr>
        </p:nvSpPr>
        <p:spPr>
          <a:xfrm>
            <a:off x="827584" y="1052736"/>
            <a:ext cx="7772400" cy="1683618"/>
          </a:xfrm>
        </p:spPr>
        <p:txBody>
          <a:bodyPr>
            <a:normAutofit fontScale="90000"/>
          </a:bodyPr>
          <a:lstStyle/>
          <a:p>
            <a:r>
              <a:rPr lang="pl-PL" b="1" dirty="0"/>
              <a:t>Metody oceny efektywności ekonomicznej inwestycji informatycznych </a:t>
            </a:r>
          </a:p>
        </p:txBody>
      </p:sp>
      <p:sp>
        <p:nvSpPr>
          <p:cNvPr id="3" name="Podtytuł 2"/>
          <p:cNvSpPr>
            <a:spLocks noGrp="1"/>
          </p:cNvSpPr>
          <p:nvPr>
            <p:ph type="subTitle" idx="1"/>
          </p:nvPr>
        </p:nvSpPr>
        <p:spPr>
          <a:xfrm>
            <a:off x="2555776" y="6093296"/>
            <a:ext cx="6400800" cy="553616"/>
          </a:xfrm>
        </p:spPr>
        <p:txBody>
          <a:bodyPr>
            <a:normAutofit fontScale="85000" lnSpcReduction="10000"/>
          </a:bodyPr>
          <a:lstStyle/>
          <a:p>
            <a:pPr algn="r"/>
            <a:r>
              <a:rPr lang="pl-PL" sz="1800" b="1" dirty="0" smtClean="0">
                <a:solidFill>
                  <a:schemeClr val="tx1"/>
                </a:solidFill>
              </a:rPr>
              <a:t>Prof. </a:t>
            </a:r>
            <a:r>
              <a:rPr lang="pl-PL" sz="1800" b="1" dirty="0">
                <a:solidFill>
                  <a:schemeClr val="tx1"/>
                </a:solidFill>
              </a:rPr>
              <a:t>z</a:t>
            </a:r>
            <a:r>
              <a:rPr lang="pl-PL" sz="1800" b="1" dirty="0" smtClean="0">
                <a:solidFill>
                  <a:schemeClr val="tx1"/>
                </a:solidFill>
              </a:rPr>
              <a:t>w. dr hab. Witold Chmielarz</a:t>
            </a:r>
          </a:p>
          <a:p>
            <a:pPr algn="r"/>
            <a:r>
              <a:rPr lang="pl-PL" sz="1800" b="1" dirty="0" smtClean="0">
                <a:solidFill>
                  <a:schemeClr val="tx1"/>
                </a:solidFill>
              </a:rPr>
              <a:t>Wydział Zarzadzania Uniwersytetu Warszawskiego</a:t>
            </a:r>
            <a:endParaRPr lang="pl-PL" sz="1800" b="1" dirty="0">
              <a:solidFill>
                <a:schemeClr val="tx1"/>
              </a:solidFill>
            </a:endParaRPr>
          </a:p>
        </p:txBody>
      </p:sp>
    </p:spTree>
    <p:extLst>
      <p:ext uri="{BB962C8B-B14F-4D97-AF65-F5344CB8AC3E}">
        <p14:creationId xmlns:p14="http://schemas.microsoft.com/office/powerpoint/2010/main" val="3618424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260350"/>
            <a:ext cx="8496300" cy="647700"/>
          </a:xfrm>
        </p:spPr>
        <p:txBody>
          <a:bodyPr>
            <a:normAutofit fontScale="90000"/>
          </a:bodyPr>
          <a:lstStyle/>
          <a:p>
            <a:pPr eaLnBrk="1" fontAlgn="auto" hangingPunct="1">
              <a:spcAft>
                <a:spcPts val="0"/>
              </a:spcAft>
              <a:defRPr/>
            </a:pPr>
            <a:r>
              <a:rPr lang="pl-PL" sz="2000" b="1" dirty="0" smtClean="0">
                <a:latin typeface="Times New Roman" panose="02020603050405020304" pitchFamily="18" charset="0"/>
                <a:cs typeface="Times New Roman" panose="02020603050405020304" pitchFamily="18" charset="0"/>
              </a:rPr>
              <a:t>Coś z </a:t>
            </a:r>
            <a:r>
              <a:rPr lang="pl-PL" sz="2000" b="1" dirty="0">
                <a:latin typeface="Times New Roman" panose="02020603050405020304" pitchFamily="18" charset="0"/>
                <a:cs typeface="Times New Roman" panose="02020603050405020304" pitchFamily="18" charset="0"/>
              </a:rPr>
              <a:t>ż</a:t>
            </a:r>
            <a:r>
              <a:rPr lang="pl-PL" sz="2000" b="1" dirty="0" smtClean="0">
                <a:latin typeface="Times New Roman" panose="02020603050405020304" pitchFamily="18" charset="0"/>
                <a:cs typeface="Times New Roman" panose="02020603050405020304" pitchFamily="18" charset="0"/>
              </a:rPr>
              <a:t>ycia, czyli statystyki trochę: średnia </a:t>
            </a:r>
            <a:r>
              <a:rPr lang="pl-PL" sz="2000" b="1" dirty="0">
                <a:latin typeface="Times New Roman" panose="02020603050405020304" pitchFamily="18" charset="0"/>
                <a:cs typeface="Times New Roman" panose="02020603050405020304" pitchFamily="18" charset="0"/>
              </a:rPr>
              <a:t>skala realizacji projektów analizowanych przez The </a:t>
            </a:r>
            <a:r>
              <a:rPr lang="pl-PL" sz="2000" b="1" dirty="0" err="1">
                <a:latin typeface="Times New Roman" panose="02020603050405020304" pitchFamily="18" charset="0"/>
                <a:cs typeface="Times New Roman" panose="02020603050405020304" pitchFamily="18" charset="0"/>
              </a:rPr>
              <a:t>Standish</a:t>
            </a:r>
            <a:r>
              <a:rPr lang="pl-PL" sz="2000" b="1" dirty="0">
                <a:latin typeface="Times New Roman" panose="02020603050405020304" pitchFamily="18" charset="0"/>
                <a:cs typeface="Times New Roman" panose="02020603050405020304" pitchFamily="18" charset="0"/>
              </a:rPr>
              <a:t> Group w wybranych latach z okresu 1994 - 2010</a:t>
            </a:r>
            <a:endParaRPr lang="pl-PL" sz="2000" b="1" dirty="0" smtClean="0">
              <a:latin typeface="Times New Roman" panose="02020603050405020304" pitchFamily="18" charset="0"/>
              <a:cs typeface="Times New Roman" panose="02020603050405020304" pitchFamily="18" charset="0"/>
            </a:endParaRPr>
          </a:p>
        </p:txBody>
      </p:sp>
      <p:sp>
        <p:nvSpPr>
          <p:cNvPr id="21507" name="Rectangle 266"/>
          <p:cNvSpPr>
            <a:spLocks noChangeArrowheads="1"/>
          </p:cNvSpPr>
          <p:nvPr/>
        </p:nvSpPr>
        <p:spPr bwMode="auto">
          <a:xfrm>
            <a:off x="684213" y="5634038"/>
            <a:ext cx="8135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l-PL" altLang="pl-PL" sz="1200" b="1">
                <a:ea typeface="Times New Roman" pitchFamily="18" charset="0"/>
                <a:cs typeface="Arial" charset="0"/>
              </a:rPr>
              <a:t>Źródło: J. Johnson, </a:t>
            </a:r>
            <a:r>
              <a:rPr lang="pl-PL" altLang="pl-PL" sz="1200" b="1" i="1">
                <a:ea typeface="Times New Roman" pitchFamily="18" charset="0"/>
                <a:cs typeface="Arial" charset="0"/>
              </a:rPr>
              <a:t>CHAOS Rising</a:t>
            </a:r>
            <a:r>
              <a:rPr lang="pl-PL" altLang="pl-PL" sz="1200" b="1">
                <a:ea typeface="Times New Roman" pitchFamily="18" charset="0"/>
                <a:cs typeface="Arial" charset="0"/>
              </a:rPr>
              <a:t>, Standish Group, Materiały konferencyjne II-giej Krajowej Konferencji Jakości Systemów Informatycznych, Computerworld, czerwiec 2005, s. 11; Standish Group, </a:t>
            </a:r>
            <a:r>
              <a:rPr lang="pl-PL" altLang="pl-PL" sz="1200" b="1" i="1">
                <a:ea typeface="Times New Roman" pitchFamily="18" charset="0"/>
                <a:cs typeface="Arial" charset="0"/>
              </a:rPr>
              <a:t>The Standish Group Report 2007</a:t>
            </a:r>
            <a:r>
              <a:rPr lang="pl-PL" altLang="pl-PL" sz="1200" b="1">
                <a:ea typeface="Times New Roman" pitchFamily="18" charset="0"/>
                <a:cs typeface="Arial" charset="0"/>
              </a:rPr>
              <a:t>, West Yarmouth, Massachusetts, 2007, The Standish Group, Caos Summary, West Yarmoth, Massachusetts 2009, str. 1, </a:t>
            </a:r>
            <a:r>
              <a:rPr lang="en-US" altLang="pl-PL" sz="1200" b="1">
                <a:ea typeface="Times New Roman" pitchFamily="18" charset="0"/>
                <a:cs typeface="Arial" charset="0"/>
              </a:rPr>
              <a:t>The Standish Group International, Incorporated, CHAOS Report 2009, http:/blog.standishgroup.com/news, http://www.controlchaos.com/storage/S3D%20First%20Chapter.pdf, listopad, 2012,</a:t>
            </a:r>
            <a:endParaRPr lang="pl-PL" altLang="pl-PL" sz="1200" b="1">
              <a:ea typeface="Times New Roman" pitchFamily="18" charset="0"/>
              <a:cs typeface="Arial" charset="0"/>
            </a:endParaRPr>
          </a:p>
        </p:txBody>
      </p:sp>
      <p:graphicFrame>
        <p:nvGraphicFramePr>
          <p:cNvPr id="2" name="Tabela 1"/>
          <p:cNvGraphicFramePr>
            <a:graphicFrameLocks noGrp="1"/>
          </p:cNvGraphicFramePr>
          <p:nvPr/>
        </p:nvGraphicFramePr>
        <p:xfrm>
          <a:off x="457200" y="1069975"/>
          <a:ext cx="8229600" cy="4508500"/>
        </p:xfrm>
        <a:graphic>
          <a:graphicData uri="http://schemas.openxmlformats.org/drawingml/2006/table">
            <a:tbl>
              <a:tblPr/>
              <a:tblGrid>
                <a:gridCol w="846138"/>
                <a:gridCol w="3725862"/>
                <a:gridCol w="3657600"/>
              </a:tblGrid>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Rok</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52388"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52388"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Współczynnik sukcesu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Współczynnik niepowodzenia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1994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16%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84%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1996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27%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73%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1998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26%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74%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28%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72%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34925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34%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66%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33%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67%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29%</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71%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35%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65%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2008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32%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68%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1592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bg1"/>
                          </a:solidFill>
                          <a:effectLst/>
                          <a:latin typeface="Times New Roman" pitchFamily="18" charset="0"/>
                          <a:cs typeface="Times New Roman" pitchFamily="18" charset="0"/>
                        </a:rPr>
                        <a:t>2010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37%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600" b="1" i="0" u="none" strike="noStrike" cap="none" normalizeH="0" baseline="0" smtClean="0">
                          <a:ln>
                            <a:noFill/>
                          </a:ln>
                          <a:solidFill>
                            <a:schemeClr val="tx1"/>
                          </a:solidFill>
                          <a:effectLst/>
                          <a:latin typeface="Times New Roman" pitchFamily="18" charset="0"/>
                          <a:cs typeface="Times New Roman" pitchFamily="18" charset="0"/>
                        </a:rPr>
                        <a:t>63%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
        <p:nvSpPr>
          <p:cNvPr id="21558" name="Rectangle 60"/>
          <p:cNvSpPr>
            <a:spLocks noChangeArrowheads="1"/>
          </p:cNvSpPr>
          <p:nvPr/>
        </p:nvSpPr>
        <p:spPr bwMode="auto">
          <a:xfrm>
            <a:off x="457200" y="2668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53975" eaLnBrk="0" hangingPunct="0"/>
            <a:endParaRPr lang="pl-PL" altLang="pl-PL"/>
          </a:p>
        </p:txBody>
      </p:sp>
    </p:spTree>
    <p:extLst>
      <p:ext uri="{BB962C8B-B14F-4D97-AF65-F5344CB8AC3E}">
        <p14:creationId xmlns:p14="http://schemas.microsoft.com/office/powerpoint/2010/main" val="11722694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Tradycyjne (dynamiczne) metody oceny efektywności przedsięwzięć informatycznych</a:t>
            </a:r>
            <a:endParaRPr lang="pl-PL" sz="2400" dirty="0"/>
          </a:p>
        </p:txBody>
      </p:sp>
      <p:sp>
        <p:nvSpPr>
          <p:cNvPr id="3" name="Symbol zastępczy zawartości 2"/>
          <p:cNvSpPr>
            <a:spLocks noGrp="1"/>
          </p:cNvSpPr>
          <p:nvPr>
            <p:ph idx="1"/>
          </p:nvPr>
        </p:nvSpPr>
        <p:spPr/>
        <p:txBody>
          <a:bodyPr>
            <a:normAutofit/>
          </a:bodyPr>
          <a:lstStyle/>
          <a:p>
            <a:pPr marL="0" indent="0" algn="just">
              <a:buNone/>
            </a:pPr>
            <a:r>
              <a:rPr lang="pl-PL" sz="2000" dirty="0"/>
              <a:t>Umożliwiają badanie całego okresu trwania inwestycji uwzględniając zmienną wartość pieniądza w czasie, tzn. zmienną w czasie wartość nadwyżki pieniężnej generowanej przez inwestycje w poszczególnych latach okresu eksploatacji danego projektu. </a:t>
            </a:r>
          </a:p>
        </p:txBody>
      </p:sp>
    </p:spTree>
    <p:extLst>
      <p:ext uri="{BB962C8B-B14F-4D97-AF65-F5344CB8AC3E}">
        <p14:creationId xmlns:p14="http://schemas.microsoft.com/office/powerpoint/2010/main" val="25989536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22114"/>
          </a:xfrm>
        </p:spPr>
        <p:txBody>
          <a:bodyPr>
            <a:noAutofit/>
          </a:bodyPr>
          <a:lstStyle/>
          <a:p>
            <a:pPr algn="l"/>
            <a:r>
              <a:rPr lang="pl-PL" sz="2400" b="1" dirty="0" smtClean="0"/>
              <a:t>Tradycyjne (dynamiczne) metody oceny efektywności przedsięwzięć informatycznych - </a:t>
            </a:r>
            <a:r>
              <a:rPr lang="pl-PL" sz="2000" dirty="0" smtClean="0"/>
              <a:t>wartość </a:t>
            </a:r>
            <a:r>
              <a:rPr lang="pl-PL" sz="2000" dirty="0"/>
              <a:t>zaktualizowana netto (NPV</a:t>
            </a:r>
            <a:r>
              <a:rPr lang="pl-PL" sz="2000" dirty="0" smtClean="0"/>
              <a:t>)</a:t>
            </a:r>
            <a:endParaRPr lang="pl-PL" sz="2000" dirty="0"/>
          </a:p>
        </p:txBody>
      </p:sp>
      <p:sp>
        <p:nvSpPr>
          <p:cNvPr id="3" name="Symbol zastępczy zawartości 2"/>
          <p:cNvSpPr>
            <a:spLocks noGrp="1"/>
          </p:cNvSpPr>
          <p:nvPr>
            <p:ph idx="1"/>
          </p:nvPr>
        </p:nvSpPr>
        <p:spPr>
          <a:xfrm>
            <a:off x="457200" y="1412776"/>
            <a:ext cx="8229600" cy="5040560"/>
          </a:xfrm>
        </p:spPr>
        <p:txBody>
          <a:bodyPr>
            <a:normAutofit fontScale="62500" lnSpcReduction="20000"/>
          </a:bodyPr>
          <a:lstStyle/>
          <a:p>
            <a:pPr marL="0" lvl="0" indent="0" algn="just">
              <a:buNone/>
            </a:pPr>
            <a:r>
              <a:rPr lang="pl-PL" dirty="0"/>
              <a:t>Wartość zaktualizowana netto (NPV), która definiuje się jako sumę zdyskontowanych oddzielnie dla każdego roku przepływów pieniężnych netto, zrealizowanych w całym okresie objętym rachunkiem, przy stałym poziomie stopy </a:t>
            </a:r>
            <a:r>
              <a:rPr lang="pl-PL" dirty="0" smtClean="0"/>
              <a:t>dyskontowej. </a:t>
            </a:r>
          </a:p>
          <a:p>
            <a:pPr marL="0" lvl="0" indent="0" algn="just">
              <a:buNone/>
            </a:pPr>
            <a:r>
              <a:rPr lang="pl-PL" dirty="0" smtClean="0"/>
              <a:t>Stosując </a:t>
            </a:r>
            <a:r>
              <a:rPr lang="pl-PL" dirty="0"/>
              <a:t>tą metodę do wyceny inwestycji informatycznej musimy rozwiązać problem wyboru właściwej stopy procentowej, która odzwierciedla ryzyko projektu i służy do kwantyfikowania jego wysokości. </a:t>
            </a:r>
            <a:endParaRPr lang="pl-PL" dirty="0" smtClean="0"/>
          </a:p>
          <a:p>
            <a:pPr marL="0" lvl="0" indent="0" algn="just">
              <a:buNone/>
            </a:pPr>
            <a:r>
              <a:rPr lang="pl-PL" dirty="0" smtClean="0"/>
              <a:t>Wartość </a:t>
            </a:r>
            <a:r>
              <a:rPr lang="pl-PL" dirty="0"/>
              <a:t>NPV informuje o tym, o ile wzrośnie wartość przedsiębiorstwa wskutek przyjęcia do realizacji analizowanego przedsięwzięcia informatycznego. Oceniając daną inwestycję metodą NPV stosuje się następujące kryteria </a:t>
            </a:r>
            <a:r>
              <a:rPr lang="pl-PL" dirty="0" smtClean="0"/>
              <a:t>wyboru: </a:t>
            </a:r>
            <a:endParaRPr lang="pl-PL" dirty="0"/>
          </a:p>
          <a:p>
            <a:pPr lvl="0" algn="just"/>
            <a:r>
              <a:rPr lang="pl-PL" dirty="0"/>
              <a:t>jeżeli NPV &gt; 0, to projekt należy realizować,</a:t>
            </a:r>
          </a:p>
          <a:p>
            <a:pPr lvl="0" algn="just"/>
            <a:r>
              <a:rPr lang="pl-PL" dirty="0"/>
              <a:t>jeżeli NPV &lt; 0, to nie należy realizować projektu, </a:t>
            </a:r>
          </a:p>
          <a:p>
            <a:pPr lvl="0" algn="just"/>
            <a:r>
              <a:rPr lang="pl-PL" dirty="0"/>
              <a:t>jeżeli NPV = 0, to o przyjęciu bądź odrzuceniu projektu powinny zdecydować inne nie uwzględnione przy tej analizie czynniki, gdyż według kryterium NPV projekt nie ma żadnego wpływu na wartość rynkową przedsiębiorstwa.</a:t>
            </a:r>
          </a:p>
        </p:txBody>
      </p:sp>
    </p:spTree>
    <p:extLst>
      <p:ext uri="{BB962C8B-B14F-4D97-AF65-F5344CB8AC3E}">
        <p14:creationId xmlns:p14="http://schemas.microsoft.com/office/powerpoint/2010/main" val="1039924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Tradycyjne (dynamiczne) metody oceny efektywności przedsięwzięć informatycznych </a:t>
            </a:r>
            <a:r>
              <a:rPr lang="pl-PL" sz="2800" b="1" dirty="0" smtClean="0"/>
              <a:t>- </a:t>
            </a:r>
            <a:r>
              <a:rPr lang="pl-PL" sz="2000" dirty="0" smtClean="0"/>
              <a:t>wartość zaktualizowana netto (NPV)</a:t>
            </a:r>
            <a:endParaRPr lang="pl-PL" sz="2400" dirty="0"/>
          </a:p>
        </p:txBody>
      </p:sp>
      <p:sp>
        <p:nvSpPr>
          <p:cNvPr id="3" name="Symbol zastępczy zawartości 2"/>
          <p:cNvSpPr>
            <a:spLocks noGrp="1"/>
          </p:cNvSpPr>
          <p:nvPr>
            <p:ph idx="1"/>
          </p:nvPr>
        </p:nvSpPr>
        <p:spPr>
          <a:xfrm>
            <a:off x="457200" y="1600200"/>
            <a:ext cx="8229600" cy="4925144"/>
          </a:xfrm>
        </p:spPr>
        <p:txBody>
          <a:bodyPr>
            <a:normAutofit fontScale="47500" lnSpcReduction="20000"/>
          </a:bodyPr>
          <a:lstStyle/>
          <a:p>
            <a:pPr marL="0" indent="0" algn="just">
              <a:buNone/>
            </a:pPr>
            <a:r>
              <a:rPr lang="pl-PL" sz="4200" dirty="0"/>
              <a:t>Z metod tradycyjnych finansowych NPV jest najczęściej stosowaną metodą do oceny projektów inwesty­cyjnych, także w dziedzinie technologii informatycznych, przy czym w tym ostatnim przypadku trzeba mieć na uwadze następujące ograniczenia, które istotnie obniżają przydatność jej do badania przedsięwzięć </a:t>
            </a:r>
            <a:r>
              <a:rPr lang="pl-PL" sz="4200" dirty="0" smtClean="0"/>
              <a:t>informatycznych: </a:t>
            </a:r>
            <a:endParaRPr lang="pl-PL" sz="4200" dirty="0"/>
          </a:p>
          <a:p>
            <a:pPr lvl="0" algn="just"/>
            <a:r>
              <a:rPr lang="pl-PL" sz="3800" dirty="0"/>
              <a:t>trudności w oszacowaniu przyszłych przepływów pieniężnych inwestycji in­formatycznej,</a:t>
            </a:r>
          </a:p>
          <a:p>
            <a:pPr lvl="0" algn="just"/>
            <a:r>
              <a:rPr lang="pl-PL" sz="3800" dirty="0"/>
              <a:t>nie jest znana dokładna ani wartość ani czas spływania strumieni pienięż­nych przedsięwzięcia informatycznego,</a:t>
            </a:r>
          </a:p>
          <a:p>
            <a:pPr lvl="0" algn="just"/>
            <a:r>
              <a:rPr lang="pl-PL" sz="3800" dirty="0"/>
              <a:t>założenie stałego ryzyka inwestycji, które związane z jej realizacją wyrażane wielkością stopy procentowej jest zmienne w ciągu trwania przedsięwzięcia oraz wysokie,</a:t>
            </a:r>
          </a:p>
          <a:p>
            <a:pPr lvl="0" algn="just"/>
            <a:r>
              <a:rPr lang="pl-PL" sz="3800" dirty="0"/>
              <a:t>wycena wartości inwestycji bazuje wyłącznie na skwantyfikowanych prze­pływach pieniężnych przedsięwzięcia, nie biorąc pod uwagę dodatkowych, ukrytych korzyści płynących z podjęcia danej inwestycji (np. umożliwienie realizacji nowych inwestycji, gene­rujących dalsze przychody), </a:t>
            </a:r>
          </a:p>
          <a:p>
            <a:pPr lvl="0" algn="just"/>
            <a:r>
              <a:rPr lang="pl-PL" sz="3800" dirty="0"/>
              <a:t>wielkość obliczona przy pomocy NPV traktowana jest często jako „bazowa” i uzupełniana o ocenę przedsięwzięcia przeprowadzoną według subiektywnych kryteriów wyznaczonych przez decy­denta. </a:t>
            </a:r>
          </a:p>
        </p:txBody>
      </p:sp>
    </p:spTree>
    <p:extLst>
      <p:ext uri="{BB962C8B-B14F-4D97-AF65-F5344CB8AC3E}">
        <p14:creationId xmlns:p14="http://schemas.microsoft.com/office/powerpoint/2010/main" val="28809394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pPr algn="l"/>
            <a:r>
              <a:rPr lang="pl-PL" sz="2000" b="1" dirty="0" smtClean="0"/>
              <a:t>Tradycyjne (dynamiczne) metody oceny efektywności przedsięwzięć informatycznych - </a:t>
            </a:r>
            <a:r>
              <a:rPr lang="pl-PL" sz="1800" dirty="0" smtClean="0"/>
              <a:t>metoda </a:t>
            </a:r>
            <a:r>
              <a:rPr lang="pl-PL" sz="1800" dirty="0"/>
              <a:t>wewnętrznej stopy zwrotu (IRR) </a:t>
            </a:r>
          </a:p>
        </p:txBody>
      </p:sp>
      <p:sp>
        <p:nvSpPr>
          <p:cNvPr id="3" name="Symbol zastępczy zawartości 2"/>
          <p:cNvSpPr>
            <a:spLocks noGrp="1"/>
          </p:cNvSpPr>
          <p:nvPr>
            <p:ph idx="1"/>
          </p:nvPr>
        </p:nvSpPr>
        <p:spPr/>
        <p:txBody>
          <a:bodyPr>
            <a:normAutofit fontScale="70000" lnSpcReduction="20000"/>
          </a:bodyPr>
          <a:lstStyle/>
          <a:p>
            <a:pPr lvl="0" algn="just"/>
            <a:r>
              <a:rPr lang="pl-PL" dirty="0"/>
              <a:t>Metoda wewnętrznej stopy zwrotu (IRR) wyznaczająca stopę procentową, przy której obecna (zaktualizowana) wartość strumieni wydatków pieniężnych jest równa obecnej (aktualnej) wartości strumieni wpływów pieniężnych, czyli jest to stopa, dla której NPV = </a:t>
            </a:r>
            <a:r>
              <a:rPr lang="pl-PL" dirty="0" smtClean="0"/>
              <a:t>0. </a:t>
            </a:r>
          </a:p>
          <a:p>
            <a:pPr lvl="0" algn="just"/>
            <a:r>
              <a:rPr lang="pl-PL" dirty="0" smtClean="0"/>
              <a:t>Jest </a:t>
            </a:r>
            <a:r>
              <a:rPr lang="pl-PL" dirty="0"/>
              <a:t>to więc stopa dyskontowa równoważąca wartość bieżącą spodziewanych strumieni pieniężnych z przedsięwzięcia z wartością bieżącą nakładów związanych z jego realizacją. </a:t>
            </a:r>
            <a:endParaRPr lang="pl-PL" dirty="0" smtClean="0"/>
          </a:p>
          <a:p>
            <a:pPr lvl="0" algn="just"/>
            <a:r>
              <a:rPr lang="pl-PL" dirty="0" smtClean="0"/>
              <a:t>Proce­dura </a:t>
            </a:r>
            <a:r>
              <a:rPr lang="pl-PL" dirty="0"/>
              <a:t>obliczania IRR jest pracochłonna i umożliwia tylko przybliżone określe­nie jej wartości (z wyjątkiem sytuacji, gdy długość cyklu życia przedsięwzięcia wy­nosi rok lub dwa lata). </a:t>
            </a:r>
            <a:endParaRPr lang="pl-PL" dirty="0" smtClean="0"/>
          </a:p>
          <a:p>
            <a:pPr lvl="0" algn="just"/>
            <a:r>
              <a:rPr lang="pl-PL" dirty="0" smtClean="0"/>
              <a:t>Jednak </a:t>
            </a:r>
            <a:r>
              <a:rPr lang="pl-PL" dirty="0"/>
              <a:t>warto korzystać z tej metody jako z dodatkowego i uzupełniającego kryterium wyboru w sytuacji, gdy dla wielu wariantów realizacji przedsięwzięcia informatycznego NPV&gt;0.</a:t>
            </a:r>
          </a:p>
          <a:p>
            <a:pPr algn="just"/>
            <a:endParaRPr lang="pl-PL" dirty="0"/>
          </a:p>
        </p:txBody>
      </p:sp>
    </p:spTree>
    <p:extLst>
      <p:ext uri="{BB962C8B-B14F-4D97-AF65-F5344CB8AC3E}">
        <p14:creationId xmlns:p14="http://schemas.microsoft.com/office/powerpoint/2010/main" val="307231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Tradycyjne metody oceny efektywności przedsięwzięć informatycznych</a:t>
            </a:r>
            <a:endParaRPr lang="pl-PL" sz="2400" dirty="0"/>
          </a:p>
        </p:txBody>
      </p:sp>
      <p:sp>
        <p:nvSpPr>
          <p:cNvPr id="3" name="Symbol zastępczy zawartości 2"/>
          <p:cNvSpPr>
            <a:spLocks noGrp="1"/>
          </p:cNvSpPr>
          <p:nvPr>
            <p:ph idx="1"/>
          </p:nvPr>
        </p:nvSpPr>
        <p:spPr/>
        <p:txBody>
          <a:bodyPr>
            <a:normAutofit fontScale="77500" lnSpcReduction="20000"/>
          </a:bodyPr>
          <a:lstStyle/>
          <a:p>
            <a:pPr algn="just"/>
            <a:r>
              <a:rPr lang="pl-PL" dirty="0"/>
              <a:t>Podsumowując </a:t>
            </a:r>
            <a:r>
              <a:rPr lang="pl-PL" dirty="0" smtClean="0"/>
              <a:t>charakterystykę </a:t>
            </a:r>
            <a:r>
              <a:rPr lang="pl-PL" dirty="0"/>
              <a:t>wybranych metod dynamicznych trzeba zauważyć, że zaletą ich w porównaniu z metodami statycznymi jest możliwość określenia rzeczywistej (aktualnej) wartości nakładów oraz efektów związanych z danym przedsięwzięciem informatycznym. </a:t>
            </a:r>
          </a:p>
          <a:p>
            <a:pPr algn="just"/>
            <a:r>
              <a:rPr lang="pl-PL" dirty="0"/>
              <a:t>Kończąc omawianie metod tradycyjnych stosowanych do oceny przedsięwzięć informatycznych warto zaznaczyć, że zaletą ich jest bazowanie na miernikach finansowych, czyli mierzalnych dzięki czemu są one stosunkowo łatwe w interpretacji oraz akceptowane przez zarządy przedsiębiorstw. </a:t>
            </a:r>
            <a:endParaRPr lang="pl-PL" dirty="0" smtClean="0"/>
          </a:p>
          <a:p>
            <a:pPr algn="just"/>
            <a:r>
              <a:rPr lang="pl-PL" dirty="0" smtClean="0"/>
              <a:t>Natomiast </a:t>
            </a:r>
            <a:r>
              <a:rPr lang="pl-PL" dirty="0"/>
              <a:t>wadą jest to, że nie uwzględniają specyfiki rozwiązań informatycznych czyli nakładów i efektów niemierzalnych.</a:t>
            </a:r>
          </a:p>
          <a:p>
            <a:pPr algn="just"/>
            <a:endParaRPr lang="pl-PL" dirty="0"/>
          </a:p>
        </p:txBody>
      </p:sp>
    </p:spTree>
    <p:extLst>
      <p:ext uri="{BB962C8B-B14F-4D97-AF65-F5344CB8AC3E}">
        <p14:creationId xmlns:p14="http://schemas.microsoft.com/office/powerpoint/2010/main" val="40084228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363272" cy="1143000"/>
          </a:xfrm>
        </p:spPr>
        <p:txBody>
          <a:bodyPr>
            <a:noAutofit/>
          </a:bodyPr>
          <a:lstStyle/>
          <a:p>
            <a:pPr algn="l"/>
            <a:r>
              <a:rPr lang="pl-PL" sz="2400" b="1" dirty="0"/>
              <a:t>Nowe metody oceny efektywności przedsięwzięć informatycznych</a:t>
            </a:r>
            <a:endParaRPr lang="pl-PL" sz="2400" dirty="0"/>
          </a:p>
        </p:txBody>
      </p:sp>
      <p:sp>
        <p:nvSpPr>
          <p:cNvPr id="3" name="Symbol zastępczy zawartości 2"/>
          <p:cNvSpPr>
            <a:spLocks noGrp="1"/>
          </p:cNvSpPr>
          <p:nvPr>
            <p:ph idx="1"/>
          </p:nvPr>
        </p:nvSpPr>
        <p:spPr/>
        <p:txBody>
          <a:bodyPr>
            <a:normAutofit/>
          </a:bodyPr>
          <a:lstStyle/>
          <a:p>
            <a:pPr marL="0" indent="0">
              <a:buNone/>
            </a:pPr>
            <a:r>
              <a:rPr lang="pl-PL" sz="2000" b="1" dirty="0" smtClean="0"/>
              <a:t>Charakterystyczną </a:t>
            </a:r>
            <a:r>
              <a:rPr lang="pl-PL" sz="2000" b="1" dirty="0"/>
              <a:t>ich cechą jest to, iż próbują w swojej ocenie również uwzględniać nakłady i efekty niemierzalne.</a:t>
            </a:r>
          </a:p>
        </p:txBody>
      </p:sp>
    </p:spTree>
    <p:extLst>
      <p:ext uri="{BB962C8B-B14F-4D97-AF65-F5344CB8AC3E}">
        <p14:creationId xmlns:p14="http://schemas.microsoft.com/office/powerpoint/2010/main" val="19318000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51520" y="116632"/>
            <a:ext cx="8640960" cy="1143000"/>
          </a:xfrm>
        </p:spPr>
        <p:txBody>
          <a:bodyPr>
            <a:noAutofit/>
          </a:bodyPr>
          <a:lstStyle/>
          <a:p>
            <a:pPr algn="l"/>
            <a:r>
              <a:rPr lang="pl-PL" sz="2400" b="1" dirty="0" smtClean="0"/>
              <a:t>Nowe metody oceny efektywności przedsięwzięć informatycznych - </a:t>
            </a:r>
            <a:r>
              <a:rPr lang="pl-PL" sz="2000" dirty="0" smtClean="0"/>
              <a:t>metoda </a:t>
            </a:r>
            <a:r>
              <a:rPr lang="pl-PL" sz="2000" dirty="0"/>
              <a:t>całkowitego kosztu utrzymania informatyki (TCO), </a:t>
            </a:r>
          </a:p>
        </p:txBody>
      </p:sp>
      <p:sp>
        <p:nvSpPr>
          <p:cNvPr id="3" name="Symbol zastępczy zawartości 2"/>
          <p:cNvSpPr>
            <a:spLocks noGrp="1"/>
          </p:cNvSpPr>
          <p:nvPr>
            <p:ph idx="1"/>
          </p:nvPr>
        </p:nvSpPr>
        <p:spPr>
          <a:xfrm>
            <a:off x="107504" y="1340768"/>
            <a:ext cx="8784976" cy="5184576"/>
          </a:xfrm>
        </p:spPr>
        <p:txBody>
          <a:bodyPr>
            <a:noAutofit/>
          </a:bodyPr>
          <a:lstStyle/>
          <a:p>
            <a:pPr lvl="0" algn="just"/>
            <a:r>
              <a:rPr lang="pl-PL" sz="1600" dirty="0"/>
              <a:t>Metoda całkowitego kosztu utrzymania informatyki (TCO), która została opracowana na potrzeby analizy inwestycji informatycznych. </a:t>
            </a:r>
            <a:endParaRPr lang="pl-PL" sz="1600" dirty="0" smtClean="0"/>
          </a:p>
          <a:p>
            <a:pPr lvl="0" algn="just"/>
            <a:r>
              <a:rPr lang="pl-PL" sz="1600" dirty="0" smtClean="0"/>
              <a:t>Pozwala </a:t>
            </a:r>
            <a:r>
              <a:rPr lang="pl-PL" sz="1600" dirty="0"/>
              <a:t>na oszacowanie pełnych kosztów korzystania z posiadanych systemów informatycznych w danym przedsiębiorstwie oraz symulowanie zmiany kosztów i wydatków wynikających z modyfikacji istniejących już rozwiązań. </a:t>
            </a:r>
            <a:endParaRPr lang="pl-PL" sz="1600" dirty="0" smtClean="0"/>
          </a:p>
          <a:p>
            <a:pPr lvl="0" algn="just"/>
            <a:r>
              <a:rPr lang="pl-PL" sz="1600" dirty="0" smtClean="0"/>
              <a:t>Polega </a:t>
            </a:r>
            <a:r>
              <a:rPr lang="pl-PL" sz="1600" dirty="0"/>
              <a:t>ona na pomiarze i symulacji wpływu technologii informatycznej na koszty zarówno bezpośrednie (księgowane, dotyczące m.in. oprogramowania, sprzętu, zarządzania zasobami, rozwoju systemu), jak i pośrednie (nieksięgowane, związane z użytkownikiem końcowym oraz z przestojami systemu) oraz odłożone w czasie (np. koszty rozwoju infrastruktury w dłuższym czasie</a:t>
            </a:r>
            <a:r>
              <a:rPr lang="pl-PL" sz="1600" dirty="0" smtClean="0"/>
              <a:t>). </a:t>
            </a:r>
          </a:p>
          <a:p>
            <a:pPr lvl="0" algn="just"/>
            <a:r>
              <a:rPr lang="pl-PL" sz="1600" dirty="0" smtClean="0"/>
              <a:t>Metoda </a:t>
            </a:r>
            <a:r>
              <a:rPr lang="pl-PL" sz="1600" dirty="0"/>
              <a:t>ta wspomaga obiekt gospodarczy w bardziej precyzyjnym mierzeniu, zarządzaniu i redukowaniu kosztów związanych z wdrażaniem oraz eksploatacją systemów informatycznych oraz polepszaniu ogólnej wartości inwestycji. </a:t>
            </a:r>
            <a:endParaRPr lang="pl-PL" sz="1600" dirty="0" smtClean="0"/>
          </a:p>
          <a:p>
            <a:pPr lvl="0" algn="just"/>
            <a:r>
              <a:rPr lang="pl-PL" sz="1600" dirty="0" smtClean="0"/>
              <a:t>TCO </a:t>
            </a:r>
            <a:r>
              <a:rPr lang="pl-PL" sz="1600" dirty="0"/>
              <a:t>umożliwia porównanie nie tylko alternatywnych ofert, ale i kosztów ponoszonych przez obiekt gospodarczy z przeciętnymi kosztami podobnych organizacji w celu ich optymalizacji. </a:t>
            </a:r>
            <a:endParaRPr lang="pl-PL" sz="1600" dirty="0" smtClean="0"/>
          </a:p>
          <a:p>
            <a:pPr lvl="0" algn="just"/>
            <a:r>
              <a:rPr lang="pl-PL" sz="1600" dirty="0" smtClean="0"/>
              <a:t>Metoda </a:t>
            </a:r>
            <a:r>
              <a:rPr lang="pl-PL" sz="1600" dirty="0"/>
              <a:t>ta została opracowana w latach siedemdziesiątych, a obecnie doczekała się licznych implementacji praktycznych. </a:t>
            </a:r>
            <a:endParaRPr lang="pl-PL" sz="1600" dirty="0" smtClean="0"/>
          </a:p>
          <a:p>
            <a:pPr lvl="0" algn="just"/>
            <a:r>
              <a:rPr lang="pl-PL" sz="1600" dirty="0" smtClean="0"/>
              <a:t>Stąd </a:t>
            </a:r>
            <a:r>
              <a:rPr lang="pl-PL" sz="1600" dirty="0"/>
              <a:t>nie ma jednego obowiązującego standardu, ale wiele firm zarówno konsultingowych (np. firma Gartner </a:t>
            </a:r>
            <a:r>
              <a:rPr lang="pl-PL" sz="1600" dirty="0" err="1"/>
              <a:t>Group</a:t>
            </a:r>
            <a:r>
              <a:rPr lang="pl-PL" sz="1600" dirty="0"/>
              <a:t>), jak i dostawców rozwiązań informatycznych (np. </a:t>
            </a:r>
            <a:r>
              <a:rPr lang="pl-PL" sz="1600" dirty="0" err="1"/>
              <a:t>Citrix</a:t>
            </a:r>
            <a:r>
              <a:rPr lang="pl-PL" sz="1600" dirty="0"/>
              <a:t>, Microsoft, </a:t>
            </a:r>
            <a:r>
              <a:rPr lang="pl-PL" sz="1600" dirty="0" err="1"/>
              <a:t>Novel</a:t>
            </a:r>
            <a:r>
              <a:rPr lang="pl-PL" sz="1600" dirty="0"/>
              <a:t>) oferują własne metodyki i narzędzia szczegółowego liczenia kosztów informatyzacji, które niejednokrotnie znacznie się różnią od siebie. </a:t>
            </a:r>
          </a:p>
          <a:p>
            <a:pPr algn="just"/>
            <a:endParaRPr lang="pl-PL" sz="1600" dirty="0"/>
          </a:p>
        </p:txBody>
      </p:sp>
    </p:spTree>
    <p:extLst>
      <p:ext uri="{BB962C8B-B14F-4D97-AF65-F5344CB8AC3E}">
        <p14:creationId xmlns:p14="http://schemas.microsoft.com/office/powerpoint/2010/main" val="29862439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94122"/>
          </a:xfrm>
        </p:spPr>
        <p:txBody>
          <a:bodyPr>
            <a:noAutofit/>
          </a:bodyPr>
          <a:lstStyle/>
          <a:p>
            <a:pPr algn="l"/>
            <a:r>
              <a:rPr lang="pl-PL" sz="2400" b="1" dirty="0" smtClean="0"/>
              <a:t>Nowe metody oceny efektywności przedsięwzięć informatycznych - </a:t>
            </a:r>
            <a:r>
              <a:rPr lang="pl-PL" sz="2000" dirty="0" smtClean="0"/>
              <a:t>metoda </a:t>
            </a:r>
            <a:r>
              <a:rPr lang="pl-PL" sz="2000" dirty="0"/>
              <a:t>całkowitego wpływu ekonomicznego (TEI) </a:t>
            </a:r>
          </a:p>
        </p:txBody>
      </p:sp>
      <p:sp>
        <p:nvSpPr>
          <p:cNvPr id="3" name="Symbol zastępczy zawartości 2"/>
          <p:cNvSpPr>
            <a:spLocks noGrp="1"/>
          </p:cNvSpPr>
          <p:nvPr>
            <p:ph idx="1"/>
          </p:nvPr>
        </p:nvSpPr>
        <p:spPr>
          <a:xfrm>
            <a:off x="457200" y="1412776"/>
            <a:ext cx="8435280" cy="5112568"/>
          </a:xfrm>
        </p:spPr>
        <p:txBody>
          <a:bodyPr>
            <a:normAutofit fontScale="55000" lnSpcReduction="20000"/>
          </a:bodyPr>
          <a:lstStyle/>
          <a:p>
            <a:pPr lvl="0" algn="just"/>
            <a:r>
              <a:rPr lang="pl-PL" dirty="0"/>
              <a:t>Metoda całkowitego wpływu ekonomicznego (TEI) jest rozszerzeniem tradycyjnych metod finansowych o nowe elementy, tj. elastyczność i ryzyko. </a:t>
            </a:r>
            <a:endParaRPr lang="pl-PL" dirty="0" smtClean="0"/>
          </a:p>
          <a:p>
            <a:pPr lvl="0" algn="just"/>
            <a:r>
              <a:rPr lang="pl-PL" dirty="0" smtClean="0"/>
              <a:t>Polega </a:t>
            </a:r>
            <a:r>
              <a:rPr lang="pl-PL" dirty="0"/>
              <a:t>na przeanalizowaniu obok kosztów (bezpośrednich oraz pośrednich) i wynikających z nich korzyści, także elastyczność nowego rozwiązania oraz związane z nimi ryzyko. </a:t>
            </a:r>
            <a:endParaRPr lang="pl-PL" dirty="0" smtClean="0"/>
          </a:p>
          <a:p>
            <a:pPr lvl="0" algn="just"/>
            <a:r>
              <a:rPr lang="pl-PL" dirty="0" smtClean="0"/>
              <a:t>Wszystkie </a:t>
            </a:r>
            <a:r>
              <a:rPr lang="pl-PL" dirty="0"/>
              <a:t>wymienione elementy poddane są analizie i sprowadzane do wspólnego, finansowego mianownika. </a:t>
            </a:r>
            <a:endParaRPr lang="pl-PL" dirty="0" smtClean="0"/>
          </a:p>
          <a:p>
            <a:pPr lvl="0" algn="just"/>
            <a:r>
              <a:rPr lang="pl-PL" dirty="0" smtClean="0"/>
              <a:t>W </a:t>
            </a:r>
            <a:r>
              <a:rPr lang="pl-PL" dirty="0"/>
              <a:t>rezultacie uzyskuje się wynik, który jest tradycyjną stopą zwrotu z inwestycji uwzględniającą wpływ </a:t>
            </a:r>
            <a:r>
              <a:rPr lang="pl-PL" dirty="0" smtClean="0"/>
              <a:t>ryzyka. </a:t>
            </a:r>
          </a:p>
          <a:p>
            <a:pPr lvl="0" algn="just"/>
            <a:r>
              <a:rPr lang="pl-PL" dirty="0" smtClean="0"/>
              <a:t>Zaletą </a:t>
            </a:r>
            <a:r>
              <a:rPr lang="pl-PL" dirty="0"/>
              <a:t>tej metody jest wprowadzenie do analizy takich czynników jak ryzyko i elastyczność oraz uwzględnienie wpływu planowanego przedsięwzięcia informatycznego zarówno na funkcjonowanie istniejących systemów oraz działu informatycznego, jak i działów biznesowych. </a:t>
            </a:r>
            <a:endParaRPr lang="pl-PL" dirty="0" smtClean="0"/>
          </a:p>
          <a:p>
            <a:pPr lvl="0" algn="just"/>
            <a:r>
              <a:rPr lang="pl-PL" dirty="0" smtClean="0"/>
              <a:t>Natomiast </a:t>
            </a:r>
            <a:r>
              <a:rPr lang="pl-PL" dirty="0"/>
              <a:t>wadą jest problem wiarygodnego pokazania w wymiarze finansowym korzyści, takich jak satysfakcja klienta, wyższy poziom bezpieczeństwa, szybszy czas reakcji na potrzeby użytkowników czyli szacowanie korzyści, co pozwala na pewną dowolność, która dotyczy również oceny </a:t>
            </a:r>
            <a:r>
              <a:rPr lang="pl-PL" dirty="0" smtClean="0"/>
              <a:t>ryzyka. </a:t>
            </a:r>
          </a:p>
          <a:p>
            <a:pPr lvl="0" algn="just"/>
            <a:r>
              <a:rPr lang="pl-PL" dirty="0" smtClean="0"/>
              <a:t>Za </a:t>
            </a:r>
            <a:r>
              <a:rPr lang="pl-PL" dirty="0"/>
              <a:t>pomocą tej metody można analizować zarówno pojedyncze przedsięwzięcie informatyczne (porównując je ze stanem obecnym) lub też kilka alternatywnych rozwiązań.</a:t>
            </a:r>
          </a:p>
          <a:p>
            <a:pPr algn="just"/>
            <a:endParaRPr lang="pl-PL" dirty="0"/>
          </a:p>
        </p:txBody>
      </p:sp>
    </p:spTree>
    <p:extLst>
      <p:ext uri="{BB962C8B-B14F-4D97-AF65-F5344CB8AC3E}">
        <p14:creationId xmlns:p14="http://schemas.microsoft.com/office/powerpoint/2010/main" val="390681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62074"/>
          </a:xfrm>
        </p:spPr>
        <p:txBody>
          <a:bodyPr>
            <a:noAutofit/>
          </a:bodyPr>
          <a:lstStyle/>
          <a:p>
            <a:pPr algn="l"/>
            <a:r>
              <a:rPr lang="pl-PL" sz="2000" b="1" dirty="0" smtClean="0"/>
              <a:t>Nowe metody oceny efektywności przedsięwzięć informatycznych - </a:t>
            </a:r>
            <a:r>
              <a:rPr lang="pl-PL" sz="1800" dirty="0" smtClean="0"/>
              <a:t>metoda </a:t>
            </a:r>
            <a:r>
              <a:rPr lang="pl-PL" sz="1800" dirty="0"/>
              <a:t>opcji rzeczywistych (ROM) </a:t>
            </a:r>
            <a:endParaRPr lang="pl-PL" sz="2000" dirty="0"/>
          </a:p>
        </p:txBody>
      </p:sp>
      <p:sp>
        <p:nvSpPr>
          <p:cNvPr id="3" name="Symbol zastępczy zawartości 2"/>
          <p:cNvSpPr>
            <a:spLocks noGrp="1"/>
          </p:cNvSpPr>
          <p:nvPr>
            <p:ph idx="1"/>
          </p:nvPr>
        </p:nvSpPr>
        <p:spPr>
          <a:xfrm>
            <a:off x="467544" y="908720"/>
            <a:ext cx="8579296" cy="5760640"/>
          </a:xfrm>
        </p:spPr>
        <p:txBody>
          <a:bodyPr>
            <a:noAutofit/>
          </a:bodyPr>
          <a:lstStyle/>
          <a:p>
            <a:pPr lvl="0" algn="just"/>
            <a:r>
              <a:rPr lang="pl-PL" sz="1600" dirty="0"/>
              <a:t>Metoda opcji rzeczywistych (ROM) wyceny inwestycji informatycznych opiera się na finansowej teorii opcji. </a:t>
            </a:r>
            <a:endParaRPr lang="pl-PL" sz="1600" dirty="0" smtClean="0"/>
          </a:p>
          <a:p>
            <a:pPr lvl="0" algn="just"/>
            <a:r>
              <a:rPr lang="pl-PL" sz="1600" dirty="0" smtClean="0"/>
              <a:t>Bazuje </a:t>
            </a:r>
            <a:r>
              <a:rPr lang="pl-PL" sz="1600" dirty="0"/>
              <a:t>na założeniu, że aktualnie poczynione inwestycje w systemy informatyczne pozwalają na realizację nowych, potencjalnie zyskownych inwestycji w przyszłości, które mają swoją wartość i jest to właśnie opcja </a:t>
            </a:r>
            <a:r>
              <a:rPr lang="pl-PL" sz="1600" dirty="0" smtClean="0"/>
              <a:t>rzeczywista. </a:t>
            </a:r>
          </a:p>
          <a:p>
            <a:pPr lvl="0" algn="just"/>
            <a:r>
              <a:rPr lang="pl-PL" sz="1600" dirty="0" smtClean="0"/>
              <a:t>Metoda </a:t>
            </a:r>
            <a:r>
              <a:rPr lang="pl-PL" sz="1600" dirty="0"/>
              <a:t>ta uwzględnia obok wartości wynikającej z rachunku kosztów i przychodów również wartość pochodzącą z możliwości późniejszej realizacji kolejnych inwestycji oraz wartość związaną z elastycznością, czyli możliwością zmiany scenariusza rozwoju inwestycji w trakcie jej realizacji. </a:t>
            </a:r>
            <a:endParaRPr lang="pl-PL" sz="1600" dirty="0" smtClean="0"/>
          </a:p>
          <a:p>
            <a:pPr lvl="0" algn="just"/>
            <a:r>
              <a:rPr lang="pl-PL" sz="1600" dirty="0" smtClean="0"/>
              <a:t>Otrzymany </a:t>
            </a:r>
            <a:r>
              <a:rPr lang="pl-PL" sz="1600" dirty="0"/>
              <a:t>wynik jest sumą oceny uzyskanej w wyniku przeprowadzonej analizy rentowności metodami tradycyjnymi (tj. metodą NPV, w której założono, że żadne działania nie są w stanie wpłynąć na wartość oczekiwaną przychodów) i wartości uzyskanej przez przyjęcie możliwości podjęcia różnych czynności (jako opcji – co zmienia rozkład prawdopodobieństwa przychodów projektu w sposób asymetryczny, poprzez podniesienie potencjalnych możliwości i zredukowanie ryzyka). </a:t>
            </a:r>
            <a:endParaRPr lang="pl-PL" sz="1600" dirty="0" smtClean="0"/>
          </a:p>
          <a:p>
            <a:pPr lvl="0" algn="just"/>
            <a:r>
              <a:rPr lang="pl-PL" sz="1600" dirty="0" smtClean="0"/>
              <a:t>Takie </a:t>
            </a:r>
            <a:r>
              <a:rPr lang="pl-PL" sz="1600" dirty="0"/>
              <a:t>podejście uwzględnia sekwencyjność podejmowanych przedsięwzięć informatycznych oraz możliwość przerwania ich na jednym z etapów wdrażania. </a:t>
            </a:r>
            <a:endParaRPr lang="pl-PL" sz="1600" dirty="0" smtClean="0"/>
          </a:p>
          <a:p>
            <a:pPr lvl="0" algn="just"/>
            <a:r>
              <a:rPr lang="pl-PL" sz="1600" dirty="0" smtClean="0"/>
              <a:t>Zaletą </a:t>
            </a:r>
            <a:r>
              <a:rPr lang="pl-PL" sz="1600" dirty="0"/>
              <a:t>tej metody jest to, iż w przeciwieństwie do tradycyjnych metod dyskontowych, uwzględnia również fakt, że w przypadku przedsięwzięć informatycznych wieloetapowych istnieje możliwość ich zaniechania w trakcie procesu inwestycyjnego oraz że pozwala zbadać projekt informatyczny, którego ocena zależy od wartości dodatkowych informacji. </a:t>
            </a:r>
            <a:endParaRPr lang="pl-PL" sz="1600" dirty="0" smtClean="0"/>
          </a:p>
          <a:p>
            <a:pPr lvl="0" algn="just"/>
            <a:r>
              <a:rPr lang="pl-PL" sz="1600" dirty="0" smtClean="0"/>
              <a:t>Wadami </a:t>
            </a:r>
            <a:r>
              <a:rPr lang="pl-PL" sz="1600" dirty="0"/>
              <a:t>zaś znaczna złożoność, konieczność estymacji nie tylko wartości kosztów i korzyści z tego przedsięwzięcia, ale także ich odchyleń standardowych i korelacji. </a:t>
            </a:r>
          </a:p>
          <a:p>
            <a:pPr algn="just"/>
            <a:endParaRPr lang="pl-PL" sz="1600" dirty="0"/>
          </a:p>
        </p:txBody>
      </p:sp>
    </p:spTree>
    <p:extLst>
      <p:ext uri="{BB962C8B-B14F-4D97-AF65-F5344CB8AC3E}">
        <p14:creationId xmlns:p14="http://schemas.microsoft.com/office/powerpoint/2010/main" val="23149995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Autofit/>
          </a:bodyPr>
          <a:lstStyle/>
          <a:p>
            <a:pPr algn="l"/>
            <a:r>
              <a:rPr lang="pl-PL" sz="2400" b="1" dirty="0" smtClean="0"/>
              <a:t>Nowe metody oceny efektywności przedsięwzięć informatycznych - </a:t>
            </a:r>
            <a:r>
              <a:rPr lang="pl-PL" sz="2000" dirty="0" smtClean="0"/>
              <a:t>informatyczna </a:t>
            </a:r>
            <a:r>
              <a:rPr lang="pl-PL" sz="2000" dirty="0"/>
              <a:t>karta wyników (ITSC)</a:t>
            </a:r>
          </a:p>
        </p:txBody>
      </p:sp>
      <p:sp>
        <p:nvSpPr>
          <p:cNvPr id="3" name="Symbol zastępczy zawartości 2"/>
          <p:cNvSpPr>
            <a:spLocks noGrp="1"/>
          </p:cNvSpPr>
          <p:nvPr>
            <p:ph idx="1"/>
          </p:nvPr>
        </p:nvSpPr>
        <p:spPr>
          <a:xfrm>
            <a:off x="467544" y="1196752"/>
            <a:ext cx="8229600" cy="5040560"/>
          </a:xfrm>
        </p:spPr>
        <p:txBody>
          <a:bodyPr>
            <a:normAutofit fontScale="70000" lnSpcReduction="20000"/>
          </a:bodyPr>
          <a:lstStyle/>
          <a:p>
            <a:pPr lvl="0" algn="just"/>
            <a:r>
              <a:rPr lang="pl-PL" dirty="0"/>
              <a:t>Informatyczna karta wyników (ITSC) bazuje na idei strategicznej karty wyników Kaplana i Nortona. </a:t>
            </a:r>
            <a:endParaRPr lang="pl-PL" dirty="0" smtClean="0"/>
          </a:p>
          <a:p>
            <a:pPr lvl="0" algn="just"/>
            <a:r>
              <a:rPr lang="pl-PL" dirty="0" smtClean="0"/>
              <a:t>Zawiera </a:t>
            </a:r>
            <a:r>
              <a:rPr lang="pl-PL" dirty="0"/>
              <a:t>również cztery perspektywy, przy czym nie istnieje tutaj jeden obowiązujący </a:t>
            </a:r>
            <a:r>
              <a:rPr lang="pl-PL" dirty="0" smtClean="0"/>
              <a:t>standard. </a:t>
            </a:r>
          </a:p>
          <a:p>
            <a:pPr lvl="0" algn="just"/>
            <a:r>
              <a:rPr lang="pl-PL" dirty="0" smtClean="0"/>
              <a:t>Dla </a:t>
            </a:r>
            <a:r>
              <a:rPr lang="pl-PL" dirty="0"/>
              <a:t>każdej perspektywy są wyznaczane cele oraz miary, które mogą być np. ilościowe lub jakościowe, dotyczące przyszłości (</a:t>
            </a:r>
            <a:r>
              <a:rPr lang="pl-PL" i="1" dirty="0"/>
              <a:t>ex </a:t>
            </a:r>
            <a:r>
              <a:rPr lang="pl-PL" i="1" dirty="0" err="1"/>
              <a:t>ante</a:t>
            </a:r>
            <a:r>
              <a:rPr lang="pl-PL" dirty="0"/>
              <a:t>), jak przeszłości (</a:t>
            </a:r>
            <a:r>
              <a:rPr lang="pl-PL" i="1" dirty="0"/>
              <a:t>ex post</a:t>
            </a:r>
            <a:r>
              <a:rPr lang="pl-PL" dirty="0"/>
              <a:t>), wynikowe (dotyczące tego, co już się zdarzyło) lub prognozujące. </a:t>
            </a:r>
            <a:endParaRPr lang="pl-PL" dirty="0" smtClean="0"/>
          </a:p>
          <a:p>
            <a:pPr lvl="0" algn="just"/>
            <a:r>
              <a:rPr lang="pl-PL" dirty="0" smtClean="0"/>
              <a:t>Tworzona </a:t>
            </a:r>
            <a:r>
              <a:rPr lang="pl-PL" dirty="0"/>
              <a:t>informatyczna karta wyników dla przedsiębiorstwa zależy m.in. od przyjętego podejścia oraz jego specyfiki. </a:t>
            </a:r>
            <a:endParaRPr lang="pl-PL" dirty="0" smtClean="0"/>
          </a:p>
          <a:p>
            <a:pPr lvl="0" algn="just"/>
            <a:r>
              <a:rPr lang="pl-PL" dirty="0" smtClean="0"/>
              <a:t>Może </a:t>
            </a:r>
            <a:r>
              <a:rPr lang="pl-PL" dirty="0"/>
              <a:t>ona służyć zarówno do oceny pojedynczego przedsięwzięcia informatycznego, jak i prezentować ogólny obraz gotowości technologii informatycznych do wsparcia strategii obiektu gospodarczego. </a:t>
            </a:r>
            <a:endParaRPr lang="pl-PL" dirty="0" smtClean="0"/>
          </a:p>
          <a:p>
            <a:pPr lvl="0" algn="just"/>
            <a:r>
              <a:rPr lang="pl-PL" dirty="0" smtClean="0"/>
              <a:t>Pozwala </a:t>
            </a:r>
            <a:r>
              <a:rPr lang="pl-PL" dirty="0"/>
              <a:t>uzyskać możliwie szerokie spojrzenie na wszystkie aspekty planowanej inwestycji, jak i prowadzonej przez przedsiębiorstwo działalności. </a:t>
            </a:r>
          </a:p>
          <a:p>
            <a:pPr algn="just"/>
            <a:endParaRPr lang="pl-PL" dirty="0"/>
          </a:p>
        </p:txBody>
      </p:sp>
    </p:spTree>
    <p:extLst>
      <p:ext uri="{BB962C8B-B14F-4D97-AF65-F5344CB8AC3E}">
        <p14:creationId xmlns:p14="http://schemas.microsoft.com/office/powerpoint/2010/main" val="279225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404813"/>
          </a:xfrm>
        </p:spPr>
        <p:txBody>
          <a:bodyPr/>
          <a:lstStyle/>
          <a:p>
            <a:pPr eaLnBrk="1" hangingPunct="1"/>
            <a:r>
              <a:rPr lang="pl-PL" altLang="pl-PL" sz="1400" b="1" smtClean="0"/>
              <a:t>Czynniki powodzenia projektów w 2004 r. i ich porównanie z czynnikami z roku 1994 i 2002</a:t>
            </a:r>
            <a:r>
              <a:rPr lang="pl-PL" altLang="pl-PL" sz="1400" smtClean="0"/>
              <a:t> </a:t>
            </a:r>
          </a:p>
        </p:txBody>
      </p:sp>
      <p:sp>
        <p:nvSpPr>
          <p:cNvPr id="22531" name="Rectangle 4"/>
          <p:cNvSpPr>
            <a:spLocks noChangeArrowheads="1"/>
          </p:cNvSpPr>
          <p:nvPr/>
        </p:nvSpPr>
        <p:spPr bwMode="auto">
          <a:xfrm>
            <a:off x="0" y="26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ltLang="pl-PL"/>
          </a:p>
        </p:txBody>
      </p:sp>
      <p:graphicFrame>
        <p:nvGraphicFramePr>
          <p:cNvPr id="229660" name="Group 284"/>
          <p:cNvGraphicFramePr>
            <a:graphicFrameLocks noGrp="1"/>
          </p:cNvGraphicFramePr>
          <p:nvPr>
            <p:extLst>
              <p:ext uri="{D42A27DB-BD31-4B8C-83A1-F6EECF244321}">
                <p14:modId xmlns:p14="http://schemas.microsoft.com/office/powerpoint/2010/main" val="2551075287"/>
              </p:ext>
            </p:extLst>
          </p:nvPr>
        </p:nvGraphicFramePr>
        <p:xfrm>
          <a:off x="395536" y="404664"/>
          <a:ext cx="8534400" cy="6310327"/>
        </p:xfrm>
        <a:graphic>
          <a:graphicData uri="http://schemas.openxmlformats.org/drawingml/2006/table">
            <a:tbl>
              <a:tblPr/>
              <a:tblGrid>
                <a:gridCol w="3097212"/>
                <a:gridCol w="2663825"/>
                <a:gridCol w="2773363"/>
              </a:tblGrid>
              <a:tr h="27461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chemeClr val="tx1"/>
                          </a:solidFill>
                          <a:effectLst/>
                          <a:latin typeface="Times New Roman" pitchFamily="18" charset="0"/>
                          <a:cs typeface="Times New Roman" pitchFamily="18" charset="0"/>
                        </a:rPr>
                        <a:t>Czynnik i jego znaczenie w 2004 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Znaczenie czynnika w 1994 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Znaczenie czynnika w 2002 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274615">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1" u="none" strike="noStrike" cap="none" normalizeH="0" baseline="0" smtClean="0">
                          <a:ln>
                            <a:noFill/>
                          </a:ln>
                          <a:solidFill>
                            <a:schemeClr val="tx1"/>
                          </a:solidFill>
                          <a:effectLst/>
                          <a:latin typeface="Times New Roman" pitchFamily="18" charset="0"/>
                          <a:cs typeface="Times New Roman" pitchFamily="18" charset="0"/>
                        </a:rPr>
                        <a:t>1. Zaangażowanie użytkownika</a:t>
                      </a:r>
                      <a:endPar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1" u="none" strike="noStrike" cap="none" normalizeH="0" baseline="0" smtClean="0">
                          <a:ln>
                            <a:noFill/>
                          </a:ln>
                          <a:solidFill>
                            <a:schemeClr val="tx1"/>
                          </a:solidFill>
                          <a:effectLst/>
                          <a:latin typeface="Times New Roman" pitchFamily="18" charset="0"/>
                          <a:cs typeface="Times New Roman" pitchFamily="18" charset="0"/>
                        </a:rPr>
                        <a:t>Miejsce 1. </a:t>
                      </a:r>
                      <a:endPar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1" u="none" strike="noStrike" cap="none" normalizeH="0" baseline="0" smtClean="0">
                          <a:ln>
                            <a:noFill/>
                          </a:ln>
                          <a:solidFill>
                            <a:schemeClr val="tx1"/>
                          </a:solidFill>
                          <a:effectLst/>
                          <a:latin typeface="Times New Roman" pitchFamily="18" charset="0"/>
                          <a:cs typeface="Times New Roman" pitchFamily="18" charset="0"/>
                        </a:rPr>
                        <a:t>Miejsce 1. </a:t>
                      </a:r>
                      <a:endPar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1" u="none" strike="noStrike" cap="none" normalizeH="0" baseline="0" smtClean="0">
                          <a:ln>
                            <a:noFill/>
                          </a:ln>
                          <a:solidFill>
                            <a:schemeClr val="tx1"/>
                          </a:solidFill>
                          <a:effectLst/>
                          <a:latin typeface="Times New Roman" pitchFamily="18" charset="0"/>
                          <a:cs typeface="Times New Roman" pitchFamily="18" charset="0"/>
                        </a:rPr>
                        <a:t>2. Wsparcie ze strony zarządu organizacji </a:t>
                      </a:r>
                      <a:endPar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1" u="none" strike="noStrike" cap="none" normalizeH="0" baseline="0" smtClean="0">
                          <a:ln>
                            <a:noFill/>
                          </a:ln>
                          <a:solidFill>
                            <a:schemeClr val="tx1"/>
                          </a:solidFill>
                          <a:effectLst/>
                          <a:latin typeface="Times New Roman" pitchFamily="18" charset="0"/>
                          <a:cs typeface="Times New Roman" pitchFamily="18" charset="0"/>
                        </a:rPr>
                        <a:t>Miejsce 2. </a:t>
                      </a:r>
                      <a:endPar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1" u="none" strike="noStrike" cap="none" normalizeH="0" baseline="0" smtClean="0">
                          <a:ln>
                            <a:noFill/>
                          </a:ln>
                          <a:solidFill>
                            <a:schemeClr val="tx1"/>
                          </a:solidFill>
                          <a:effectLst/>
                          <a:latin typeface="Times New Roman" pitchFamily="18" charset="0"/>
                          <a:cs typeface="Times New Roman" pitchFamily="18" charset="0"/>
                        </a:rPr>
                        <a:t>Miejsce 2. </a:t>
                      </a:r>
                      <a:endPar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3. Jasne cele biznesowe przedsięwzięcia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Jasna wizja i cele projektu</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4.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4. Optymalizacja zakresu i wymagań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Krótkie etapy projektowania</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5.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 Zminimalizowany zakres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61">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5. Doświadczony kierownik projektu</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Brak</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3.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6. Iteracyjny i tzw. zwinny (ang. </a:t>
                      </a:r>
                      <a:r>
                        <a:rPr kumimoji="0" lang="pl-PL" altLang="pl-PL" sz="1200" b="1" i="1" u="none" strike="noStrike" cap="none" normalizeH="0" baseline="0" smtClean="0">
                          <a:ln>
                            <a:noFill/>
                          </a:ln>
                          <a:solidFill>
                            <a:schemeClr val="tx1"/>
                          </a:solidFill>
                          <a:effectLst/>
                          <a:latin typeface="Times New Roman" pitchFamily="18" charset="0"/>
                          <a:cs typeface="Times New Roman" pitchFamily="18" charset="0"/>
                        </a:rPr>
                        <a:t>agile</a:t>
                      </a: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 proces projektowania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Częściowo miejsce 3.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Jasne formułowanie wymagań </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Częściowo miejsce 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Sprawny proces ustalania wymagań</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chemeClr val="tx1"/>
                          </a:solidFill>
                          <a:effectLst/>
                          <a:latin typeface="Times New Roman" pitchFamily="18" charset="0"/>
                          <a:cs typeface="Times New Roman" pitchFamily="18" charset="0"/>
                        </a:rPr>
                        <a:t>7. </a:t>
                      </a:r>
                      <a:r>
                        <a:rPr kumimoji="0" lang="pl-PL" altLang="pl-PL" sz="1200" b="1" i="0" u="none" strike="noStrike" cap="none" normalizeH="0" baseline="0" dirty="0" smtClean="0">
                          <a:ln>
                            <a:noFill/>
                          </a:ln>
                          <a:solidFill>
                            <a:srgbClr val="FF0000"/>
                          </a:solidFill>
                          <a:effectLst/>
                          <a:latin typeface="Times New Roman" pitchFamily="18" charset="0"/>
                          <a:cs typeface="Times New Roman" pitchFamily="18" charset="0"/>
                        </a:rPr>
                        <a:t>Zarządzanie finansami przedsięwzięcia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Brak</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szerzej</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na</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miejscu</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4.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w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formie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Właściwe</a:t>
                      </a:r>
                      <a:r>
                        <a:rPr kumimoji="0" lang="en-US" altLang="pl-PL" sz="1200" b="1"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planowanie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Częściowo</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miejsce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w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formie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Wiarygodne</a:t>
                      </a:r>
                      <a:r>
                        <a:rPr kumimoji="0" lang="en-US" altLang="pl-PL" sz="1200" b="1"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oszacowania</a:t>
                      </a:r>
                      <a:endParaRPr kumimoji="0" lang="en-US" altLang="pl-PL" sz="1200" b="1" i="0" u="none" strike="noStrike" cap="none" normalizeH="0" baseline="0" dirty="0" smtClean="0">
                        <a:ln>
                          <a:noFill/>
                        </a:ln>
                        <a:solidFill>
                          <a:srgbClr val="FF0000"/>
                        </a:solidFill>
                        <a:effectLst/>
                        <a:latin typeface="Times New Roman" pitchFamily="18" charset="0"/>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8. Wykwalifikowane zasoby ludzkie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Kompetentny zespół projektowy</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w formie: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Kompetentny zespół projektowy</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chemeClr val="tx1"/>
                          </a:solidFill>
                          <a:effectLst/>
                          <a:latin typeface="Times New Roman" pitchFamily="18" charset="0"/>
                          <a:cs typeface="Times New Roman" pitchFamily="18" charset="0"/>
                        </a:rPr>
                        <a:t>9. </a:t>
                      </a:r>
                      <a:r>
                        <a:rPr kumimoji="0" lang="pl-PL" altLang="pl-PL" sz="1200" b="1" i="0" u="none" strike="noStrike" cap="none" normalizeH="0" baseline="0" dirty="0" smtClean="0">
                          <a:ln>
                            <a:noFill/>
                          </a:ln>
                          <a:solidFill>
                            <a:srgbClr val="FF0000"/>
                          </a:solidFill>
                          <a:effectLst/>
                          <a:latin typeface="Times New Roman" pitchFamily="18" charset="0"/>
                          <a:cs typeface="Times New Roman" pitchFamily="18" charset="0"/>
                        </a:rPr>
                        <a:t>Wykorzystywanie formalnej metodyki</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Brak</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szerzej</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na</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miejscu</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4.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w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formie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Właściwe</a:t>
                      </a:r>
                      <a:r>
                        <a:rPr kumimoji="0" lang="en-US" altLang="pl-PL" sz="1200" b="1" i="0" u="none" strike="noStrike" cap="none" normalizeH="0" baseline="0" dirty="0" smtClean="0">
                          <a:ln>
                            <a:noFill/>
                          </a:ln>
                          <a:solidFill>
                            <a:srgbClr val="FF0000"/>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rgbClr val="FF0000"/>
                          </a:solidFill>
                          <a:effectLst/>
                          <a:latin typeface="Times New Roman" pitchFamily="18" charset="0"/>
                          <a:cs typeface="Times New Roman" pitchFamily="18" charset="0"/>
                        </a:rPr>
                        <a:t>planowanie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smtClean="0">
                          <a:ln>
                            <a:noFill/>
                          </a:ln>
                          <a:solidFill>
                            <a:schemeClr val="tx1"/>
                          </a:solidFill>
                          <a:effectLst/>
                          <a:latin typeface="Times New Roman" pitchFamily="18" charset="0"/>
                          <a:cs typeface="Times New Roman" pitchFamily="18" charset="0"/>
                        </a:rPr>
                        <a:t>Miejsce 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391">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sz="1200" b="1" i="0" u="none" strike="noStrike" cap="none" normalizeH="0" baseline="0" smtClean="0">
                          <a:ln>
                            <a:noFill/>
                          </a:ln>
                          <a:solidFill>
                            <a:schemeClr val="tx1"/>
                          </a:solidFill>
                          <a:effectLst/>
                          <a:latin typeface="Times New Roman" pitchFamily="18" charset="0"/>
                          <a:cs typeface="Times New Roman" pitchFamily="18" charset="0"/>
                        </a:rPr>
                        <a:t>10.  Wykorzystywanie standardowej infrastruktury operacyjnej i standardowych narzędzi wspomagających zarządzanie (zwłaszcza zakresem IPR)</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Brak</a:t>
                      </a:r>
                      <a:endPar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Częściowo</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miejsce</a:t>
                      </a:r>
                      <a:r>
                        <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rPr>
                        <a:t> 7.</a:t>
                      </a:r>
                    </a:p>
                    <a:p>
                      <a:pPr marL="0" marR="0" lvl="0" indent="0" algn="ctr"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chemeClr val="tx1"/>
                          </a:solidFill>
                          <a:effectLst/>
                          <a:latin typeface="Times New Roman" pitchFamily="18" charset="0"/>
                          <a:cs typeface="Times New Roman" pitchFamily="18" charset="0"/>
                        </a:rPr>
                        <a:t>w formie: Wykorzystywanie standardowej infrastruktury</a:t>
                      </a:r>
                      <a:endPar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pl-PL" sz="1200" b="1" i="0" u="none" strike="noStrike" cap="none" normalizeH="0" baseline="0" dirty="0" err="1" smtClean="0">
                          <a:ln>
                            <a:noFill/>
                          </a:ln>
                          <a:solidFill>
                            <a:schemeClr val="tx1"/>
                          </a:solidFill>
                          <a:effectLst/>
                          <a:latin typeface="Times New Roman" pitchFamily="18" charset="0"/>
                          <a:cs typeface="Times New Roman" pitchFamily="18" charset="0"/>
                        </a:rPr>
                        <a:t>oprogramowania</a:t>
                      </a:r>
                      <a:endParaRPr kumimoji="0" lang="en-US" altLang="pl-PL" sz="12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50379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16632"/>
            <a:ext cx="8229600" cy="648072"/>
          </a:xfrm>
        </p:spPr>
        <p:txBody>
          <a:bodyPr>
            <a:noAutofit/>
          </a:bodyPr>
          <a:lstStyle/>
          <a:p>
            <a:pPr algn="l"/>
            <a:r>
              <a:rPr lang="pl-PL" sz="2000" b="1" dirty="0" smtClean="0"/>
              <a:t>Nowe metody oceny efektywności przedsięwzięć informatycznych - </a:t>
            </a:r>
            <a:r>
              <a:rPr lang="pl-PL" sz="1800" dirty="0" smtClean="0"/>
              <a:t>ekonomika </a:t>
            </a:r>
            <a:r>
              <a:rPr lang="pl-PL" sz="1800" dirty="0"/>
              <a:t>informacji (IE</a:t>
            </a:r>
            <a:r>
              <a:rPr lang="pl-PL" sz="1800" i="1" dirty="0"/>
              <a:t>) </a:t>
            </a:r>
            <a:endParaRPr lang="pl-PL" sz="1800" dirty="0"/>
          </a:p>
        </p:txBody>
      </p:sp>
      <p:sp>
        <p:nvSpPr>
          <p:cNvPr id="3" name="Symbol zastępczy zawartości 2"/>
          <p:cNvSpPr>
            <a:spLocks noGrp="1"/>
          </p:cNvSpPr>
          <p:nvPr>
            <p:ph idx="1"/>
          </p:nvPr>
        </p:nvSpPr>
        <p:spPr>
          <a:xfrm>
            <a:off x="179512" y="764704"/>
            <a:ext cx="8856984" cy="6093296"/>
          </a:xfrm>
        </p:spPr>
        <p:txBody>
          <a:bodyPr>
            <a:noAutofit/>
          </a:bodyPr>
          <a:lstStyle/>
          <a:p>
            <a:pPr lvl="0" algn="just"/>
            <a:r>
              <a:rPr lang="pl-PL" sz="1600" dirty="0"/>
              <a:t>Ekonomika informacji (IE</a:t>
            </a:r>
            <a:r>
              <a:rPr lang="pl-PL" sz="1600" i="1" dirty="0"/>
              <a:t>) </a:t>
            </a:r>
            <a:r>
              <a:rPr lang="pl-PL" sz="1600" dirty="0"/>
              <a:t>jest metodą oceny inwestycji informatycznych biorącą pod uwagę wszystkie koszty/nakłady i korzyści/efekty. </a:t>
            </a:r>
            <a:endParaRPr lang="pl-PL" sz="1600" dirty="0" smtClean="0"/>
          </a:p>
          <a:p>
            <a:pPr lvl="0" algn="just"/>
            <a:r>
              <a:rPr lang="pl-PL" sz="1600" dirty="0" smtClean="0"/>
              <a:t>Pozwala </a:t>
            </a:r>
            <a:r>
              <a:rPr lang="pl-PL" sz="1600" dirty="0"/>
              <a:t>zarówno na kompleksowe badanie pojedynczego przedsięwzięcia </a:t>
            </a:r>
            <a:r>
              <a:rPr lang="pl-PL" sz="1600" dirty="0" smtClean="0"/>
              <a:t>informatycznego, </a:t>
            </a:r>
            <a:r>
              <a:rPr lang="pl-PL" sz="1600" dirty="0"/>
              <a:t>jak i alternatywnych w celu wyboru najkorzystniejszego wariantu dla </a:t>
            </a:r>
            <a:r>
              <a:rPr lang="pl-PL" sz="1600" dirty="0" smtClean="0"/>
              <a:t>organizacji. </a:t>
            </a:r>
          </a:p>
          <a:p>
            <a:pPr lvl="0" algn="just"/>
            <a:r>
              <a:rPr lang="pl-PL" sz="1600" dirty="0" smtClean="0"/>
              <a:t>Umożliwia </a:t>
            </a:r>
            <a:r>
              <a:rPr lang="pl-PL" sz="1600" dirty="0"/>
              <a:t>przeprowadzenie oceny względnej wartości inwestycji w dwóch domenach: biznesowej i technologicznej. </a:t>
            </a:r>
            <a:endParaRPr lang="pl-PL" sz="1600" dirty="0" smtClean="0"/>
          </a:p>
          <a:p>
            <a:pPr lvl="0" algn="just"/>
            <a:r>
              <a:rPr lang="pl-PL" sz="1600" dirty="0" smtClean="0"/>
              <a:t>Jest </a:t>
            </a:r>
            <a:r>
              <a:rPr lang="pl-PL" sz="1600" dirty="0"/>
              <a:t>to możliwe dzięki wyróżnieniu siedmiu kategorii, wśród których są mierzalne i niemierzalne, będące przedmiotem </a:t>
            </a:r>
            <a:r>
              <a:rPr lang="pl-PL" sz="1600" dirty="0" smtClean="0"/>
              <a:t>analizy. </a:t>
            </a:r>
          </a:p>
          <a:p>
            <a:pPr lvl="0" algn="just"/>
            <a:r>
              <a:rPr lang="pl-PL" sz="1600" dirty="0" smtClean="0"/>
              <a:t>Miarą </a:t>
            </a:r>
            <a:r>
              <a:rPr lang="pl-PL" sz="1600" dirty="0"/>
              <a:t>oceniającą przedsięwzięcie jest suma iloczynów przypisanych kategoriom wag oraz rang. Waga jest nadawana każdej kategorii przez grupę ekspertów, gdzie suma ich wszystkich nie może być większa od 20. </a:t>
            </a:r>
            <a:endParaRPr lang="pl-PL" sz="1600" dirty="0" smtClean="0"/>
          </a:p>
          <a:p>
            <a:pPr lvl="0" algn="just"/>
            <a:r>
              <a:rPr lang="pl-PL" sz="1600" dirty="0" smtClean="0"/>
              <a:t>Natomiast </a:t>
            </a:r>
            <a:r>
              <a:rPr lang="pl-PL" sz="1600" dirty="0"/>
              <a:t>ranga jest to ocena wystawiona inwestycji informatycznej ze względu na daną kategorię z zakresu od 0 do 5. Powoduje to sprowadzenie wielkości mierzalnych i niemierzalnych do tej samej pozycji niemianowanej. </a:t>
            </a:r>
            <a:endParaRPr lang="pl-PL" sz="1600" dirty="0" smtClean="0"/>
          </a:p>
          <a:p>
            <a:pPr lvl="0" algn="just"/>
            <a:r>
              <a:rPr lang="pl-PL" sz="1600" dirty="0" smtClean="0"/>
              <a:t>Miara </a:t>
            </a:r>
            <a:r>
              <a:rPr lang="pl-PL" sz="1600" dirty="0"/>
              <a:t>ta ma ona charakter względny i zawiera się pomiędzy 0 a 100, gdzie 0 oznacza inwestycję informatyczną bezwartościową dla danego obiektu gospodarczego, a 100 – że przedsięwzięcie ma największe znaczenie. </a:t>
            </a:r>
            <a:endParaRPr lang="pl-PL" sz="1600" dirty="0" smtClean="0"/>
          </a:p>
          <a:p>
            <a:pPr lvl="0" algn="just"/>
            <a:r>
              <a:rPr lang="pl-PL" sz="1600" dirty="0" smtClean="0"/>
              <a:t>Zaletami </a:t>
            </a:r>
            <a:r>
              <a:rPr lang="pl-PL" sz="1600" dirty="0"/>
              <a:t>tej metody są przede wszystkim: przeprowadzanie całościowej oceny przedsięwzięcia informatycznego, sprowadzanie wszystkich nakładów i efektów do wspólnej porównywalnej wielkości niemianowanej oraz możliwość porównywania niejednorodnych przedsięwzięć informatycz­nych. </a:t>
            </a:r>
            <a:endParaRPr lang="pl-PL" sz="1600" dirty="0" smtClean="0"/>
          </a:p>
          <a:p>
            <a:pPr lvl="0" algn="just"/>
            <a:r>
              <a:rPr lang="pl-PL" sz="1600" dirty="0" smtClean="0"/>
              <a:t>Natomiast </a:t>
            </a:r>
            <a:r>
              <a:rPr lang="pl-PL" sz="1600" dirty="0"/>
              <a:t>wadą tej metody jest to, iż ocena przedsięwzięcia informatycznego oparta jest całkowicie na subiektywnych opiniach i ocenach. Jest to metoda dość złożona i skomplikowana.</a:t>
            </a:r>
          </a:p>
          <a:p>
            <a:pPr algn="just"/>
            <a:endParaRPr lang="pl-PL" sz="1600" dirty="0"/>
          </a:p>
        </p:txBody>
      </p:sp>
    </p:spTree>
    <p:extLst>
      <p:ext uri="{BB962C8B-B14F-4D97-AF65-F5344CB8AC3E}">
        <p14:creationId xmlns:p14="http://schemas.microsoft.com/office/powerpoint/2010/main" val="5162267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Nowe metody oceny efektywności przedsięwzięć informatycznych - </a:t>
            </a:r>
            <a:r>
              <a:rPr lang="pl-PL" sz="2400" dirty="0" smtClean="0"/>
              <a:t>metoda </a:t>
            </a:r>
            <a:r>
              <a:rPr lang="pl-PL" sz="2400" dirty="0"/>
              <a:t>oczekiwanej wartość informacji (EVI) </a:t>
            </a:r>
          </a:p>
        </p:txBody>
      </p:sp>
      <p:sp>
        <p:nvSpPr>
          <p:cNvPr id="3" name="Symbol zastępczy zawartości 2"/>
          <p:cNvSpPr>
            <a:spLocks noGrp="1"/>
          </p:cNvSpPr>
          <p:nvPr>
            <p:ph idx="1"/>
          </p:nvPr>
        </p:nvSpPr>
        <p:spPr/>
        <p:txBody>
          <a:bodyPr>
            <a:normAutofit fontScale="62500" lnSpcReduction="20000"/>
          </a:bodyPr>
          <a:lstStyle/>
          <a:p>
            <a:pPr lvl="0" algn="just"/>
            <a:r>
              <a:rPr lang="pl-PL" dirty="0"/>
              <a:t>Metoda oczekiwanej wartość informacji (EVI) wywodzi się z teorii podejmowania decyzji i dotyczy sytuacji, w której decydent ma możliwość podjęcia jednej z kilku wariantów decyzji w obliczu nieznanego stanu natury ze zbioru stanów </a:t>
            </a:r>
            <a:r>
              <a:rPr lang="pl-PL" dirty="0" smtClean="0"/>
              <a:t>natury</a:t>
            </a:r>
          </a:p>
          <a:p>
            <a:pPr lvl="0" algn="just"/>
            <a:r>
              <a:rPr lang="pl-PL" dirty="0" smtClean="0"/>
              <a:t>Miara </a:t>
            </a:r>
            <a:r>
              <a:rPr lang="pl-PL" dirty="0"/>
              <a:t>ta jest wyrażana w jednostkach pieniężnych i jest nieujemna. </a:t>
            </a:r>
            <a:endParaRPr lang="pl-PL" dirty="0" smtClean="0"/>
          </a:p>
          <a:p>
            <a:pPr lvl="0" algn="just"/>
            <a:r>
              <a:rPr lang="pl-PL" dirty="0" smtClean="0"/>
              <a:t>Procedura </a:t>
            </a:r>
            <a:r>
              <a:rPr lang="pl-PL" dirty="0"/>
              <a:t>liczenia jej jest dość </a:t>
            </a:r>
            <a:r>
              <a:rPr lang="pl-PL" dirty="0" smtClean="0"/>
              <a:t>czasochłonna. </a:t>
            </a:r>
          </a:p>
          <a:p>
            <a:pPr lvl="0" algn="just"/>
            <a:r>
              <a:rPr lang="pl-PL" dirty="0" smtClean="0"/>
              <a:t>Wyznaczona </a:t>
            </a:r>
            <a:r>
              <a:rPr lang="pl-PL" dirty="0"/>
              <a:t>oczekiwana ekonomiczna wartość informacji obrazuje przyrost korzyści finansowych wynikających z dostarczenia nowej informacji. </a:t>
            </a:r>
            <a:endParaRPr lang="pl-PL" dirty="0" smtClean="0"/>
          </a:p>
          <a:p>
            <a:pPr lvl="0" algn="just"/>
            <a:r>
              <a:rPr lang="pl-PL" dirty="0" smtClean="0"/>
              <a:t>W </a:t>
            </a:r>
            <a:r>
              <a:rPr lang="pl-PL" dirty="0"/>
              <a:t>praktyce, badając przedsięwzięcie informatyczne, wartość EVI oznacza wielkość zwiększenia dochodów lub stratę możliwą do </a:t>
            </a:r>
            <a:r>
              <a:rPr lang="pl-PL" dirty="0" smtClean="0"/>
              <a:t>uniknięcia. </a:t>
            </a:r>
          </a:p>
          <a:p>
            <a:pPr lvl="0" algn="just"/>
            <a:r>
              <a:rPr lang="pl-PL" dirty="0" smtClean="0"/>
              <a:t>Metodę </a:t>
            </a:r>
            <a:r>
              <a:rPr lang="pl-PL" dirty="0"/>
              <a:t>tę można zastosować do badania pojedynczego przedsięwzięcia informatycznego (w celu przeprowadzenia dokładnej analizy wartości informacji dla tej inwestycji), jak i wielu jego wariantów. </a:t>
            </a:r>
          </a:p>
          <a:p>
            <a:pPr algn="just"/>
            <a:endParaRPr lang="pl-PL" dirty="0"/>
          </a:p>
        </p:txBody>
      </p:sp>
    </p:spTree>
    <p:extLst>
      <p:ext uri="{BB962C8B-B14F-4D97-AF65-F5344CB8AC3E}">
        <p14:creationId xmlns:p14="http://schemas.microsoft.com/office/powerpoint/2010/main" val="15054214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pPr algn="l"/>
            <a:r>
              <a:rPr lang="pl-PL" sz="2400" b="1" dirty="0" smtClean="0"/>
              <a:t>Nowe metody oceny efektywności przedsięwzięć informatycznych - </a:t>
            </a:r>
            <a:r>
              <a:rPr lang="pl-PL" sz="2000" dirty="0" smtClean="0"/>
              <a:t>metoda </a:t>
            </a:r>
            <a:r>
              <a:rPr lang="pl-PL" sz="2000" i="1" dirty="0"/>
              <a:t>Applied Information </a:t>
            </a:r>
            <a:r>
              <a:rPr lang="pl-PL" sz="2000" i="1" dirty="0" err="1"/>
              <a:t>Economics</a:t>
            </a:r>
            <a:r>
              <a:rPr lang="pl-PL" sz="2000" dirty="0"/>
              <a:t> (AIE) </a:t>
            </a:r>
            <a:endParaRPr lang="pl-PL" sz="2400" dirty="0"/>
          </a:p>
        </p:txBody>
      </p:sp>
      <p:sp>
        <p:nvSpPr>
          <p:cNvPr id="3" name="Symbol zastępczy zawartości 2"/>
          <p:cNvSpPr>
            <a:spLocks noGrp="1"/>
          </p:cNvSpPr>
          <p:nvPr>
            <p:ph idx="1"/>
          </p:nvPr>
        </p:nvSpPr>
        <p:spPr/>
        <p:txBody>
          <a:bodyPr>
            <a:normAutofit fontScale="70000" lnSpcReduction="20000"/>
          </a:bodyPr>
          <a:lstStyle/>
          <a:p>
            <a:pPr lvl="0" algn="just"/>
            <a:r>
              <a:rPr lang="pl-PL" dirty="0"/>
              <a:t>Metoda </a:t>
            </a:r>
            <a:r>
              <a:rPr lang="pl-PL" i="1" dirty="0"/>
              <a:t>Applied Information </a:t>
            </a:r>
            <a:r>
              <a:rPr lang="pl-PL" i="1" dirty="0" err="1"/>
              <a:t>Economics</a:t>
            </a:r>
            <a:r>
              <a:rPr lang="pl-PL" dirty="0"/>
              <a:t> (AIE) opiera się na </a:t>
            </a:r>
            <a:r>
              <a:rPr lang="pl-PL" dirty="0" err="1"/>
              <a:t>bayesowskim</a:t>
            </a:r>
            <a:r>
              <a:rPr lang="pl-PL" dirty="0"/>
              <a:t> algorytmie obliczania wartości informacji, który służy zarówno jako szczegółowa metoda badawcza (analiza wartości informacji), jak ogólna procedura badań. </a:t>
            </a:r>
            <a:endParaRPr lang="pl-PL" dirty="0" smtClean="0"/>
          </a:p>
          <a:p>
            <a:pPr lvl="0" algn="just"/>
            <a:r>
              <a:rPr lang="pl-PL" dirty="0" smtClean="0"/>
              <a:t>Metodę </a:t>
            </a:r>
            <a:r>
              <a:rPr lang="pl-PL" dirty="0"/>
              <a:t>tę zalicza się do metod badających inwestycję </a:t>
            </a:r>
            <a:r>
              <a:rPr lang="pl-PL" i="1" dirty="0"/>
              <a:t>ex-</a:t>
            </a:r>
            <a:r>
              <a:rPr lang="pl-PL" i="1" dirty="0" err="1"/>
              <a:t>ante</a:t>
            </a:r>
            <a:r>
              <a:rPr lang="pl-PL" dirty="0"/>
              <a:t>, minimalizujących wielkość nakładów związanych z uzyskaniem informacji o rozkładzie NPV danej </a:t>
            </a:r>
            <a:r>
              <a:rPr lang="pl-PL" dirty="0" smtClean="0"/>
              <a:t>inwestycji. </a:t>
            </a:r>
          </a:p>
          <a:p>
            <a:pPr lvl="0" algn="just"/>
            <a:r>
              <a:rPr lang="pl-PL" dirty="0" smtClean="0"/>
              <a:t>Wyróżnia </a:t>
            </a:r>
            <a:r>
              <a:rPr lang="pl-PL" dirty="0"/>
              <a:t>ją spośród innych metod całkowicie obiektywne, naukowe wnioskowanie. </a:t>
            </a:r>
            <a:endParaRPr lang="pl-PL" dirty="0" smtClean="0"/>
          </a:p>
          <a:p>
            <a:pPr lvl="0" algn="just"/>
            <a:r>
              <a:rPr lang="pl-PL" dirty="0" smtClean="0"/>
              <a:t>W</a:t>
            </a:r>
            <a:r>
              <a:rPr lang="pl-PL" dirty="0"/>
              <a:t> metodzie AIE można wyróżnić 7 etapów składających się na procedurę analizy efektywności inwestycji </a:t>
            </a:r>
            <a:r>
              <a:rPr lang="pl-PL" dirty="0" smtClean="0"/>
              <a:t>informatycznych. </a:t>
            </a:r>
          </a:p>
          <a:p>
            <a:pPr lvl="0" algn="just"/>
            <a:r>
              <a:rPr lang="pl-PL" dirty="0" smtClean="0"/>
              <a:t>Jest </a:t>
            </a:r>
            <a:r>
              <a:rPr lang="pl-PL" dirty="0"/>
              <a:t>to skuteczna metoda oceny rentowności praktycznie dla różnych inwestycji informatycznych. Wadą zaś jest złożoność oraz czasochłonność procedury przeprowadzania badania przedsięwzięcia informatycznego.</a:t>
            </a:r>
          </a:p>
          <a:p>
            <a:pPr algn="just"/>
            <a:endParaRPr lang="pl-PL" dirty="0"/>
          </a:p>
        </p:txBody>
      </p:sp>
    </p:spTree>
    <p:extLst>
      <p:ext uri="{BB962C8B-B14F-4D97-AF65-F5344CB8AC3E}">
        <p14:creationId xmlns:p14="http://schemas.microsoft.com/office/powerpoint/2010/main" val="41571628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418058"/>
          </a:xfrm>
        </p:spPr>
        <p:txBody>
          <a:bodyPr>
            <a:noAutofit/>
          </a:bodyPr>
          <a:lstStyle/>
          <a:p>
            <a:pPr algn="l"/>
            <a:r>
              <a:rPr lang="pl-PL" sz="2000" b="1" dirty="0"/>
              <a:t>Porównanie metod oceny efektywności przedsięwzięć informatycznych</a:t>
            </a:r>
            <a:endParaRPr lang="pl-PL" sz="2000" dirty="0"/>
          </a:p>
        </p:txBody>
      </p:sp>
      <p:sp>
        <p:nvSpPr>
          <p:cNvPr id="3" name="Symbol zastępczy zawartości 2"/>
          <p:cNvSpPr>
            <a:spLocks noGrp="1"/>
          </p:cNvSpPr>
          <p:nvPr>
            <p:ph idx="1"/>
          </p:nvPr>
        </p:nvSpPr>
        <p:spPr>
          <a:xfrm>
            <a:off x="467544" y="692696"/>
            <a:ext cx="8229600" cy="5904656"/>
          </a:xfrm>
        </p:spPr>
        <p:txBody>
          <a:bodyPr>
            <a:noAutofit/>
          </a:bodyPr>
          <a:lstStyle/>
          <a:p>
            <a:pPr marL="0" indent="0" algn="just">
              <a:buNone/>
            </a:pPr>
            <a:r>
              <a:rPr lang="pl-PL" sz="1600" dirty="0"/>
              <a:t>Dobierając metodę do oceny inwestycji informatycznej trzeba rozpatrzyć następujące zagadnienia:</a:t>
            </a:r>
          </a:p>
          <a:p>
            <a:pPr lvl="0" algn="just"/>
            <a:r>
              <a:rPr lang="pl-PL" sz="1600" dirty="0"/>
              <a:t>Kwantyfikacja efektów i nakładów mierzalnych oraz niemierzalnych. Jest to bardzo ważne zagadnienie mające często wpływ na ostateczną ocenę efektywności inwestycji informatycznej oraz w ostateczności na jej akceptację. Dlatego analizując metody istotne jest rozparzenie czy są stosowane miary ilościowe i/lub jakościowe. </a:t>
            </a:r>
          </a:p>
          <a:p>
            <a:pPr lvl="0" algn="just"/>
            <a:r>
              <a:rPr lang="pl-PL" sz="1600" dirty="0"/>
              <a:t>Ocena inwestycji metodą obiektywną, bądź subiektywną. Zwłaszcza w tym drugim przypadku trzeba uważać na właściwy dobór osób przeprowadzających badanie efektywności inwestycji, ponieważ od ich wiedzy, umiejętności </a:t>
            </a:r>
            <a:r>
              <a:rPr lang="pl-PL" sz="1600" dirty="0" smtClean="0"/>
              <a:t>a </a:t>
            </a:r>
            <a:r>
              <a:rPr lang="pl-PL" sz="1600" dirty="0"/>
              <a:t>w ostateczności oceny może zależeć jej akceptacja lub odrzucenie.</a:t>
            </a:r>
          </a:p>
          <a:p>
            <a:pPr lvl="0" algn="just"/>
            <a:r>
              <a:rPr lang="pl-PL" sz="1600" dirty="0"/>
              <a:t>Badanie wariantów lub alternatywnych inwestycji informatycznych. Przed przystąpieniem do realizacji przedsięwzięcia informatycznego często obiekt gospodarczy analizuje alternatywne projekty, wynikające z rozpatrywania różnych systemów informatycznych i/lub wielu dostawców. W takiej sytuacji trzeba zastosować metodę pozwalającą na przeprowadzenie ich oceny oraz porównanie. </a:t>
            </a:r>
          </a:p>
          <a:p>
            <a:pPr lvl="0" algn="just"/>
            <a:r>
              <a:rPr lang="pl-PL" sz="1600" dirty="0"/>
              <a:t>Moment przeprowadzenia oceny przedsięwzięcia informatycznego. Wdrażając system informatyczny nie tylko jest istotne badanie efektywności tej inwestycji przed jej realizacją, ale również w trakcie, a także po jej zakończeniu. </a:t>
            </a:r>
          </a:p>
          <a:p>
            <a:pPr lvl="0" algn="just"/>
            <a:r>
              <a:rPr lang="pl-PL" sz="1600" dirty="0"/>
              <a:t>Złożoność metody. Przy dość skomplikowanych miarach determinuje to często konieczność zlecenia przeprowadzenia oceny firmom konsultingowym, a to generuje dodatkowe koszty rozpatrywanej inwestycji. Podobne konsekwencje, czyli wzrost nakładów związanych z realizacją przedsięwzięcia informatycznego występują po zastosowaniu metod czasochłonnych oraz pracochłonnych.</a:t>
            </a:r>
          </a:p>
          <a:p>
            <a:pPr algn="just"/>
            <a:endParaRPr lang="pl-PL" sz="1600" dirty="0"/>
          </a:p>
        </p:txBody>
      </p:sp>
    </p:spTree>
    <p:extLst>
      <p:ext uri="{BB962C8B-B14F-4D97-AF65-F5344CB8AC3E}">
        <p14:creationId xmlns:p14="http://schemas.microsoft.com/office/powerpoint/2010/main" val="2006737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pPr algn="l"/>
            <a:r>
              <a:rPr lang="pl-PL" sz="2400" b="1" dirty="0"/>
              <a:t>Porównanie metod oceny efektywności przedsięwzięć informatycznych</a:t>
            </a:r>
            <a:endParaRPr lang="pl-PL" sz="2400" dirty="0"/>
          </a:p>
        </p:txBody>
      </p:sp>
      <p:sp>
        <p:nvSpPr>
          <p:cNvPr id="3" name="Symbol zastępczy zawartości 2"/>
          <p:cNvSpPr>
            <a:spLocks noGrp="1"/>
          </p:cNvSpPr>
          <p:nvPr>
            <p:ph idx="1"/>
          </p:nvPr>
        </p:nvSpPr>
        <p:spPr/>
        <p:txBody>
          <a:bodyPr>
            <a:normAutofit fontScale="62500" lnSpcReduction="20000"/>
          </a:bodyPr>
          <a:lstStyle/>
          <a:p>
            <a:pPr marL="0" indent="0" algn="just">
              <a:buNone/>
            </a:pPr>
            <a:r>
              <a:rPr lang="pl-PL" dirty="0"/>
              <a:t>Uwzględniając wymienione podstawowe problemy związane z doborem metod oceny inwestycji informatycznych, analiza i porównanie ich zostanie przeprowadzona ze względu na następujące kryteria:</a:t>
            </a:r>
          </a:p>
          <a:p>
            <a:pPr lvl="0" algn="just"/>
            <a:r>
              <a:rPr lang="pl-PL" dirty="0"/>
              <a:t>stosowanie miar ilościowych,</a:t>
            </a:r>
          </a:p>
          <a:p>
            <a:pPr lvl="0" algn="just"/>
            <a:r>
              <a:rPr lang="pl-PL" dirty="0"/>
              <a:t>stosowanie miar ilościowych,</a:t>
            </a:r>
          </a:p>
          <a:p>
            <a:pPr lvl="0" algn="just"/>
            <a:r>
              <a:rPr lang="pl-PL" dirty="0"/>
              <a:t>bazowanie na obiektywnych kryteriach (często ilościowych),</a:t>
            </a:r>
          </a:p>
          <a:p>
            <a:pPr lvl="0" algn="just"/>
            <a:r>
              <a:rPr lang="pl-PL" dirty="0"/>
              <a:t>bazowanie na subiektywnych kryteriach (często jakościowych),</a:t>
            </a:r>
          </a:p>
          <a:p>
            <a:pPr lvl="0" algn="just"/>
            <a:r>
              <a:rPr lang="pl-PL" dirty="0"/>
              <a:t>przeprowadzenie oceny jednego projektu,</a:t>
            </a:r>
          </a:p>
          <a:p>
            <a:pPr lvl="0" algn="just"/>
            <a:r>
              <a:rPr lang="pl-PL" dirty="0"/>
              <a:t>przeprowadzenie oceny i porównania wielu (alternatywnych) projektów,</a:t>
            </a:r>
          </a:p>
          <a:p>
            <a:pPr lvl="0" algn="just"/>
            <a:r>
              <a:rPr lang="pl-PL" dirty="0"/>
              <a:t>badanie i ocena projektu przed wdrożeniem (</a:t>
            </a:r>
            <a:r>
              <a:rPr lang="pl-PL" i="1" dirty="0"/>
              <a:t>ex </a:t>
            </a:r>
            <a:r>
              <a:rPr lang="pl-PL" i="1" dirty="0" err="1"/>
              <a:t>ante</a:t>
            </a:r>
            <a:r>
              <a:rPr lang="pl-PL" dirty="0"/>
              <a:t>),</a:t>
            </a:r>
          </a:p>
          <a:p>
            <a:pPr lvl="0" algn="just"/>
            <a:r>
              <a:rPr lang="pl-PL" dirty="0"/>
              <a:t>badanie i ocena projektu w trakcie realizacji,</a:t>
            </a:r>
          </a:p>
          <a:p>
            <a:pPr lvl="0" algn="just"/>
            <a:r>
              <a:rPr lang="pl-PL" dirty="0"/>
              <a:t>badanie i ocena projektu po wdrożeniu (</a:t>
            </a:r>
            <a:r>
              <a:rPr lang="pl-PL" i="1" dirty="0"/>
              <a:t>ex post</a:t>
            </a:r>
            <a:r>
              <a:rPr lang="pl-PL" dirty="0"/>
              <a:t>),</a:t>
            </a:r>
          </a:p>
          <a:p>
            <a:pPr lvl="0" algn="just"/>
            <a:r>
              <a:rPr lang="pl-PL" dirty="0"/>
              <a:t>złożoność miary,</a:t>
            </a:r>
          </a:p>
          <a:p>
            <a:pPr lvl="0" algn="just"/>
            <a:r>
              <a:rPr lang="pl-PL" dirty="0"/>
              <a:t>czasochłonność miary,</a:t>
            </a:r>
          </a:p>
          <a:p>
            <a:pPr lvl="0" algn="just"/>
            <a:r>
              <a:rPr lang="pl-PL" dirty="0"/>
              <a:t>pracochłonność miary</a:t>
            </a:r>
            <a:r>
              <a:rPr lang="pl-PL" dirty="0" smtClean="0"/>
              <a:t>.</a:t>
            </a:r>
            <a:endParaRPr lang="pl-PL" dirty="0"/>
          </a:p>
        </p:txBody>
      </p:sp>
    </p:spTree>
    <p:extLst>
      <p:ext uri="{BB962C8B-B14F-4D97-AF65-F5344CB8AC3E}">
        <p14:creationId xmlns:p14="http://schemas.microsoft.com/office/powerpoint/2010/main" val="31317818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Porównanie metod oceny efektywności przedsięwzięć informatycznych</a:t>
            </a:r>
            <a:endParaRPr lang="pl-PL" sz="2400" dirty="0"/>
          </a:p>
        </p:txBody>
      </p:sp>
      <p:sp>
        <p:nvSpPr>
          <p:cNvPr id="3" name="Symbol zastępczy zawartości 2"/>
          <p:cNvSpPr>
            <a:spLocks noGrp="1"/>
          </p:cNvSpPr>
          <p:nvPr>
            <p:ph idx="1"/>
          </p:nvPr>
        </p:nvSpPr>
        <p:spPr>
          <a:xfrm>
            <a:off x="457200" y="1600200"/>
            <a:ext cx="8229600" cy="4997152"/>
          </a:xfrm>
        </p:spPr>
        <p:txBody>
          <a:bodyPr>
            <a:normAutofit fontScale="55000" lnSpcReduction="20000"/>
          </a:bodyPr>
          <a:lstStyle/>
          <a:p>
            <a:pPr lvl="0"/>
            <a:r>
              <a:rPr lang="pl-PL" dirty="0"/>
              <a:t>Metody tradycyjne, tj. PB, ARR, NPV oraz IRR są najprostszymi, a jedynie ostatnia z nich jest pracochłonna. Wszystkie zaś pozostałe (tj. metody nowe) charakteryzują się złożonością oraz czasochłonnością i pracochłonnością. Jest to po części konsekwencja uwzględniania przez te metody specyfiki przedsięwzięć informatycznych i wynikające stąd trudności zidentyfikowania i skwantyfikowania efektów oraz nakładów niemierzalnych, a także zastosowania w tym celu właściwych miar. Jednak w konsekwencji metody nowe pozwalają na bardziej dokładne przeprowadzenie badania inwestycji informatycznej, a w konsekwencji na bardziej wiarygodną ocenę. </a:t>
            </a:r>
          </a:p>
          <a:p>
            <a:pPr lvl="0"/>
            <a:r>
              <a:rPr lang="pl-PL" dirty="0"/>
              <a:t>Metoda ekonomiki informacji jest metodą zaliczaną jedynie do subiektywnych, ponieważ od kompetencji osób biorących udział w ocenie przedsięwzięcia informatycznego zależy wiarygodność uzyskanych wyników. Również w metodach ITSC i TEI wykorzystuje się miary jakościowe, stąd trzeba uważać na właściwy dobór badanych wskaźników, który zależy od kadry kierowniczej danego obiektu gospodarczego, stąd przy ocenie inwestycji informatycznej może wystąpić pewna uznaniowość. </a:t>
            </a:r>
          </a:p>
          <a:p>
            <a:pPr lvl="0"/>
            <a:r>
              <a:rPr lang="pl-PL" dirty="0"/>
              <a:t>Na uwagę zasługuje metoda AIE, która jest zaliczana do metod obiektywnych oceny przedsięwzięć informatycznych, mimo bazowania na miarach ilościowych i jakościowych. Jednak przeprowadzenie badania tą metodą, stosując wszystkie etapy tej procedury, jest bardzo pracochłonne i czasochłonne.</a:t>
            </a:r>
          </a:p>
        </p:txBody>
      </p:sp>
    </p:spTree>
    <p:extLst>
      <p:ext uri="{BB962C8B-B14F-4D97-AF65-F5344CB8AC3E}">
        <p14:creationId xmlns:p14="http://schemas.microsoft.com/office/powerpoint/2010/main" val="13617533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Porównanie metod oceny efektywności przedsięwzięć informatycznych</a:t>
            </a:r>
            <a:endParaRPr lang="pl-PL" sz="2400" dirty="0"/>
          </a:p>
        </p:txBody>
      </p:sp>
      <p:sp>
        <p:nvSpPr>
          <p:cNvPr id="3" name="Symbol zastępczy zawartości 2"/>
          <p:cNvSpPr>
            <a:spLocks noGrp="1"/>
          </p:cNvSpPr>
          <p:nvPr>
            <p:ph idx="1"/>
          </p:nvPr>
        </p:nvSpPr>
        <p:spPr/>
        <p:txBody>
          <a:bodyPr>
            <a:normAutofit fontScale="70000" lnSpcReduction="20000"/>
          </a:bodyPr>
          <a:lstStyle/>
          <a:p>
            <a:pPr lvl="0"/>
            <a:r>
              <a:rPr lang="pl-PL" dirty="0"/>
              <a:t>Rozpatrywane metody, tj. tradycyjne i nowe można zastosować do oceny pojedynczej inwestycji informatycznej oraz – oprócz ITSC – do badania i porównania alternatywnych przedsięwzięć.</a:t>
            </a:r>
          </a:p>
          <a:p>
            <a:pPr lvl="0"/>
            <a:r>
              <a:rPr lang="pl-PL" dirty="0"/>
              <a:t>Wszystkie analizowane metody umożliwiają przeprowadzenie oceny efektywności planowanej inwestycji przed jej rozpoczęciem. Natomiast jedynie metody TCO, ROM oraz ITSC można zastosować do badania przedsięwzięcia informatycznego w trakcie jego realizacji (pozwala to m.in. na kontrolowanie ponoszonych kosztów, wprowadzanie zmian), jak i po zakończeniu (umożliwia m.in. doskonalenie istniejącego rozwiązania, inicjowanie nowego projektu). </a:t>
            </a:r>
          </a:p>
          <a:p>
            <a:pPr lvl="0"/>
            <a:r>
              <a:rPr lang="pl-PL" dirty="0"/>
              <a:t>Metody ITSC oraz AIE umożliwiają całościowe, wieloaspektowe ujęcie badania efektywności wdrażanego rozwiązania informatycznego</a:t>
            </a:r>
            <a:r>
              <a:rPr lang="pl-PL" dirty="0" smtClean="0"/>
              <a:t>.</a:t>
            </a:r>
            <a:endParaRPr lang="pl-PL" dirty="0"/>
          </a:p>
        </p:txBody>
      </p:sp>
    </p:spTree>
    <p:extLst>
      <p:ext uri="{BB962C8B-B14F-4D97-AF65-F5344CB8AC3E}">
        <p14:creationId xmlns:p14="http://schemas.microsoft.com/office/powerpoint/2010/main" val="3514177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3548" y="152636"/>
            <a:ext cx="8229600" cy="346050"/>
          </a:xfrm>
        </p:spPr>
        <p:txBody>
          <a:bodyPr>
            <a:noAutofit/>
          </a:bodyPr>
          <a:lstStyle/>
          <a:p>
            <a:pPr algn="l"/>
            <a:r>
              <a:rPr lang="pl-PL" sz="2000" b="1" dirty="0"/>
              <a:t>Porównanie metod badania efektywności przedsięwzięć informatycznych </a:t>
            </a:r>
          </a:p>
        </p:txBody>
      </p:sp>
      <p:graphicFrame>
        <p:nvGraphicFramePr>
          <p:cNvPr id="4" name="Tabela 3"/>
          <p:cNvGraphicFramePr>
            <a:graphicFrameLocks noGrp="1"/>
          </p:cNvGraphicFramePr>
          <p:nvPr>
            <p:extLst>
              <p:ext uri="{D42A27DB-BD31-4B8C-83A1-F6EECF244321}">
                <p14:modId xmlns:p14="http://schemas.microsoft.com/office/powerpoint/2010/main" val="2895760088"/>
              </p:ext>
            </p:extLst>
          </p:nvPr>
        </p:nvGraphicFramePr>
        <p:xfrm>
          <a:off x="215516" y="584684"/>
          <a:ext cx="8784972" cy="5735544"/>
        </p:xfrm>
        <a:graphic>
          <a:graphicData uri="http://schemas.openxmlformats.org/drawingml/2006/table">
            <a:tbl>
              <a:tblPr>
                <a:tableStyleId>{D7AC3CCA-C797-4891-BE02-D94E43425B78}</a:tableStyleId>
              </a:tblPr>
              <a:tblGrid>
                <a:gridCol w="1800863"/>
                <a:gridCol w="634919"/>
                <a:gridCol w="634919"/>
                <a:gridCol w="634919"/>
                <a:gridCol w="634919"/>
                <a:gridCol w="634919"/>
                <a:gridCol w="634919"/>
                <a:gridCol w="634919"/>
                <a:gridCol w="634919"/>
                <a:gridCol w="634919"/>
                <a:gridCol w="634919"/>
                <a:gridCol w="634919"/>
              </a:tblGrid>
              <a:tr h="238457">
                <a:tc rowSpan="2">
                  <a:txBody>
                    <a:bodyPr/>
                    <a:lstStyle/>
                    <a:p>
                      <a:pPr marL="0" indent="0" algn="ctr">
                        <a:lnSpc>
                          <a:spcPct val="150000"/>
                        </a:lnSpc>
                        <a:spcBef>
                          <a:spcPts val="300"/>
                        </a:spcBef>
                        <a:spcAft>
                          <a:spcPts val="300"/>
                        </a:spcAft>
                      </a:pPr>
                      <a:r>
                        <a:rPr lang="pl-PL" sz="1400" b="1" dirty="0">
                          <a:effectLst/>
                        </a:rPr>
                        <a:t>Kryteria</a:t>
                      </a:r>
                      <a:endParaRPr lang="pl-PL" sz="1600" b="1" dirty="0">
                        <a:effectLst/>
                        <a:latin typeface="Times New Roman"/>
                        <a:ea typeface="Times New Roman"/>
                      </a:endParaRPr>
                    </a:p>
                  </a:txBody>
                  <a:tcPr marL="0" marR="0" marT="0" marB="0" anchor="ctr"/>
                </a:tc>
                <a:tc gridSpan="11">
                  <a:txBody>
                    <a:bodyPr/>
                    <a:lstStyle/>
                    <a:p>
                      <a:pPr indent="450215" algn="ctr">
                        <a:lnSpc>
                          <a:spcPct val="150000"/>
                        </a:lnSpc>
                        <a:spcBef>
                          <a:spcPts val="300"/>
                        </a:spcBef>
                        <a:spcAft>
                          <a:spcPts val="300"/>
                        </a:spcAft>
                      </a:pPr>
                      <a:r>
                        <a:rPr lang="pl-PL" sz="1400" b="1" dirty="0">
                          <a:effectLst/>
                        </a:rPr>
                        <a:t>Metody badania efektywności</a:t>
                      </a:r>
                      <a:endParaRPr lang="pl-PL" sz="1600" b="1" dirty="0">
                        <a:effectLst/>
                        <a:latin typeface="Times New Roman"/>
                        <a:ea typeface="Times New Roman"/>
                      </a:endParaRPr>
                    </a:p>
                  </a:txBody>
                  <a:tcPr marL="0" marR="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r>
              <a:tr h="476913">
                <a:tc vMerge="1">
                  <a:txBody>
                    <a:bodyPr/>
                    <a:lstStyle/>
                    <a:p>
                      <a:endParaRPr lang="pl-PL"/>
                    </a:p>
                  </a:txBody>
                  <a:tcPr/>
                </a:tc>
                <a:tc>
                  <a:txBody>
                    <a:bodyPr/>
                    <a:lstStyle/>
                    <a:p>
                      <a:pPr marL="0" indent="0" algn="ctr">
                        <a:lnSpc>
                          <a:spcPct val="150000"/>
                        </a:lnSpc>
                        <a:spcBef>
                          <a:spcPts val="300"/>
                        </a:spcBef>
                        <a:spcAft>
                          <a:spcPts val="300"/>
                        </a:spcAft>
                      </a:pPr>
                      <a:r>
                        <a:rPr lang="pl-PL" sz="1400" b="1" dirty="0">
                          <a:effectLst/>
                        </a:rPr>
                        <a:t>PB</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ARR</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NPV</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IRR</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TCO</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TEI</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ROM</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ITSC</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EI</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EVI</a:t>
                      </a:r>
                      <a:endParaRPr lang="pl-PL" sz="1600" b="1" dirty="0">
                        <a:effectLst/>
                        <a:latin typeface="Times New Roman"/>
                        <a:ea typeface="Times New Roman"/>
                      </a:endParaRPr>
                    </a:p>
                  </a:txBody>
                  <a:tcPr marL="0" marR="0" marT="0" marB="0"/>
                </a:tc>
                <a:tc>
                  <a:txBody>
                    <a:bodyPr/>
                    <a:lstStyle/>
                    <a:p>
                      <a:pPr marL="0" indent="0" algn="ctr">
                        <a:lnSpc>
                          <a:spcPct val="150000"/>
                        </a:lnSpc>
                        <a:spcBef>
                          <a:spcPts val="300"/>
                        </a:spcBef>
                        <a:spcAft>
                          <a:spcPts val="300"/>
                        </a:spcAft>
                      </a:pPr>
                      <a:r>
                        <a:rPr lang="pl-PL" sz="1400" b="1" dirty="0">
                          <a:effectLst/>
                        </a:rPr>
                        <a:t>AIE</a:t>
                      </a:r>
                      <a:endParaRPr lang="pl-PL" sz="1600" b="1" dirty="0">
                        <a:effectLst/>
                        <a:latin typeface="Times New Roman"/>
                        <a:ea typeface="Times New Roman"/>
                      </a:endParaRPr>
                    </a:p>
                  </a:txBody>
                  <a:tcPr marL="0" marR="0" marT="0" marB="0"/>
                </a:tc>
              </a:tr>
              <a:tr h="238457">
                <a:tc>
                  <a:txBody>
                    <a:bodyPr/>
                    <a:lstStyle/>
                    <a:p>
                      <a:pPr marL="0" indent="0" algn="l">
                        <a:lnSpc>
                          <a:spcPct val="150000"/>
                        </a:lnSpc>
                        <a:spcBef>
                          <a:spcPts val="300"/>
                        </a:spcBef>
                        <a:spcAft>
                          <a:spcPts val="300"/>
                        </a:spcAft>
                      </a:pPr>
                      <a:r>
                        <a:rPr lang="pl-PL" sz="1400" b="1" dirty="0">
                          <a:effectLst/>
                        </a:rPr>
                        <a:t>Miary ilościowe</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Miary jakościowe</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Metoda obiektywna</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Metoda subiektywna</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r>
                        <a:rPr lang="pl-PL" sz="1400" b="1" baseline="30000">
                          <a:effectLst/>
                        </a:rPr>
                        <a:t>a</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r>
                        <a:rPr lang="pl-PL" sz="1400" b="1" baseline="30000">
                          <a:effectLst/>
                        </a:rPr>
                        <a:t>a</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Ocena jednego projektu</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Ocena wielu projektów</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r>
              <a:tr h="238457">
                <a:tc>
                  <a:txBody>
                    <a:bodyPr/>
                    <a:lstStyle/>
                    <a:p>
                      <a:pPr marL="0" indent="0" algn="l">
                        <a:lnSpc>
                          <a:spcPct val="150000"/>
                        </a:lnSpc>
                        <a:spcBef>
                          <a:spcPts val="300"/>
                        </a:spcBef>
                        <a:spcAft>
                          <a:spcPts val="300"/>
                        </a:spcAft>
                      </a:pPr>
                      <a:r>
                        <a:rPr lang="pl-PL" sz="1400" b="1" dirty="0">
                          <a:effectLst/>
                        </a:rPr>
                        <a:t>Badanie ex </a:t>
                      </a:r>
                      <a:r>
                        <a:rPr lang="pl-PL" sz="1400" b="1" dirty="0" err="1">
                          <a:effectLst/>
                        </a:rPr>
                        <a:t>ante</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Badanie w trakcie</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r>
              <a:tr h="238457">
                <a:tc>
                  <a:txBody>
                    <a:bodyPr/>
                    <a:lstStyle/>
                    <a:p>
                      <a:pPr marL="0" indent="0" algn="l">
                        <a:lnSpc>
                          <a:spcPct val="150000"/>
                        </a:lnSpc>
                        <a:spcBef>
                          <a:spcPts val="300"/>
                        </a:spcBef>
                        <a:spcAft>
                          <a:spcPts val="300"/>
                        </a:spcAft>
                      </a:pPr>
                      <a:r>
                        <a:rPr lang="pl-PL" sz="1400" b="1" dirty="0">
                          <a:effectLst/>
                        </a:rPr>
                        <a:t>Badanie ex post</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 </a:t>
                      </a:r>
                      <a:endParaRPr lang="pl-PL" sz="1600" b="1" dirty="0">
                        <a:effectLst/>
                        <a:latin typeface="Times New Roman"/>
                        <a:ea typeface="Times New Roman"/>
                      </a:endParaRPr>
                    </a:p>
                  </a:txBody>
                  <a:tcPr marL="0" marR="0" marT="0" marB="0"/>
                </a:tc>
              </a:tr>
              <a:tr h="476913">
                <a:tc>
                  <a:txBody>
                    <a:bodyPr/>
                    <a:lstStyle/>
                    <a:p>
                      <a:pPr marL="0" indent="0" algn="l">
                        <a:lnSpc>
                          <a:spcPct val="150000"/>
                        </a:lnSpc>
                        <a:spcBef>
                          <a:spcPts val="300"/>
                        </a:spcBef>
                        <a:spcAft>
                          <a:spcPts val="300"/>
                        </a:spcAft>
                      </a:pPr>
                      <a:r>
                        <a:rPr lang="pl-PL" sz="1400" b="1" dirty="0">
                          <a:effectLst/>
                        </a:rPr>
                        <a:t>Złożoność miary</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r>
                        <a:rPr lang="pl-PL" sz="1400" b="1" baseline="30000">
                          <a:effectLst/>
                        </a:rPr>
                        <a:t>b</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r>
              <a:tr h="238457">
                <a:tc>
                  <a:txBody>
                    <a:bodyPr/>
                    <a:lstStyle/>
                    <a:p>
                      <a:pPr marL="0" indent="0" algn="l">
                        <a:lnSpc>
                          <a:spcPct val="150000"/>
                        </a:lnSpc>
                        <a:spcBef>
                          <a:spcPts val="300"/>
                        </a:spcBef>
                        <a:spcAft>
                          <a:spcPts val="300"/>
                        </a:spcAft>
                      </a:pPr>
                      <a:r>
                        <a:rPr lang="pl-PL" sz="1400" b="1" dirty="0">
                          <a:effectLst/>
                        </a:rPr>
                        <a:t>Czasochłonność</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r>
              <a:tr h="238457">
                <a:tc>
                  <a:txBody>
                    <a:bodyPr/>
                    <a:lstStyle/>
                    <a:p>
                      <a:pPr marL="0" indent="0" algn="l">
                        <a:lnSpc>
                          <a:spcPct val="150000"/>
                        </a:lnSpc>
                        <a:spcBef>
                          <a:spcPts val="300"/>
                        </a:spcBef>
                        <a:spcAft>
                          <a:spcPts val="300"/>
                        </a:spcAft>
                      </a:pPr>
                      <a:r>
                        <a:rPr lang="pl-PL" sz="1400" b="1" dirty="0">
                          <a:effectLst/>
                        </a:rPr>
                        <a:t>Pracochłonność</a:t>
                      </a:r>
                      <a:endParaRPr lang="pl-PL" sz="1600" b="1" dirty="0">
                        <a:effectLst/>
                        <a:latin typeface="Times New Roman"/>
                        <a:ea typeface="Times New Roman"/>
                      </a:endParaRPr>
                    </a:p>
                  </a:txBody>
                  <a:tcPr marL="0" marR="0" marT="0" marB="0" anchor="ctr"/>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 </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a:effectLst/>
                        </a:rPr>
                        <a:t>X</a:t>
                      </a:r>
                      <a:endParaRPr lang="pl-PL" sz="1600" b="1">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c>
                  <a:txBody>
                    <a:bodyPr/>
                    <a:lstStyle/>
                    <a:p>
                      <a:pPr indent="450215" algn="ctr">
                        <a:lnSpc>
                          <a:spcPct val="150000"/>
                        </a:lnSpc>
                        <a:spcBef>
                          <a:spcPts val="300"/>
                        </a:spcBef>
                        <a:spcAft>
                          <a:spcPts val="300"/>
                        </a:spcAft>
                      </a:pPr>
                      <a:r>
                        <a:rPr lang="pl-PL" sz="1400" b="1" dirty="0">
                          <a:effectLst/>
                        </a:rPr>
                        <a:t>X</a:t>
                      </a:r>
                      <a:endParaRPr lang="pl-PL" sz="1600" b="1"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153284661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Tradycyjnie czy nowocześnie - podsumowanie</a:t>
            </a:r>
            <a:endParaRPr lang="pl-PL" sz="2400" dirty="0"/>
          </a:p>
        </p:txBody>
      </p:sp>
      <p:sp>
        <p:nvSpPr>
          <p:cNvPr id="3" name="Symbol zastępczy zawartości 2"/>
          <p:cNvSpPr>
            <a:spLocks noGrp="1"/>
          </p:cNvSpPr>
          <p:nvPr>
            <p:ph idx="1"/>
          </p:nvPr>
        </p:nvSpPr>
        <p:spPr/>
        <p:txBody>
          <a:bodyPr>
            <a:normAutofit fontScale="55000" lnSpcReduction="20000"/>
          </a:bodyPr>
          <a:lstStyle/>
          <a:p>
            <a:pPr algn="just"/>
            <a:r>
              <a:rPr lang="pl-PL" dirty="0"/>
              <a:t>Z przeprowadzonej analizy metod tradycyjnych i nowych wynika, że metody dedykowane przedsięwzięciom informatycznym rozpatrują je również jako inwestycje dla obiektu gospodarczego, ale równocześnie próbują w swojej ocenie uwzględnić również nakłady i efekty niemierzalne. </a:t>
            </a:r>
            <a:endParaRPr lang="pl-PL" dirty="0" smtClean="0"/>
          </a:p>
          <a:p>
            <a:pPr algn="just"/>
            <a:r>
              <a:rPr lang="pl-PL" dirty="0" smtClean="0"/>
              <a:t>Stąd </a:t>
            </a:r>
            <a:r>
              <a:rPr lang="pl-PL" dirty="0"/>
              <a:t>są metodami bardziej wiarygodnymi ze względu na ocenę inwestycji informatycznej.</a:t>
            </a:r>
          </a:p>
          <a:p>
            <a:pPr algn="just"/>
            <a:r>
              <a:rPr lang="pl-PL" dirty="0"/>
              <a:t>Jednak ostateczne zastosowanie któreś z analizowanych metod jest uwarunkowane wielkością planowanego przedsięwzięcia informatycznego. Jeśli wdrażany jest system informatyczny w małym przedsiębiorstwie, którego budżet jest stosunkowo nieduży, to wtedy wystarczy  jedynie zastosować metody tradycyjne, mając świadomość ich wad w stosunku do badania przedsięwzięć informatycznych. </a:t>
            </a:r>
            <a:endParaRPr lang="pl-PL" dirty="0" smtClean="0"/>
          </a:p>
          <a:p>
            <a:pPr algn="just"/>
            <a:r>
              <a:rPr lang="pl-PL" dirty="0" smtClean="0"/>
              <a:t>Niecelowe </a:t>
            </a:r>
            <a:r>
              <a:rPr lang="pl-PL" dirty="0"/>
              <a:t>w takiej sytuacji, ze względu na czasochłonność oraz dodatkowe koszty, jest zastosowanie metod nowych. </a:t>
            </a:r>
            <a:endParaRPr lang="pl-PL" dirty="0" smtClean="0"/>
          </a:p>
          <a:p>
            <a:pPr algn="just"/>
            <a:r>
              <a:rPr lang="pl-PL" dirty="0" smtClean="0"/>
              <a:t>A </a:t>
            </a:r>
            <a:r>
              <a:rPr lang="pl-PL" dirty="0"/>
              <a:t>zatem dobór właściwej metody do badania konkretnej inwestycji informatycznej wymaga przede wszystkim sprecyzowanie cel wdrażania przedsięwzięcia informatycznego oraz budżetu jego realizacji. </a:t>
            </a:r>
          </a:p>
        </p:txBody>
      </p:sp>
    </p:spTree>
    <p:extLst>
      <p:ext uri="{BB962C8B-B14F-4D97-AF65-F5344CB8AC3E}">
        <p14:creationId xmlns:p14="http://schemas.microsoft.com/office/powerpoint/2010/main" val="16111341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101600" y="1019175"/>
            <a:ext cx="8931275" cy="533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dirty="0"/>
              <a:t>Decyzja o przeprowadzeniu informatyzacji wydaje się być w dzisiejszych realiach oczywista. Jedynym pytaniem jakie pozostaje to zakres takiego przedsięwzięcia.</a:t>
            </a:r>
          </a:p>
          <a:p>
            <a:pPr algn="just">
              <a:lnSpc>
                <a:spcPct val="130000"/>
              </a:lnSpc>
            </a:pPr>
            <a:r>
              <a:rPr lang="pl-PL" sz="2200" b="0" dirty="0"/>
              <a:t>Dylemat ten dotyczy kilku wymiarów. Należy zdecydować, czy kupić system gotowy i go wdrażać, czy też wybrać wariant w którym system będzie projektowany. Dodatkowo należy określić zakres funkcjonalny, w którym dany system będzie wspierał działanie przedsiębiorstwa. </a:t>
            </a:r>
          </a:p>
          <a:p>
            <a:pPr algn="just">
              <a:lnSpc>
                <a:spcPct val="130000"/>
              </a:lnSpc>
            </a:pPr>
            <a:r>
              <a:rPr lang="pl-PL" sz="2200" b="0" dirty="0"/>
              <a:t>Decyzja o informatyzacji (zakup i eksploatacja systemu komputerowego) powinna być poprzedzona całościową analizą jej podjęcia. Wydaje się, że wśród wszystkich decyzji dotyczących unowocześniania funkcjonowania organizacji decyzja o komputeryzacji, czyli o zastosowaniu komputerów budzi największe kontrowersje. </a:t>
            </a:r>
          </a:p>
        </p:txBody>
      </p:sp>
      <p:sp>
        <p:nvSpPr>
          <p:cNvPr id="2" name="pole tekstowe 1"/>
          <p:cNvSpPr txBox="1"/>
          <p:nvPr/>
        </p:nvSpPr>
        <p:spPr>
          <a:xfrm>
            <a:off x="251520" y="260648"/>
            <a:ext cx="7380820" cy="461665"/>
          </a:xfrm>
          <a:prstGeom prst="rect">
            <a:avLst/>
          </a:prstGeom>
          <a:noFill/>
        </p:spPr>
        <p:txBody>
          <a:bodyPr wrap="square" rtlCol="0">
            <a:spAutoFit/>
          </a:bodyPr>
          <a:lstStyle/>
          <a:p>
            <a:r>
              <a:rPr lang="pl-PL" sz="2400" b="1" dirty="0" smtClean="0"/>
              <a:t>Czynniki wpływające na ocenę projektu informatycznego</a:t>
            </a:r>
            <a:endParaRPr lang="pl-PL" sz="2400" b="1" dirty="0"/>
          </a:p>
        </p:txBody>
      </p:sp>
    </p:spTree>
    <p:extLst>
      <p:ext uri="{BB962C8B-B14F-4D97-AF65-F5344CB8AC3E}">
        <p14:creationId xmlns:p14="http://schemas.microsoft.com/office/powerpoint/2010/main" val="234214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ytuł 1"/>
          <p:cNvSpPr>
            <a:spLocks noGrp="1"/>
          </p:cNvSpPr>
          <p:nvPr>
            <p:ph type="title"/>
          </p:nvPr>
        </p:nvSpPr>
        <p:spPr>
          <a:xfrm>
            <a:off x="457200" y="152400"/>
            <a:ext cx="8229600" cy="539750"/>
          </a:xfrm>
        </p:spPr>
        <p:txBody>
          <a:bodyPr/>
          <a:lstStyle/>
          <a:p>
            <a:r>
              <a:rPr lang="pl-PL" altLang="pl-PL" sz="2000" b="1" smtClean="0">
                <a:latin typeface="Times New Roman" pitchFamily="18" charset="0"/>
                <a:cs typeface="Times New Roman" pitchFamily="18" charset="0"/>
              </a:rPr>
              <a:t>Czynniki utrudniające realizację projektu</a:t>
            </a:r>
          </a:p>
        </p:txBody>
      </p:sp>
      <p:graphicFrame>
        <p:nvGraphicFramePr>
          <p:cNvPr id="7" name="Tabela 6"/>
          <p:cNvGraphicFramePr>
            <a:graphicFrameLocks noGrp="1"/>
          </p:cNvGraphicFramePr>
          <p:nvPr>
            <p:extLst>
              <p:ext uri="{D42A27DB-BD31-4B8C-83A1-F6EECF244321}">
                <p14:modId xmlns:p14="http://schemas.microsoft.com/office/powerpoint/2010/main" val="1176629819"/>
              </p:ext>
            </p:extLst>
          </p:nvPr>
        </p:nvGraphicFramePr>
        <p:xfrm>
          <a:off x="468313" y="1196975"/>
          <a:ext cx="8280400" cy="3956051"/>
        </p:xfrm>
        <a:graphic>
          <a:graphicData uri="http://schemas.openxmlformats.org/drawingml/2006/table">
            <a:tbl>
              <a:tblPr/>
              <a:tblGrid>
                <a:gridCol w="4095750"/>
                <a:gridCol w="2220912"/>
                <a:gridCol w="1963738"/>
              </a:tblGrid>
              <a:tr h="245372">
                <a:tc rowSpan="2">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dirty="0" smtClean="0">
                          <a:ln>
                            <a:noFill/>
                          </a:ln>
                          <a:solidFill>
                            <a:srgbClr val="FFFFFF"/>
                          </a:solidFill>
                          <a:effectLst/>
                          <a:latin typeface="Times New Roman" pitchFamily="18" charset="0"/>
                          <a:cs typeface="Times New Roman" pitchFamily="18" charset="0"/>
                        </a:rPr>
                        <a:t>Czynnik utrudniający realizację projektu w 2010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Procent odpowiedzi</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pl-PL"/>
                    </a:p>
                  </a:txBody>
                  <a:tcPr/>
                </a:tc>
              </a:tr>
              <a:tr h="257183">
                <a:tc vMerge="1">
                  <a:txBody>
                    <a:bodyPr/>
                    <a:lstStyle/>
                    <a:p>
                      <a:endParaRPr lang="pl-PL"/>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Miejsce 2000</a:t>
                      </a:r>
                    </a:p>
                  </a:txBody>
                  <a:tcPr marL="68580" marR="68580" marT="0" marB="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Miejsce 2008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95316">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00"/>
                          </a:solidFill>
                          <a:effectLst/>
                          <a:latin typeface="Times New Roman" pitchFamily="18" charset="0"/>
                          <a:cs typeface="Times New Roman" pitchFamily="18" charset="0"/>
                        </a:rPr>
                        <a:t>Brak zaangażowania użytkowników biznesowych i informacji od nich</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495316">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dirty="0" smtClean="0">
                          <a:ln>
                            <a:noFill/>
                          </a:ln>
                          <a:solidFill>
                            <a:srgbClr val="FF0000"/>
                          </a:solidFill>
                          <a:effectLst/>
                          <a:latin typeface="Times New Roman" pitchFamily="18" charset="0"/>
                          <a:cs typeface="Times New Roman" pitchFamily="18" charset="0"/>
                        </a:rPr>
                        <a:t>Niekompletne wymagania biznesowe i funkcjonalne lub ich zmiana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00"/>
                          </a:solidFill>
                          <a:effectLst/>
                          <a:latin typeface="Times New Roman" pitchFamily="18" charset="0"/>
                          <a:cs typeface="Times New Roman" pitchFamily="18" charset="0"/>
                        </a:rPr>
                        <a:t>Niedoświadczony kierownik projektu</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dirty="0" smtClean="0">
                          <a:ln>
                            <a:noFill/>
                          </a:ln>
                          <a:solidFill>
                            <a:srgbClr val="FFFF00"/>
                          </a:solidFill>
                          <a:effectLst/>
                          <a:latin typeface="Times New Roman" pitchFamily="18" charset="0"/>
                          <a:cs typeface="Times New Roman" pitchFamily="18" charset="0"/>
                        </a:rPr>
                        <a:t>Brak wsparcia kierownictwa firmy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Brak kompetencji technologicznych</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495316">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00"/>
                          </a:solidFill>
                          <a:effectLst/>
                          <a:latin typeface="Times New Roman" pitchFamily="18" charset="0"/>
                          <a:cs typeface="Times New Roman" pitchFamily="18" charset="0"/>
                        </a:rPr>
                        <a:t>Brak zasobów do realizacji projektu (ludzkich)</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495316">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Nierealne oczekiwania od zespołu realizatorów</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10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Niejasno określone wymagania (cele)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Nierealny harmonogram projektu</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9</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9</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45372">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FFFFFF"/>
                          </a:solidFill>
                          <a:effectLst/>
                          <a:latin typeface="Times New Roman" pitchFamily="18" charset="0"/>
                          <a:cs typeface="Times New Roman" pitchFamily="18" charset="0"/>
                        </a:rPr>
                        <a:t>Częsta i radykalna zmiana technologii</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18"/>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18"/>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18"/>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18"/>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18"/>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1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pl-PL" altLang="pl-PL" sz="1400" b="1" i="0" u="none" strike="noStrike" cap="none" normalizeH="0" baseline="0" smtClean="0">
                          <a:ln>
                            <a:noFill/>
                          </a:ln>
                          <a:solidFill>
                            <a:srgbClr val="000000"/>
                          </a:solidFill>
                          <a:effectLst/>
                          <a:latin typeface="Times New Roman" pitchFamily="18" charset="0"/>
                          <a:cs typeface="Times New Roman" pitchFamily="18" charset="0"/>
                        </a:rPr>
                        <a:t>10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bl>
          </a:graphicData>
        </a:graphic>
      </p:graphicFrame>
      <p:sp>
        <p:nvSpPr>
          <p:cNvPr id="23610" name="Prostokąt 7"/>
          <p:cNvSpPr>
            <a:spLocks noChangeArrowheads="1"/>
          </p:cNvSpPr>
          <p:nvPr/>
        </p:nvSpPr>
        <p:spPr bwMode="auto">
          <a:xfrm>
            <a:off x="468313" y="5229225"/>
            <a:ext cx="828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l-PL" altLang="pl-PL" sz="1200" b="1"/>
              <a:t>opracowanie własne na podstawie: J. Johnson, </a:t>
            </a:r>
            <a:r>
              <a:rPr lang="pl-PL" altLang="pl-PL" sz="1200" b="1" i="1"/>
              <a:t>CHAOS Rising</a:t>
            </a:r>
            <a:r>
              <a:rPr lang="pl-PL" altLang="pl-PL" sz="1200" b="1"/>
              <a:t>, Standish Group, Materiały konferencyjne II-giej Krajowej Konferencji Jakości Systemów Informatycznych, Computerworld, czerwiec 2005, s. 11, The Standish Group International, Incorporated, CHAOS Report 2009, http:/blog.standishgroup.com/news </a:t>
            </a:r>
          </a:p>
        </p:txBody>
      </p:sp>
    </p:spTree>
    <p:extLst>
      <p:ext uri="{BB962C8B-B14F-4D97-AF65-F5344CB8AC3E}">
        <p14:creationId xmlns:p14="http://schemas.microsoft.com/office/powerpoint/2010/main" val="100811614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71438" y="977900"/>
            <a:ext cx="90011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Ocena projektu informatycznego powinna być wieloaspektowa. Większość czynników nie działa bowiem samoistnie, lecz występują w określonych związkach między sobą. </a:t>
            </a:r>
            <a:endParaRPr lang="pl-PL" b="0" baseline="30000"/>
          </a:p>
        </p:txBody>
      </p:sp>
      <p:sp>
        <p:nvSpPr>
          <p:cNvPr id="4102" name="Text Box 6"/>
          <p:cNvSpPr txBox="1">
            <a:spLocks noChangeArrowheads="1"/>
          </p:cNvSpPr>
          <p:nvPr/>
        </p:nvSpPr>
        <p:spPr bwMode="auto">
          <a:xfrm>
            <a:off x="114300" y="2857500"/>
            <a:ext cx="8890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b="0" i="1" dirty="0">
                <a:effectLst>
                  <a:outerShdw blurRad="38100" dist="38100" dir="2700000" algn="tl">
                    <a:srgbClr val="C0C0C0"/>
                  </a:outerShdw>
                </a:effectLst>
              </a:rPr>
              <a:t>techniczne </a:t>
            </a:r>
            <a:r>
              <a:rPr lang="pl-PL" b="0" dirty="0"/>
              <a:t>- związane ze sprzętem komputerowym, zastosowanym oprogramowaniem i systemem łączności,  </a:t>
            </a:r>
          </a:p>
          <a:p>
            <a:pPr algn="just">
              <a:lnSpc>
                <a:spcPct val="110000"/>
              </a:lnSpc>
              <a:buFontTx/>
              <a:buChar char="•"/>
            </a:pPr>
            <a:r>
              <a:rPr lang="pl-PL" b="0" i="1" dirty="0">
                <a:effectLst>
                  <a:outerShdw blurRad="38100" dist="38100" dir="2700000" algn="tl">
                    <a:srgbClr val="C0C0C0"/>
                  </a:outerShdw>
                </a:effectLst>
              </a:rPr>
              <a:t>ekonomiczne</a:t>
            </a:r>
            <a:r>
              <a:rPr lang="pl-PL" b="0" dirty="0"/>
              <a:t> - opłacalność mierzona różnymi miernikami wartościowymi, wynikającymi z porównania zysków i kosztów, </a:t>
            </a:r>
          </a:p>
          <a:p>
            <a:pPr algn="just">
              <a:lnSpc>
                <a:spcPct val="110000"/>
              </a:lnSpc>
              <a:buFontTx/>
              <a:buChar char="•"/>
            </a:pPr>
            <a:r>
              <a:rPr lang="pl-PL" b="0" i="1" dirty="0">
                <a:effectLst>
                  <a:outerShdw blurRad="38100" dist="38100" dir="2700000" algn="tl">
                    <a:srgbClr val="C0C0C0"/>
                  </a:outerShdw>
                </a:effectLst>
              </a:rPr>
              <a:t>organizacyjne</a:t>
            </a:r>
            <a:r>
              <a:rPr lang="pl-PL" b="0" dirty="0"/>
              <a:t> - ocena formuły zarządzania i struktury organizacyjnej, </a:t>
            </a:r>
          </a:p>
          <a:p>
            <a:pPr algn="just">
              <a:lnSpc>
                <a:spcPct val="110000"/>
              </a:lnSpc>
              <a:buFontTx/>
              <a:buChar char="•"/>
            </a:pPr>
            <a:r>
              <a:rPr lang="pl-PL" b="0" i="1" dirty="0" err="1">
                <a:effectLst>
                  <a:outerShdw blurRad="38100" dist="38100" dir="2700000" algn="tl">
                    <a:srgbClr val="C0C0C0"/>
                  </a:outerShdw>
                </a:effectLst>
              </a:rPr>
              <a:t>socjo</a:t>
            </a:r>
            <a:r>
              <a:rPr lang="pl-PL" b="0" i="1" dirty="0">
                <a:effectLst>
                  <a:outerShdw blurRad="38100" dist="38100" dir="2700000" algn="tl">
                    <a:srgbClr val="C0C0C0"/>
                  </a:outerShdw>
                </a:effectLst>
              </a:rPr>
              <a:t>-psychologiczne</a:t>
            </a:r>
            <a:r>
              <a:rPr lang="pl-PL" b="0" dirty="0"/>
              <a:t> - preferencje użytkowników, style kierowania, kultura organizacji, konflikty. </a:t>
            </a:r>
          </a:p>
        </p:txBody>
      </p:sp>
      <p:sp>
        <p:nvSpPr>
          <p:cNvPr id="4104" name="Text Box 8"/>
          <p:cNvSpPr txBox="1">
            <a:spLocks noChangeArrowheads="1"/>
          </p:cNvSpPr>
          <p:nvPr/>
        </p:nvSpPr>
        <p:spPr bwMode="auto">
          <a:xfrm>
            <a:off x="66675" y="2352675"/>
            <a:ext cx="900112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Czynniki wpływające na ocenę projektu można także podzielić </a:t>
            </a:r>
            <a:r>
              <a:rPr lang="pl-PL" b="0" dirty="0" smtClean="0"/>
              <a:t>na: </a:t>
            </a:r>
            <a:endParaRPr lang="pl-PL" b="0" baseline="30000" dirty="0"/>
          </a:p>
        </p:txBody>
      </p:sp>
      <p:sp>
        <p:nvSpPr>
          <p:cNvPr id="7" name="pole tekstowe 6"/>
          <p:cNvSpPr txBox="1"/>
          <p:nvPr/>
        </p:nvSpPr>
        <p:spPr>
          <a:xfrm>
            <a:off x="251520" y="260648"/>
            <a:ext cx="7380820" cy="461665"/>
          </a:xfrm>
          <a:prstGeom prst="rect">
            <a:avLst/>
          </a:prstGeom>
          <a:noFill/>
        </p:spPr>
        <p:txBody>
          <a:bodyPr wrap="square" rtlCol="0">
            <a:spAutoFit/>
          </a:bodyPr>
          <a:lstStyle/>
          <a:p>
            <a:r>
              <a:rPr lang="pl-PL" sz="2400" b="1" dirty="0" smtClean="0"/>
              <a:t>Czynniki wpływające na ocenę projektu informatycznego</a:t>
            </a:r>
            <a:endParaRPr lang="pl-PL" sz="2400" b="1" dirty="0"/>
          </a:p>
        </p:txBody>
      </p:sp>
    </p:spTree>
    <p:extLst>
      <p:ext uri="{BB962C8B-B14F-4D97-AF65-F5344CB8AC3E}">
        <p14:creationId xmlns:p14="http://schemas.microsoft.com/office/powerpoint/2010/main" val="8533800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1030"/>
          <p:cNvSpPr txBox="1">
            <a:spLocks noChangeArrowheads="1"/>
          </p:cNvSpPr>
          <p:nvPr/>
        </p:nvSpPr>
        <p:spPr bwMode="auto">
          <a:xfrm>
            <a:off x="63500" y="1054100"/>
            <a:ext cx="90011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Trudności precyzyjnej oceny efektywności wynika głównie z </a:t>
            </a:r>
            <a:r>
              <a:rPr lang="pl-PL" b="0" dirty="0" smtClean="0"/>
              <a:t>:  </a:t>
            </a:r>
            <a:endParaRPr lang="pl-PL" b="0" baseline="30000" dirty="0"/>
          </a:p>
        </p:txBody>
      </p:sp>
      <p:sp>
        <p:nvSpPr>
          <p:cNvPr id="8200" name="Text Box 1032"/>
          <p:cNvSpPr txBox="1">
            <a:spLocks noChangeArrowheads="1"/>
          </p:cNvSpPr>
          <p:nvPr/>
        </p:nvSpPr>
        <p:spPr bwMode="auto">
          <a:xfrm>
            <a:off x="101600" y="1752600"/>
            <a:ext cx="8890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b="0" i="1">
                <a:effectLst>
                  <a:outerShdw blurRad="38100" dist="38100" dir="2700000" algn="tl">
                    <a:srgbClr val="C0C0C0"/>
                  </a:outerShdw>
                </a:effectLst>
              </a:rPr>
              <a:t>niemożności dokładnego określenia zakresu nakładów i efektów</a:t>
            </a:r>
            <a:r>
              <a:rPr lang="pl-PL" b="0"/>
              <a:t> - nie zawsze możliwe jest precyzyjne określenie jaka część nakładów i efektów jest związana bezpośrednio z projektem informatycznym, a jaka jest wynikiem zmian wynikających konieczności działań wymuszanych przez postęp techniczny,  </a:t>
            </a:r>
          </a:p>
        </p:txBody>
      </p:sp>
      <p:sp>
        <p:nvSpPr>
          <p:cNvPr id="8201" name="Text Box 1033"/>
          <p:cNvSpPr txBox="1">
            <a:spLocks noChangeArrowheads="1"/>
          </p:cNvSpPr>
          <p:nvPr/>
        </p:nvSpPr>
        <p:spPr bwMode="auto">
          <a:xfrm>
            <a:off x="101600" y="4076700"/>
            <a:ext cx="88900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b="0" i="1">
                <a:effectLst>
                  <a:outerShdw blurRad="38100" dist="38100" dir="2700000" algn="tl">
                    <a:srgbClr val="C0C0C0"/>
                  </a:outerShdw>
                </a:effectLst>
              </a:rPr>
              <a:t>niemożności precyzyjnego szacunku samego efektu</a:t>
            </a:r>
            <a:r>
              <a:rPr lang="pl-PL" b="0"/>
              <a:t> - efekt może być związany z trudno mierzalnymi wielkościami (np. wartość informacji), oraz nie zawsze występuje jako jedyny rezultat komputeryzacji. </a:t>
            </a:r>
          </a:p>
        </p:txBody>
      </p:sp>
      <p:sp>
        <p:nvSpPr>
          <p:cNvPr id="2" name="pole tekstowe 1"/>
          <p:cNvSpPr txBox="1"/>
          <p:nvPr/>
        </p:nvSpPr>
        <p:spPr>
          <a:xfrm>
            <a:off x="114300" y="188640"/>
            <a:ext cx="6725952" cy="461665"/>
          </a:xfrm>
          <a:prstGeom prst="rect">
            <a:avLst/>
          </a:prstGeom>
          <a:noFill/>
        </p:spPr>
        <p:txBody>
          <a:bodyPr wrap="square" rtlCol="0">
            <a:spAutoFit/>
          </a:bodyPr>
          <a:lstStyle/>
          <a:p>
            <a:r>
              <a:rPr lang="pl-PL" sz="2400" b="1" dirty="0" smtClean="0"/>
              <a:t>Ocena efektywności komputeryzacji</a:t>
            </a:r>
            <a:endParaRPr lang="pl-PL" sz="2400" b="1" dirty="0"/>
          </a:p>
        </p:txBody>
      </p:sp>
    </p:spTree>
    <p:extLst>
      <p:ext uri="{BB962C8B-B14F-4D97-AF65-F5344CB8AC3E}">
        <p14:creationId xmlns:p14="http://schemas.microsoft.com/office/powerpoint/2010/main" val="7067750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4138" y="1079500"/>
            <a:ext cx="900112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Syntetyczną ocenę komputeryzacji przeprowadzamy przez obliczenie współczynnika efektywności, gdzie efektywność „ </a:t>
            </a:r>
            <a:r>
              <a:rPr lang="pl-PL" b="0" i="1" dirty="0">
                <a:solidFill>
                  <a:srgbClr val="FF3300"/>
                </a:solidFill>
                <a:effectLst>
                  <a:outerShdw blurRad="38100" dist="38100" dir="2700000" algn="tl">
                    <a:srgbClr val="C0C0C0"/>
                  </a:outerShdw>
                </a:effectLst>
              </a:rPr>
              <a:t>jest to relacja między całkowitymi nakładami, a efektami</a:t>
            </a:r>
            <a:r>
              <a:rPr lang="pl-PL" b="0" i="1" dirty="0"/>
              <a:t> </a:t>
            </a:r>
            <a:r>
              <a:rPr lang="pl-PL" b="0" dirty="0" smtClean="0"/>
              <a:t>”      </a:t>
            </a:r>
            <a:endParaRPr lang="pl-PL" b="0" dirty="0"/>
          </a:p>
        </p:txBody>
      </p:sp>
      <p:sp>
        <p:nvSpPr>
          <p:cNvPr id="7173" name="Text Box 5"/>
          <p:cNvSpPr txBox="1">
            <a:spLocks noChangeArrowheads="1"/>
          </p:cNvSpPr>
          <p:nvPr/>
        </p:nvSpPr>
        <p:spPr bwMode="auto">
          <a:xfrm>
            <a:off x="76200" y="2501900"/>
            <a:ext cx="90011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Różnorodność efektów powoduje, że można mówić o następujących jej formach : </a:t>
            </a:r>
          </a:p>
        </p:txBody>
      </p:sp>
      <p:sp>
        <p:nvSpPr>
          <p:cNvPr id="7174" name="Text Box 6"/>
          <p:cNvSpPr txBox="1">
            <a:spLocks noChangeArrowheads="1"/>
          </p:cNvSpPr>
          <p:nvPr/>
        </p:nvSpPr>
        <p:spPr bwMode="auto">
          <a:xfrm>
            <a:off x="101600" y="3435350"/>
            <a:ext cx="88900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30000"/>
              </a:lnSpc>
              <a:buFontTx/>
              <a:buChar char="•"/>
            </a:pPr>
            <a:r>
              <a:rPr lang="pl-PL" b="0" i="1">
                <a:effectLst>
                  <a:outerShdw blurRad="38100" dist="38100" dir="2700000" algn="tl">
                    <a:srgbClr val="C0C0C0"/>
                  </a:outerShdw>
                </a:effectLst>
              </a:rPr>
              <a:t>efektywność ekonomiczna</a:t>
            </a:r>
            <a:r>
              <a:rPr lang="pl-PL" b="0"/>
              <a:t> - nakłady i efekty są wyrażone w wartościach pieniężnych, </a:t>
            </a:r>
          </a:p>
          <a:p>
            <a:pPr algn="just">
              <a:lnSpc>
                <a:spcPct val="130000"/>
              </a:lnSpc>
              <a:buFontTx/>
              <a:buChar char="•"/>
            </a:pPr>
            <a:r>
              <a:rPr lang="pl-PL" b="0" i="1">
                <a:effectLst>
                  <a:outerShdw blurRad="38100" dist="38100" dir="2700000" algn="tl">
                    <a:srgbClr val="C0C0C0"/>
                  </a:outerShdw>
                </a:effectLst>
              </a:rPr>
              <a:t>efektywność</a:t>
            </a:r>
            <a:r>
              <a:rPr lang="pl-PL" b="0"/>
              <a:t> </a:t>
            </a:r>
            <a:r>
              <a:rPr lang="pl-PL" b="0" i="1">
                <a:effectLst>
                  <a:outerShdw blurRad="38100" dist="38100" dir="2700000" algn="tl">
                    <a:srgbClr val="C0C0C0"/>
                  </a:outerShdw>
                </a:effectLst>
              </a:rPr>
              <a:t>społeczna</a:t>
            </a:r>
            <a:r>
              <a:rPr lang="pl-PL" b="0"/>
              <a:t> - jej wymiar uzależniony jest od konkretnej sytuacji np. w przypadku jeżeli chcemy zredukować to miernikiem może być nakład na stworzenie jednego dodatkowego miejsca pracy.    </a:t>
            </a:r>
          </a:p>
        </p:txBody>
      </p:sp>
      <p:sp>
        <p:nvSpPr>
          <p:cNvPr id="2" name="pole tekstowe 1"/>
          <p:cNvSpPr txBox="1"/>
          <p:nvPr/>
        </p:nvSpPr>
        <p:spPr>
          <a:xfrm>
            <a:off x="114300" y="152636"/>
            <a:ext cx="7085992" cy="461665"/>
          </a:xfrm>
          <a:prstGeom prst="rect">
            <a:avLst/>
          </a:prstGeom>
          <a:noFill/>
        </p:spPr>
        <p:txBody>
          <a:bodyPr wrap="square" rtlCol="0">
            <a:spAutoFit/>
          </a:bodyPr>
          <a:lstStyle/>
          <a:p>
            <a:r>
              <a:rPr lang="pl-PL" sz="2400" b="1" dirty="0" smtClean="0"/>
              <a:t>Syntetyczna i cząstkowa ocena komputeryzacji</a:t>
            </a:r>
            <a:endParaRPr lang="pl-PL" sz="2400" b="1" dirty="0"/>
          </a:p>
        </p:txBody>
      </p:sp>
    </p:spTree>
    <p:extLst>
      <p:ext uri="{BB962C8B-B14F-4D97-AF65-F5344CB8AC3E}">
        <p14:creationId xmlns:p14="http://schemas.microsoft.com/office/powerpoint/2010/main" val="28069719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71438" y="977900"/>
            <a:ext cx="9001125"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Efekty można podzielić na efekty zewnętrzne i efekty wewnętrzne. Można także podzielić je na efekt globalny i efekty cząstkowe. I choć efekty cząstkowe składają się na efekt globalny, to nie jest on algebraiczną ich sumą. Dzieje się tak dlatego, że pomiędzy poszczególnymi działaniami zachodzą związki, co powoduje że ich efekty są wspólne. </a:t>
            </a:r>
          </a:p>
          <a:p>
            <a:pPr algn="just">
              <a:lnSpc>
                <a:spcPct val="120000"/>
              </a:lnSpc>
            </a:pPr>
            <a:r>
              <a:rPr lang="pl-PL" b="0"/>
              <a:t>Efekt taki nosi nazwę </a:t>
            </a:r>
            <a:r>
              <a:rPr lang="pl-PL" b="0" i="1">
                <a:effectLst>
                  <a:outerShdw blurRad="38100" dist="38100" dir="2700000" algn="tl">
                    <a:srgbClr val="C0C0C0"/>
                  </a:outerShdw>
                </a:effectLst>
              </a:rPr>
              <a:t>efektu sprzężonego</a:t>
            </a:r>
            <a:r>
              <a:rPr lang="pl-PL" b="0"/>
              <a:t> - jedno działanie wzmaga wystąpienie innego z nim powiązanego np. komputeryzacja banku. </a:t>
            </a:r>
          </a:p>
          <a:p>
            <a:pPr algn="just">
              <a:lnSpc>
                <a:spcPct val="120000"/>
              </a:lnSpc>
            </a:pPr>
            <a:r>
              <a:rPr lang="pl-PL" b="0"/>
              <a:t>Efekty najłatwiej jest rozpatrywać w układzie </a:t>
            </a:r>
            <a:r>
              <a:rPr lang="pl-PL" b="0" i="1">
                <a:effectLst>
                  <a:outerShdw blurRad="38100" dist="38100" dir="2700000" algn="tl">
                    <a:srgbClr val="C0C0C0"/>
                  </a:outerShdw>
                </a:effectLst>
              </a:rPr>
              <a:t>efekty</a:t>
            </a:r>
            <a:r>
              <a:rPr lang="pl-PL" b="0"/>
              <a:t> </a:t>
            </a:r>
            <a:r>
              <a:rPr lang="pl-PL" b="0" i="1">
                <a:effectLst>
                  <a:outerShdw blurRad="38100" dist="38100" dir="2700000" algn="tl">
                    <a:srgbClr val="C0C0C0"/>
                  </a:outerShdw>
                </a:effectLst>
              </a:rPr>
              <a:t>ilościowe</a:t>
            </a:r>
            <a:r>
              <a:rPr lang="pl-PL" b="0"/>
              <a:t> i </a:t>
            </a:r>
            <a:r>
              <a:rPr lang="pl-PL" b="0" i="1">
                <a:effectLst>
                  <a:outerShdw blurRad="38100" dist="38100" dir="2700000" algn="tl">
                    <a:srgbClr val="C0C0C0"/>
                  </a:outerShdw>
                </a:effectLst>
              </a:rPr>
              <a:t>efekty jakościowe</a:t>
            </a:r>
            <a:r>
              <a:rPr lang="pl-PL" b="0"/>
              <a:t>. Efekt ilościowy to taki, który można opisać obiektywnymi wielkościami wyrażonymi w jednostkach. Efekt jakościowy to taki, który można opisać, poprzez porównanie określonych stanów rzeczy. </a:t>
            </a:r>
          </a:p>
        </p:txBody>
      </p:sp>
      <p:sp>
        <p:nvSpPr>
          <p:cNvPr id="5" name="pole tekstowe 4"/>
          <p:cNvSpPr txBox="1"/>
          <p:nvPr/>
        </p:nvSpPr>
        <p:spPr>
          <a:xfrm>
            <a:off x="114300" y="152636"/>
            <a:ext cx="7085992" cy="461665"/>
          </a:xfrm>
          <a:prstGeom prst="rect">
            <a:avLst/>
          </a:prstGeom>
          <a:noFill/>
        </p:spPr>
        <p:txBody>
          <a:bodyPr wrap="square" rtlCol="0">
            <a:spAutoFit/>
          </a:bodyPr>
          <a:lstStyle/>
          <a:p>
            <a:r>
              <a:rPr lang="pl-PL" sz="2400" b="1" dirty="0" smtClean="0"/>
              <a:t>Syntetyczna i cząstkowa ocena komputeryzacji</a:t>
            </a:r>
            <a:endParaRPr lang="pl-PL" sz="2400" b="1" dirty="0"/>
          </a:p>
        </p:txBody>
      </p:sp>
    </p:spTree>
    <p:extLst>
      <p:ext uri="{BB962C8B-B14F-4D97-AF65-F5344CB8AC3E}">
        <p14:creationId xmlns:p14="http://schemas.microsoft.com/office/powerpoint/2010/main" val="655961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1027"/>
          <p:cNvSpPr txBox="1">
            <a:spLocks noChangeArrowheads="1"/>
          </p:cNvSpPr>
          <p:nvPr/>
        </p:nvSpPr>
        <p:spPr bwMode="auto">
          <a:xfrm>
            <a:off x="120650" y="685800"/>
            <a:ext cx="89027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Efekty można podzielić na efekty globalne i efekty cząstkowe. Przy podziale efektów globalnych najlepszym kryterium ich podziału jest podział stosowany przy klasyfikacji barier : </a:t>
            </a:r>
          </a:p>
        </p:txBody>
      </p:sp>
      <p:sp>
        <p:nvSpPr>
          <p:cNvPr id="20484" name="Text Box 1028"/>
          <p:cNvSpPr txBox="1">
            <a:spLocks noChangeArrowheads="1"/>
          </p:cNvSpPr>
          <p:nvPr/>
        </p:nvSpPr>
        <p:spPr bwMode="auto">
          <a:xfrm>
            <a:off x="127000" y="2146300"/>
            <a:ext cx="8890000"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i="1">
                <a:solidFill>
                  <a:srgbClr val="996633"/>
                </a:solidFill>
                <a:effectLst>
                  <a:outerShdw blurRad="38100" dist="38100" dir="2700000" algn="tl">
                    <a:srgbClr val="C0C0C0"/>
                  </a:outerShdw>
                </a:effectLst>
              </a:rPr>
              <a:t>efekty techniczne</a:t>
            </a:r>
            <a:r>
              <a:rPr lang="pl-PL" b="0"/>
              <a:t> - zwiększenie szybkości przetwarzania, poprawa ich jakości, zwiększenie dokładności, szczegółowości oraz poufności,    </a:t>
            </a:r>
          </a:p>
          <a:p>
            <a:pPr algn="just">
              <a:lnSpc>
                <a:spcPct val="110000"/>
              </a:lnSpc>
              <a:buFontTx/>
              <a:buChar char="•"/>
            </a:pPr>
            <a:r>
              <a:rPr lang="pl-PL" i="1">
                <a:solidFill>
                  <a:srgbClr val="996633"/>
                </a:solidFill>
                <a:effectLst>
                  <a:outerShdw blurRad="38100" dist="38100" dir="2700000" algn="tl">
                    <a:srgbClr val="C0C0C0"/>
                  </a:outerShdw>
                </a:effectLst>
              </a:rPr>
              <a:t>efekty</a:t>
            </a:r>
            <a:r>
              <a:rPr lang="pl-PL" b="0"/>
              <a:t> </a:t>
            </a:r>
            <a:r>
              <a:rPr lang="pl-PL" i="1">
                <a:solidFill>
                  <a:srgbClr val="996633"/>
                </a:solidFill>
                <a:effectLst>
                  <a:outerShdw blurRad="38100" dist="38100" dir="2700000" algn="tl">
                    <a:srgbClr val="C0C0C0"/>
                  </a:outerShdw>
                </a:effectLst>
              </a:rPr>
              <a:t>ekonomiczne</a:t>
            </a:r>
            <a:r>
              <a:rPr lang="pl-PL" b="0"/>
              <a:t> - to usprawnienie działań pozwalających na poprawę wyników ekonomicznych, poprzez usprawnienie nadzoru nad działalnością organizacji, poprawę komunikacji itd.,    </a:t>
            </a:r>
          </a:p>
          <a:p>
            <a:pPr algn="just">
              <a:lnSpc>
                <a:spcPct val="110000"/>
              </a:lnSpc>
              <a:buFontTx/>
              <a:buChar char="•"/>
            </a:pPr>
            <a:r>
              <a:rPr lang="pl-PL" b="0"/>
              <a:t> </a:t>
            </a:r>
            <a:r>
              <a:rPr lang="pl-PL" i="1">
                <a:solidFill>
                  <a:srgbClr val="996633"/>
                </a:solidFill>
                <a:effectLst>
                  <a:outerShdw blurRad="38100" dist="38100" dir="2700000" algn="tl">
                    <a:srgbClr val="C0C0C0"/>
                  </a:outerShdw>
                </a:effectLst>
              </a:rPr>
              <a:t>efekty</a:t>
            </a:r>
            <a:r>
              <a:rPr lang="pl-PL" b="0"/>
              <a:t> </a:t>
            </a:r>
            <a:r>
              <a:rPr lang="pl-PL" i="1">
                <a:solidFill>
                  <a:srgbClr val="996633"/>
                </a:solidFill>
                <a:effectLst>
                  <a:outerShdw blurRad="38100" dist="38100" dir="2700000" algn="tl">
                    <a:srgbClr val="C0C0C0"/>
                  </a:outerShdw>
                </a:effectLst>
              </a:rPr>
              <a:t>organizacyjne</a:t>
            </a:r>
            <a:r>
              <a:rPr lang="pl-PL" b="0"/>
              <a:t> - to wszystkie usprawnienia struktury organizacyjnej i jej funkcjonowania, np. obieg dokumentacji,    </a:t>
            </a:r>
          </a:p>
          <a:p>
            <a:pPr algn="just">
              <a:lnSpc>
                <a:spcPct val="110000"/>
              </a:lnSpc>
              <a:buFontTx/>
              <a:buChar char="•"/>
            </a:pPr>
            <a:r>
              <a:rPr lang="pl-PL" i="1">
                <a:solidFill>
                  <a:srgbClr val="996633"/>
                </a:solidFill>
                <a:effectLst>
                  <a:outerShdw blurRad="38100" dist="38100" dir="2700000" algn="tl">
                    <a:srgbClr val="C0C0C0"/>
                  </a:outerShdw>
                </a:effectLst>
              </a:rPr>
              <a:t>efekty</a:t>
            </a:r>
            <a:r>
              <a:rPr lang="pl-PL" b="0" i="1">
                <a:effectLst>
                  <a:outerShdw blurRad="38100" dist="38100" dir="2700000" algn="tl">
                    <a:srgbClr val="C0C0C0"/>
                  </a:outerShdw>
                </a:effectLst>
              </a:rPr>
              <a:t> </a:t>
            </a:r>
            <a:r>
              <a:rPr lang="pl-PL" i="1">
                <a:solidFill>
                  <a:srgbClr val="996633"/>
                </a:solidFill>
                <a:effectLst>
                  <a:outerShdw blurRad="38100" dist="38100" dir="2700000" algn="tl">
                    <a:srgbClr val="C0C0C0"/>
                  </a:outerShdw>
                </a:effectLst>
              </a:rPr>
              <a:t>socjo-psychologiczne</a:t>
            </a:r>
            <a:r>
              <a:rPr lang="pl-PL" b="0"/>
              <a:t> - integracja pracowników organizacji, lepsze poznanie ich wymagań, preferencji, oraz obiektywna ocena pracowników. </a:t>
            </a:r>
          </a:p>
        </p:txBody>
      </p:sp>
      <p:sp>
        <p:nvSpPr>
          <p:cNvPr id="2" name="pole tekstowe 1"/>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a:t>
            </a:r>
            <a:endParaRPr lang="pl-PL" sz="2400" b="1" dirty="0"/>
          </a:p>
        </p:txBody>
      </p:sp>
    </p:spTree>
    <p:extLst>
      <p:ext uri="{BB962C8B-B14F-4D97-AF65-F5344CB8AC3E}">
        <p14:creationId xmlns:p14="http://schemas.microsoft.com/office/powerpoint/2010/main" val="9556276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1028"/>
          <p:cNvSpPr txBox="1">
            <a:spLocks noChangeArrowheads="1"/>
          </p:cNvSpPr>
          <p:nvPr/>
        </p:nvSpPr>
        <p:spPr bwMode="auto">
          <a:xfrm>
            <a:off x="120650" y="876300"/>
            <a:ext cx="8902700" cy="158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sz="2200" b="0" dirty="0"/>
              <a:t>Efekty cząstkowe składają się na efekt globalny. Przy klasyfikacji tychże efektów można zastosować podział wprowadzony w tzw. Europejskim Programie Badawczym </a:t>
            </a:r>
            <a:r>
              <a:rPr lang="pl-PL" sz="2200" b="0" dirty="0" err="1"/>
              <a:t>Diebolda</a:t>
            </a:r>
            <a:r>
              <a:rPr lang="pl-PL" sz="2200" b="0" dirty="0"/>
              <a:t>, który dzieli efekty cząstkowe na następujące kompleksy</a:t>
            </a:r>
            <a:r>
              <a:rPr lang="pl-PL" sz="2200" b="0" dirty="0" smtClean="0"/>
              <a:t>: </a:t>
            </a:r>
            <a:endParaRPr lang="pl-PL" sz="2200" b="0" dirty="0"/>
          </a:p>
        </p:txBody>
      </p:sp>
      <p:sp>
        <p:nvSpPr>
          <p:cNvPr id="22533" name="Text Box 1029"/>
          <p:cNvSpPr txBox="1">
            <a:spLocks noChangeArrowheads="1"/>
          </p:cNvSpPr>
          <p:nvPr/>
        </p:nvSpPr>
        <p:spPr bwMode="auto">
          <a:xfrm>
            <a:off x="127000" y="2413000"/>
            <a:ext cx="8890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buFontTx/>
              <a:buChar char="•"/>
            </a:pPr>
            <a:r>
              <a:rPr lang="pl-PL" sz="2200" b="0" i="1">
                <a:effectLst>
                  <a:outerShdw blurRad="38100" dist="38100" dir="2700000" algn="tl">
                    <a:srgbClr val="C0C0C0"/>
                  </a:outerShdw>
                </a:effectLst>
              </a:rPr>
              <a:t>redukcja kosztów </a:t>
            </a:r>
            <a:r>
              <a:rPr lang="pl-PL" sz="2200" b="0"/>
              <a:t>wskutek :</a:t>
            </a:r>
          </a:p>
          <a:p>
            <a:pPr lvl="1" algn="just">
              <a:buFontTx/>
              <a:buChar char="•"/>
            </a:pPr>
            <a:r>
              <a:rPr lang="pl-PL" sz="2200" b="0"/>
              <a:t>oszczędności na płacach pracowników,  </a:t>
            </a:r>
          </a:p>
          <a:p>
            <a:pPr lvl="1" algn="just">
              <a:buFontTx/>
              <a:buChar char="•"/>
            </a:pPr>
            <a:r>
              <a:rPr lang="pl-PL" sz="2200" b="0"/>
              <a:t>kontroli zapasów i ich obrotu,</a:t>
            </a:r>
          </a:p>
          <a:p>
            <a:pPr lvl="1" algn="just">
              <a:buFontTx/>
              <a:buChar char="•"/>
            </a:pPr>
            <a:r>
              <a:rPr lang="pl-PL" sz="2200" b="0"/>
              <a:t>zmniejszenia nieprawidłowych zobowiązań, </a:t>
            </a:r>
          </a:p>
          <a:p>
            <a:pPr lvl="1" algn="just">
              <a:buFontTx/>
              <a:buChar char="•"/>
            </a:pPr>
            <a:r>
              <a:rPr lang="pl-PL" sz="2200" b="0"/>
              <a:t>zmniejszenia kosztów dystrybucji produkcji. </a:t>
            </a:r>
          </a:p>
        </p:txBody>
      </p:sp>
      <p:sp>
        <p:nvSpPr>
          <p:cNvPr id="22534" name="Text Box 1030"/>
          <p:cNvSpPr txBox="1">
            <a:spLocks noChangeArrowheads="1"/>
          </p:cNvSpPr>
          <p:nvPr/>
        </p:nvSpPr>
        <p:spPr bwMode="auto">
          <a:xfrm>
            <a:off x="127000" y="4102100"/>
            <a:ext cx="88900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buFontTx/>
              <a:buChar char="•"/>
            </a:pPr>
            <a:r>
              <a:rPr lang="pl-PL" sz="2200" b="0" i="1" dirty="0">
                <a:effectLst>
                  <a:outerShdw blurRad="38100" dist="38100" dir="2700000" algn="tl">
                    <a:srgbClr val="C0C0C0"/>
                  </a:outerShdw>
                </a:effectLst>
              </a:rPr>
              <a:t>wzrost zysków </a:t>
            </a:r>
            <a:r>
              <a:rPr lang="pl-PL" sz="2200" b="0" dirty="0"/>
              <a:t>przez :</a:t>
            </a:r>
          </a:p>
          <a:p>
            <a:pPr lvl="1" algn="just">
              <a:buFontTx/>
              <a:buChar char="•"/>
            </a:pPr>
            <a:r>
              <a:rPr lang="pl-PL" sz="2200" b="0" dirty="0"/>
              <a:t>efektywniejsze wykorzystanie zasobów finansowych,   </a:t>
            </a:r>
          </a:p>
          <a:p>
            <a:pPr lvl="1" algn="just">
              <a:buFontTx/>
              <a:buChar char="•"/>
            </a:pPr>
            <a:r>
              <a:rPr lang="pl-PL" sz="2200" b="0" dirty="0"/>
              <a:t>wzrost wielkości przedsiębiorstwa dzięki lepszej obsłudze klientów, </a:t>
            </a:r>
          </a:p>
          <a:p>
            <a:pPr lvl="1" algn="just">
              <a:buFontTx/>
              <a:buChar char="•"/>
            </a:pPr>
            <a:r>
              <a:rPr lang="pl-PL" sz="2200" b="0" dirty="0"/>
              <a:t>szybką realizację zamówień i żądań klientów, </a:t>
            </a:r>
          </a:p>
          <a:p>
            <a:pPr lvl="1" algn="just">
              <a:buFontTx/>
              <a:buChar char="•"/>
            </a:pPr>
            <a:r>
              <a:rPr lang="pl-PL" sz="2200" b="0" dirty="0"/>
              <a:t>polepszenie pozycji konkurencyjnej dzięki szybszemu i dokładniejszemu rozpoznaniu potrzeb klienta,    </a:t>
            </a:r>
          </a:p>
          <a:p>
            <a:pPr lvl="1" algn="just">
              <a:buFontTx/>
              <a:buChar char="•"/>
            </a:pPr>
            <a:r>
              <a:rPr lang="pl-PL" sz="2200" b="0" dirty="0"/>
              <a:t>ogólne polepszenie jakości zarządzania.  </a:t>
            </a:r>
          </a:p>
        </p:txBody>
      </p:sp>
      <p:sp>
        <p:nvSpPr>
          <p:cNvPr id="22535" name="Rectangle 1031"/>
          <p:cNvSpPr>
            <a:spLocks noChangeArrowheads="1"/>
          </p:cNvSpPr>
          <p:nvPr/>
        </p:nvSpPr>
        <p:spPr bwMode="auto">
          <a:xfrm>
            <a:off x="76200" y="6581775"/>
            <a:ext cx="8915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pPr>
            <a:endParaRPr lang="pl-PL" sz="1200" b="0" dirty="0">
              <a:solidFill>
                <a:srgbClr val="000000"/>
              </a:solidFill>
              <a:latin typeface="Arial" charset="0"/>
            </a:endParaRPr>
          </a:p>
          <a:p>
            <a:pPr algn="just">
              <a:lnSpc>
                <a:spcPct val="80000"/>
              </a:lnSpc>
            </a:pPr>
            <a:r>
              <a:rPr lang="pl-PL" sz="1200" b="0" dirty="0">
                <a:solidFill>
                  <a:srgbClr val="000000"/>
                </a:solidFill>
                <a:latin typeface="Arial" charset="0"/>
              </a:rPr>
              <a:t>    </a:t>
            </a:r>
          </a:p>
        </p:txBody>
      </p:sp>
      <p:sp>
        <p:nvSpPr>
          <p:cNvPr id="8" name="pole tekstowe 7"/>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 - cząstkowe</a:t>
            </a:r>
            <a:endParaRPr lang="pl-PL" sz="2400" b="1" dirty="0"/>
          </a:p>
        </p:txBody>
      </p:sp>
    </p:spTree>
    <p:extLst>
      <p:ext uri="{BB962C8B-B14F-4D97-AF65-F5344CB8AC3E}">
        <p14:creationId xmlns:p14="http://schemas.microsoft.com/office/powerpoint/2010/main" val="275105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1028"/>
          <p:cNvSpPr txBox="1">
            <a:spLocks noChangeArrowheads="1"/>
          </p:cNvSpPr>
          <p:nvPr/>
        </p:nvSpPr>
        <p:spPr bwMode="auto">
          <a:xfrm>
            <a:off x="127000" y="1028700"/>
            <a:ext cx="88900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buFontTx/>
              <a:buChar char="•"/>
            </a:pPr>
            <a:r>
              <a:rPr lang="pl-PL" sz="2200" b="0" i="1">
                <a:effectLst>
                  <a:outerShdw blurRad="38100" dist="38100" dir="2700000" algn="tl">
                    <a:srgbClr val="C0C0C0"/>
                  </a:outerShdw>
                </a:effectLst>
              </a:rPr>
              <a:t>powstanie nowych możliwości </a:t>
            </a:r>
            <a:r>
              <a:rPr lang="pl-PL" sz="2200" b="0"/>
              <a:t> :</a:t>
            </a:r>
          </a:p>
          <a:p>
            <a:pPr lvl="1" algn="just">
              <a:buFontTx/>
              <a:buChar char="•"/>
            </a:pPr>
            <a:r>
              <a:rPr lang="pl-PL" sz="2200" b="0"/>
              <a:t>zróżnicowanie działalności obiektu,  </a:t>
            </a:r>
          </a:p>
          <a:p>
            <a:pPr lvl="1" algn="just">
              <a:buFontTx/>
              <a:buChar char="•"/>
            </a:pPr>
            <a:r>
              <a:rPr lang="pl-PL" sz="2200" b="0"/>
              <a:t>ekspansja na nowe rynki,</a:t>
            </a:r>
          </a:p>
          <a:p>
            <a:pPr lvl="1" algn="just">
              <a:buFontTx/>
              <a:buChar char="•"/>
            </a:pPr>
            <a:r>
              <a:rPr lang="pl-PL" sz="2200" b="0"/>
              <a:t>modyfikacja linii produkcyjnych, </a:t>
            </a:r>
          </a:p>
        </p:txBody>
      </p:sp>
      <p:sp>
        <p:nvSpPr>
          <p:cNvPr id="23557" name="Text Box 1029"/>
          <p:cNvSpPr txBox="1">
            <a:spLocks noChangeArrowheads="1"/>
          </p:cNvSpPr>
          <p:nvPr/>
        </p:nvSpPr>
        <p:spPr bwMode="auto">
          <a:xfrm>
            <a:off x="120650" y="2527300"/>
            <a:ext cx="8902700" cy="12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sz="2200" b="0" dirty="0"/>
              <a:t>Efekty cząstkowe można także podzielić według kryterium dziedzinowości działania systemu informatycznego. W oparciu o nie efekty pogrupować można następująco </a:t>
            </a:r>
            <a:r>
              <a:rPr lang="pl-PL" sz="2200" b="0" dirty="0" smtClean="0"/>
              <a:t>:  </a:t>
            </a:r>
            <a:endParaRPr lang="pl-PL" sz="2200" b="0" dirty="0"/>
          </a:p>
        </p:txBody>
      </p:sp>
      <p:sp>
        <p:nvSpPr>
          <p:cNvPr id="23558" name="Text Box 1030"/>
          <p:cNvSpPr txBox="1">
            <a:spLocks noChangeArrowheads="1"/>
          </p:cNvSpPr>
          <p:nvPr/>
        </p:nvSpPr>
        <p:spPr bwMode="auto">
          <a:xfrm>
            <a:off x="165100" y="3736975"/>
            <a:ext cx="8890000"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sz="2200" b="0" i="1" dirty="0">
                <a:effectLst>
                  <a:outerShdw blurRad="38100" dist="38100" dir="2700000" algn="tl">
                    <a:srgbClr val="C0C0C0"/>
                  </a:outerShdw>
                </a:effectLst>
              </a:rPr>
              <a:t>System wspomagający techniczne przygotowanie produkcji </a:t>
            </a:r>
            <a:r>
              <a:rPr lang="pl-PL" sz="2200" b="0" dirty="0">
                <a:effectLst>
                  <a:outerShdw blurRad="38100" dist="38100" dir="2700000" algn="tl">
                    <a:srgbClr val="C0C0C0"/>
                  </a:outerShdw>
                </a:effectLst>
              </a:rPr>
              <a:t>pozwala na</a:t>
            </a:r>
            <a:r>
              <a:rPr lang="pl-PL" sz="2200" b="0" i="1" dirty="0">
                <a:effectLst>
                  <a:outerShdw blurRad="38100" dist="38100" dir="2700000" algn="tl">
                    <a:srgbClr val="C0C0C0"/>
                  </a:outerShdw>
                </a:effectLst>
              </a:rPr>
              <a:t> </a:t>
            </a:r>
            <a:r>
              <a:rPr lang="pl-PL" sz="2200" b="0" dirty="0"/>
              <a:t> :</a:t>
            </a:r>
          </a:p>
          <a:p>
            <a:pPr lvl="1" algn="just">
              <a:lnSpc>
                <a:spcPct val="110000"/>
              </a:lnSpc>
              <a:buFontTx/>
              <a:buChar char="•"/>
            </a:pPr>
            <a:r>
              <a:rPr lang="pl-PL" sz="2200" b="0" dirty="0"/>
              <a:t>zmniejszenie liczby braków wskutek przestrzegania norm technologicznych wykorzystania materiałów i narzędzi,  </a:t>
            </a:r>
          </a:p>
          <a:p>
            <a:pPr lvl="1" algn="just">
              <a:lnSpc>
                <a:spcPct val="110000"/>
              </a:lnSpc>
              <a:buFontTx/>
              <a:buChar char="•"/>
            </a:pPr>
            <a:r>
              <a:rPr lang="pl-PL" sz="2200" b="0" dirty="0"/>
              <a:t>obniżkę jednostkowych kosztów produkcji dzięki optymalnemu przebiegowi procesu produkcji,</a:t>
            </a:r>
          </a:p>
          <a:p>
            <a:pPr lvl="1" algn="just">
              <a:lnSpc>
                <a:spcPct val="110000"/>
              </a:lnSpc>
              <a:buFontTx/>
              <a:buChar char="•"/>
            </a:pPr>
            <a:r>
              <a:rPr lang="pl-PL" sz="2200" b="0" dirty="0"/>
              <a:t>usystematyzowanie i uporządkowanie procedur związanych z technologią produkcji. , </a:t>
            </a:r>
          </a:p>
        </p:txBody>
      </p:sp>
      <p:sp>
        <p:nvSpPr>
          <p:cNvPr id="23561" name="Rectangle 1033"/>
          <p:cNvSpPr>
            <a:spLocks noChangeArrowheads="1"/>
          </p:cNvSpPr>
          <p:nvPr/>
        </p:nvSpPr>
        <p:spPr bwMode="auto">
          <a:xfrm>
            <a:off x="76200" y="6499225"/>
            <a:ext cx="8915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pPr>
            <a:endParaRPr lang="pl-PL" sz="1200" b="0" dirty="0">
              <a:solidFill>
                <a:srgbClr val="000000"/>
              </a:solidFill>
              <a:latin typeface="Arial" charset="0"/>
            </a:endParaRPr>
          </a:p>
          <a:p>
            <a:pPr algn="just">
              <a:lnSpc>
                <a:spcPct val="80000"/>
              </a:lnSpc>
            </a:pPr>
            <a:r>
              <a:rPr lang="pl-PL" sz="1200" b="0" dirty="0">
                <a:solidFill>
                  <a:srgbClr val="000000"/>
                </a:solidFill>
                <a:latin typeface="Arial" charset="0"/>
              </a:rPr>
              <a:t>    </a:t>
            </a:r>
          </a:p>
        </p:txBody>
      </p:sp>
      <p:sp>
        <p:nvSpPr>
          <p:cNvPr id="8" name="pole tekstowe 7"/>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 - cząstkowe</a:t>
            </a:r>
            <a:endParaRPr lang="pl-PL" sz="2400" b="1" dirty="0"/>
          </a:p>
        </p:txBody>
      </p:sp>
    </p:spTree>
    <p:extLst>
      <p:ext uri="{BB962C8B-B14F-4D97-AF65-F5344CB8AC3E}">
        <p14:creationId xmlns:p14="http://schemas.microsoft.com/office/powerpoint/2010/main" val="31987100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1028"/>
          <p:cNvSpPr txBox="1">
            <a:spLocks noChangeArrowheads="1"/>
          </p:cNvSpPr>
          <p:nvPr/>
        </p:nvSpPr>
        <p:spPr bwMode="auto">
          <a:xfrm>
            <a:off x="114300" y="1041400"/>
            <a:ext cx="889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sz="2200" b="0" i="1">
                <a:effectLst>
                  <a:outerShdw blurRad="38100" dist="38100" dir="2700000" algn="tl">
                    <a:srgbClr val="C0C0C0"/>
                  </a:outerShdw>
                </a:effectLst>
              </a:rPr>
              <a:t>System planowania i kontroli realizacji produkcji </a:t>
            </a:r>
            <a:r>
              <a:rPr lang="pl-PL" sz="2200" b="0"/>
              <a:t>pozwala na</a:t>
            </a:r>
            <a:r>
              <a:rPr lang="pl-PL" sz="2200" b="0" i="1">
                <a:effectLst>
                  <a:outerShdw blurRad="38100" dist="38100" dir="2700000" algn="tl">
                    <a:srgbClr val="C0C0C0"/>
                  </a:outerShdw>
                </a:effectLst>
              </a:rPr>
              <a:t> </a:t>
            </a:r>
            <a:r>
              <a:rPr lang="pl-PL" sz="2200" b="0"/>
              <a:t> :</a:t>
            </a:r>
          </a:p>
          <a:p>
            <a:pPr lvl="1" algn="just">
              <a:lnSpc>
                <a:spcPct val="120000"/>
              </a:lnSpc>
              <a:buFontTx/>
              <a:buChar char="•"/>
            </a:pPr>
            <a:r>
              <a:rPr lang="pl-PL" sz="2200" b="0"/>
              <a:t>stosowanie normatywów i bieżące obliczanie praco- i  materiałochłonności,  oraz przygotowywanie planu produkcji w dowolnym układzie i przekroju eksploatacyjnym,  </a:t>
            </a:r>
          </a:p>
          <a:p>
            <a:pPr lvl="1" algn="just">
              <a:lnSpc>
                <a:spcPct val="120000"/>
              </a:lnSpc>
              <a:buFontTx/>
              <a:buChar char="•"/>
            </a:pPr>
            <a:r>
              <a:rPr lang="pl-PL" sz="2200" b="0"/>
              <a:t>prowadzenie rachunkowości w układzie rodzajowym, kalkulacyjnym dla poszczególnych wydziałów i wyrobów,   </a:t>
            </a:r>
          </a:p>
          <a:p>
            <a:pPr lvl="1" algn="just">
              <a:lnSpc>
                <a:spcPct val="120000"/>
              </a:lnSpc>
              <a:buFontTx/>
              <a:buChar char="•"/>
            </a:pPr>
            <a:r>
              <a:rPr lang="pl-PL" sz="2200" b="0"/>
              <a:t>wzrost produkcji dzięki takim zabiegom jak zwiększenie jej rytmiczności, zapewnienia terminowości dostaw, eliminacja lub ograniczenie wąskich gardeł, zmniejszenie przestojów itd.,    </a:t>
            </a:r>
          </a:p>
          <a:p>
            <a:pPr lvl="1" algn="just">
              <a:lnSpc>
                <a:spcPct val="120000"/>
              </a:lnSpc>
              <a:buFontTx/>
              <a:buChar char="•"/>
            </a:pPr>
            <a:r>
              <a:rPr lang="pl-PL" sz="2200" b="0"/>
              <a:t>skrócenie cyklu produkcyjnego przez zwiększenie elastyczności planu produkcji, </a:t>
            </a:r>
          </a:p>
          <a:p>
            <a:pPr lvl="1" algn="just">
              <a:lnSpc>
                <a:spcPct val="120000"/>
              </a:lnSpc>
              <a:buFontTx/>
              <a:buChar char="•"/>
            </a:pPr>
            <a:r>
              <a:rPr lang="pl-PL" sz="2200" b="0"/>
              <a:t>sprawny dobór właściwych narzędzi, </a:t>
            </a:r>
          </a:p>
          <a:p>
            <a:pPr lvl="1" algn="just">
              <a:lnSpc>
                <a:spcPct val="120000"/>
              </a:lnSpc>
              <a:buFontTx/>
              <a:buChar char="•"/>
            </a:pPr>
            <a:r>
              <a:rPr lang="pl-PL" sz="2200" b="0"/>
              <a:t>zmniejszenie stanu produkcji w toku, przez optymalne wykorzystanie mocy wytwórczych. </a:t>
            </a:r>
          </a:p>
        </p:txBody>
      </p:sp>
      <p:sp>
        <p:nvSpPr>
          <p:cNvPr id="5" name="pole tekstowe 4"/>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 - cząstkowe</a:t>
            </a:r>
            <a:endParaRPr lang="pl-PL" sz="2400" b="1" dirty="0"/>
          </a:p>
        </p:txBody>
      </p:sp>
    </p:spTree>
    <p:extLst>
      <p:ext uri="{BB962C8B-B14F-4D97-AF65-F5344CB8AC3E}">
        <p14:creationId xmlns:p14="http://schemas.microsoft.com/office/powerpoint/2010/main" val="4120338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1028"/>
          <p:cNvSpPr txBox="1">
            <a:spLocks noChangeArrowheads="1"/>
          </p:cNvSpPr>
          <p:nvPr/>
        </p:nvSpPr>
        <p:spPr bwMode="auto">
          <a:xfrm>
            <a:off x="127000" y="927100"/>
            <a:ext cx="8890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sz="2200" b="0" i="1">
                <a:effectLst>
                  <a:outerShdw blurRad="38100" dist="38100" dir="2700000" algn="tl">
                    <a:srgbClr val="C0C0C0"/>
                  </a:outerShdw>
                </a:effectLst>
              </a:rPr>
              <a:t>System dla gospodarki materiałowej </a:t>
            </a:r>
            <a:r>
              <a:rPr lang="pl-PL" sz="2200" b="0"/>
              <a:t>umożliwia</a:t>
            </a:r>
            <a:r>
              <a:rPr lang="pl-PL" sz="2200" b="0" i="1">
                <a:effectLst>
                  <a:outerShdw blurRad="38100" dist="38100" dir="2700000" algn="tl">
                    <a:srgbClr val="C0C0C0"/>
                  </a:outerShdw>
                </a:effectLst>
              </a:rPr>
              <a:t> </a:t>
            </a:r>
            <a:r>
              <a:rPr lang="pl-PL" sz="2200" b="0"/>
              <a:t> :</a:t>
            </a:r>
          </a:p>
          <a:p>
            <a:pPr lvl="1" algn="just">
              <a:lnSpc>
                <a:spcPct val="120000"/>
              </a:lnSpc>
              <a:buFontTx/>
              <a:buChar char="•"/>
            </a:pPr>
            <a:r>
              <a:rPr lang="pl-PL" sz="2200" b="0"/>
              <a:t>optymalizację zakupu materiałów, </a:t>
            </a:r>
          </a:p>
          <a:p>
            <a:pPr lvl="1" algn="just">
              <a:lnSpc>
                <a:spcPct val="120000"/>
              </a:lnSpc>
              <a:buFontTx/>
              <a:buChar char="•"/>
            </a:pPr>
            <a:r>
              <a:rPr lang="pl-PL" sz="2200" b="0"/>
              <a:t>zmniejszenie ogólnego poziomu zapasów w magazynach,   </a:t>
            </a:r>
          </a:p>
          <a:p>
            <a:pPr lvl="1" algn="just">
              <a:lnSpc>
                <a:spcPct val="120000"/>
              </a:lnSpc>
              <a:buFontTx/>
              <a:buChar char="•"/>
            </a:pPr>
            <a:r>
              <a:rPr lang="pl-PL" sz="2200" b="0"/>
              <a:t>zwiększenie szybkości rotacji zapasów, </a:t>
            </a:r>
          </a:p>
          <a:p>
            <a:pPr lvl="1" algn="just">
              <a:lnSpc>
                <a:spcPct val="120000"/>
              </a:lnSpc>
              <a:buFontTx/>
              <a:buChar char="•"/>
            </a:pPr>
            <a:r>
              <a:rPr lang="pl-PL" sz="2200" b="0"/>
              <a:t>wzrost stopnia standaryzacji wyrobów, </a:t>
            </a:r>
          </a:p>
          <a:p>
            <a:pPr lvl="1" algn="just">
              <a:lnSpc>
                <a:spcPct val="120000"/>
              </a:lnSpc>
              <a:buFontTx/>
              <a:buChar char="•"/>
            </a:pPr>
            <a:r>
              <a:rPr lang="pl-PL" sz="2200" b="0"/>
              <a:t>uporządkowanie gospodarki materiałowej, </a:t>
            </a:r>
          </a:p>
          <a:p>
            <a:pPr lvl="1" algn="just">
              <a:lnSpc>
                <a:spcPct val="120000"/>
              </a:lnSpc>
              <a:buFontTx/>
              <a:buChar char="•"/>
            </a:pPr>
            <a:r>
              <a:rPr lang="pl-PL" sz="2200" b="0"/>
              <a:t>zmniejszenie strat wynikających z nadmiernego zamrożenia kapitału w zbyt dużych zapasach,   </a:t>
            </a:r>
          </a:p>
        </p:txBody>
      </p:sp>
      <p:sp>
        <p:nvSpPr>
          <p:cNvPr id="25606" name="Text Box 1030"/>
          <p:cNvSpPr txBox="1">
            <a:spLocks noChangeArrowheads="1"/>
          </p:cNvSpPr>
          <p:nvPr/>
        </p:nvSpPr>
        <p:spPr bwMode="auto">
          <a:xfrm>
            <a:off x="127000" y="4171950"/>
            <a:ext cx="88900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sz="2200" b="0" i="1">
                <a:effectLst>
                  <a:outerShdw blurRad="38100" dist="38100" dir="2700000" algn="tl">
                    <a:srgbClr val="C0C0C0"/>
                  </a:outerShdw>
                </a:effectLst>
              </a:rPr>
              <a:t>System  wspomagający zatrudnienie i płace </a:t>
            </a:r>
            <a:r>
              <a:rPr lang="pl-PL" sz="2200" b="0"/>
              <a:t>pozwala na:</a:t>
            </a:r>
          </a:p>
          <a:p>
            <a:pPr lvl="1" algn="just">
              <a:lnSpc>
                <a:spcPct val="120000"/>
              </a:lnSpc>
              <a:buFontTx/>
              <a:buChar char="•"/>
            </a:pPr>
            <a:r>
              <a:rPr lang="pl-PL" sz="2200" b="0"/>
              <a:t>zwiększenie możliwości zatrudnienia pracowników o potrzebnych cechach i kwalifikacjach, </a:t>
            </a:r>
          </a:p>
          <a:p>
            <a:pPr lvl="1" algn="just">
              <a:lnSpc>
                <a:spcPct val="120000"/>
              </a:lnSpc>
              <a:buFontTx/>
              <a:buChar char="•"/>
            </a:pPr>
            <a:r>
              <a:rPr lang="pl-PL" sz="2200" b="0"/>
              <a:t>wyrobienie w pracownikach przekonania, że wynagrodzenie obliczono prawidłowo, </a:t>
            </a:r>
          </a:p>
          <a:p>
            <a:pPr lvl="1" algn="just">
              <a:lnSpc>
                <a:spcPct val="120000"/>
              </a:lnSpc>
              <a:buFontTx/>
              <a:buChar char="•"/>
            </a:pPr>
            <a:r>
              <a:rPr lang="pl-PL" sz="2200" b="0"/>
              <a:t>nadzorowanie procesu rozwoju kariery pracownika,  </a:t>
            </a:r>
          </a:p>
        </p:txBody>
      </p:sp>
      <p:sp>
        <p:nvSpPr>
          <p:cNvPr id="6" name="pole tekstowe 5"/>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 - cząstkowe</a:t>
            </a:r>
            <a:endParaRPr lang="pl-PL" sz="2400" b="1" dirty="0"/>
          </a:p>
        </p:txBody>
      </p:sp>
    </p:spTree>
    <p:extLst>
      <p:ext uri="{BB962C8B-B14F-4D97-AF65-F5344CB8AC3E}">
        <p14:creationId xmlns:p14="http://schemas.microsoft.com/office/powerpoint/2010/main" val="41964697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14300" y="977900"/>
            <a:ext cx="8890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sz="2200" b="0" i="1">
                <a:effectLst>
                  <a:outerShdw blurRad="38100" dist="38100" dir="2700000" algn="tl">
                    <a:srgbClr val="C0C0C0"/>
                  </a:outerShdw>
                </a:effectLst>
              </a:rPr>
              <a:t>System zbytu wyrobów gotowych </a:t>
            </a:r>
            <a:r>
              <a:rPr lang="pl-PL" sz="2200" b="0"/>
              <a:t>pozwala na:</a:t>
            </a:r>
          </a:p>
          <a:p>
            <a:pPr lvl="1" algn="just">
              <a:lnSpc>
                <a:spcPct val="120000"/>
              </a:lnSpc>
              <a:buFontTx/>
              <a:buChar char="•"/>
            </a:pPr>
            <a:r>
              <a:rPr lang="pl-PL" sz="2200" b="0"/>
              <a:t>zmniejszenie stanu zapasów wyrobów gotowych,  </a:t>
            </a:r>
          </a:p>
          <a:p>
            <a:pPr lvl="1" algn="just">
              <a:lnSpc>
                <a:spcPct val="120000"/>
              </a:lnSpc>
              <a:buFontTx/>
              <a:buChar char="•"/>
            </a:pPr>
            <a:r>
              <a:rPr lang="pl-PL" sz="2200" b="0"/>
              <a:t>zmniejszenie kosztów magazynowych</a:t>
            </a:r>
          </a:p>
          <a:p>
            <a:pPr lvl="1" algn="just">
              <a:lnSpc>
                <a:spcPct val="120000"/>
              </a:lnSpc>
              <a:buFontTx/>
              <a:buChar char="•"/>
            </a:pPr>
            <a:r>
              <a:rPr lang="pl-PL" sz="2200" b="0"/>
              <a:t>przyspieszenie realizacji zamówienia klienta na wyrób gotowy, </a:t>
            </a:r>
          </a:p>
          <a:p>
            <a:pPr lvl="1" algn="just">
              <a:lnSpc>
                <a:spcPct val="120000"/>
              </a:lnSpc>
              <a:buFontTx/>
              <a:buChar char="•"/>
            </a:pPr>
            <a:r>
              <a:rPr lang="pl-PL" sz="2200" b="0"/>
              <a:t>większa sprzedaż wskutek lepszego dostosowania struktury podaży do struktury popytu, </a:t>
            </a:r>
          </a:p>
          <a:p>
            <a:pPr lvl="1" algn="just">
              <a:lnSpc>
                <a:spcPct val="120000"/>
              </a:lnSpc>
              <a:buFontTx/>
              <a:buChar char="•"/>
            </a:pPr>
            <a:r>
              <a:rPr lang="pl-PL" sz="2200" b="0"/>
              <a:t>zwiększenie zadowolenia klientów jako efekt szybkiej i terminowej realizacji potrzeb. </a:t>
            </a:r>
          </a:p>
        </p:txBody>
      </p:sp>
      <p:sp>
        <p:nvSpPr>
          <p:cNvPr id="5" name="pole tekstowe 4"/>
          <p:cNvSpPr txBox="1"/>
          <p:nvPr/>
        </p:nvSpPr>
        <p:spPr>
          <a:xfrm>
            <a:off x="287524" y="152636"/>
            <a:ext cx="6084676" cy="461665"/>
          </a:xfrm>
          <a:prstGeom prst="rect">
            <a:avLst/>
          </a:prstGeom>
          <a:noFill/>
        </p:spPr>
        <p:txBody>
          <a:bodyPr wrap="square" rtlCol="0">
            <a:spAutoFit/>
          </a:bodyPr>
          <a:lstStyle/>
          <a:p>
            <a:r>
              <a:rPr lang="pl-PL" sz="2400" b="1" dirty="0" smtClean="0"/>
              <a:t>Efekty projektów informatycznych - cząstkowe</a:t>
            </a:r>
            <a:endParaRPr lang="pl-PL" sz="2400" b="1" dirty="0"/>
          </a:p>
        </p:txBody>
      </p:sp>
    </p:spTree>
    <p:extLst>
      <p:ext uri="{BB962C8B-B14F-4D97-AF65-F5344CB8AC3E}">
        <p14:creationId xmlns:p14="http://schemas.microsoft.com/office/powerpoint/2010/main" val="238151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pl-PL" altLang="pl-PL" sz="2000" b="1" smtClean="0">
                <a:latin typeface="Times New Roman" pitchFamily="18" charset="0"/>
                <a:cs typeface="Times New Roman" pitchFamily="18" charset="0"/>
              </a:rPr>
              <a:t>Średnia skala przekroczenia planowanego </a:t>
            </a:r>
            <a:r>
              <a:rPr lang="pl-PL" altLang="pl-PL" sz="2000" b="1" smtClean="0">
                <a:solidFill>
                  <a:srgbClr val="FF0000"/>
                </a:solidFill>
                <a:latin typeface="Times New Roman" pitchFamily="18" charset="0"/>
                <a:cs typeface="Times New Roman" pitchFamily="18" charset="0"/>
              </a:rPr>
              <a:t>czasu</a:t>
            </a:r>
            <a:r>
              <a:rPr lang="pl-PL" altLang="pl-PL" sz="2000" b="1" smtClean="0">
                <a:latin typeface="Times New Roman" pitchFamily="18" charset="0"/>
                <a:cs typeface="Times New Roman" pitchFamily="18" charset="0"/>
              </a:rPr>
              <a:t> realizacji projektów w latach 1994 – 2004 w odstępach dwuletnich wg Standish Group</a:t>
            </a:r>
          </a:p>
        </p:txBody>
      </p:sp>
      <p:sp>
        <p:nvSpPr>
          <p:cNvPr id="24579" name="Rectangle 5"/>
          <p:cNvSpPr>
            <a:spLocks noChangeArrowheads="1"/>
          </p:cNvSpPr>
          <p:nvPr/>
        </p:nvSpPr>
        <p:spPr bwMode="auto">
          <a:xfrm>
            <a:off x="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ltLang="pl-PL"/>
          </a:p>
        </p:txBody>
      </p:sp>
      <p:graphicFrame>
        <p:nvGraphicFramePr>
          <p:cNvPr id="2" name="Object 4"/>
          <p:cNvGraphicFramePr>
            <a:graphicFrameLocks noChangeAspect="1"/>
          </p:cNvGraphicFramePr>
          <p:nvPr/>
        </p:nvGraphicFramePr>
        <p:xfrm>
          <a:off x="374650" y="1392238"/>
          <a:ext cx="8250238" cy="4289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87110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38100" y="914400"/>
            <a:ext cx="90424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W przypadku podjęcia decyzji o informatyzacji musimy oszacować koszty oraz efekty takiego kroku. W takiej sytuacji decydent powinien być świadomy dwóch kwestii: </a:t>
            </a:r>
            <a:endParaRPr lang="pl-PL" b="0" baseline="30000"/>
          </a:p>
        </p:txBody>
      </p:sp>
      <p:sp>
        <p:nvSpPr>
          <p:cNvPr id="12293" name="Text Box 5"/>
          <p:cNvSpPr txBox="1">
            <a:spLocks noChangeArrowheads="1"/>
          </p:cNvSpPr>
          <p:nvPr/>
        </p:nvSpPr>
        <p:spPr bwMode="auto">
          <a:xfrm>
            <a:off x="101600" y="2286000"/>
            <a:ext cx="8890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b="0" i="1">
                <a:effectLst>
                  <a:outerShdw blurRad="38100" dist="38100" dir="2700000" algn="tl">
                    <a:srgbClr val="C0C0C0"/>
                  </a:outerShdw>
                </a:effectLst>
              </a:rPr>
              <a:t>Ile kosztuje taka decyzja ?</a:t>
            </a:r>
            <a:r>
              <a:rPr lang="pl-PL" b="0"/>
              <a:t>    </a:t>
            </a:r>
          </a:p>
          <a:p>
            <a:pPr algn="just">
              <a:lnSpc>
                <a:spcPct val="110000"/>
              </a:lnSpc>
              <a:buFontTx/>
              <a:buChar char="•"/>
            </a:pPr>
            <a:r>
              <a:rPr lang="pl-PL" b="0" i="1">
                <a:effectLst>
                  <a:outerShdw blurRad="38100" dist="38100" dir="2700000" algn="tl">
                    <a:srgbClr val="C0C0C0"/>
                  </a:outerShdw>
                </a:effectLst>
              </a:rPr>
              <a:t>Jakich efektów możemy się spodziewać, jeżeli decyzja zostanie podjęta ?</a:t>
            </a:r>
            <a:r>
              <a:rPr lang="pl-PL" b="0"/>
              <a:t> </a:t>
            </a:r>
          </a:p>
        </p:txBody>
      </p:sp>
      <p:sp>
        <p:nvSpPr>
          <p:cNvPr id="12294" name="Text Box 6"/>
          <p:cNvSpPr txBox="1">
            <a:spLocks noChangeArrowheads="1"/>
          </p:cNvSpPr>
          <p:nvPr/>
        </p:nvSpPr>
        <p:spPr bwMode="auto">
          <a:xfrm>
            <a:off x="50800" y="3632200"/>
            <a:ext cx="9042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W literaturze ekonomicznej sytuacja taka określana jest jako przeprowadzenie rachunku z użyciem tzw. „kosztów utraconych możliwości” (ang. </a:t>
            </a:r>
            <a:r>
              <a:rPr lang="pl-PL" b="0" dirty="0" err="1"/>
              <a:t>oportunity</a:t>
            </a:r>
            <a:r>
              <a:rPr lang="pl-PL" b="0" dirty="0"/>
              <a:t> </a:t>
            </a:r>
            <a:r>
              <a:rPr lang="pl-PL" b="0" dirty="0" err="1"/>
              <a:t>or</a:t>
            </a:r>
            <a:r>
              <a:rPr lang="pl-PL" b="0" dirty="0"/>
              <a:t> </a:t>
            </a:r>
            <a:r>
              <a:rPr lang="pl-PL" b="0" dirty="0" err="1"/>
              <a:t>alternative</a:t>
            </a:r>
            <a:r>
              <a:rPr lang="pl-PL" b="0" dirty="0"/>
              <a:t> </a:t>
            </a:r>
            <a:r>
              <a:rPr lang="pl-PL" b="0" dirty="0" err="1"/>
              <a:t>cost</a:t>
            </a:r>
            <a:r>
              <a:rPr lang="pl-PL" b="0" dirty="0"/>
              <a:t>). Stosując takie podejście zwraca się uwagę na to, żeby podjęta decyzja była aktem świadomej rezygnacji z innych dostępnych ale nie wybranych </a:t>
            </a:r>
            <a:r>
              <a:rPr lang="pl-PL" b="0" dirty="0" smtClean="0"/>
              <a:t>możliwości. </a:t>
            </a:r>
            <a:endParaRPr lang="pl-PL" b="0" baseline="30000" dirty="0"/>
          </a:p>
        </p:txBody>
      </p:sp>
      <p:sp>
        <p:nvSpPr>
          <p:cNvPr id="12295" name="Rectangle 7"/>
          <p:cNvSpPr>
            <a:spLocks noChangeArrowheads="1"/>
          </p:cNvSpPr>
          <p:nvPr/>
        </p:nvSpPr>
        <p:spPr bwMode="auto">
          <a:xfrm>
            <a:off x="114300" y="6515100"/>
            <a:ext cx="8915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pPr>
            <a:r>
              <a:rPr lang="pl-PL" sz="1200" b="0" dirty="0" smtClean="0">
                <a:solidFill>
                  <a:srgbClr val="000000"/>
                </a:solidFill>
                <a:latin typeface="Arial" charset="0"/>
              </a:rPr>
              <a:t>    </a:t>
            </a:r>
            <a:endParaRPr lang="pl-PL" sz="1200" b="0" dirty="0">
              <a:solidFill>
                <a:srgbClr val="000000"/>
              </a:solidFill>
              <a:latin typeface="Arial" charset="0"/>
            </a:endParaRPr>
          </a:p>
        </p:txBody>
      </p:sp>
      <p:sp>
        <p:nvSpPr>
          <p:cNvPr id="2" name="pole tekstowe 1"/>
          <p:cNvSpPr txBox="1"/>
          <p:nvPr/>
        </p:nvSpPr>
        <p:spPr>
          <a:xfrm>
            <a:off x="323528" y="152636"/>
            <a:ext cx="5436604" cy="461665"/>
          </a:xfrm>
          <a:prstGeom prst="rect">
            <a:avLst/>
          </a:prstGeom>
          <a:noFill/>
        </p:spPr>
        <p:txBody>
          <a:bodyPr wrap="square" rtlCol="0">
            <a:spAutoFit/>
          </a:bodyPr>
          <a:lstStyle/>
          <a:p>
            <a:r>
              <a:rPr lang="pl-PL" sz="2400" b="1" dirty="0" smtClean="0"/>
              <a:t>Podstawy rachunku efektywności</a:t>
            </a:r>
            <a:endParaRPr lang="pl-PL" sz="2400" b="1" dirty="0"/>
          </a:p>
        </p:txBody>
      </p:sp>
    </p:spTree>
    <p:extLst>
      <p:ext uri="{BB962C8B-B14F-4D97-AF65-F5344CB8AC3E}">
        <p14:creationId xmlns:p14="http://schemas.microsoft.com/office/powerpoint/2010/main" val="22416114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127000" y="914400"/>
            <a:ext cx="88773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Przed decydentem mającym zdecydować o informatyzacji w zasadzie stoją dwa możliwe warianty: </a:t>
            </a:r>
            <a:endParaRPr lang="pl-PL" b="0" baseline="30000"/>
          </a:p>
        </p:txBody>
      </p:sp>
      <p:sp>
        <p:nvSpPr>
          <p:cNvPr id="27653" name="Text Box 5"/>
          <p:cNvSpPr txBox="1">
            <a:spLocks noChangeArrowheads="1"/>
          </p:cNvSpPr>
          <p:nvPr/>
        </p:nvSpPr>
        <p:spPr bwMode="auto">
          <a:xfrm>
            <a:off x="127000" y="1885950"/>
            <a:ext cx="88900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pl-PL" b="0"/>
              <a:t>kierunek i zakres informatyzacji został już wybrany, pod znakiem zapytania pozostaje jednak czy krok ten będzie opłacalny, </a:t>
            </a:r>
          </a:p>
          <a:p>
            <a:pPr algn="just">
              <a:lnSpc>
                <a:spcPct val="120000"/>
              </a:lnSpc>
              <a:buFontTx/>
              <a:buChar char="•"/>
            </a:pPr>
            <a:r>
              <a:rPr lang="pl-PL" b="0"/>
              <a:t>jest wiele alternatywnych możliwości komputeryzacji (różne systemy różnej wielkości i funkcjonalności pochodzące od różnych dostawców, wdrażane przez różne firmy), natomiast pytaniem jest, który wariant będzie optymalny. </a:t>
            </a:r>
          </a:p>
        </p:txBody>
      </p:sp>
      <p:sp>
        <p:nvSpPr>
          <p:cNvPr id="27654" name="Text Box 6"/>
          <p:cNvSpPr txBox="1">
            <a:spLocks noChangeArrowheads="1"/>
          </p:cNvSpPr>
          <p:nvPr/>
        </p:nvSpPr>
        <p:spPr bwMode="auto">
          <a:xfrm>
            <a:off x="133350" y="4648200"/>
            <a:ext cx="88773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W pierwszym przypadku aby uzyskać odpowiedź na pytanie należy obliczyć współczynnik efektywności bezwzględnej, natomiast w drugim przypadku pomocny okazuje się wskaźnik efektywności względnej. </a:t>
            </a:r>
            <a:endParaRPr lang="pl-PL" b="0" baseline="30000"/>
          </a:p>
        </p:txBody>
      </p:sp>
      <p:sp>
        <p:nvSpPr>
          <p:cNvPr id="8" name="pole tekstowe 7"/>
          <p:cNvSpPr txBox="1"/>
          <p:nvPr/>
        </p:nvSpPr>
        <p:spPr>
          <a:xfrm>
            <a:off x="323528" y="152636"/>
            <a:ext cx="5436604" cy="461665"/>
          </a:xfrm>
          <a:prstGeom prst="rect">
            <a:avLst/>
          </a:prstGeom>
          <a:noFill/>
        </p:spPr>
        <p:txBody>
          <a:bodyPr wrap="square" rtlCol="0">
            <a:spAutoFit/>
          </a:bodyPr>
          <a:lstStyle/>
          <a:p>
            <a:r>
              <a:rPr lang="pl-PL" sz="2400" b="1" dirty="0" smtClean="0"/>
              <a:t>Podstawy rachunku efektywności</a:t>
            </a:r>
            <a:endParaRPr lang="pl-PL" sz="2400" b="1" dirty="0"/>
          </a:p>
        </p:txBody>
      </p:sp>
    </p:spTree>
    <p:extLst>
      <p:ext uri="{BB962C8B-B14F-4D97-AF65-F5344CB8AC3E}">
        <p14:creationId xmlns:p14="http://schemas.microsoft.com/office/powerpoint/2010/main" val="215881373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 name="Object 5"/>
          <p:cNvGraphicFramePr>
            <a:graphicFrameLocks noChangeAspect="1"/>
          </p:cNvGraphicFramePr>
          <p:nvPr/>
        </p:nvGraphicFramePr>
        <p:xfrm>
          <a:off x="3943350" y="1346200"/>
          <a:ext cx="1250950" cy="1139825"/>
        </p:xfrm>
        <a:graphic>
          <a:graphicData uri="http://schemas.openxmlformats.org/presentationml/2006/ole">
            <mc:AlternateContent xmlns:mc="http://schemas.openxmlformats.org/markup-compatibility/2006">
              <mc:Choice xmlns:v="urn:schemas-microsoft-com:vml" Requires="v">
                <p:oleObj spid="_x0000_s8258" name="Równanie" r:id="rId3" imgW="431640" imgH="393480" progId="Equation.3">
                  <p:embed/>
                </p:oleObj>
              </mc:Choice>
              <mc:Fallback>
                <p:oleObj name="Równanie" r:id="rId3" imgW="4316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350" y="1346200"/>
                        <a:ext cx="125095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9"/>
          <p:cNvSpPr txBox="1">
            <a:spLocks noChangeArrowheads="1"/>
          </p:cNvSpPr>
          <p:nvPr/>
        </p:nvSpPr>
        <p:spPr bwMode="auto">
          <a:xfrm>
            <a:off x="292100" y="2390775"/>
            <a:ext cx="106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gdzie:</a:t>
            </a:r>
            <a:endParaRPr lang="pl-PL" b="0" baseline="30000"/>
          </a:p>
        </p:txBody>
      </p:sp>
      <p:sp>
        <p:nvSpPr>
          <p:cNvPr id="9226" name="Text Box 10"/>
          <p:cNvSpPr txBox="1">
            <a:spLocks noChangeArrowheads="1"/>
          </p:cNvSpPr>
          <p:nvPr/>
        </p:nvSpPr>
        <p:spPr bwMode="auto">
          <a:xfrm>
            <a:off x="76200" y="3000375"/>
            <a:ext cx="89916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E - współczynnik efektywności bezwzględnej, </a:t>
            </a:r>
          </a:p>
          <a:p>
            <a:pPr algn="just">
              <a:lnSpc>
                <a:spcPct val="130000"/>
              </a:lnSpc>
            </a:pPr>
            <a:r>
              <a:rPr lang="pl-PL" b="0"/>
              <a:t>P - efekt wynikający z komputeryzacji, liczony wartościowo</a:t>
            </a:r>
          </a:p>
          <a:p>
            <a:pPr algn="just">
              <a:lnSpc>
                <a:spcPct val="130000"/>
              </a:lnSpc>
            </a:pPr>
            <a:r>
              <a:rPr lang="pl-PL" b="0"/>
              <a:t>I - nakład poniesiony na projektowanie, wdrożenie, oraz eksploatację</a:t>
            </a:r>
          </a:p>
          <a:p>
            <a:pPr algn="just">
              <a:lnSpc>
                <a:spcPct val="130000"/>
              </a:lnSpc>
            </a:pPr>
            <a:r>
              <a:rPr lang="pl-PL" b="0"/>
              <a:t>    systemu informatycznego, w takich samych jednostkach jak efekt.</a:t>
            </a:r>
            <a:endParaRPr lang="pl-PL" b="0" baseline="30000"/>
          </a:p>
        </p:txBody>
      </p:sp>
      <p:sp>
        <p:nvSpPr>
          <p:cNvPr id="9228" name="Text Box 12"/>
          <p:cNvSpPr txBox="1">
            <a:spLocks noChangeArrowheads="1"/>
          </p:cNvSpPr>
          <p:nvPr/>
        </p:nvSpPr>
        <p:spPr bwMode="auto">
          <a:xfrm>
            <a:off x="63500" y="5054600"/>
            <a:ext cx="90424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W przypadku kiedy decyzja o informatyzacji dotyczy systemu gotowego (tzw. z półki), to nie uwzględniamy kosztów projektowania takiego systemu, gdyż są one ujęte jako koszt licencji. </a:t>
            </a:r>
            <a:endParaRPr lang="pl-PL" b="0" baseline="30000"/>
          </a:p>
        </p:txBody>
      </p:sp>
      <p:sp>
        <p:nvSpPr>
          <p:cNvPr id="2" name="pole tekstowe 1"/>
          <p:cNvSpPr txBox="1"/>
          <p:nvPr/>
        </p:nvSpPr>
        <p:spPr>
          <a:xfrm>
            <a:off x="1449388" y="116632"/>
            <a:ext cx="5606888" cy="461665"/>
          </a:xfrm>
          <a:prstGeom prst="rect">
            <a:avLst/>
          </a:prstGeom>
          <a:noFill/>
        </p:spPr>
        <p:txBody>
          <a:bodyPr wrap="square" rtlCol="0">
            <a:spAutoFit/>
          </a:bodyPr>
          <a:lstStyle/>
          <a:p>
            <a:r>
              <a:rPr lang="pl-PL" sz="2400" b="1" dirty="0" smtClean="0"/>
              <a:t>Współczynnik efektywności bezwzględnej</a:t>
            </a:r>
            <a:endParaRPr lang="pl-PL" sz="2400" b="1" dirty="0"/>
          </a:p>
        </p:txBody>
      </p:sp>
    </p:spTree>
    <p:extLst>
      <p:ext uri="{BB962C8B-B14F-4D97-AF65-F5344CB8AC3E}">
        <p14:creationId xmlns:p14="http://schemas.microsoft.com/office/powerpoint/2010/main" val="17294577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789363" y="1257300"/>
          <a:ext cx="1595437" cy="1206500"/>
        </p:xfrm>
        <a:graphic>
          <a:graphicData uri="http://schemas.openxmlformats.org/presentationml/2006/ole">
            <mc:AlternateContent xmlns:mc="http://schemas.openxmlformats.org/markup-compatibility/2006">
              <mc:Choice xmlns:v="urn:schemas-microsoft-com:vml" Requires="v">
                <p:oleObj spid="_x0000_s9282" name="Równanie" r:id="rId3" imgW="520560" imgH="393480" progId="Equation.3">
                  <p:embed/>
                </p:oleObj>
              </mc:Choice>
              <mc:Fallback>
                <p:oleObj name="Równanie" r:id="rId3" imgW="5205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363" y="1257300"/>
                        <a:ext cx="1595437"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4"/>
          <p:cNvSpPr txBox="1">
            <a:spLocks noChangeArrowheads="1"/>
          </p:cNvSpPr>
          <p:nvPr/>
        </p:nvSpPr>
        <p:spPr bwMode="auto">
          <a:xfrm>
            <a:off x="152400" y="2222500"/>
            <a:ext cx="106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gdzie:</a:t>
            </a:r>
            <a:endParaRPr lang="pl-PL" b="0" baseline="30000"/>
          </a:p>
        </p:txBody>
      </p:sp>
      <p:sp>
        <p:nvSpPr>
          <p:cNvPr id="10245" name="Text Box 5"/>
          <p:cNvSpPr txBox="1">
            <a:spLocks noChangeArrowheads="1"/>
          </p:cNvSpPr>
          <p:nvPr/>
        </p:nvSpPr>
        <p:spPr bwMode="auto">
          <a:xfrm>
            <a:off x="152400" y="2657475"/>
            <a:ext cx="8686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E - współczynnik efektywności bezwzględnej, </a:t>
            </a:r>
          </a:p>
          <a:p>
            <a:pPr algn="just">
              <a:lnSpc>
                <a:spcPct val="120000"/>
              </a:lnSpc>
            </a:pPr>
            <a:r>
              <a:rPr lang="pl-PL" b="0">
                <a:cs typeface="Times New Roman" pitchFamily="18" charset="0"/>
              </a:rPr>
              <a:t>Δ</a:t>
            </a:r>
            <a:r>
              <a:rPr lang="pl-PL" b="0"/>
              <a:t>P = P</a:t>
            </a:r>
            <a:r>
              <a:rPr lang="pl-PL" b="0" baseline="-25000"/>
              <a:t>2</a:t>
            </a:r>
            <a:r>
              <a:rPr lang="pl-PL" b="0"/>
              <a:t> - P</a:t>
            </a:r>
            <a:r>
              <a:rPr lang="pl-PL" b="0" baseline="-25000"/>
              <a:t>1</a:t>
            </a:r>
            <a:r>
              <a:rPr lang="pl-PL" b="0"/>
              <a:t> - przyrost efektu wywołany porównaniem dwóch</a:t>
            </a:r>
          </a:p>
          <a:p>
            <a:pPr algn="just">
              <a:lnSpc>
                <a:spcPct val="120000"/>
              </a:lnSpc>
            </a:pPr>
            <a:r>
              <a:rPr lang="pl-PL" b="0"/>
              <a:t>                       stanów konkretnego wariantu,   </a:t>
            </a:r>
          </a:p>
          <a:p>
            <a:pPr algn="just">
              <a:lnSpc>
                <a:spcPct val="120000"/>
              </a:lnSpc>
            </a:pPr>
            <a:r>
              <a:rPr lang="pl-PL" b="0">
                <a:cs typeface="Times New Roman" pitchFamily="18" charset="0"/>
              </a:rPr>
              <a:t>Δ</a:t>
            </a:r>
            <a:r>
              <a:rPr lang="pl-PL" b="0"/>
              <a:t>I = I</a:t>
            </a:r>
            <a:r>
              <a:rPr lang="pl-PL" b="0" baseline="-25000"/>
              <a:t>2</a:t>
            </a:r>
            <a:r>
              <a:rPr lang="pl-PL" b="0"/>
              <a:t> - I</a:t>
            </a:r>
            <a:r>
              <a:rPr lang="pl-PL" b="0" baseline="-25000"/>
              <a:t>1</a:t>
            </a:r>
            <a:r>
              <a:rPr lang="pl-PL" b="0"/>
              <a:t> - wzrost nakładów wywołanych zastosowaniem</a:t>
            </a:r>
          </a:p>
          <a:p>
            <a:pPr algn="just">
              <a:lnSpc>
                <a:spcPct val="120000"/>
              </a:lnSpc>
            </a:pPr>
            <a:r>
              <a:rPr lang="pl-PL" b="0"/>
              <a:t>                    konkretnego wariantu komputeryzacji.</a:t>
            </a:r>
          </a:p>
        </p:txBody>
      </p:sp>
      <p:sp>
        <p:nvSpPr>
          <p:cNvPr id="10247" name="Text Box 7"/>
          <p:cNvSpPr txBox="1">
            <a:spLocks noChangeArrowheads="1"/>
          </p:cNvSpPr>
          <p:nvPr/>
        </p:nvSpPr>
        <p:spPr bwMode="auto">
          <a:xfrm>
            <a:off x="76200" y="5029200"/>
            <a:ext cx="8991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Rachunek ma sens jedynie wtedy gdy pomiędzy porównywanymi wariantami zachodzi relacja:   P</a:t>
            </a:r>
            <a:r>
              <a:rPr lang="pl-PL" b="0" baseline="-25000"/>
              <a:t>1</a:t>
            </a:r>
            <a:r>
              <a:rPr lang="pl-PL" b="0"/>
              <a:t>&gt;P</a:t>
            </a:r>
            <a:r>
              <a:rPr lang="pl-PL" b="0" baseline="-25000"/>
              <a:t>2</a:t>
            </a:r>
            <a:r>
              <a:rPr lang="pl-PL" b="0"/>
              <a:t> i I</a:t>
            </a:r>
            <a:r>
              <a:rPr lang="pl-PL" b="0" baseline="-25000"/>
              <a:t>1</a:t>
            </a:r>
            <a:r>
              <a:rPr lang="pl-PL" b="0"/>
              <a:t>&gt;I</a:t>
            </a:r>
            <a:r>
              <a:rPr lang="pl-PL" b="0" baseline="-25000"/>
              <a:t>2</a:t>
            </a:r>
            <a:r>
              <a:rPr lang="pl-PL" b="0"/>
              <a:t> lub P</a:t>
            </a:r>
            <a:r>
              <a:rPr lang="pl-PL" b="0" baseline="-25000"/>
              <a:t>1</a:t>
            </a:r>
            <a:r>
              <a:rPr lang="pl-PL" b="0"/>
              <a:t>&lt;P</a:t>
            </a:r>
            <a:r>
              <a:rPr lang="pl-PL" b="0" baseline="-25000"/>
              <a:t>2</a:t>
            </a:r>
            <a:r>
              <a:rPr lang="pl-PL" b="0"/>
              <a:t> i I</a:t>
            </a:r>
            <a:r>
              <a:rPr lang="pl-PL" b="0" baseline="-25000"/>
              <a:t>1</a:t>
            </a:r>
            <a:r>
              <a:rPr lang="pl-PL" b="0"/>
              <a:t>&lt;I</a:t>
            </a:r>
            <a:r>
              <a:rPr lang="pl-PL" b="0" baseline="-25000"/>
              <a:t>2</a:t>
            </a:r>
            <a:r>
              <a:rPr lang="pl-PL" b="0"/>
              <a:t>    </a:t>
            </a:r>
            <a:endParaRPr lang="pl-PL" b="0" baseline="30000"/>
          </a:p>
        </p:txBody>
      </p:sp>
      <p:sp>
        <p:nvSpPr>
          <p:cNvPr id="8" name="pole tekstowe 7"/>
          <p:cNvSpPr txBox="1"/>
          <p:nvPr/>
        </p:nvSpPr>
        <p:spPr>
          <a:xfrm>
            <a:off x="1449388" y="116632"/>
            <a:ext cx="5606888" cy="461665"/>
          </a:xfrm>
          <a:prstGeom prst="rect">
            <a:avLst/>
          </a:prstGeom>
          <a:noFill/>
        </p:spPr>
        <p:txBody>
          <a:bodyPr wrap="square" rtlCol="0">
            <a:spAutoFit/>
          </a:bodyPr>
          <a:lstStyle/>
          <a:p>
            <a:r>
              <a:rPr lang="pl-PL" sz="2400" b="1" dirty="0" smtClean="0"/>
              <a:t>Współczynnik efektywności względnej</a:t>
            </a:r>
            <a:endParaRPr lang="pl-PL" sz="2400" b="1" dirty="0"/>
          </a:p>
        </p:txBody>
      </p:sp>
    </p:spTree>
    <p:extLst>
      <p:ext uri="{BB962C8B-B14F-4D97-AF65-F5344CB8AC3E}">
        <p14:creationId xmlns:p14="http://schemas.microsoft.com/office/powerpoint/2010/main" val="39246625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84138" y="1003300"/>
            <a:ext cx="90011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b="0"/>
              <a:t>Rachunek powinien zostać przeprowadzony co najmniej od momentu podjęcia decyzji wprowadzeniu zmian (np. decyzja o informatyzacji lub modyfikacji istniejącego rozwiązania), aż do momentu zwrotu nakładów. Powinien być on przeprowadzony na etapie projektowania, a następnie weryfikowany przez cały czas życia systemu informatycznego. </a:t>
            </a:r>
          </a:p>
        </p:txBody>
      </p:sp>
      <p:sp>
        <p:nvSpPr>
          <p:cNvPr id="11269" name="Text Box 5"/>
          <p:cNvSpPr txBox="1">
            <a:spLocks noChangeArrowheads="1"/>
          </p:cNvSpPr>
          <p:nvPr/>
        </p:nvSpPr>
        <p:spPr bwMode="auto">
          <a:xfrm>
            <a:off x="79375" y="3390900"/>
            <a:ext cx="90011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Działania  można podzielić na główne, ramowe etapy : </a:t>
            </a:r>
          </a:p>
        </p:txBody>
      </p:sp>
      <p:sp>
        <p:nvSpPr>
          <p:cNvPr id="11270" name="Text Box 6"/>
          <p:cNvSpPr txBox="1">
            <a:spLocks noChangeArrowheads="1"/>
          </p:cNvSpPr>
          <p:nvPr/>
        </p:nvSpPr>
        <p:spPr bwMode="auto">
          <a:xfrm>
            <a:off x="3568700" y="3911600"/>
            <a:ext cx="1998663" cy="45720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pl-PL">
                <a:solidFill>
                  <a:srgbClr val="FF3300"/>
                </a:solidFill>
                <a:effectLst>
                  <a:outerShdw blurRad="38100" dist="38100" dir="2700000" algn="tl">
                    <a:srgbClr val="C0C0C0"/>
                  </a:outerShdw>
                </a:effectLst>
                <a:latin typeface="Comic Sans MS" pitchFamily="66" charset="0"/>
              </a:rPr>
              <a:t>Etap zerowy</a:t>
            </a:r>
          </a:p>
        </p:txBody>
      </p:sp>
      <p:sp>
        <p:nvSpPr>
          <p:cNvPr id="11271" name="Text Box 7"/>
          <p:cNvSpPr txBox="1">
            <a:spLocks noChangeArrowheads="1"/>
          </p:cNvSpPr>
          <p:nvPr/>
        </p:nvSpPr>
        <p:spPr bwMode="auto">
          <a:xfrm>
            <a:off x="76200" y="4419600"/>
            <a:ext cx="9001125"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b="0"/>
              <a:t>Na tym etapie następuje zebranie podstawowych informacji o obiekcie. Należy przeprowadzić charakterystykę organizacji, tj. analizę planu rozwoju, struktury organizacyjnej, sytuacji finansowej. Baczną uwagę należy zwrócić na ograniczenia finansowe i rzeczowe, przy czym przeprowadzić należy identyfikację barier.</a:t>
            </a:r>
          </a:p>
        </p:txBody>
      </p:sp>
      <p:sp>
        <p:nvSpPr>
          <p:cNvPr id="2" name="pole tekstowe 1"/>
          <p:cNvSpPr txBox="1"/>
          <p:nvPr/>
        </p:nvSpPr>
        <p:spPr>
          <a:xfrm>
            <a:off x="251520" y="152636"/>
            <a:ext cx="4752528" cy="461665"/>
          </a:xfrm>
          <a:prstGeom prst="rect">
            <a:avLst/>
          </a:prstGeom>
          <a:noFill/>
        </p:spPr>
        <p:txBody>
          <a:bodyPr wrap="square" rtlCol="0">
            <a:spAutoFit/>
          </a:bodyPr>
          <a:lstStyle/>
          <a:p>
            <a:r>
              <a:rPr lang="pl-PL" sz="2400" b="1" dirty="0" smtClean="0"/>
              <a:t>Systemowy rachunek efektywności</a:t>
            </a:r>
            <a:endParaRPr lang="pl-PL" sz="2400" b="1" dirty="0"/>
          </a:p>
        </p:txBody>
      </p:sp>
    </p:spTree>
    <p:extLst>
      <p:ext uri="{BB962C8B-B14F-4D97-AF65-F5344CB8AC3E}">
        <p14:creationId xmlns:p14="http://schemas.microsoft.com/office/powerpoint/2010/main" val="22595728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79375" y="1146175"/>
            <a:ext cx="900112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W tej fazie należy również określić powiązania organizacji z otoczeniem, oraz odpowiedzieć na następujące pytania </a:t>
            </a:r>
            <a:r>
              <a:rPr lang="pl-PL" b="0" dirty="0" smtClean="0"/>
              <a:t>:  </a:t>
            </a:r>
            <a:endParaRPr lang="pl-PL" b="0" dirty="0"/>
          </a:p>
        </p:txBody>
      </p:sp>
      <p:sp>
        <p:nvSpPr>
          <p:cNvPr id="13317" name="Rectangle 5"/>
          <p:cNvSpPr>
            <a:spLocks noChangeArrowheads="1"/>
          </p:cNvSpPr>
          <p:nvPr/>
        </p:nvSpPr>
        <p:spPr bwMode="auto">
          <a:xfrm>
            <a:off x="114300" y="6464300"/>
            <a:ext cx="8915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pPr>
            <a:r>
              <a:rPr lang="pl-PL" sz="1200" b="0" dirty="0" smtClean="0">
                <a:solidFill>
                  <a:srgbClr val="000000"/>
                </a:solidFill>
                <a:latin typeface="Arial" charset="0"/>
              </a:rPr>
              <a:t>    </a:t>
            </a:r>
            <a:endParaRPr lang="pl-PL" sz="1200" b="0" dirty="0">
              <a:solidFill>
                <a:srgbClr val="000000"/>
              </a:solidFill>
              <a:latin typeface="Arial" charset="0"/>
            </a:endParaRPr>
          </a:p>
        </p:txBody>
      </p:sp>
      <p:sp>
        <p:nvSpPr>
          <p:cNvPr id="13319" name="Text Box 7"/>
          <p:cNvSpPr txBox="1">
            <a:spLocks noChangeArrowheads="1"/>
          </p:cNvSpPr>
          <p:nvPr/>
        </p:nvSpPr>
        <p:spPr bwMode="auto">
          <a:xfrm>
            <a:off x="114300" y="2095500"/>
            <a:ext cx="8890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b="0" dirty="0"/>
              <a:t>Czy system informatyczny powinien dostarczyć danych innym systemom informatycznym w otoczeniu ? </a:t>
            </a:r>
          </a:p>
          <a:p>
            <a:pPr algn="just">
              <a:lnSpc>
                <a:spcPct val="110000"/>
              </a:lnSpc>
              <a:buFontTx/>
              <a:buChar char="•"/>
            </a:pPr>
            <a:r>
              <a:rPr lang="pl-PL" b="0" dirty="0"/>
              <a:t>Czy należy przestrzegać określonych norm i formatów generowanych danych ? </a:t>
            </a:r>
          </a:p>
          <a:p>
            <a:pPr algn="just">
              <a:lnSpc>
                <a:spcPct val="110000"/>
              </a:lnSpc>
              <a:buFontTx/>
              <a:buChar char="•"/>
            </a:pPr>
            <a:r>
              <a:rPr lang="pl-PL" b="0" dirty="0"/>
              <a:t>Czy system informatyczny organizacji będzie podłączony do innych systemów, zarówno krajowych jak i zagranicznych ? </a:t>
            </a:r>
          </a:p>
          <a:p>
            <a:pPr algn="just">
              <a:lnSpc>
                <a:spcPct val="110000"/>
              </a:lnSpc>
              <a:buFontTx/>
              <a:buChar char="•"/>
            </a:pPr>
            <a:r>
              <a:rPr lang="pl-PL" b="0" dirty="0"/>
              <a:t>Jakie systemy informatyczne funkcjonują w podobnych organizacjach w kraju i za granicą ? </a:t>
            </a:r>
          </a:p>
        </p:txBody>
      </p:sp>
      <p:sp>
        <p:nvSpPr>
          <p:cNvPr id="13320" name="Text Box 8"/>
          <p:cNvSpPr txBox="1">
            <a:spLocks noChangeArrowheads="1"/>
          </p:cNvSpPr>
          <p:nvPr/>
        </p:nvSpPr>
        <p:spPr bwMode="auto">
          <a:xfrm>
            <a:off x="76200" y="5372100"/>
            <a:ext cx="8915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a:t>Pytań może być znacznie więcej, przy czym ich celem powinno być zebranie informacji o organizacji i jej powiązaniach z otoczeniem. </a:t>
            </a:r>
            <a:endParaRPr lang="pl-PL" b="0" baseline="30000"/>
          </a:p>
        </p:txBody>
      </p:sp>
    </p:spTree>
    <p:extLst>
      <p:ext uri="{BB962C8B-B14F-4D97-AF65-F5344CB8AC3E}">
        <p14:creationId xmlns:p14="http://schemas.microsoft.com/office/powerpoint/2010/main" val="12102440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96" name="Picture 160" descr="D:\Wykłady PPT\Ocena projektów informatycznych\tabelka_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534400" cy="2287588"/>
          </a:xfrm>
          <a:prstGeom prst="rect">
            <a:avLst/>
          </a:prstGeom>
          <a:noFill/>
          <a:extLst>
            <a:ext uri="{909E8E84-426E-40DD-AFC4-6F175D3DCCD1}">
              <a14:hiddenFill xmlns:a14="http://schemas.microsoft.com/office/drawing/2010/main">
                <a:solidFill>
                  <a:srgbClr val="FFFFFF"/>
                </a:solidFill>
              </a14:hiddenFill>
            </a:ext>
          </a:extLst>
        </p:spPr>
      </p:pic>
      <p:sp>
        <p:nvSpPr>
          <p:cNvPr id="14498" name="Rectangle 162"/>
          <p:cNvSpPr>
            <a:spLocks noChangeArrowheads="1"/>
          </p:cNvSpPr>
          <p:nvPr/>
        </p:nvSpPr>
        <p:spPr bwMode="auto">
          <a:xfrm>
            <a:off x="2286000" y="5930900"/>
            <a:ext cx="4576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sz="1400">
                <a:latin typeface="Arial" charset="0"/>
              </a:rPr>
              <a:t>Rys. 1: Przykładowa macierz działań jednostkowych</a:t>
            </a:r>
            <a:endParaRPr lang="en-US" sz="1400">
              <a:latin typeface="Arial" charset="0"/>
            </a:endParaRPr>
          </a:p>
        </p:txBody>
      </p:sp>
      <p:sp>
        <p:nvSpPr>
          <p:cNvPr id="14499" name="Rectangle 163"/>
          <p:cNvSpPr>
            <a:spLocks noChangeArrowheads="1"/>
          </p:cNvSpPr>
          <p:nvPr/>
        </p:nvSpPr>
        <p:spPr bwMode="auto">
          <a:xfrm>
            <a:off x="647700" y="6235700"/>
            <a:ext cx="784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pl-PL" sz="1200" b="0" dirty="0" smtClean="0">
                <a:solidFill>
                  <a:srgbClr val="000000"/>
                </a:solidFill>
                <a:latin typeface="Arial" charset="0"/>
              </a:rPr>
              <a:t>    </a:t>
            </a:r>
            <a:endParaRPr lang="pl-PL" sz="1200" b="0" dirty="0">
              <a:solidFill>
                <a:srgbClr val="000000"/>
              </a:solidFill>
              <a:latin typeface="Arial" charset="0"/>
            </a:endParaRPr>
          </a:p>
        </p:txBody>
      </p:sp>
      <p:sp>
        <p:nvSpPr>
          <p:cNvPr id="14500" name="Text Box 164"/>
          <p:cNvSpPr txBox="1">
            <a:spLocks noChangeArrowheads="1"/>
          </p:cNvSpPr>
          <p:nvPr/>
        </p:nvSpPr>
        <p:spPr bwMode="auto">
          <a:xfrm>
            <a:off x="3454400" y="1003300"/>
            <a:ext cx="2235200" cy="45720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pl-PL">
                <a:solidFill>
                  <a:srgbClr val="FF3300"/>
                </a:solidFill>
                <a:effectLst>
                  <a:outerShdw blurRad="38100" dist="38100" dir="2700000" algn="tl">
                    <a:srgbClr val="C0C0C0"/>
                  </a:outerShdw>
                </a:effectLst>
                <a:latin typeface="Comic Sans MS" pitchFamily="66" charset="0"/>
              </a:rPr>
              <a:t>Etap pierwszy</a:t>
            </a:r>
          </a:p>
        </p:txBody>
      </p:sp>
      <p:sp>
        <p:nvSpPr>
          <p:cNvPr id="14501" name="Text Box 165"/>
          <p:cNvSpPr txBox="1">
            <a:spLocks noChangeArrowheads="1"/>
          </p:cNvSpPr>
          <p:nvPr/>
        </p:nvSpPr>
        <p:spPr bwMode="auto">
          <a:xfrm>
            <a:off x="76200" y="1460500"/>
            <a:ext cx="90011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Pierwszym działaniem jest zbudowanie macierzy sytuacji decyzyjnych, na którą składają się tzw. działania jednostkowe. Są to działania, które pozwolą decydentom przeprowadzić komputeryzację zgodnie z przyjętymi zasadami. Działania nie są jednorodne.   </a:t>
            </a:r>
          </a:p>
        </p:txBody>
      </p:sp>
    </p:spTree>
    <p:extLst>
      <p:ext uri="{BB962C8B-B14F-4D97-AF65-F5344CB8AC3E}">
        <p14:creationId xmlns:p14="http://schemas.microsoft.com/office/powerpoint/2010/main" val="33834375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76200" y="952500"/>
            <a:ext cx="90011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Macierz zbudowana jest tak, że każdy z wierszy to poziom decyzyjny, dlatego też działania należy wykonywać w układzie „z góry na dół”. Nie można rozpatrywać sytuacji decyzyjnej w kierunku „Mam komputer. Jakie jeszcze działania mogę na nim wykonać ?”. </a:t>
            </a:r>
          </a:p>
        </p:txBody>
      </p:sp>
      <p:sp>
        <p:nvSpPr>
          <p:cNvPr id="15365" name="Text Box 5"/>
          <p:cNvSpPr txBox="1">
            <a:spLocks noChangeArrowheads="1"/>
          </p:cNvSpPr>
          <p:nvPr/>
        </p:nvSpPr>
        <p:spPr bwMode="auto">
          <a:xfrm>
            <a:off x="84138" y="2908300"/>
            <a:ext cx="90011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Pomiędzy jednostkowymi działaniami zachodzą określone relacje, które można podzielić następująco : </a:t>
            </a:r>
          </a:p>
        </p:txBody>
      </p:sp>
      <p:sp>
        <p:nvSpPr>
          <p:cNvPr id="15366" name="Text Box 6"/>
          <p:cNvSpPr txBox="1">
            <a:spLocks noChangeArrowheads="1"/>
          </p:cNvSpPr>
          <p:nvPr/>
        </p:nvSpPr>
        <p:spPr bwMode="auto">
          <a:xfrm>
            <a:off x="88900" y="3886200"/>
            <a:ext cx="8890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30000"/>
              </a:lnSpc>
              <a:buClr>
                <a:schemeClr val="tx1"/>
              </a:buClr>
              <a:buFontTx/>
              <a:buChar char="•"/>
            </a:pPr>
            <a:r>
              <a:rPr lang="pl-PL" i="1">
                <a:solidFill>
                  <a:srgbClr val="FF0000"/>
                </a:solidFill>
                <a:effectLst>
                  <a:outerShdw blurRad="38100" dist="38100" dir="2700000" algn="tl">
                    <a:srgbClr val="C0C0C0"/>
                  </a:outerShdw>
                </a:effectLst>
              </a:rPr>
              <a:t>relacja</a:t>
            </a:r>
            <a:r>
              <a:rPr lang="pl-PL" b="0" i="1">
                <a:effectLst>
                  <a:outerShdw blurRad="38100" dist="38100" dir="2700000" algn="tl">
                    <a:srgbClr val="C0C0C0"/>
                  </a:outerShdw>
                </a:effectLst>
              </a:rPr>
              <a:t> </a:t>
            </a:r>
            <a:r>
              <a:rPr lang="pl-PL" i="1">
                <a:solidFill>
                  <a:srgbClr val="FF0000"/>
                </a:solidFill>
                <a:effectLst>
                  <a:outerShdw blurRad="38100" dist="38100" dir="2700000" algn="tl">
                    <a:srgbClr val="C0C0C0"/>
                  </a:outerShdw>
                </a:effectLst>
              </a:rPr>
              <a:t>implikacji</a:t>
            </a:r>
            <a:r>
              <a:rPr lang="pl-PL" b="0" i="1">
                <a:effectLst>
                  <a:outerShdw blurRad="38100" dist="38100" dir="2700000" algn="tl">
                    <a:srgbClr val="C0C0C0"/>
                  </a:outerShdw>
                </a:effectLst>
              </a:rPr>
              <a:t> </a:t>
            </a:r>
            <a:r>
              <a:rPr lang="pl-PL" b="0"/>
              <a:t> - ma miejsce wtedy kiedy jedno działanie powoduje konieczność wykonania działania związanego. Najczęściej relacja tego typu zachodzi w pionie – podjęcie działania na wyższym poziomie decyzyjnym ogranicza zakres możliwych działań na poziomie niższym. </a:t>
            </a:r>
          </a:p>
        </p:txBody>
      </p:sp>
    </p:spTree>
    <p:extLst>
      <p:ext uri="{BB962C8B-B14F-4D97-AF65-F5344CB8AC3E}">
        <p14:creationId xmlns:p14="http://schemas.microsoft.com/office/powerpoint/2010/main" val="27626384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27000" y="1066800"/>
            <a:ext cx="87122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Clr>
                <a:schemeClr val="tx1"/>
              </a:buClr>
              <a:buFontTx/>
              <a:buChar char="•"/>
            </a:pPr>
            <a:r>
              <a:rPr lang="pl-PL" i="1">
                <a:solidFill>
                  <a:srgbClr val="FF0000"/>
                </a:solidFill>
                <a:effectLst>
                  <a:outerShdw blurRad="38100" dist="38100" dir="2700000" algn="tl">
                    <a:srgbClr val="C0C0C0"/>
                  </a:outerShdw>
                </a:effectLst>
              </a:rPr>
              <a:t>relacja</a:t>
            </a:r>
            <a:r>
              <a:rPr lang="pl-PL" b="0" i="1">
                <a:effectLst>
                  <a:outerShdw blurRad="38100" dist="38100" dir="2700000" algn="tl">
                    <a:srgbClr val="C0C0C0"/>
                  </a:outerShdw>
                </a:effectLst>
              </a:rPr>
              <a:t> </a:t>
            </a:r>
            <a:r>
              <a:rPr lang="pl-PL" i="1">
                <a:solidFill>
                  <a:srgbClr val="FF0000"/>
                </a:solidFill>
                <a:effectLst>
                  <a:outerShdw blurRad="38100" dist="38100" dir="2700000" algn="tl">
                    <a:srgbClr val="C0C0C0"/>
                  </a:outerShdw>
                </a:effectLst>
              </a:rPr>
              <a:t>implikacji</a:t>
            </a:r>
            <a:r>
              <a:rPr lang="pl-PL" b="0" i="1">
                <a:effectLst>
                  <a:outerShdw blurRad="38100" dist="38100" dir="2700000" algn="tl">
                    <a:srgbClr val="C0C0C0"/>
                  </a:outerShdw>
                </a:effectLst>
              </a:rPr>
              <a:t> </a:t>
            </a:r>
            <a:r>
              <a:rPr lang="pl-PL" b="0"/>
              <a:t> - ma miejsce wtedy kiedy jedno działanie wywołuje drugie działanie i odwrotnie. W takiej sytuacji działania cząstkowe są łączone w jedno, co powoduje uproszczenie działań jednostkowych, </a:t>
            </a:r>
          </a:p>
          <a:p>
            <a:pPr algn="just">
              <a:lnSpc>
                <a:spcPct val="110000"/>
              </a:lnSpc>
              <a:buClr>
                <a:schemeClr val="tx1"/>
              </a:buClr>
              <a:buFontTx/>
              <a:buChar char="•"/>
            </a:pPr>
            <a:r>
              <a:rPr lang="pl-PL" i="1">
                <a:solidFill>
                  <a:srgbClr val="FF0000"/>
                </a:solidFill>
                <a:effectLst>
                  <a:outerShdw blurRad="38100" dist="38100" dir="2700000" algn="tl">
                    <a:srgbClr val="C0C0C0"/>
                  </a:outerShdw>
                </a:effectLst>
              </a:rPr>
              <a:t>relacja</a:t>
            </a:r>
            <a:r>
              <a:rPr lang="pl-PL" b="0"/>
              <a:t> </a:t>
            </a:r>
            <a:r>
              <a:rPr lang="pl-PL" i="1">
                <a:solidFill>
                  <a:srgbClr val="FF0000"/>
                </a:solidFill>
                <a:effectLst>
                  <a:outerShdw blurRad="38100" dist="38100" dir="2700000" algn="tl">
                    <a:srgbClr val="C0C0C0"/>
                  </a:outerShdw>
                </a:effectLst>
              </a:rPr>
              <a:t>wykluczenia</a:t>
            </a:r>
            <a:r>
              <a:rPr lang="pl-PL" b="0"/>
              <a:t> - decyzja o podjęciu określonego działania powoduje, że nie wykonujemy innego. Przykładowo wybór jednego systemu operacyjnego spowoduje, że nie kupimy następnego. </a:t>
            </a:r>
          </a:p>
        </p:txBody>
      </p:sp>
      <p:sp>
        <p:nvSpPr>
          <p:cNvPr id="16389" name="Text Box 5"/>
          <p:cNvSpPr txBox="1">
            <a:spLocks noChangeArrowheads="1"/>
          </p:cNvSpPr>
          <p:nvPr/>
        </p:nvSpPr>
        <p:spPr bwMode="auto">
          <a:xfrm>
            <a:off x="3711575" y="4279900"/>
            <a:ext cx="1714500" cy="45720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pl-PL">
                <a:solidFill>
                  <a:srgbClr val="FF3300"/>
                </a:solidFill>
                <a:effectLst>
                  <a:outerShdw blurRad="38100" dist="38100" dir="2700000" algn="tl">
                    <a:srgbClr val="C0C0C0"/>
                  </a:outerShdw>
                </a:effectLst>
                <a:latin typeface="Comic Sans MS" pitchFamily="66" charset="0"/>
              </a:rPr>
              <a:t>Etap drugi</a:t>
            </a:r>
          </a:p>
        </p:txBody>
      </p:sp>
      <p:sp>
        <p:nvSpPr>
          <p:cNvPr id="16390" name="Text Box 6"/>
          <p:cNvSpPr txBox="1">
            <a:spLocks noChangeArrowheads="1"/>
          </p:cNvSpPr>
          <p:nvPr/>
        </p:nvSpPr>
        <p:spPr bwMode="auto">
          <a:xfrm>
            <a:off x="88900" y="4800600"/>
            <a:ext cx="89027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b="0"/>
              <a:t>Wybieramy do analizy jedno z działań jednostkowych stosując metodę „z góry w dół”. Należy przy tym pamiętać, iż działanie to musi mieć wymierne znaczenie dla działalności przedsiębiorstwa i być porównywalne. </a:t>
            </a:r>
          </a:p>
        </p:txBody>
      </p:sp>
    </p:spTree>
    <p:extLst>
      <p:ext uri="{BB962C8B-B14F-4D97-AF65-F5344CB8AC3E}">
        <p14:creationId xmlns:p14="http://schemas.microsoft.com/office/powerpoint/2010/main" val="35257773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2817813" y="1016000"/>
            <a:ext cx="3521075" cy="45720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pl-PL">
                <a:solidFill>
                  <a:srgbClr val="FF3300"/>
                </a:solidFill>
                <a:effectLst>
                  <a:outerShdw blurRad="38100" dist="38100" dir="2700000" algn="tl">
                    <a:srgbClr val="C0C0C0"/>
                  </a:outerShdw>
                </a:effectLst>
                <a:latin typeface="Comic Sans MS" pitchFamily="66" charset="0"/>
              </a:rPr>
              <a:t>Etapy trzeci i czwarty</a:t>
            </a:r>
          </a:p>
        </p:txBody>
      </p:sp>
      <p:sp>
        <p:nvSpPr>
          <p:cNvPr id="18437" name="Text Box 5"/>
          <p:cNvSpPr txBox="1">
            <a:spLocks noChangeArrowheads="1"/>
          </p:cNvSpPr>
          <p:nvPr/>
        </p:nvSpPr>
        <p:spPr bwMode="auto">
          <a:xfrm>
            <a:off x="114300" y="1549400"/>
            <a:ext cx="890270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b="0"/>
              <a:t>Należy przeprowadzić charakterystykę wybranego działania. Polega to na opisaniu jego specyfiki oraz dobraniu zestawu mierników. Mierniki dobiera się z dwóch grup. Są to mierniki ogólne, dotyczące zazwyczaj kosztów i efektów, oraz mierniki szczegółowe dobierane zwykle w odniesieniu do poszczególnych poziomów decyzyjnych. </a:t>
            </a:r>
          </a:p>
          <a:p>
            <a:pPr algn="just">
              <a:lnSpc>
                <a:spcPct val="110000"/>
              </a:lnSpc>
            </a:pPr>
            <a:r>
              <a:rPr lang="pl-PL" b="0"/>
              <a:t>Firmy wdrożeniowe posiadają bazę własnych mierników, których pilnie strzegą, traktując je jako tajemnicę handlową. </a:t>
            </a:r>
          </a:p>
        </p:txBody>
      </p:sp>
      <p:sp>
        <p:nvSpPr>
          <p:cNvPr id="18438" name="Text Box 6"/>
          <p:cNvSpPr txBox="1">
            <a:spLocks noChangeArrowheads="1"/>
          </p:cNvSpPr>
          <p:nvPr/>
        </p:nvSpPr>
        <p:spPr bwMode="auto">
          <a:xfrm>
            <a:off x="3709988" y="4495800"/>
            <a:ext cx="1712912" cy="45720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pl-PL">
                <a:solidFill>
                  <a:srgbClr val="FF3300"/>
                </a:solidFill>
                <a:effectLst>
                  <a:outerShdw blurRad="38100" dist="38100" dir="2700000" algn="tl">
                    <a:srgbClr val="C0C0C0"/>
                  </a:outerShdw>
                </a:effectLst>
                <a:latin typeface="Comic Sans MS" pitchFamily="66" charset="0"/>
              </a:rPr>
              <a:t>Etap piąty</a:t>
            </a:r>
          </a:p>
        </p:txBody>
      </p:sp>
      <p:sp>
        <p:nvSpPr>
          <p:cNvPr id="18439" name="Text Box 7"/>
          <p:cNvSpPr txBox="1">
            <a:spLocks noChangeArrowheads="1"/>
          </p:cNvSpPr>
          <p:nvPr/>
        </p:nvSpPr>
        <p:spPr bwMode="auto">
          <a:xfrm>
            <a:off x="114300" y="4953000"/>
            <a:ext cx="89027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pl-PL" b="0"/>
              <a:t>Analiza dobranych mierników ze względu na przydatność w procesie oceny działania. Jeżeli okaże się, że są one wystarczające przechodzi się do obliczeń (etap 6), lub określa zakres uzupełnień (etap 7) i wraca się do etapu 3. Szczegółowy algorytm przedstawiono poniżej.</a:t>
            </a:r>
          </a:p>
        </p:txBody>
      </p:sp>
    </p:spTree>
    <p:extLst>
      <p:ext uri="{BB962C8B-B14F-4D97-AF65-F5344CB8AC3E}">
        <p14:creationId xmlns:p14="http://schemas.microsoft.com/office/powerpoint/2010/main" val="117021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pl-PL" altLang="pl-PL" sz="2000" b="1" dirty="0" smtClean="0">
                <a:solidFill>
                  <a:srgbClr val="C00000"/>
                </a:solidFill>
                <a:latin typeface="Times New Roman" pitchFamily="18" charset="0"/>
                <a:cs typeface="Times New Roman" pitchFamily="18" charset="0"/>
              </a:rPr>
              <a:t>Średnia skala przekroczenia planowanych </a:t>
            </a:r>
            <a:r>
              <a:rPr lang="pl-PL" altLang="pl-PL" sz="2000" b="1" dirty="0" smtClean="0">
                <a:solidFill>
                  <a:srgbClr val="FF0000"/>
                </a:solidFill>
                <a:latin typeface="Times New Roman" pitchFamily="18" charset="0"/>
                <a:cs typeface="Times New Roman" pitchFamily="18" charset="0"/>
              </a:rPr>
              <a:t>kosztów realizacji </a:t>
            </a:r>
            <a:r>
              <a:rPr lang="pl-PL" altLang="pl-PL" sz="2000" b="1" dirty="0" smtClean="0">
                <a:solidFill>
                  <a:srgbClr val="C00000"/>
                </a:solidFill>
                <a:latin typeface="Times New Roman" pitchFamily="18" charset="0"/>
                <a:cs typeface="Times New Roman" pitchFamily="18" charset="0"/>
              </a:rPr>
              <a:t>projektu w latach 1994 – 2004 w odstępach dwuletnich</a:t>
            </a:r>
            <a:r>
              <a:rPr lang="pl-PL" altLang="pl-PL" sz="2000" dirty="0" smtClean="0">
                <a:solidFill>
                  <a:srgbClr val="C00000"/>
                </a:solidFill>
                <a:latin typeface="Times New Roman" pitchFamily="18" charset="0"/>
                <a:cs typeface="Times New Roman" pitchFamily="18" charset="0"/>
              </a:rPr>
              <a:t> </a:t>
            </a:r>
            <a:r>
              <a:rPr lang="pl-PL" altLang="pl-PL" sz="2000" b="1" dirty="0" smtClean="0">
                <a:solidFill>
                  <a:srgbClr val="C00000"/>
                </a:solidFill>
                <a:latin typeface="Times New Roman" pitchFamily="18" charset="0"/>
                <a:cs typeface="Times New Roman" pitchFamily="18" charset="0"/>
              </a:rPr>
              <a:t>wg</a:t>
            </a:r>
            <a:r>
              <a:rPr lang="pl-PL" altLang="pl-PL" sz="2000" dirty="0" smtClean="0">
                <a:solidFill>
                  <a:srgbClr val="C00000"/>
                </a:solidFill>
                <a:latin typeface="Times New Roman" pitchFamily="18" charset="0"/>
                <a:cs typeface="Times New Roman" pitchFamily="18" charset="0"/>
              </a:rPr>
              <a:t> </a:t>
            </a:r>
            <a:r>
              <a:rPr lang="pl-PL" altLang="pl-PL" sz="2000" b="1" dirty="0" err="1" smtClean="0">
                <a:solidFill>
                  <a:srgbClr val="C00000"/>
                </a:solidFill>
                <a:latin typeface="Times New Roman" pitchFamily="18" charset="0"/>
                <a:cs typeface="Times New Roman" pitchFamily="18" charset="0"/>
              </a:rPr>
              <a:t>Standish</a:t>
            </a:r>
            <a:r>
              <a:rPr lang="pl-PL" altLang="pl-PL" sz="2000" b="1" dirty="0" smtClean="0">
                <a:solidFill>
                  <a:srgbClr val="C00000"/>
                </a:solidFill>
                <a:latin typeface="Times New Roman" pitchFamily="18" charset="0"/>
                <a:cs typeface="Times New Roman" pitchFamily="18" charset="0"/>
              </a:rPr>
              <a:t> </a:t>
            </a:r>
            <a:r>
              <a:rPr lang="pl-PL" altLang="pl-PL" sz="2000" b="1" dirty="0" err="1" smtClean="0">
                <a:solidFill>
                  <a:srgbClr val="C00000"/>
                </a:solidFill>
                <a:latin typeface="Times New Roman" pitchFamily="18" charset="0"/>
                <a:cs typeface="Times New Roman" pitchFamily="18" charset="0"/>
              </a:rPr>
              <a:t>Group</a:t>
            </a:r>
            <a:r>
              <a:rPr lang="pl-PL" altLang="pl-PL" sz="2000" dirty="0" smtClean="0">
                <a:solidFill>
                  <a:srgbClr val="C00000"/>
                </a:solidFill>
                <a:latin typeface="Times New Roman" pitchFamily="18" charset="0"/>
                <a:cs typeface="Times New Roman" pitchFamily="18" charset="0"/>
              </a:rPr>
              <a:t> </a:t>
            </a:r>
          </a:p>
        </p:txBody>
      </p:sp>
      <p:sp>
        <p:nvSpPr>
          <p:cNvPr id="25603" name="Rectangle 5"/>
          <p:cNvSpPr>
            <a:spLocks noChangeArrowheads="1"/>
          </p:cNvSpPr>
          <p:nvPr/>
        </p:nvSpPr>
        <p:spPr bwMode="auto">
          <a:xfrm>
            <a:off x="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ltLang="pl-PL"/>
          </a:p>
        </p:txBody>
      </p:sp>
      <p:graphicFrame>
        <p:nvGraphicFramePr>
          <p:cNvPr id="2" name="Object 4"/>
          <p:cNvGraphicFramePr>
            <a:graphicFrameLocks noChangeAspect="1"/>
          </p:cNvGraphicFramePr>
          <p:nvPr/>
        </p:nvGraphicFramePr>
        <p:xfrm>
          <a:off x="519113" y="1463675"/>
          <a:ext cx="8178800" cy="4002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50454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41" name="Picture 85" descr="D:\Wykłady PPT\Ocena projektów informatycznych\Procedura systemowego rachunku efektywności.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34938"/>
            <a:ext cx="8558213" cy="6418262"/>
          </a:xfrm>
          <a:prstGeom prst="rect">
            <a:avLst/>
          </a:prstGeom>
          <a:noFill/>
          <a:extLst>
            <a:ext uri="{909E8E84-426E-40DD-AFC4-6F175D3DCCD1}">
              <a14:hiddenFill xmlns:a14="http://schemas.microsoft.com/office/drawing/2010/main">
                <a:solidFill>
                  <a:srgbClr val="FFFFFF"/>
                </a:solidFill>
              </a14:hiddenFill>
            </a:ext>
          </a:extLst>
        </p:spPr>
      </p:pic>
      <p:sp>
        <p:nvSpPr>
          <p:cNvPr id="19542" name="Rectangle 86"/>
          <p:cNvSpPr>
            <a:spLocks noChangeArrowheads="1"/>
          </p:cNvSpPr>
          <p:nvPr/>
        </p:nvSpPr>
        <p:spPr bwMode="auto">
          <a:xfrm>
            <a:off x="990600" y="6569075"/>
            <a:ext cx="71628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pl-PL" sz="1200" b="0">
                <a:solidFill>
                  <a:srgbClr val="000000"/>
                </a:solidFill>
                <a:latin typeface="Arial" charset="0"/>
              </a:rPr>
              <a:t>źródło: </a:t>
            </a:r>
            <a:r>
              <a:rPr lang="pl-PL" sz="1200" b="0">
                <a:solidFill>
                  <a:srgbClr val="000000"/>
                </a:solidFill>
                <a:latin typeface="Arial" charset="0"/>
                <a:cs typeface="Times New Roman" pitchFamily="18" charset="0"/>
              </a:rPr>
              <a:t>Kisielnicki J., Sroka H., „Systemy informacyjne biznesu</a:t>
            </a:r>
            <a:r>
              <a:rPr lang="pl-PL" sz="1200" b="0">
                <a:solidFill>
                  <a:srgbClr val="000000"/>
                </a:solidFill>
                <a:latin typeface="Arial" charset="0"/>
              </a:rPr>
              <a:t>...” op. cit., str. </a:t>
            </a:r>
            <a:r>
              <a:rPr lang="pl-PL" sz="1200" b="0">
                <a:solidFill>
                  <a:srgbClr val="000000"/>
                </a:solidFill>
                <a:latin typeface="Arial" charset="0"/>
                <a:cs typeface="Times New Roman" pitchFamily="18" charset="0"/>
              </a:rPr>
              <a:t>3</a:t>
            </a:r>
            <a:r>
              <a:rPr lang="pl-PL" sz="1200" b="0">
                <a:solidFill>
                  <a:srgbClr val="000000"/>
                </a:solidFill>
                <a:latin typeface="Arial" charset="0"/>
              </a:rPr>
              <a:t>40    </a:t>
            </a:r>
          </a:p>
        </p:txBody>
      </p:sp>
    </p:spTree>
    <p:extLst>
      <p:ext uri="{BB962C8B-B14F-4D97-AF65-F5344CB8AC3E}">
        <p14:creationId xmlns:p14="http://schemas.microsoft.com/office/powerpoint/2010/main" val="38847927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128588" y="1169988"/>
            <a:ext cx="8964612"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Metodą, która wykorzystywana jest do przeprowadzania szczegółowych rachunków jest Analiza Rachunkiem Sald (ARS). Pozwala ona na uzyskanie odpowiedzi postawionych w drzewie decyzyjnym. </a:t>
            </a:r>
          </a:p>
          <a:p>
            <a:pPr algn="just">
              <a:lnSpc>
                <a:spcPct val="130000"/>
              </a:lnSpc>
            </a:pPr>
            <a:r>
              <a:rPr lang="pl-PL" sz="2200" b="0"/>
              <a:t>Jest to metoda pełnego rachunku ekonomicznego, w wyniku jej przeprowadzenia oceniamy zwrot pełnych kosztów poniesionych na realizację danego przedsięwzięcia. Ocena obejmuje okres od początku prac projektowych, aż do chwili całkowitego zwrotu kosztów.</a:t>
            </a:r>
          </a:p>
        </p:txBody>
      </p:sp>
      <p:sp>
        <p:nvSpPr>
          <p:cNvPr id="21509" name="Text Box 5"/>
          <p:cNvSpPr txBox="1">
            <a:spLocks noChangeArrowheads="1"/>
          </p:cNvSpPr>
          <p:nvPr/>
        </p:nvSpPr>
        <p:spPr bwMode="auto">
          <a:xfrm>
            <a:off x="103188" y="4391025"/>
            <a:ext cx="8964612"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30000"/>
              </a:lnSpc>
            </a:pPr>
            <a:r>
              <a:rPr lang="pl-PL" sz="2200" b="0"/>
              <a:t>Rachunek pozwala na uzyskanie odpowiedzi na pytania :</a:t>
            </a:r>
          </a:p>
          <a:p>
            <a:pPr algn="just">
              <a:lnSpc>
                <a:spcPct val="130000"/>
              </a:lnSpc>
              <a:buFontTx/>
              <a:buAutoNum type="arabicPeriod"/>
            </a:pPr>
            <a:r>
              <a:rPr lang="pl-PL" sz="2200" b="0"/>
              <a:t>Jakie ponoszone są pełne nakłady na przedsięwzięcie ?</a:t>
            </a:r>
          </a:p>
          <a:p>
            <a:pPr algn="just">
              <a:lnSpc>
                <a:spcPct val="130000"/>
              </a:lnSpc>
              <a:buFontTx/>
              <a:buAutoNum type="arabicPeriod"/>
            </a:pPr>
            <a:r>
              <a:rPr lang="pl-PL" sz="2200" b="0"/>
              <a:t>Jakich możemy się spodziewać efektów ekonomicznych ? </a:t>
            </a:r>
          </a:p>
          <a:p>
            <a:pPr algn="just">
              <a:lnSpc>
                <a:spcPct val="130000"/>
              </a:lnSpc>
              <a:buFontTx/>
              <a:buAutoNum type="arabicPeriod"/>
            </a:pPr>
            <a:r>
              <a:rPr lang="pl-PL" sz="2200" b="0"/>
              <a:t>W jakim czasie nastąpi zwrot poniesionych nakładów ? </a:t>
            </a:r>
          </a:p>
        </p:txBody>
      </p:sp>
      <p:sp>
        <p:nvSpPr>
          <p:cNvPr id="2" name="pole tekstowe 1"/>
          <p:cNvSpPr txBox="1"/>
          <p:nvPr/>
        </p:nvSpPr>
        <p:spPr>
          <a:xfrm>
            <a:off x="215516" y="296652"/>
            <a:ext cx="8928484" cy="461665"/>
          </a:xfrm>
          <a:prstGeom prst="rect">
            <a:avLst/>
          </a:prstGeom>
          <a:noFill/>
        </p:spPr>
        <p:txBody>
          <a:bodyPr wrap="square" rtlCol="0">
            <a:spAutoFit/>
          </a:bodyPr>
          <a:lstStyle/>
          <a:p>
            <a:r>
              <a:rPr lang="pl-PL" sz="2400" b="1" dirty="0" smtClean="0"/>
              <a:t>Systemowa ocena jednostkowych działań – Analiza Rachunkiem Sald</a:t>
            </a:r>
            <a:endParaRPr lang="pl-PL" sz="2400" b="1" dirty="0"/>
          </a:p>
        </p:txBody>
      </p:sp>
    </p:spTree>
    <p:extLst>
      <p:ext uri="{BB962C8B-B14F-4D97-AF65-F5344CB8AC3E}">
        <p14:creationId xmlns:p14="http://schemas.microsoft.com/office/powerpoint/2010/main" val="9229987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6" name="Object 4"/>
          <p:cNvGraphicFramePr>
            <a:graphicFrameLocks noChangeAspect="1"/>
          </p:cNvGraphicFramePr>
          <p:nvPr/>
        </p:nvGraphicFramePr>
        <p:xfrm>
          <a:off x="3213100" y="3975100"/>
          <a:ext cx="2717800" cy="798513"/>
        </p:xfrm>
        <a:graphic>
          <a:graphicData uri="http://schemas.openxmlformats.org/presentationml/2006/ole">
            <mc:AlternateContent xmlns:mc="http://schemas.openxmlformats.org/markup-compatibility/2006">
              <mc:Choice xmlns:v="urn:schemas-microsoft-com:vml" Requires="v">
                <p:oleObj spid="_x0000_s10370" name="Równanie" r:id="rId3" imgW="863280" imgH="253800" progId="Equation.3">
                  <p:embed/>
                </p:oleObj>
              </mc:Choice>
              <mc:Fallback>
                <p:oleObj name="Równanie" r:id="rId3" imgW="863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100" y="3975100"/>
                        <a:ext cx="27178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2892425" y="5016500"/>
          <a:ext cx="3357563" cy="798513"/>
        </p:xfrm>
        <a:graphic>
          <a:graphicData uri="http://schemas.openxmlformats.org/presentationml/2006/ole">
            <mc:AlternateContent xmlns:mc="http://schemas.openxmlformats.org/markup-compatibility/2006">
              <mc:Choice xmlns:v="urn:schemas-microsoft-com:vml" Requires="v">
                <p:oleObj spid="_x0000_s10371" name="Równanie" r:id="rId5" imgW="1066680" imgH="253800" progId="Equation.3">
                  <p:embed/>
                </p:oleObj>
              </mc:Choice>
              <mc:Fallback>
                <p:oleObj name="Równanie" r:id="rId5" imgW="10666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2425" y="5016500"/>
                        <a:ext cx="33575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p:cNvSpPr txBox="1">
            <a:spLocks noChangeArrowheads="1"/>
          </p:cNvSpPr>
          <p:nvPr/>
        </p:nvSpPr>
        <p:spPr bwMode="auto">
          <a:xfrm>
            <a:off x="90488" y="979488"/>
            <a:ext cx="8964612"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Rachunek przeprowadza się za pomocą zestawień, w których ustala się różnicę między kosztami a efektami w poszczególnych latach.</a:t>
            </a:r>
          </a:p>
          <a:p>
            <a:pPr algn="just">
              <a:lnSpc>
                <a:spcPct val="130000"/>
              </a:lnSpc>
            </a:pPr>
            <a:r>
              <a:rPr lang="pl-PL" sz="2200" b="0"/>
              <a:t>Dla każdego z badanych okresów wyznaczane jest saldo. Koszty ciągnione są zestawiane w ciągnionymi efektami, tj. koszty i efekty obliczane są jako suma okresów poprzedniego i danego okresu.</a:t>
            </a:r>
          </a:p>
        </p:txBody>
      </p:sp>
      <p:sp>
        <p:nvSpPr>
          <p:cNvPr id="28679" name="Text Box 7"/>
          <p:cNvSpPr txBox="1">
            <a:spLocks noChangeArrowheads="1"/>
          </p:cNvSpPr>
          <p:nvPr/>
        </p:nvSpPr>
        <p:spPr bwMode="auto">
          <a:xfrm>
            <a:off x="76200" y="3136900"/>
            <a:ext cx="896461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Jeżeli suma kosztów przewyższa sumę efektów (na początku) to zachodzi poniższa relacja. </a:t>
            </a:r>
          </a:p>
        </p:txBody>
      </p:sp>
      <p:sp>
        <p:nvSpPr>
          <p:cNvPr id="28680" name="Text Box 8"/>
          <p:cNvSpPr txBox="1">
            <a:spLocks noChangeArrowheads="1"/>
          </p:cNvSpPr>
          <p:nvPr/>
        </p:nvSpPr>
        <p:spPr bwMode="auto">
          <a:xfrm>
            <a:off x="228600" y="5410200"/>
            <a:ext cx="102711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gdzie:</a:t>
            </a:r>
          </a:p>
        </p:txBody>
      </p:sp>
      <p:sp>
        <p:nvSpPr>
          <p:cNvPr id="28681" name="Text Box 9"/>
          <p:cNvSpPr txBox="1">
            <a:spLocks noChangeArrowheads="1"/>
          </p:cNvSpPr>
          <p:nvPr/>
        </p:nvSpPr>
        <p:spPr bwMode="auto">
          <a:xfrm>
            <a:off x="2173288" y="5245100"/>
            <a:ext cx="102711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czyli : </a:t>
            </a:r>
          </a:p>
        </p:txBody>
      </p:sp>
      <p:sp>
        <p:nvSpPr>
          <p:cNvPr id="28682" name="Text Box 10"/>
          <p:cNvSpPr txBox="1">
            <a:spLocks noChangeArrowheads="1"/>
          </p:cNvSpPr>
          <p:nvPr/>
        </p:nvSpPr>
        <p:spPr bwMode="auto">
          <a:xfrm>
            <a:off x="190500" y="5930900"/>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000" b="0"/>
              <a:t>K</a:t>
            </a:r>
            <a:r>
              <a:rPr lang="pl-PL" sz="2000" b="0" baseline="-25000"/>
              <a:t>i</a:t>
            </a:r>
            <a:r>
              <a:rPr lang="pl-PL" sz="2000" b="0"/>
              <a:t> (dla i=1,2,..., t) – całkowite koszty poniesione w okresie i</a:t>
            </a:r>
          </a:p>
          <a:p>
            <a:pPr algn="just">
              <a:lnSpc>
                <a:spcPct val="130000"/>
              </a:lnSpc>
            </a:pPr>
            <a:r>
              <a:rPr lang="pl-PL" sz="2000" b="0"/>
              <a:t>Ei (dla i=1,2,...,t) – efekty otrzymane dzięki realizacji przedsięwzięcia w okresie i</a:t>
            </a:r>
          </a:p>
        </p:txBody>
      </p:sp>
    </p:spTree>
    <p:extLst>
      <p:ext uri="{BB962C8B-B14F-4D97-AF65-F5344CB8AC3E}">
        <p14:creationId xmlns:p14="http://schemas.microsoft.com/office/powerpoint/2010/main" val="23438475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90488" y="979488"/>
            <a:ext cx="8964612"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Oznaczając wielkość E</a:t>
            </a:r>
            <a:r>
              <a:rPr lang="pl-PL" sz="2200" b="0" baseline="-25000"/>
              <a:t>i</a:t>
            </a:r>
            <a:r>
              <a:rPr lang="pl-PL" sz="2200" b="0"/>
              <a:t> - K</a:t>
            </a:r>
            <a:r>
              <a:rPr lang="pl-PL" sz="2200" b="0" baseline="-25000"/>
              <a:t>i</a:t>
            </a:r>
            <a:r>
              <a:rPr lang="pl-PL" sz="2200" b="0"/>
              <a:t> przez S</a:t>
            </a:r>
            <a:r>
              <a:rPr lang="pl-PL" sz="2200" b="0" baseline="-25000"/>
              <a:t>i</a:t>
            </a:r>
            <a:r>
              <a:rPr lang="pl-PL" sz="2200" b="0"/>
              <a:t>, co będziemy nazywać saldem można przyjąć, że prowadzimy rachunek do czasu, kiedy ciągnione saldo uzyska wartość dodatnią czyli S</a:t>
            </a:r>
            <a:r>
              <a:rPr lang="pl-PL" sz="2200" b="0" baseline="-25000"/>
              <a:t>i</a:t>
            </a:r>
            <a:r>
              <a:rPr lang="pl-PL" sz="2200" b="0"/>
              <a:t> &gt;0. </a:t>
            </a:r>
          </a:p>
        </p:txBody>
      </p:sp>
      <p:sp>
        <p:nvSpPr>
          <p:cNvPr id="30725" name="Text Box 5"/>
          <p:cNvSpPr txBox="1">
            <a:spLocks noChangeArrowheads="1"/>
          </p:cNvSpPr>
          <p:nvPr/>
        </p:nvSpPr>
        <p:spPr bwMode="auto">
          <a:xfrm>
            <a:off x="88900" y="2311400"/>
            <a:ext cx="5549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W pierwszym okresie saldo wyniesie :</a:t>
            </a:r>
          </a:p>
        </p:txBody>
      </p:sp>
      <p:sp>
        <p:nvSpPr>
          <p:cNvPr id="30726" name="Text Box 6"/>
          <p:cNvSpPr txBox="1">
            <a:spLocks noChangeArrowheads="1"/>
          </p:cNvSpPr>
          <p:nvPr/>
        </p:nvSpPr>
        <p:spPr bwMode="auto">
          <a:xfrm>
            <a:off x="3048000" y="2978150"/>
            <a:ext cx="30353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a:t>S</a:t>
            </a:r>
            <a:r>
              <a:rPr lang="pl-PL" baseline="-25000"/>
              <a:t>1</a:t>
            </a:r>
            <a:r>
              <a:rPr lang="pl-PL"/>
              <a:t> = (E</a:t>
            </a:r>
            <a:r>
              <a:rPr lang="pl-PL" baseline="-25000"/>
              <a:t>1</a:t>
            </a:r>
            <a:r>
              <a:rPr lang="pl-PL"/>
              <a:t> – K</a:t>
            </a:r>
            <a:r>
              <a:rPr lang="pl-PL" baseline="-25000"/>
              <a:t>1</a:t>
            </a:r>
            <a:r>
              <a:rPr lang="pl-PL"/>
              <a:t>) (1+r)</a:t>
            </a:r>
          </a:p>
        </p:txBody>
      </p:sp>
      <p:sp>
        <p:nvSpPr>
          <p:cNvPr id="30727" name="Text Box 7"/>
          <p:cNvSpPr txBox="1">
            <a:spLocks noChangeArrowheads="1"/>
          </p:cNvSpPr>
          <p:nvPr/>
        </p:nvSpPr>
        <p:spPr bwMode="auto">
          <a:xfrm>
            <a:off x="203200" y="3355975"/>
            <a:ext cx="102711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gdzie:</a:t>
            </a:r>
          </a:p>
        </p:txBody>
      </p:sp>
      <p:sp>
        <p:nvSpPr>
          <p:cNvPr id="30728" name="Text Box 8"/>
          <p:cNvSpPr txBox="1">
            <a:spLocks noChangeArrowheads="1"/>
          </p:cNvSpPr>
          <p:nvPr/>
        </p:nvSpPr>
        <p:spPr bwMode="auto">
          <a:xfrm>
            <a:off x="215900" y="3711575"/>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000" b="0"/>
              <a:t>r – stopa procentowa, </a:t>
            </a:r>
          </a:p>
          <a:p>
            <a:pPr algn="just">
              <a:lnSpc>
                <a:spcPct val="130000"/>
              </a:lnSpc>
            </a:pPr>
            <a:r>
              <a:rPr lang="pl-PL" sz="2000" b="0"/>
              <a:t>S</a:t>
            </a:r>
            <a:r>
              <a:rPr lang="pl-PL" sz="2000" b="0" baseline="-25000"/>
              <a:t>1</a:t>
            </a:r>
            <a:r>
              <a:rPr lang="pl-PL" sz="2000" b="0"/>
              <a:t> – oprocentowane saldo w okresie t</a:t>
            </a:r>
          </a:p>
        </p:txBody>
      </p:sp>
      <p:sp>
        <p:nvSpPr>
          <p:cNvPr id="30729" name="Text Box 9"/>
          <p:cNvSpPr txBox="1">
            <a:spLocks noChangeArrowheads="1"/>
          </p:cNvSpPr>
          <p:nvPr/>
        </p:nvSpPr>
        <p:spPr bwMode="auto">
          <a:xfrm>
            <a:off x="152400" y="4806950"/>
            <a:ext cx="5549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W następnym okresie saldo wyniesie :</a:t>
            </a:r>
          </a:p>
        </p:txBody>
      </p:sp>
      <p:sp>
        <p:nvSpPr>
          <p:cNvPr id="30730" name="Text Box 10"/>
          <p:cNvSpPr txBox="1">
            <a:spLocks noChangeArrowheads="1"/>
          </p:cNvSpPr>
          <p:nvPr/>
        </p:nvSpPr>
        <p:spPr bwMode="auto">
          <a:xfrm>
            <a:off x="2565400" y="5465763"/>
            <a:ext cx="40386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a:t>S</a:t>
            </a:r>
            <a:r>
              <a:rPr lang="pl-PL" baseline="-25000"/>
              <a:t>2</a:t>
            </a:r>
            <a:r>
              <a:rPr lang="pl-PL"/>
              <a:t> = [S</a:t>
            </a:r>
            <a:r>
              <a:rPr lang="pl-PL" baseline="-25000"/>
              <a:t>1</a:t>
            </a:r>
            <a:r>
              <a:rPr lang="pl-PL"/>
              <a:t> +(E</a:t>
            </a:r>
            <a:r>
              <a:rPr lang="pl-PL" baseline="-25000"/>
              <a:t>2</a:t>
            </a:r>
            <a:r>
              <a:rPr lang="pl-PL"/>
              <a:t> – K</a:t>
            </a:r>
            <a:r>
              <a:rPr lang="pl-PL" baseline="-25000"/>
              <a:t>2</a:t>
            </a:r>
            <a:r>
              <a:rPr lang="pl-PL"/>
              <a:t>)] (1+r)</a:t>
            </a:r>
          </a:p>
        </p:txBody>
      </p:sp>
    </p:spTree>
    <p:extLst>
      <p:ext uri="{BB962C8B-B14F-4D97-AF65-F5344CB8AC3E}">
        <p14:creationId xmlns:p14="http://schemas.microsoft.com/office/powerpoint/2010/main" val="23760348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228600" y="1073150"/>
            <a:ext cx="19812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Dla okresu k:</a:t>
            </a:r>
          </a:p>
        </p:txBody>
      </p:sp>
      <p:graphicFrame>
        <p:nvGraphicFramePr>
          <p:cNvPr id="31749" name="Object 5"/>
          <p:cNvGraphicFramePr>
            <a:graphicFrameLocks noChangeAspect="1"/>
          </p:cNvGraphicFramePr>
          <p:nvPr/>
        </p:nvGraphicFramePr>
        <p:xfrm>
          <a:off x="2514600" y="1270000"/>
          <a:ext cx="4102100" cy="1073150"/>
        </p:xfrm>
        <a:graphic>
          <a:graphicData uri="http://schemas.openxmlformats.org/presentationml/2006/ole">
            <mc:AlternateContent xmlns:mc="http://schemas.openxmlformats.org/markup-compatibility/2006">
              <mc:Choice xmlns:v="urn:schemas-microsoft-com:vml" Requires="v">
                <p:oleObj spid="_x0000_s11522" name="Równanie" r:id="rId3" imgW="1650960" imgH="431640" progId="Equation.3">
                  <p:embed/>
                </p:oleObj>
              </mc:Choice>
              <mc:Fallback>
                <p:oleObj name="Równanie" r:id="rId3" imgW="16509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70000"/>
                        <a:ext cx="41021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Text Box 7"/>
          <p:cNvSpPr txBox="1">
            <a:spLocks noChangeArrowheads="1"/>
          </p:cNvSpPr>
          <p:nvPr/>
        </p:nvSpPr>
        <p:spPr bwMode="auto">
          <a:xfrm>
            <a:off x="241300" y="2387600"/>
            <a:ext cx="6858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Dla całego rozpatrywanego okresu t saldo wyniesie :</a:t>
            </a:r>
          </a:p>
        </p:txBody>
      </p:sp>
      <p:graphicFrame>
        <p:nvGraphicFramePr>
          <p:cNvPr id="31752" name="Object 8"/>
          <p:cNvGraphicFramePr>
            <a:graphicFrameLocks noChangeAspect="1"/>
          </p:cNvGraphicFramePr>
          <p:nvPr/>
        </p:nvGraphicFramePr>
        <p:xfrm>
          <a:off x="2566988" y="3022600"/>
          <a:ext cx="4008437" cy="1073150"/>
        </p:xfrm>
        <a:graphic>
          <a:graphicData uri="http://schemas.openxmlformats.org/presentationml/2006/ole">
            <mc:AlternateContent xmlns:mc="http://schemas.openxmlformats.org/markup-compatibility/2006">
              <mc:Choice xmlns:v="urn:schemas-microsoft-com:vml" Requires="v">
                <p:oleObj spid="_x0000_s11523" name="Równanie" r:id="rId5" imgW="1612800" imgH="431640" progId="Equation.3">
                  <p:embed/>
                </p:oleObj>
              </mc:Choice>
              <mc:Fallback>
                <p:oleObj name="Równanie" r:id="rId5" imgW="1612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3022600"/>
                        <a:ext cx="4008437"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Text Box 9"/>
          <p:cNvSpPr txBox="1">
            <a:spLocks noChangeArrowheads="1"/>
          </p:cNvSpPr>
          <p:nvPr/>
        </p:nvSpPr>
        <p:spPr bwMode="auto">
          <a:xfrm>
            <a:off x="304800" y="4279900"/>
            <a:ext cx="19812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ponieważ</a:t>
            </a:r>
          </a:p>
        </p:txBody>
      </p:sp>
      <p:graphicFrame>
        <p:nvGraphicFramePr>
          <p:cNvPr id="31754" name="Object 10"/>
          <p:cNvGraphicFramePr>
            <a:graphicFrameLocks noChangeAspect="1"/>
          </p:cNvGraphicFramePr>
          <p:nvPr/>
        </p:nvGraphicFramePr>
        <p:xfrm>
          <a:off x="3640138" y="4651375"/>
          <a:ext cx="1862137" cy="568325"/>
        </p:xfrm>
        <a:graphic>
          <a:graphicData uri="http://schemas.openxmlformats.org/presentationml/2006/ole">
            <mc:AlternateContent xmlns:mc="http://schemas.openxmlformats.org/markup-compatibility/2006">
              <mc:Choice xmlns:v="urn:schemas-microsoft-com:vml" Requires="v">
                <p:oleObj spid="_x0000_s11524" name="Równanie" r:id="rId7" imgW="749160" imgH="228600" progId="Equation.3">
                  <p:embed/>
                </p:oleObj>
              </mc:Choice>
              <mc:Fallback>
                <p:oleObj name="Równanie" r:id="rId7" imgW="749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0138" y="4651375"/>
                        <a:ext cx="186213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Text Box 11"/>
          <p:cNvSpPr txBox="1">
            <a:spLocks noChangeArrowheads="1"/>
          </p:cNvSpPr>
          <p:nvPr/>
        </p:nvSpPr>
        <p:spPr bwMode="auto">
          <a:xfrm>
            <a:off x="304800" y="5670550"/>
            <a:ext cx="19812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pl-PL" sz="2200" b="0"/>
              <a:t>to w efekcie</a:t>
            </a:r>
          </a:p>
        </p:txBody>
      </p:sp>
      <p:graphicFrame>
        <p:nvGraphicFramePr>
          <p:cNvPr id="31756" name="Object 12"/>
          <p:cNvGraphicFramePr>
            <a:graphicFrameLocks noChangeAspect="1"/>
          </p:cNvGraphicFramePr>
          <p:nvPr/>
        </p:nvGraphicFramePr>
        <p:xfrm>
          <a:off x="3071813" y="5435600"/>
          <a:ext cx="2997200" cy="1073150"/>
        </p:xfrm>
        <a:graphic>
          <a:graphicData uri="http://schemas.openxmlformats.org/presentationml/2006/ole">
            <mc:AlternateContent xmlns:mc="http://schemas.openxmlformats.org/markup-compatibility/2006">
              <mc:Choice xmlns:v="urn:schemas-microsoft-com:vml" Requires="v">
                <p:oleObj spid="_x0000_s11525" name="Równanie" r:id="rId9" imgW="1206360" imgH="431640" progId="Equation.3">
                  <p:embed/>
                </p:oleObj>
              </mc:Choice>
              <mc:Fallback>
                <p:oleObj name="Równanie" r:id="rId9" imgW="12063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5435600"/>
                        <a:ext cx="29972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37945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l"/>
            <a:r>
              <a:rPr lang="pl-PL" sz="3600" b="1" dirty="0" smtClean="0"/>
              <a:t>Case</a:t>
            </a:r>
            <a:r>
              <a:rPr lang="pl-PL" b="1" dirty="0" smtClean="0"/>
              <a:t> 1</a:t>
            </a:r>
            <a:endParaRPr lang="pl-PL" b="1" dirty="0"/>
          </a:p>
        </p:txBody>
      </p:sp>
      <p:sp>
        <p:nvSpPr>
          <p:cNvPr id="3" name="Symbol zastępczy zawartości 2"/>
          <p:cNvSpPr>
            <a:spLocks noGrp="1"/>
          </p:cNvSpPr>
          <p:nvPr>
            <p:ph idx="1"/>
          </p:nvPr>
        </p:nvSpPr>
        <p:spPr/>
        <p:txBody>
          <a:bodyPr/>
          <a:lstStyle/>
          <a:p>
            <a:pPr>
              <a:lnSpc>
                <a:spcPct val="75000"/>
              </a:lnSpc>
              <a:spcBef>
                <a:spcPct val="65000"/>
              </a:spcBef>
              <a:buClr>
                <a:srgbClr val="0000CC"/>
              </a:buClr>
              <a:buFont typeface="Wingdings" pitchFamily="2" charset="2"/>
              <a:buChar char="§"/>
            </a:pPr>
            <a:r>
              <a:rPr lang="pl-PL" dirty="0">
                <a:latin typeface="Arial" charset="0"/>
              </a:rPr>
              <a:t>Podstawowe metody badania efektywności stosowane w projektach europejskich</a:t>
            </a:r>
          </a:p>
          <a:p>
            <a:pPr>
              <a:lnSpc>
                <a:spcPct val="75000"/>
              </a:lnSpc>
              <a:spcBef>
                <a:spcPct val="65000"/>
              </a:spcBef>
              <a:buClr>
                <a:srgbClr val="0000CC"/>
              </a:buClr>
              <a:buFont typeface="Wingdings" pitchFamily="2" charset="2"/>
              <a:buChar char="§"/>
            </a:pPr>
            <a:r>
              <a:rPr lang="pl-PL" dirty="0">
                <a:latin typeface="Arial" charset="0"/>
              </a:rPr>
              <a:t>Przykłady zastosowania analizy CBA w projektach </a:t>
            </a:r>
            <a:r>
              <a:rPr lang="pl-PL" dirty="0" smtClean="0">
                <a:latin typeface="Arial" charset="0"/>
              </a:rPr>
              <a:t>e-biznesowych</a:t>
            </a:r>
            <a:endParaRPr lang="pl-PL" dirty="0">
              <a:latin typeface="Arial" charset="0"/>
            </a:endParaRPr>
          </a:p>
        </p:txBody>
      </p:sp>
    </p:spTree>
    <p:extLst>
      <p:ext uri="{BB962C8B-B14F-4D97-AF65-F5344CB8AC3E}">
        <p14:creationId xmlns:p14="http://schemas.microsoft.com/office/powerpoint/2010/main" val="42697331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539750" y="1808163"/>
            <a:ext cx="8353425" cy="3600450"/>
          </a:xfrm>
        </p:spPr>
        <p:txBody>
          <a:bodyPr/>
          <a:lstStyle/>
          <a:p>
            <a:pPr algn="ctr">
              <a:lnSpc>
                <a:spcPct val="75000"/>
              </a:lnSpc>
              <a:spcBef>
                <a:spcPct val="60000"/>
              </a:spcBef>
              <a:buFontTx/>
              <a:buNone/>
            </a:pPr>
            <a:r>
              <a:rPr lang="pl-PL" i="1" dirty="0">
                <a:latin typeface="Arial" charset="0"/>
              </a:rPr>
              <a:t>postrzegana przez pryzmat </a:t>
            </a:r>
            <a:r>
              <a:rPr lang="pl-PL" b="1" i="1" dirty="0">
                <a:solidFill>
                  <a:srgbClr val="FF0000"/>
                </a:solidFill>
                <a:latin typeface="Arial" charset="0"/>
              </a:rPr>
              <a:t>efektywności ekonomicznej</a:t>
            </a:r>
          </a:p>
          <a:p>
            <a:pPr algn="ctr">
              <a:lnSpc>
                <a:spcPct val="75000"/>
              </a:lnSpc>
              <a:spcBef>
                <a:spcPct val="60000"/>
              </a:spcBef>
              <a:buFontTx/>
              <a:buNone/>
            </a:pPr>
            <a:r>
              <a:rPr lang="pl-PL" i="1" dirty="0">
                <a:latin typeface="Arial" charset="0"/>
              </a:rPr>
              <a:t>oznacza </a:t>
            </a:r>
            <a:r>
              <a:rPr lang="pl-PL" b="1" i="1" dirty="0">
                <a:solidFill>
                  <a:srgbClr val="FF0000"/>
                </a:solidFill>
                <a:latin typeface="Arial" charset="0"/>
              </a:rPr>
              <a:t>wynik relacji</a:t>
            </a:r>
            <a:r>
              <a:rPr lang="pl-PL" i="1" dirty="0">
                <a:latin typeface="Arial" charset="0"/>
              </a:rPr>
              <a:t> </a:t>
            </a:r>
          </a:p>
          <a:p>
            <a:pPr algn="ctr">
              <a:lnSpc>
                <a:spcPct val="75000"/>
              </a:lnSpc>
              <a:spcBef>
                <a:spcPct val="60000"/>
              </a:spcBef>
              <a:buFontTx/>
              <a:buNone/>
            </a:pPr>
            <a:r>
              <a:rPr lang="pl-PL" i="1" dirty="0">
                <a:latin typeface="Arial" charset="0"/>
              </a:rPr>
              <a:t>zakładanych (uzyskiwanych, uzyskanych) </a:t>
            </a:r>
            <a:r>
              <a:rPr lang="pl-PL" b="1" i="1" dirty="0">
                <a:solidFill>
                  <a:srgbClr val="FF0000"/>
                </a:solidFill>
                <a:latin typeface="Arial" charset="0"/>
              </a:rPr>
              <a:t>efektów</a:t>
            </a:r>
            <a:r>
              <a:rPr lang="pl-PL" i="1" dirty="0">
                <a:latin typeface="Arial" charset="0"/>
              </a:rPr>
              <a:t> </a:t>
            </a:r>
            <a:r>
              <a:rPr lang="pl-PL" i="1" dirty="0">
                <a:solidFill>
                  <a:srgbClr val="FF0000"/>
                </a:solidFill>
                <a:latin typeface="Arial" charset="0"/>
              </a:rPr>
              <a:t>(</a:t>
            </a:r>
            <a:r>
              <a:rPr lang="pl-PL" b="1" i="1" dirty="0">
                <a:solidFill>
                  <a:srgbClr val="FF0000"/>
                </a:solidFill>
                <a:latin typeface="Arial" charset="0"/>
              </a:rPr>
              <a:t>korzyści</a:t>
            </a:r>
            <a:r>
              <a:rPr lang="pl-PL" i="1" dirty="0">
                <a:solidFill>
                  <a:srgbClr val="FF0000"/>
                </a:solidFill>
                <a:latin typeface="Arial" charset="0"/>
              </a:rPr>
              <a:t>)</a:t>
            </a:r>
          </a:p>
          <a:p>
            <a:pPr algn="ctr">
              <a:lnSpc>
                <a:spcPct val="75000"/>
              </a:lnSpc>
              <a:spcBef>
                <a:spcPct val="60000"/>
              </a:spcBef>
              <a:buFontTx/>
              <a:buNone/>
            </a:pPr>
            <a:r>
              <a:rPr lang="pl-PL" b="1" i="1" dirty="0">
                <a:solidFill>
                  <a:srgbClr val="FF0000"/>
                </a:solidFill>
                <a:latin typeface="Arial" charset="0"/>
              </a:rPr>
              <a:t>do</a:t>
            </a:r>
            <a:r>
              <a:rPr lang="pl-PL" i="1" dirty="0">
                <a:latin typeface="Arial" charset="0"/>
              </a:rPr>
              <a:t> planowanych (ponoszonych, poniesionych) </a:t>
            </a:r>
            <a:r>
              <a:rPr lang="pl-PL" b="1" i="1" dirty="0">
                <a:solidFill>
                  <a:srgbClr val="FF0000"/>
                </a:solidFill>
                <a:latin typeface="Arial" charset="0"/>
              </a:rPr>
              <a:t>nakładów/kosztów</a:t>
            </a:r>
            <a:endParaRPr lang="pl-PL" i="1" dirty="0">
              <a:latin typeface="Arial" charset="0"/>
            </a:endParaRPr>
          </a:p>
        </p:txBody>
      </p:sp>
      <p:sp>
        <p:nvSpPr>
          <p:cNvPr id="154627" name="Rectangle 3"/>
          <p:cNvSpPr>
            <a:spLocks noGrp="1" noChangeArrowheads="1"/>
          </p:cNvSpPr>
          <p:nvPr>
            <p:ph type="title"/>
          </p:nvPr>
        </p:nvSpPr>
        <p:spPr>
          <a:xfrm>
            <a:off x="250825" y="350838"/>
            <a:ext cx="8713788" cy="828675"/>
          </a:xfrm>
          <a:noFill/>
          <a:ln/>
        </p:spPr>
        <p:txBody>
          <a:bodyPr/>
          <a:lstStyle/>
          <a:p>
            <a:r>
              <a:rPr lang="pl-PL" b="1" i="1" dirty="0">
                <a:solidFill>
                  <a:srgbClr val="000099"/>
                </a:solidFill>
                <a:effectLst>
                  <a:outerShdw blurRad="38100" dist="38100" dir="2700000" algn="tl">
                    <a:srgbClr val="000000"/>
                  </a:outerShdw>
                </a:effectLst>
                <a:latin typeface="Arial" charset="0"/>
              </a:rPr>
              <a:t>Efektywność przedsięwzięć IT</a:t>
            </a:r>
          </a:p>
        </p:txBody>
      </p:sp>
      <p:sp>
        <p:nvSpPr>
          <p:cNvPr id="154628" name="Text Box 4"/>
          <p:cNvSpPr txBox="1">
            <a:spLocks noChangeArrowheads="1"/>
          </p:cNvSpPr>
          <p:nvPr/>
        </p:nvSpPr>
        <p:spPr bwMode="auto">
          <a:xfrm>
            <a:off x="323850" y="5876925"/>
            <a:ext cx="8497888"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fontAlgn="base">
              <a:spcBef>
                <a:spcPct val="0"/>
              </a:spcBef>
              <a:spcAft>
                <a:spcPct val="0"/>
              </a:spcAft>
              <a:defRPr sz="2400">
                <a:solidFill>
                  <a:schemeClr val="tx1"/>
                </a:solidFill>
                <a:latin typeface="Times New Roman" pitchFamily="18" charset="0"/>
              </a:defRPr>
            </a:lvl6pPr>
            <a:lvl7pPr marL="3200400" fontAlgn="base">
              <a:spcBef>
                <a:spcPct val="0"/>
              </a:spcBef>
              <a:spcAft>
                <a:spcPct val="0"/>
              </a:spcAft>
              <a:defRPr sz="2400">
                <a:solidFill>
                  <a:schemeClr val="tx1"/>
                </a:solidFill>
                <a:latin typeface="Times New Roman" pitchFamily="18" charset="0"/>
              </a:defRPr>
            </a:lvl7pPr>
            <a:lvl8pPr marL="3657600" fontAlgn="base">
              <a:spcBef>
                <a:spcPct val="0"/>
              </a:spcBef>
              <a:spcAft>
                <a:spcPct val="0"/>
              </a:spcAft>
              <a:defRPr sz="2400">
                <a:solidFill>
                  <a:schemeClr val="tx1"/>
                </a:solidFill>
                <a:latin typeface="Times New Roman" pitchFamily="18" charset="0"/>
              </a:defRPr>
            </a:lvl8pPr>
            <a:lvl9pPr marL="4114800" fontAlgn="base">
              <a:spcBef>
                <a:spcPct val="0"/>
              </a:spcBef>
              <a:spcAft>
                <a:spcPct val="0"/>
              </a:spcAft>
              <a:defRPr sz="2400">
                <a:solidFill>
                  <a:schemeClr val="tx1"/>
                </a:solidFill>
                <a:latin typeface="Times New Roman" pitchFamily="18" charset="0"/>
              </a:defRPr>
            </a:lvl9pPr>
          </a:lstStyle>
          <a:p>
            <a:pPr algn="ctr">
              <a:lnSpc>
                <a:spcPct val="75000"/>
              </a:lnSpc>
              <a:spcBef>
                <a:spcPct val="50000"/>
              </a:spcBef>
            </a:pPr>
            <a:r>
              <a:rPr lang="pl-PL" sz="2800" i="1">
                <a:effectLst>
                  <a:outerShdw blurRad="38100" dist="38100" dir="2700000" algn="tl">
                    <a:srgbClr val="FFFFFF"/>
                  </a:outerShdw>
                </a:effectLst>
                <a:latin typeface="Arial" charset="0"/>
              </a:rPr>
              <a:t>Pełna zgodność z filozofią analizy kosztów i korzyści CBA rachunku efektywności projektów europejskich</a:t>
            </a:r>
          </a:p>
        </p:txBody>
      </p:sp>
    </p:spTree>
    <p:extLst>
      <p:ext uri="{BB962C8B-B14F-4D97-AF65-F5344CB8AC3E}">
        <p14:creationId xmlns:p14="http://schemas.microsoft.com/office/powerpoint/2010/main" val="9042792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p:cTn id="7" dur="1000" fill="hold"/>
                                        <p:tgtEl>
                                          <p:spTgt spid="154626"/>
                                        </p:tgtEl>
                                        <p:attrNameLst>
                                          <p:attrName>ppt_w</p:attrName>
                                        </p:attrNameLst>
                                      </p:cBhvr>
                                      <p:tavLst>
                                        <p:tav tm="0">
                                          <p:val>
                                            <p:strVal val="#ppt_w*0.70"/>
                                          </p:val>
                                        </p:tav>
                                        <p:tav tm="100000">
                                          <p:val>
                                            <p:strVal val="#ppt_w"/>
                                          </p:val>
                                        </p:tav>
                                      </p:tavLst>
                                    </p:anim>
                                    <p:anim calcmode="lin" valueType="num">
                                      <p:cBhvr>
                                        <p:cTn id="8" dur="1000" fill="hold"/>
                                        <p:tgtEl>
                                          <p:spTgt spid="154626"/>
                                        </p:tgtEl>
                                        <p:attrNameLst>
                                          <p:attrName>ppt_h</p:attrName>
                                        </p:attrNameLst>
                                      </p:cBhvr>
                                      <p:tavLst>
                                        <p:tav tm="0">
                                          <p:val>
                                            <p:strVal val="#ppt_h"/>
                                          </p:val>
                                        </p:tav>
                                        <p:tav tm="100000">
                                          <p:val>
                                            <p:strVal val="#ppt_h"/>
                                          </p:val>
                                        </p:tav>
                                      </p:tavLst>
                                    </p:anim>
                                    <p:animEffect transition="in" filter="fade">
                                      <p:cBhvr>
                                        <p:cTn id="9" dur="1000"/>
                                        <p:tgtEl>
                                          <p:spTgt spid="1546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54628"/>
                                        </p:tgtEl>
                                        <p:attrNameLst>
                                          <p:attrName>style.visibility</p:attrName>
                                        </p:attrNameLst>
                                      </p:cBhvr>
                                      <p:to>
                                        <p:strVal val="visible"/>
                                      </p:to>
                                    </p:set>
                                    <p:anim calcmode="lin" valueType="num">
                                      <p:cBhvr>
                                        <p:cTn id="14" dur="1000" fill="hold"/>
                                        <p:tgtEl>
                                          <p:spTgt spid="154628"/>
                                        </p:tgtEl>
                                        <p:attrNameLst>
                                          <p:attrName>ppt_w</p:attrName>
                                        </p:attrNameLst>
                                      </p:cBhvr>
                                      <p:tavLst>
                                        <p:tav tm="0">
                                          <p:val>
                                            <p:strVal val="#ppt_w*0.70"/>
                                          </p:val>
                                        </p:tav>
                                        <p:tav tm="100000">
                                          <p:val>
                                            <p:strVal val="#ppt_w"/>
                                          </p:val>
                                        </p:tav>
                                      </p:tavLst>
                                    </p:anim>
                                    <p:anim calcmode="lin" valueType="num">
                                      <p:cBhvr>
                                        <p:cTn id="15" dur="1000" fill="hold"/>
                                        <p:tgtEl>
                                          <p:spTgt spid="154628"/>
                                        </p:tgtEl>
                                        <p:attrNameLst>
                                          <p:attrName>ppt_h</p:attrName>
                                        </p:attrNameLst>
                                      </p:cBhvr>
                                      <p:tavLst>
                                        <p:tav tm="0">
                                          <p:val>
                                            <p:strVal val="#ppt_h"/>
                                          </p:val>
                                        </p:tav>
                                        <p:tav tm="100000">
                                          <p:val>
                                            <p:strVal val="#ppt_h"/>
                                          </p:val>
                                        </p:tav>
                                      </p:tavLst>
                                    </p:anim>
                                    <p:animEffect transition="in" filter="fade">
                                      <p:cBhvr>
                                        <p:cTn id="16" dur="10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955675" y="115888"/>
            <a:ext cx="7793038" cy="863600"/>
          </a:xfrm>
          <a:noFill/>
        </p:spPr>
        <p:txBody>
          <a:bodyPr tIns="10800" bIns="10800">
            <a:normAutofit fontScale="90000"/>
          </a:bodyPr>
          <a:lstStyle/>
          <a:p>
            <a:pPr>
              <a:lnSpc>
                <a:spcPct val="75000"/>
              </a:lnSpc>
            </a:pPr>
            <a:r>
              <a:rPr lang="pl-PL" sz="4000" b="1" i="1">
                <a:effectLst>
                  <a:outerShdw blurRad="38100" dist="38100" dir="2700000" algn="tl">
                    <a:srgbClr val="FFFFFF"/>
                  </a:outerShdw>
                </a:effectLst>
                <a:latin typeface="Arial" charset="0"/>
              </a:rPr>
              <a:t>Filary rachunku efektywności projektów europejskich</a:t>
            </a:r>
          </a:p>
        </p:txBody>
      </p:sp>
      <p:graphicFrame>
        <p:nvGraphicFramePr>
          <p:cNvPr id="155651" name="Group 3"/>
          <p:cNvGraphicFramePr>
            <a:graphicFrameLocks noGrp="1"/>
          </p:cNvGraphicFramePr>
          <p:nvPr>
            <p:ph type="tbl" idx="1"/>
          </p:nvPr>
        </p:nvGraphicFramePr>
        <p:xfrm>
          <a:off x="107950" y="1112838"/>
          <a:ext cx="8964613" cy="5700714"/>
        </p:xfrm>
        <a:graphic>
          <a:graphicData uri="http://schemas.openxmlformats.org/drawingml/2006/table">
            <a:tbl>
              <a:tblPr/>
              <a:tblGrid>
                <a:gridCol w="2500313"/>
                <a:gridCol w="6464300"/>
              </a:tblGrid>
              <a:tr h="4460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Filozofia</a:t>
                      </a:r>
                    </a:p>
                  </a:txBody>
                  <a:tcPr marL="90000" marR="54000" marT="36000" marB="360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1" i="1" u="none" strike="noStrike" cap="none" normalizeH="0" baseline="0" smtClean="0">
                          <a:ln>
                            <a:noFill/>
                          </a:ln>
                          <a:solidFill>
                            <a:schemeClr val="tx1"/>
                          </a:solidFill>
                          <a:effectLst/>
                          <a:latin typeface="Arial" charset="0"/>
                        </a:rPr>
                        <a:t>Analiza kosztów i korzyści (CBA)</a:t>
                      </a:r>
                    </a:p>
                  </a:txBody>
                  <a:tcPr marL="90000" marR="54000" marT="36000" marB="360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1114425">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Zasady</a:t>
                      </a:r>
                    </a:p>
                  </a:txBody>
                  <a:tcPr marL="90000" marR="54000" marT="36000" marB="360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Przyrostowość, uniwersalność, porównywalność, kompleksowość, jednoznaczność, obiektywność, spójność</a:t>
                      </a:r>
                    </a:p>
                  </a:txBody>
                  <a:tcPr marL="90000" marR="54000" marT="36000" marB="360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r>
              <a:tr h="2244725">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Metody oceny efektywności (opłacalności)</a:t>
                      </a:r>
                    </a:p>
                  </a:txBody>
                  <a:tcPr marL="90000" marR="54000" marT="36000" marB="360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1" i="1" u="none" strike="noStrike" cap="none" normalizeH="0" baseline="0" smtClean="0">
                          <a:ln>
                            <a:noFill/>
                          </a:ln>
                          <a:solidFill>
                            <a:schemeClr val="tx1"/>
                          </a:solidFill>
                          <a:effectLst/>
                          <a:latin typeface="Arial" charset="0"/>
                        </a:rPr>
                        <a:t>Zaktualizowana wartość netto (NPV)</a:t>
                      </a:r>
                      <a:r>
                        <a:rPr kumimoji="0" lang="pl-PL" sz="2400" b="0" i="1" u="none" strike="noStrike" cap="none" normalizeH="0" baseline="0" smtClean="0">
                          <a:ln>
                            <a:noFill/>
                          </a:ln>
                          <a:solidFill>
                            <a:schemeClr val="tx1"/>
                          </a:solidFill>
                          <a:effectLst/>
                          <a:latin typeface="Arial" charset="0"/>
                        </a:rPr>
                        <a:t/>
                      </a:r>
                      <a:br>
                        <a:rPr kumimoji="0" lang="pl-PL" sz="2400" b="0" i="1" u="none" strike="noStrike" cap="none" normalizeH="0" baseline="0" smtClean="0">
                          <a:ln>
                            <a:noFill/>
                          </a:ln>
                          <a:solidFill>
                            <a:schemeClr val="tx1"/>
                          </a:solidFill>
                          <a:effectLst/>
                          <a:latin typeface="Arial" charset="0"/>
                        </a:rPr>
                      </a:br>
                      <a:r>
                        <a:rPr kumimoji="0" lang="pl-PL" sz="2400" b="0" i="1" u="none" strike="noStrike" cap="none" normalizeH="0" baseline="0" smtClean="0">
                          <a:ln>
                            <a:noFill/>
                          </a:ln>
                          <a:solidFill>
                            <a:schemeClr val="tx1"/>
                          </a:solidFill>
                          <a:effectLst/>
                          <a:latin typeface="Arial" charset="0"/>
                        </a:rPr>
                        <a:t>w ujęciu komercyjnym/finansowym (FNPV)</a:t>
                      </a:r>
                      <a:br>
                        <a:rPr kumimoji="0" lang="pl-PL" sz="2400" b="0" i="1" u="none" strike="noStrike" cap="none" normalizeH="0" baseline="0" smtClean="0">
                          <a:ln>
                            <a:noFill/>
                          </a:ln>
                          <a:solidFill>
                            <a:schemeClr val="tx1"/>
                          </a:solidFill>
                          <a:effectLst/>
                          <a:latin typeface="Arial" charset="0"/>
                        </a:rPr>
                      </a:br>
                      <a:r>
                        <a:rPr kumimoji="0" lang="pl-PL" sz="2400" b="0" i="1" u="none" strike="noStrike" cap="none" normalizeH="0" baseline="0" smtClean="0">
                          <a:ln>
                            <a:noFill/>
                          </a:ln>
                          <a:solidFill>
                            <a:schemeClr val="tx1"/>
                          </a:solidFill>
                          <a:effectLst/>
                          <a:latin typeface="Arial" charset="0"/>
                        </a:rPr>
                        <a:t>i w ujęciu społecznym (ENPV)</a:t>
                      </a:r>
                    </a:p>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1" i="1" u="none" strike="noStrike" cap="none" normalizeH="0" baseline="0" smtClean="0">
                          <a:ln>
                            <a:noFill/>
                          </a:ln>
                          <a:solidFill>
                            <a:schemeClr val="tx1"/>
                          </a:solidFill>
                          <a:effectLst/>
                          <a:latin typeface="Arial" charset="0"/>
                        </a:rPr>
                        <a:t>Wewnętrzna stopa zwrotu (IRR)</a:t>
                      </a:r>
                      <a:br>
                        <a:rPr kumimoji="0" lang="pl-PL" sz="2400" b="1" i="1" u="none" strike="noStrike" cap="none" normalizeH="0" baseline="0" smtClean="0">
                          <a:ln>
                            <a:noFill/>
                          </a:ln>
                          <a:solidFill>
                            <a:schemeClr val="tx1"/>
                          </a:solidFill>
                          <a:effectLst/>
                          <a:latin typeface="Arial" charset="0"/>
                        </a:rPr>
                      </a:br>
                      <a:r>
                        <a:rPr kumimoji="0" lang="pl-PL" sz="2400" b="0" i="1" u="none" strike="noStrike" cap="none" normalizeH="0" baseline="0" smtClean="0">
                          <a:ln>
                            <a:noFill/>
                          </a:ln>
                          <a:solidFill>
                            <a:schemeClr val="tx1"/>
                          </a:solidFill>
                          <a:effectLst/>
                          <a:latin typeface="Arial" charset="0"/>
                        </a:rPr>
                        <a:t>w ujęciu komercyjnym/finansowym (FRR</a:t>
                      </a:r>
                      <a:br>
                        <a:rPr kumimoji="0" lang="pl-PL" sz="2400" b="0" i="1" u="none" strike="noStrike" cap="none" normalizeH="0" baseline="0" smtClean="0">
                          <a:ln>
                            <a:noFill/>
                          </a:ln>
                          <a:solidFill>
                            <a:schemeClr val="tx1"/>
                          </a:solidFill>
                          <a:effectLst/>
                          <a:latin typeface="Arial" charset="0"/>
                        </a:rPr>
                      </a:br>
                      <a:r>
                        <a:rPr kumimoji="0" lang="pl-PL" sz="2400" b="0" i="1" u="none" strike="noStrike" cap="none" normalizeH="0" baseline="0" smtClean="0">
                          <a:ln>
                            <a:noFill/>
                          </a:ln>
                          <a:solidFill>
                            <a:schemeClr val="tx1"/>
                          </a:solidFill>
                          <a:effectLst/>
                          <a:latin typeface="Arial" charset="0"/>
                        </a:rPr>
                        <a:t>w wariantach dla projektu i dla kapitału własnego) i w ujęciu społecznym (ERR)</a:t>
                      </a:r>
                    </a:p>
                  </a:txBody>
                  <a:tcPr marL="90000" marR="54000" marT="36000" marB="360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94773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Metody analizy ryzyka</a:t>
                      </a:r>
                    </a:p>
                  </a:txBody>
                  <a:tcPr marL="90000" marR="54000" marT="36000" marB="360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1" i="1" u="none" strike="noStrike" cap="none" normalizeH="0" baseline="0" smtClean="0">
                          <a:ln>
                            <a:noFill/>
                          </a:ln>
                          <a:solidFill>
                            <a:schemeClr val="tx1"/>
                          </a:solidFill>
                          <a:effectLst/>
                          <a:latin typeface="Arial" charset="0"/>
                        </a:rPr>
                        <a:t>Analiza wrażliwości</a:t>
                      </a:r>
                      <a:r>
                        <a:rPr kumimoji="0" lang="pl-PL" sz="2400" b="0" i="1" u="none" strike="noStrike" cap="none" normalizeH="0" baseline="0" smtClean="0">
                          <a:ln>
                            <a:noFill/>
                          </a:ln>
                          <a:solidFill>
                            <a:schemeClr val="tx1"/>
                          </a:solidFill>
                          <a:effectLst/>
                          <a:latin typeface="Arial" charset="0"/>
                        </a:rPr>
                        <a:t>, </a:t>
                      </a:r>
                      <a:r>
                        <a:rPr kumimoji="0" lang="pl-PL" sz="2400" b="1" i="1" u="none" strike="noStrike" cap="none" normalizeH="0" baseline="0" smtClean="0">
                          <a:ln>
                            <a:noFill/>
                          </a:ln>
                          <a:solidFill>
                            <a:schemeClr val="tx1"/>
                          </a:solidFill>
                          <a:effectLst/>
                          <a:latin typeface="Arial" charset="0"/>
                        </a:rPr>
                        <a:t>analiza scenariuszy</a:t>
                      </a:r>
                      <a:r>
                        <a:rPr kumimoji="0" lang="pl-PL" sz="2400" b="0" i="1" u="none" strike="noStrike" cap="none" normalizeH="0" baseline="0" smtClean="0">
                          <a:ln>
                            <a:noFill/>
                          </a:ln>
                          <a:solidFill>
                            <a:schemeClr val="tx1"/>
                          </a:solidFill>
                          <a:effectLst/>
                          <a:latin typeface="Arial" charset="0"/>
                        </a:rPr>
                        <a:t>, analiza symulacyjna</a:t>
                      </a:r>
                    </a:p>
                  </a:txBody>
                  <a:tcPr marL="90000" marR="54000" marT="36000" marB="360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r>
              <a:tr h="94773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Bezwzględne kryterium opłacalności</a:t>
                      </a:r>
                    </a:p>
                  </a:txBody>
                  <a:tcPr marL="90000" marR="54000" marT="36000" marB="360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pl-PL" sz="2400" b="0" i="1" u="none" strike="noStrike" cap="none" normalizeH="0" baseline="0" smtClean="0">
                          <a:ln>
                            <a:noFill/>
                          </a:ln>
                          <a:solidFill>
                            <a:schemeClr val="tx1"/>
                          </a:solidFill>
                          <a:effectLst/>
                          <a:latin typeface="Arial" charset="0"/>
                        </a:rPr>
                        <a:t>PVB &gt; PVC, tj. </a:t>
                      </a:r>
                      <a:r>
                        <a:rPr kumimoji="0" lang="pl-PL" sz="2400" b="1" i="1" u="none" strike="noStrike" cap="none" normalizeH="0" baseline="0" smtClean="0">
                          <a:ln>
                            <a:noFill/>
                          </a:ln>
                          <a:solidFill>
                            <a:schemeClr val="tx1"/>
                          </a:solidFill>
                          <a:effectLst/>
                          <a:latin typeface="Arial" charset="0"/>
                        </a:rPr>
                        <a:t>NPV </a:t>
                      </a:r>
                      <a:r>
                        <a:rPr kumimoji="0" lang="pl-PL" sz="2400" b="1" i="1" u="none" strike="noStrike" cap="none" normalizeH="0" baseline="0" smtClean="0">
                          <a:ln>
                            <a:noFill/>
                          </a:ln>
                          <a:solidFill>
                            <a:schemeClr val="tx1"/>
                          </a:solidFill>
                          <a:effectLst/>
                          <a:latin typeface="Arial" charset="0"/>
                          <a:sym typeface="Symbol" pitchFamily="18" charset="2"/>
                        </a:rPr>
                        <a:t> 0 i IRR  k</a:t>
                      </a:r>
                      <a:r>
                        <a:rPr kumimoji="0" lang="pl-PL" sz="2400" b="1" i="1" u="none" strike="noStrike" cap="none" normalizeH="0" baseline="-25000" smtClean="0">
                          <a:ln>
                            <a:noFill/>
                          </a:ln>
                          <a:solidFill>
                            <a:schemeClr val="tx1"/>
                          </a:solidFill>
                          <a:effectLst/>
                          <a:latin typeface="Arial" charset="0"/>
                          <a:sym typeface="Symbol" pitchFamily="18" charset="2"/>
                        </a:rPr>
                        <a:t>gr</a:t>
                      </a:r>
                      <a:r>
                        <a:rPr kumimoji="0" lang="pl-PL" sz="2400" b="0" i="1" u="none" strike="noStrike" cap="none" normalizeH="0" baseline="-25000" smtClean="0">
                          <a:ln>
                            <a:noFill/>
                          </a:ln>
                          <a:solidFill>
                            <a:schemeClr val="tx1"/>
                          </a:solidFill>
                          <a:effectLst/>
                          <a:latin typeface="Arial" charset="0"/>
                          <a:sym typeface="Symbol" pitchFamily="18" charset="2"/>
                        </a:rPr>
                        <a:t> (stopa graniczna)</a:t>
                      </a:r>
                      <a:endParaRPr kumimoji="0" lang="pl-PL" sz="2400" b="0" i="1" u="none" strike="noStrike" cap="none" normalizeH="0" baseline="0" smtClean="0">
                        <a:ln>
                          <a:noFill/>
                        </a:ln>
                        <a:solidFill>
                          <a:schemeClr val="tx1"/>
                        </a:solidFill>
                        <a:effectLst/>
                        <a:latin typeface="Arial" charset="0"/>
                        <a:sym typeface="Symbol" pitchFamily="18" charset="2"/>
                      </a:endParaRPr>
                    </a:p>
                  </a:txBody>
                  <a:tcPr marL="90000" marR="54000" marT="36000" marB="360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766711693"/>
      </p:ext>
    </p:extLst>
  </p:cSld>
  <p:clrMapOvr>
    <a:masterClrMapping/>
  </p:clrMapOvr>
  <p:transition>
    <p:zoom/>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674" name="Group 2"/>
          <p:cNvGrpSpPr>
            <a:grpSpLocks/>
          </p:cNvGrpSpPr>
          <p:nvPr/>
        </p:nvGrpSpPr>
        <p:grpSpPr bwMode="auto">
          <a:xfrm>
            <a:off x="107950" y="34925"/>
            <a:ext cx="8928100" cy="6746875"/>
            <a:chOff x="68" y="22"/>
            <a:chExt cx="5624" cy="4250"/>
          </a:xfrm>
        </p:grpSpPr>
        <p:sp>
          <p:nvSpPr>
            <p:cNvPr id="156675" name="AutoShape 3"/>
            <p:cNvSpPr>
              <a:spLocks noChangeArrowheads="1"/>
            </p:cNvSpPr>
            <p:nvPr/>
          </p:nvSpPr>
          <p:spPr bwMode="auto">
            <a:xfrm>
              <a:off x="2347" y="687"/>
              <a:ext cx="379" cy="391"/>
            </a:xfrm>
            <a:prstGeom prst="rightArrow">
              <a:avLst>
                <a:gd name="adj1" fmla="val 50000"/>
                <a:gd name="adj2" fmla="val 25000"/>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6676" name="Group 4"/>
            <p:cNvGrpSpPr>
              <a:grpSpLocks/>
            </p:cNvGrpSpPr>
            <p:nvPr/>
          </p:nvGrpSpPr>
          <p:grpSpPr bwMode="auto">
            <a:xfrm>
              <a:off x="96" y="257"/>
              <a:ext cx="2274" cy="1251"/>
              <a:chOff x="96" y="336"/>
              <a:chExt cx="2274" cy="1344"/>
            </a:xfrm>
          </p:grpSpPr>
          <p:sp>
            <p:nvSpPr>
              <p:cNvPr id="156677" name="Rectangle 5"/>
              <p:cNvSpPr>
                <a:spLocks noChangeArrowheads="1"/>
              </p:cNvSpPr>
              <p:nvPr/>
            </p:nvSpPr>
            <p:spPr bwMode="auto">
              <a:xfrm>
                <a:off x="120" y="336"/>
                <a:ext cx="2226" cy="1344"/>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78" name="Text Box 6"/>
              <p:cNvSpPr txBox="1">
                <a:spLocks noChangeArrowheads="1"/>
              </p:cNvSpPr>
              <p:nvPr/>
            </p:nvSpPr>
            <p:spPr bwMode="auto">
              <a:xfrm>
                <a:off x="96" y="396"/>
                <a:ext cx="2274"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p>
                <a:pPr algn="ctr" eaLnBrk="0" hangingPunct="0">
                  <a:lnSpc>
                    <a:spcPct val="75000"/>
                  </a:lnSpc>
                </a:pPr>
                <a:r>
                  <a:rPr lang="pl-PL" sz="1400">
                    <a:solidFill>
                      <a:schemeClr val="tx2"/>
                    </a:solidFill>
                    <a:latin typeface="Tahoma" pitchFamily="34" charset="0"/>
                  </a:rPr>
                  <a:t>Określenie granic projektu</a:t>
                </a:r>
              </a:p>
            </p:txBody>
          </p:sp>
          <p:grpSp>
            <p:nvGrpSpPr>
              <p:cNvPr id="156679" name="Group 7"/>
              <p:cNvGrpSpPr>
                <a:grpSpLocks/>
              </p:cNvGrpSpPr>
              <p:nvPr/>
            </p:nvGrpSpPr>
            <p:grpSpPr bwMode="auto">
              <a:xfrm>
                <a:off x="262" y="605"/>
                <a:ext cx="1942" cy="941"/>
                <a:chOff x="262" y="605"/>
                <a:chExt cx="1942" cy="941"/>
              </a:xfrm>
            </p:grpSpPr>
            <p:grpSp>
              <p:nvGrpSpPr>
                <p:cNvPr id="156680" name="Group 8"/>
                <p:cNvGrpSpPr>
                  <a:grpSpLocks/>
                </p:cNvGrpSpPr>
                <p:nvPr/>
              </p:nvGrpSpPr>
              <p:grpSpPr bwMode="auto">
                <a:xfrm>
                  <a:off x="807" y="605"/>
                  <a:ext cx="900" cy="225"/>
                  <a:chOff x="807" y="605"/>
                  <a:chExt cx="900" cy="225"/>
                </a:xfrm>
              </p:grpSpPr>
              <p:sp>
                <p:nvSpPr>
                  <p:cNvPr id="156681" name="Rectangle 9"/>
                  <p:cNvSpPr>
                    <a:spLocks noChangeArrowheads="1"/>
                  </p:cNvSpPr>
                  <p:nvPr/>
                </p:nvSpPr>
                <p:spPr bwMode="auto">
                  <a:xfrm>
                    <a:off x="807" y="605"/>
                    <a:ext cx="900" cy="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82" name="Text Box 10"/>
                  <p:cNvSpPr txBox="1">
                    <a:spLocks noChangeArrowheads="1"/>
                  </p:cNvSpPr>
                  <p:nvPr/>
                </p:nvSpPr>
                <p:spPr bwMode="auto">
                  <a:xfrm>
                    <a:off x="807" y="672"/>
                    <a:ext cx="87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85000"/>
                      </a:lnSpc>
                      <a:spcBef>
                        <a:spcPct val="50000"/>
                      </a:spcBef>
                    </a:pPr>
                    <a:r>
                      <a:rPr lang="pl-PL" sz="1200">
                        <a:solidFill>
                          <a:schemeClr val="tx2"/>
                        </a:solidFill>
                        <a:latin typeface="Tahoma" pitchFamily="34" charset="0"/>
                      </a:rPr>
                      <a:t>Projekt/system</a:t>
                    </a:r>
                  </a:p>
                </p:txBody>
              </p:sp>
            </p:grpSp>
            <p:grpSp>
              <p:nvGrpSpPr>
                <p:cNvPr id="156683" name="Group 11"/>
                <p:cNvGrpSpPr>
                  <a:grpSpLocks/>
                </p:cNvGrpSpPr>
                <p:nvPr/>
              </p:nvGrpSpPr>
              <p:grpSpPr bwMode="auto">
                <a:xfrm>
                  <a:off x="320" y="1008"/>
                  <a:ext cx="795" cy="224"/>
                  <a:chOff x="199" y="613"/>
                  <a:chExt cx="537" cy="164"/>
                </a:xfrm>
              </p:grpSpPr>
              <p:sp>
                <p:nvSpPr>
                  <p:cNvPr id="156684" name="Rectangle 12"/>
                  <p:cNvSpPr>
                    <a:spLocks noChangeArrowheads="1"/>
                  </p:cNvSpPr>
                  <p:nvPr/>
                </p:nvSpPr>
                <p:spPr bwMode="auto">
                  <a:xfrm>
                    <a:off x="199" y="613"/>
                    <a:ext cx="537" cy="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85" name="Text Box 13"/>
                  <p:cNvSpPr txBox="1">
                    <a:spLocks noChangeArrowheads="1"/>
                  </p:cNvSpPr>
                  <p:nvPr/>
                </p:nvSpPr>
                <p:spPr bwMode="auto">
                  <a:xfrm>
                    <a:off x="227" y="646"/>
                    <a:ext cx="482"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85000"/>
                      </a:lnSpc>
                      <a:spcBef>
                        <a:spcPct val="50000"/>
                      </a:spcBef>
                    </a:pPr>
                    <a:r>
                      <a:rPr lang="pl-PL" sz="1200">
                        <a:solidFill>
                          <a:schemeClr val="tx2"/>
                        </a:solidFill>
                        <a:latin typeface="Tahoma" pitchFamily="34" charset="0"/>
                      </a:rPr>
                      <a:t>Podprojekty</a:t>
                    </a:r>
                  </a:p>
                </p:txBody>
              </p:sp>
            </p:grpSp>
            <p:grpSp>
              <p:nvGrpSpPr>
                <p:cNvPr id="156686" name="Group 14"/>
                <p:cNvGrpSpPr>
                  <a:grpSpLocks/>
                </p:cNvGrpSpPr>
                <p:nvPr/>
              </p:nvGrpSpPr>
              <p:grpSpPr bwMode="auto">
                <a:xfrm>
                  <a:off x="1362" y="1008"/>
                  <a:ext cx="795" cy="224"/>
                  <a:chOff x="903" y="613"/>
                  <a:chExt cx="537" cy="164"/>
                </a:xfrm>
              </p:grpSpPr>
              <p:sp>
                <p:nvSpPr>
                  <p:cNvPr id="156687" name="Rectangle 15"/>
                  <p:cNvSpPr>
                    <a:spLocks noChangeArrowheads="1"/>
                  </p:cNvSpPr>
                  <p:nvPr/>
                </p:nvSpPr>
                <p:spPr bwMode="auto">
                  <a:xfrm>
                    <a:off x="903" y="613"/>
                    <a:ext cx="537" cy="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88" name="Text Box 16"/>
                  <p:cNvSpPr txBox="1">
                    <a:spLocks noChangeArrowheads="1"/>
                  </p:cNvSpPr>
                  <p:nvPr/>
                </p:nvSpPr>
                <p:spPr bwMode="auto">
                  <a:xfrm>
                    <a:off x="931" y="646"/>
                    <a:ext cx="481"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85000"/>
                      </a:lnSpc>
                      <a:spcBef>
                        <a:spcPct val="50000"/>
                      </a:spcBef>
                    </a:pPr>
                    <a:r>
                      <a:rPr lang="pl-PL" sz="1200">
                        <a:solidFill>
                          <a:schemeClr val="tx2"/>
                        </a:solidFill>
                        <a:latin typeface="Tahoma" pitchFamily="34" charset="0"/>
                      </a:rPr>
                      <a:t>Podsystemy</a:t>
                    </a:r>
                  </a:p>
                </p:txBody>
              </p:sp>
            </p:grpSp>
            <p:sp>
              <p:nvSpPr>
                <p:cNvPr id="156689" name="Line 17"/>
                <p:cNvSpPr>
                  <a:spLocks noChangeShapeType="1"/>
                </p:cNvSpPr>
                <p:nvPr/>
              </p:nvSpPr>
              <p:spPr bwMode="auto">
                <a:xfrm>
                  <a:off x="736" y="919"/>
                  <a:ext cx="10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6690" name="Group 18"/>
                <p:cNvGrpSpPr>
                  <a:grpSpLocks/>
                </p:cNvGrpSpPr>
                <p:nvPr/>
              </p:nvGrpSpPr>
              <p:grpSpPr bwMode="auto">
                <a:xfrm>
                  <a:off x="262" y="1232"/>
                  <a:ext cx="900" cy="314"/>
                  <a:chOff x="192" y="1008"/>
                  <a:chExt cx="912" cy="336"/>
                </a:xfrm>
              </p:grpSpPr>
              <p:sp>
                <p:nvSpPr>
                  <p:cNvPr id="156691" name="Rectangle 19"/>
                  <p:cNvSpPr>
                    <a:spLocks noChangeArrowheads="1"/>
                  </p:cNvSpPr>
                  <p:nvPr/>
                </p:nvSpPr>
                <p:spPr bwMode="auto">
                  <a:xfrm>
                    <a:off x="192"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2" name="Rectangle 20"/>
                  <p:cNvSpPr>
                    <a:spLocks noChangeArrowheads="1"/>
                  </p:cNvSpPr>
                  <p:nvPr/>
                </p:nvSpPr>
                <p:spPr bwMode="auto">
                  <a:xfrm>
                    <a:off x="533"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3" name="Rectangle 21"/>
                  <p:cNvSpPr>
                    <a:spLocks noChangeArrowheads="1"/>
                  </p:cNvSpPr>
                  <p:nvPr/>
                </p:nvSpPr>
                <p:spPr bwMode="auto">
                  <a:xfrm>
                    <a:off x="864"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4" name="Line 22"/>
                  <p:cNvSpPr>
                    <a:spLocks noChangeShapeType="1"/>
                  </p:cNvSpPr>
                  <p:nvPr/>
                </p:nvSpPr>
                <p:spPr bwMode="auto">
                  <a:xfrm>
                    <a:off x="336" y="11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5" name="Line 23"/>
                  <p:cNvSpPr>
                    <a:spLocks noChangeShapeType="1"/>
                  </p:cNvSpPr>
                  <p:nvPr/>
                </p:nvSpPr>
                <p:spPr bwMode="auto">
                  <a:xfrm>
                    <a:off x="654" y="10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6" name="Line 24"/>
                  <p:cNvSpPr>
                    <a:spLocks noChangeShapeType="1"/>
                  </p:cNvSpPr>
                  <p:nvPr/>
                </p:nvSpPr>
                <p:spPr bwMode="auto">
                  <a:xfrm>
                    <a:off x="336"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697" name="Line 25"/>
                  <p:cNvSpPr>
                    <a:spLocks noChangeShapeType="1"/>
                  </p:cNvSpPr>
                  <p:nvPr/>
                </p:nvSpPr>
                <p:spPr bwMode="auto">
                  <a:xfrm>
                    <a:off x="960"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6698" name="Group 26"/>
                <p:cNvGrpSpPr>
                  <a:grpSpLocks/>
                </p:cNvGrpSpPr>
                <p:nvPr/>
              </p:nvGrpSpPr>
              <p:grpSpPr bwMode="auto">
                <a:xfrm>
                  <a:off x="1304" y="1232"/>
                  <a:ext cx="900" cy="314"/>
                  <a:chOff x="192" y="1008"/>
                  <a:chExt cx="912" cy="336"/>
                </a:xfrm>
              </p:grpSpPr>
              <p:sp>
                <p:nvSpPr>
                  <p:cNvPr id="156699" name="Rectangle 27"/>
                  <p:cNvSpPr>
                    <a:spLocks noChangeArrowheads="1"/>
                  </p:cNvSpPr>
                  <p:nvPr/>
                </p:nvSpPr>
                <p:spPr bwMode="auto">
                  <a:xfrm>
                    <a:off x="192"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0" name="Rectangle 28"/>
                  <p:cNvSpPr>
                    <a:spLocks noChangeArrowheads="1"/>
                  </p:cNvSpPr>
                  <p:nvPr/>
                </p:nvSpPr>
                <p:spPr bwMode="auto">
                  <a:xfrm>
                    <a:off x="533"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1" name="Rectangle 29"/>
                  <p:cNvSpPr>
                    <a:spLocks noChangeArrowheads="1"/>
                  </p:cNvSpPr>
                  <p:nvPr/>
                </p:nvSpPr>
                <p:spPr bwMode="auto">
                  <a:xfrm>
                    <a:off x="864"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2" name="Line 30"/>
                  <p:cNvSpPr>
                    <a:spLocks noChangeShapeType="1"/>
                  </p:cNvSpPr>
                  <p:nvPr/>
                </p:nvSpPr>
                <p:spPr bwMode="auto">
                  <a:xfrm>
                    <a:off x="336" y="11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3" name="Line 31"/>
                  <p:cNvSpPr>
                    <a:spLocks noChangeShapeType="1"/>
                  </p:cNvSpPr>
                  <p:nvPr/>
                </p:nvSpPr>
                <p:spPr bwMode="auto">
                  <a:xfrm>
                    <a:off x="654" y="10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4" name="Line 32"/>
                  <p:cNvSpPr>
                    <a:spLocks noChangeShapeType="1"/>
                  </p:cNvSpPr>
                  <p:nvPr/>
                </p:nvSpPr>
                <p:spPr bwMode="auto">
                  <a:xfrm>
                    <a:off x="336"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5" name="Line 33"/>
                  <p:cNvSpPr>
                    <a:spLocks noChangeShapeType="1"/>
                  </p:cNvSpPr>
                  <p:nvPr/>
                </p:nvSpPr>
                <p:spPr bwMode="auto">
                  <a:xfrm>
                    <a:off x="960"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6706" name="Line 34"/>
                <p:cNvSpPr>
                  <a:spLocks noChangeShapeType="1"/>
                </p:cNvSpPr>
                <p:nvPr/>
              </p:nvSpPr>
              <p:spPr bwMode="auto">
                <a:xfrm>
                  <a:off x="1257" y="83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7" name="Line 35"/>
                <p:cNvSpPr>
                  <a:spLocks noChangeShapeType="1"/>
                </p:cNvSpPr>
                <p:nvPr/>
              </p:nvSpPr>
              <p:spPr bwMode="auto">
                <a:xfrm>
                  <a:off x="1778" y="919"/>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08" name="Line 36"/>
                <p:cNvSpPr>
                  <a:spLocks noChangeShapeType="1"/>
                </p:cNvSpPr>
                <p:nvPr/>
              </p:nvSpPr>
              <p:spPr bwMode="auto">
                <a:xfrm>
                  <a:off x="736" y="919"/>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6709" name="Rectangle 37"/>
              <p:cNvSpPr>
                <a:spLocks noChangeArrowheads="1"/>
              </p:cNvSpPr>
              <p:nvPr/>
            </p:nvSpPr>
            <p:spPr bwMode="auto">
              <a:xfrm>
                <a:off x="214" y="561"/>
                <a:ext cx="2038" cy="1030"/>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6710" name="Group 38"/>
            <p:cNvGrpSpPr>
              <a:grpSpLocks/>
            </p:cNvGrpSpPr>
            <p:nvPr/>
          </p:nvGrpSpPr>
          <p:grpSpPr bwMode="auto">
            <a:xfrm>
              <a:off x="2726" y="257"/>
              <a:ext cx="2890" cy="1251"/>
              <a:chOff x="1824" y="123"/>
              <a:chExt cx="1952" cy="981"/>
            </a:xfrm>
          </p:grpSpPr>
          <p:sp>
            <p:nvSpPr>
              <p:cNvPr id="156711" name="Rectangle 39"/>
              <p:cNvSpPr>
                <a:spLocks noChangeArrowheads="1"/>
              </p:cNvSpPr>
              <p:nvPr/>
            </p:nvSpPr>
            <p:spPr bwMode="auto">
              <a:xfrm>
                <a:off x="1824" y="123"/>
                <a:ext cx="1952" cy="981"/>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12" name="Text Box 40"/>
              <p:cNvSpPr txBox="1">
                <a:spLocks noChangeArrowheads="1"/>
              </p:cNvSpPr>
              <p:nvPr/>
            </p:nvSpPr>
            <p:spPr bwMode="auto">
              <a:xfrm>
                <a:off x="1968" y="167"/>
                <a:ext cx="160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spcBef>
                    <a:spcPct val="50000"/>
                  </a:spcBef>
                </a:pPr>
                <a:r>
                  <a:rPr lang="pl-PL" sz="1400">
                    <a:solidFill>
                      <a:schemeClr val="tx2"/>
                    </a:solidFill>
                    <a:latin typeface="Tahoma" pitchFamily="34" charset="0"/>
                  </a:rPr>
                  <a:t>Dekompozycja projektu</a:t>
                </a:r>
              </a:p>
            </p:txBody>
          </p:sp>
          <p:grpSp>
            <p:nvGrpSpPr>
              <p:cNvPr id="156713" name="Group 41"/>
              <p:cNvGrpSpPr>
                <a:grpSpLocks/>
              </p:cNvGrpSpPr>
              <p:nvPr/>
            </p:nvGrpSpPr>
            <p:grpSpPr bwMode="auto">
              <a:xfrm>
                <a:off x="1888" y="422"/>
                <a:ext cx="960" cy="490"/>
                <a:chOff x="2832" y="384"/>
                <a:chExt cx="1680" cy="864"/>
              </a:xfrm>
            </p:grpSpPr>
            <p:grpSp>
              <p:nvGrpSpPr>
                <p:cNvPr id="156714" name="Group 42"/>
                <p:cNvGrpSpPr>
                  <a:grpSpLocks/>
                </p:cNvGrpSpPr>
                <p:nvPr/>
              </p:nvGrpSpPr>
              <p:grpSpPr bwMode="auto">
                <a:xfrm>
                  <a:off x="3303" y="384"/>
                  <a:ext cx="779" cy="256"/>
                  <a:chOff x="3303" y="384"/>
                  <a:chExt cx="779" cy="256"/>
                </a:xfrm>
              </p:grpSpPr>
              <p:sp>
                <p:nvSpPr>
                  <p:cNvPr id="156715" name="Rectangle 43"/>
                  <p:cNvSpPr>
                    <a:spLocks noChangeArrowheads="1"/>
                  </p:cNvSpPr>
                  <p:nvPr/>
                </p:nvSpPr>
                <p:spPr bwMode="auto">
                  <a:xfrm>
                    <a:off x="3303" y="384"/>
                    <a:ext cx="779" cy="2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16" name="Text Box 44"/>
                  <p:cNvSpPr txBox="1">
                    <a:spLocks noChangeArrowheads="1"/>
                  </p:cNvSpPr>
                  <p:nvPr/>
                </p:nvSpPr>
                <p:spPr bwMode="auto">
                  <a:xfrm>
                    <a:off x="3345" y="402"/>
                    <a:ext cx="69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1400">
                      <a:solidFill>
                        <a:schemeClr val="tx2"/>
                      </a:solidFill>
                      <a:latin typeface="Tahoma" pitchFamily="34" charset="0"/>
                    </a:endParaRPr>
                  </a:p>
                </p:txBody>
              </p:sp>
            </p:grpSp>
            <p:grpSp>
              <p:nvGrpSpPr>
                <p:cNvPr id="156717" name="Group 45"/>
                <p:cNvGrpSpPr>
                  <a:grpSpLocks/>
                </p:cNvGrpSpPr>
                <p:nvPr/>
              </p:nvGrpSpPr>
              <p:grpSpPr bwMode="auto">
                <a:xfrm>
                  <a:off x="2882" y="754"/>
                  <a:ext cx="688" cy="254"/>
                  <a:chOff x="2882" y="754"/>
                  <a:chExt cx="688" cy="254"/>
                </a:xfrm>
              </p:grpSpPr>
              <p:sp>
                <p:nvSpPr>
                  <p:cNvPr id="156718" name="Rectangle 46"/>
                  <p:cNvSpPr>
                    <a:spLocks noChangeArrowheads="1"/>
                  </p:cNvSpPr>
                  <p:nvPr/>
                </p:nvSpPr>
                <p:spPr bwMode="auto">
                  <a:xfrm>
                    <a:off x="2882" y="754"/>
                    <a:ext cx="688"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19" name="Text Box 47"/>
                  <p:cNvSpPr txBox="1">
                    <a:spLocks noChangeArrowheads="1"/>
                  </p:cNvSpPr>
                  <p:nvPr/>
                </p:nvSpPr>
                <p:spPr bwMode="auto">
                  <a:xfrm>
                    <a:off x="2923" y="793"/>
                    <a:ext cx="60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1200">
                      <a:solidFill>
                        <a:schemeClr val="tx2"/>
                      </a:solidFill>
                      <a:latin typeface="Tahoma" pitchFamily="34" charset="0"/>
                    </a:endParaRPr>
                  </a:p>
                </p:txBody>
              </p:sp>
            </p:grpSp>
            <p:grpSp>
              <p:nvGrpSpPr>
                <p:cNvPr id="156720" name="Group 48"/>
                <p:cNvGrpSpPr>
                  <a:grpSpLocks/>
                </p:cNvGrpSpPr>
                <p:nvPr/>
              </p:nvGrpSpPr>
              <p:grpSpPr bwMode="auto">
                <a:xfrm>
                  <a:off x="3784" y="754"/>
                  <a:ext cx="687" cy="254"/>
                  <a:chOff x="3784" y="754"/>
                  <a:chExt cx="687" cy="254"/>
                </a:xfrm>
              </p:grpSpPr>
              <p:sp>
                <p:nvSpPr>
                  <p:cNvPr id="156721" name="Rectangle 49"/>
                  <p:cNvSpPr>
                    <a:spLocks noChangeArrowheads="1"/>
                  </p:cNvSpPr>
                  <p:nvPr/>
                </p:nvSpPr>
                <p:spPr bwMode="auto">
                  <a:xfrm>
                    <a:off x="3784" y="754"/>
                    <a:ext cx="687" cy="2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22" name="Text Box 50"/>
                  <p:cNvSpPr txBox="1">
                    <a:spLocks noChangeArrowheads="1"/>
                  </p:cNvSpPr>
                  <p:nvPr/>
                </p:nvSpPr>
                <p:spPr bwMode="auto">
                  <a:xfrm>
                    <a:off x="3823" y="793"/>
                    <a:ext cx="6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1200">
                      <a:solidFill>
                        <a:schemeClr val="tx2"/>
                      </a:solidFill>
                      <a:latin typeface="Tahoma" pitchFamily="34" charset="0"/>
                    </a:endParaRPr>
                  </a:p>
                </p:txBody>
              </p:sp>
            </p:grpSp>
            <p:sp>
              <p:nvSpPr>
                <p:cNvPr id="156723" name="Line 51"/>
                <p:cNvSpPr>
                  <a:spLocks noChangeShapeType="1"/>
                </p:cNvSpPr>
                <p:nvPr/>
              </p:nvSpPr>
              <p:spPr bwMode="auto">
                <a:xfrm>
                  <a:off x="3242" y="672"/>
                  <a:ext cx="9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6724" name="Group 52"/>
                <p:cNvGrpSpPr>
                  <a:grpSpLocks/>
                </p:cNvGrpSpPr>
                <p:nvPr/>
              </p:nvGrpSpPr>
              <p:grpSpPr bwMode="auto">
                <a:xfrm>
                  <a:off x="2832" y="960"/>
                  <a:ext cx="779" cy="288"/>
                  <a:chOff x="192" y="1008"/>
                  <a:chExt cx="912" cy="336"/>
                </a:xfrm>
              </p:grpSpPr>
              <p:sp>
                <p:nvSpPr>
                  <p:cNvPr id="156725" name="Rectangle 53"/>
                  <p:cNvSpPr>
                    <a:spLocks noChangeArrowheads="1"/>
                  </p:cNvSpPr>
                  <p:nvPr/>
                </p:nvSpPr>
                <p:spPr bwMode="auto">
                  <a:xfrm>
                    <a:off x="192"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26" name="Rectangle 54"/>
                  <p:cNvSpPr>
                    <a:spLocks noChangeArrowheads="1"/>
                  </p:cNvSpPr>
                  <p:nvPr/>
                </p:nvSpPr>
                <p:spPr bwMode="auto">
                  <a:xfrm>
                    <a:off x="533"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27" name="Rectangle 55"/>
                  <p:cNvSpPr>
                    <a:spLocks noChangeArrowheads="1"/>
                  </p:cNvSpPr>
                  <p:nvPr/>
                </p:nvSpPr>
                <p:spPr bwMode="auto">
                  <a:xfrm>
                    <a:off x="864"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28" name="Line 56"/>
                  <p:cNvSpPr>
                    <a:spLocks noChangeShapeType="1"/>
                  </p:cNvSpPr>
                  <p:nvPr/>
                </p:nvSpPr>
                <p:spPr bwMode="auto">
                  <a:xfrm>
                    <a:off x="336" y="11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29" name="Line 57"/>
                  <p:cNvSpPr>
                    <a:spLocks noChangeShapeType="1"/>
                  </p:cNvSpPr>
                  <p:nvPr/>
                </p:nvSpPr>
                <p:spPr bwMode="auto">
                  <a:xfrm>
                    <a:off x="654" y="10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0" name="Line 58"/>
                  <p:cNvSpPr>
                    <a:spLocks noChangeShapeType="1"/>
                  </p:cNvSpPr>
                  <p:nvPr/>
                </p:nvSpPr>
                <p:spPr bwMode="auto">
                  <a:xfrm>
                    <a:off x="336"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1" name="Line 59"/>
                  <p:cNvSpPr>
                    <a:spLocks noChangeShapeType="1"/>
                  </p:cNvSpPr>
                  <p:nvPr/>
                </p:nvSpPr>
                <p:spPr bwMode="auto">
                  <a:xfrm>
                    <a:off x="960"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6732" name="Group 60"/>
                <p:cNvGrpSpPr>
                  <a:grpSpLocks/>
                </p:cNvGrpSpPr>
                <p:nvPr/>
              </p:nvGrpSpPr>
              <p:grpSpPr bwMode="auto">
                <a:xfrm>
                  <a:off x="3733" y="960"/>
                  <a:ext cx="779" cy="288"/>
                  <a:chOff x="192" y="1008"/>
                  <a:chExt cx="912" cy="336"/>
                </a:xfrm>
              </p:grpSpPr>
              <p:sp>
                <p:nvSpPr>
                  <p:cNvPr id="156733" name="Rectangle 61"/>
                  <p:cNvSpPr>
                    <a:spLocks noChangeArrowheads="1"/>
                  </p:cNvSpPr>
                  <p:nvPr/>
                </p:nvSpPr>
                <p:spPr bwMode="auto">
                  <a:xfrm>
                    <a:off x="192"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4" name="Rectangle 62"/>
                  <p:cNvSpPr>
                    <a:spLocks noChangeArrowheads="1"/>
                  </p:cNvSpPr>
                  <p:nvPr/>
                </p:nvSpPr>
                <p:spPr bwMode="auto">
                  <a:xfrm>
                    <a:off x="533"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5" name="Rectangle 63"/>
                  <p:cNvSpPr>
                    <a:spLocks noChangeArrowheads="1"/>
                  </p:cNvSpPr>
                  <p:nvPr/>
                </p:nvSpPr>
                <p:spPr bwMode="auto">
                  <a:xfrm>
                    <a:off x="864" y="1200"/>
                    <a:ext cx="24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6" name="Line 64"/>
                  <p:cNvSpPr>
                    <a:spLocks noChangeShapeType="1"/>
                  </p:cNvSpPr>
                  <p:nvPr/>
                </p:nvSpPr>
                <p:spPr bwMode="auto">
                  <a:xfrm>
                    <a:off x="336" y="11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7" name="Line 65"/>
                  <p:cNvSpPr>
                    <a:spLocks noChangeShapeType="1"/>
                  </p:cNvSpPr>
                  <p:nvPr/>
                </p:nvSpPr>
                <p:spPr bwMode="auto">
                  <a:xfrm>
                    <a:off x="654" y="10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8" name="Line 66"/>
                  <p:cNvSpPr>
                    <a:spLocks noChangeShapeType="1"/>
                  </p:cNvSpPr>
                  <p:nvPr/>
                </p:nvSpPr>
                <p:spPr bwMode="auto">
                  <a:xfrm>
                    <a:off x="336"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39" name="Line 67"/>
                  <p:cNvSpPr>
                    <a:spLocks noChangeShapeType="1"/>
                  </p:cNvSpPr>
                  <p:nvPr/>
                </p:nvSpPr>
                <p:spPr bwMode="auto">
                  <a:xfrm>
                    <a:off x="960" y="110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6740" name="Line 68"/>
                <p:cNvSpPr>
                  <a:spLocks noChangeShapeType="1"/>
                </p:cNvSpPr>
                <p:nvPr/>
              </p:nvSpPr>
              <p:spPr bwMode="auto">
                <a:xfrm>
                  <a:off x="3692" y="590"/>
                  <a:ext cx="0" cy="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41" name="Line 69"/>
                <p:cNvSpPr>
                  <a:spLocks noChangeShapeType="1"/>
                </p:cNvSpPr>
                <p:nvPr/>
              </p:nvSpPr>
              <p:spPr bwMode="auto">
                <a:xfrm>
                  <a:off x="4143" y="672"/>
                  <a:ext cx="0" cy="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42" name="Line 70"/>
                <p:cNvSpPr>
                  <a:spLocks noChangeShapeType="1"/>
                </p:cNvSpPr>
                <p:nvPr/>
              </p:nvSpPr>
              <p:spPr bwMode="auto">
                <a:xfrm>
                  <a:off x="3242" y="672"/>
                  <a:ext cx="0" cy="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6743" name="Group 71"/>
              <p:cNvGrpSpPr>
                <a:grpSpLocks/>
              </p:cNvGrpSpPr>
              <p:nvPr/>
            </p:nvGrpSpPr>
            <p:grpSpPr bwMode="auto">
              <a:xfrm>
                <a:off x="2976" y="444"/>
                <a:ext cx="736" cy="457"/>
                <a:chOff x="1248" y="1056"/>
                <a:chExt cx="4320" cy="2880"/>
              </a:xfrm>
            </p:grpSpPr>
            <p:grpSp>
              <p:nvGrpSpPr>
                <p:cNvPr id="156744" name="Group 72"/>
                <p:cNvGrpSpPr>
                  <a:grpSpLocks/>
                </p:cNvGrpSpPr>
                <p:nvPr/>
              </p:nvGrpSpPr>
              <p:grpSpPr bwMode="auto">
                <a:xfrm>
                  <a:off x="1248" y="1056"/>
                  <a:ext cx="1414" cy="1550"/>
                  <a:chOff x="288" y="480"/>
                  <a:chExt cx="1728" cy="1862"/>
                </a:xfrm>
              </p:grpSpPr>
              <p:sp>
                <p:nvSpPr>
                  <p:cNvPr id="156745" name="Oval 73"/>
                  <p:cNvSpPr>
                    <a:spLocks noChangeArrowheads="1"/>
                  </p:cNvSpPr>
                  <p:nvPr/>
                </p:nvSpPr>
                <p:spPr bwMode="auto">
                  <a:xfrm>
                    <a:off x="288" y="480"/>
                    <a:ext cx="1728" cy="816"/>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46" name="Text Box 74"/>
                  <p:cNvSpPr txBox="1">
                    <a:spLocks noChangeArrowheads="1"/>
                  </p:cNvSpPr>
                  <p:nvPr/>
                </p:nvSpPr>
                <p:spPr bwMode="auto">
                  <a:xfrm>
                    <a:off x="768" y="639"/>
                    <a:ext cx="862" cy="1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2800">
                      <a:solidFill>
                        <a:schemeClr val="tx2"/>
                      </a:solidFill>
                      <a:latin typeface="Tahoma" pitchFamily="34" charset="0"/>
                    </a:endParaRPr>
                  </a:p>
                </p:txBody>
              </p:sp>
            </p:grpSp>
            <p:grpSp>
              <p:nvGrpSpPr>
                <p:cNvPr id="156747" name="Group 75"/>
                <p:cNvGrpSpPr>
                  <a:grpSpLocks/>
                </p:cNvGrpSpPr>
                <p:nvPr/>
              </p:nvGrpSpPr>
              <p:grpSpPr bwMode="auto">
                <a:xfrm>
                  <a:off x="3015" y="1496"/>
                  <a:ext cx="1414" cy="1545"/>
                  <a:chOff x="2448" y="1008"/>
                  <a:chExt cx="1728" cy="1854"/>
                </a:xfrm>
              </p:grpSpPr>
              <p:sp>
                <p:nvSpPr>
                  <p:cNvPr id="156748" name="Oval 76"/>
                  <p:cNvSpPr>
                    <a:spLocks noChangeArrowheads="1"/>
                  </p:cNvSpPr>
                  <p:nvPr/>
                </p:nvSpPr>
                <p:spPr bwMode="auto">
                  <a:xfrm>
                    <a:off x="2448" y="1008"/>
                    <a:ext cx="1728" cy="816"/>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49" name="Text Box 77"/>
                  <p:cNvSpPr txBox="1">
                    <a:spLocks noChangeArrowheads="1"/>
                  </p:cNvSpPr>
                  <p:nvPr/>
                </p:nvSpPr>
                <p:spPr bwMode="auto">
                  <a:xfrm>
                    <a:off x="2641" y="1160"/>
                    <a:ext cx="1349" cy="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2800">
                      <a:solidFill>
                        <a:schemeClr val="tx2"/>
                      </a:solidFill>
                      <a:latin typeface="Tahoma" pitchFamily="34" charset="0"/>
                    </a:endParaRPr>
                  </a:p>
                </p:txBody>
              </p:sp>
            </p:grpSp>
            <p:grpSp>
              <p:nvGrpSpPr>
                <p:cNvPr id="156750" name="Group 78"/>
                <p:cNvGrpSpPr>
                  <a:grpSpLocks/>
                </p:cNvGrpSpPr>
                <p:nvPr/>
              </p:nvGrpSpPr>
              <p:grpSpPr bwMode="auto">
                <a:xfrm>
                  <a:off x="1759" y="2376"/>
                  <a:ext cx="1413" cy="1535"/>
                  <a:chOff x="912" y="1968"/>
                  <a:chExt cx="1728" cy="1843"/>
                </a:xfrm>
              </p:grpSpPr>
              <p:sp>
                <p:nvSpPr>
                  <p:cNvPr id="156751" name="Oval 79"/>
                  <p:cNvSpPr>
                    <a:spLocks noChangeArrowheads="1"/>
                  </p:cNvSpPr>
                  <p:nvPr/>
                </p:nvSpPr>
                <p:spPr bwMode="auto">
                  <a:xfrm>
                    <a:off x="912" y="1968"/>
                    <a:ext cx="1728" cy="816"/>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52" name="Text Box 80"/>
                  <p:cNvSpPr txBox="1">
                    <a:spLocks noChangeArrowheads="1"/>
                  </p:cNvSpPr>
                  <p:nvPr/>
                </p:nvSpPr>
                <p:spPr bwMode="auto">
                  <a:xfrm>
                    <a:off x="1213" y="2116"/>
                    <a:ext cx="1141" cy="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2800">
                      <a:solidFill>
                        <a:schemeClr val="tx2"/>
                      </a:solidFill>
                      <a:latin typeface="Tahoma" pitchFamily="34" charset="0"/>
                    </a:endParaRPr>
                  </a:p>
                </p:txBody>
              </p:sp>
            </p:grpSp>
            <p:grpSp>
              <p:nvGrpSpPr>
                <p:cNvPr id="156753" name="Group 81"/>
                <p:cNvGrpSpPr>
                  <a:grpSpLocks/>
                </p:cNvGrpSpPr>
                <p:nvPr/>
              </p:nvGrpSpPr>
              <p:grpSpPr bwMode="auto">
                <a:xfrm>
                  <a:off x="4154" y="2376"/>
                  <a:ext cx="1414" cy="1535"/>
                  <a:chOff x="3744" y="2064"/>
                  <a:chExt cx="1728" cy="1843"/>
                </a:xfrm>
              </p:grpSpPr>
              <p:sp>
                <p:nvSpPr>
                  <p:cNvPr id="156754" name="Oval 82"/>
                  <p:cNvSpPr>
                    <a:spLocks noChangeArrowheads="1"/>
                  </p:cNvSpPr>
                  <p:nvPr/>
                </p:nvSpPr>
                <p:spPr bwMode="auto">
                  <a:xfrm>
                    <a:off x="3744" y="2064"/>
                    <a:ext cx="1728" cy="816"/>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55" name="Text Box 83"/>
                  <p:cNvSpPr txBox="1">
                    <a:spLocks noChangeArrowheads="1"/>
                  </p:cNvSpPr>
                  <p:nvPr/>
                </p:nvSpPr>
                <p:spPr bwMode="auto">
                  <a:xfrm>
                    <a:off x="3930" y="2212"/>
                    <a:ext cx="1399" cy="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pPr>
                    <a:endParaRPr lang="pl-PL" sz="2800">
                      <a:solidFill>
                        <a:schemeClr val="tx2"/>
                      </a:solidFill>
                      <a:latin typeface="Tahoma" pitchFamily="34" charset="0"/>
                    </a:endParaRPr>
                  </a:p>
                </p:txBody>
              </p:sp>
            </p:grpSp>
            <p:sp>
              <p:nvSpPr>
                <p:cNvPr id="156756" name="Oval 84"/>
                <p:cNvSpPr>
                  <a:spLocks noChangeArrowheads="1"/>
                </p:cNvSpPr>
                <p:nvPr/>
              </p:nvSpPr>
              <p:spPr bwMode="auto">
                <a:xfrm>
                  <a:off x="2897" y="3256"/>
                  <a:ext cx="1414" cy="680"/>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57" name="Line 85"/>
                <p:cNvSpPr>
                  <a:spLocks noChangeShapeType="1"/>
                </p:cNvSpPr>
                <p:nvPr/>
              </p:nvSpPr>
              <p:spPr bwMode="auto">
                <a:xfrm>
                  <a:off x="2662" y="1456"/>
                  <a:ext cx="628" cy="12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58" name="Line 86"/>
                <p:cNvSpPr>
                  <a:spLocks noChangeShapeType="1"/>
                </p:cNvSpPr>
                <p:nvPr/>
              </p:nvSpPr>
              <p:spPr bwMode="auto">
                <a:xfrm>
                  <a:off x="4311" y="2016"/>
                  <a:ext cx="589" cy="36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59" name="Line 87"/>
                <p:cNvSpPr>
                  <a:spLocks noChangeShapeType="1"/>
                </p:cNvSpPr>
                <p:nvPr/>
              </p:nvSpPr>
              <p:spPr bwMode="auto">
                <a:xfrm>
                  <a:off x="2465" y="3056"/>
                  <a:ext cx="904" cy="2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60" name="Line 88"/>
                <p:cNvSpPr>
                  <a:spLocks noChangeShapeType="1"/>
                </p:cNvSpPr>
                <p:nvPr/>
              </p:nvSpPr>
              <p:spPr bwMode="auto">
                <a:xfrm flipV="1">
                  <a:off x="2426" y="2056"/>
                  <a:ext cx="786" cy="32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61" name="Line 89"/>
                <p:cNvSpPr>
                  <a:spLocks noChangeShapeType="1"/>
                </p:cNvSpPr>
                <p:nvPr/>
              </p:nvSpPr>
              <p:spPr bwMode="auto">
                <a:xfrm flipH="1">
                  <a:off x="3172" y="2656"/>
                  <a:ext cx="982"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62" name="Line 90"/>
                <p:cNvSpPr>
                  <a:spLocks noChangeShapeType="1"/>
                </p:cNvSpPr>
                <p:nvPr/>
              </p:nvSpPr>
              <p:spPr bwMode="auto">
                <a:xfrm>
                  <a:off x="3133" y="2816"/>
                  <a:ext cx="106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6763" name="Text Box 91"/>
              <p:cNvSpPr txBox="1">
                <a:spLocks noChangeArrowheads="1"/>
              </p:cNvSpPr>
              <p:nvPr/>
            </p:nvSpPr>
            <p:spPr bwMode="auto">
              <a:xfrm>
                <a:off x="2048" y="946"/>
                <a:ext cx="640"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spcBef>
                    <a:spcPct val="50000"/>
                  </a:spcBef>
                </a:pPr>
                <a:r>
                  <a:rPr lang="pl-PL" sz="1200">
                    <a:solidFill>
                      <a:schemeClr val="tx2"/>
                    </a:solidFill>
                    <a:latin typeface="Tahoma" pitchFamily="34" charset="0"/>
                  </a:rPr>
                  <a:t>Projekt/system</a:t>
                </a:r>
              </a:p>
            </p:txBody>
          </p:sp>
          <p:sp>
            <p:nvSpPr>
              <p:cNvPr id="156764" name="Text Box 92"/>
              <p:cNvSpPr txBox="1">
                <a:spLocks noChangeArrowheads="1"/>
              </p:cNvSpPr>
              <p:nvPr/>
            </p:nvSpPr>
            <p:spPr bwMode="auto">
              <a:xfrm>
                <a:off x="3040" y="946"/>
                <a:ext cx="640"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spcBef>
                    <a:spcPct val="50000"/>
                  </a:spcBef>
                </a:pPr>
                <a:r>
                  <a:rPr lang="pl-PL" sz="1200">
                    <a:solidFill>
                      <a:schemeClr val="tx2"/>
                    </a:solidFill>
                    <a:latin typeface="Tahoma" pitchFamily="34" charset="0"/>
                  </a:rPr>
                  <a:t>Procesy</a:t>
                </a:r>
              </a:p>
            </p:txBody>
          </p:sp>
        </p:grpSp>
        <p:sp>
          <p:nvSpPr>
            <p:cNvPr id="156765" name="Rectangle 93"/>
            <p:cNvSpPr>
              <a:spLocks noChangeArrowheads="1"/>
            </p:cNvSpPr>
            <p:nvPr/>
          </p:nvSpPr>
          <p:spPr bwMode="auto">
            <a:xfrm>
              <a:off x="144" y="3776"/>
              <a:ext cx="2566" cy="496"/>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66" name="Text Box 94"/>
            <p:cNvSpPr txBox="1">
              <a:spLocks noChangeArrowheads="1"/>
            </p:cNvSpPr>
            <p:nvPr/>
          </p:nvSpPr>
          <p:spPr bwMode="auto">
            <a:xfrm>
              <a:off x="262" y="3824"/>
              <a:ext cx="2420"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eaLnBrk="0" hangingPunct="0">
                <a:lnSpc>
                  <a:spcPct val="75000"/>
                </a:lnSpc>
                <a:spcBef>
                  <a:spcPct val="10000"/>
                </a:spcBef>
              </a:pPr>
              <a:r>
                <a:rPr lang="pl-PL" sz="1400">
                  <a:solidFill>
                    <a:schemeClr val="tx2"/>
                  </a:solidFill>
                  <a:latin typeface="Tahoma" pitchFamily="34" charset="0"/>
                </a:rPr>
                <a:t>Repozytorium metod badania efektywności</a:t>
              </a:r>
            </a:p>
            <a:p>
              <a:pPr lvl="1" eaLnBrk="0" hangingPunct="0">
                <a:lnSpc>
                  <a:spcPct val="75000"/>
                </a:lnSpc>
                <a:spcBef>
                  <a:spcPct val="10000"/>
                </a:spcBef>
              </a:pPr>
              <a:r>
                <a:rPr lang="pl-PL" sz="1200">
                  <a:solidFill>
                    <a:schemeClr val="tx2"/>
                  </a:solidFill>
                  <a:latin typeface="Tahoma" pitchFamily="34" charset="0"/>
                </a:rPr>
                <a:t>a) rachunek efektywności inwestycji</a:t>
              </a:r>
            </a:p>
            <a:p>
              <a:pPr lvl="1" eaLnBrk="0" hangingPunct="0">
                <a:lnSpc>
                  <a:spcPct val="75000"/>
                </a:lnSpc>
                <a:spcBef>
                  <a:spcPct val="10000"/>
                </a:spcBef>
              </a:pPr>
              <a:r>
                <a:rPr lang="pl-PL" sz="1200">
                  <a:solidFill>
                    <a:schemeClr val="tx2"/>
                  </a:solidFill>
                  <a:latin typeface="Tahoma" pitchFamily="34" charset="0"/>
                </a:rPr>
                <a:t>b) analiza ekonomiczna i finansowa</a:t>
              </a:r>
            </a:p>
            <a:p>
              <a:pPr lvl="1" eaLnBrk="0" hangingPunct="0">
                <a:lnSpc>
                  <a:spcPct val="75000"/>
                </a:lnSpc>
                <a:spcBef>
                  <a:spcPct val="10000"/>
                </a:spcBef>
              </a:pPr>
              <a:r>
                <a:rPr lang="pl-PL" sz="1200">
                  <a:solidFill>
                    <a:schemeClr val="tx2"/>
                  </a:solidFill>
                  <a:latin typeface="Tahoma" pitchFamily="34" charset="0"/>
                </a:rPr>
                <a:t>c) metody tradycyjne i dedykowane</a:t>
              </a:r>
            </a:p>
          </p:txBody>
        </p:sp>
        <p:grpSp>
          <p:nvGrpSpPr>
            <p:cNvPr id="156767" name="Group 95"/>
            <p:cNvGrpSpPr>
              <a:grpSpLocks/>
            </p:cNvGrpSpPr>
            <p:nvPr/>
          </p:nvGrpSpPr>
          <p:grpSpPr bwMode="auto">
            <a:xfrm>
              <a:off x="2016" y="3584"/>
              <a:ext cx="283" cy="192"/>
              <a:chOff x="816" y="2160"/>
              <a:chExt cx="192" cy="192"/>
            </a:xfrm>
          </p:grpSpPr>
          <p:sp>
            <p:nvSpPr>
              <p:cNvPr id="156768" name="Line 96"/>
              <p:cNvSpPr>
                <a:spLocks noChangeShapeType="1"/>
              </p:cNvSpPr>
              <p:nvPr/>
            </p:nvSpPr>
            <p:spPr bwMode="auto">
              <a:xfrm>
                <a:off x="816"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769" name="Line 97"/>
              <p:cNvSpPr>
                <a:spLocks noChangeShapeType="1"/>
              </p:cNvSpPr>
              <p:nvPr/>
            </p:nvSpPr>
            <p:spPr bwMode="auto">
              <a:xfrm flipH="1" flipV="1">
                <a:off x="1008"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156770" name="Rectangle 98"/>
            <p:cNvSpPr>
              <a:spLocks noChangeArrowheads="1"/>
            </p:cNvSpPr>
            <p:nvPr/>
          </p:nvSpPr>
          <p:spPr bwMode="auto">
            <a:xfrm>
              <a:off x="3050" y="3776"/>
              <a:ext cx="2566" cy="496"/>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71" name="Text Box 99"/>
            <p:cNvSpPr txBox="1">
              <a:spLocks noChangeArrowheads="1"/>
            </p:cNvSpPr>
            <p:nvPr/>
          </p:nvSpPr>
          <p:spPr bwMode="auto">
            <a:xfrm>
              <a:off x="3192" y="3862"/>
              <a:ext cx="238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eaLnBrk="0" hangingPunct="0">
                <a:lnSpc>
                  <a:spcPct val="75000"/>
                </a:lnSpc>
                <a:spcBef>
                  <a:spcPct val="10000"/>
                </a:spcBef>
              </a:pPr>
              <a:r>
                <a:rPr lang="pl-PL" sz="1400">
                  <a:solidFill>
                    <a:schemeClr val="tx2"/>
                  </a:solidFill>
                  <a:latin typeface="Tahoma" pitchFamily="34" charset="0"/>
                </a:rPr>
                <a:t>Narzędzia wspomagające</a:t>
              </a:r>
            </a:p>
            <a:p>
              <a:pPr lvl="1" eaLnBrk="0" hangingPunct="0">
                <a:lnSpc>
                  <a:spcPct val="75000"/>
                </a:lnSpc>
                <a:spcBef>
                  <a:spcPct val="20000"/>
                </a:spcBef>
              </a:pPr>
              <a:r>
                <a:rPr lang="pl-PL" sz="1200">
                  <a:solidFill>
                    <a:schemeClr val="tx2"/>
                  </a:solidFill>
                  <a:latin typeface="Tahoma" pitchFamily="34" charset="0"/>
                </a:rPr>
                <a:t>a) pakiety biurowe (np. Excel, Calc)</a:t>
              </a:r>
            </a:p>
            <a:p>
              <a:pPr lvl="1" eaLnBrk="0" hangingPunct="0">
                <a:lnSpc>
                  <a:spcPct val="75000"/>
                </a:lnSpc>
                <a:spcBef>
                  <a:spcPct val="20000"/>
                </a:spcBef>
              </a:pPr>
              <a:r>
                <a:rPr lang="pl-PL" sz="1200">
                  <a:solidFill>
                    <a:schemeClr val="tx2"/>
                  </a:solidFill>
                  <a:latin typeface="Tahoma" pitchFamily="34" charset="0"/>
                </a:rPr>
                <a:t>b) systemy zarządzania projektami (np. Project)</a:t>
              </a:r>
            </a:p>
          </p:txBody>
        </p:sp>
        <p:grpSp>
          <p:nvGrpSpPr>
            <p:cNvPr id="156772" name="Group 100"/>
            <p:cNvGrpSpPr>
              <a:grpSpLocks/>
            </p:cNvGrpSpPr>
            <p:nvPr/>
          </p:nvGrpSpPr>
          <p:grpSpPr bwMode="auto">
            <a:xfrm>
              <a:off x="3504" y="3584"/>
              <a:ext cx="283" cy="192"/>
              <a:chOff x="816" y="2160"/>
              <a:chExt cx="192" cy="192"/>
            </a:xfrm>
          </p:grpSpPr>
          <p:sp>
            <p:nvSpPr>
              <p:cNvPr id="156773" name="Line 101"/>
              <p:cNvSpPr>
                <a:spLocks noChangeShapeType="1"/>
              </p:cNvSpPr>
              <p:nvPr/>
            </p:nvSpPr>
            <p:spPr bwMode="auto">
              <a:xfrm>
                <a:off x="816"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774" name="Line 102"/>
              <p:cNvSpPr>
                <a:spLocks noChangeShapeType="1"/>
              </p:cNvSpPr>
              <p:nvPr/>
            </p:nvSpPr>
            <p:spPr bwMode="auto">
              <a:xfrm flipH="1" flipV="1">
                <a:off x="1008"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grpSp>
          <p:nvGrpSpPr>
            <p:cNvPr id="156775" name="Group 103"/>
            <p:cNvGrpSpPr>
              <a:grpSpLocks/>
            </p:cNvGrpSpPr>
            <p:nvPr/>
          </p:nvGrpSpPr>
          <p:grpSpPr bwMode="auto">
            <a:xfrm rot="-5400000">
              <a:off x="2809" y="3858"/>
              <a:ext cx="147" cy="334"/>
              <a:chOff x="816" y="2160"/>
              <a:chExt cx="192" cy="192"/>
            </a:xfrm>
          </p:grpSpPr>
          <p:sp>
            <p:nvSpPr>
              <p:cNvPr id="156776" name="Line 104"/>
              <p:cNvSpPr>
                <a:spLocks noChangeShapeType="1"/>
              </p:cNvSpPr>
              <p:nvPr/>
            </p:nvSpPr>
            <p:spPr bwMode="auto">
              <a:xfrm>
                <a:off x="816"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777" name="Line 105"/>
              <p:cNvSpPr>
                <a:spLocks noChangeShapeType="1"/>
              </p:cNvSpPr>
              <p:nvPr/>
            </p:nvSpPr>
            <p:spPr bwMode="auto">
              <a:xfrm flipH="1" flipV="1">
                <a:off x="1008"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156778" name="AutoShape 106"/>
            <p:cNvSpPr>
              <a:spLocks noChangeArrowheads="1"/>
            </p:cNvSpPr>
            <p:nvPr/>
          </p:nvSpPr>
          <p:spPr bwMode="auto">
            <a:xfrm>
              <a:off x="1831" y="3262"/>
              <a:ext cx="2067" cy="338"/>
            </a:xfrm>
            <a:prstGeom prst="roundRect">
              <a:avLst>
                <a:gd name="adj" fmla="val 50000"/>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sz="1600" b="1">
                  <a:solidFill>
                    <a:schemeClr val="tx2"/>
                  </a:solidFill>
                  <a:latin typeface="Tahoma" pitchFamily="34" charset="0"/>
                </a:rPr>
                <a:t>pomiar i ocena</a:t>
              </a:r>
            </a:p>
          </p:txBody>
        </p:sp>
        <p:grpSp>
          <p:nvGrpSpPr>
            <p:cNvPr id="156779" name="Group 107"/>
            <p:cNvGrpSpPr>
              <a:grpSpLocks/>
            </p:cNvGrpSpPr>
            <p:nvPr/>
          </p:nvGrpSpPr>
          <p:grpSpPr bwMode="auto">
            <a:xfrm>
              <a:off x="2738" y="3072"/>
              <a:ext cx="283" cy="192"/>
              <a:chOff x="816" y="2160"/>
              <a:chExt cx="192" cy="192"/>
            </a:xfrm>
          </p:grpSpPr>
          <p:sp>
            <p:nvSpPr>
              <p:cNvPr id="156780" name="Line 108"/>
              <p:cNvSpPr>
                <a:spLocks noChangeShapeType="1"/>
              </p:cNvSpPr>
              <p:nvPr/>
            </p:nvSpPr>
            <p:spPr bwMode="auto">
              <a:xfrm>
                <a:off x="816"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781" name="Line 109"/>
              <p:cNvSpPr>
                <a:spLocks noChangeShapeType="1"/>
              </p:cNvSpPr>
              <p:nvPr/>
            </p:nvSpPr>
            <p:spPr bwMode="auto">
              <a:xfrm flipH="1" flipV="1">
                <a:off x="1008" y="2160"/>
                <a:ext cx="0" cy="192"/>
              </a:xfrm>
              <a:prstGeom prst="line">
                <a:avLst/>
              </a:prstGeom>
              <a:noFill/>
              <a:ln w="38100">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grpSp>
          <p:nvGrpSpPr>
            <p:cNvPr id="156782" name="Group 110"/>
            <p:cNvGrpSpPr>
              <a:grpSpLocks/>
            </p:cNvGrpSpPr>
            <p:nvPr/>
          </p:nvGrpSpPr>
          <p:grpSpPr bwMode="auto">
            <a:xfrm>
              <a:off x="144" y="1796"/>
              <a:ext cx="5472" cy="1274"/>
              <a:chOff x="144" y="1708"/>
              <a:chExt cx="5472" cy="1364"/>
            </a:xfrm>
          </p:grpSpPr>
          <p:sp>
            <p:nvSpPr>
              <p:cNvPr id="156783" name="Rectangle 111"/>
              <p:cNvSpPr>
                <a:spLocks noChangeArrowheads="1"/>
              </p:cNvSpPr>
              <p:nvPr/>
            </p:nvSpPr>
            <p:spPr bwMode="auto">
              <a:xfrm>
                <a:off x="144" y="1708"/>
                <a:ext cx="5472" cy="1364"/>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6784" name="Text Box 112"/>
              <p:cNvSpPr txBox="1">
                <a:spLocks noChangeArrowheads="1"/>
              </p:cNvSpPr>
              <p:nvPr/>
            </p:nvSpPr>
            <p:spPr bwMode="auto">
              <a:xfrm>
                <a:off x="215" y="1726"/>
                <a:ext cx="323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eaLnBrk="0" hangingPunct="0">
                  <a:spcBef>
                    <a:spcPct val="50000"/>
                  </a:spcBef>
                </a:pPr>
                <a:r>
                  <a:rPr lang="pl-PL" sz="1400">
                    <a:solidFill>
                      <a:schemeClr val="tx2"/>
                    </a:solidFill>
                    <a:latin typeface="Tahoma" pitchFamily="34" charset="0"/>
                  </a:rPr>
                  <a:t>Wybór modelu decyzyjnego i scenariusza badania</a:t>
                </a:r>
              </a:p>
            </p:txBody>
          </p:sp>
        </p:grpSp>
        <p:grpSp>
          <p:nvGrpSpPr>
            <p:cNvPr id="156785" name="Group 113"/>
            <p:cNvGrpSpPr>
              <a:grpSpLocks/>
            </p:cNvGrpSpPr>
            <p:nvPr/>
          </p:nvGrpSpPr>
          <p:grpSpPr bwMode="auto">
            <a:xfrm>
              <a:off x="214" y="1956"/>
              <a:ext cx="2346" cy="821"/>
              <a:chOff x="214" y="1868"/>
              <a:chExt cx="2346" cy="821"/>
            </a:xfrm>
          </p:grpSpPr>
          <p:sp>
            <p:nvSpPr>
              <p:cNvPr id="156786" name="Text Box 114"/>
              <p:cNvSpPr txBox="1">
                <a:spLocks noChangeArrowheads="1"/>
              </p:cNvSpPr>
              <p:nvPr/>
            </p:nvSpPr>
            <p:spPr bwMode="auto">
              <a:xfrm>
                <a:off x="215" y="2051"/>
                <a:ext cx="2345" cy="34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90000"/>
                  </a:lnSpc>
                </a:pPr>
                <a:r>
                  <a:rPr lang="pl-PL" sz="1400">
                    <a:solidFill>
                      <a:schemeClr val="tx2"/>
                    </a:solidFill>
                    <a:latin typeface="Tahoma" pitchFamily="34" charset="0"/>
                  </a:rPr>
                  <a:t>decyzje przedprojektowe</a:t>
                </a:r>
              </a:p>
              <a:p>
                <a:pPr algn="ctr" eaLnBrk="0" hangingPunct="0">
                  <a:lnSpc>
                    <a:spcPct val="90000"/>
                  </a:lnSpc>
                </a:pPr>
                <a:r>
                  <a:rPr lang="pl-PL" sz="1200">
                    <a:solidFill>
                      <a:schemeClr val="tx2"/>
                    </a:solidFill>
                    <a:latin typeface="Tahoma" pitchFamily="34" charset="0"/>
                  </a:rPr>
                  <a:t>(uruchomienie projektu, wybór wariantu realizacyjnego, zdefiniowanie zasad oceny)</a:t>
                </a:r>
              </a:p>
            </p:txBody>
          </p:sp>
          <p:sp>
            <p:nvSpPr>
              <p:cNvPr id="156787" name="Text Box 115"/>
              <p:cNvSpPr txBox="1">
                <a:spLocks noChangeArrowheads="1"/>
              </p:cNvSpPr>
              <p:nvPr/>
            </p:nvSpPr>
            <p:spPr bwMode="auto">
              <a:xfrm>
                <a:off x="215" y="1868"/>
                <a:ext cx="1350"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eaLnBrk="0" hangingPunct="0">
                  <a:spcBef>
                    <a:spcPct val="50000"/>
                  </a:spcBef>
                </a:pPr>
                <a:r>
                  <a:rPr lang="pl-PL" sz="1400" b="1">
                    <a:solidFill>
                      <a:schemeClr val="tx2"/>
                    </a:solidFill>
                    <a:latin typeface="Tahoma" pitchFamily="34" charset="0"/>
                  </a:rPr>
                  <a:t>badanie ex ante</a:t>
                </a:r>
              </a:p>
            </p:txBody>
          </p:sp>
          <p:sp>
            <p:nvSpPr>
              <p:cNvPr id="156788" name="Text Box 116"/>
              <p:cNvSpPr txBox="1">
                <a:spLocks noChangeArrowheads="1"/>
              </p:cNvSpPr>
              <p:nvPr/>
            </p:nvSpPr>
            <p:spPr bwMode="auto">
              <a:xfrm>
                <a:off x="214" y="2448"/>
                <a:ext cx="2345" cy="241"/>
              </a:xfrm>
              <a:prstGeom prst="rect">
                <a:avLst/>
              </a:prstGeom>
              <a:solidFill>
                <a:srgbClr val="DDDDDD"/>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nchor="ctr" anchorCtr="1"/>
              <a:lstStyle/>
              <a:p>
                <a:pPr algn="ctr" eaLnBrk="0" hangingPunct="0">
                  <a:lnSpc>
                    <a:spcPct val="90000"/>
                  </a:lnSpc>
                </a:pPr>
                <a:r>
                  <a:rPr lang="pl-PL" sz="1400">
                    <a:solidFill>
                      <a:schemeClr val="tx2"/>
                    </a:solidFill>
                    <a:latin typeface="Tahoma" pitchFamily="34" charset="0"/>
                  </a:rPr>
                  <a:t>planowane nakłady i efekty</a:t>
                </a:r>
              </a:p>
              <a:p>
                <a:pPr algn="ctr" eaLnBrk="0" hangingPunct="0">
                  <a:lnSpc>
                    <a:spcPct val="90000"/>
                  </a:lnSpc>
                </a:pPr>
                <a:r>
                  <a:rPr lang="pl-PL" sz="1200">
                    <a:solidFill>
                      <a:schemeClr val="tx2"/>
                    </a:solidFill>
                    <a:latin typeface="Tahoma" pitchFamily="34" charset="0"/>
                  </a:rPr>
                  <a:t>(prognozy, estymacje, symulacje)</a:t>
                </a:r>
                <a:r>
                  <a:rPr lang="pl-PL" sz="1100">
                    <a:solidFill>
                      <a:schemeClr val="tx2"/>
                    </a:solidFill>
                    <a:latin typeface="Tahoma" pitchFamily="34" charset="0"/>
                  </a:rPr>
                  <a:t> </a:t>
                </a:r>
              </a:p>
            </p:txBody>
          </p:sp>
        </p:grpSp>
        <p:grpSp>
          <p:nvGrpSpPr>
            <p:cNvPr id="156789" name="Group 117"/>
            <p:cNvGrpSpPr>
              <a:grpSpLocks/>
            </p:cNvGrpSpPr>
            <p:nvPr/>
          </p:nvGrpSpPr>
          <p:grpSpPr bwMode="auto">
            <a:xfrm>
              <a:off x="2640" y="1956"/>
              <a:ext cx="1413" cy="821"/>
              <a:chOff x="2640" y="1868"/>
              <a:chExt cx="1413" cy="821"/>
            </a:xfrm>
          </p:grpSpPr>
          <p:sp>
            <p:nvSpPr>
              <p:cNvPr id="156790" name="Text Box 118"/>
              <p:cNvSpPr txBox="1">
                <a:spLocks noChangeArrowheads="1"/>
              </p:cNvSpPr>
              <p:nvPr/>
            </p:nvSpPr>
            <p:spPr bwMode="auto">
              <a:xfrm>
                <a:off x="2640" y="2051"/>
                <a:ext cx="1413" cy="34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90000"/>
                  </a:lnSpc>
                  <a:spcBef>
                    <a:spcPct val="50000"/>
                  </a:spcBef>
                </a:pPr>
                <a:r>
                  <a:rPr lang="pl-PL" sz="1400">
                    <a:solidFill>
                      <a:schemeClr val="tx2"/>
                    </a:solidFill>
                    <a:latin typeface="Tahoma" pitchFamily="34" charset="0"/>
                  </a:rPr>
                  <a:t>decyzje operacyjne</a:t>
                </a:r>
                <a:r>
                  <a:rPr lang="pl-PL" sz="1000">
                    <a:solidFill>
                      <a:schemeClr val="tx2"/>
                    </a:solidFill>
                    <a:latin typeface="Tahoma" pitchFamily="34" charset="0"/>
                  </a:rPr>
                  <a:t> </a:t>
                </a:r>
                <a:r>
                  <a:rPr lang="pl-PL" sz="1200">
                    <a:solidFill>
                      <a:schemeClr val="tx2"/>
                    </a:solidFill>
                    <a:latin typeface="Tahoma" pitchFamily="34" charset="0"/>
                  </a:rPr>
                  <a:t>(wprowadzenie zmian, zaniechanie realizacji)</a:t>
                </a:r>
              </a:p>
            </p:txBody>
          </p:sp>
          <p:sp>
            <p:nvSpPr>
              <p:cNvPr id="156791" name="Text Box 119"/>
              <p:cNvSpPr txBox="1">
                <a:spLocks noChangeArrowheads="1"/>
              </p:cNvSpPr>
              <p:nvPr/>
            </p:nvSpPr>
            <p:spPr bwMode="auto">
              <a:xfrm>
                <a:off x="2640" y="1868"/>
                <a:ext cx="135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eaLnBrk="0" hangingPunct="0">
                  <a:spcBef>
                    <a:spcPct val="50000"/>
                  </a:spcBef>
                </a:pPr>
                <a:r>
                  <a:rPr lang="pl-PL" sz="1400" b="1">
                    <a:solidFill>
                      <a:schemeClr val="tx2"/>
                    </a:solidFill>
                    <a:latin typeface="Tahoma" pitchFamily="34" charset="0"/>
                  </a:rPr>
                  <a:t>badanie w trakcie</a:t>
                </a:r>
              </a:p>
            </p:txBody>
          </p:sp>
          <p:sp>
            <p:nvSpPr>
              <p:cNvPr id="156792" name="Text Box 120"/>
              <p:cNvSpPr txBox="1">
                <a:spLocks noChangeArrowheads="1"/>
              </p:cNvSpPr>
              <p:nvPr/>
            </p:nvSpPr>
            <p:spPr bwMode="auto">
              <a:xfrm>
                <a:off x="2640" y="2448"/>
                <a:ext cx="1413" cy="241"/>
              </a:xfrm>
              <a:prstGeom prst="rect">
                <a:avLst/>
              </a:prstGeom>
              <a:solidFill>
                <a:srgbClr val="DDDDDD"/>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nchor="ctr" anchorCtr="1"/>
              <a:lstStyle/>
              <a:p>
                <a:pPr algn="ctr" eaLnBrk="0" hangingPunct="0">
                  <a:lnSpc>
                    <a:spcPct val="90000"/>
                  </a:lnSpc>
                </a:pPr>
                <a:r>
                  <a:rPr lang="pl-PL" sz="1400">
                    <a:solidFill>
                      <a:schemeClr val="tx2"/>
                    </a:solidFill>
                    <a:latin typeface="Tahoma" pitchFamily="34" charset="0"/>
                  </a:rPr>
                  <a:t>ponoszone nakłady</a:t>
                </a:r>
              </a:p>
              <a:p>
                <a:pPr algn="ctr" eaLnBrk="0" hangingPunct="0">
                  <a:lnSpc>
                    <a:spcPct val="90000"/>
                  </a:lnSpc>
                </a:pPr>
                <a:r>
                  <a:rPr lang="pl-PL" sz="1400">
                    <a:solidFill>
                      <a:schemeClr val="tx2"/>
                    </a:solidFill>
                    <a:latin typeface="Tahoma" pitchFamily="34" charset="0"/>
                  </a:rPr>
                  <a:t>i bieżące efekty</a:t>
                </a:r>
              </a:p>
            </p:txBody>
          </p:sp>
        </p:grpSp>
        <p:grpSp>
          <p:nvGrpSpPr>
            <p:cNvPr id="156793" name="Group 121"/>
            <p:cNvGrpSpPr>
              <a:grpSpLocks/>
            </p:cNvGrpSpPr>
            <p:nvPr/>
          </p:nvGrpSpPr>
          <p:grpSpPr bwMode="auto">
            <a:xfrm>
              <a:off x="4124" y="1956"/>
              <a:ext cx="1416" cy="821"/>
              <a:chOff x="4124" y="1868"/>
              <a:chExt cx="1416" cy="821"/>
            </a:xfrm>
          </p:grpSpPr>
          <p:sp>
            <p:nvSpPr>
              <p:cNvPr id="156794" name="Text Box 122"/>
              <p:cNvSpPr txBox="1">
                <a:spLocks noChangeArrowheads="1"/>
              </p:cNvSpPr>
              <p:nvPr/>
            </p:nvSpPr>
            <p:spPr bwMode="auto">
              <a:xfrm>
                <a:off x="4128" y="2051"/>
                <a:ext cx="1412" cy="34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0" hangingPunct="0">
                  <a:lnSpc>
                    <a:spcPct val="90000"/>
                  </a:lnSpc>
                  <a:spcBef>
                    <a:spcPct val="50000"/>
                  </a:spcBef>
                </a:pPr>
                <a:r>
                  <a:rPr lang="pl-PL" sz="1400">
                    <a:solidFill>
                      <a:schemeClr val="tx2"/>
                    </a:solidFill>
                    <a:latin typeface="Tahoma" pitchFamily="34" charset="0"/>
                  </a:rPr>
                  <a:t>decyzje poprojektowe</a:t>
                </a:r>
                <a:r>
                  <a:rPr lang="pl-PL" sz="1000">
                    <a:solidFill>
                      <a:schemeClr val="tx2"/>
                    </a:solidFill>
                    <a:latin typeface="Tahoma" pitchFamily="34" charset="0"/>
                  </a:rPr>
                  <a:t> </a:t>
                </a:r>
                <a:r>
                  <a:rPr lang="pl-PL" sz="1200">
                    <a:solidFill>
                      <a:schemeClr val="tx2"/>
                    </a:solidFill>
                    <a:latin typeface="Tahoma" pitchFamily="34" charset="0"/>
                  </a:rPr>
                  <a:t>(wprowadzenie zmian, inicjacja nowego projektu)</a:t>
                </a:r>
              </a:p>
            </p:txBody>
          </p:sp>
          <p:sp>
            <p:nvSpPr>
              <p:cNvPr id="156795" name="Text Box 123"/>
              <p:cNvSpPr txBox="1">
                <a:spLocks noChangeArrowheads="1"/>
              </p:cNvSpPr>
              <p:nvPr/>
            </p:nvSpPr>
            <p:spPr bwMode="auto">
              <a:xfrm>
                <a:off x="4124" y="1868"/>
                <a:ext cx="1350"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eaLnBrk="0" hangingPunct="0">
                  <a:spcBef>
                    <a:spcPct val="50000"/>
                  </a:spcBef>
                </a:pPr>
                <a:r>
                  <a:rPr lang="pl-PL" sz="1400" b="1">
                    <a:solidFill>
                      <a:schemeClr val="tx2"/>
                    </a:solidFill>
                    <a:latin typeface="Tahoma" pitchFamily="34" charset="0"/>
                  </a:rPr>
                  <a:t>badanie ex post</a:t>
                </a:r>
              </a:p>
            </p:txBody>
          </p:sp>
          <p:sp>
            <p:nvSpPr>
              <p:cNvPr id="156796" name="Text Box 124"/>
              <p:cNvSpPr txBox="1">
                <a:spLocks noChangeArrowheads="1"/>
              </p:cNvSpPr>
              <p:nvPr/>
            </p:nvSpPr>
            <p:spPr bwMode="auto">
              <a:xfrm>
                <a:off x="4128" y="2448"/>
                <a:ext cx="1412" cy="241"/>
              </a:xfrm>
              <a:prstGeom prst="rect">
                <a:avLst/>
              </a:prstGeom>
              <a:solidFill>
                <a:srgbClr val="DDDDDD"/>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nchor="ctr" anchorCtr="1"/>
              <a:lstStyle/>
              <a:p>
                <a:pPr algn="ctr" eaLnBrk="0" hangingPunct="0">
                  <a:lnSpc>
                    <a:spcPct val="90000"/>
                  </a:lnSpc>
                </a:pPr>
                <a:r>
                  <a:rPr lang="pl-PL" sz="1400">
                    <a:solidFill>
                      <a:schemeClr val="tx2"/>
                    </a:solidFill>
                    <a:latin typeface="Tahoma" pitchFamily="34" charset="0"/>
                  </a:rPr>
                  <a:t>poniesione nakłady</a:t>
                </a:r>
              </a:p>
              <a:p>
                <a:pPr algn="ctr" eaLnBrk="0" hangingPunct="0">
                  <a:lnSpc>
                    <a:spcPct val="90000"/>
                  </a:lnSpc>
                </a:pPr>
                <a:r>
                  <a:rPr lang="pl-PL" sz="1400">
                    <a:solidFill>
                      <a:schemeClr val="tx2"/>
                    </a:solidFill>
                    <a:latin typeface="Tahoma" pitchFamily="34" charset="0"/>
                  </a:rPr>
                  <a:t>i uzyskane efekty</a:t>
                </a:r>
              </a:p>
            </p:txBody>
          </p:sp>
        </p:grpSp>
        <p:sp>
          <p:nvSpPr>
            <p:cNvPr id="156797" name="Rectangle 125"/>
            <p:cNvSpPr>
              <a:spLocks noChangeArrowheads="1"/>
            </p:cNvSpPr>
            <p:nvPr/>
          </p:nvSpPr>
          <p:spPr bwMode="auto">
            <a:xfrm>
              <a:off x="215" y="2815"/>
              <a:ext cx="5330" cy="227"/>
            </a:xfrm>
            <a:prstGeom prst="rect">
              <a:avLst/>
            </a:prstGeom>
            <a:solidFill>
              <a:srgbClr val="C0C0C0"/>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sz="1600">
                  <a:latin typeface="Tahoma" pitchFamily="34" charset="0"/>
                </a:rPr>
                <a:t>konieczność uwzględnienia czynników zmienności i ryzyka</a:t>
              </a:r>
            </a:p>
          </p:txBody>
        </p:sp>
        <p:sp>
          <p:nvSpPr>
            <p:cNvPr id="156798" name="AutoShape 126"/>
            <p:cNvSpPr>
              <a:spLocks noChangeArrowheads="1"/>
            </p:cNvSpPr>
            <p:nvPr/>
          </p:nvSpPr>
          <p:spPr bwMode="auto">
            <a:xfrm>
              <a:off x="68" y="3238"/>
              <a:ext cx="1655" cy="275"/>
            </a:xfrm>
            <a:prstGeom prst="wedgeRoundRectCallout">
              <a:avLst>
                <a:gd name="adj1" fmla="val 92657"/>
                <a:gd name="adj2" fmla="val -120343"/>
                <a:gd name="adj3" fmla="val 16667"/>
              </a:avLst>
            </a:prstGeom>
            <a:solidFill>
              <a:srgbClr val="C0C0C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18800" rIns="18000" bIns="118800" anchor="ctr" anchorCtr="1">
              <a:spAutoFit/>
            </a:bodyPr>
            <a:lstStyle/>
            <a:p>
              <a:pPr algn="ctr">
                <a:lnSpc>
                  <a:spcPct val="75000"/>
                </a:lnSpc>
              </a:pPr>
              <a:r>
                <a:rPr lang="pl-PL" sz="1600" b="1">
                  <a:latin typeface="Tahoma" pitchFamily="34" charset="0"/>
                </a:rPr>
                <a:t>analizy wrażliwości</a:t>
              </a:r>
            </a:p>
          </p:txBody>
        </p:sp>
        <p:sp>
          <p:nvSpPr>
            <p:cNvPr id="156799" name="AutoShape 127"/>
            <p:cNvSpPr>
              <a:spLocks noChangeArrowheads="1"/>
            </p:cNvSpPr>
            <p:nvPr/>
          </p:nvSpPr>
          <p:spPr bwMode="auto">
            <a:xfrm>
              <a:off x="4037" y="3238"/>
              <a:ext cx="1655" cy="275"/>
            </a:xfrm>
            <a:prstGeom prst="wedgeRoundRectCallout">
              <a:avLst>
                <a:gd name="adj1" fmla="val -102931"/>
                <a:gd name="adj2" fmla="val -127588"/>
                <a:gd name="adj3" fmla="val 16667"/>
              </a:avLst>
            </a:prstGeom>
            <a:solidFill>
              <a:srgbClr val="C0C0C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18800" rIns="18000" bIns="118800" anchor="ctr" anchorCtr="1">
              <a:spAutoFit/>
            </a:bodyPr>
            <a:lstStyle/>
            <a:p>
              <a:pPr algn="ctr">
                <a:lnSpc>
                  <a:spcPct val="75000"/>
                </a:lnSpc>
              </a:pPr>
              <a:r>
                <a:rPr lang="pl-PL" sz="1600" b="1">
                  <a:latin typeface="Tahoma" pitchFamily="34" charset="0"/>
                </a:rPr>
                <a:t>analizy scenariuszowe</a:t>
              </a:r>
            </a:p>
          </p:txBody>
        </p:sp>
        <p:sp>
          <p:nvSpPr>
            <p:cNvPr id="156800" name="AutoShape 128"/>
            <p:cNvSpPr>
              <a:spLocks noChangeArrowheads="1"/>
            </p:cNvSpPr>
            <p:nvPr/>
          </p:nvSpPr>
          <p:spPr bwMode="auto">
            <a:xfrm rot="5400000">
              <a:off x="2345" y="1401"/>
              <a:ext cx="397" cy="384"/>
            </a:xfrm>
            <a:prstGeom prst="rightArrow">
              <a:avLst>
                <a:gd name="adj1" fmla="val 50000"/>
                <a:gd name="adj2" fmla="val 25846"/>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6801" name="Group 129"/>
            <p:cNvGrpSpPr>
              <a:grpSpLocks/>
            </p:cNvGrpSpPr>
            <p:nvPr/>
          </p:nvGrpSpPr>
          <p:grpSpPr bwMode="auto">
            <a:xfrm>
              <a:off x="96" y="22"/>
              <a:ext cx="5568" cy="154"/>
              <a:chOff x="96" y="0"/>
              <a:chExt cx="5568" cy="154"/>
            </a:xfrm>
          </p:grpSpPr>
          <p:sp>
            <p:nvSpPr>
              <p:cNvPr id="156802" name="Line 130"/>
              <p:cNvSpPr>
                <a:spLocks noChangeShapeType="1"/>
              </p:cNvSpPr>
              <p:nvPr/>
            </p:nvSpPr>
            <p:spPr bwMode="auto">
              <a:xfrm>
                <a:off x="96" y="93"/>
                <a:ext cx="55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803" name="Text Box 131"/>
              <p:cNvSpPr txBox="1">
                <a:spLocks noChangeArrowheads="1"/>
              </p:cNvSpPr>
              <p:nvPr/>
            </p:nvSpPr>
            <p:spPr bwMode="auto">
              <a:xfrm>
                <a:off x="414" y="0"/>
                <a:ext cx="1502"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pl-PL" sz="1600" b="1">
                    <a:latin typeface="Tahoma" pitchFamily="34" charset="0"/>
                  </a:rPr>
                  <a:t>etap przeddecyzyjny</a:t>
                </a:r>
              </a:p>
            </p:txBody>
          </p:sp>
        </p:grpSp>
        <p:grpSp>
          <p:nvGrpSpPr>
            <p:cNvPr id="156804" name="Group 132"/>
            <p:cNvGrpSpPr>
              <a:grpSpLocks/>
            </p:cNvGrpSpPr>
            <p:nvPr/>
          </p:nvGrpSpPr>
          <p:grpSpPr bwMode="auto">
            <a:xfrm>
              <a:off x="96" y="1565"/>
              <a:ext cx="5568" cy="154"/>
              <a:chOff x="96" y="1480"/>
              <a:chExt cx="5568" cy="154"/>
            </a:xfrm>
          </p:grpSpPr>
          <p:sp>
            <p:nvSpPr>
              <p:cNvPr id="156805" name="Line 133"/>
              <p:cNvSpPr>
                <a:spLocks noChangeShapeType="1"/>
              </p:cNvSpPr>
              <p:nvPr/>
            </p:nvSpPr>
            <p:spPr bwMode="auto">
              <a:xfrm>
                <a:off x="96" y="1556"/>
                <a:ext cx="55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56806" name="Text Box 134"/>
              <p:cNvSpPr txBox="1">
                <a:spLocks noChangeArrowheads="1"/>
              </p:cNvSpPr>
              <p:nvPr/>
            </p:nvSpPr>
            <p:spPr bwMode="auto">
              <a:xfrm>
                <a:off x="584" y="1480"/>
                <a:ext cx="1190"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pl-PL" sz="1600" b="1">
                    <a:latin typeface="Tahoma" pitchFamily="34" charset="0"/>
                  </a:rPr>
                  <a:t>etap decyzyjny</a:t>
                </a:r>
              </a:p>
            </p:txBody>
          </p:sp>
        </p:grpSp>
      </p:grpSp>
    </p:spTree>
    <p:extLst>
      <p:ext uri="{BB962C8B-B14F-4D97-AF65-F5344CB8AC3E}">
        <p14:creationId xmlns:p14="http://schemas.microsoft.com/office/powerpoint/2010/main" val="1656770908"/>
      </p:ext>
    </p:extLst>
  </p:cSld>
  <p:clrMapOvr>
    <a:masterClrMapping/>
  </p:clrMapOvr>
  <p:transition>
    <p:zoom/>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746125" y="3721100"/>
            <a:ext cx="78755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l-PL" sz="3200" b="1" i="1">
                <a:solidFill>
                  <a:srgbClr val="000066"/>
                </a:solidFill>
                <a:effectLst>
                  <a:outerShdw blurRad="38100" dist="38100" dir="2700000" algn="tl">
                    <a:srgbClr val="000000"/>
                  </a:outerShdw>
                </a:effectLst>
                <a:latin typeface="Arial" charset="0"/>
              </a:rPr>
              <a:t>Ocena efektywności projektu obsługi zamówień elektronicznych typu EDI/EWD</a:t>
            </a:r>
          </a:p>
        </p:txBody>
      </p:sp>
      <p:sp>
        <p:nvSpPr>
          <p:cNvPr id="150531" name="AutoShape 3">
            <a:hlinkClick r:id="rId2" action="ppaction://hlinkfile" highlightClick="1"/>
          </p:cNvPr>
          <p:cNvSpPr>
            <a:spLocks noChangeArrowheads="1"/>
          </p:cNvSpPr>
          <p:nvPr/>
        </p:nvSpPr>
        <p:spPr bwMode="auto">
          <a:xfrm>
            <a:off x="6281738" y="5724525"/>
            <a:ext cx="2430462" cy="450850"/>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sz="2000" i="1">
                <a:latin typeface="Arial" charset="0"/>
              </a:rPr>
              <a:t>Przykład Q</a:t>
            </a:r>
          </a:p>
        </p:txBody>
      </p:sp>
      <p:sp>
        <p:nvSpPr>
          <p:cNvPr id="150532" name="AutoShape 4">
            <a:hlinkClick r:id="rId3" action="ppaction://hlinkfile" highlightClick="1"/>
          </p:cNvPr>
          <p:cNvSpPr>
            <a:spLocks noChangeArrowheads="1"/>
          </p:cNvSpPr>
          <p:nvPr/>
        </p:nvSpPr>
        <p:spPr bwMode="auto">
          <a:xfrm>
            <a:off x="6281738" y="2124075"/>
            <a:ext cx="2430462" cy="450850"/>
          </a:xfrm>
          <a:prstGeom prst="actionButtonBlank">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sz="2000" i="1">
                <a:latin typeface="Arial" charset="0"/>
              </a:rPr>
              <a:t>Przykład Y</a:t>
            </a:r>
          </a:p>
        </p:txBody>
      </p:sp>
      <p:sp>
        <p:nvSpPr>
          <p:cNvPr id="150533" name="Text Box 5"/>
          <p:cNvSpPr txBox="1">
            <a:spLocks noChangeArrowheads="1"/>
          </p:cNvSpPr>
          <p:nvPr/>
        </p:nvSpPr>
        <p:spPr bwMode="auto">
          <a:xfrm>
            <a:off x="792163" y="414338"/>
            <a:ext cx="78755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l-PL" sz="3200" b="1" i="1">
                <a:solidFill>
                  <a:srgbClr val="000066"/>
                </a:solidFill>
                <a:effectLst>
                  <a:outerShdw blurRad="38100" dist="38100" dir="2700000" algn="tl">
                    <a:srgbClr val="000000"/>
                  </a:outerShdw>
                </a:effectLst>
                <a:latin typeface="Arial" charset="0"/>
              </a:rPr>
              <a:t>Ocena efektywności projektu platformy integracyjnej typu B2B/A2A/inB</a:t>
            </a:r>
          </a:p>
        </p:txBody>
      </p:sp>
      <p:sp>
        <p:nvSpPr>
          <p:cNvPr id="150537" name="AutoShape 9">
            <a:hlinkClick r:id="rId4" action="ppaction://hlinkfile" highlightClick="1"/>
          </p:cNvPr>
          <p:cNvSpPr>
            <a:spLocks noChangeArrowheads="1"/>
          </p:cNvSpPr>
          <p:nvPr/>
        </p:nvSpPr>
        <p:spPr bwMode="auto">
          <a:xfrm>
            <a:off x="3536950" y="5589588"/>
            <a:ext cx="611188" cy="719137"/>
          </a:xfrm>
          <a:prstGeom prst="actionButtonDocumen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b="1" i="1">
                <a:latin typeface="Arial" charset="0"/>
              </a:rPr>
              <a:t>Q</a:t>
            </a:r>
            <a:r>
              <a:rPr lang="pl-PL" b="1" i="1" baseline="-25000">
                <a:latin typeface="Arial" charset="0"/>
              </a:rPr>
              <a:t>1</a:t>
            </a:r>
            <a:endParaRPr lang="pl-PL" b="1" i="1">
              <a:latin typeface="Arial" charset="0"/>
            </a:endParaRPr>
          </a:p>
        </p:txBody>
      </p:sp>
      <p:sp>
        <p:nvSpPr>
          <p:cNvPr id="150538" name="AutoShape 10">
            <a:hlinkClick r:id="rId5" action="ppaction://hlinkfile" highlightClick="1"/>
          </p:cNvPr>
          <p:cNvSpPr>
            <a:spLocks noChangeArrowheads="1"/>
          </p:cNvSpPr>
          <p:nvPr/>
        </p:nvSpPr>
        <p:spPr bwMode="auto">
          <a:xfrm>
            <a:off x="3986213" y="1989138"/>
            <a:ext cx="611187" cy="720725"/>
          </a:xfrm>
          <a:prstGeom prst="actionButtonDocumen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b="1" i="1">
                <a:latin typeface="Arial" charset="0"/>
              </a:rPr>
              <a:t>Y</a:t>
            </a:r>
          </a:p>
        </p:txBody>
      </p:sp>
      <p:sp>
        <p:nvSpPr>
          <p:cNvPr id="150539" name="AutoShape 11">
            <a:hlinkClick r:id="rId6" action="ppaction://hlinkfile" highlightClick="1"/>
          </p:cNvPr>
          <p:cNvSpPr>
            <a:spLocks noChangeArrowheads="1"/>
          </p:cNvSpPr>
          <p:nvPr/>
        </p:nvSpPr>
        <p:spPr bwMode="auto">
          <a:xfrm>
            <a:off x="4860925" y="5589588"/>
            <a:ext cx="611188" cy="719137"/>
          </a:xfrm>
          <a:prstGeom prst="actionButtonDocumen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b="1" i="1">
                <a:latin typeface="Arial" charset="0"/>
              </a:rPr>
              <a:t>Q</a:t>
            </a:r>
            <a:r>
              <a:rPr lang="pl-PL" b="1" i="1" baseline="-25000">
                <a:latin typeface="Arial" charset="0"/>
              </a:rPr>
              <a:t>2</a:t>
            </a:r>
          </a:p>
        </p:txBody>
      </p:sp>
    </p:spTree>
    <p:extLst>
      <p:ext uri="{BB962C8B-B14F-4D97-AF65-F5344CB8AC3E}">
        <p14:creationId xmlns:p14="http://schemas.microsoft.com/office/powerpoint/2010/main" val="1435336687"/>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828675"/>
          </a:xfrm>
        </p:spPr>
        <p:txBody>
          <a:bodyPr/>
          <a:lstStyle/>
          <a:p>
            <a:pPr eaLnBrk="1" hangingPunct="1"/>
            <a:r>
              <a:rPr lang="pl-PL" altLang="pl-PL" sz="2000" b="1" smtClean="0">
                <a:latin typeface="Times New Roman" pitchFamily="18" charset="0"/>
                <a:cs typeface="Times New Roman" pitchFamily="18" charset="0"/>
              </a:rPr>
              <a:t>Średnia skala niedotrzymania planowanego </a:t>
            </a:r>
            <a:r>
              <a:rPr lang="pl-PL" altLang="pl-PL" sz="2000" b="1" smtClean="0">
                <a:solidFill>
                  <a:srgbClr val="FF0000"/>
                </a:solidFill>
                <a:latin typeface="Times New Roman" pitchFamily="18" charset="0"/>
                <a:cs typeface="Times New Roman" pitchFamily="18" charset="0"/>
              </a:rPr>
              <a:t>zakresu </a:t>
            </a:r>
            <a:r>
              <a:rPr lang="pl-PL" altLang="pl-PL" sz="2000" b="1" smtClean="0">
                <a:latin typeface="Times New Roman" pitchFamily="18" charset="0"/>
                <a:cs typeface="Times New Roman" pitchFamily="18" charset="0"/>
              </a:rPr>
              <a:t>projektu w latach 1994 – 2004 w odstępach dwuletnich</a:t>
            </a:r>
            <a:r>
              <a:rPr lang="pl-PL" altLang="pl-PL" sz="2000" smtClean="0">
                <a:latin typeface="Times New Roman" pitchFamily="18" charset="0"/>
                <a:cs typeface="Times New Roman" pitchFamily="18" charset="0"/>
              </a:rPr>
              <a:t> </a:t>
            </a:r>
            <a:r>
              <a:rPr lang="pl-PL" altLang="pl-PL" sz="2000" b="1" smtClean="0">
                <a:latin typeface="Times New Roman" pitchFamily="18" charset="0"/>
                <a:cs typeface="Times New Roman" pitchFamily="18" charset="0"/>
              </a:rPr>
              <a:t>wg</a:t>
            </a:r>
            <a:r>
              <a:rPr lang="pl-PL" altLang="pl-PL" sz="2000" smtClean="0">
                <a:latin typeface="Times New Roman" pitchFamily="18" charset="0"/>
                <a:cs typeface="Times New Roman" pitchFamily="18" charset="0"/>
              </a:rPr>
              <a:t> </a:t>
            </a:r>
            <a:r>
              <a:rPr lang="pl-PL" altLang="pl-PL" sz="2000" b="1" smtClean="0">
                <a:latin typeface="Times New Roman" pitchFamily="18" charset="0"/>
                <a:cs typeface="Times New Roman" pitchFamily="18" charset="0"/>
              </a:rPr>
              <a:t>Standish Group</a:t>
            </a:r>
            <a:endParaRPr lang="pl-PL" altLang="pl-PL" sz="2000" smtClean="0"/>
          </a:p>
        </p:txBody>
      </p:sp>
      <p:sp>
        <p:nvSpPr>
          <p:cNvPr id="26627" name="Rectangle 5"/>
          <p:cNvSpPr>
            <a:spLocks noChangeArrowheads="1"/>
          </p:cNvSpPr>
          <p:nvPr/>
        </p:nvSpPr>
        <p:spPr bwMode="auto">
          <a:xfrm>
            <a:off x="0" y="251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l-PL" altLang="pl-PL"/>
          </a:p>
        </p:txBody>
      </p:sp>
      <p:graphicFrame>
        <p:nvGraphicFramePr>
          <p:cNvPr id="2" name="Object 4"/>
          <p:cNvGraphicFramePr>
            <a:graphicFrameLocks noChangeAspect="1"/>
          </p:cNvGraphicFramePr>
          <p:nvPr/>
        </p:nvGraphicFramePr>
        <p:xfrm>
          <a:off x="519113" y="1392238"/>
          <a:ext cx="8034337"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10395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2" name="Rectangle 16"/>
          <p:cNvSpPr>
            <a:spLocks noGrp="1" noChangeArrowheads="1"/>
          </p:cNvSpPr>
          <p:nvPr>
            <p:ph type="title"/>
          </p:nvPr>
        </p:nvSpPr>
        <p:spPr>
          <a:xfrm>
            <a:off x="760413" y="188913"/>
            <a:ext cx="7772400" cy="784225"/>
          </a:xfrm>
        </p:spPr>
        <p:txBody>
          <a:bodyPr/>
          <a:lstStyle/>
          <a:p>
            <a:r>
              <a:rPr lang="pl-PL" b="1" i="1">
                <a:solidFill>
                  <a:srgbClr val="000099"/>
                </a:solidFill>
                <a:effectLst>
                  <a:outerShdw blurRad="38100" dist="38100" dir="2700000" algn="tl">
                    <a:srgbClr val="000000"/>
                  </a:outerShdw>
                </a:effectLst>
                <a:latin typeface="Arial" charset="0"/>
              </a:rPr>
              <a:t>Wnioski</a:t>
            </a:r>
          </a:p>
        </p:txBody>
      </p:sp>
      <p:sp>
        <p:nvSpPr>
          <p:cNvPr id="34833" name="Rectangle 17"/>
          <p:cNvSpPr>
            <a:spLocks noGrp="1" noChangeArrowheads="1"/>
          </p:cNvSpPr>
          <p:nvPr>
            <p:ph type="body" idx="1"/>
          </p:nvPr>
        </p:nvSpPr>
        <p:spPr>
          <a:xfrm>
            <a:off x="431800" y="1179513"/>
            <a:ext cx="8370888" cy="5445125"/>
          </a:xfrm>
        </p:spPr>
        <p:txBody>
          <a:bodyPr/>
          <a:lstStyle/>
          <a:p>
            <a:pPr>
              <a:spcBef>
                <a:spcPct val="65000"/>
              </a:spcBef>
              <a:buFont typeface="Wingdings" pitchFamily="2" charset="2"/>
              <a:buChar char="§"/>
            </a:pPr>
            <a:r>
              <a:rPr lang="pl-PL" sz="2400" i="1" dirty="0">
                <a:solidFill>
                  <a:srgbClr val="000066"/>
                </a:solidFill>
                <a:effectLst>
                  <a:outerShdw blurRad="38100" dist="38100" dir="2700000" algn="tl">
                    <a:srgbClr val="000000"/>
                  </a:outerShdw>
                </a:effectLst>
                <a:latin typeface="Arial" charset="0"/>
              </a:rPr>
              <a:t>Obszar projektów e-biznesowych jest na tyle „dojrzały”, że powinien – podobnie jak wszystkie projekty IT – być poddany ocenie efektywności ekonomicznej</a:t>
            </a:r>
          </a:p>
          <a:p>
            <a:pPr>
              <a:spcBef>
                <a:spcPct val="65000"/>
              </a:spcBef>
              <a:buFont typeface="Wingdings" pitchFamily="2" charset="2"/>
              <a:buChar char="§"/>
            </a:pPr>
            <a:r>
              <a:rPr lang="pl-PL" sz="2400" i="1" dirty="0">
                <a:solidFill>
                  <a:srgbClr val="000066"/>
                </a:solidFill>
                <a:effectLst>
                  <a:outerShdw blurRad="38100" dist="38100" dir="2700000" algn="tl">
                    <a:srgbClr val="000000"/>
                  </a:outerShdw>
                </a:effectLst>
                <a:latin typeface="Arial" charset="0"/>
              </a:rPr>
              <a:t>Do badania i oceny efektywności z powodzeniem można użyć metod analitycznych, bazujących na przyjętej w projektach europejskich filozofii CBA z użyciem bezwzględnych kryteriów decyzyjnych opartych na estymowanych wartościach NPV i IRR</a:t>
            </a:r>
          </a:p>
          <a:p>
            <a:pPr>
              <a:spcBef>
                <a:spcPct val="65000"/>
              </a:spcBef>
              <a:buFont typeface="Wingdings" pitchFamily="2" charset="2"/>
              <a:buChar char="§"/>
            </a:pPr>
            <a:r>
              <a:rPr lang="pl-PL" sz="2400" i="1" dirty="0">
                <a:solidFill>
                  <a:srgbClr val="000066"/>
                </a:solidFill>
                <a:effectLst>
                  <a:outerShdw blurRad="38100" dist="38100" dir="2700000" algn="tl">
                    <a:srgbClr val="000000"/>
                  </a:outerShdw>
                </a:effectLst>
                <a:latin typeface="Arial" charset="0"/>
              </a:rPr>
              <a:t>Zastosowanie takiego podejścia ułatwia ubieganie się o częściowe sfinansowanie tej grupy projektów z funduszy europejskich, co pozwala na ich realizację znacznie większej grupie podmiotów gospodarczych i instytucji publicznych</a:t>
            </a:r>
          </a:p>
        </p:txBody>
      </p:sp>
    </p:spTree>
    <p:extLst>
      <p:ext uri="{BB962C8B-B14F-4D97-AF65-F5344CB8AC3E}">
        <p14:creationId xmlns:p14="http://schemas.microsoft.com/office/powerpoint/2010/main" val="13417841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4833">
                                            <p:txEl>
                                              <p:pRg st="0" end="0"/>
                                            </p:txEl>
                                          </p:spTgt>
                                        </p:tgtEl>
                                        <p:attrNameLst>
                                          <p:attrName>style.visibility</p:attrName>
                                        </p:attrNameLst>
                                      </p:cBhvr>
                                      <p:to>
                                        <p:strVal val="visible"/>
                                      </p:to>
                                    </p:set>
                                    <p:anim calcmode="lin" valueType="num">
                                      <p:cBhvr>
                                        <p:cTn id="7" dur="1000" fill="hold"/>
                                        <p:tgtEl>
                                          <p:spTgt spid="3483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483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483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4833">
                                            <p:txEl>
                                              <p:pRg st="1" end="1"/>
                                            </p:txEl>
                                          </p:spTgt>
                                        </p:tgtEl>
                                        <p:attrNameLst>
                                          <p:attrName>style.visibility</p:attrName>
                                        </p:attrNameLst>
                                      </p:cBhvr>
                                      <p:to>
                                        <p:strVal val="visible"/>
                                      </p:to>
                                    </p:set>
                                    <p:anim calcmode="lin" valueType="num">
                                      <p:cBhvr>
                                        <p:cTn id="14" dur="1000" fill="hold"/>
                                        <p:tgtEl>
                                          <p:spTgt spid="3483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483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483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4833">
                                            <p:txEl>
                                              <p:pRg st="2" end="2"/>
                                            </p:txEl>
                                          </p:spTgt>
                                        </p:tgtEl>
                                        <p:attrNameLst>
                                          <p:attrName>style.visibility</p:attrName>
                                        </p:attrNameLst>
                                      </p:cBhvr>
                                      <p:to>
                                        <p:strVal val="visible"/>
                                      </p:to>
                                    </p:set>
                                    <p:anim calcmode="lin" valueType="num">
                                      <p:cBhvr>
                                        <p:cTn id="21" dur="1000" fill="hold"/>
                                        <p:tgtEl>
                                          <p:spTgt spid="3483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483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48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06090"/>
          </a:xfrm>
        </p:spPr>
        <p:txBody>
          <a:bodyPr>
            <a:normAutofit/>
          </a:bodyPr>
          <a:lstStyle/>
          <a:p>
            <a:pPr algn="l"/>
            <a:r>
              <a:rPr lang="pl-PL" sz="2400" b="1" dirty="0" smtClean="0"/>
              <a:t>Wprowadzenie</a:t>
            </a:r>
            <a:endParaRPr lang="pl-PL" sz="2400" dirty="0"/>
          </a:p>
        </p:txBody>
      </p:sp>
      <p:sp>
        <p:nvSpPr>
          <p:cNvPr id="3" name="Symbol zastępczy zawartości 2"/>
          <p:cNvSpPr>
            <a:spLocks noGrp="1"/>
          </p:cNvSpPr>
          <p:nvPr>
            <p:ph idx="1"/>
          </p:nvPr>
        </p:nvSpPr>
        <p:spPr/>
        <p:txBody>
          <a:bodyPr>
            <a:normAutofit fontScale="77500" lnSpcReduction="20000"/>
          </a:bodyPr>
          <a:lstStyle/>
          <a:p>
            <a:pPr marL="0" indent="0" algn="just">
              <a:buNone/>
            </a:pPr>
            <a:r>
              <a:rPr lang="pl-PL" dirty="0"/>
              <a:t>Pogorszenie sytuacji ekonomicznej w następstwie globalnego kryzysu gospodarczego, które obserwujemy w Polsce od drugiej połowy 2008 roku, nie ominęło także rynku technologii informacyjnych (IT) oraz sfery ich zastosowań. </a:t>
            </a:r>
            <a:endParaRPr lang="pl-PL" dirty="0" smtClean="0"/>
          </a:p>
          <a:p>
            <a:pPr marL="0" indent="0" algn="just">
              <a:buNone/>
            </a:pPr>
            <a:r>
              <a:rPr lang="pl-PL" dirty="0" smtClean="0"/>
              <a:t>Potwierdzają </a:t>
            </a:r>
            <a:r>
              <a:rPr lang="pl-PL" dirty="0"/>
              <a:t>to raporty udostępniane przez GUS i PARP oraz działające w tym obszarze firmy analityczne, takie m.in. jak </a:t>
            </a:r>
            <a:r>
              <a:rPr lang="pl-PL" dirty="0" err="1"/>
              <a:t>DiS</a:t>
            </a:r>
            <a:r>
              <a:rPr lang="pl-PL" dirty="0"/>
              <a:t>, Gartner, </a:t>
            </a:r>
            <a:r>
              <a:rPr lang="pl-PL" dirty="0" err="1"/>
              <a:t>Forrester</a:t>
            </a:r>
            <a:r>
              <a:rPr lang="pl-PL" dirty="0"/>
              <a:t> </a:t>
            </a:r>
            <a:r>
              <a:rPr lang="pl-PL" dirty="0" err="1"/>
              <a:t>Research</a:t>
            </a:r>
            <a:r>
              <a:rPr lang="pl-PL" dirty="0"/>
              <a:t>, IDG czy PMR. </a:t>
            </a:r>
            <a:endParaRPr lang="pl-PL" dirty="0" smtClean="0"/>
          </a:p>
          <a:p>
            <a:pPr marL="0" indent="0" algn="just">
              <a:buNone/>
            </a:pPr>
            <a:r>
              <a:rPr lang="pl-PL" dirty="0" smtClean="0"/>
              <a:t>Wynika </a:t>
            </a:r>
            <a:r>
              <a:rPr lang="pl-PL" dirty="0"/>
              <a:t>z nich, że po raz pierwszy w ostatnim dziesięcioleciu w 2009 roku nie tylko nie zanotowano wzrostu, ale wartość rynku IT spadła o 10,1% (z 26,9 do 24,2 mld zł). </a:t>
            </a:r>
            <a:endParaRPr lang="pl-PL" dirty="0" smtClean="0"/>
          </a:p>
          <a:p>
            <a:pPr marL="0" indent="0" algn="just">
              <a:buNone/>
            </a:pPr>
            <a:r>
              <a:rPr lang="pl-PL" dirty="0" smtClean="0"/>
              <a:t>Wprawdzie </a:t>
            </a:r>
            <a:r>
              <a:rPr lang="pl-PL" dirty="0"/>
              <a:t>rok 2010 przyniósł wzrost w ujęciu rok do roku o 3,3%, ale i tak nie osiągnięto poziomu z 2008 roku (wartość rynku była o 1,9 mld mniejsza).</a:t>
            </a:r>
          </a:p>
        </p:txBody>
      </p:sp>
    </p:spTree>
    <p:extLst>
      <p:ext uri="{BB962C8B-B14F-4D97-AF65-F5344CB8AC3E}">
        <p14:creationId xmlns:p14="http://schemas.microsoft.com/office/powerpoint/2010/main" val="8263946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a:t>Wartość (mld zł) i dynamika w ujęciu rok do roku (%) rynku IT w Polsce w latach 2004-2010 według danych i prognoz PMR z sierpnia 2010 roku </a:t>
            </a:r>
          </a:p>
        </p:txBody>
      </p:sp>
      <p:graphicFrame>
        <p:nvGraphicFramePr>
          <p:cNvPr id="4" name="Wykres 3"/>
          <p:cNvGraphicFramePr/>
          <p:nvPr>
            <p:extLst>
              <p:ext uri="{D42A27DB-BD31-4B8C-83A1-F6EECF244321}">
                <p14:modId xmlns:p14="http://schemas.microsoft.com/office/powerpoint/2010/main" val="636440011"/>
              </p:ext>
            </p:extLst>
          </p:nvPr>
        </p:nvGraphicFramePr>
        <p:xfrm>
          <a:off x="431540" y="2005964"/>
          <a:ext cx="8208912" cy="4231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98396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399276" cy="6084676"/>
          </a:xfrm>
        </p:spPr>
        <p:txBody>
          <a:bodyPr>
            <a:noAutofit/>
          </a:bodyPr>
          <a:lstStyle/>
          <a:p>
            <a:pPr marL="0" indent="0" algn="just">
              <a:buNone/>
            </a:pPr>
            <a:r>
              <a:rPr lang="pl-PL" sz="1600" dirty="0"/>
              <a:t>Przedstawiona sytuacja wpłynęła na funkcjonowanie i programy informatyzacji znacznej części przedsiębiorstw i instytucji. Według badań przeprowadzonych przez autora, który w latach 2009 i 2010 zebrał w 248 obiektach dane opisujące wpływ kryzysu gospodarczego na przedsięwzięcia i systemy informatyczne, w wielu z nich spowodowało to przynajmniej częściową zmianę strategii informatyzacji. Najczęściej (odpowiednio powyżej 25% wskazań dla ogółu obiektów i powyżej 35% dla obiektów, które zadeklarowały, że zmieniły strategię IT) wskazywanymi przez respondentów przejawami tej zmiany – oprócz zmniejszenia ilości szkoleń/kursów – są w </a:t>
            </a:r>
            <a:r>
              <a:rPr lang="pl-PL" sz="1600" dirty="0" smtClean="0"/>
              <a:t>kolejności:</a:t>
            </a:r>
            <a:endParaRPr lang="pl-PL" sz="1600" dirty="0"/>
          </a:p>
          <a:p>
            <a:pPr lvl="0" algn="just"/>
            <a:r>
              <a:rPr lang="pl-PL" sz="1600" dirty="0"/>
              <a:t>przesunięcie inwestycji IT w czasie,</a:t>
            </a:r>
          </a:p>
          <a:p>
            <a:pPr lvl="0" algn="just"/>
            <a:r>
              <a:rPr lang="pl-PL" sz="1600" dirty="0"/>
              <a:t>spadek nakładów inwestycyjnych w obszarze IT,</a:t>
            </a:r>
          </a:p>
          <a:p>
            <a:pPr lvl="0" algn="just"/>
            <a:r>
              <a:rPr lang="pl-PL" sz="1600" dirty="0"/>
              <a:t>zmniejszenie budżetów działów IT.</a:t>
            </a:r>
          </a:p>
          <a:p>
            <a:pPr marL="0" indent="0" algn="just">
              <a:buNone/>
            </a:pPr>
            <a:r>
              <a:rPr lang="pl-PL" sz="1600" dirty="0"/>
              <a:t>Wyniki przeprowadzonych analiz są opublikowane m.in. w pracach: M. Dyczkowski, </a:t>
            </a:r>
            <a:r>
              <a:rPr lang="pl-PL" sz="1600" i="1" dirty="0" err="1"/>
              <a:t>Economic</a:t>
            </a:r>
            <a:r>
              <a:rPr lang="pl-PL" sz="1600" i="1" dirty="0"/>
              <a:t> </a:t>
            </a:r>
            <a:r>
              <a:rPr lang="pl-PL" sz="1600" i="1" dirty="0" err="1"/>
              <a:t>crisis</a:t>
            </a:r>
            <a:r>
              <a:rPr lang="pl-PL" sz="1600" i="1" dirty="0"/>
              <a:t> and IT </a:t>
            </a:r>
            <a:r>
              <a:rPr lang="pl-PL" sz="1600" i="1" dirty="0" err="1"/>
              <a:t>strategies</a:t>
            </a:r>
            <a:r>
              <a:rPr lang="pl-PL" sz="1600" i="1" dirty="0"/>
              <a:t> of enterprises in Poland. </a:t>
            </a:r>
            <a:r>
              <a:rPr lang="en-GB" sz="1600" i="1" dirty="0"/>
              <a:t>Results of a survey with a focus on Polish SME sector</a:t>
            </a:r>
            <a:r>
              <a:rPr lang="en-GB" sz="1600" dirty="0"/>
              <a:t>, in: </a:t>
            </a:r>
            <a:r>
              <a:rPr lang="en-US" sz="1600" dirty="0"/>
              <a:t>Z. </a:t>
            </a:r>
            <a:r>
              <a:rPr lang="en-US" sz="1600" dirty="0" err="1"/>
              <a:t>Anisic</a:t>
            </a:r>
            <a:r>
              <a:rPr lang="en-US" sz="1600" dirty="0"/>
              <a:t>, (ed.), </a:t>
            </a:r>
            <a:r>
              <a:rPr lang="en-US" sz="1600" i="1" dirty="0"/>
              <a:t>Proceedings of the 3</a:t>
            </a:r>
            <a:r>
              <a:rPr lang="en-US" sz="1600" i="1" baseline="30000" dirty="0"/>
              <a:t>rd</a:t>
            </a:r>
            <a:r>
              <a:rPr lang="en-US" sz="1600" i="1" dirty="0"/>
              <a:t> International Conference for Entrepreneurs, Innovation and Regional Development – ICEIRD 2010</a:t>
            </a:r>
            <a:r>
              <a:rPr lang="en-US" sz="1600" dirty="0"/>
              <a:t>, University of Novi Sad, Faculty of Technical Sciences, Department of Industrial Engineering and Management, Novi Sad 2010, M. </a:t>
            </a:r>
            <a:r>
              <a:rPr lang="en-US" sz="1600" dirty="0" err="1"/>
              <a:t>Dyczkowski</a:t>
            </a:r>
            <a:r>
              <a:rPr lang="en-US" sz="1600" dirty="0"/>
              <a:t>, </a:t>
            </a:r>
            <a:r>
              <a:rPr lang="en-US" sz="1600" i="1" dirty="0"/>
              <a:t>Economic Crisis and </a:t>
            </a:r>
            <a:r>
              <a:rPr lang="en-US" sz="1600" i="1" dirty="0" err="1"/>
              <a:t>Informatisation</a:t>
            </a:r>
            <a:r>
              <a:rPr lang="en-US" sz="1600" i="1" dirty="0"/>
              <a:t> Strategies of Enterprises. Results of Comparative Surveys from Years 2009-2010</a:t>
            </a:r>
            <a:r>
              <a:rPr lang="en-US" sz="1600" dirty="0"/>
              <a:t>, in: J. </a:t>
            </a:r>
            <a:r>
              <a:rPr lang="en-US" sz="1600" dirty="0" err="1"/>
              <a:t>Korczak</a:t>
            </a:r>
            <a:r>
              <a:rPr lang="en-US" sz="1600" dirty="0"/>
              <a:t>, H. </a:t>
            </a:r>
            <a:r>
              <a:rPr lang="en-US" sz="1600" dirty="0" err="1"/>
              <a:t>Dudycz</a:t>
            </a:r>
            <a:r>
              <a:rPr lang="en-US" sz="1600" dirty="0"/>
              <a:t>, M. </a:t>
            </a:r>
            <a:r>
              <a:rPr lang="en-US" sz="1600" dirty="0" err="1"/>
              <a:t>Dyczkowski</a:t>
            </a:r>
            <a:r>
              <a:rPr lang="en-US" sz="1600" dirty="0"/>
              <a:t>, (eds.), </a:t>
            </a:r>
            <a:r>
              <a:rPr lang="en-US" sz="1600" i="1" dirty="0"/>
              <a:t>Advanced Information Technologies for Management AITM 2010</a:t>
            </a:r>
            <a:r>
              <a:rPr lang="en-US" sz="1600" dirty="0"/>
              <a:t>, Wroclaw University of Economics Research Papers no 147, Wroclaw 2010 </a:t>
            </a:r>
            <a:r>
              <a:rPr lang="en-US" sz="1600" dirty="0" err="1"/>
              <a:t>oraz</a:t>
            </a:r>
            <a:r>
              <a:rPr lang="en-US" sz="1600" dirty="0"/>
              <a:t> M. </a:t>
            </a:r>
            <a:r>
              <a:rPr lang="en-US" sz="1600" dirty="0" err="1"/>
              <a:t>Dyczkowski</a:t>
            </a:r>
            <a:r>
              <a:rPr lang="en-US" sz="1600" dirty="0"/>
              <a:t>, </a:t>
            </a:r>
            <a:r>
              <a:rPr lang="en-US" sz="1600" i="1" dirty="0"/>
              <a:t>Economic Crisis and </a:t>
            </a:r>
            <a:r>
              <a:rPr lang="en-GB" sz="1600" i="1" dirty="0" err="1"/>
              <a:t>Informatisation</a:t>
            </a:r>
            <a:r>
              <a:rPr lang="en-US" sz="1600" i="1" dirty="0"/>
              <a:t> Strategies of Enterprises in Poland. Selected Results of Comparative Surveys from Years 2009-2010</a:t>
            </a:r>
            <a:r>
              <a:rPr lang="en-US" sz="1600" dirty="0"/>
              <a:t>, in: </a:t>
            </a:r>
            <a:r>
              <a:rPr lang="en-US" sz="1600" i="1" dirty="0"/>
              <a:t>Proceedings of the 4</a:t>
            </a:r>
            <a:r>
              <a:rPr lang="en-US" sz="1600" i="1" baseline="30000" dirty="0"/>
              <a:t>th</a:t>
            </a:r>
            <a:r>
              <a:rPr lang="en-US" sz="1600" i="1" dirty="0"/>
              <a:t> International Conference for Entrepreneurs, Innovation and Regional Development – ICEIRD 2011</a:t>
            </a:r>
            <a:r>
              <a:rPr lang="en-US" sz="1600" dirty="0"/>
              <a:t>, </a:t>
            </a:r>
            <a:r>
              <a:rPr lang="en-US" sz="1600" dirty="0" err="1"/>
              <a:t>Ohrid</a:t>
            </a:r>
            <a:r>
              <a:rPr lang="en-US" sz="1600" dirty="0"/>
              <a:t>, Macedonia (w </a:t>
            </a:r>
            <a:r>
              <a:rPr lang="en-US" sz="1600" dirty="0" err="1"/>
              <a:t>druku</a:t>
            </a:r>
            <a:r>
              <a:rPr lang="en-US" sz="1600" dirty="0"/>
              <a:t>).</a:t>
            </a:r>
            <a:endParaRPr lang="pl-PL" sz="1600" dirty="0"/>
          </a:p>
          <a:p>
            <a:pPr algn="just"/>
            <a:endParaRPr lang="pl-PL" sz="1600" dirty="0"/>
          </a:p>
        </p:txBody>
      </p:sp>
    </p:spTree>
    <p:extLst>
      <p:ext uri="{BB962C8B-B14F-4D97-AF65-F5344CB8AC3E}">
        <p14:creationId xmlns:p14="http://schemas.microsoft.com/office/powerpoint/2010/main" val="2148150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a:t>Zestawienie porównawcze struktury zidentyfikowanych przez autora przejawów zmiany strategii informatyzacji w badanych obiektach w latach 2009-2010</a:t>
            </a:r>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070355908"/>
              </p:ext>
            </p:extLst>
          </p:nvPr>
        </p:nvGraphicFramePr>
        <p:xfrm>
          <a:off x="503548" y="1556786"/>
          <a:ext cx="8208910" cy="4932552"/>
        </p:xfrm>
        <a:graphic>
          <a:graphicData uri="http://schemas.openxmlformats.org/drawingml/2006/table">
            <a:tbl>
              <a:tblPr firstRow="1" firstCol="1" lastRow="1" lastCol="1" bandRow="1" bandCol="1">
                <a:tableStyleId>{5C22544A-7EE6-4342-B048-85BDC9FD1C3A}</a:tableStyleId>
              </a:tblPr>
              <a:tblGrid>
                <a:gridCol w="3787334"/>
                <a:gridCol w="1105394"/>
                <a:gridCol w="1105394"/>
                <a:gridCol w="1105394"/>
                <a:gridCol w="1105394"/>
              </a:tblGrid>
              <a:tr h="307038">
                <a:tc rowSpan="3">
                  <a:txBody>
                    <a:bodyPr/>
                    <a:lstStyle/>
                    <a:p>
                      <a:pPr algn="ctr">
                        <a:lnSpc>
                          <a:spcPts val="1500"/>
                        </a:lnSpc>
                        <a:spcBef>
                          <a:spcPts val="200"/>
                        </a:spcBef>
                        <a:spcAft>
                          <a:spcPts val="200"/>
                        </a:spcAft>
                        <a:tabLst>
                          <a:tab pos="288290" algn="l"/>
                        </a:tabLst>
                      </a:pPr>
                      <a:r>
                        <a:rPr lang="pl-PL" sz="1100">
                          <a:effectLst/>
                        </a:rPr>
                        <a:t>Zidentyfikowane przejawy zmiany strategii informatyzacji</a:t>
                      </a:r>
                      <a:endParaRPr lang="pl-PL" sz="1100">
                        <a:effectLst/>
                        <a:latin typeface="Times New Roman"/>
                        <a:ea typeface="Times New Roman"/>
                      </a:endParaRPr>
                    </a:p>
                  </a:txBody>
                  <a:tcPr marL="68580" marR="68580" marT="0" marB="0" anchor="ctr"/>
                </a:tc>
                <a:tc gridSpan="4">
                  <a:txBody>
                    <a:bodyPr/>
                    <a:lstStyle/>
                    <a:p>
                      <a:pPr algn="ctr">
                        <a:lnSpc>
                          <a:spcPts val="1500"/>
                        </a:lnSpc>
                        <a:spcBef>
                          <a:spcPts val="200"/>
                        </a:spcBef>
                        <a:spcAft>
                          <a:spcPts val="200"/>
                        </a:spcAft>
                        <a:tabLst>
                          <a:tab pos="288290" algn="l"/>
                        </a:tabLst>
                      </a:pPr>
                      <a:r>
                        <a:rPr lang="pl-PL" sz="1100">
                          <a:effectLst/>
                        </a:rPr>
                        <a:t>Względny udział w badanej próbie (%)</a:t>
                      </a:r>
                      <a:endParaRPr lang="pl-PL" sz="1100">
                        <a:effectLst/>
                        <a:latin typeface="Times New Roman"/>
                        <a:ea typeface="Times New Roman"/>
                      </a:endParaRPr>
                    </a:p>
                  </a:txBody>
                  <a:tcPr marL="68580" marR="68580" marT="0" marB="0" anchor="ctr"/>
                </a:tc>
                <a:tc hMerge="1">
                  <a:txBody>
                    <a:bodyPr/>
                    <a:lstStyle/>
                    <a:p>
                      <a:endParaRPr lang="pl-PL"/>
                    </a:p>
                  </a:txBody>
                  <a:tcPr/>
                </a:tc>
                <a:tc hMerge="1">
                  <a:txBody>
                    <a:bodyPr/>
                    <a:lstStyle/>
                    <a:p>
                      <a:endParaRPr lang="pl-PL"/>
                    </a:p>
                  </a:txBody>
                  <a:tcPr/>
                </a:tc>
                <a:tc hMerge="1">
                  <a:txBody>
                    <a:bodyPr/>
                    <a:lstStyle/>
                    <a:p>
                      <a:endParaRPr lang="pl-PL"/>
                    </a:p>
                  </a:txBody>
                  <a:tcPr/>
                </a:tc>
              </a:tr>
              <a:tr h="634020">
                <a:tc vMerge="1">
                  <a:txBody>
                    <a:bodyPr/>
                    <a:lstStyle/>
                    <a:p>
                      <a:endParaRPr lang="pl-PL"/>
                    </a:p>
                  </a:txBody>
                  <a:tcPr/>
                </a:tc>
                <a:tc gridSpan="2">
                  <a:txBody>
                    <a:bodyPr/>
                    <a:lstStyle/>
                    <a:p>
                      <a:pPr algn="ctr">
                        <a:lnSpc>
                          <a:spcPts val="1500"/>
                        </a:lnSpc>
                        <a:spcBef>
                          <a:spcPts val="200"/>
                        </a:spcBef>
                        <a:spcAft>
                          <a:spcPts val="200"/>
                        </a:spcAft>
                        <a:tabLst>
                          <a:tab pos="288290" algn="l"/>
                        </a:tabLst>
                      </a:pPr>
                      <a:r>
                        <a:rPr lang="pl-PL" sz="1100">
                          <a:effectLst/>
                        </a:rPr>
                        <a:t>wszystkie obiekty</a:t>
                      </a:r>
                      <a:endParaRPr lang="pl-PL" sz="1100">
                        <a:effectLst/>
                        <a:latin typeface="Times New Roman"/>
                        <a:ea typeface="Times New Roman"/>
                      </a:endParaRPr>
                    </a:p>
                  </a:txBody>
                  <a:tcPr marL="68580" marR="68580" marT="0" marB="0" anchor="ctr"/>
                </a:tc>
                <a:tc hMerge="1">
                  <a:txBody>
                    <a:bodyPr/>
                    <a:lstStyle/>
                    <a:p>
                      <a:endParaRPr lang="pl-PL"/>
                    </a:p>
                  </a:txBody>
                  <a:tcPr/>
                </a:tc>
                <a:tc gridSpan="2">
                  <a:txBody>
                    <a:bodyPr/>
                    <a:lstStyle/>
                    <a:p>
                      <a:pPr algn="ctr">
                        <a:lnSpc>
                          <a:spcPts val="1500"/>
                        </a:lnSpc>
                        <a:spcBef>
                          <a:spcPts val="200"/>
                        </a:spcBef>
                        <a:spcAft>
                          <a:spcPts val="200"/>
                        </a:spcAft>
                        <a:tabLst>
                          <a:tab pos="288290" algn="l"/>
                        </a:tabLst>
                      </a:pPr>
                      <a:r>
                        <a:rPr lang="pl-PL" sz="1100">
                          <a:effectLst/>
                        </a:rPr>
                        <a:t>obiekty, które zmieniły strategię informatyzacji</a:t>
                      </a:r>
                      <a:endParaRPr lang="pl-PL" sz="1100">
                        <a:effectLst/>
                        <a:latin typeface="Times New Roman"/>
                        <a:ea typeface="Times New Roman"/>
                      </a:endParaRPr>
                    </a:p>
                  </a:txBody>
                  <a:tcPr marL="68580" marR="68580" marT="0" marB="0" anchor="ctr"/>
                </a:tc>
                <a:tc hMerge="1">
                  <a:txBody>
                    <a:bodyPr/>
                    <a:lstStyle/>
                    <a:p>
                      <a:endParaRPr lang="pl-PL"/>
                    </a:p>
                  </a:txBody>
                  <a:tcPr/>
                </a:tc>
              </a:tr>
              <a:tr h="307038">
                <a:tc vMerge="1">
                  <a:txBody>
                    <a:bodyPr/>
                    <a:lstStyle/>
                    <a:p>
                      <a:endParaRPr lang="pl-PL"/>
                    </a:p>
                  </a:txBody>
                  <a:tcPr/>
                </a:tc>
                <a:tc>
                  <a:txBody>
                    <a:bodyPr/>
                    <a:lstStyle/>
                    <a:p>
                      <a:pPr algn="ctr">
                        <a:lnSpc>
                          <a:spcPts val="1500"/>
                        </a:lnSpc>
                        <a:spcBef>
                          <a:spcPts val="200"/>
                        </a:spcBef>
                        <a:spcAft>
                          <a:spcPts val="200"/>
                        </a:spcAft>
                        <a:tabLst>
                          <a:tab pos="288290" algn="l"/>
                        </a:tabLst>
                      </a:pPr>
                      <a:r>
                        <a:rPr lang="pl-PL" sz="1100">
                          <a:effectLst/>
                        </a:rPr>
                        <a:t>2009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2010</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2009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2010</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zmniejszono budżet działu IT</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25,90</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28,44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38,64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38,75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spadły nakłady na inwestycje IT</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30,94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30,28</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48,86</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41,25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zaniechano nowych projektów</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13,67</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6,42</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21,59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8,75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wstrzymano prowadzone projekty</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7,19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7,34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11,36</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10,00</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ograniczono zakres projektów</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13,67</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13,76</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21,59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18,75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przesunięto inwestycje IT w czasie</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20,86</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38,53</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32,95</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52,50</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rozszerzono outsourcing IT</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2,88</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4,59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3,41</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6,25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zmniejszono zatrudnienie w IT</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15,83</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16,51</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23,86</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22,50</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zmniejszono ilość szkoleń/kursów</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33,09</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33,03</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51,14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45,00</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wprowadzono zewnętrzne finansowanie IT</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1,44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3,67</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2,27</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3,75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racjonalizacja kosztów IT (poprzez TCO)</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15,83</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22,94</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25,00</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31,25</a:t>
                      </a:r>
                      <a:endParaRPr lang="pl-PL" sz="1100">
                        <a:effectLst/>
                        <a:latin typeface="Times New Roman"/>
                        <a:ea typeface="Times New Roman"/>
                      </a:endParaRPr>
                    </a:p>
                  </a:txBody>
                  <a:tcPr marL="68580" marR="68580" marT="0" marB="0" anchor="ctr"/>
                </a:tc>
              </a:tr>
              <a:tr h="307038">
                <a:tc>
                  <a:txBody>
                    <a:bodyPr/>
                    <a:lstStyle/>
                    <a:p>
                      <a:pPr algn="just">
                        <a:lnSpc>
                          <a:spcPts val="1500"/>
                        </a:lnSpc>
                        <a:spcBef>
                          <a:spcPts val="200"/>
                        </a:spcBef>
                        <a:spcAft>
                          <a:spcPts val="200"/>
                        </a:spcAft>
                        <a:tabLst>
                          <a:tab pos="288290" algn="l"/>
                        </a:tabLst>
                      </a:pPr>
                      <a:r>
                        <a:rPr lang="pl-PL" sz="1100">
                          <a:effectLst/>
                        </a:rPr>
                        <a:t>inne</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4,32</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5,50</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a:effectLst/>
                        </a:rPr>
                        <a:t>5,68</a:t>
                      </a:r>
                      <a:endParaRPr lang="pl-PL" sz="1100">
                        <a:effectLst/>
                        <a:latin typeface="Times New Roman"/>
                        <a:ea typeface="Times New Roman"/>
                      </a:endParaRPr>
                    </a:p>
                  </a:txBody>
                  <a:tcPr marL="68580" marR="68580" marT="0" marB="0" anchor="ctr"/>
                </a:tc>
                <a:tc>
                  <a:txBody>
                    <a:bodyPr/>
                    <a:lstStyle/>
                    <a:p>
                      <a:pPr algn="ctr">
                        <a:lnSpc>
                          <a:spcPts val="1500"/>
                        </a:lnSpc>
                        <a:spcBef>
                          <a:spcPts val="200"/>
                        </a:spcBef>
                        <a:spcAft>
                          <a:spcPts val="200"/>
                        </a:spcAft>
                        <a:tabLst>
                          <a:tab pos="288290" algn="l"/>
                        </a:tabLst>
                      </a:pPr>
                      <a:r>
                        <a:rPr lang="pl-PL" sz="1100" dirty="0">
                          <a:effectLst/>
                        </a:rPr>
                        <a:t>6,25</a:t>
                      </a:r>
                      <a:endParaRPr lang="pl-PL" sz="1100" dirty="0">
                        <a:effectLst/>
                        <a:latin typeface="Times New Roman"/>
                        <a:ea typeface="Times New Roman"/>
                      </a:endParaRPr>
                    </a:p>
                  </a:txBody>
                  <a:tcPr marL="68580" marR="68580" marT="0" marB="0" anchor="ctr"/>
                </a:tc>
              </a:tr>
            </a:tbl>
          </a:graphicData>
        </a:graphic>
      </p:graphicFrame>
      <p:sp>
        <p:nvSpPr>
          <p:cNvPr id="5" name="Rectangle 1"/>
          <p:cNvSpPr>
            <a:spLocks noChangeArrowheads="1"/>
          </p:cNvSpPr>
          <p:nvPr/>
        </p:nvSpPr>
        <p:spPr bwMode="auto">
          <a:xfrm>
            <a:off x="1695450" y="23383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8925" algn="l"/>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06037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39552" y="476672"/>
            <a:ext cx="8229600" cy="5760640"/>
          </a:xfrm>
        </p:spPr>
        <p:txBody>
          <a:bodyPr>
            <a:normAutofit fontScale="62500" lnSpcReduction="20000"/>
          </a:bodyPr>
          <a:lstStyle/>
          <a:p>
            <a:pPr algn="just"/>
            <a:r>
              <a:rPr lang="pl-PL" dirty="0"/>
              <a:t>Konsekwencją obniżenia poziomu finansowania jest wzrost zainteresowania pomiarem efektywności przedsięwzięć i systemów informatycznych, co potwierdzają przywołane wcześniej badania ankietowe autora (por. dużą i wyraźnie rosnącą w ujęciu rok do roku ilość deklaracji o racjonalizacji kosztów IT, m.in. poprzez TCO) oraz inne opracowania. </a:t>
            </a:r>
            <a:endParaRPr lang="pl-PL" dirty="0" smtClean="0"/>
          </a:p>
          <a:p>
            <a:pPr algn="just"/>
            <a:r>
              <a:rPr lang="pl-PL" dirty="0" smtClean="0"/>
              <a:t>W </a:t>
            </a:r>
            <a:r>
              <a:rPr lang="pl-PL" dirty="0"/>
              <a:t>tym celu, oprócz korzystania ze znanych z literatury przedmiotu i sprawdzonych w praktyce rachunku efektywności inwestycji metod opartych na algorytmach typu CBA (</a:t>
            </a:r>
            <a:r>
              <a:rPr lang="pl-PL" dirty="0" err="1"/>
              <a:t>Cost-Benefits</a:t>
            </a:r>
            <a:r>
              <a:rPr lang="pl-PL" dirty="0"/>
              <a:t> Analysis), prowadzi się analizy zwrotu ponoszonych nakładów inwestycyjnych oraz optymalizuje całkowite koszty posiadania informatyki. </a:t>
            </a:r>
            <a:endParaRPr lang="pl-PL" dirty="0" smtClean="0"/>
          </a:p>
          <a:p>
            <a:pPr algn="just"/>
            <a:r>
              <a:rPr lang="pl-PL" dirty="0" smtClean="0"/>
              <a:t>W </a:t>
            </a:r>
            <a:r>
              <a:rPr lang="pl-PL" dirty="0"/>
              <a:t>pierwszym przypadku, bazuje się na takich m.in. wskaźnikach jak ROI (Return on Investment) lub CFROI (</a:t>
            </a:r>
            <a:r>
              <a:rPr lang="pl-PL" dirty="0" err="1"/>
              <a:t>CashFlow</a:t>
            </a:r>
            <a:r>
              <a:rPr lang="pl-PL" dirty="0"/>
              <a:t> ROI), natomiast w drugim, na różnych wariantach metody TCO (Total </a:t>
            </a:r>
            <a:r>
              <a:rPr lang="pl-PL" dirty="0" err="1"/>
              <a:t>Cost</a:t>
            </a:r>
            <a:r>
              <a:rPr lang="pl-PL" dirty="0"/>
              <a:t> of </a:t>
            </a:r>
            <a:r>
              <a:rPr lang="pl-PL" dirty="0" err="1"/>
              <a:t>Ownership</a:t>
            </a:r>
            <a:r>
              <a:rPr lang="pl-PL" dirty="0" smtClean="0"/>
              <a:t>).</a:t>
            </a:r>
          </a:p>
          <a:p>
            <a:pPr algn="just"/>
            <a:r>
              <a:rPr lang="pl-PL" dirty="0"/>
              <a:t>Celem </a:t>
            </a:r>
            <a:r>
              <a:rPr lang="pl-PL" dirty="0" smtClean="0"/>
              <a:t>tej części wykładu </a:t>
            </a:r>
            <a:r>
              <a:rPr lang="pl-PL" b="1" dirty="0"/>
              <a:t>jest analiza i ocena możliwości zastosowania pomiaru stopy zwrotu z inwestycji (wskaźniki ROI i/lub CFROI) oraz metody TCO do zarządzania efektywnością pozyskiwania i użytkowania systemów informatycznych. </a:t>
            </a:r>
            <a:endParaRPr lang="pl-PL" b="1" dirty="0" smtClean="0"/>
          </a:p>
          <a:p>
            <a:pPr algn="just"/>
            <a:r>
              <a:rPr lang="pl-PL" dirty="0" smtClean="0"/>
              <a:t>W </a:t>
            </a:r>
            <a:r>
              <a:rPr lang="pl-PL" dirty="0"/>
              <a:t>kolejnych punktach </a:t>
            </a:r>
            <a:r>
              <a:rPr lang="pl-PL" dirty="0" smtClean="0"/>
              <a:t>zostaną </a:t>
            </a:r>
            <a:r>
              <a:rPr lang="pl-PL" dirty="0"/>
              <a:t>syntetycznie przedstawione podstawy metodyczne badania TCO i ROI, a następnie możliwości wspomagania tego procesu za pomocą tzw. kalkulatorów ROI/TCO</a:t>
            </a:r>
          </a:p>
          <a:p>
            <a:pPr marL="0" indent="0" algn="just">
              <a:buNone/>
            </a:pPr>
            <a:endParaRPr lang="pl-PL" dirty="0"/>
          </a:p>
        </p:txBody>
      </p:sp>
    </p:spTree>
    <p:extLst>
      <p:ext uri="{BB962C8B-B14F-4D97-AF65-F5344CB8AC3E}">
        <p14:creationId xmlns:p14="http://schemas.microsoft.com/office/powerpoint/2010/main" val="37695822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56692"/>
            <a:ext cx="8229600" cy="5469471"/>
          </a:xfrm>
        </p:spPr>
        <p:txBody>
          <a:bodyPr>
            <a:normAutofit fontScale="85000" lnSpcReduction="10000"/>
          </a:bodyPr>
          <a:lstStyle/>
          <a:p>
            <a:pPr algn="just"/>
            <a:r>
              <a:rPr lang="pl-PL" dirty="0"/>
              <a:t>Główna część </a:t>
            </a:r>
            <a:r>
              <a:rPr lang="pl-PL" dirty="0" smtClean="0"/>
              <a:t>wykładu </a:t>
            </a:r>
            <a:r>
              <a:rPr lang="pl-PL" dirty="0"/>
              <a:t>zawiera studium przypadku użycia prezentowanego podejścia do zarządzania efektywnością ekonomiczną zastosowań systemu klasy FSM (Field Service Management), na przykładzie wdrożenia w firmie telekomunikacyjnej. </a:t>
            </a:r>
            <a:endParaRPr lang="pl-PL" dirty="0" smtClean="0"/>
          </a:p>
          <a:p>
            <a:pPr algn="just"/>
            <a:r>
              <a:rPr lang="pl-PL" dirty="0" smtClean="0"/>
              <a:t>Aby </a:t>
            </a:r>
            <a:r>
              <a:rPr lang="pl-PL" dirty="0"/>
              <a:t>można było ten proces skutecznie wspomagać – ze względu na brak na rynku odpowiednich narzędzi – zaprojektowano i zaimplementowano w środowisku MS Excel specjalizowany kalkulator ROI/TCO. </a:t>
            </a:r>
            <a:endParaRPr lang="pl-PL" dirty="0" smtClean="0"/>
          </a:p>
          <a:p>
            <a:pPr algn="just"/>
            <a:r>
              <a:rPr lang="pl-PL" dirty="0" smtClean="0"/>
              <a:t>Szeroka </a:t>
            </a:r>
            <a:r>
              <a:rPr lang="pl-PL" dirty="0"/>
              <a:t>parametryzację pozwala na jego użycie w dowolnych systemach informatycznych optymalizujących zarządzanie łańcuchami usług mobilnych. </a:t>
            </a:r>
          </a:p>
        </p:txBody>
      </p:sp>
    </p:spTree>
    <p:extLst>
      <p:ext uri="{BB962C8B-B14F-4D97-AF65-F5344CB8AC3E}">
        <p14:creationId xmlns:p14="http://schemas.microsoft.com/office/powerpoint/2010/main" val="101648951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58118"/>
          </a:xfrm>
        </p:spPr>
        <p:txBody>
          <a:bodyPr>
            <a:noAutofit/>
          </a:bodyPr>
          <a:lstStyle/>
          <a:p>
            <a:pPr algn="l"/>
            <a:r>
              <a:rPr lang="pl-PL" sz="2400" b="1" dirty="0"/>
              <a:t>Wybrane podstawy metodyczne zarządzania efektywnością ekonomiczną IT</a:t>
            </a:r>
          </a:p>
        </p:txBody>
      </p:sp>
      <p:sp>
        <p:nvSpPr>
          <p:cNvPr id="3" name="Symbol zastępczy zawartości 2"/>
          <p:cNvSpPr>
            <a:spLocks noGrp="1"/>
          </p:cNvSpPr>
          <p:nvPr>
            <p:ph idx="1"/>
          </p:nvPr>
        </p:nvSpPr>
        <p:spPr>
          <a:xfrm>
            <a:off x="457200" y="1340768"/>
            <a:ext cx="8471284" cy="5256584"/>
          </a:xfrm>
        </p:spPr>
        <p:txBody>
          <a:bodyPr>
            <a:noAutofit/>
          </a:bodyPr>
          <a:lstStyle/>
          <a:p>
            <a:pPr algn="just"/>
            <a:r>
              <a:rPr lang="pl-PL" sz="1600" b="1" dirty="0"/>
              <a:t>W literaturze przedmiotu można znaleźć szerokie opisy różnych podejść metodycznych stosowanych w pomiarze i ocenie efektywności ekonomicznej przedsięwzięć i/lub produktów informatycznych oraz liczne przykłady ich użycia. </a:t>
            </a:r>
            <a:endParaRPr lang="pl-PL" sz="1600" b="1" dirty="0" smtClean="0"/>
          </a:p>
          <a:p>
            <a:pPr algn="just"/>
            <a:r>
              <a:rPr lang="pl-PL" sz="1600" b="1" dirty="0" smtClean="0"/>
              <a:t>Podobnie </a:t>
            </a:r>
            <a:r>
              <a:rPr lang="pl-PL" sz="1600" b="1" dirty="0"/>
              <a:t>wiele firm konsultingowych, instytucji szkoleniowych czy też dostawców rozwiązań i usług informatycznych udostępnia na swoich stronach WWW albo na specjalizowanych portalach wiedzy firmowe metodyki badania efektywności, tematyczne encyklopedie wiedzy, materiały informacyjne i szkoleniowe, studia przypadków analiz efektywności konkretnych projektów i/lub prezentuje tzw. najlepsze praktyki w tym zakresie. </a:t>
            </a:r>
            <a:endParaRPr lang="pl-PL" sz="1600" b="1" dirty="0" smtClean="0"/>
          </a:p>
          <a:p>
            <a:pPr algn="just"/>
            <a:r>
              <a:rPr lang="pl-PL" sz="1600" b="1" dirty="0" smtClean="0"/>
              <a:t>Mnogość </a:t>
            </a:r>
            <a:r>
              <a:rPr lang="pl-PL" sz="1600" b="1" dirty="0"/>
              <a:t>i różnorodność dostępnych źródeł jest związana z tym, że zarządzanie efektywnością IT, w tym jej ujęciem ekonomicznym, jest zagadnieniem wielopłaszczyznowym i może być rozważane z różnych, często zupełnie odmiennych perspektyw. </a:t>
            </a:r>
            <a:endParaRPr lang="pl-PL" sz="1600" b="1" dirty="0" smtClean="0"/>
          </a:p>
        </p:txBody>
      </p:sp>
    </p:spTree>
    <p:extLst>
      <p:ext uri="{BB962C8B-B14F-4D97-AF65-F5344CB8AC3E}">
        <p14:creationId xmlns:p14="http://schemas.microsoft.com/office/powerpoint/2010/main" val="38162239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800" b="1" dirty="0"/>
              <a:t>Możliwe do realizacji scenariusze zarządzania efektywnością IT </a:t>
            </a:r>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550034"/>
            <a:ext cx="8280920" cy="4867297"/>
          </a:xfrm>
          <a:prstGeom prst="rect">
            <a:avLst/>
          </a:prstGeom>
          <a:noFill/>
          <a:ln w="6350">
            <a:solidFill>
              <a:schemeClr val="tx1"/>
            </a:solidFill>
          </a:ln>
        </p:spPr>
      </p:pic>
    </p:spTree>
    <p:extLst>
      <p:ext uri="{BB962C8B-B14F-4D97-AF65-F5344CB8AC3E}">
        <p14:creationId xmlns:p14="http://schemas.microsoft.com/office/powerpoint/2010/main" val="32416991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872716"/>
            <a:ext cx="8352928" cy="5832648"/>
          </a:xfrm>
        </p:spPr>
        <p:txBody>
          <a:bodyPr>
            <a:noAutofit/>
          </a:bodyPr>
          <a:lstStyle/>
          <a:p>
            <a:pPr algn="just"/>
            <a:r>
              <a:rPr lang="pl-PL" sz="1800" dirty="0"/>
              <a:t>Po pierwsze, mówiąc o zarządzaniu efektywnością powinniśmy spojrzeć na sposoby budowania wartości przedsiębiorstw z wykorzystaniem IT. Na </a:t>
            </a:r>
            <a:r>
              <a:rPr lang="pl-PL" sz="1800" dirty="0" smtClean="0"/>
              <a:t>rysunku </a:t>
            </a:r>
            <a:r>
              <a:rPr lang="pl-PL" sz="1800" dirty="0"/>
              <a:t>przedstawiono możliwe do realizacji scenariusze, pozwalające poprawić efektywności IT, ujmowaną jako relacja między pozytywnym wpływem technologii informatycznych na wyniki firmy, a nakładami i kosztami ponoszonymi na te technologie. Scenariusze te można zgrupować – z punktu widzenia celu opracowania – w dwie kategorie, które obejmują działania:</a:t>
            </a:r>
          </a:p>
          <a:p>
            <a:pPr lvl="0" algn="just"/>
            <a:r>
              <a:rPr lang="pl-PL" sz="1800" dirty="0"/>
              <a:t>zorientowane na ROI, a więc na zwiększanie wartości zwrotu z inwestycji IT drogą osiągania przyrostu efektów poprzez dodatni wpływ IT na wyniki biznesowe firmy,</a:t>
            </a:r>
          </a:p>
          <a:p>
            <a:pPr lvl="0" algn="just"/>
            <a:r>
              <a:rPr lang="pl-PL" sz="1800" dirty="0"/>
              <a:t>zorientowane na TCO, a więc na obniżenie pełnych nakładów inwestycyjnych i kosztów IT, przy zachowaniu lub nawet zwiększeniu poziomu efektów biznesowych</a:t>
            </a:r>
            <a:r>
              <a:rPr lang="pl-PL" sz="1800" dirty="0" smtClean="0"/>
              <a:t>.</a:t>
            </a:r>
          </a:p>
          <a:p>
            <a:pPr lvl="0" algn="just"/>
            <a:r>
              <a:rPr lang="pl-PL" sz="1800" dirty="0"/>
              <a:t>Analizując scenariusze zorientowane na ROI trzeba zwrócić uwagę na dyskutowaną w części opracowań zasadność stosowania tej miary w obszarze inwestycji informatycznych. Wskazuje się w nich na jej statyczny charakter, wiążący się z nieuwzględnianiem zmian wartości pieniądza w czasie, zbytnią ogólność oraz niejednorodność metodyczną, wynikającą z braku jednej, powszechnie akceptowanej formuły obliczeniowej</a:t>
            </a:r>
          </a:p>
          <a:p>
            <a:pPr algn="just"/>
            <a:endParaRPr lang="pl-PL" sz="1800" dirty="0"/>
          </a:p>
        </p:txBody>
      </p:sp>
    </p:spTree>
    <p:extLst>
      <p:ext uri="{BB962C8B-B14F-4D97-AF65-F5344CB8AC3E}">
        <p14:creationId xmlns:p14="http://schemas.microsoft.com/office/powerpoint/2010/main" val="172172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ytuł 1"/>
          <p:cNvSpPr>
            <a:spLocks noGrp="1"/>
          </p:cNvSpPr>
          <p:nvPr>
            <p:ph type="title"/>
          </p:nvPr>
        </p:nvSpPr>
        <p:spPr>
          <a:xfrm>
            <a:off x="457200" y="152400"/>
            <a:ext cx="8229600" cy="1189038"/>
          </a:xfrm>
        </p:spPr>
        <p:txBody>
          <a:bodyPr/>
          <a:lstStyle/>
          <a:p>
            <a:r>
              <a:rPr lang="pl-PL" altLang="pl-PL" sz="2000" b="1" smtClean="0">
                <a:latin typeface="Times New Roman" pitchFamily="18" charset="0"/>
                <a:cs typeface="Times New Roman" pitchFamily="18" charset="0"/>
              </a:rPr>
              <a:t>Menedżerowie projektów zidentyfikowali i scharakteryzowali pięć krytycznych obszarów  stanowiących największe ograniczenia w osiągnięciu sukcesu:</a:t>
            </a:r>
          </a:p>
        </p:txBody>
      </p:sp>
      <p:sp>
        <p:nvSpPr>
          <p:cNvPr id="27651" name="Symbol zastępczy zawartości 2"/>
          <p:cNvSpPr>
            <a:spLocks noGrp="1"/>
          </p:cNvSpPr>
          <p:nvPr>
            <p:ph sz="quarter" idx="1"/>
          </p:nvPr>
        </p:nvSpPr>
        <p:spPr>
          <a:xfrm>
            <a:off x="457200" y="1628775"/>
            <a:ext cx="8229600" cy="4527550"/>
          </a:xfrm>
        </p:spPr>
        <p:txBody>
          <a:bodyPr/>
          <a:lstStyle/>
          <a:p>
            <a:pPr algn="just"/>
            <a:r>
              <a:rPr lang="pl-PL" altLang="pl-PL" sz="1800" b="1" dirty="0" smtClean="0">
                <a:latin typeface="Times New Roman" pitchFamily="18" charset="0"/>
                <a:cs typeface="Times New Roman" pitchFamily="18" charset="0"/>
              </a:rPr>
              <a:t>nieprawidłowo przeprowadzona analiza wymagań projektu – spowodowana brakiem wywiadów i dyskusji z wykonawcą na temat doświadczeń płynących z wcześniej wykonanych projektów, które mogą być wykorzystane w bieżącym projekcie, na wczesnym etapie realizacji projektu. Na ogół pierwsze spotkanie zespołu projektowego rozpoczyna dyskusję nad gotowym harmonogramem, z określonymi zasobami i planowanymi terminami ich  wykorzystania,</a:t>
            </a:r>
          </a:p>
          <a:p>
            <a:pPr algn="just"/>
            <a:r>
              <a:rPr lang="pl-PL" altLang="pl-PL" sz="1800" b="1" dirty="0" smtClean="0">
                <a:latin typeface="Times New Roman" pitchFamily="18" charset="0"/>
                <a:cs typeface="Times New Roman" pitchFamily="18" charset="0"/>
              </a:rPr>
              <a:t>brak wsparcia sponsora projektu – zleceniodawca stara się minimalnie angażować w realizację projektu. Brak tej współpracy powoduje nieprecyzyjne rozpoznanie informacyjno-organizacyjne problemu, na podstawie których trudno stworzyć prawidłową specyfikację rozwiązania problemu i modelowania procesów, które do tego doprowadzą. Projekty opóźniają się więc coraz bardziej i/lub nie spełniają wymagań sponsorów. Problemów tych można uniknąć poprzez regularnie organizowane spotkania bezpośrednich wykonawców ze zleceniodawcą,</a:t>
            </a:r>
          </a:p>
        </p:txBody>
      </p:sp>
    </p:spTree>
    <p:extLst>
      <p:ext uri="{BB962C8B-B14F-4D97-AF65-F5344CB8AC3E}">
        <p14:creationId xmlns:p14="http://schemas.microsoft.com/office/powerpoint/2010/main" val="29370838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40668"/>
            <a:ext cx="8229600" cy="5685495"/>
          </a:xfrm>
        </p:spPr>
        <p:txBody>
          <a:bodyPr>
            <a:normAutofit fontScale="70000" lnSpcReduction="20000"/>
          </a:bodyPr>
          <a:lstStyle/>
          <a:p>
            <a:pPr marL="0" indent="0">
              <a:buNone/>
            </a:pPr>
            <a:r>
              <a:rPr lang="pl-PL" dirty="0"/>
              <a:t>M</a:t>
            </a:r>
            <a:r>
              <a:rPr lang="pl-PL" dirty="0" smtClean="0"/>
              <a:t>odelowe </a:t>
            </a:r>
            <a:r>
              <a:rPr lang="pl-PL" dirty="0"/>
              <a:t>ujęcie ROI zaproponowane przez A. Wargina do oceny efektywności przedsięwzięć IT, w którym wskaźnik ten jest obliczany następująco:</a:t>
            </a:r>
          </a:p>
          <a:p>
            <a:pPr marL="0" indent="0">
              <a:buNone/>
            </a:pPr>
            <a:endParaRPr lang="pl-PL" dirty="0"/>
          </a:p>
          <a:p>
            <a:pPr marL="0" indent="0">
              <a:buNone/>
            </a:pPr>
            <a:r>
              <a:rPr lang="pl-PL" i="1" dirty="0"/>
              <a:t>ROI = zmiana przychodów + zmiana kosztów + korzyści niemierzalne – nakłady na system</a:t>
            </a:r>
            <a:endParaRPr lang="pl-PL" dirty="0"/>
          </a:p>
          <a:p>
            <a:pPr marL="0" indent="0">
              <a:buNone/>
            </a:pPr>
            <a:r>
              <a:rPr lang="pl-PL" dirty="0"/>
              <a:t> </a:t>
            </a:r>
          </a:p>
          <a:p>
            <a:pPr marL="0" indent="0">
              <a:buNone/>
            </a:pPr>
            <a:r>
              <a:rPr lang="pl-PL" dirty="0"/>
              <a:t>gdzie:</a:t>
            </a:r>
          </a:p>
          <a:p>
            <a:pPr lvl="0"/>
            <a:r>
              <a:rPr lang="pl-PL" dirty="0"/>
              <a:t>zmiana przychodów – to różnica pomiędzy przychodami, jakie przedsiębiorstwo uzyskuje przed wdrożeniem rozwiązania informatycznego i po jego implementacji,</a:t>
            </a:r>
          </a:p>
          <a:p>
            <a:pPr lvl="0"/>
            <a:r>
              <a:rPr lang="pl-PL" dirty="0"/>
              <a:t>zmiana kosztów – to różnica między kosztami wykazanymi przez przedsiębiorstwo przed realizacją projektu i po jego zakończeniu,</a:t>
            </a:r>
          </a:p>
          <a:p>
            <a:pPr lvl="0"/>
            <a:r>
              <a:rPr lang="pl-PL" dirty="0"/>
              <a:t>korzyści niemierzalne – stanowią one wycenę, najczęściej subiektywną, parametrów o charakterze jakościowym,</a:t>
            </a:r>
          </a:p>
          <a:p>
            <a:pPr lvl="0"/>
            <a:r>
              <a:rPr lang="pl-PL" dirty="0"/>
              <a:t>nakłady na system – obejmują one pełne nakłady inwestycyjne oraz koszty operacyjne (utrzymania wdrożonego rozwiązania).</a:t>
            </a:r>
          </a:p>
          <a:p>
            <a:pPr marL="0" indent="0">
              <a:buNone/>
            </a:pPr>
            <a:r>
              <a:rPr lang="pl-PL" dirty="0" smtClean="0"/>
              <a:t>.</a:t>
            </a:r>
            <a:endParaRPr lang="pl-PL" dirty="0"/>
          </a:p>
          <a:p>
            <a:endParaRPr lang="pl-PL" dirty="0"/>
          </a:p>
        </p:txBody>
      </p:sp>
    </p:spTree>
    <p:extLst>
      <p:ext uri="{BB962C8B-B14F-4D97-AF65-F5344CB8AC3E}">
        <p14:creationId xmlns:p14="http://schemas.microsoft.com/office/powerpoint/2010/main" val="23243967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229600" cy="5649491"/>
          </a:xfrm>
        </p:spPr>
        <p:txBody>
          <a:bodyPr>
            <a:noAutofit/>
          </a:bodyPr>
          <a:lstStyle/>
          <a:p>
            <a:pPr algn="just"/>
            <a:r>
              <a:rPr lang="pl-PL" sz="1800" dirty="0"/>
              <a:t>Niezależnie od wskazanych wcześniej wad, znacznego subiektywizmu przyjmowanych wartości oraz od stosowanej formuły obliczeniowej można uznać ROI za prosty, syntetyczny miernik efektywności inwestycji informatycznych, którego najważniejszymi zaletami są: zrozumiałość przez kadrę menedżerską i łatwość obliczania, gdyż wymagane dane są dostępne w podstawowych raportach finansowych (bilans, rachunek zysków i strat).</a:t>
            </a:r>
          </a:p>
          <a:p>
            <a:pPr algn="just"/>
            <a:r>
              <a:rPr lang="pl-PL" sz="1800" dirty="0"/>
              <a:t>	Natomiast w przypadku scenariuszy zorientowanych na TCO należy również zauważyć, z jednej strony pewną niejednolitość strukturalną i proceduralną podejść proponowanych przez poszczególne organizacje prowadzące takie analizy, z drugiej zaś ewolucję samej metody, z jaką mamy do czynienia w ostatnich latach. Jeżeli chodzi o pierwsze zagadnienie, to wprawdzie w dalszym ciągu dominuje model klasyfikowania i szacowania kosztów wypracowany przez Gartner </a:t>
            </a:r>
            <a:r>
              <a:rPr lang="pl-PL" sz="1800" dirty="0" err="1"/>
              <a:t>Group</a:t>
            </a:r>
            <a:r>
              <a:rPr lang="pl-PL" sz="1800" dirty="0"/>
              <a:t>, ale takie m.in. firmy konsultingowe jak </a:t>
            </a:r>
            <a:r>
              <a:rPr lang="pl-PL" sz="1800" dirty="0" err="1"/>
              <a:t>Forrester</a:t>
            </a:r>
            <a:r>
              <a:rPr lang="pl-PL" sz="1800" dirty="0"/>
              <a:t>, Meta </a:t>
            </a:r>
            <a:r>
              <a:rPr lang="pl-PL" sz="1800" dirty="0" err="1"/>
              <a:t>Group</a:t>
            </a:r>
            <a:r>
              <a:rPr lang="pl-PL" sz="1800" dirty="0"/>
              <a:t> czy RM Consulting stosują własne podejścia analityczne, które w wybranych obszarach dają bardziej precyzyjne wyniki. </a:t>
            </a:r>
            <a:endParaRPr lang="pl-PL" sz="1800" dirty="0" smtClean="0"/>
          </a:p>
        </p:txBody>
      </p:sp>
    </p:spTree>
    <p:extLst>
      <p:ext uri="{BB962C8B-B14F-4D97-AF65-F5344CB8AC3E}">
        <p14:creationId xmlns:p14="http://schemas.microsoft.com/office/powerpoint/2010/main" val="3077116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800708"/>
            <a:ext cx="8229600" cy="4525963"/>
          </a:xfrm>
        </p:spPr>
        <p:txBody>
          <a:bodyPr>
            <a:normAutofit fontScale="70000" lnSpcReduction="20000"/>
          </a:bodyPr>
          <a:lstStyle/>
          <a:p>
            <a:pPr algn="just"/>
            <a:r>
              <a:rPr lang="pl-PL" dirty="0"/>
              <a:t>Podobnie jest z producentami i/lub dostawcami rozwiązań informatycznych, którzy dostosowują struktury nakładów i kosztów oraz formuły ich estymowania do charakterystyk swoich produktów i usług. Z kolei ewolucja metody TCO wiąże się z bardzo szybkim rozwojem technologii informatycznych i ich zastosowań. </a:t>
            </a:r>
            <a:endParaRPr lang="pl-PL" dirty="0" smtClean="0"/>
          </a:p>
          <a:p>
            <a:pPr algn="just"/>
            <a:r>
              <a:rPr lang="pl-PL" dirty="0" smtClean="0"/>
              <a:t>Coraz </a:t>
            </a:r>
            <a:r>
              <a:rPr lang="pl-PL" dirty="0"/>
              <a:t>trudniej jest w takiej sytuacji używać do porównań i szacowania zmian nakładów i kosztów, zwłaszcza w przypadku technologii nowych i zastosowań innowacyjnych, danych historycznych z wcześniej zrealizowanych projektów. </a:t>
            </a:r>
            <a:endParaRPr lang="pl-PL" dirty="0" smtClean="0"/>
          </a:p>
          <a:p>
            <a:pPr algn="just"/>
            <a:r>
              <a:rPr lang="pl-PL" dirty="0" smtClean="0"/>
              <a:t>Dlatego </a:t>
            </a:r>
            <a:r>
              <a:rPr lang="pl-PL" dirty="0"/>
              <a:t>też szczególnie przy estymowaniu nakładów i kosztów w ujęciu </a:t>
            </a:r>
            <a:r>
              <a:rPr lang="pl-PL" i="1" dirty="0"/>
              <a:t>ex </a:t>
            </a:r>
            <a:r>
              <a:rPr lang="pl-PL" i="1" dirty="0" err="1"/>
              <a:t>ante</a:t>
            </a:r>
            <a:r>
              <a:rPr lang="pl-PL" dirty="0"/>
              <a:t> (dla tzw. stanu „to-be”), oprócz danych historycznych oraz danych porównawczych z podobnych, realizowanych równolegle przedsięwzięć, wykorzystuje się modele zmian produktywności oczekiwanych po wdrożeniu nowych rozwiązań IT, które pozwalają oszacować przewidywane redukcje poszczególnych składników TCO.</a:t>
            </a:r>
          </a:p>
          <a:p>
            <a:pPr algn="just"/>
            <a:endParaRPr lang="pl-PL" dirty="0"/>
          </a:p>
        </p:txBody>
      </p:sp>
    </p:spTree>
    <p:extLst>
      <p:ext uri="{BB962C8B-B14F-4D97-AF65-F5344CB8AC3E}">
        <p14:creationId xmlns:p14="http://schemas.microsoft.com/office/powerpoint/2010/main" val="30341640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584684"/>
            <a:ext cx="8229600" cy="4525963"/>
          </a:xfrm>
        </p:spPr>
        <p:txBody>
          <a:bodyPr>
            <a:normAutofit fontScale="62500" lnSpcReduction="20000"/>
          </a:bodyPr>
          <a:lstStyle/>
          <a:p>
            <a:pPr algn="just"/>
            <a:r>
              <a:rPr lang="pl-PL" dirty="0"/>
              <a:t>Drugim zagadnieniem, na które należy zwrócić uwagę, jest ścisła współzależność obu wyodrębnionych grup scenariuszy zarządzania efektywnością. Jest więc oczywistym, że najlepiej – z punktu widzenia efektywności ekonomicznej inwestycji informatycznych – byłoby jednocześnie minimalizować TCO i maksymalizować efekty (w tym wartość wskaźnika ROI), a więc stosować takie podejścia do zarządzania efektywnością, które pozwalają na łączne rozpatrywanie scenariuszy obu kategorii. Jednym z takich podejść jest metodyka Value IT promowana przez E. Syskę. </a:t>
            </a:r>
            <a:endParaRPr lang="pl-PL" dirty="0" smtClean="0"/>
          </a:p>
          <a:p>
            <a:pPr algn="just"/>
            <a:r>
              <a:rPr lang="pl-PL" dirty="0" smtClean="0"/>
              <a:t>Zaproponowane </a:t>
            </a:r>
            <a:r>
              <a:rPr lang="pl-PL" dirty="0"/>
              <a:t>w niej formuły są adekwatne zarówno do wyliczania ROI (lub CFROI), jak i składowych TCO. </a:t>
            </a:r>
            <a:endParaRPr lang="pl-PL" dirty="0" smtClean="0"/>
          </a:p>
          <a:p>
            <a:pPr algn="just"/>
            <a:r>
              <a:rPr lang="pl-PL" dirty="0" smtClean="0"/>
              <a:t>W </a:t>
            </a:r>
            <a:r>
              <a:rPr lang="pl-PL" dirty="0"/>
              <a:t>podejściu tym przyjęto, że aby określić efektywność przedsięwzięć IT i będących ich wynikiem produktów, trzeba najpierw wyznaczyć tzw. efekt netto IT (</a:t>
            </a:r>
            <a:r>
              <a:rPr lang="pl-PL" i="1" dirty="0"/>
              <a:t>E</a:t>
            </a:r>
            <a:r>
              <a:rPr lang="pl-PL" i="1" baseline="-25000" dirty="0"/>
              <a:t>0</a:t>
            </a:r>
            <a:r>
              <a:rPr lang="pl-PL" dirty="0"/>
              <a:t>) uzyskiwany w danym momencie przez obiekt gospodarczy. </a:t>
            </a:r>
            <a:endParaRPr lang="pl-PL" dirty="0" smtClean="0"/>
          </a:p>
          <a:p>
            <a:pPr algn="just"/>
            <a:r>
              <a:rPr lang="pl-PL" dirty="0" smtClean="0"/>
              <a:t>Aby </a:t>
            </a:r>
            <a:r>
              <a:rPr lang="pl-PL" dirty="0"/>
              <a:t>to zrobić, należy posłużyć się następującą formułą:</a:t>
            </a:r>
          </a:p>
          <a:p>
            <a:pPr marL="0" indent="0" algn="just">
              <a:buNone/>
            </a:pPr>
            <a:r>
              <a:rPr lang="pl-PL" i="1" dirty="0"/>
              <a:t>E</a:t>
            </a:r>
            <a:r>
              <a:rPr lang="pl-PL" i="1" baseline="-25000" dirty="0"/>
              <a:t>0</a:t>
            </a:r>
            <a:r>
              <a:rPr lang="pl-PL" i="1" dirty="0"/>
              <a:t> = korzyści – koszty procesów biznesowych – koszty IT</a:t>
            </a:r>
            <a:endParaRPr lang="pl-PL" dirty="0"/>
          </a:p>
          <a:p>
            <a:pPr algn="just"/>
            <a:endParaRPr lang="pl-PL" dirty="0"/>
          </a:p>
        </p:txBody>
      </p:sp>
    </p:spTree>
    <p:extLst>
      <p:ext uri="{BB962C8B-B14F-4D97-AF65-F5344CB8AC3E}">
        <p14:creationId xmlns:p14="http://schemas.microsoft.com/office/powerpoint/2010/main" val="413106558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764704"/>
            <a:ext cx="8229600" cy="5361459"/>
          </a:xfrm>
        </p:spPr>
        <p:txBody>
          <a:bodyPr>
            <a:normAutofit fontScale="70000" lnSpcReduction="20000"/>
          </a:bodyPr>
          <a:lstStyle/>
          <a:p>
            <a:pPr algn="just"/>
            <a:r>
              <a:rPr lang="pl-PL" dirty="0"/>
              <a:t>Określając efekt netto IT uzyskany dzięki konkretnemu przedsięwzięciu i/lub systemowi informatycznemu (</a:t>
            </a:r>
            <a:r>
              <a:rPr lang="pl-PL" i="1" dirty="0"/>
              <a:t>E</a:t>
            </a:r>
            <a:r>
              <a:rPr lang="pl-PL" i="1" baseline="-25000" dirty="0"/>
              <a:t>1</a:t>
            </a:r>
            <a:r>
              <a:rPr lang="pl-PL" dirty="0"/>
              <a:t>), należy dokonać identycznego pomiaru po zakończeniu wdrożenia. Efektywność obliczamy jako różnicę </a:t>
            </a:r>
            <a:r>
              <a:rPr lang="pl-PL" i="1" dirty="0"/>
              <a:t>E</a:t>
            </a:r>
            <a:r>
              <a:rPr lang="pl-PL" i="1" baseline="-25000" dirty="0"/>
              <a:t>1</a:t>
            </a:r>
            <a:r>
              <a:rPr lang="pl-PL" i="1" dirty="0"/>
              <a:t> – E</a:t>
            </a:r>
            <a:r>
              <a:rPr lang="pl-PL" i="1" baseline="-25000" dirty="0"/>
              <a:t>0</a:t>
            </a:r>
            <a:r>
              <a:rPr lang="pl-PL" dirty="0"/>
              <a:t>, przy czym możemy mieć do czynienia m.in. z następującymi typowymi sytuacjami:</a:t>
            </a:r>
          </a:p>
          <a:p>
            <a:pPr lvl="0" algn="just"/>
            <a:r>
              <a:rPr lang="pl-PL" dirty="0"/>
              <a:t>Przedsięwzięcie miało na celu obniżenie kosztów IT (np. ich optymalizację opartą na metodzie TCO) przy zachowaniu tego samego poziomu kosztów procesów biznesowych i uzyskiwanych korzyści, a więc:</a:t>
            </a:r>
          </a:p>
          <a:p>
            <a:pPr marL="0" indent="0" algn="just">
              <a:buNone/>
            </a:pPr>
            <a:r>
              <a:rPr lang="pl-PL" i="1" dirty="0"/>
              <a:t>E</a:t>
            </a:r>
            <a:r>
              <a:rPr lang="pl-PL" i="1" baseline="-25000" dirty="0"/>
              <a:t>1</a:t>
            </a:r>
            <a:r>
              <a:rPr lang="pl-PL" i="1" dirty="0"/>
              <a:t> = korzyści – koszty procesów biznesowych – </a:t>
            </a:r>
            <a:r>
              <a:rPr lang="pl-PL" i="1" dirty="0">
                <a:sym typeface="Symbol"/>
              </a:rPr>
              <a:t></a:t>
            </a:r>
            <a:r>
              <a:rPr lang="pl-PL" i="1" dirty="0"/>
              <a:t> koszty IT</a:t>
            </a:r>
            <a:endParaRPr lang="pl-PL" dirty="0"/>
          </a:p>
          <a:p>
            <a:pPr lvl="0" algn="just"/>
            <a:r>
              <a:rPr lang="pl-PL" dirty="0"/>
              <a:t>Przedsięwzięcie spowodowało wprawdzie wzrost kosztów IT (przez poniesione nakłady inwestycyjne), ale jednocześnie jego wynikiem jest znacznie większa redukcja kosztów procesów biznesowych (w wyniku wystąpienia przede wszystkim tzw. efektów automatyzacji) przy zachowaniu tego samego poziomu korzyści, a więc:</a:t>
            </a:r>
          </a:p>
          <a:p>
            <a:pPr marL="0" indent="0" algn="just">
              <a:buNone/>
            </a:pPr>
            <a:r>
              <a:rPr lang="pl-PL" i="1" dirty="0"/>
              <a:t>E</a:t>
            </a:r>
            <a:r>
              <a:rPr lang="pl-PL" i="1" baseline="-25000" dirty="0"/>
              <a:t>1</a:t>
            </a:r>
            <a:r>
              <a:rPr lang="pl-PL" i="1" dirty="0"/>
              <a:t> = korzyści – </a:t>
            </a:r>
            <a:r>
              <a:rPr lang="pl-PL" i="1" dirty="0">
                <a:sym typeface="Symbol"/>
              </a:rPr>
              <a:t></a:t>
            </a:r>
            <a:r>
              <a:rPr lang="pl-PL" i="1" dirty="0"/>
              <a:t> koszty procesów biznesowych – </a:t>
            </a:r>
            <a:r>
              <a:rPr lang="pl-PL" i="1" dirty="0">
                <a:sym typeface="Symbol"/>
              </a:rPr>
              <a:t></a:t>
            </a:r>
            <a:r>
              <a:rPr lang="pl-PL" i="1" dirty="0"/>
              <a:t> koszty IT</a:t>
            </a:r>
            <a:endParaRPr lang="pl-PL" dirty="0"/>
          </a:p>
          <a:p>
            <a:pPr algn="just"/>
            <a:endParaRPr lang="pl-PL" dirty="0"/>
          </a:p>
        </p:txBody>
      </p:sp>
    </p:spTree>
    <p:extLst>
      <p:ext uri="{BB962C8B-B14F-4D97-AF65-F5344CB8AC3E}">
        <p14:creationId xmlns:p14="http://schemas.microsoft.com/office/powerpoint/2010/main" val="350123439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31540" y="620688"/>
            <a:ext cx="8229600" cy="4525963"/>
          </a:xfrm>
        </p:spPr>
        <p:txBody>
          <a:bodyPr>
            <a:normAutofit fontScale="55000" lnSpcReduction="20000"/>
          </a:bodyPr>
          <a:lstStyle/>
          <a:p>
            <a:pPr lvl="0" algn="just"/>
            <a:r>
              <a:rPr lang="pl-PL" dirty="0"/>
              <a:t>Przedsięwzięcie spowodowała – podobnie jak w poprzedniej sytuacji – zwiększenie kosztów IT, ale jednocześnie jego wynikiem jest znacznie większy wzrost korzyści (w wyniku wystąpienia przede wszystkim tzw. efektów informacyjnych i transformacyjnych) przy zachowaniu tego samego poziomu kosztów procesów biznesowych, a więc</a:t>
            </a:r>
          </a:p>
          <a:p>
            <a:pPr marL="0" indent="0" algn="just">
              <a:buNone/>
            </a:pPr>
            <a:r>
              <a:rPr lang="pl-PL" i="1" dirty="0"/>
              <a:t>E</a:t>
            </a:r>
            <a:r>
              <a:rPr lang="pl-PL" i="1" baseline="-25000" dirty="0"/>
              <a:t>1</a:t>
            </a:r>
            <a:r>
              <a:rPr lang="pl-PL" i="1" dirty="0"/>
              <a:t> = </a:t>
            </a:r>
            <a:r>
              <a:rPr lang="pl-PL" i="1" dirty="0">
                <a:sym typeface="Symbol"/>
              </a:rPr>
              <a:t></a:t>
            </a:r>
            <a:r>
              <a:rPr lang="pl-PL" i="1" dirty="0"/>
              <a:t> korzyści – koszty procesów biznesowych – </a:t>
            </a:r>
            <a:r>
              <a:rPr lang="pl-PL" i="1" dirty="0">
                <a:sym typeface="Symbol"/>
              </a:rPr>
              <a:t></a:t>
            </a:r>
            <a:r>
              <a:rPr lang="pl-PL" i="1" dirty="0"/>
              <a:t> koszty IT</a:t>
            </a:r>
            <a:endParaRPr lang="pl-PL" dirty="0"/>
          </a:p>
          <a:p>
            <a:pPr algn="just"/>
            <a:r>
              <a:rPr lang="pl-PL" dirty="0" smtClean="0"/>
              <a:t>O </a:t>
            </a:r>
            <a:r>
              <a:rPr lang="pl-PL" dirty="0"/>
              <a:t>ile strona nakładowo-kosztowa w takim rachunku jest przejrzysta i względnie łatwa w identyfikacji i kwantyfikacji, to znacznie bardziej złożone jest identyfikowanie i kwantyfikowanie korzyści będących wynikiem przedsięwzięć IT. Dotyczy to zwłaszcza – co podkreślono wcześniej – sytuacji, gdy analiza jest prowadzona w ujęciu </a:t>
            </a:r>
            <a:r>
              <a:rPr lang="pl-PL" i="1" dirty="0"/>
              <a:t>ex </a:t>
            </a:r>
            <a:r>
              <a:rPr lang="pl-PL" i="1" dirty="0" err="1"/>
              <a:t>ante</a:t>
            </a:r>
            <a:r>
              <a:rPr lang="pl-PL" dirty="0"/>
              <a:t>, a więc dla scenariusza typu „to-be”. Aby estymacja wartości planowanych efektów i/lub utraconych korzyści (</a:t>
            </a:r>
            <a:r>
              <a:rPr lang="pl-PL" dirty="0" err="1"/>
              <a:t>opportunity</a:t>
            </a:r>
            <a:r>
              <a:rPr lang="pl-PL" dirty="0"/>
              <a:t> </a:t>
            </a:r>
            <a:r>
              <a:rPr lang="pl-PL" dirty="0" err="1"/>
              <a:t>costs</a:t>
            </a:r>
            <a:r>
              <a:rPr lang="pl-PL" dirty="0"/>
              <a:t>) była wiarygodna, ich kalkulacja powinna opierać się na repozytoriach zawierających dane efektywnościowe z podobnych wdrożeń oraz na danych porównawczych kluczowych wskaźników efektywności (KPI – </a:t>
            </a:r>
            <a:r>
              <a:rPr lang="pl-PL" dirty="0" err="1"/>
              <a:t>Key</a:t>
            </a:r>
            <a:r>
              <a:rPr lang="pl-PL" dirty="0"/>
              <a:t> Performance </a:t>
            </a:r>
            <a:r>
              <a:rPr lang="pl-PL" dirty="0" err="1"/>
              <a:t>Indicators</a:t>
            </a:r>
            <a:r>
              <a:rPr lang="pl-PL" dirty="0"/>
              <a:t>) charakteryzujących wspomagane procesy biznesowe. Pozwoli to znacznie precyzyjniej i wiarygodniej zidentyfikować i skwantyfikować oczekiwane efekty i/lub utracone korzyści, a tym samym obliczyć zwrot z inwestycji (ROI).</a:t>
            </a:r>
          </a:p>
          <a:p>
            <a:pPr algn="just"/>
            <a:endParaRPr lang="pl-PL" dirty="0"/>
          </a:p>
        </p:txBody>
      </p:sp>
    </p:spTree>
    <p:extLst>
      <p:ext uri="{BB962C8B-B14F-4D97-AF65-F5344CB8AC3E}">
        <p14:creationId xmlns:p14="http://schemas.microsoft.com/office/powerpoint/2010/main" val="21394020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Wspomaganie procesu zarządzania efektywnością – kalkulatory ROI/TCO</a:t>
            </a:r>
          </a:p>
        </p:txBody>
      </p:sp>
      <p:sp>
        <p:nvSpPr>
          <p:cNvPr id="3" name="Symbol zastępczy zawartości 2"/>
          <p:cNvSpPr>
            <a:spLocks noGrp="1"/>
          </p:cNvSpPr>
          <p:nvPr>
            <p:ph idx="1"/>
          </p:nvPr>
        </p:nvSpPr>
        <p:spPr/>
        <p:txBody>
          <a:bodyPr>
            <a:normAutofit fontScale="70000" lnSpcReduction="20000"/>
          </a:bodyPr>
          <a:lstStyle/>
          <a:p>
            <a:pPr algn="just"/>
            <a:r>
              <a:rPr lang="pl-PL" dirty="0"/>
              <a:t>Po przedstawieniu w poprzedniej części opracowania wybranych podstaw metodycznych zarządzania efektywnością ekonomiczną IT możemy przejść do instrumentalizacji procesu analizy. </a:t>
            </a:r>
            <a:endParaRPr lang="pl-PL" dirty="0" smtClean="0"/>
          </a:p>
          <a:p>
            <a:pPr algn="just"/>
            <a:r>
              <a:rPr lang="pl-PL" dirty="0" smtClean="0"/>
              <a:t>Zdaniem </a:t>
            </a:r>
            <a:r>
              <a:rPr lang="pl-PL" dirty="0"/>
              <a:t>autora, dopiero wówczas, gdy proces ten będzie odpowiednio wspomagany, a narzędzia wspierające zrozumiałe i dostępne, pomiar i ocena efektywności staną się „codziennością” przedsięwzięć informatycznych. </a:t>
            </a:r>
            <a:endParaRPr lang="pl-PL" dirty="0" smtClean="0"/>
          </a:p>
          <a:p>
            <a:pPr algn="just"/>
            <a:r>
              <a:rPr lang="pl-PL" dirty="0" smtClean="0"/>
              <a:t>W </a:t>
            </a:r>
            <a:r>
              <a:rPr lang="pl-PL" dirty="0"/>
              <a:t>związku z tym, że w niniejszej pracy koncentrujemy się na analizach TCO i ROI przedmiotem dalszego opisu będą przede wszystkim tzw. kalkulatory ROI/TCO (lub TCO/ROI), ale oczywiście problem budowy odpowiedniego środowiska wspomagającego dotyczy także pozostałych metod zarządzania efektywnością. </a:t>
            </a:r>
            <a:endParaRPr lang="pl-PL" dirty="0" smtClean="0"/>
          </a:p>
          <a:p>
            <a:pPr algn="just"/>
            <a:r>
              <a:rPr lang="pl-PL" dirty="0" smtClean="0"/>
              <a:t>Punktem </a:t>
            </a:r>
            <a:r>
              <a:rPr lang="pl-PL" dirty="0"/>
              <a:t>wyjścia do opisu kalkulatorów jest uogólniony schemat procesu analizy TCO i ROI, </a:t>
            </a:r>
          </a:p>
        </p:txBody>
      </p:sp>
    </p:spTree>
    <p:extLst>
      <p:ext uri="{BB962C8B-B14F-4D97-AF65-F5344CB8AC3E}">
        <p14:creationId xmlns:p14="http://schemas.microsoft.com/office/powerpoint/2010/main" val="13357855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Ogólny schemat procesu analizy efektywności ekonomicznej metodami TCO i ROI</a:t>
            </a:r>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548" y="1890077"/>
            <a:ext cx="7668852" cy="4347235"/>
          </a:xfrm>
          <a:prstGeom prst="rect">
            <a:avLst/>
          </a:prstGeom>
          <a:noFill/>
          <a:ln w="6350">
            <a:solidFill>
              <a:schemeClr val="tx1"/>
            </a:solidFill>
          </a:ln>
        </p:spPr>
      </p:pic>
    </p:spTree>
    <p:extLst>
      <p:ext uri="{BB962C8B-B14F-4D97-AF65-F5344CB8AC3E}">
        <p14:creationId xmlns:p14="http://schemas.microsoft.com/office/powerpoint/2010/main" val="25778218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70086"/>
          </a:xfrm>
        </p:spPr>
        <p:txBody>
          <a:bodyPr>
            <a:normAutofit/>
          </a:bodyPr>
          <a:lstStyle/>
          <a:p>
            <a:pPr algn="l"/>
            <a:r>
              <a:rPr lang="pl-PL" sz="2400" b="1" dirty="0" smtClean="0"/>
              <a:t>Komentarz</a:t>
            </a:r>
            <a:endParaRPr lang="pl-PL" sz="2400" b="1" dirty="0"/>
          </a:p>
        </p:txBody>
      </p:sp>
      <p:sp>
        <p:nvSpPr>
          <p:cNvPr id="3" name="Symbol zastępczy zawartości 2"/>
          <p:cNvSpPr>
            <a:spLocks noGrp="1"/>
          </p:cNvSpPr>
          <p:nvPr>
            <p:ph idx="1"/>
          </p:nvPr>
        </p:nvSpPr>
        <p:spPr>
          <a:xfrm>
            <a:off x="467544" y="1052736"/>
            <a:ext cx="8424936" cy="4525963"/>
          </a:xfrm>
        </p:spPr>
        <p:txBody>
          <a:bodyPr>
            <a:noAutofit/>
          </a:bodyPr>
          <a:lstStyle/>
          <a:p>
            <a:pPr algn="just"/>
            <a:r>
              <a:rPr lang="pl-PL" sz="1800" dirty="0"/>
              <a:t>Po pierwsze, opiera się on na omówionym wcześniej podejściu Value IT. </a:t>
            </a:r>
            <a:endParaRPr lang="pl-PL" sz="1800" dirty="0" smtClean="0"/>
          </a:p>
          <a:p>
            <a:pPr algn="just"/>
            <a:r>
              <a:rPr lang="pl-PL" sz="1800" dirty="0" smtClean="0"/>
              <a:t>Należy </a:t>
            </a:r>
            <a:r>
              <a:rPr lang="pl-PL" sz="1800" dirty="0"/>
              <a:t>przypomnieć, że opisując to podejście podkreślono, że strona nakładowo-kosztowa w tym rachunku jest przejrzysta i względnie łatwa w identyfikacji i kwantyfikacji. Jest to prawdą w przypadku analiz </a:t>
            </a:r>
            <a:r>
              <a:rPr lang="pl-PL" sz="1800" i="1" dirty="0"/>
              <a:t>ex </a:t>
            </a:r>
            <a:r>
              <a:rPr lang="pl-PL" sz="1800" i="1" dirty="0" err="1"/>
              <a:t>ante</a:t>
            </a:r>
            <a:r>
              <a:rPr lang="pl-PL" sz="1800" dirty="0"/>
              <a:t> wyłącznie wtedy, gdy używamy adekwatnych do charakterystyk przedsięwzięć struktur TCO oraz dysponujemy niezbędnymi danymi (historycznymi albo porównawczymi z podobnych projektów). </a:t>
            </a:r>
            <a:endParaRPr lang="pl-PL" sz="1800" dirty="0" smtClean="0"/>
          </a:p>
          <a:p>
            <a:pPr algn="just"/>
            <a:r>
              <a:rPr lang="pl-PL" sz="1800" dirty="0" smtClean="0"/>
              <a:t>Dlatego </a:t>
            </a:r>
            <a:r>
              <a:rPr lang="pl-PL" sz="1800" dirty="0"/>
              <a:t>też warto takie dane gromadzić i/lub wymagać od potencjalnych dostawców rozwiązań IT budżetowania swoich ofert zgodnie z wymaganą w konkretnej analizie strukturą nakładów/kosztów bezpośrednich, pośrednich oraz odłożonych w czasie</a:t>
            </a:r>
            <a:r>
              <a:rPr lang="pl-PL" sz="1800" dirty="0" smtClean="0"/>
              <a:t>.</a:t>
            </a:r>
          </a:p>
          <a:p>
            <a:pPr algn="just"/>
            <a:r>
              <a:rPr lang="pl-PL" sz="1800" dirty="0"/>
              <a:t>Po </a:t>
            </a:r>
            <a:r>
              <a:rPr lang="pl-PL" sz="1800" dirty="0" smtClean="0"/>
              <a:t>drugie</a:t>
            </a:r>
            <a:r>
              <a:rPr lang="pl-PL" sz="1800" dirty="0"/>
              <a:t> </a:t>
            </a:r>
            <a:r>
              <a:rPr lang="pl-PL" sz="1800" dirty="0" smtClean="0"/>
              <a:t>- </a:t>
            </a:r>
            <a:r>
              <a:rPr lang="pl-PL" sz="1800" dirty="0"/>
              <a:t>znacznie bardziej złożone i obarczone większym rozrzutem oszacowań jest identyfikowanie i kwantyfikowanie korzyści będących wynikiem przedsięwzięć IT. Dotyczy to zwłaszcza sytuacji, gdy analiza jest prowadzona w ujęciu ex </a:t>
            </a:r>
            <a:r>
              <a:rPr lang="pl-PL" sz="1800" dirty="0" err="1"/>
              <a:t>ante</a:t>
            </a:r>
            <a:r>
              <a:rPr lang="pl-PL" sz="1800" dirty="0"/>
              <a:t>, a więc dla scenariusza typu „to-be”. </a:t>
            </a:r>
          </a:p>
          <a:p>
            <a:pPr algn="just"/>
            <a:r>
              <a:rPr lang="pl-PL" sz="1800" dirty="0"/>
              <a:t>Dlatego też oprócz gromadzenia – podobnie jak w przypadku nakładów/kosztów – odpowiednich danych historycznych i porównawczych o uzyskanych wymiernych efektach i/lub utraconych korzyściach, należy rozszerzyć proces badania o analizę kluczowych wskaźników efektywności (KPI), charakteryzujących wspomagane procesy biznesowe</a:t>
            </a:r>
          </a:p>
        </p:txBody>
      </p:sp>
    </p:spTree>
    <p:extLst>
      <p:ext uri="{BB962C8B-B14F-4D97-AF65-F5344CB8AC3E}">
        <p14:creationId xmlns:p14="http://schemas.microsoft.com/office/powerpoint/2010/main" val="235182864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229600" cy="6084676"/>
          </a:xfrm>
        </p:spPr>
        <p:txBody>
          <a:bodyPr>
            <a:normAutofit fontScale="55000" lnSpcReduction="20000"/>
          </a:bodyPr>
          <a:lstStyle/>
          <a:p>
            <a:pPr algn="just"/>
            <a:r>
              <a:rPr lang="pl-PL" dirty="0" smtClean="0"/>
              <a:t>Modelowanie </a:t>
            </a:r>
            <a:r>
              <a:rPr lang="pl-PL" dirty="0"/>
              <a:t>oczekiwanych wartości KPI na bazie danych porównawczych pozwala w sposób pośredni wiarygodnie estymować możliwe do osiągnięcia przyrosty produktywności (redukcje kosztów i zmiany wskaźników wydajności), </a:t>
            </a:r>
            <a:endParaRPr lang="pl-PL" dirty="0" smtClean="0"/>
          </a:p>
          <a:p>
            <a:pPr algn="just"/>
            <a:r>
              <a:rPr lang="pl-PL" dirty="0" smtClean="0"/>
              <a:t>Jeżeli </a:t>
            </a:r>
            <a:r>
              <a:rPr lang="pl-PL" dirty="0"/>
              <a:t>dodatkowo podczas wdrożenia, a następnie nadzoru powdrożeniowego mamy dostęp do rzeczywistych danych produkcyjnych implementowanych rozwiązań, to można przyjąć założenie, że zmiana monitorowanych KPI odzwierciedla jakość i efektywność wdrożonych systemów. </a:t>
            </a:r>
            <a:endParaRPr lang="pl-PL" dirty="0" smtClean="0"/>
          </a:p>
          <a:p>
            <a:pPr algn="just"/>
            <a:r>
              <a:rPr lang="pl-PL" dirty="0" smtClean="0"/>
              <a:t>Współczynniki </a:t>
            </a:r>
            <a:r>
              <a:rPr lang="pl-PL" dirty="0"/>
              <a:t>zmiany KPI względnie łatwo jest następnie przełożyć na konkretne wielkości finansowe, gdyż każdy z nich jest skojarzony z określonymi obiektami kosztowymi i/lub przychodami. </a:t>
            </a:r>
            <a:endParaRPr lang="pl-PL" dirty="0" smtClean="0"/>
          </a:p>
          <a:p>
            <a:pPr algn="just"/>
            <a:r>
              <a:rPr lang="pl-PL" dirty="0" smtClean="0"/>
              <a:t>W </a:t>
            </a:r>
            <a:r>
              <a:rPr lang="pl-PL" dirty="0"/>
              <a:t>celu poprawy jakości wyników modelowania KPI można uzupełnić ten proces o analizy wrażliwości (</a:t>
            </a:r>
            <a:r>
              <a:rPr lang="pl-PL" dirty="0" err="1"/>
              <a:t>what-if</a:t>
            </a:r>
            <a:r>
              <a:rPr lang="pl-PL" dirty="0"/>
              <a:t>) i scenariuszową typu OBP (scenariusze optymistyczny, bazowy i pesymistyczny), które pozwalają uwzględnić czynniki zmienności i ryzyka, będące nieodłącznymi atrybutami przedsięwzięć informatycznych.</a:t>
            </a:r>
          </a:p>
          <a:p>
            <a:pPr algn="just"/>
            <a:r>
              <a:rPr lang="pl-PL" dirty="0"/>
              <a:t>Teoretycznie najlepszą metodą określenia osiągniętych efektów (historycznych i/lub porównawczych) jest wygenerowanie odpowiednich raportów w systemie finansowo-księgowym przedsiębiorstwa, w którym wdrożono analizowane rozwiązanie, w tym przypadku system klasy FSM. </a:t>
            </a:r>
            <a:endParaRPr lang="pl-PL" dirty="0" smtClean="0"/>
          </a:p>
          <a:p>
            <a:pPr algn="just"/>
            <a:r>
              <a:rPr lang="pl-PL" dirty="0" smtClean="0"/>
              <a:t>Raporty </a:t>
            </a:r>
            <a:r>
              <a:rPr lang="pl-PL" dirty="0"/>
              <a:t>takie powinny dotyczyć wszystkich obiektów kosztowych, których wdrożenie dotyczyło bezpośrednio i pośrednio, a także powinny być zrobione dla okresu przed wdrożeniem (stan „as-was/as-</a:t>
            </a:r>
            <a:r>
              <a:rPr lang="pl-PL" dirty="0" err="1"/>
              <a:t>is</a:t>
            </a:r>
            <a:r>
              <a:rPr lang="pl-PL" dirty="0"/>
              <a:t>”), zaś powdrożeniowe minimum kwartał-rok po zakończeniu okresu stabilizacji implementowanego rozwiązania (stan „as-</a:t>
            </a:r>
            <a:r>
              <a:rPr lang="pl-PL" dirty="0" err="1"/>
              <a:t>is</a:t>
            </a:r>
            <a:r>
              <a:rPr lang="pl-PL" dirty="0"/>
              <a:t>/to-be”). </a:t>
            </a:r>
            <a:endParaRPr lang="pl-PL" dirty="0" smtClean="0"/>
          </a:p>
          <a:p>
            <a:pPr algn="just"/>
            <a:r>
              <a:rPr lang="pl-PL" dirty="0" smtClean="0"/>
              <a:t>Niestety </a:t>
            </a:r>
            <a:r>
              <a:rPr lang="pl-PL" dirty="0"/>
              <a:t>bardzo często firmy nie gromadzą takich danych w wymaganych przekrojach albo nie chcą ich z różnych powodów udostępniać.</a:t>
            </a:r>
          </a:p>
          <a:p>
            <a:pPr algn="just"/>
            <a:endParaRPr lang="pl-PL" dirty="0"/>
          </a:p>
        </p:txBody>
      </p:sp>
    </p:spTree>
    <p:extLst>
      <p:ext uri="{BB962C8B-B14F-4D97-AF65-F5344CB8AC3E}">
        <p14:creationId xmlns:p14="http://schemas.microsoft.com/office/powerpoint/2010/main" val="3518063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ymbol zastępczy zawartości 2"/>
          <p:cNvSpPr>
            <a:spLocks noGrp="1"/>
          </p:cNvSpPr>
          <p:nvPr>
            <p:ph sz="quarter" idx="1"/>
          </p:nvPr>
        </p:nvSpPr>
        <p:spPr>
          <a:xfrm>
            <a:off x="457200" y="1219200"/>
            <a:ext cx="8229600" cy="4937125"/>
          </a:xfrm>
        </p:spPr>
        <p:txBody>
          <a:bodyPr/>
          <a:lstStyle/>
          <a:p>
            <a:pPr algn="just"/>
            <a:r>
              <a:rPr lang="pl-PL" altLang="pl-PL" sz="1800" b="1" dirty="0" smtClean="0">
                <a:latin typeface="Times New Roman" pitchFamily="18" charset="0"/>
                <a:cs typeface="Times New Roman" pitchFamily="18" charset="0"/>
              </a:rPr>
              <a:t>brak wiedzy o stanie projektu – ukrywanie problemów zaistniałych w zespole przed przełożonymi, w obawie przed ich reakcją i próby rozwiązywania ich we własnym zakresie lub ominięcia, przerzucanie na innych Informacji o krytycznych zdarzeniach w projekcie,</a:t>
            </a:r>
          </a:p>
          <a:p>
            <a:pPr algn="just"/>
            <a:r>
              <a:rPr lang="pl-PL" altLang="pl-PL" sz="1800" b="1" dirty="0" smtClean="0">
                <a:latin typeface="Times New Roman" pitchFamily="18" charset="0"/>
                <a:cs typeface="Times New Roman" pitchFamily="18" charset="0"/>
              </a:rPr>
              <a:t>unikanie odpowiedzialności za priorytetowe zadania projektu – rozpoczynanie realizacji projektu (wbrew harmonogramowi) od najłatwiejszych i niekoniecznie najważniejszych zadań w projekcie, ignorowanie na początku zadań najtrudniejszych, a priorytetowych, które niosą ze sobą ryzyko niepowodzenia. To może prowadzić do braku koordynacji w skali całego projektu,</a:t>
            </a:r>
          </a:p>
          <a:p>
            <a:pPr algn="just"/>
            <a:r>
              <a:rPr lang="pl-PL" altLang="pl-PL" sz="1800" b="1" dirty="0" smtClean="0">
                <a:latin typeface="Times New Roman" pitchFamily="18" charset="0"/>
                <a:cs typeface="Times New Roman" pitchFamily="18" charset="0"/>
              </a:rPr>
              <a:t>przerzucanie odpowiedzialności - za zadania, których członkowie zespołu nie chcą lub nie są w stanie wykonać z powodu braku wiedzy lub praktyki. Tworzenie sztucznych barier (…</a:t>
            </a:r>
            <a:r>
              <a:rPr lang="pl-PL" altLang="pl-PL" sz="1800" b="1" i="1" dirty="0" smtClean="0">
                <a:latin typeface="Times New Roman" pitchFamily="18" charset="0"/>
                <a:cs typeface="Times New Roman" pitchFamily="18" charset="0"/>
              </a:rPr>
              <a:t>to niemożliwe, to nieprofesjonalne, to będzie dużo kosztowało</a:t>
            </a:r>
            <a:r>
              <a:rPr lang="pl-PL" altLang="pl-PL" sz="1800" b="1" dirty="0" smtClean="0">
                <a:latin typeface="Times New Roman" pitchFamily="18" charset="0"/>
                <a:cs typeface="Times New Roman" pitchFamily="18" charset="0"/>
              </a:rPr>
              <a:t>…), które mają pozwolić na przerzucenie zadań na innych, bądź wręcz zaniechanie ich.</a:t>
            </a:r>
            <a:endParaRPr lang="pl-PL" altLang="pl-PL" sz="1800" dirty="0" smtClean="0"/>
          </a:p>
        </p:txBody>
      </p:sp>
    </p:spTree>
    <p:extLst>
      <p:ext uri="{BB962C8B-B14F-4D97-AF65-F5344CB8AC3E}">
        <p14:creationId xmlns:p14="http://schemas.microsoft.com/office/powerpoint/2010/main" val="65634877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fontScale="85000" lnSpcReduction="10000"/>
          </a:bodyPr>
          <a:lstStyle/>
          <a:p>
            <a:pPr algn="just"/>
            <a:r>
              <a:rPr lang="pl-PL" dirty="0"/>
              <a:t>Po trzecie, mając niezbędne dane można proces analityczny przynajmniej częściowo zautomatyzować, tworząc odpowiednie narzędzia wspomagające, znane w literaturze przedmiotu i praktyce zastosowań jako kalkulatory ROI/TCO (lub TCO/ROI). </a:t>
            </a:r>
            <a:endParaRPr lang="pl-PL" dirty="0" smtClean="0"/>
          </a:p>
          <a:p>
            <a:pPr algn="just"/>
            <a:r>
              <a:rPr lang="pl-PL" dirty="0" smtClean="0"/>
              <a:t>Idea </a:t>
            </a:r>
            <a:r>
              <a:rPr lang="pl-PL" dirty="0"/>
              <a:t>ich działania jest prosta i zgodna ze schematem</a:t>
            </a:r>
            <a:r>
              <a:rPr lang="pl-PL" b="1" dirty="0"/>
              <a:t> </a:t>
            </a:r>
            <a:r>
              <a:rPr lang="pl-PL" dirty="0"/>
              <a:t>przedstawionym na </a:t>
            </a:r>
            <a:r>
              <a:rPr lang="pl-PL" dirty="0" smtClean="0"/>
              <a:t>poprzednim rysunku </a:t>
            </a:r>
          </a:p>
          <a:p>
            <a:pPr algn="just"/>
            <a:r>
              <a:rPr lang="pl-PL" dirty="0" smtClean="0"/>
              <a:t>Przykład </a:t>
            </a:r>
            <a:r>
              <a:rPr lang="pl-PL" dirty="0"/>
              <a:t>takiego kalkulatora – zaimplementowanego w wersji prototypowej w środowisku arkusza kalkulacyjnego Excel a następnie przeniesionego do środowiska WWW – przedstawiono </a:t>
            </a:r>
            <a:r>
              <a:rPr lang="pl-PL" dirty="0" smtClean="0"/>
              <a:t>poniżej. </a:t>
            </a:r>
            <a:endParaRPr lang="pl-PL" dirty="0"/>
          </a:p>
        </p:txBody>
      </p:sp>
    </p:spTree>
    <p:extLst>
      <p:ext uri="{BB962C8B-B14F-4D97-AF65-F5344CB8AC3E}">
        <p14:creationId xmlns:p14="http://schemas.microsoft.com/office/powerpoint/2010/main" val="22058083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FSM jako zestaw narzędzi optymalizacji łańcucha usług</a:t>
            </a:r>
          </a:p>
        </p:txBody>
      </p:sp>
      <p:sp>
        <p:nvSpPr>
          <p:cNvPr id="3" name="Symbol zastępczy zawartości 2"/>
          <p:cNvSpPr>
            <a:spLocks noGrp="1"/>
          </p:cNvSpPr>
          <p:nvPr>
            <p:ph idx="1"/>
          </p:nvPr>
        </p:nvSpPr>
        <p:spPr>
          <a:xfrm>
            <a:off x="467544" y="1268760"/>
            <a:ext cx="8229600" cy="4525963"/>
          </a:xfrm>
        </p:spPr>
        <p:txBody>
          <a:bodyPr>
            <a:noAutofit/>
          </a:bodyPr>
          <a:lstStyle/>
          <a:p>
            <a:pPr algn="just"/>
            <a:r>
              <a:rPr lang="pl-PL" sz="1800" dirty="0"/>
              <a:t>Field Service Management (FSM), znany także jako Field Force Automation (FFA), jest kompletnym zestawem metod i narzędzi do optymalizacji procesów i wymiany informacji potrzebnych firmom, których głównym obszarem działania jest realizacja zadań za pomocą wyspecjalizowanej kadry wykonującej swą pracę „w terenie”. </a:t>
            </a:r>
            <a:endParaRPr lang="pl-PL" sz="1800" dirty="0" smtClean="0"/>
          </a:p>
          <a:p>
            <a:pPr algn="just"/>
            <a:r>
              <a:rPr lang="pl-PL" sz="1800" dirty="0" smtClean="0"/>
              <a:t>Mówiąc </a:t>
            </a:r>
            <a:r>
              <a:rPr lang="pl-PL" sz="1800" dirty="0"/>
              <a:t>inaczej, FSM to optymalizacja łańcucha usług, która polega na sprawnym zarządzaniu posiadanymi zasobami w czasie, w celu dostarczenia klientom wysokiej jakości usług po jak najniższych kosztach</a:t>
            </a:r>
            <a:r>
              <a:rPr lang="pl-PL" sz="1800" dirty="0" smtClean="0"/>
              <a:t>.</a:t>
            </a:r>
          </a:p>
          <a:p>
            <a:pPr algn="just"/>
            <a:r>
              <a:rPr lang="pl-PL" sz="1800" dirty="0"/>
              <a:t>Jedną z cech współczesnych gospodarek jest wysoko rozwinięty sektor usług, w tym tzw. usług nowoczesnych, z których coraz więcej jest świadczona w sposób </a:t>
            </a:r>
            <a:r>
              <a:rPr lang="pl-PL" sz="1800" dirty="0" err="1"/>
              <a:t>odlokalizowany</a:t>
            </a:r>
            <a:r>
              <a:rPr lang="pl-PL" sz="1800" dirty="0"/>
              <a:t>, poza siedzibą usługodawcy, w trybie mobilnym. Przykładowymi obszarami, w których dominuje taki model działalności usługowej są: telekomunikacja, outsourcing utrzymania sieci, ubezpieczenia, media publiczne, usługi świadczone w domu i/lub w siedzibie klienta (</a:t>
            </a:r>
            <a:r>
              <a:rPr lang="pl-PL" sz="1800" dirty="0" err="1"/>
              <a:t>home</a:t>
            </a:r>
            <a:r>
              <a:rPr lang="pl-PL" sz="1800" dirty="0"/>
              <a:t> services) oraz szeroko rozumiane bezpieczeństwo publiczne, w tym zarządzanie kryzysowe. </a:t>
            </a:r>
            <a:endParaRPr lang="pl-PL" sz="1800" dirty="0" smtClean="0"/>
          </a:p>
          <a:p>
            <a:pPr algn="just"/>
            <a:endParaRPr lang="pl-PL" sz="1800" dirty="0"/>
          </a:p>
          <a:p>
            <a:pPr algn="just"/>
            <a:endParaRPr lang="pl-PL" sz="1800" dirty="0"/>
          </a:p>
        </p:txBody>
      </p:sp>
    </p:spTree>
    <p:extLst>
      <p:ext uri="{BB962C8B-B14F-4D97-AF65-F5344CB8AC3E}">
        <p14:creationId xmlns:p14="http://schemas.microsoft.com/office/powerpoint/2010/main" val="56852531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62500" lnSpcReduction="20000"/>
          </a:bodyPr>
          <a:lstStyle/>
          <a:p>
            <a:pPr marL="0" indent="0" algn="just">
              <a:buNone/>
            </a:pPr>
            <a:r>
              <a:rPr lang="pl-PL" dirty="0"/>
              <a:t>Rosnąca ilość tak realizowanych usług oraz coraz wyższe wymagania jakościowe formułowane w odniesieniu do ich wykonawców, wywołują potrzebę skutecznego informatycznego wspomagania zarządzania usługami realizowanymi „w terenie”, w celu rozwiązania m.in. takich problemów jak:</a:t>
            </a:r>
          </a:p>
          <a:p>
            <a:pPr lvl="0" algn="just"/>
            <a:r>
              <a:rPr lang="pl-PL" dirty="0"/>
              <a:t>poprawa efektywności, produktywności czy redukcja zbędnych kosztów poprzez odpowiednie harmonogramowanie prac;</a:t>
            </a:r>
          </a:p>
          <a:p>
            <a:pPr lvl="0" algn="just"/>
            <a:r>
              <a:rPr lang="pl-PL" dirty="0"/>
              <a:t>podnoszenie jakości obsługi klientów poprzez skracanie czasów odpowiedzi i/lub realizacji zgłoszeń oraz poprzez dążenie do wykonanie usługi za pierwszym razem (w trakcie pierwszej wizyty), w celu zwiększania satysfakcji klientów i zapobiegania ich potencjalnej utracie;</a:t>
            </a:r>
          </a:p>
          <a:p>
            <a:pPr lvl="0" algn="just"/>
            <a:r>
              <a:rPr lang="pl-PL" dirty="0"/>
              <a:t>optymalizacja kosztów operacyjnych, w tym związanych z dojazdami, co dodatkowo ma wymiar proekologiczny (redukcja emisji spalin itp.);</a:t>
            </a:r>
          </a:p>
          <a:p>
            <a:pPr lvl="0" algn="just"/>
            <a:r>
              <a:rPr lang="pl-PL" dirty="0"/>
              <a:t>przestrzeganie przyjętych norm, standardów, przepisów i procedur.</a:t>
            </a:r>
          </a:p>
          <a:p>
            <a:pPr marL="0" indent="0" algn="just">
              <a:buNone/>
            </a:pPr>
            <a:r>
              <a:rPr lang="pl-PL" dirty="0"/>
              <a:t>Pojęciem tym obejmuje się m.in. bankowość, finanse, ubezpieczenia, telekomunikację, informatykę, media, badania i rozwój, administrowanie czy zarządzanie</a:t>
            </a:r>
            <a:r>
              <a:rPr lang="pl-PL" dirty="0" smtClean="0"/>
              <a:t>.</a:t>
            </a:r>
            <a:endParaRPr lang="pl-PL" dirty="0"/>
          </a:p>
        </p:txBody>
      </p:sp>
    </p:spTree>
    <p:extLst>
      <p:ext uri="{BB962C8B-B14F-4D97-AF65-F5344CB8AC3E}">
        <p14:creationId xmlns:p14="http://schemas.microsoft.com/office/powerpoint/2010/main" val="5108196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84684"/>
            <a:ext cx="8229600" cy="5541479"/>
          </a:xfrm>
        </p:spPr>
        <p:txBody>
          <a:bodyPr>
            <a:normAutofit fontScale="62500" lnSpcReduction="20000"/>
          </a:bodyPr>
          <a:lstStyle/>
          <a:p>
            <a:pPr marL="0" indent="0" algn="just">
              <a:buNone/>
            </a:pPr>
            <a:r>
              <a:rPr lang="pl-PL" dirty="0"/>
              <a:t>Definiując system FSM można także przyjąć za firmą konsultingową Gartner, że jego istotą jest wspieranie wszystkich etapów cyklu życia usługi. Etapy te różnią się w zależności od sektora i branży, ale uogólniając są to:</a:t>
            </a:r>
          </a:p>
          <a:p>
            <a:pPr lvl="0" algn="just"/>
            <a:r>
              <a:rPr lang="pl-PL" dirty="0"/>
              <a:t>przyjęcie i rejestracja zgłoszenia;</a:t>
            </a:r>
          </a:p>
          <a:p>
            <a:pPr lvl="0" algn="just"/>
            <a:r>
              <a:rPr lang="pl-PL" dirty="0"/>
              <a:t>przydzielenie właściwych zasobów (na bazie parametrów zgłoszenia);</a:t>
            </a:r>
          </a:p>
          <a:p>
            <a:pPr lvl="0" algn="just"/>
            <a:r>
              <a:rPr lang="pl-PL" dirty="0"/>
              <a:t>tworzenie i optymalizacja harmonogramu;</a:t>
            </a:r>
          </a:p>
          <a:p>
            <a:pPr lvl="0" algn="just"/>
            <a:r>
              <a:rPr lang="pl-PL" dirty="0"/>
              <a:t>wysłanie pracownika „w teren” w celu realizacji zgłoszenia;</a:t>
            </a:r>
          </a:p>
          <a:p>
            <a:pPr lvl="0" algn="just"/>
            <a:r>
              <a:rPr lang="pl-PL" dirty="0"/>
              <a:t>wykonanie usługi (instalacyjnej lub utrzymaniowej);</a:t>
            </a:r>
          </a:p>
          <a:p>
            <a:pPr lvl="0" algn="just"/>
            <a:r>
              <a:rPr lang="pl-PL" dirty="0"/>
              <a:t>zarejestrowanie informacji zwrotnych z realizacji zgłoszenia;</a:t>
            </a:r>
          </a:p>
          <a:p>
            <a:pPr lvl="0" algn="just"/>
            <a:r>
              <a:rPr lang="pl-PL" dirty="0"/>
              <a:t>wykonanie nowej sprzedaży innych produktów i/lub usług;</a:t>
            </a:r>
          </a:p>
          <a:p>
            <a:pPr lvl="0" algn="just"/>
            <a:r>
              <a:rPr lang="pl-PL" dirty="0"/>
              <a:t>wystawienie faktury za wykonane usługi i/lub sprzedane produkty</a:t>
            </a:r>
            <a:r>
              <a:rPr lang="pl-PL" dirty="0" smtClean="0"/>
              <a:t>.</a:t>
            </a:r>
          </a:p>
          <a:p>
            <a:pPr lvl="0" algn="just"/>
            <a:endParaRPr lang="pl-PL" dirty="0" smtClean="0"/>
          </a:p>
          <a:p>
            <a:pPr marL="0" lvl="0" indent="0" algn="just">
              <a:buNone/>
            </a:pPr>
            <a:r>
              <a:rPr lang="pl-PL" dirty="0"/>
              <a:t>Rynek systemów FSM rozwija się dynamicznie, jest zróżnicowany i brak na nim produktów dominujących. Jego cechą charakterystyczną jest też to, że firmy usługowe oprócz gotowych aplikacji kupowanych u dostawców zewnętrznych, takich m.in. jak: </a:t>
            </a:r>
            <a:r>
              <a:rPr lang="pl-PL" dirty="0" err="1"/>
              <a:t>Oracle</a:t>
            </a:r>
            <a:r>
              <a:rPr lang="pl-PL" dirty="0"/>
              <a:t>/</a:t>
            </a:r>
            <a:r>
              <a:rPr lang="pl-PL" dirty="0" err="1"/>
              <a:t>Siebel</a:t>
            </a:r>
            <a:r>
              <a:rPr lang="pl-PL" dirty="0"/>
              <a:t>, SAP, </a:t>
            </a:r>
            <a:r>
              <a:rPr lang="pl-PL" dirty="0" err="1"/>
              <a:t>ClickSoftware</a:t>
            </a:r>
            <a:r>
              <a:rPr lang="pl-PL" dirty="0"/>
              <a:t>, </a:t>
            </a:r>
            <a:r>
              <a:rPr lang="pl-PL" dirty="0" err="1"/>
              <a:t>Astea</a:t>
            </a:r>
            <a:r>
              <a:rPr lang="pl-PL" dirty="0"/>
              <a:t>, Service Power, </a:t>
            </a:r>
            <a:r>
              <a:rPr lang="pl-PL" dirty="0" err="1"/>
              <a:t>Vertical</a:t>
            </a:r>
            <a:r>
              <a:rPr lang="pl-PL" dirty="0"/>
              <a:t>, IFS, </a:t>
            </a:r>
            <a:r>
              <a:rPr lang="pl-PL" dirty="0" err="1"/>
              <a:t>Ventyx</a:t>
            </a:r>
            <a:r>
              <a:rPr lang="pl-PL" dirty="0"/>
              <a:t>, </a:t>
            </a:r>
            <a:r>
              <a:rPr lang="pl-PL" dirty="0" err="1"/>
              <a:t>Clevest</a:t>
            </a:r>
            <a:r>
              <a:rPr lang="pl-PL" dirty="0"/>
              <a:t>, Microsoft Business Solutions czy </a:t>
            </a:r>
            <a:r>
              <a:rPr lang="pl-PL" dirty="0" err="1"/>
              <a:t>Servigistics</a:t>
            </a:r>
            <a:r>
              <a:rPr lang="pl-PL" dirty="0"/>
              <a:t>, bardzo często używają rozwiązań stworzonych przez własne działy IT lub zaprojektowanych na indywidualne zamówienie</a:t>
            </a:r>
          </a:p>
        </p:txBody>
      </p:sp>
    </p:spTree>
    <p:extLst>
      <p:ext uri="{BB962C8B-B14F-4D97-AF65-F5344CB8AC3E}">
        <p14:creationId xmlns:p14="http://schemas.microsoft.com/office/powerpoint/2010/main" val="24140132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Przykładem systemu tej klasy oferowanym przez polskiego producenta jest Field Service Management firmy </a:t>
            </a:r>
            <a:r>
              <a:rPr lang="pl-PL" sz="2400" b="1" dirty="0" err="1"/>
              <a:t>Comarch</a:t>
            </a:r>
            <a:endParaRPr lang="pl-PL" sz="2400" b="1" dirty="0"/>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463674"/>
            <a:ext cx="7524836" cy="5061669"/>
          </a:xfrm>
          <a:prstGeom prst="rect">
            <a:avLst/>
          </a:prstGeom>
          <a:noFill/>
          <a:ln w="6350">
            <a:solidFill>
              <a:schemeClr val="tx1"/>
            </a:solidFill>
          </a:ln>
        </p:spPr>
      </p:pic>
    </p:spTree>
    <p:extLst>
      <p:ext uri="{BB962C8B-B14F-4D97-AF65-F5344CB8AC3E}">
        <p14:creationId xmlns:p14="http://schemas.microsoft.com/office/powerpoint/2010/main" val="30554557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548680"/>
            <a:ext cx="8229600" cy="5508612"/>
          </a:xfrm>
        </p:spPr>
        <p:txBody>
          <a:bodyPr>
            <a:normAutofit fontScale="62500" lnSpcReduction="20000"/>
          </a:bodyPr>
          <a:lstStyle/>
          <a:p>
            <a:pPr algn="just"/>
            <a:r>
              <a:rPr lang="pl-PL" dirty="0" err="1"/>
              <a:t>Comarch</a:t>
            </a:r>
            <a:r>
              <a:rPr lang="pl-PL" dirty="0"/>
              <a:t> FSM to kompletne, wielomodułowe rozwiązanie wspomagające planowanie, tworzenie harmonogramów, dystrybucję i wsparcie realizacji zadań w terenie. </a:t>
            </a:r>
            <a:endParaRPr lang="pl-PL" dirty="0" smtClean="0"/>
          </a:p>
          <a:p>
            <a:pPr algn="just"/>
            <a:r>
              <a:rPr lang="pl-PL" dirty="0" smtClean="0"/>
              <a:t>System </a:t>
            </a:r>
            <a:r>
              <a:rPr lang="pl-PL" dirty="0"/>
              <a:t>pozwala na zwiększenie efektywności wykorzystania zasobów, dzięki możliwości przypisywania do zadań tych pracowników, którzy posiadają najbardziej odpowiednie kompetencje. </a:t>
            </a:r>
            <a:endParaRPr lang="pl-PL" dirty="0" smtClean="0"/>
          </a:p>
          <a:p>
            <a:pPr algn="just"/>
            <a:r>
              <a:rPr lang="pl-PL" dirty="0" smtClean="0"/>
              <a:t>Równocześnie </a:t>
            </a:r>
            <a:r>
              <a:rPr lang="pl-PL" dirty="0"/>
              <a:t>brana jest pod uwagę ich dostępność oraz lokalizacja geograficzna. Zaawansowane techniki automatyzacji i wbudowane w systemie algorytmy, pozwalają optymalizować pracę w terenie pod kątem zarówno kosztów, jak i produktywności. </a:t>
            </a:r>
            <a:endParaRPr lang="pl-PL" dirty="0" smtClean="0"/>
          </a:p>
          <a:p>
            <a:pPr algn="just"/>
            <a:r>
              <a:rPr lang="pl-PL" dirty="0" smtClean="0"/>
              <a:t>Wsparcie </a:t>
            </a:r>
            <a:r>
              <a:rPr lang="pl-PL" dirty="0"/>
              <a:t>serwisanta poprzez mobilny, zdalny dostęp do odpowiednich danych o zleceniu pozwala na dynamiczne zarządzanie w czasie rzeczywistym. </a:t>
            </a:r>
            <a:endParaRPr lang="pl-PL" dirty="0" smtClean="0"/>
          </a:p>
          <a:p>
            <a:pPr algn="just"/>
            <a:r>
              <a:rPr lang="pl-PL" dirty="0" smtClean="0"/>
              <a:t>Dyspozytorom </a:t>
            </a:r>
            <a:r>
              <a:rPr lang="pl-PL" dirty="0"/>
              <a:t>udostępniono narzędzia do lokalizacji i wizualizacji techników na mapie cyfrowej. </a:t>
            </a:r>
            <a:endParaRPr lang="pl-PL" dirty="0" smtClean="0"/>
          </a:p>
          <a:p>
            <a:pPr algn="just"/>
            <a:r>
              <a:rPr lang="pl-PL" dirty="0" smtClean="0"/>
              <a:t>Oparcie </a:t>
            </a:r>
            <a:r>
              <a:rPr lang="pl-PL" dirty="0"/>
              <a:t>systemu na architekturze SOA (Service </a:t>
            </a:r>
            <a:r>
              <a:rPr lang="pl-PL" dirty="0" err="1"/>
              <a:t>Oriented</a:t>
            </a:r>
            <a:r>
              <a:rPr lang="pl-PL" dirty="0"/>
              <a:t> Architecture) umożliwia jego bezproblemową integrację z innym aplikacjami działającymi w przedsiębiorstwie i/lub dostępnymi w sieci w tzw. „chmurze” (</a:t>
            </a:r>
            <a:r>
              <a:rPr lang="pl-PL" dirty="0" err="1"/>
              <a:t>cloud</a:t>
            </a:r>
            <a:r>
              <a:rPr lang="pl-PL" dirty="0"/>
              <a:t> </a:t>
            </a:r>
            <a:r>
              <a:rPr lang="pl-PL" dirty="0" err="1" smtClean="0"/>
              <a:t>computing</a:t>
            </a:r>
            <a:endParaRPr lang="pl-PL" dirty="0"/>
          </a:p>
        </p:txBody>
      </p:sp>
    </p:spTree>
    <p:extLst>
      <p:ext uri="{BB962C8B-B14F-4D97-AF65-F5344CB8AC3E}">
        <p14:creationId xmlns:p14="http://schemas.microsoft.com/office/powerpoint/2010/main" val="41299868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Wybrane aspekty badania efektywności ekonomicznej zastosowań FSM</a:t>
            </a:r>
          </a:p>
        </p:txBody>
      </p:sp>
      <p:sp>
        <p:nvSpPr>
          <p:cNvPr id="3" name="Symbol zastępczy zawartości 2"/>
          <p:cNvSpPr>
            <a:spLocks noGrp="1"/>
          </p:cNvSpPr>
          <p:nvPr>
            <p:ph idx="1"/>
          </p:nvPr>
        </p:nvSpPr>
        <p:spPr/>
        <p:txBody>
          <a:bodyPr>
            <a:normAutofit fontScale="70000" lnSpcReduction="20000"/>
          </a:bodyPr>
          <a:lstStyle/>
          <a:p>
            <a:pPr algn="just"/>
            <a:r>
              <a:rPr lang="pl-PL" dirty="0"/>
              <a:t>Jak </a:t>
            </a:r>
            <a:r>
              <a:rPr lang="pl-PL" dirty="0" smtClean="0"/>
              <a:t>wskazano, </a:t>
            </a:r>
            <a:r>
              <a:rPr lang="pl-PL" dirty="0"/>
              <a:t>działaniami najtrudniejszymi i obarczonymi największym prawdopodobieństwem dostarczenia danych o nieodpowiedniej wiarygodności są w procesie badania efektywności identyfikacja i kwantyfikacja efektów ekonomicznych. </a:t>
            </a:r>
            <a:endParaRPr lang="pl-PL" dirty="0" smtClean="0"/>
          </a:p>
          <a:p>
            <a:pPr algn="just"/>
            <a:r>
              <a:rPr lang="pl-PL" dirty="0" smtClean="0"/>
              <a:t>Dotyczy </a:t>
            </a:r>
            <a:r>
              <a:rPr lang="pl-PL" dirty="0"/>
              <a:t>to także sytuacji, gdy są one prowadzone pośrednio, metodą modelowania kluczowych wskaźników efektywności (KPI). Istotą tej metody jest bowiem posiadanie repozytoriów zawierających dane efektywnościowe z podobnych wdrożeń oraz porównawcze, uogólnione i zweryfikowane statystycznie wartości KPI, charakteryzujących wspomagane procesy biznesowe.</a:t>
            </a:r>
          </a:p>
          <a:p>
            <a:pPr algn="just"/>
            <a:r>
              <a:rPr lang="pl-PL" dirty="0"/>
              <a:t>	W przypadku systemów klasy FSM najbardziej obszerne i wiarygodne analizy w dziedzinie zarządzania usługami udostępnia </a:t>
            </a:r>
            <a:r>
              <a:rPr lang="pl-PL" dirty="0" err="1"/>
              <a:t>Association</a:t>
            </a:r>
            <a:r>
              <a:rPr lang="pl-PL" dirty="0"/>
              <a:t> for Services Management International (AFSMI). Według AFSMI do pomiaru efektywności procesów zarządzania usługami „w terenie” (Field Service Operations), a więc także dla porównania korzyści</a:t>
            </a:r>
          </a:p>
        </p:txBody>
      </p:sp>
    </p:spTree>
    <p:extLst>
      <p:ext uri="{BB962C8B-B14F-4D97-AF65-F5344CB8AC3E}">
        <p14:creationId xmlns:p14="http://schemas.microsoft.com/office/powerpoint/2010/main" val="271404542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77500" lnSpcReduction="20000"/>
          </a:bodyPr>
          <a:lstStyle/>
          <a:p>
            <a:pPr marL="0" indent="0">
              <a:buNone/>
            </a:pPr>
            <a:r>
              <a:rPr lang="pl-PL" dirty="0"/>
              <a:t>K</a:t>
            </a:r>
            <a:r>
              <a:rPr lang="pl-PL" dirty="0" smtClean="0"/>
              <a:t>orzyści</a:t>
            </a:r>
            <a:r>
              <a:rPr lang="pl-PL" dirty="0"/>
              <a:t>, jakie można osiągnąć optymalizując łańcuchy dostaw usług mobilnych dzięki wdrożeniu systemów klasy FSM różnych dostawców, najważniejszymi KPI są:</a:t>
            </a:r>
          </a:p>
          <a:p>
            <a:pPr lvl="0"/>
            <a:r>
              <a:rPr lang="pl-PL" dirty="0"/>
              <a:t>liczba pracowników przypadająca na jednego dyspozytora;</a:t>
            </a:r>
          </a:p>
          <a:p>
            <a:pPr lvl="0"/>
            <a:r>
              <a:rPr lang="pl-PL" dirty="0"/>
              <a:t>średnia dzienna liczba zleceń pracownika;</a:t>
            </a:r>
          </a:p>
          <a:p>
            <a:pPr lvl="0"/>
            <a:r>
              <a:rPr lang="pl-PL" dirty="0"/>
              <a:t>średni roczny koszt dyspozytora;</a:t>
            </a:r>
          </a:p>
          <a:p>
            <a:pPr lvl="0"/>
            <a:r>
              <a:rPr lang="pl-PL" dirty="0"/>
              <a:t>średni roczny koszt pracownika; </a:t>
            </a:r>
          </a:p>
          <a:p>
            <a:pPr lvl="0"/>
            <a:r>
              <a:rPr lang="pl-PL" dirty="0"/>
              <a:t>liczba zleceń zakończonych w ramach normatywów zdefiniowanych w umowie SLA (Service Level Agreement);</a:t>
            </a:r>
          </a:p>
          <a:p>
            <a:pPr lvl="0"/>
            <a:r>
              <a:rPr lang="pl-PL" dirty="0"/>
              <a:t>liczba zleceń zakończonych sukcesem za pierwszym razem.</a:t>
            </a:r>
          </a:p>
          <a:p>
            <a:endParaRPr lang="pl-PL" dirty="0"/>
          </a:p>
        </p:txBody>
      </p:sp>
    </p:spTree>
    <p:extLst>
      <p:ext uri="{BB962C8B-B14F-4D97-AF65-F5344CB8AC3E}">
        <p14:creationId xmlns:p14="http://schemas.microsoft.com/office/powerpoint/2010/main" val="376716887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000" b="1" dirty="0"/>
              <a:t>Średnie wartości wskaźników efektywności wg badania AFSMI/TSIA</a:t>
            </a:r>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333045515"/>
              </p:ext>
            </p:extLst>
          </p:nvPr>
        </p:nvGraphicFramePr>
        <p:xfrm>
          <a:off x="503548" y="1448781"/>
          <a:ext cx="8136904" cy="4890242"/>
        </p:xfrm>
        <a:graphic>
          <a:graphicData uri="http://schemas.openxmlformats.org/drawingml/2006/table">
            <a:tbl>
              <a:tblPr firstRow="1" firstCol="1" bandRow="1">
                <a:tableStyleId>{5C22544A-7EE6-4342-B048-85BDC9FD1C3A}</a:tableStyleId>
              </a:tblPr>
              <a:tblGrid>
                <a:gridCol w="5479956"/>
                <a:gridCol w="2656948"/>
              </a:tblGrid>
              <a:tr h="698606">
                <a:tc>
                  <a:txBody>
                    <a:bodyPr/>
                    <a:lstStyle/>
                    <a:p>
                      <a:pPr algn="ctr">
                        <a:lnSpc>
                          <a:spcPts val="1500"/>
                        </a:lnSpc>
                        <a:spcBef>
                          <a:spcPts val="200"/>
                        </a:spcBef>
                        <a:spcAft>
                          <a:spcPts val="200"/>
                        </a:spcAft>
                        <a:tabLst>
                          <a:tab pos="288290" algn="l"/>
                        </a:tabLst>
                      </a:pPr>
                      <a:r>
                        <a:rPr lang="pl-PL" sz="1800" dirty="0">
                          <a:effectLst/>
                        </a:rPr>
                        <a:t>Opis wskaźnika efektywności (KPI)</a:t>
                      </a:r>
                      <a:endParaRPr lang="pl-PL" sz="1200" dirty="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Wartość</a:t>
                      </a:r>
                      <a:r>
                        <a:rPr lang="en-US" sz="1800">
                          <a:effectLst/>
                        </a:rPr>
                        <a:t> KPI</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Liczba techników przypadająca na jednego dyspozytora</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15,1</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Średnia dzienna liczba zleceń pracownika</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4,1</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Liczba zleceń zakończonych w ramach SLA</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90%</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Liczba zleceń zakończonych sukcesem za pierwszym razem</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85%</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Średni roczny koszt technika</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a:effectLst/>
                        </a:rPr>
                        <a:t>$128,000</a:t>
                      </a:r>
                      <a:endParaRPr lang="pl-PL" sz="1200">
                        <a:effectLst/>
                        <a:latin typeface="Times New Roman"/>
                        <a:ea typeface="Times New Roman"/>
                      </a:endParaRPr>
                    </a:p>
                  </a:txBody>
                  <a:tcPr marL="68580" marR="68580" marT="0" marB="0"/>
                </a:tc>
              </a:tr>
              <a:tr h="698606">
                <a:tc>
                  <a:txBody>
                    <a:bodyPr/>
                    <a:lstStyle/>
                    <a:p>
                      <a:pPr algn="just">
                        <a:lnSpc>
                          <a:spcPts val="1500"/>
                        </a:lnSpc>
                        <a:spcBef>
                          <a:spcPts val="200"/>
                        </a:spcBef>
                        <a:spcAft>
                          <a:spcPts val="200"/>
                        </a:spcAft>
                        <a:tabLst>
                          <a:tab pos="288290" algn="l"/>
                        </a:tabLst>
                      </a:pPr>
                      <a:r>
                        <a:rPr lang="pl-PL" sz="1800">
                          <a:effectLst/>
                        </a:rPr>
                        <a:t>Średni roczny koszt dyspozytora</a:t>
                      </a:r>
                      <a:endParaRPr lang="pl-PL" sz="1200">
                        <a:effectLst/>
                        <a:latin typeface="Times New Roman"/>
                        <a:ea typeface="Times New Roman"/>
                      </a:endParaRPr>
                    </a:p>
                  </a:txBody>
                  <a:tcPr marL="68580" marR="68580" marT="0" marB="0"/>
                </a:tc>
                <a:tc>
                  <a:txBody>
                    <a:bodyPr/>
                    <a:lstStyle/>
                    <a:p>
                      <a:pPr algn="ctr">
                        <a:lnSpc>
                          <a:spcPts val="1500"/>
                        </a:lnSpc>
                        <a:spcBef>
                          <a:spcPts val="200"/>
                        </a:spcBef>
                        <a:spcAft>
                          <a:spcPts val="200"/>
                        </a:spcAft>
                        <a:tabLst>
                          <a:tab pos="288290" algn="l"/>
                        </a:tabLst>
                      </a:pPr>
                      <a:r>
                        <a:rPr lang="pl-PL" sz="1800" dirty="0">
                          <a:effectLst/>
                        </a:rPr>
                        <a:t>$75,100</a:t>
                      </a:r>
                      <a:endParaRPr lang="pl-PL" sz="1200" dirty="0">
                        <a:effectLst/>
                        <a:latin typeface="Times New Roman"/>
                        <a:ea typeface="Times New Roman"/>
                      </a:endParaRPr>
                    </a:p>
                  </a:txBody>
                  <a:tcPr marL="68580" marR="68580" marT="0" marB="0"/>
                </a:tc>
              </a:tr>
            </a:tbl>
          </a:graphicData>
        </a:graphic>
      </p:graphicFrame>
      <p:sp>
        <p:nvSpPr>
          <p:cNvPr id="5" name="Rectangle 1"/>
          <p:cNvSpPr>
            <a:spLocks noChangeArrowheads="1"/>
          </p:cNvSpPr>
          <p:nvPr/>
        </p:nvSpPr>
        <p:spPr bwMode="auto">
          <a:xfrm>
            <a:off x="1647825" y="3195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8925" algn="l"/>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8597923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858218"/>
          </a:xfrm>
        </p:spPr>
        <p:txBody>
          <a:bodyPr>
            <a:noAutofit/>
          </a:bodyPr>
          <a:lstStyle/>
          <a:p>
            <a:pPr algn="just"/>
            <a:r>
              <a:rPr lang="pl-PL" sz="1800" dirty="0"/>
              <a:t>Analogiczne wskaźniki zostały użyte w analizie efektywności ekonomicznej wdrożenia systemu </a:t>
            </a:r>
            <a:r>
              <a:rPr lang="pl-PL" sz="1800" dirty="0" err="1"/>
              <a:t>Comarch</a:t>
            </a:r>
            <a:r>
              <a:rPr lang="pl-PL" sz="1800" dirty="0"/>
              <a:t> FSM w hipotetycznej firmie telekomunikacyjnej. Przyjęto, że zmiana wartości KPI, która nastąpi po wdrożeniu aplikacji, zostanie osiągnięta w całości dzięki jej funkcjonalności. Estymując efekty oparto się na danych o wzroście wartości wyróżnionych KPI, którą odnotowano po zastosowaniu systemu </a:t>
            </a:r>
            <a:r>
              <a:rPr lang="pl-PL" sz="1800" dirty="0" err="1"/>
              <a:t>Comarch</a:t>
            </a:r>
            <a:r>
              <a:rPr lang="pl-PL" sz="1800" dirty="0"/>
              <a:t> FSM w pięciu innych firmach tej samej branży świadczących usługi „w terenie”. </a:t>
            </a:r>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431318268"/>
              </p:ext>
            </p:extLst>
          </p:nvPr>
        </p:nvGraphicFramePr>
        <p:xfrm>
          <a:off x="539552" y="2384881"/>
          <a:ext cx="8028891" cy="3780422"/>
        </p:xfrm>
        <a:graphic>
          <a:graphicData uri="http://schemas.openxmlformats.org/drawingml/2006/table">
            <a:tbl>
              <a:tblPr firstRow="1" firstCol="1" bandRow="1">
                <a:tableStyleId>{5C22544A-7EE6-4342-B048-85BDC9FD1C3A}</a:tableStyleId>
              </a:tblPr>
              <a:tblGrid>
                <a:gridCol w="4890864"/>
                <a:gridCol w="1199629"/>
                <a:gridCol w="1199629"/>
                <a:gridCol w="738769"/>
              </a:tblGrid>
              <a:tr h="424120">
                <a:tc rowSpan="2">
                  <a:txBody>
                    <a:bodyPr/>
                    <a:lstStyle/>
                    <a:p>
                      <a:pPr algn="ctr">
                        <a:lnSpc>
                          <a:spcPts val="1500"/>
                        </a:lnSpc>
                        <a:spcBef>
                          <a:spcPts val="200"/>
                        </a:spcBef>
                        <a:spcAft>
                          <a:spcPts val="200"/>
                        </a:spcAft>
                        <a:tabLst>
                          <a:tab pos="288290" algn="l"/>
                        </a:tabLst>
                      </a:pPr>
                      <a:r>
                        <a:rPr lang="pl-PL" sz="1800">
                          <a:effectLst/>
                        </a:rPr>
                        <a:t>Opis wskaźnika efektywności (KPI)</a:t>
                      </a:r>
                      <a:endParaRPr lang="pl-PL" sz="1600">
                        <a:effectLst/>
                        <a:latin typeface="Times New Roman"/>
                        <a:ea typeface="Times New Roman"/>
                      </a:endParaRPr>
                    </a:p>
                  </a:txBody>
                  <a:tcPr marL="53975" marR="36195" marT="0" marB="0" anchor="ctr"/>
                </a:tc>
                <a:tc gridSpan="3">
                  <a:txBody>
                    <a:bodyPr/>
                    <a:lstStyle/>
                    <a:p>
                      <a:pPr algn="ctr">
                        <a:lnSpc>
                          <a:spcPts val="1500"/>
                        </a:lnSpc>
                        <a:spcBef>
                          <a:spcPts val="200"/>
                        </a:spcBef>
                        <a:spcAft>
                          <a:spcPts val="200"/>
                        </a:spcAft>
                        <a:tabLst>
                          <a:tab pos="288290" algn="l"/>
                        </a:tabLst>
                      </a:pPr>
                      <a:r>
                        <a:rPr lang="pl-PL" sz="1800">
                          <a:effectLst/>
                        </a:rPr>
                        <a:t>Wersje systemu Comarch FSM</a:t>
                      </a:r>
                      <a:endParaRPr lang="pl-PL" sz="1600">
                        <a:effectLst/>
                        <a:latin typeface="Times New Roman"/>
                        <a:ea typeface="Times New Roman"/>
                      </a:endParaRPr>
                    </a:p>
                  </a:txBody>
                  <a:tcPr marL="53975" marR="36195" marT="0" marB="0" anchor="ctr"/>
                </a:tc>
                <a:tc hMerge="1">
                  <a:txBody>
                    <a:bodyPr/>
                    <a:lstStyle/>
                    <a:p>
                      <a:endParaRPr lang="pl-PL"/>
                    </a:p>
                  </a:txBody>
                  <a:tcPr/>
                </a:tc>
                <a:tc hMerge="1">
                  <a:txBody>
                    <a:bodyPr/>
                    <a:lstStyle/>
                    <a:p>
                      <a:endParaRPr lang="pl-PL"/>
                    </a:p>
                  </a:txBody>
                  <a:tcPr/>
                </a:tc>
              </a:tr>
              <a:tr h="843784">
                <a:tc vMerge="1">
                  <a:txBody>
                    <a:bodyPr/>
                    <a:lstStyle/>
                    <a:p>
                      <a:endParaRPr lang="pl-PL"/>
                    </a:p>
                  </a:txBody>
                  <a:tcPr/>
                </a:tc>
                <a:tc>
                  <a:txBody>
                    <a:bodyPr/>
                    <a:lstStyle/>
                    <a:p>
                      <a:pPr algn="ctr">
                        <a:lnSpc>
                          <a:spcPts val="1500"/>
                        </a:lnSpc>
                        <a:spcBef>
                          <a:spcPts val="200"/>
                        </a:spcBef>
                        <a:spcAft>
                          <a:spcPts val="200"/>
                        </a:spcAft>
                        <a:tabLst>
                          <a:tab pos="288290" algn="l"/>
                        </a:tabLst>
                      </a:pPr>
                      <a:r>
                        <a:rPr lang="pl-PL" sz="1800">
                          <a:effectLst/>
                        </a:rPr>
                        <a:t>podstawowa</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rozszerzona</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pełna</a:t>
                      </a:r>
                      <a:endParaRPr lang="pl-PL" sz="1600">
                        <a:effectLst/>
                        <a:latin typeface="Times New Roman"/>
                        <a:ea typeface="Times New Roman"/>
                      </a:endParaRPr>
                    </a:p>
                  </a:txBody>
                  <a:tcPr marL="53975" marR="36195" marT="0" marB="0" anchor="ctr"/>
                </a:tc>
              </a:tr>
              <a:tr h="843784">
                <a:tc>
                  <a:txBody>
                    <a:bodyPr/>
                    <a:lstStyle/>
                    <a:p>
                      <a:pPr algn="l">
                        <a:lnSpc>
                          <a:spcPts val="1500"/>
                        </a:lnSpc>
                        <a:spcBef>
                          <a:spcPts val="200"/>
                        </a:spcBef>
                        <a:spcAft>
                          <a:spcPts val="200"/>
                        </a:spcAft>
                        <a:tabLst>
                          <a:tab pos="288290" algn="l"/>
                        </a:tabLst>
                      </a:pPr>
                      <a:r>
                        <a:rPr lang="pl-PL" sz="1800">
                          <a:effectLst/>
                        </a:rPr>
                        <a:t>Liczba techników przypadająca na jednego dyspozytora</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52%</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68%</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73%</a:t>
                      </a:r>
                      <a:endParaRPr lang="pl-PL" sz="1600">
                        <a:effectLst/>
                        <a:latin typeface="Times New Roman"/>
                        <a:ea typeface="Times New Roman"/>
                      </a:endParaRPr>
                    </a:p>
                  </a:txBody>
                  <a:tcPr marL="53975" marR="36195" marT="0" marB="0" anchor="ctr"/>
                </a:tc>
              </a:tr>
              <a:tr h="412475">
                <a:tc>
                  <a:txBody>
                    <a:bodyPr/>
                    <a:lstStyle/>
                    <a:p>
                      <a:pPr algn="l">
                        <a:lnSpc>
                          <a:spcPts val="1500"/>
                        </a:lnSpc>
                        <a:spcBef>
                          <a:spcPts val="200"/>
                        </a:spcBef>
                        <a:spcAft>
                          <a:spcPts val="200"/>
                        </a:spcAft>
                        <a:tabLst>
                          <a:tab pos="288290" algn="l"/>
                        </a:tabLst>
                      </a:pPr>
                      <a:r>
                        <a:rPr lang="pl-PL" sz="1800">
                          <a:effectLst/>
                        </a:rPr>
                        <a:t>Średnia dzienna liczba zleceń pracownika</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11%</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21%</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28%</a:t>
                      </a:r>
                      <a:endParaRPr lang="pl-PL" sz="1600">
                        <a:effectLst/>
                        <a:latin typeface="Times New Roman"/>
                        <a:ea typeface="Times New Roman"/>
                      </a:endParaRPr>
                    </a:p>
                  </a:txBody>
                  <a:tcPr marL="53975" marR="36195" marT="0" marB="0" anchor="ctr"/>
                </a:tc>
              </a:tr>
              <a:tr h="412475">
                <a:tc>
                  <a:txBody>
                    <a:bodyPr/>
                    <a:lstStyle/>
                    <a:p>
                      <a:pPr algn="l">
                        <a:lnSpc>
                          <a:spcPts val="1500"/>
                        </a:lnSpc>
                        <a:spcBef>
                          <a:spcPts val="200"/>
                        </a:spcBef>
                        <a:spcAft>
                          <a:spcPts val="200"/>
                        </a:spcAft>
                        <a:tabLst>
                          <a:tab pos="288290" algn="l"/>
                        </a:tabLst>
                      </a:pPr>
                      <a:r>
                        <a:rPr lang="pl-PL" sz="1800">
                          <a:effectLst/>
                        </a:rPr>
                        <a:t>Liczba zleceń zakończonych w ramach SLA</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15%</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25%</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29%</a:t>
                      </a:r>
                      <a:endParaRPr lang="pl-PL" sz="1600">
                        <a:effectLst/>
                        <a:latin typeface="Times New Roman"/>
                        <a:ea typeface="Times New Roman"/>
                      </a:endParaRPr>
                    </a:p>
                  </a:txBody>
                  <a:tcPr marL="53975" marR="36195" marT="0" marB="0" anchor="ctr"/>
                </a:tc>
              </a:tr>
              <a:tr h="843784">
                <a:tc>
                  <a:txBody>
                    <a:bodyPr/>
                    <a:lstStyle/>
                    <a:p>
                      <a:pPr algn="l">
                        <a:lnSpc>
                          <a:spcPts val="1500"/>
                        </a:lnSpc>
                        <a:spcBef>
                          <a:spcPts val="200"/>
                        </a:spcBef>
                        <a:spcAft>
                          <a:spcPts val="200"/>
                        </a:spcAft>
                        <a:tabLst>
                          <a:tab pos="288290" algn="l"/>
                        </a:tabLst>
                      </a:pPr>
                      <a:r>
                        <a:rPr lang="pl-PL" sz="1800">
                          <a:effectLst/>
                        </a:rPr>
                        <a:t>Liczba zleceń zakończonych sukcesem za pierwszym razem</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10%</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a:effectLst/>
                        </a:rPr>
                        <a:t>15%</a:t>
                      </a:r>
                      <a:endParaRPr lang="pl-PL" sz="1600">
                        <a:effectLst/>
                        <a:latin typeface="Times New Roman"/>
                        <a:ea typeface="Times New Roman"/>
                      </a:endParaRPr>
                    </a:p>
                  </a:txBody>
                  <a:tcPr marL="53975" marR="36195" marT="0" marB="0" anchor="ctr"/>
                </a:tc>
                <a:tc>
                  <a:txBody>
                    <a:bodyPr/>
                    <a:lstStyle/>
                    <a:p>
                      <a:pPr algn="ctr">
                        <a:lnSpc>
                          <a:spcPts val="1500"/>
                        </a:lnSpc>
                        <a:spcBef>
                          <a:spcPts val="200"/>
                        </a:spcBef>
                        <a:spcAft>
                          <a:spcPts val="200"/>
                        </a:spcAft>
                        <a:tabLst>
                          <a:tab pos="288290" algn="l"/>
                        </a:tabLst>
                      </a:pPr>
                      <a:r>
                        <a:rPr lang="pl-PL" sz="1800" dirty="0">
                          <a:effectLst/>
                        </a:rPr>
                        <a:t>25%</a:t>
                      </a:r>
                      <a:endParaRPr lang="pl-PL" sz="1600" dirty="0">
                        <a:effectLst/>
                        <a:latin typeface="Times New Roman"/>
                        <a:ea typeface="Times New Roman"/>
                      </a:endParaRPr>
                    </a:p>
                  </a:txBody>
                  <a:tcPr marL="53975" marR="36195" marT="0" marB="0" anchor="ctr"/>
                </a:tc>
              </a:tr>
            </a:tbl>
          </a:graphicData>
        </a:graphic>
      </p:graphicFrame>
      <p:sp>
        <p:nvSpPr>
          <p:cNvPr id="5" name="Rectangle 1"/>
          <p:cNvSpPr>
            <a:spLocks noChangeArrowheads="1"/>
          </p:cNvSpPr>
          <p:nvPr/>
        </p:nvSpPr>
        <p:spPr bwMode="auto">
          <a:xfrm>
            <a:off x="1646238" y="403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8925" algn="l"/>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544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ytuł 1"/>
          <p:cNvSpPr>
            <a:spLocks noGrp="1"/>
          </p:cNvSpPr>
          <p:nvPr>
            <p:ph type="title"/>
          </p:nvPr>
        </p:nvSpPr>
        <p:spPr/>
        <p:txBody>
          <a:bodyPr/>
          <a:lstStyle/>
          <a:p>
            <a:pPr algn="l"/>
            <a:r>
              <a:rPr lang="pl-PL" altLang="pl-PL" sz="2400" b="1" dirty="0" smtClean="0">
                <a:latin typeface="Times New Roman" pitchFamily="18" charset="0"/>
                <a:cs typeface="Times New Roman" pitchFamily="18" charset="0"/>
              </a:rPr>
              <a:t>Dziesięć najważniejszych czynników przyczyniających się do sukcesu projektu:</a:t>
            </a:r>
          </a:p>
        </p:txBody>
      </p:sp>
      <p:sp>
        <p:nvSpPr>
          <p:cNvPr id="29699" name="Symbol zastępczy zawartości 2"/>
          <p:cNvSpPr>
            <a:spLocks noGrp="1"/>
          </p:cNvSpPr>
          <p:nvPr>
            <p:ph sz="quarter" idx="1"/>
          </p:nvPr>
        </p:nvSpPr>
        <p:spPr>
          <a:xfrm>
            <a:off x="457200" y="1700213"/>
            <a:ext cx="8229600" cy="4456112"/>
          </a:xfrm>
        </p:spPr>
        <p:txBody>
          <a:bodyPr/>
          <a:lstStyle/>
          <a:p>
            <a:r>
              <a:rPr lang="pl-PL" altLang="pl-PL" sz="1800" b="1" dirty="0" smtClean="0">
                <a:latin typeface="Times New Roman" pitchFamily="18" charset="0"/>
                <a:cs typeface="Times New Roman" pitchFamily="18" charset="0"/>
              </a:rPr>
              <a:t>zaangażowanie klienta w realizację projektu,</a:t>
            </a:r>
          </a:p>
          <a:p>
            <a:r>
              <a:rPr lang="pl-PL" altLang="pl-PL" sz="1800" b="1" dirty="0" smtClean="0">
                <a:latin typeface="Times New Roman" pitchFamily="18" charset="0"/>
                <a:cs typeface="Times New Roman" pitchFamily="18" charset="0"/>
              </a:rPr>
              <a:t>wsparcie kierownictwa (sponsora) projektu,</a:t>
            </a:r>
          </a:p>
          <a:p>
            <a:r>
              <a:rPr lang="pl-PL" altLang="pl-PL" sz="1800" b="1" dirty="0" smtClean="0">
                <a:latin typeface="Times New Roman" pitchFamily="18" charset="0"/>
                <a:cs typeface="Times New Roman" pitchFamily="18" charset="0"/>
              </a:rPr>
              <a:t>jasny cel biznesowy projektu (sprecyzowane wymagania w świetle istniejących ograniczeń),</a:t>
            </a:r>
          </a:p>
          <a:p>
            <a:r>
              <a:rPr lang="pl-PL" altLang="pl-PL" sz="1800" b="1" dirty="0" smtClean="0">
                <a:latin typeface="Times New Roman" pitchFamily="18" charset="0"/>
                <a:cs typeface="Times New Roman" pitchFamily="18" charset="0"/>
              </a:rPr>
              <a:t>zoptymalizowany zakres projektu (dostosowany do możliwości wykonania),</a:t>
            </a:r>
          </a:p>
          <a:p>
            <a:r>
              <a:rPr lang="pl-PL" altLang="pl-PL" sz="1800" b="1" dirty="0" smtClean="0">
                <a:latin typeface="Times New Roman" pitchFamily="18" charset="0"/>
                <a:cs typeface="Times New Roman" pitchFamily="18" charset="0"/>
              </a:rPr>
              <a:t>metodyka zwinnego projektowania (agile) w miejsce tradycyjnego,</a:t>
            </a:r>
          </a:p>
          <a:p>
            <a:r>
              <a:rPr lang="pl-PL" altLang="pl-PL" sz="1800" b="1" dirty="0" smtClean="0">
                <a:latin typeface="Times New Roman" pitchFamily="18" charset="0"/>
                <a:cs typeface="Times New Roman" pitchFamily="18" charset="0"/>
              </a:rPr>
              <a:t>doświadczony i kompetentny kierownik projektu,</a:t>
            </a:r>
          </a:p>
          <a:p>
            <a:r>
              <a:rPr lang="pl-PL" altLang="pl-PL" sz="1800" b="1" dirty="0" smtClean="0">
                <a:solidFill>
                  <a:srgbClr val="C00000"/>
                </a:solidFill>
                <a:latin typeface="Times New Roman" pitchFamily="18" charset="0"/>
                <a:cs typeface="Times New Roman" pitchFamily="18" charset="0"/>
              </a:rPr>
              <a:t>prawidłowe zarządzanie budżetem projektu,</a:t>
            </a:r>
          </a:p>
          <a:p>
            <a:r>
              <a:rPr lang="pl-PL" altLang="pl-PL" sz="1800" b="1" dirty="0" smtClean="0">
                <a:latin typeface="Times New Roman" pitchFamily="18" charset="0"/>
                <a:cs typeface="Times New Roman" pitchFamily="18" charset="0"/>
              </a:rPr>
              <a:t>wykształcone zasoby ludzkie,</a:t>
            </a:r>
          </a:p>
          <a:p>
            <a:r>
              <a:rPr lang="pl-PL" altLang="pl-PL" sz="1800" b="1" dirty="0" smtClean="0">
                <a:solidFill>
                  <a:srgbClr val="C00000"/>
                </a:solidFill>
                <a:latin typeface="Times New Roman" pitchFamily="18" charset="0"/>
                <a:cs typeface="Times New Roman" pitchFamily="18" charset="0"/>
              </a:rPr>
              <a:t>formalna metodyka prowadzenia projektu,</a:t>
            </a:r>
          </a:p>
          <a:p>
            <a:r>
              <a:rPr lang="pl-PL" altLang="pl-PL" sz="1800" b="1" dirty="0" smtClean="0">
                <a:latin typeface="Times New Roman" pitchFamily="18" charset="0"/>
                <a:cs typeface="Times New Roman" pitchFamily="18" charset="0"/>
              </a:rPr>
              <a:t>standardowe narzędzia programistyczne i infrastruktura.</a:t>
            </a:r>
          </a:p>
          <a:p>
            <a:endParaRPr lang="pl-PL" altLang="pl-PL" sz="1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2631803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rmAutofit/>
          </a:bodyPr>
          <a:lstStyle/>
          <a:p>
            <a:pPr algn="l"/>
            <a:r>
              <a:rPr lang="pl-PL" sz="2400" b="1" dirty="0"/>
              <a:t>Założenia badania i uzyskane wyniki</a:t>
            </a:r>
          </a:p>
        </p:txBody>
      </p:sp>
      <p:sp>
        <p:nvSpPr>
          <p:cNvPr id="3" name="Symbol zastępczy zawartości 2"/>
          <p:cNvSpPr>
            <a:spLocks noGrp="1"/>
          </p:cNvSpPr>
          <p:nvPr>
            <p:ph idx="1"/>
          </p:nvPr>
        </p:nvSpPr>
        <p:spPr>
          <a:xfrm>
            <a:off x="457200" y="1268760"/>
            <a:ext cx="8229600" cy="4857403"/>
          </a:xfrm>
        </p:spPr>
        <p:txBody>
          <a:bodyPr>
            <a:normAutofit fontScale="55000" lnSpcReduction="20000"/>
          </a:bodyPr>
          <a:lstStyle/>
          <a:p>
            <a:pPr marL="0" indent="0" algn="just">
              <a:buNone/>
            </a:pPr>
            <a:r>
              <a:rPr lang="pl-PL" dirty="0"/>
              <a:t>Pełną charakterystykę hipotetycznej firmy, dla której przeprowadzono badanie z wykorzystaniem zaprojektowanego i zaimplementowanego w środowisku arkusza kalkulacyjnego Excel kalkulatora ROI/TCO zawiera praca T. Sinkiewicza. Z punktu widzenia analizy efektywności – zgodnie z przyjętym w niniejszym opracowaniu podejściem metodycznym – ograniczymy się wyłącznie do przedstawienia ważnych dla wdrożenia systemu FSM wielkości KPI:</a:t>
            </a:r>
          </a:p>
          <a:p>
            <a:pPr lvl="0" algn="just"/>
            <a:r>
              <a:rPr lang="pl-PL" dirty="0"/>
              <a:t>średnio dziennie jest 1000 zgłoszeń, w tym 10% awaryjnych;</a:t>
            </a:r>
          </a:p>
          <a:p>
            <a:pPr lvl="0" algn="just"/>
            <a:r>
              <a:rPr lang="pl-PL" dirty="0"/>
              <a:t>SLA dotyczy tylko zgłoszeń awaryjnych, z których 74% jest wykonywana w terminie, średnie opóźnienie to 45 minut, a średnia kara, jaką ponosi firma za godzinne opóźnienie to 200 zł;</a:t>
            </a:r>
          </a:p>
          <a:p>
            <a:pPr lvl="0" algn="just"/>
            <a:r>
              <a:rPr lang="pl-PL" dirty="0"/>
              <a:t>70% zleceń jest realizowane z sukcesem za pierwszym razem, co powoduje, że firma ma średnio 300 dodatkowych zleceń wynikających ze złej realizacji usług;</a:t>
            </a:r>
          </a:p>
          <a:p>
            <a:pPr lvl="0" algn="just"/>
            <a:r>
              <a:rPr lang="pl-PL" dirty="0"/>
              <a:t>średnio technik wykonuje 4 zlecenia dziennie; zlecenia trwają średnio jedną godzinę, istnieje więc możliwość zwiększenia tego współczynnika, pod warunkiem optymalizacji harmonogramów i dojazdów;</a:t>
            </a:r>
          </a:p>
          <a:p>
            <a:pPr lvl="0" algn="just"/>
            <a:r>
              <a:rPr lang="pl-PL" dirty="0"/>
              <a:t>ponieważ przydział techników odbywa się „ręcznie”, dyspozytor zarządza średnio 8 technikami;</a:t>
            </a:r>
          </a:p>
          <a:p>
            <a:pPr lvl="0" algn="just"/>
            <a:r>
              <a:rPr lang="pl-PL" dirty="0"/>
              <a:t>średni roczny pełny koszt pracy technika wynosi 72 000 zł, natomiast dyspozytora 84 000 zł</a:t>
            </a:r>
            <a:r>
              <a:rPr lang="pl-PL" dirty="0" smtClean="0"/>
              <a:t>.</a:t>
            </a:r>
            <a:endParaRPr lang="pl-PL" dirty="0"/>
          </a:p>
        </p:txBody>
      </p:sp>
    </p:spTree>
    <p:extLst>
      <p:ext uri="{BB962C8B-B14F-4D97-AF65-F5344CB8AC3E}">
        <p14:creationId xmlns:p14="http://schemas.microsoft.com/office/powerpoint/2010/main" val="97433324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31540" y="260648"/>
            <a:ext cx="8229600" cy="6156684"/>
          </a:xfrm>
        </p:spPr>
        <p:txBody>
          <a:bodyPr>
            <a:normAutofit fontScale="90000"/>
          </a:bodyPr>
          <a:lstStyle/>
          <a:p>
            <a:pPr marL="342900" indent="-342900" algn="just">
              <a:buFont typeface="Arial" pitchFamily="34" charset="0"/>
              <a:buChar char="•"/>
            </a:pPr>
            <a:r>
              <a:rPr lang="pl-PL" sz="2000" dirty="0"/>
              <a:t>Analizując efektywność wdrożenia systemu FSM użyto tych KPI, jako danych wejściowych dla estymacji oczekiwanych korzyści, przy czym przyjęto, że wzrost wartości poszczególnych wskaźników, będzie analogiczny jak w podobnych, wcześniej zrealizowanych projektach (zob. tabela 3</a:t>
            </a:r>
            <a:r>
              <a:rPr lang="pl-PL" sz="2000" dirty="0" smtClean="0"/>
              <a:t>)</a:t>
            </a:r>
            <a:br>
              <a:rPr lang="pl-PL" sz="2000" dirty="0" smtClean="0"/>
            </a:br>
            <a:r>
              <a:rPr lang="pl-PL" sz="2000" dirty="0"/>
              <a:t/>
            </a:r>
            <a:br>
              <a:rPr lang="pl-PL" sz="2000" dirty="0"/>
            </a:br>
            <a:r>
              <a:rPr lang="pl-PL" sz="2000" dirty="0" smtClean="0"/>
              <a:t>Natomiast </a:t>
            </a:r>
            <a:r>
              <a:rPr lang="pl-PL" sz="2000" dirty="0"/>
              <a:t>składowe pełnych nakładów inwestycyjnych i kosztów przedsięwzięcia oraz ich rozkład w czasie (ujemne przepływy pieniężne) dla różnych jego wariantów realizacyjnych związanych z trzema dostępnymi wersjami systemu, oszacowano na podstawie dostępnych cenników i kalkulacji przyjętych w podobnych wdrożeniach. </a:t>
            </a:r>
            <a:r>
              <a:rPr lang="pl-PL" sz="2000" dirty="0" smtClean="0"/>
              <a:t/>
            </a:r>
            <a:br>
              <a:rPr lang="pl-PL" sz="2000" dirty="0" smtClean="0"/>
            </a:br>
            <a:r>
              <a:rPr lang="pl-PL" sz="2000" dirty="0" smtClean="0"/>
              <a:t>Następnie</a:t>
            </a:r>
            <a:r>
              <a:rPr lang="pl-PL" sz="2000" dirty="0"/>
              <a:t>, używając zaimplementowanego w środowisku Excel kalkulatora ROI/TCO obliczono wartość ROI. </a:t>
            </a:r>
            <a:r>
              <a:rPr lang="pl-PL" sz="2000" dirty="0" smtClean="0"/>
              <a:t/>
            </a:r>
            <a:br>
              <a:rPr lang="pl-PL" sz="2000" dirty="0" smtClean="0"/>
            </a:br>
            <a:r>
              <a:rPr lang="pl-PL" sz="2000" dirty="0" smtClean="0"/>
              <a:t/>
            </a:r>
            <a:br>
              <a:rPr lang="pl-PL" sz="2000" dirty="0" smtClean="0"/>
            </a:br>
            <a:r>
              <a:rPr lang="pl-PL" sz="2000" dirty="0" smtClean="0"/>
              <a:t>Zestawienie </a:t>
            </a:r>
            <a:r>
              <a:rPr lang="pl-PL" sz="2000" dirty="0"/>
              <a:t>nakładów i kosztów, oczekiwanych efektów oraz obliczone wartości ROI zawiera tabela Pełen opis kalkulatora ROI/TCO zawiera praca T. Sinkiewicz, </a:t>
            </a:r>
            <a:r>
              <a:rPr lang="pl-PL" sz="2000" i="1" dirty="0"/>
              <a:t>Efektywność wdrożeń</a:t>
            </a:r>
            <a:r>
              <a:rPr lang="pl-PL" sz="2000" dirty="0"/>
              <a:t>..., op. cit., rozdz. 4.3 i 4.4, natomiast załącznikiem do pracy jest jego implementacja programie Excel.</a:t>
            </a:r>
            <a:r>
              <a:rPr lang="pl-PL" dirty="0"/>
              <a:t/>
            </a:r>
            <a:br>
              <a:rPr lang="pl-PL" dirty="0"/>
            </a:br>
            <a:endParaRPr lang="pl-PL" dirty="0"/>
          </a:p>
        </p:txBody>
      </p:sp>
    </p:spTree>
    <p:extLst>
      <p:ext uri="{BB962C8B-B14F-4D97-AF65-F5344CB8AC3E}">
        <p14:creationId xmlns:p14="http://schemas.microsoft.com/office/powerpoint/2010/main" val="32643346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Efektywność wdrożenia systemu </a:t>
            </a:r>
            <a:r>
              <a:rPr lang="pl-PL" sz="2400" b="1" dirty="0" err="1"/>
              <a:t>Comarch</a:t>
            </a:r>
            <a:r>
              <a:rPr lang="pl-PL" sz="2400" b="1" dirty="0"/>
              <a:t> FSM</a:t>
            </a:r>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4077816932"/>
              </p:ext>
            </p:extLst>
          </p:nvPr>
        </p:nvGraphicFramePr>
        <p:xfrm>
          <a:off x="359532" y="1376772"/>
          <a:ext cx="7616074" cy="2412270"/>
        </p:xfrm>
        <a:graphic>
          <a:graphicData uri="http://schemas.openxmlformats.org/drawingml/2006/table">
            <a:tbl>
              <a:tblPr firstRow="1" firstCol="1" bandRow="1">
                <a:tableStyleId>{5C22544A-7EE6-4342-B048-85BDC9FD1C3A}</a:tableStyleId>
              </a:tblPr>
              <a:tblGrid>
                <a:gridCol w="3551593"/>
                <a:gridCol w="1354827"/>
                <a:gridCol w="1354827"/>
                <a:gridCol w="1354827"/>
              </a:tblGrid>
              <a:tr h="482454">
                <a:tc rowSpan="2">
                  <a:txBody>
                    <a:bodyPr/>
                    <a:lstStyle/>
                    <a:p>
                      <a:pPr algn="ctr">
                        <a:lnSpc>
                          <a:spcPts val="1500"/>
                        </a:lnSpc>
                        <a:spcAft>
                          <a:spcPts val="0"/>
                        </a:spcAft>
                        <a:tabLst>
                          <a:tab pos="288290" algn="l"/>
                        </a:tabLst>
                      </a:pPr>
                      <a:r>
                        <a:rPr lang="pl-PL" sz="1600" dirty="0">
                          <a:effectLst/>
                        </a:rPr>
                        <a:t>Wyszczególnienie</a:t>
                      </a:r>
                      <a:endParaRPr lang="pl-PL" sz="1400" dirty="0">
                        <a:effectLst/>
                        <a:latin typeface="Times New Roman"/>
                        <a:ea typeface="Times New Roman"/>
                      </a:endParaRPr>
                    </a:p>
                  </a:txBody>
                  <a:tcPr marL="53975" marR="36195" marT="0" marB="0" anchor="ctr"/>
                </a:tc>
                <a:tc gridSpan="3">
                  <a:txBody>
                    <a:bodyPr/>
                    <a:lstStyle/>
                    <a:p>
                      <a:pPr algn="ctr">
                        <a:lnSpc>
                          <a:spcPts val="1500"/>
                        </a:lnSpc>
                        <a:spcAft>
                          <a:spcPts val="0"/>
                        </a:spcAft>
                        <a:tabLst>
                          <a:tab pos="288290" algn="l"/>
                        </a:tabLst>
                      </a:pPr>
                      <a:r>
                        <a:rPr lang="pl-PL" sz="1600">
                          <a:effectLst/>
                        </a:rPr>
                        <a:t>Wersje systemu Comarch FSM</a:t>
                      </a:r>
                      <a:endParaRPr lang="pl-PL" sz="1400">
                        <a:effectLst/>
                        <a:latin typeface="Times New Roman"/>
                        <a:ea typeface="Times New Roman"/>
                      </a:endParaRPr>
                    </a:p>
                  </a:txBody>
                  <a:tcPr marL="53975" marR="36195" marT="0" marB="0" anchor="ctr"/>
                </a:tc>
                <a:tc hMerge="1">
                  <a:txBody>
                    <a:bodyPr/>
                    <a:lstStyle/>
                    <a:p>
                      <a:endParaRPr lang="pl-PL"/>
                    </a:p>
                  </a:txBody>
                  <a:tcPr/>
                </a:tc>
                <a:tc hMerge="1">
                  <a:txBody>
                    <a:bodyPr/>
                    <a:lstStyle/>
                    <a:p>
                      <a:endParaRPr lang="pl-PL"/>
                    </a:p>
                  </a:txBody>
                  <a:tcPr/>
                </a:tc>
              </a:tr>
              <a:tr h="482454">
                <a:tc vMerge="1">
                  <a:txBody>
                    <a:bodyPr/>
                    <a:lstStyle/>
                    <a:p>
                      <a:endParaRPr lang="pl-PL"/>
                    </a:p>
                  </a:txBody>
                  <a:tcPr/>
                </a:tc>
                <a:tc>
                  <a:txBody>
                    <a:bodyPr/>
                    <a:lstStyle/>
                    <a:p>
                      <a:pPr algn="ctr">
                        <a:lnSpc>
                          <a:spcPts val="1500"/>
                        </a:lnSpc>
                        <a:spcAft>
                          <a:spcPts val="0"/>
                        </a:spcAft>
                        <a:tabLst>
                          <a:tab pos="288290" algn="l"/>
                        </a:tabLst>
                      </a:pPr>
                      <a:r>
                        <a:rPr lang="pl-PL" sz="1600">
                          <a:effectLst/>
                        </a:rPr>
                        <a:t>podstawowa</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rozszerzona</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pełna</a:t>
                      </a:r>
                      <a:endParaRPr lang="pl-PL" sz="1400">
                        <a:effectLst/>
                        <a:latin typeface="Times New Roman"/>
                        <a:ea typeface="Times New Roman"/>
                      </a:endParaRPr>
                    </a:p>
                  </a:txBody>
                  <a:tcPr marL="53975" marR="36195" marT="0" marB="0" anchor="ctr"/>
                </a:tc>
              </a:tr>
              <a:tr h="482454">
                <a:tc>
                  <a:txBody>
                    <a:bodyPr/>
                    <a:lstStyle/>
                    <a:p>
                      <a:pPr algn="l">
                        <a:lnSpc>
                          <a:spcPts val="1500"/>
                        </a:lnSpc>
                        <a:spcAft>
                          <a:spcPts val="0"/>
                        </a:spcAft>
                        <a:tabLst>
                          <a:tab pos="288290" algn="l"/>
                        </a:tabLst>
                      </a:pPr>
                      <a:r>
                        <a:rPr lang="pl-PL" sz="1600">
                          <a:effectLst/>
                        </a:rPr>
                        <a:t>Nakłady i koszty (TCO)</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1 857 700 zł</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2 942 600 zł</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5 498 200 zł</a:t>
                      </a:r>
                      <a:endParaRPr lang="pl-PL" sz="1400">
                        <a:effectLst/>
                        <a:latin typeface="Times New Roman"/>
                        <a:ea typeface="Times New Roman"/>
                      </a:endParaRPr>
                    </a:p>
                  </a:txBody>
                  <a:tcPr marL="53975" marR="36195" marT="0" marB="0" anchor="ctr"/>
                </a:tc>
              </a:tr>
              <a:tr h="482454">
                <a:tc>
                  <a:txBody>
                    <a:bodyPr/>
                    <a:lstStyle/>
                    <a:p>
                      <a:pPr algn="l">
                        <a:lnSpc>
                          <a:spcPts val="1500"/>
                        </a:lnSpc>
                        <a:spcAft>
                          <a:spcPts val="0"/>
                        </a:spcAft>
                        <a:tabLst>
                          <a:tab pos="288290" algn="l"/>
                        </a:tabLst>
                      </a:pPr>
                      <a:r>
                        <a:rPr lang="pl-PL" sz="1600" dirty="0">
                          <a:effectLst/>
                        </a:rPr>
                        <a:t>Oczekiwane efekty w ujęciu rocznym</a:t>
                      </a:r>
                      <a:endParaRPr lang="pl-PL" sz="1400" dirty="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5 667 269 zł</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9 653 348 zł</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10 794 339 zł</a:t>
                      </a:r>
                      <a:endParaRPr lang="pl-PL" sz="1400">
                        <a:effectLst/>
                        <a:latin typeface="Times New Roman"/>
                        <a:ea typeface="Times New Roman"/>
                      </a:endParaRPr>
                    </a:p>
                  </a:txBody>
                  <a:tcPr marL="53975" marR="36195" marT="0" marB="0" anchor="ctr"/>
                </a:tc>
              </a:tr>
              <a:tr h="482454">
                <a:tc>
                  <a:txBody>
                    <a:bodyPr/>
                    <a:lstStyle/>
                    <a:p>
                      <a:pPr algn="l">
                        <a:lnSpc>
                          <a:spcPts val="1500"/>
                        </a:lnSpc>
                        <a:spcAft>
                          <a:spcPts val="0"/>
                        </a:spcAft>
                        <a:tabLst>
                          <a:tab pos="288290" algn="l"/>
                        </a:tabLst>
                      </a:pPr>
                      <a:r>
                        <a:rPr lang="pl-PL" sz="1600">
                          <a:effectLst/>
                        </a:rPr>
                        <a:t>Zwrot z inwestycji (ROI) w okresie 3 lat</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610%</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a:effectLst/>
                        </a:rPr>
                        <a:t>682%</a:t>
                      </a:r>
                      <a:endParaRPr lang="pl-PL" sz="1400">
                        <a:effectLst/>
                        <a:latin typeface="Times New Roman"/>
                        <a:ea typeface="Times New Roman"/>
                      </a:endParaRPr>
                    </a:p>
                  </a:txBody>
                  <a:tcPr marL="53975" marR="36195" marT="0" marB="0" anchor="ctr"/>
                </a:tc>
                <a:tc>
                  <a:txBody>
                    <a:bodyPr/>
                    <a:lstStyle/>
                    <a:p>
                      <a:pPr algn="ctr">
                        <a:lnSpc>
                          <a:spcPts val="1500"/>
                        </a:lnSpc>
                        <a:spcAft>
                          <a:spcPts val="0"/>
                        </a:spcAft>
                        <a:tabLst>
                          <a:tab pos="288290" algn="l"/>
                        </a:tabLst>
                      </a:pPr>
                      <a:r>
                        <a:rPr lang="pl-PL" sz="1600" dirty="0">
                          <a:effectLst/>
                        </a:rPr>
                        <a:t>393%</a:t>
                      </a:r>
                      <a:endParaRPr lang="pl-PL" sz="1400" dirty="0">
                        <a:effectLst/>
                        <a:latin typeface="Times New Roman"/>
                        <a:ea typeface="Times New Roman"/>
                      </a:endParaRPr>
                    </a:p>
                  </a:txBody>
                  <a:tcPr marL="53975" marR="36195" marT="0" marB="0" anchor="ctr"/>
                </a:tc>
              </a:tr>
            </a:tbl>
          </a:graphicData>
        </a:graphic>
      </p:graphicFrame>
      <p:sp>
        <p:nvSpPr>
          <p:cNvPr id="5" name="Rectangle 1"/>
          <p:cNvSpPr>
            <a:spLocks noChangeArrowheads="1"/>
          </p:cNvSpPr>
          <p:nvPr/>
        </p:nvSpPr>
        <p:spPr bwMode="auto">
          <a:xfrm>
            <a:off x="251520" y="6080901"/>
            <a:ext cx="84249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8925" algn="l"/>
              </a:tabLst>
            </a:pPr>
            <a:r>
              <a:rPr kumimoji="0" lang="pl-PL"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Źródło: Opracowanie własne na podstawie T. Sinkiewicz, </a:t>
            </a:r>
            <a:r>
              <a:rPr kumimoji="0" lang="pl-PL"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Efektywność wdrożeń</a:t>
            </a:r>
            <a:r>
              <a:rPr kumimoji="0" lang="pl-PL"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op. cit.</a:t>
            </a:r>
            <a:endParaRPr kumimoji="0" lang="pl-PL"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8925" algn="l"/>
              </a:tabLst>
            </a:pPr>
            <a:endParaRPr kumimoji="0" lang="pl-PL"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93053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06090"/>
          </a:xfrm>
        </p:spPr>
        <p:txBody>
          <a:bodyPr>
            <a:normAutofit/>
          </a:bodyPr>
          <a:lstStyle/>
          <a:p>
            <a:pPr algn="l"/>
            <a:r>
              <a:rPr lang="pl-PL" sz="2400" b="1" dirty="0" smtClean="0"/>
              <a:t>Podsumowanie</a:t>
            </a:r>
            <a:endParaRPr lang="pl-PL" sz="2400" dirty="0"/>
          </a:p>
        </p:txBody>
      </p:sp>
      <p:sp>
        <p:nvSpPr>
          <p:cNvPr id="3" name="Symbol zastępczy zawartości 2"/>
          <p:cNvSpPr>
            <a:spLocks noGrp="1"/>
          </p:cNvSpPr>
          <p:nvPr>
            <p:ph idx="1"/>
          </p:nvPr>
        </p:nvSpPr>
        <p:spPr>
          <a:xfrm>
            <a:off x="431540" y="1088740"/>
            <a:ext cx="8229600" cy="4525963"/>
          </a:xfrm>
        </p:spPr>
        <p:txBody>
          <a:bodyPr>
            <a:normAutofit/>
          </a:bodyPr>
          <a:lstStyle/>
          <a:p>
            <a:pPr algn="just"/>
            <a:r>
              <a:rPr lang="pl-PL" sz="1800" dirty="0"/>
              <a:t>Przedstawione w opracowaniu podejście analityczne oraz przykład jego użycia do oceny efektywności ekonomicznej systemów FSM, optymalizujących łańcuchy usług mobilnych pokazuje, że rachunek taki jest możliwy i powinien być powszechnie stosowany w przedsięwzięciach informatycznych. Jeżeli będzie dodatkowo wspomagany kalkulatorami ROI/TCO, zarówno tymi, które są dostępne na stronach producentów i/lub dostawców rozwiązań informatycznych czy też portalach branżowych, jak i takimi, które zostaną „samodzielnie” zaimplementowane np. w środowisku arkusza kalkulacyjnego, to proces zarządzania efektywnością będzie sprawniejszy i skuteczniejszy. </a:t>
            </a:r>
            <a:endParaRPr lang="pl-PL" sz="1800" dirty="0" smtClean="0"/>
          </a:p>
          <a:p>
            <a:pPr algn="just"/>
            <a:r>
              <a:rPr lang="pl-PL" sz="1800" dirty="0" smtClean="0"/>
              <a:t>A </a:t>
            </a:r>
            <a:r>
              <a:rPr lang="pl-PL" sz="1800" dirty="0"/>
              <a:t>z czasem część takich „własnych” kalkulatorów może zostać udostępniona szerszemu gronu użytkowników, czego przykładem jest rozwiązanie przedstawione w niniejszym opracowaniu. Jego interaktywna wersja jest dostępna na stronie produktu </a:t>
            </a:r>
            <a:r>
              <a:rPr lang="pl-PL" sz="1800" dirty="0" smtClean="0"/>
              <a:t>i </a:t>
            </a:r>
            <a:r>
              <a:rPr lang="pl-PL" sz="1800" dirty="0"/>
              <a:t>pozwala potencjalnym klientom na oszacowanie wielkości oszczędności, jakie można uzyskać dzięki jego implementacji.</a:t>
            </a:r>
          </a:p>
        </p:txBody>
      </p:sp>
    </p:spTree>
    <p:extLst>
      <p:ext uri="{BB962C8B-B14F-4D97-AF65-F5344CB8AC3E}">
        <p14:creationId xmlns:p14="http://schemas.microsoft.com/office/powerpoint/2010/main" val="245639040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Autofit/>
          </a:bodyPr>
          <a:lstStyle/>
          <a:p>
            <a:pPr algn="l"/>
            <a:r>
              <a:rPr lang="pl-PL" sz="2400" b="1" dirty="0"/>
              <a:t>Interaktywny kalkulator ROI/TCO systemu </a:t>
            </a:r>
            <a:r>
              <a:rPr lang="pl-PL" sz="2400" b="1" dirty="0" err="1"/>
              <a:t>Comarch</a:t>
            </a:r>
            <a:r>
              <a:rPr lang="pl-PL" sz="2400" b="1" dirty="0"/>
              <a:t> FSM </a:t>
            </a:r>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636" y="944724"/>
            <a:ext cx="7920880" cy="4392488"/>
          </a:xfrm>
          <a:prstGeom prst="rect">
            <a:avLst/>
          </a:prstGeom>
          <a:noFill/>
          <a:ln w="6350">
            <a:solidFill>
              <a:schemeClr val="tx1"/>
            </a:solidFill>
          </a:ln>
        </p:spPr>
      </p:pic>
      <p:sp>
        <p:nvSpPr>
          <p:cNvPr id="5" name="pole tekstowe 4"/>
          <p:cNvSpPr txBox="1"/>
          <p:nvPr/>
        </p:nvSpPr>
        <p:spPr>
          <a:xfrm>
            <a:off x="672136" y="5553236"/>
            <a:ext cx="8028892" cy="1077218"/>
          </a:xfrm>
          <a:prstGeom prst="rect">
            <a:avLst/>
          </a:prstGeom>
          <a:noFill/>
        </p:spPr>
        <p:txBody>
          <a:bodyPr wrap="square" rtlCol="0">
            <a:spAutoFit/>
          </a:bodyPr>
          <a:lstStyle/>
          <a:p>
            <a:pPr algn="just"/>
            <a:r>
              <a:rPr lang="pl-PL" sz="1600" dirty="0"/>
              <a:t>M</a:t>
            </a:r>
            <a:r>
              <a:rPr lang="pl-PL" sz="1600" dirty="0" smtClean="0"/>
              <a:t>am </a:t>
            </a:r>
            <a:r>
              <a:rPr lang="pl-PL" sz="1600" dirty="0"/>
              <a:t>nadzieję, że stanowiące treść opracowania rozważania przyczynią się do upowszechnienia wiedzy na ten tak istotny, zwłaszcza w czasie ograniczania nakładów na informatyzację na skutek kryzysu gospodarczego, temat i tym samym spowodują ich bardziej efektywne wykorzystanie</a:t>
            </a:r>
          </a:p>
        </p:txBody>
      </p:sp>
    </p:spTree>
    <p:extLst>
      <p:ext uri="{BB962C8B-B14F-4D97-AF65-F5344CB8AC3E}">
        <p14:creationId xmlns:p14="http://schemas.microsoft.com/office/powerpoint/2010/main" val="420823221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52636"/>
            <a:ext cx="8229600" cy="1143000"/>
          </a:xfrm>
        </p:spPr>
        <p:txBody>
          <a:bodyPr>
            <a:noAutofit/>
          </a:bodyPr>
          <a:lstStyle/>
          <a:p>
            <a:pPr algn="l"/>
            <a:r>
              <a:rPr lang="pl-PL" sz="2400" b="1" cap="all" dirty="0" err="1"/>
              <a:t>efektywnośĆ</a:t>
            </a:r>
            <a:r>
              <a:rPr lang="pl-PL" sz="2400" b="1" cap="all" dirty="0"/>
              <a:t> EKONOMICZNA WDRAŻANIA TELEPRACY</a:t>
            </a:r>
            <a:br>
              <a:rPr lang="pl-PL" sz="2400" b="1" cap="all" dirty="0"/>
            </a:br>
            <a:r>
              <a:rPr lang="pl-PL" sz="2400" b="1" cap="all" dirty="0"/>
              <a:t>W ZESPOŁACH INFORMATYCZNYCH NA PRZYKŁADZIE ISTYTUCJI SEKTORA </a:t>
            </a:r>
            <a:r>
              <a:rPr lang="pl-PL" sz="2400" b="1" cap="all" dirty="0" smtClean="0"/>
              <a:t>PUBLICZNEGO</a:t>
            </a:r>
            <a:endParaRPr lang="pl-PL" sz="2400" dirty="0"/>
          </a:p>
        </p:txBody>
      </p:sp>
      <p:sp>
        <p:nvSpPr>
          <p:cNvPr id="3" name="Symbol zastępczy zawartości 2"/>
          <p:cNvSpPr>
            <a:spLocks noGrp="1"/>
          </p:cNvSpPr>
          <p:nvPr>
            <p:ph idx="1"/>
          </p:nvPr>
        </p:nvSpPr>
        <p:spPr>
          <a:xfrm>
            <a:off x="467544" y="1304764"/>
            <a:ext cx="8388932" cy="5004556"/>
          </a:xfrm>
        </p:spPr>
        <p:txBody>
          <a:bodyPr>
            <a:noAutofit/>
          </a:bodyPr>
          <a:lstStyle/>
          <a:p>
            <a:pPr marL="0" indent="0" algn="just">
              <a:buNone/>
            </a:pPr>
            <a:r>
              <a:rPr lang="pl-PL" sz="1600" dirty="0"/>
              <a:t>Analizując problemy pomiaru i oceny efektywności ekonomicznej w instytucjach sektora publicznego należy zwrócić uwagę na </a:t>
            </a:r>
            <a:r>
              <a:rPr lang="pl-PL" sz="1600" dirty="0" smtClean="0"/>
              <a:t>dwa </a:t>
            </a:r>
            <a:r>
              <a:rPr lang="pl-PL" sz="1600" dirty="0"/>
              <a:t>istotne </a:t>
            </a:r>
            <a:r>
              <a:rPr lang="pl-PL" sz="1600" dirty="0" smtClean="0"/>
              <a:t>zagadnienia:</a:t>
            </a:r>
            <a:endParaRPr lang="pl-PL" sz="1600" dirty="0"/>
          </a:p>
          <a:p>
            <a:pPr algn="just"/>
            <a:r>
              <a:rPr lang="pl-PL" sz="1600" dirty="0"/>
              <a:t>Po pierwsze, trzeba zauważyć, że prace unifikujące i standaryzujące ocenę efektywności prowadzone przez OECD, Bank Światowy czy Komisję Europejską i jej agendy w ramach takich m.in. koncepcji, jak „nowe zarządzanie publiczne” (</a:t>
            </a:r>
            <a:r>
              <a:rPr lang="pl-PL" sz="1600" i="1" dirty="0" err="1"/>
              <a:t>new</a:t>
            </a:r>
            <a:r>
              <a:rPr lang="pl-PL" sz="1600" i="1" dirty="0"/>
              <a:t> public management</a:t>
            </a:r>
            <a:r>
              <a:rPr lang="pl-PL" sz="1600" dirty="0"/>
              <a:t>), „zarządzanie oparte na wynikach” (</a:t>
            </a:r>
            <a:r>
              <a:rPr lang="pl-PL" sz="1600" i="1" dirty="0" err="1"/>
              <a:t>results-based</a:t>
            </a:r>
            <a:r>
              <a:rPr lang="pl-PL" sz="1600" i="1" dirty="0"/>
              <a:t> management</a:t>
            </a:r>
            <a:r>
              <a:rPr lang="pl-PL" sz="1600" dirty="0"/>
              <a:t>) i „zarządzanie menedżerskie w sferze publicznej”, wyraźnie podkreślają konieczność ekonomizacji sektora publicznego. </a:t>
            </a:r>
            <a:endParaRPr lang="pl-PL" sz="1600" dirty="0" smtClean="0"/>
          </a:p>
          <a:p>
            <a:pPr algn="just"/>
            <a:r>
              <a:rPr lang="pl-PL" sz="1600" dirty="0" smtClean="0"/>
              <a:t>Usługi </a:t>
            </a:r>
            <a:r>
              <a:rPr lang="pl-PL" sz="1600" dirty="0"/>
              <a:t>publiczne winny być świadczone zgodnie z zasadą efektywności, a ich oceny bazować na mierzalnych wskaźnikach jakościowych i ilościowych. </a:t>
            </a:r>
            <a:endParaRPr lang="pl-PL" sz="1600" dirty="0" smtClean="0"/>
          </a:p>
          <a:p>
            <a:pPr algn="just"/>
            <a:r>
              <a:rPr lang="pl-PL" sz="1600" dirty="0" smtClean="0"/>
              <a:t>Ma </a:t>
            </a:r>
            <a:r>
              <a:rPr lang="pl-PL" sz="1600" dirty="0"/>
              <a:t>to umożliwić „uzyskiwanie najlepszych efektów z danych nakładów” czy też „minimalizować nakłady niezbędne do osiągania założonych rezultatów”. </a:t>
            </a:r>
            <a:endParaRPr lang="pl-PL" sz="1600" dirty="0" smtClean="0"/>
          </a:p>
          <a:p>
            <a:pPr algn="just"/>
            <a:r>
              <a:rPr lang="pl-PL" sz="1600" dirty="0" smtClean="0"/>
              <a:t>Można </a:t>
            </a:r>
            <a:r>
              <a:rPr lang="pl-PL" sz="1600" dirty="0"/>
              <a:t>więc przyjąć, że wszystkie aktywności związane z informatyzacją tej sfery powinny być analizowane według zasad i kryteriów oceny finansowej i/lub ekonomicznej, zaś stosowane metody szczegółowe musi charakteryzować jasność i jednoznaczność interpretacyjna, względna łatwość użycia oraz akceptowalny poziom kosztów pozyskania wymaganych danych i informacji. </a:t>
            </a:r>
            <a:endParaRPr lang="pl-PL" sz="1600" dirty="0" smtClean="0"/>
          </a:p>
          <a:p>
            <a:pPr algn="just"/>
            <a:r>
              <a:rPr lang="pl-PL" sz="1600" dirty="0" smtClean="0"/>
              <a:t>Cechy </a:t>
            </a:r>
            <a:r>
              <a:rPr lang="pl-PL" sz="1600" dirty="0"/>
              <a:t>te posiadają metody analizy finansowej i ekonomicznej oraz klasycznego rachunku efektywności (zarówno tzw. „tradycyjne”, jak dedykowane innowacjom), dlatego – zdaniem autora – wśród nich należy szukać rozwiązań właściwych obszarowi zastosowań IT w instytucjach publicznych.</a:t>
            </a:r>
          </a:p>
          <a:p>
            <a:pPr algn="just"/>
            <a:endParaRPr lang="pl-PL" sz="1600" dirty="0"/>
          </a:p>
        </p:txBody>
      </p:sp>
    </p:spTree>
    <p:extLst>
      <p:ext uri="{BB962C8B-B14F-4D97-AF65-F5344CB8AC3E}">
        <p14:creationId xmlns:p14="http://schemas.microsoft.com/office/powerpoint/2010/main" val="1866289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12676"/>
            <a:ext cx="8399276" cy="5832648"/>
          </a:xfrm>
        </p:spPr>
        <p:txBody>
          <a:bodyPr>
            <a:normAutofit fontScale="62500" lnSpcReduction="20000"/>
          </a:bodyPr>
          <a:lstStyle/>
          <a:p>
            <a:pPr algn="just"/>
            <a:r>
              <a:rPr lang="pl-PL" dirty="0"/>
              <a:t>Po drugie, trzeba podkreślić, że pogorszenie koniunktury gospodarczej, jakie obserwujemy na świecie, w tym także w naszym kraju, od drugiej połowy 2008 roku, dotknęło również instytucje publiczne, w których dostępne środki finansowe – w tym przeznaczone na przedsięwzięcia i systemy informatyczne – w dużej mierze zależą od wielkości wpływów do budżetów centralnego i/lub samorządowych, generowanych przez podmioty gospodarcze. </a:t>
            </a:r>
            <a:endParaRPr lang="pl-PL" dirty="0" smtClean="0"/>
          </a:p>
          <a:p>
            <a:pPr algn="just"/>
            <a:r>
              <a:rPr lang="pl-PL" dirty="0" smtClean="0"/>
              <a:t>Według </a:t>
            </a:r>
            <a:r>
              <a:rPr lang="pl-PL" dirty="0"/>
              <a:t>badań przeprowadzonych przez autora, który w latach 2009-2011 przeanalizował, zebrane metodą ankietową w 375 obiektach, dane opisujące wpływ kryzysu gospodarczego na obszar IT, w większości z nich spowodowało to częściowe, a w wielu radykalne zmiany strategii informatyzacji. </a:t>
            </a:r>
            <a:endParaRPr lang="pl-PL" dirty="0" smtClean="0"/>
          </a:p>
          <a:p>
            <a:pPr algn="just"/>
            <a:r>
              <a:rPr lang="pl-PL" dirty="0" smtClean="0"/>
              <a:t>Najczęściej </a:t>
            </a:r>
            <a:r>
              <a:rPr lang="pl-PL" dirty="0"/>
              <a:t>wskazywanymi przez respondentów przejawami tych zmian były: spadek nakładów na inwestycje informatyczne, zmniejszenie budżetów oraz ograniczenie zatrudnienia w działach/służbach IT, zmniejszenie ilości szkoleń i/lub kursów informatycznych oraz przesunięcie planowanych inwestycji IT w czasie. Jedną z zauważalnych konsekwencji deklaracji o obniżeniu poziomu finansowania jest ciągłe poszukiwanie rozwiązań nakierowanych na poprawę efektywności ekonomicznej IT, w tym także racjonalizujących stale rosnące koszty pracy zatrudnionych informatyków </a:t>
            </a:r>
            <a:endParaRPr lang="pl-PL" dirty="0" smtClean="0"/>
          </a:p>
        </p:txBody>
      </p:sp>
    </p:spTree>
    <p:extLst>
      <p:ext uri="{BB962C8B-B14F-4D97-AF65-F5344CB8AC3E}">
        <p14:creationId xmlns:p14="http://schemas.microsoft.com/office/powerpoint/2010/main" val="38070978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944724"/>
            <a:ext cx="8229600" cy="5181439"/>
          </a:xfrm>
        </p:spPr>
        <p:txBody>
          <a:bodyPr>
            <a:normAutofit fontScale="70000" lnSpcReduction="20000"/>
          </a:bodyPr>
          <a:lstStyle/>
          <a:p>
            <a:pPr algn="just"/>
            <a:r>
              <a:rPr lang="pl-PL" dirty="0"/>
              <a:t>Celem niniejszego opracowania jest weryfikacja roboczej hipotezy, wskazującej telepracę jako nie tylko elastyczną organizacyjnie oraz zorientowaną prospołecznie i proekologicznie, ale również proefektywnościową formę zatrudnienia, którą z powodzeniem można zastosować w zespołach informatycznych w instytucjach sektora publicznego. </a:t>
            </a:r>
            <a:endParaRPr lang="pl-PL" dirty="0" smtClean="0"/>
          </a:p>
          <a:p>
            <a:pPr algn="just"/>
            <a:r>
              <a:rPr lang="pl-PL" dirty="0" smtClean="0"/>
              <a:t>W </a:t>
            </a:r>
            <a:r>
              <a:rPr lang="pl-PL" dirty="0"/>
              <a:t>kolejnych częściach artykułu są przedstawione wybrane problemy wdrażania telepracy w IT i założenia metodyczne badania efektywności ekonomicznej programów telepracy opartych na tzw. modelu mieszanym. </a:t>
            </a:r>
            <a:endParaRPr lang="pl-PL" dirty="0" smtClean="0"/>
          </a:p>
          <a:p>
            <a:pPr algn="just"/>
            <a:r>
              <a:rPr lang="pl-PL" dirty="0" smtClean="0"/>
              <a:t>Zaproponowane </a:t>
            </a:r>
            <a:r>
              <a:rPr lang="pl-PL" dirty="0"/>
              <a:t>podejście jest następnie weryfikowane na przykładzie pilotażowego wdrożenia zrealizowanego w 2011 roku w dużej instytucji publicznej </a:t>
            </a:r>
            <a:endParaRPr lang="pl-PL" dirty="0" smtClean="0"/>
          </a:p>
          <a:p>
            <a:pPr algn="just"/>
            <a:r>
              <a:rPr lang="pl-PL" dirty="0" smtClean="0"/>
              <a:t>Elastyczność </a:t>
            </a:r>
            <a:r>
              <a:rPr lang="pl-PL" dirty="0"/>
              <a:t>organizacyjna oraz orientacja prospołeczna i proekologiczna są w wielu opracowaniach wskazywane jako te cechy telepracy, które powodują, że jest ona coraz szerzej wdrażana jako alternatywna forma zatrudnienia i/lub świadczenia pracy. </a:t>
            </a:r>
          </a:p>
        </p:txBody>
      </p:sp>
    </p:spTree>
    <p:extLst>
      <p:ext uri="{BB962C8B-B14F-4D97-AF65-F5344CB8AC3E}">
        <p14:creationId xmlns:p14="http://schemas.microsoft.com/office/powerpoint/2010/main" val="9676542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363272" cy="958118"/>
          </a:xfrm>
        </p:spPr>
        <p:txBody>
          <a:bodyPr>
            <a:noAutofit/>
          </a:bodyPr>
          <a:lstStyle/>
          <a:p>
            <a:pPr algn="l"/>
            <a:r>
              <a:rPr lang="pl-PL" sz="2400" b="1" dirty="0"/>
              <a:t>Wybrane problemy wdrażania telepracy w zespołach informatycznych</a:t>
            </a:r>
          </a:p>
        </p:txBody>
      </p:sp>
      <p:sp>
        <p:nvSpPr>
          <p:cNvPr id="3" name="Symbol zastępczy zawartości 2"/>
          <p:cNvSpPr>
            <a:spLocks noGrp="1"/>
          </p:cNvSpPr>
          <p:nvPr>
            <p:ph idx="1"/>
          </p:nvPr>
        </p:nvSpPr>
        <p:spPr>
          <a:xfrm>
            <a:off x="457200" y="1268760"/>
            <a:ext cx="8229600" cy="4968552"/>
          </a:xfrm>
        </p:spPr>
        <p:txBody>
          <a:bodyPr>
            <a:noAutofit/>
          </a:bodyPr>
          <a:lstStyle/>
          <a:p>
            <a:pPr marL="0" indent="0" algn="just">
              <a:buNone/>
            </a:pPr>
            <a:r>
              <a:rPr lang="pl-PL" sz="1600" dirty="0"/>
              <a:t>Przed prezentacją zagadnień oceny efektywności ekonomicznej należy krótko omówić najważniejsze problemy wdrażania telepracy w zawodach i zespołach informatycznych.</a:t>
            </a:r>
          </a:p>
          <a:p>
            <a:pPr algn="just"/>
            <a:r>
              <a:rPr lang="pl-PL" sz="1600" dirty="0"/>
              <a:t>Po pierwsze przypomnijmy, że idea telepracy w obszarze IT ma już pół wieku, a więc możemy korzystać z doświadczeń nie tylko licznych firm sektora IT, ale też z najlepszych praktyk wypracowanych przez organizacje, które za swój cel mają rozwój telepracy jako prospołecznego, proekologicznego i proefektywnościowego systemu świadczenia pracy. </a:t>
            </a:r>
            <a:endParaRPr lang="pl-PL" sz="1600" dirty="0" smtClean="0"/>
          </a:p>
          <a:p>
            <a:pPr algn="just"/>
            <a:r>
              <a:rPr lang="pl-PL" sz="1600" dirty="0" smtClean="0"/>
              <a:t>Dotyczą </a:t>
            </a:r>
            <a:r>
              <a:rPr lang="pl-PL" sz="1600" dirty="0"/>
              <a:t>one zarówno samej koncepcji telepracy, jak i programów jej zastosowania w określonych sektorach (w tym w analizowanych w opracowaniu instytucjach publicznych), zawodach (w tym informatycznych) i strukturach organizacyjnych (w tym zespołach projektowych i/lub zadaniowych). </a:t>
            </a:r>
            <a:endParaRPr lang="pl-PL" sz="1600" dirty="0" smtClean="0"/>
          </a:p>
          <a:p>
            <a:pPr algn="just"/>
            <a:r>
              <a:rPr lang="pl-PL" sz="1600" dirty="0" smtClean="0"/>
              <a:t>Z </a:t>
            </a:r>
            <a:r>
              <a:rPr lang="pl-PL" sz="1600" dirty="0"/>
              <a:t>punktu widzenia celu niniejszego artykułu należy zwrócić uwagę przede wszystkim na przedstawiane w nich korzyści, które zidentyfikowano jako efekty stosowania telepracy. </a:t>
            </a:r>
            <a:endParaRPr lang="pl-PL" sz="1600" dirty="0" smtClean="0"/>
          </a:p>
          <a:p>
            <a:pPr algn="just"/>
            <a:r>
              <a:rPr lang="pl-PL" sz="1600" dirty="0" smtClean="0"/>
              <a:t>Najczęściej </a:t>
            </a:r>
            <a:r>
              <a:rPr lang="pl-PL" sz="1600" dirty="0"/>
              <a:t>przyjmuje się, że pojęcie telepracy narodziło się w latach siedemdziesiątych ubiegłego wieku, a za jego „ojca” uznaje się J. M. </a:t>
            </a:r>
            <a:r>
              <a:rPr lang="pl-PL" sz="1600" dirty="0" err="1"/>
              <a:t>Nilles’a</a:t>
            </a:r>
            <a:r>
              <a:rPr lang="pl-PL" sz="1600" dirty="0"/>
              <a:t>, twórcę idei </a:t>
            </a:r>
            <a:r>
              <a:rPr lang="pl-PL" sz="1600" i="1" dirty="0" err="1" smtClean="0"/>
              <a:t>telecommute</a:t>
            </a:r>
            <a:r>
              <a:rPr lang="pl-PL" sz="1600" dirty="0" smtClean="0"/>
              <a:t>, </a:t>
            </a:r>
            <a:r>
              <a:rPr lang="pl-PL" sz="1600" dirty="0"/>
              <a:t>ale trzeba zauważyć, że początkiem realnej telepracy w IT jest powstanie w Wielkiej Brytanii w 1962 roku firmy programistycznej F International, która jako pierwsza zatrudniała kobiety pracujące zdalnie w swoich domach. </a:t>
            </a:r>
            <a:endParaRPr lang="pl-PL" sz="1600" dirty="0" smtClean="0"/>
          </a:p>
          <a:p>
            <a:pPr algn="just"/>
            <a:r>
              <a:rPr lang="pl-PL" sz="1600" dirty="0" smtClean="0"/>
              <a:t>Natomiast </a:t>
            </a:r>
            <a:r>
              <a:rPr lang="pl-PL" sz="1600" dirty="0"/>
              <a:t>sam termin telepraca (</a:t>
            </a:r>
            <a:r>
              <a:rPr lang="pl-PL" sz="1600" i="1" dirty="0" err="1"/>
              <a:t>telework</a:t>
            </a:r>
            <a:r>
              <a:rPr lang="pl-PL" sz="1600" dirty="0"/>
              <a:t>) został po raz pierwszy użyty 1972 r. przez J. </a:t>
            </a:r>
            <a:r>
              <a:rPr lang="pl-PL" sz="1600" dirty="0" err="1"/>
              <a:t>Schiffa</a:t>
            </a:r>
            <a:r>
              <a:rPr lang="pl-PL" sz="1600" dirty="0"/>
              <a:t> na łamach „Washington Post”. </a:t>
            </a:r>
          </a:p>
        </p:txBody>
      </p:sp>
    </p:spTree>
    <p:extLst>
      <p:ext uri="{BB962C8B-B14F-4D97-AF65-F5344CB8AC3E}">
        <p14:creationId xmlns:p14="http://schemas.microsoft.com/office/powerpoint/2010/main" val="23616539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88640"/>
            <a:ext cx="8229600" cy="382054"/>
          </a:xfrm>
        </p:spPr>
        <p:txBody>
          <a:bodyPr>
            <a:noAutofit/>
          </a:bodyPr>
          <a:lstStyle/>
          <a:p>
            <a:pPr algn="l"/>
            <a:r>
              <a:rPr lang="pl-PL" sz="1800" b="1" dirty="0"/>
              <a:t>Najważniejsze zalety i wady telepracy dla instytucji i dla pracowników</a:t>
            </a:r>
          </a:p>
        </p:txBody>
      </p:sp>
      <p:graphicFrame>
        <p:nvGraphicFramePr>
          <p:cNvPr id="4" name="Tabela 3"/>
          <p:cNvGraphicFramePr>
            <a:graphicFrameLocks noGrp="1"/>
          </p:cNvGraphicFramePr>
          <p:nvPr>
            <p:extLst>
              <p:ext uri="{D42A27DB-BD31-4B8C-83A1-F6EECF244321}">
                <p14:modId xmlns:p14="http://schemas.microsoft.com/office/powerpoint/2010/main" val="1900454790"/>
              </p:ext>
            </p:extLst>
          </p:nvPr>
        </p:nvGraphicFramePr>
        <p:xfrm>
          <a:off x="395536" y="656692"/>
          <a:ext cx="8496944" cy="5976664"/>
        </p:xfrm>
        <a:graphic>
          <a:graphicData uri="http://schemas.openxmlformats.org/drawingml/2006/table">
            <a:tbl>
              <a:tblPr firstRow="1" firstCol="1" lastRow="1" lastCol="1" bandRow="1" bandCol="1">
                <a:tableStyleId>{5C22544A-7EE6-4342-B048-85BDC9FD1C3A}</a:tableStyleId>
              </a:tblPr>
              <a:tblGrid>
                <a:gridCol w="4248009"/>
                <a:gridCol w="4248935"/>
              </a:tblGrid>
              <a:tr h="248352">
                <a:tc>
                  <a:txBody>
                    <a:bodyPr/>
                    <a:lstStyle/>
                    <a:p>
                      <a:pPr algn="ctr">
                        <a:lnSpc>
                          <a:spcPts val="1500"/>
                        </a:lnSpc>
                        <a:spcAft>
                          <a:spcPts val="0"/>
                        </a:spcAft>
                        <a:tabLst>
                          <a:tab pos="288290" algn="l"/>
                        </a:tabLst>
                      </a:pPr>
                      <a:r>
                        <a:rPr lang="pl-PL" sz="1600" dirty="0">
                          <a:effectLst/>
                        </a:rPr>
                        <a:t>Zalety telepracy dla instytucji</a:t>
                      </a:r>
                      <a:endParaRPr lang="pl-PL" sz="1400" dirty="0">
                        <a:effectLst/>
                        <a:latin typeface="Times New Roman"/>
                        <a:ea typeface="Times New Roman"/>
                      </a:endParaRPr>
                    </a:p>
                  </a:txBody>
                  <a:tcPr marL="30639" marR="30639" marT="0" marB="0" anchor="ctr"/>
                </a:tc>
                <a:tc>
                  <a:txBody>
                    <a:bodyPr/>
                    <a:lstStyle/>
                    <a:p>
                      <a:pPr algn="ctr">
                        <a:lnSpc>
                          <a:spcPts val="1500"/>
                        </a:lnSpc>
                        <a:spcAft>
                          <a:spcPts val="0"/>
                        </a:spcAft>
                        <a:tabLst>
                          <a:tab pos="288290" algn="l"/>
                        </a:tabLst>
                      </a:pPr>
                      <a:r>
                        <a:rPr lang="pl-PL" sz="1600">
                          <a:effectLst/>
                        </a:rPr>
                        <a:t>Zalety telepracy dla pracowników</a:t>
                      </a:r>
                      <a:endParaRPr lang="pl-PL" sz="1400">
                        <a:effectLst/>
                        <a:latin typeface="Times New Roman"/>
                        <a:ea typeface="Times New Roman"/>
                      </a:endParaRPr>
                    </a:p>
                  </a:txBody>
                  <a:tcPr marL="30639" marR="30639" marT="0" marB="0" anchor="ctr"/>
                </a:tc>
              </a:tr>
              <a:tr h="3223506">
                <a:tc>
                  <a:txBody>
                    <a:bodyPr/>
                    <a:lstStyle/>
                    <a:p>
                      <a:pPr marL="342900" lvl="0" indent="-342900" algn="l">
                        <a:lnSpc>
                          <a:spcPts val="1300"/>
                        </a:lnSpc>
                        <a:spcBef>
                          <a:spcPts val="300"/>
                        </a:spcBef>
                        <a:spcAft>
                          <a:spcPts val="100"/>
                        </a:spcAft>
                        <a:buFont typeface="Wingdings"/>
                        <a:buChar char=""/>
                        <a:tabLst>
                          <a:tab pos="288290" algn="l"/>
                        </a:tabLst>
                      </a:pPr>
                      <a:r>
                        <a:rPr lang="pl-PL" sz="1600">
                          <a:effectLst/>
                        </a:rPr>
                        <a:t>zmniejszenie kosztów funkcjonowania (oszczędność powierzchni biurowej, wyposażenia i zużycia materiałów, kosztów zatrudnienia itp.)</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zwiększenie wydajności</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zmniejszenie liczby zwolnień chorobowych</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brak spóźnień</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możliwość zatrudnienia osób niepełnosprawnych i na urlopach wychowawczych (macierzyńskich)</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pozyskanie i wykorzystanie wykwalifikowanego personelu</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płaca za efekty a nie za czas pracy</a:t>
                      </a:r>
                      <a:endParaRPr lang="pl-PL" sz="1400">
                        <a:effectLst/>
                      </a:endParaRPr>
                    </a:p>
                    <a:p>
                      <a:pPr marL="342900" lvl="0" indent="-342900" algn="l">
                        <a:lnSpc>
                          <a:spcPts val="1300"/>
                        </a:lnSpc>
                        <a:spcAft>
                          <a:spcPts val="300"/>
                        </a:spcAft>
                        <a:buFont typeface="Wingdings"/>
                        <a:buChar char=""/>
                        <a:tabLst>
                          <a:tab pos="288290" algn="l"/>
                        </a:tabLst>
                      </a:pPr>
                      <a:r>
                        <a:rPr lang="pl-PL" sz="1600">
                          <a:effectLst/>
                        </a:rPr>
                        <a:t>ograniczenie niekorzystnego wpływu wzajemnego oddziaływania pracowników</a:t>
                      </a:r>
                      <a:endParaRPr lang="pl-PL" sz="1400">
                        <a:effectLst/>
                        <a:latin typeface="Times New Roman"/>
                        <a:ea typeface="Times New Roman"/>
                      </a:endParaRPr>
                    </a:p>
                  </a:txBody>
                  <a:tcPr marL="30639" marR="30639" marT="0" marB="0"/>
                </a:tc>
                <a:tc>
                  <a:txBody>
                    <a:bodyPr/>
                    <a:lstStyle/>
                    <a:p>
                      <a:pPr marL="342900" lvl="0" indent="-342900" algn="l">
                        <a:lnSpc>
                          <a:spcPts val="1300"/>
                        </a:lnSpc>
                        <a:spcBef>
                          <a:spcPts val="300"/>
                        </a:spcBef>
                        <a:spcAft>
                          <a:spcPts val="100"/>
                        </a:spcAft>
                        <a:buFont typeface="Wingdings"/>
                        <a:buChar char=""/>
                        <a:tabLst>
                          <a:tab pos="288290" algn="l"/>
                        </a:tabLst>
                      </a:pPr>
                      <a:r>
                        <a:rPr lang="pl-PL" sz="1600" dirty="0">
                          <a:effectLst/>
                        </a:rPr>
                        <a:t>większe możliwości zatrudnienia</a:t>
                      </a:r>
                      <a:endParaRPr lang="pl-PL" sz="1400" dirty="0">
                        <a:effectLst/>
                      </a:endParaRPr>
                    </a:p>
                    <a:p>
                      <a:pPr marL="342900" lvl="0" indent="-342900" algn="l">
                        <a:lnSpc>
                          <a:spcPts val="1300"/>
                        </a:lnSpc>
                        <a:spcAft>
                          <a:spcPts val="300"/>
                        </a:spcAft>
                        <a:buFont typeface="Wingdings"/>
                        <a:buChar char=""/>
                        <a:tabLst>
                          <a:tab pos="288290" algn="l"/>
                        </a:tabLst>
                      </a:pPr>
                      <a:r>
                        <a:rPr lang="pl-PL" sz="1600" dirty="0">
                          <a:effectLst/>
                        </a:rPr>
                        <a:t>elastyczność zatrudnienia, umowy o pracę, czasu pracy, miejsca zamieszkania i miejsca pracy</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elastyczność</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zmniejszenie kosztów pośrednich (wyższa płaca)</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zlikwidowany lub zredukowany dojazd do pracy (oszczędność czasu i pieniędzy)</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więcej czasu dla rodziny</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uzależnia od technologii a tym samym może poprawiać umiejętności wymagane na rynku pracy</a:t>
                      </a:r>
                      <a:endParaRPr lang="pl-PL" sz="1400" dirty="0">
                        <a:effectLst/>
                      </a:endParaRPr>
                    </a:p>
                    <a:p>
                      <a:pPr marL="342900" lvl="0" indent="-342900" algn="l">
                        <a:lnSpc>
                          <a:spcPts val="1300"/>
                        </a:lnSpc>
                        <a:spcAft>
                          <a:spcPts val="300"/>
                        </a:spcAft>
                        <a:buFont typeface="Wingdings"/>
                        <a:buChar char=""/>
                        <a:tabLst>
                          <a:tab pos="288290" algn="l"/>
                        </a:tabLst>
                      </a:pPr>
                      <a:r>
                        <a:rPr lang="pl-PL" sz="1600" dirty="0">
                          <a:effectLst/>
                        </a:rPr>
                        <a:t>przestaje być istotny wygląd i wiek pracownika a liczą się tylko umiejętności</a:t>
                      </a:r>
                      <a:endParaRPr lang="pl-PL" sz="1400" dirty="0">
                        <a:effectLst/>
                        <a:latin typeface="Times New Roman"/>
                        <a:ea typeface="Times New Roman"/>
                      </a:endParaRPr>
                    </a:p>
                  </a:txBody>
                  <a:tcPr marL="30639" marR="30639" marT="0" marB="0"/>
                </a:tc>
              </a:tr>
              <a:tr h="248352">
                <a:tc>
                  <a:txBody>
                    <a:bodyPr/>
                    <a:lstStyle/>
                    <a:p>
                      <a:pPr algn="ctr">
                        <a:lnSpc>
                          <a:spcPts val="1500"/>
                        </a:lnSpc>
                        <a:spcAft>
                          <a:spcPts val="0"/>
                        </a:spcAft>
                        <a:tabLst>
                          <a:tab pos="288290" algn="l"/>
                        </a:tabLst>
                      </a:pPr>
                      <a:r>
                        <a:rPr lang="pl-PL" sz="1600">
                          <a:effectLst/>
                        </a:rPr>
                        <a:t>Wady telepracy dla instytucji</a:t>
                      </a:r>
                      <a:endParaRPr lang="pl-PL" sz="1400">
                        <a:effectLst/>
                        <a:latin typeface="Times New Roman"/>
                        <a:ea typeface="Times New Roman"/>
                      </a:endParaRPr>
                    </a:p>
                  </a:txBody>
                  <a:tcPr marL="30639" marR="30639" marT="0" marB="0" anchor="ctr"/>
                </a:tc>
                <a:tc>
                  <a:txBody>
                    <a:bodyPr/>
                    <a:lstStyle/>
                    <a:p>
                      <a:pPr algn="ctr">
                        <a:lnSpc>
                          <a:spcPts val="1500"/>
                        </a:lnSpc>
                        <a:spcAft>
                          <a:spcPts val="0"/>
                        </a:spcAft>
                        <a:tabLst>
                          <a:tab pos="288290" algn="l"/>
                        </a:tabLst>
                      </a:pPr>
                      <a:r>
                        <a:rPr lang="pl-PL" sz="1600">
                          <a:effectLst/>
                        </a:rPr>
                        <a:t>Wady telepracy dla pracowników</a:t>
                      </a:r>
                      <a:endParaRPr lang="pl-PL" sz="1400">
                        <a:effectLst/>
                        <a:latin typeface="Times New Roman"/>
                        <a:ea typeface="Times New Roman"/>
                      </a:endParaRPr>
                    </a:p>
                  </a:txBody>
                  <a:tcPr marL="30639" marR="30639" marT="0" marB="0" anchor="ctr"/>
                </a:tc>
              </a:tr>
              <a:tr h="2256454">
                <a:tc>
                  <a:txBody>
                    <a:bodyPr/>
                    <a:lstStyle/>
                    <a:p>
                      <a:pPr marL="342900" lvl="0" indent="-342900" algn="l">
                        <a:lnSpc>
                          <a:spcPts val="1300"/>
                        </a:lnSpc>
                        <a:spcBef>
                          <a:spcPts val="300"/>
                        </a:spcBef>
                        <a:spcAft>
                          <a:spcPts val="100"/>
                        </a:spcAft>
                        <a:buFont typeface="Wingdings"/>
                        <a:buChar char=""/>
                        <a:tabLst>
                          <a:tab pos="288290" algn="l"/>
                        </a:tabLst>
                      </a:pPr>
                      <a:r>
                        <a:rPr lang="pl-PL" sz="1600">
                          <a:effectLst/>
                        </a:rPr>
                        <a:t>duże koszty początkowe</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trudności z zapewnieniem wymaganego poziomu bezpieczeństwa i poufności informacji</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trudności w zarządzaniu (konieczność przedefiniowania wewnętrznych reguł, sprzeciw kadry kierowniczej)</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brak bezpośredniego nadzoru nad pracownikiem</a:t>
                      </a:r>
                      <a:endParaRPr lang="pl-PL" sz="1400">
                        <a:effectLst/>
                      </a:endParaRPr>
                    </a:p>
                    <a:p>
                      <a:pPr marL="342900" lvl="0" indent="-342900" algn="l">
                        <a:lnSpc>
                          <a:spcPts val="1300"/>
                        </a:lnSpc>
                        <a:spcAft>
                          <a:spcPts val="100"/>
                        </a:spcAft>
                        <a:buFont typeface="Wingdings"/>
                        <a:buChar char=""/>
                        <a:tabLst>
                          <a:tab pos="288290" algn="l"/>
                        </a:tabLst>
                      </a:pPr>
                      <a:r>
                        <a:rPr lang="pl-PL" sz="1600">
                          <a:effectLst/>
                        </a:rPr>
                        <a:t>utrata tożsamości firmy</a:t>
                      </a:r>
                      <a:endParaRPr lang="pl-PL" sz="1400">
                        <a:effectLst/>
                      </a:endParaRPr>
                    </a:p>
                    <a:p>
                      <a:pPr marL="342900" lvl="0" indent="-342900" algn="l">
                        <a:lnSpc>
                          <a:spcPts val="1300"/>
                        </a:lnSpc>
                        <a:spcAft>
                          <a:spcPts val="300"/>
                        </a:spcAft>
                        <a:buFont typeface="Wingdings"/>
                        <a:buChar char=""/>
                        <a:tabLst>
                          <a:tab pos="288290" algn="l"/>
                        </a:tabLst>
                      </a:pPr>
                      <a:r>
                        <a:rPr lang="pl-PL" sz="1600">
                          <a:effectLst/>
                        </a:rPr>
                        <a:t>łatwość „ucieczki” pracownika (samozatrudnienie, freelancer)</a:t>
                      </a:r>
                      <a:endParaRPr lang="pl-PL" sz="1400">
                        <a:effectLst/>
                        <a:latin typeface="Times New Roman"/>
                        <a:ea typeface="Times New Roman"/>
                      </a:endParaRPr>
                    </a:p>
                  </a:txBody>
                  <a:tcPr marL="30639" marR="30639" marT="0" marB="0" anchor="ctr"/>
                </a:tc>
                <a:tc>
                  <a:txBody>
                    <a:bodyPr/>
                    <a:lstStyle/>
                    <a:p>
                      <a:pPr marL="342900" lvl="0" indent="-342900" algn="l">
                        <a:lnSpc>
                          <a:spcPts val="1300"/>
                        </a:lnSpc>
                        <a:spcBef>
                          <a:spcPts val="300"/>
                        </a:spcBef>
                        <a:spcAft>
                          <a:spcPts val="100"/>
                        </a:spcAft>
                        <a:buFont typeface="Wingdings"/>
                        <a:buChar char=""/>
                        <a:tabLst>
                          <a:tab pos="288290" algn="l"/>
                        </a:tabLst>
                      </a:pPr>
                      <a:r>
                        <a:rPr lang="pl-PL" sz="1600" dirty="0">
                          <a:effectLst/>
                        </a:rPr>
                        <a:t>izolacja i alienacja, poczucie wyobcowania</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dłuższy dzień w pracy (brak struktury dnia pracy, co może wywołać dezorganizacja pracy)</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stres w rodzinie (trudności z odseparowaniem „pracy-domu” i życia innych domowników)</a:t>
                      </a:r>
                      <a:endParaRPr lang="pl-PL" sz="1400" dirty="0">
                        <a:effectLst/>
                      </a:endParaRPr>
                    </a:p>
                    <a:p>
                      <a:pPr marL="342900" lvl="0" indent="-342900" algn="l">
                        <a:lnSpc>
                          <a:spcPts val="1300"/>
                        </a:lnSpc>
                        <a:spcAft>
                          <a:spcPts val="100"/>
                        </a:spcAft>
                        <a:buFont typeface="Wingdings"/>
                        <a:buChar char=""/>
                        <a:tabLst>
                          <a:tab pos="288290" algn="l"/>
                        </a:tabLst>
                      </a:pPr>
                      <a:r>
                        <a:rPr lang="pl-PL" sz="1600" dirty="0">
                          <a:effectLst/>
                        </a:rPr>
                        <a:t>dodatkowe koszty</a:t>
                      </a:r>
                      <a:endParaRPr lang="pl-PL" sz="1400" dirty="0">
                        <a:effectLst/>
                      </a:endParaRPr>
                    </a:p>
                    <a:p>
                      <a:pPr marL="342900" lvl="0" indent="-342900" algn="l">
                        <a:lnSpc>
                          <a:spcPts val="1300"/>
                        </a:lnSpc>
                        <a:spcAft>
                          <a:spcPts val="300"/>
                        </a:spcAft>
                        <a:buFont typeface="Wingdings"/>
                        <a:buChar char=""/>
                        <a:tabLst>
                          <a:tab pos="288290" algn="l"/>
                        </a:tabLst>
                      </a:pPr>
                      <a:r>
                        <a:rPr lang="pl-PL" sz="1600" dirty="0">
                          <a:effectLst/>
                        </a:rPr>
                        <a:t>obawa przed mniejszą możliwością awansu i/lub łatwiejszym zwolnieniem</a:t>
                      </a:r>
                      <a:endParaRPr lang="pl-PL" sz="1400" dirty="0">
                        <a:effectLst/>
                        <a:latin typeface="Times New Roman"/>
                        <a:ea typeface="Times New Roman"/>
                      </a:endParaRPr>
                    </a:p>
                  </a:txBody>
                  <a:tcPr marL="30639" marR="30639" marT="0" marB="0"/>
                </a:tc>
              </a:tr>
            </a:tbl>
          </a:graphicData>
        </a:graphic>
      </p:graphicFrame>
      <p:sp>
        <p:nvSpPr>
          <p:cNvPr id="5" name="Rectangle 1"/>
          <p:cNvSpPr>
            <a:spLocks noChangeArrowheads="1"/>
          </p:cNvSpPr>
          <p:nvPr/>
        </p:nvSpPr>
        <p:spPr bwMode="auto">
          <a:xfrm>
            <a:off x="2103438" y="1190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8925" algn="l"/>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1955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1027"/>
          <p:cNvSpPr txBox="1">
            <a:spLocks noChangeArrowheads="1"/>
          </p:cNvSpPr>
          <p:nvPr/>
        </p:nvSpPr>
        <p:spPr bwMode="auto">
          <a:xfrm>
            <a:off x="467544" y="537355"/>
            <a:ext cx="5985956" cy="369332"/>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pl-PL" dirty="0"/>
              <a:t>Kiedy projekt informatyczny jest udany</a:t>
            </a:r>
          </a:p>
        </p:txBody>
      </p:sp>
      <p:sp>
        <p:nvSpPr>
          <p:cNvPr id="17413" name="Text Box 1029"/>
          <p:cNvSpPr txBox="1">
            <a:spLocks noChangeArrowheads="1"/>
          </p:cNvSpPr>
          <p:nvPr/>
        </p:nvSpPr>
        <p:spPr bwMode="auto">
          <a:xfrm>
            <a:off x="101600" y="1143000"/>
            <a:ext cx="8890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40000"/>
              </a:lnSpc>
              <a:buFontTx/>
              <a:buChar char="•"/>
            </a:pPr>
            <a:r>
              <a:rPr lang="pl-PL" b="0" dirty="0"/>
              <a:t>projekt został ukończony a system wdrożony, </a:t>
            </a:r>
          </a:p>
          <a:p>
            <a:pPr algn="just">
              <a:lnSpc>
                <a:spcPct val="140000"/>
              </a:lnSpc>
              <a:buFontTx/>
              <a:buChar char="•"/>
            </a:pPr>
            <a:r>
              <a:rPr lang="pl-PL" b="0" dirty="0"/>
              <a:t>zakresu projektu nie ograniczono, </a:t>
            </a:r>
          </a:p>
          <a:p>
            <a:pPr algn="just">
              <a:lnSpc>
                <a:spcPct val="140000"/>
              </a:lnSpc>
              <a:buFontTx/>
              <a:buChar char="•"/>
            </a:pPr>
            <a:r>
              <a:rPr lang="pl-PL" b="0" dirty="0"/>
              <a:t>użytkownicy akceptują system i wykorzystują go zgodnie z przyjętymi założeniami,   </a:t>
            </a:r>
          </a:p>
          <a:p>
            <a:pPr algn="just">
              <a:lnSpc>
                <a:spcPct val="140000"/>
              </a:lnSpc>
              <a:buFontTx/>
              <a:buChar char="•"/>
            </a:pPr>
            <a:r>
              <a:rPr lang="pl-PL" b="0" dirty="0"/>
              <a:t>parametry funkcjonowania systemu są zgodne z przyjętymi założeniami, </a:t>
            </a:r>
          </a:p>
          <a:p>
            <a:pPr algn="just">
              <a:lnSpc>
                <a:spcPct val="140000"/>
              </a:lnSpc>
              <a:buFontTx/>
              <a:buChar char="•"/>
            </a:pPr>
            <a:r>
              <a:rPr lang="pl-PL" b="0" dirty="0"/>
              <a:t>wdrożenie systemu przyniosło oczekiwane efekty, </a:t>
            </a:r>
          </a:p>
          <a:p>
            <a:pPr algn="just">
              <a:lnSpc>
                <a:spcPct val="140000"/>
              </a:lnSpc>
              <a:buFontTx/>
              <a:buChar char="•"/>
            </a:pPr>
            <a:r>
              <a:rPr lang="pl-PL" b="0" dirty="0"/>
              <a:t>utrzymano się w harmonogramie i w budżecie, </a:t>
            </a:r>
          </a:p>
          <a:p>
            <a:pPr algn="just">
              <a:lnSpc>
                <a:spcPct val="140000"/>
              </a:lnSpc>
              <a:buFontTx/>
              <a:buChar char="•"/>
            </a:pPr>
            <a:r>
              <a:rPr lang="pl-PL" b="0" dirty="0"/>
              <a:t>system uzyskał zakładaną sprawność w terminie, </a:t>
            </a:r>
          </a:p>
          <a:p>
            <a:pPr algn="just">
              <a:lnSpc>
                <a:spcPct val="140000"/>
              </a:lnSpc>
              <a:buFontTx/>
              <a:buChar char="•"/>
            </a:pPr>
            <a:r>
              <a:rPr lang="pl-PL" b="0" dirty="0"/>
              <a:t>funkcjonowanie systemu jest zgodne z celami organizacji. </a:t>
            </a:r>
          </a:p>
        </p:txBody>
      </p:sp>
    </p:spTree>
    <p:extLst>
      <p:ext uri="{BB962C8B-B14F-4D97-AF65-F5344CB8AC3E}">
        <p14:creationId xmlns:p14="http://schemas.microsoft.com/office/powerpoint/2010/main" val="2692824947"/>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48680"/>
            <a:ext cx="8229600" cy="5577483"/>
          </a:xfrm>
        </p:spPr>
        <p:txBody>
          <a:bodyPr>
            <a:normAutofit fontScale="70000" lnSpcReduction="20000"/>
          </a:bodyPr>
          <a:lstStyle/>
          <a:p>
            <a:pPr algn="just"/>
            <a:r>
              <a:rPr lang="pl-PL" dirty="0"/>
              <a:t>Po drugie trzeba podkreślić, że idea telepraca jest obecnie promowana nie tylko przez specjalistów „od zarządzania” i „świat biznesu”, ale wspierana również przez polityków, którzy uznają ją m.in. za skuteczne narzędzie tworzenia nowych, elastycznych miejsc pracy. </a:t>
            </a:r>
            <a:endParaRPr lang="pl-PL" dirty="0" smtClean="0"/>
          </a:p>
          <a:p>
            <a:pPr algn="just"/>
            <a:r>
              <a:rPr lang="pl-PL" dirty="0" smtClean="0"/>
              <a:t>Wsparcie </a:t>
            </a:r>
            <a:r>
              <a:rPr lang="pl-PL" dirty="0"/>
              <a:t>polityczne jest o tyle istotne, że skutkuje ono z jednej strony kreowaniem strategii i będących ich konsekwencją programów wdrażania telepracy oraz zapewnieniem dla nich budżetowych źródeł finansowania, z drugiej zaś uchwalaniem regulacji prawnych związanych z elastycznymi formami zatrudnienia. </a:t>
            </a:r>
            <a:endParaRPr lang="pl-PL" dirty="0" smtClean="0"/>
          </a:p>
          <a:p>
            <a:pPr algn="just"/>
            <a:r>
              <a:rPr lang="pl-PL" dirty="0" smtClean="0"/>
              <a:t>Na </a:t>
            </a:r>
            <a:r>
              <a:rPr lang="pl-PL" dirty="0"/>
              <a:t>przykład w Polsce odpowiednie zapisy dotyczące zatrudniania pracowników w formie telepracy – zgodne z rekomendacjami unijnymi – zostały wprowadzone do Kodeksu pracy w sierpniu 2007 roku. </a:t>
            </a:r>
            <a:endParaRPr lang="pl-PL" dirty="0" smtClean="0"/>
          </a:p>
          <a:p>
            <a:pPr algn="just"/>
            <a:r>
              <a:rPr lang="pl-PL" dirty="0" smtClean="0"/>
              <a:t>Dzięki </a:t>
            </a:r>
            <a:r>
              <a:rPr lang="pl-PL" dirty="0"/>
              <a:t>wprowadzeniu prawnej definicji telepracy oraz </a:t>
            </a:r>
            <a:r>
              <a:rPr lang="pl-PL" dirty="0" err="1"/>
              <a:t>telepracownika</a:t>
            </a:r>
            <a:r>
              <a:rPr lang="pl-PL" dirty="0"/>
              <a:t> możliwe stało się jasne określenie charakteru i specyfiki tej formy zatrudnienia, a co za tym idzie wyznaczenie stosunków stron, w tym ich praw i obowiązków. </a:t>
            </a:r>
            <a:endParaRPr lang="pl-PL" dirty="0" smtClean="0"/>
          </a:p>
          <a:p>
            <a:pPr algn="just"/>
            <a:endParaRPr lang="pl-PL" dirty="0"/>
          </a:p>
        </p:txBody>
      </p:sp>
    </p:spTree>
    <p:extLst>
      <p:ext uri="{BB962C8B-B14F-4D97-AF65-F5344CB8AC3E}">
        <p14:creationId xmlns:p14="http://schemas.microsoft.com/office/powerpoint/2010/main" val="40530187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692696"/>
            <a:ext cx="8229600" cy="5472608"/>
          </a:xfrm>
        </p:spPr>
        <p:txBody>
          <a:bodyPr>
            <a:noAutofit/>
          </a:bodyPr>
          <a:lstStyle/>
          <a:p>
            <a:pPr algn="just"/>
            <a:r>
              <a:rPr lang="pl-PL" sz="1600" dirty="0"/>
              <a:t>Ponadto, pojawienie się odpowiednich regulacji daje dodatkowe możliwości aktywizacji zawodowej kobiet, zainteresowanych łączeniem życia zawodowego z rodzinnym, osób niepełnosprawnych, które – dzięki przełamaniu barier architektonicznych – mają większe szanse na zdobycie pracy oraz osób zamieszkałych na obszarach oddalonych od centrów gospodarczych i/lub administracyjnych. </a:t>
            </a:r>
            <a:endParaRPr lang="pl-PL" sz="1600" dirty="0" smtClean="0"/>
          </a:p>
          <a:p>
            <a:pPr algn="just"/>
            <a:r>
              <a:rPr lang="pl-PL" sz="1600" dirty="0" smtClean="0"/>
              <a:t>Tym </a:t>
            </a:r>
            <a:r>
              <a:rPr lang="pl-PL" sz="1600" dirty="0"/>
              <a:t>samym także w obszarze IT pozwala na częstsze stosowanie tej elastycznej formy zatrudnienia, także w stosunku do osób, których szanse na rynku pracy były mniejsze. </a:t>
            </a:r>
            <a:endParaRPr lang="pl-PL" sz="1600" dirty="0" smtClean="0"/>
          </a:p>
          <a:p>
            <a:pPr algn="just"/>
            <a:r>
              <a:rPr lang="pl-PL" sz="1600" dirty="0" smtClean="0"/>
              <a:t>Również </a:t>
            </a:r>
            <a:r>
              <a:rPr lang="pl-PL" sz="1600" dirty="0"/>
              <a:t>firmy informatyczne oraz instytucje poszukujące informatyków mogą liczyć dzięki zwiększeniu ilości potencjalnych kandydatów m.in. na skrócenie procesu rekrutacji, ograniczenie zjawiska uzależnienia od kluczowych pracowników czy na redukcję kosztów związanych z tworzeniem stanowisk stacjonarnych.</a:t>
            </a:r>
          </a:p>
          <a:p>
            <a:pPr algn="just"/>
            <a:r>
              <a:rPr lang="pl-PL" sz="1600" dirty="0"/>
              <a:t>Należy jednak zaznaczyć, że mimo stworzenia odpowiednich regulacji prawnych nadal elastyczne formy zatrudnienia – w tym telepraca – są bardzo słabo rozpowszechnione na polskim rynku pracy. </a:t>
            </a:r>
            <a:endParaRPr lang="pl-PL" sz="1600" dirty="0" smtClean="0"/>
          </a:p>
          <a:p>
            <a:pPr algn="just"/>
            <a:r>
              <a:rPr lang="pl-PL" sz="1600" dirty="0" smtClean="0"/>
              <a:t>Wg </a:t>
            </a:r>
            <a:r>
              <a:rPr lang="pl-PL" sz="1600" dirty="0"/>
              <a:t>badań przeprowadzonych na zlecenie PARP przez </a:t>
            </a:r>
            <a:r>
              <a:rPr lang="pl-PL" sz="1600" dirty="0" err="1"/>
              <a:t>MillwardBrown</a:t>
            </a:r>
            <a:r>
              <a:rPr lang="pl-PL" sz="1600" dirty="0"/>
              <a:t> SMG/KR w lutym 2010 tylko 11,2% pracowników deklarowało chęć pracy jako </a:t>
            </a:r>
            <a:r>
              <a:rPr lang="pl-PL" sz="1600" dirty="0" err="1"/>
              <a:t>telepracownicy</a:t>
            </a:r>
            <a:r>
              <a:rPr lang="pl-PL" sz="1600" dirty="0"/>
              <a:t>. </a:t>
            </a:r>
            <a:r>
              <a:rPr lang="pl-PL" sz="1600" dirty="0" smtClean="0"/>
              <a:t>Z </a:t>
            </a:r>
            <a:r>
              <a:rPr lang="pl-PL" sz="1600" dirty="0"/>
              <a:t>badań tych też m.in. wynika, że największym problemem, ograniczającym rozwój telepracy w Polsce, jest kwestia mentalności pracodawców i pracowników. </a:t>
            </a:r>
            <a:endParaRPr lang="pl-PL" sz="1600" dirty="0" smtClean="0"/>
          </a:p>
          <a:p>
            <a:pPr algn="just"/>
            <a:r>
              <a:rPr lang="pl-PL" sz="1600" dirty="0" smtClean="0"/>
              <a:t>Pierwsi </a:t>
            </a:r>
            <a:r>
              <a:rPr lang="pl-PL" sz="1600" dirty="0"/>
              <a:t>nie chcą tracić stałego nadzoru nad pracownikiem, drudzy uznają zdalne zatrudnienie za mniej atrakcyjne i bezpieczne od typowej pracy na etacie. </a:t>
            </a:r>
          </a:p>
          <a:p>
            <a:pPr algn="just"/>
            <a:endParaRPr lang="pl-PL" sz="1600" dirty="0"/>
          </a:p>
        </p:txBody>
      </p:sp>
    </p:spTree>
    <p:extLst>
      <p:ext uri="{BB962C8B-B14F-4D97-AF65-F5344CB8AC3E}">
        <p14:creationId xmlns:p14="http://schemas.microsoft.com/office/powerpoint/2010/main" val="276210447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332656"/>
            <a:ext cx="8471284" cy="6048672"/>
          </a:xfrm>
        </p:spPr>
        <p:txBody>
          <a:bodyPr>
            <a:noAutofit/>
          </a:bodyPr>
          <a:lstStyle/>
          <a:p>
            <a:pPr algn="just"/>
            <a:r>
              <a:rPr lang="pl-PL" sz="1600" dirty="0"/>
              <a:t>Po trzecie należy zauważyć, że instytucje publiczne mogą i powinny szeroko wdrażać telepracę. </a:t>
            </a:r>
            <a:endParaRPr lang="pl-PL" sz="1600" dirty="0" smtClean="0"/>
          </a:p>
          <a:p>
            <a:pPr algn="just"/>
            <a:r>
              <a:rPr lang="pl-PL" sz="1600" dirty="0" smtClean="0"/>
              <a:t>Wynika </a:t>
            </a:r>
            <a:r>
              <a:rPr lang="pl-PL" sz="1600" dirty="0"/>
              <a:t>to z wielu przyczyn. Przede wszystkim strategie związane z unowocześnieniem obszaru zarządzania publicznego zakładają istotny przyrost ilości i rodzajów usług świadczonych przedsiębiorstwom i obywatelom drogą elektroniczną, co pozwala na wykonywanie przynajmniej części z nich w różnych modelach telepracy, m.in. poprzez telecentra czy w systemie mieszanym. </a:t>
            </a:r>
            <a:endParaRPr lang="pl-PL" sz="1600" dirty="0" smtClean="0"/>
          </a:p>
          <a:p>
            <a:pPr algn="just"/>
            <a:r>
              <a:rPr lang="pl-PL" sz="1600" dirty="0" smtClean="0"/>
              <a:t>Na </a:t>
            </a:r>
            <a:r>
              <a:rPr lang="pl-PL" sz="1600" dirty="0"/>
              <a:t>przykład w Stanach Zjednoczonych, które są krajem o największej na świecie liczbie </a:t>
            </a:r>
            <a:r>
              <a:rPr lang="pl-PL" sz="1600" dirty="0" err="1"/>
              <a:t>telepracowników</a:t>
            </a:r>
            <a:r>
              <a:rPr lang="pl-PL" sz="1600" dirty="0"/>
              <a:t>, w tym w sferze publicznej, wdrażanie telepracy w agencjach rządowych i federalnych jest już od 2001 roku na bieżąco monitorowane przez GAO (</a:t>
            </a:r>
            <a:r>
              <a:rPr lang="pl-PL" sz="1600" i="1" dirty="0"/>
              <a:t>The U.S. </a:t>
            </a:r>
            <a:r>
              <a:rPr lang="pl-PL" sz="1600" i="1" dirty="0" err="1"/>
              <a:t>Government</a:t>
            </a:r>
            <a:r>
              <a:rPr lang="pl-PL" sz="1600" i="1" dirty="0"/>
              <a:t> </a:t>
            </a:r>
            <a:r>
              <a:rPr lang="pl-PL" sz="1600" i="1" dirty="0" err="1"/>
              <a:t>Accountability</a:t>
            </a:r>
            <a:r>
              <a:rPr lang="pl-PL" sz="1600" i="1" dirty="0"/>
              <a:t> Office</a:t>
            </a:r>
            <a:r>
              <a:rPr lang="pl-PL" sz="1600" dirty="0"/>
              <a:t>, wcześniej do 2004 roku </a:t>
            </a:r>
            <a:r>
              <a:rPr lang="pl-PL" sz="1600" i="1" dirty="0"/>
              <a:t>General Accounting Office</a:t>
            </a:r>
            <a:r>
              <a:rPr lang="pl-PL" sz="1600" dirty="0"/>
              <a:t>) i OPM (</a:t>
            </a:r>
            <a:r>
              <a:rPr lang="pl-PL" sz="1600" i="1" dirty="0"/>
              <a:t>The U.S. Office of </a:t>
            </a:r>
            <a:r>
              <a:rPr lang="pl-PL" sz="1600" i="1" dirty="0" err="1"/>
              <a:t>Personnel</a:t>
            </a:r>
            <a:r>
              <a:rPr lang="pl-PL" sz="1600" i="1" dirty="0"/>
              <a:t> Management</a:t>
            </a:r>
            <a:r>
              <a:rPr lang="pl-PL" sz="1600" dirty="0"/>
              <a:t>), a zebrane doświadczenia są publikowane w formie corocznych raportów. Wynika z nich, że w 2009 roku </a:t>
            </a:r>
            <a:r>
              <a:rPr lang="pl-PL" sz="1600" dirty="0" err="1"/>
              <a:t>telepracownicy</a:t>
            </a:r>
            <a:r>
              <a:rPr lang="pl-PL" sz="1600" dirty="0"/>
              <a:t> stanowili 10,4% ogółu zatrudnionych w tych agencjach, z tego ponad 67% pracowało w tej formie przynajmniej 1 dzień w tygodniu </a:t>
            </a:r>
            <a:endParaRPr lang="pl-PL" sz="1600" dirty="0" smtClean="0"/>
          </a:p>
          <a:p>
            <a:pPr algn="just"/>
            <a:r>
              <a:rPr lang="pl-PL" sz="1600" dirty="0" smtClean="0"/>
              <a:t>W </a:t>
            </a:r>
            <a:r>
              <a:rPr lang="pl-PL" sz="1600" dirty="0"/>
              <a:t>przypadku administracji i służb publicznych już w planie </a:t>
            </a:r>
            <a:r>
              <a:rPr lang="pl-PL" sz="1600" i="1" dirty="0" err="1"/>
              <a:t>eEurope</a:t>
            </a:r>
            <a:r>
              <a:rPr lang="pl-PL" sz="1600" i="1" dirty="0"/>
              <a:t> 2005</a:t>
            </a:r>
            <a:r>
              <a:rPr lang="pl-PL" sz="1600" dirty="0"/>
              <a:t> zawarto wytyczne Komisji Europejskiej definiujące 20 podstawowych usług publicznych, jakie powinny być świadczone obywatelom (12 usług) i przedsiębiorstwom (8 usług) drogą elektroniczną. Dotyczy to także naszego kraju. Szeroko na ten temat m.in. w dokumencie </a:t>
            </a:r>
            <a:r>
              <a:rPr lang="pl-PL" sz="1600" i="1" dirty="0"/>
              <a:t>Strategia rozwoju społeczeństwa informacyjnego w Polsce</a:t>
            </a:r>
            <a:r>
              <a:rPr lang="pl-PL" sz="1600" dirty="0"/>
              <a:t>..., op. cit.,. </a:t>
            </a:r>
            <a:endParaRPr lang="pl-PL" sz="1600" dirty="0" smtClean="0"/>
          </a:p>
          <a:p>
            <a:pPr algn="just"/>
            <a:r>
              <a:rPr lang="pl-PL" sz="1600" dirty="0" smtClean="0"/>
              <a:t>Także </a:t>
            </a:r>
            <a:r>
              <a:rPr lang="pl-PL" sz="1600" dirty="0"/>
              <a:t>najnowsza, ciągle doskonalona „Długookresowa Strategia Rozwoju Kraju Polska 2030…” w ramach agendy „Polska Cyfrowa” za jeden z pięciu kluczowych przyjmuje projekt III.4 „Wdrożenie mechanizmów nowoczesnej debaty społecznej i komunikacji Państwa z obywatelami, obejmujące zmianę procedur administracyjnych, wspartą wykorzystaniem narzędzi ICT”. Zob. </a:t>
            </a:r>
            <a:r>
              <a:rPr lang="pl-PL" sz="1600" i="1" dirty="0"/>
              <a:t>Długookresowa Strategia Rozwoju</a:t>
            </a:r>
            <a:r>
              <a:rPr lang="pl-PL" sz="1600" dirty="0"/>
              <a:t>…, op. cit., część II, s. 11 i 135</a:t>
            </a:r>
            <a:r>
              <a:rPr lang="pl-PL" sz="1600" dirty="0" smtClean="0"/>
              <a:t>.</a:t>
            </a:r>
            <a:endParaRPr lang="pl-PL" sz="1600" dirty="0"/>
          </a:p>
        </p:txBody>
      </p:sp>
    </p:spTree>
    <p:extLst>
      <p:ext uri="{BB962C8B-B14F-4D97-AF65-F5344CB8AC3E}">
        <p14:creationId xmlns:p14="http://schemas.microsoft.com/office/powerpoint/2010/main" val="21412932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368660"/>
            <a:ext cx="8363272" cy="6048672"/>
          </a:xfrm>
        </p:spPr>
        <p:txBody>
          <a:bodyPr>
            <a:noAutofit/>
          </a:bodyPr>
          <a:lstStyle/>
          <a:p>
            <a:pPr algn="just"/>
            <a:r>
              <a:rPr lang="pl-PL" sz="1600" dirty="0"/>
              <a:t>Czwartym i zarazem ostatnim zagadnieniem, na jakie trzeba w tym punkcie zwrócić uwagę jest fakt, iż zawody czy specjalizacje informatyczne są jednymi z najbardziej podatnych na stosowanie tej formy zatrudnienia. </a:t>
            </a:r>
            <a:endParaRPr lang="pl-PL" sz="1600" dirty="0" smtClean="0"/>
          </a:p>
          <a:p>
            <a:pPr algn="just"/>
            <a:r>
              <a:rPr lang="pl-PL" sz="1600" dirty="0" smtClean="0"/>
              <a:t>Zauważają </a:t>
            </a:r>
            <a:r>
              <a:rPr lang="pl-PL" sz="1600" dirty="0"/>
              <a:t>to autorzy licznych opracowań, którzy podkreślają, że decyduje o tym m.in. wysoka zgodność cech telepracy z charakterystykami produktów informatycznych oraz zadaniami, które są realizowane podczas ich wytwarzania, obsługi i użytkowania, a więc czynnościami wykonywanymi przez pracowników IT. </a:t>
            </a:r>
            <a:endParaRPr lang="pl-PL" sz="1600" dirty="0" smtClean="0"/>
          </a:p>
          <a:p>
            <a:pPr algn="just"/>
            <a:r>
              <a:rPr lang="pl-PL" sz="1600" dirty="0" smtClean="0"/>
              <a:t>I </a:t>
            </a:r>
            <a:r>
              <a:rPr lang="pl-PL" sz="1600" dirty="0"/>
              <a:t>tak, produkty informatyczne można wytwarzać i obsługiwać, a usługi informatyczne świadczyć w dużej mierze zdalnie, nawet w skali globalnej. </a:t>
            </a:r>
            <a:endParaRPr lang="pl-PL" sz="1600" dirty="0" smtClean="0"/>
          </a:p>
          <a:p>
            <a:pPr algn="just"/>
            <a:r>
              <a:rPr lang="pl-PL" sz="1600" dirty="0" smtClean="0"/>
              <a:t>Zatrudnieni </a:t>
            </a:r>
            <a:r>
              <a:rPr lang="pl-PL" sz="1600" dirty="0"/>
              <a:t>w IT posiadają przy tym niezbędną do wdrożenia telepracy wiedzę, kompetencje i umiejętności z zakresu technologii informacyjnych i komunikacyjnych, a firmy wymaganą infrastrukturę sprzętową, aplikacyjną i sieciową. </a:t>
            </a:r>
            <a:endParaRPr lang="pl-PL" sz="1600" dirty="0" smtClean="0"/>
          </a:p>
          <a:p>
            <a:pPr algn="just"/>
            <a:r>
              <a:rPr lang="pl-PL" sz="1600" dirty="0" smtClean="0"/>
              <a:t>W </a:t>
            </a:r>
            <a:r>
              <a:rPr lang="pl-PL" sz="1600" dirty="0"/>
              <a:t>telepracy liczy się nie samo działanie i sposób jego prowadzenia, ale efekt, czyli rezultat pracy. </a:t>
            </a:r>
            <a:endParaRPr lang="pl-PL" sz="1600" dirty="0" smtClean="0"/>
          </a:p>
          <a:p>
            <a:pPr algn="just"/>
            <a:r>
              <a:rPr lang="pl-PL" sz="1600" dirty="0" smtClean="0"/>
              <a:t>Podobnie </a:t>
            </a:r>
            <a:r>
              <a:rPr lang="pl-PL" sz="1600" dirty="0"/>
              <a:t>jest w IT, gdzie większość dostarczanych rozwiązań jest tworzona w modelu projektowym, w którym zarówno produkty i usługi finalne, jak i ich składowe mają zdefiniowane zakres, kryteria wykonania, czas i/lub terminy oraz nakłady i koszty. </a:t>
            </a:r>
            <a:endParaRPr lang="pl-PL" sz="1600" dirty="0" smtClean="0"/>
          </a:p>
          <a:p>
            <a:pPr algn="just"/>
            <a:r>
              <a:rPr lang="pl-PL" sz="1600" dirty="0" smtClean="0"/>
              <a:t>Bardzo </a:t>
            </a:r>
            <a:r>
              <a:rPr lang="pl-PL" sz="1600" dirty="0"/>
              <a:t>ułatwia to zmianę technologii wytwarzania, udostępniania czy serwisowania ze stacjonarnych na zdalne i/lub mobilne. </a:t>
            </a:r>
            <a:endParaRPr lang="pl-PL" sz="1600" dirty="0" smtClean="0"/>
          </a:p>
          <a:p>
            <a:pPr algn="just"/>
            <a:r>
              <a:rPr lang="pl-PL" sz="1600" dirty="0" smtClean="0"/>
              <a:t>Zarówno </a:t>
            </a:r>
            <a:r>
              <a:rPr lang="pl-PL" sz="1600" dirty="0"/>
              <a:t>telepracy, jak i działaniom składającym się na pracę informatyka przypisuje się często cechę koncepcyjności, co pozwala na ich równoległe prowadzenie, a z drugiej strony nakłada wymogi, które są rozwiązywane przez tzw. zarządzanie równoległe, obejmujące: planowanie, zarządzanie, synchronizację procesów i informacji, łączenie informacji, motywowanie i ocenę. </a:t>
            </a:r>
          </a:p>
        </p:txBody>
      </p:sp>
    </p:spTree>
    <p:extLst>
      <p:ext uri="{BB962C8B-B14F-4D97-AF65-F5344CB8AC3E}">
        <p14:creationId xmlns:p14="http://schemas.microsoft.com/office/powerpoint/2010/main" val="315489168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48680"/>
            <a:ext cx="8229600" cy="5577483"/>
          </a:xfrm>
        </p:spPr>
        <p:txBody>
          <a:bodyPr>
            <a:normAutofit fontScale="62500" lnSpcReduction="20000"/>
          </a:bodyPr>
          <a:lstStyle/>
          <a:p>
            <a:pPr algn="just"/>
            <a:r>
              <a:rPr lang="pl-PL" dirty="0"/>
              <a:t>Wdrażając telepracę spotykamy się także z typowym dla złożonych projektów informatycznych i działań informatycznych zespołów zadaniowych wymogiem zachowania spójnego obrazu całości projektu (tzw. </a:t>
            </a:r>
            <a:r>
              <a:rPr lang="pl-PL" i="1" dirty="0"/>
              <a:t>big </a:t>
            </a:r>
            <a:r>
              <a:rPr lang="pl-PL" i="1" dirty="0" err="1"/>
              <a:t>picture</a:t>
            </a:r>
            <a:r>
              <a:rPr lang="pl-PL" dirty="0"/>
              <a:t>), w sytuacji, gdy każdy pracownik zajmuje się jedynie określonym wycinkiem całości. </a:t>
            </a:r>
            <a:endParaRPr lang="pl-PL" dirty="0" smtClean="0"/>
          </a:p>
          <a:p>
            <a:pPr algn="just"/>
            <a:r>
              <a:rPr lang="pl-PL" dirty="0" smtClean="0"/>
              <a:t>I </a:t>
            </a:r>
            <a:r>
              <a:rPr lang="pl-PL" dirty="0"/>
              <a:t>w jednym, i w drugim przypadku pomaga zarządzanie zadaniowe, zorientowane na wynik, z precyzyjną specyfikacją wykonywanych produktów końcowych i pośrednich, procedurami zarządzaniem zmianami i wdrożoną platformą udostępniania i wymiany wszystkich niezbędnych informacji oraz z odpowiednim systemem wsparcia. </a:t>
            </a:r>
            <a:endParaRPr lang="pl-PL" dirty="0" smtClean="0"/>
          </a:p>
          <a:p>
            <a:pPr algn="just"/>
            <a:r>
              <a:rPr lang="pl-PL" dirty="0" smtClean="0"/>
              <a:t>Na </a:t>
            </a:r>
            <a:r>
              <a:rPr lang="pl-PL" dirty="0"/>
              <a:t>koniec, trzeba też zauważyć, że zawody informatyczne z jednej strony wymagają, a z drugiej rozwijają, takie cechy niezbędne </a:t>
            </a:r>
            <a:r>
              <a:rPr lang="pl-PL" dirty="0" err="1"/>
              <a:t>telepracownikowi</a:t>
            </a:r>
            <a:r>
              <a:rPr lang="pl-PL" dirty="0"/>
              <a:t>, jak: samodyscyplina, obowiązkowość, systematyczność, praca w systemie zadaniowym, nastawienie na wynik czy umiejętność organizacji pracy własnej, z jednoczesnym uwzględnieniem wymogów pracy w zespole.</a:t>
            </a:r>
          </a:p>
          <a:p>
            <a:pPr algn="just"/>
            <a:r>
              <a:rPr lang="pl-PL" dirty="0"/>
              <a:t>W efekcie pracownicy branży IT (czy szerzej ICT) oraz informatycy pracujący w przedsiębiorstwach i instytucjach, zarówno na świecie, jak i w naszym kraju, są jednymi z najczęściej podejmujących zatrudnienie w formie telepracy</a:t>
            </a:r>
          </a:p>
        </p:txBody>
      </p:sp>
    </p:spTree>
    <p:extLst>
      <p:ext uri="{BB962C8B-B14F-4D97-AF65-F5344CB8AC3E}">
        <p14:creationId xmlns:p14="http://schemas.microsoft.com/office/powerpoint/2010/main" val="36281344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000" b="1" dirty="0"/>
              <a:t>Wybrane elementy koncepcji pomiaru i oceny efektywności ekonomicznej wdrożenia telepracy w zespołach informatycznych</a:t>
            </a:r>
          </a:p>
        </p:txBody>
      </p:sp>
      <p:sp>
        <p:nvSpPr>
          <p:cNvPr id="3" name="Symbol zastępczy zawartości 2"/>
          <p:cNvSpPr>
            <a:spLocks noGrp="1"/>
          </p:cNvSpPr>
          <p:nvPr>
            <p:ph idx="1"/>
          </p:nvPr>
        </p:nvSpPr>
        <p:spPr>
          <a:xfrm>
            <a:off x="457200" y="1412776"/>
            <a:ext cx="8229600" cy="5040560"/>
          </a:xfrm>
        </p:spPr>
        <p:txBody>
          <a:bodyPr>
            <a:noAutofit/>
          </a:bodyPr>
          <a:lstStyle/>
          <a:p>
            <a:pPr algn="just"/>
            <a:r>
              <a:rPr lang="pl-PL" sz="1600" dirty="0" smtClean="0"/>
              <a:t>Koncentrujemy </a:t>
            </a:r>
            <a:r>
              <a:rPr lang="pl-PL" sz="1600" dirty="0"/>
              <a:t>się na wdrożeniu telepracy, a więc na przedsięwzięciu, w którym – zgodnie z opisami z poprzedniego punktu – powinny równoważyć się akcenty komercyjne i społeczne, to zastosowane podejście metodyczne powinno z jednej strony opierać się na klasycznym „komercyjnym” rachunku efektywności, z drugiej zaś uwzględniać czynniki społeczne, integrując uzyskane wyniki w spójny system oceniający.</a:t>
            </a:r>
          </a:p>
          <a:p>
            <a:pPr algn="just"/>
            <a:r>
              <a:rPr lang="pl-PL" sz="1600" dirty="0" smtClean="0"/>
              <a:t>Przedstawiona </a:t>
            </a:r>
            <a:r>
              <a:rPr lang="pl-PL" sz="1600" dirty="0"/>
              <a:t>na </a:t>
            </a:r>
            <a:r>
              <a:rPr lang="pl-PL" sz="1600" dirty="0" smtClean="0"/>
              <a:t>najbliższym rysunku </a:t>
            </a:r>
            <a:r>
              <a:rPr lang="pl-PL" sz="1600" dirty="0"/>
              <a:t>schematycznie procedura składa się z sześciu kroków. </a:t>
            </a:r>
            <a:endParaRPr lang="pl-PL" sz="1600" dirty="0" smtClean="0"/>
          </a:p>
          <a:p>
            <a:pPr algn="just"/>
            <a:r>
              <a:rPr lang="pl-PL" sz="1600" dirty="0" smtClean="0"/>
              <a:t>Trzy </a:t>
            </a:r>
            <a:r>
              <a:rPr lang="pl-PL" sz="1600" dirty="0"/>
              <a:t>pierwsze z nich to standardowe działania charakterystyczne dla </a:t>
            </a:r>
            <a:r>
              <a:rPr lang="pl-PL" sz="1600" dirty="0" smtClean="0"/>
              <a:t>klasycznych </a:t>
            </a:r>
            <a:r>
              <a:rPr lang="pl-PL" sz="1600" dirty="0"/>
              <a:t>metod analizy efektywności ekonomicznej opartych na rachunkach analitycznych typu CBA (</a:t>
            </a:r>
            <a:r>
              <a:rPr lang="pl-PL" sz="1600" i="1" dirty="0" err="1"/>
              <a:t>Cost</a:t>
            </a:r>
            <a:r>
              <a:rPr lang="pl-PL" sz="1600" i="1" dirty="0"/>
              <a:t> </a:t>
            </a:r>
            <a:r>
              <a:rPr lang="pl-PL" sz="1600" i="1" dirty="0" err="1"/>
              <a:t>Benefits</a:t>
            </a:r>
            <a:r>
              <a:rPr lang="pl-PL" sz="1600" i="1" dirty="0"/>
              <a:t> Analysis</a:t>
            </a:r>
            <a:r>
              <a:rPr lang="pl-PL" sz="1600" dirty="0"/>
              <a:t>), których możliwość stosowania zarówno w sferze zarządzania publicznego, jak i obszarze IT została potwierdzona w licznych opracowaniach. </a:t>
            </a:r>
            <a:endParaRPr lang="pl-PL" sz="1600" dirty="0" smtClean="0"/>
          </a:p>
          <a:p>
            <a:pPr algn="just"/>
            <a:r>
              <a:rPr lang="pl-PL" sz="1600" dirty="0" smtClean="0"/>
              <a:t>Ich </a:t>
            </a:r>
            <a:r>
              <a:rPr lang="pl-PL" sz="1600" dirty="0"/>
              <a:t>autorzy podkreślają jednak często, że o ile strona nakładowo-kosztowa w tym rachunku jest przejrzysta i względnie prosta w identyfikacji i kwantyfikacji (w obszarze IT podstawą są </a:t>
            </a:r>
            <a:r>
              <a:rPr lang="pl-PL" sz="1600" dirty="0" smtClean="0"/>
              <a:t>zbiory </a:t>
            </a:r>
            <a:r>
              <a:rPr lang="pl-PL" sz="1600" dirty="0"/>
              <a:t>praktyk TCO – </a:t>
            </a:r>
            <a:r>
              <a:rPr lang="pl-PL" sz="1600" i="1" dirty="0"/>
              <a:t>Total </a:t>
            </a:r>
            <a:r>
              <a:rPr lang="pl-PL" sz="1600" i="1" dirty="0" err="1"/>
              <a:t>Cost</a:t>
            </a:r>
            <a:r>
              <a:rPr lang="pl-PL" sz="1600" i="1" dirty="0"/>
              <a:t> of </a:t>
            </a:r>
            <a:r>
              <a:rPr lang="pl-PL" sz="1600" i="1" dirty="0" err="1"/>
              <a:t>Ownership</a:t>
            </a:r>
            <a:r>
              <a:rPr lang="pl-PL" sz="1600" dirty="0"/>
              <a:t>), to znacznie bardziej złożone jest identyfikowanie i kwantyfikowanie efektów ekonomicznych, zwłaszcza w ujęciu </a:t>
            </a:r>
            <a:r>
              <a:rPr lang="pl-PL" sz="1600" i="1" dirty="0"/>
              <a:t>ex </a:t>
            </a:r>
            <a:r>
              <a:rPr lang="pl-PL" sz="1600" i="1" dirty="0" err="1"/>
              <a:t>ante</a:t>
            </a:r>
            <a:r>
              <a:rPr lang="pl-PL" sz="1600" dirty="0"/>
              <a:t>, a więc dla scenariuszy typu „</a:t>
            </a:r>
            <a:r>
              <a:rPr lang="pl-PL" sz="1600" i="1" dirty="0"/>
              <a:t>to-be</a:t>
            </a:r>
            <a:r>
              <a:rPr lang="pl-PL" sz="1600" dirty="0" smtClean="0"/>
              <a:t>”. </a:t>
            </a:r>
          </a:p>
          <a:p>
            <a:pPr algn="just"/>
            <a:r>
              <a:rPr lang="pl-PL" sz="1600" dirty="0" smtClean="0"/>
              <a:t>Proponują </a:t>
            </a:r>
            <a:r>
              <a:rPr lang="pl-PL" sz="1600" dirty="0"/>
              <a:t>więc, aby oprócz tworzenia repozytoriów danych historycznych i porównawczych o uzyskanych wymiernych efektach i/lub utraconych korzyściach, rozszerzyć proces badania o analizę kluczowych wskaźników efektywności (KPI – </a:t>
            </a:r>
            <a:r>
              <a:rPr lang="pl-PL" sz="1600" i="1" dirty="0" err="1"/>
              <a:t>Key</a:t>
            </a:r>
            <a:r>
              <a:rPr lang="pl-PL" sz="1600" i="1" dirty="0"/>
              <a:t> Performance </a:t>
            </a:r>
            <a:r>
              <a:rPr lang="pl-PL" sz="1600" i="1" dirty="0" err="1"/>
              <a:t>Indicators</a:t>
            </a:r>
            <a:r>
              <a:rPr lang="pl-PL" sz="1600" dirty="0"/>
              <a:t>), charakteryzujących wspomagane procesy organizacyjne czy biznesowe.</a:t>
            </a:r>
          </a:p>
          <a:p>
            <a:pPr algn="just"/>
            <a:endParaRPr lang="pl-PL" sz="1600" dirty="0"/>
          </a:p>
          <a:p>
            <a:pPr algn="just"/>
            <a:r>
              <a:rPr lang="pl-PL" sz="1600" dirty="0"/>
              <a:t/>
            </a:r>
            <a:br>
              <a:rPr lang="pl-PL" sz="1600" dirty="0"/>
            </a:br>
            <a:endParaRPr lang="pl-PL" sz="1600" dirty="0"/>
          </a:p>
        </p:txBody>
      </p:sp>
    </p:spTree>
    <p:extLst>
      <p:ext uri="{BB962C8B-B14F-4D97-AF65-F5344CB8AC3E}">
        <p14:creationId xmlns:p14="http://schemas.microsoft.com/office/powerpoint/2010/main" val="240544808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368660"/>
            <a:ext cx="8604956" cy="5757503"/>
          </a:xfrm>
        </p:spPr>
        <p:txBody>
          <a:bodyPr>
            <a:noAutofit/>
          </a:bodyPr>
          <a:lstStyle/>
          <a:p>
            <a:pPr algn="just"/>
            <a:r>
              <a:rPr lang="pl-PL" sz="1500" dirty="0"/>
              <a:t>Modelowanie oczekiwanych wartości KPI na bazie danych porównawczych pozwala w sposób pośredni wiarygodnie estymować możliwe do osiągnięcia przyrosty produktywności (redukcje kosztów i zmiany wskaźników wydajności). </a:t>
            </a:r>
            <a:endParaRPr lang="pl-PL" sz="1500" dirty="0" smtClean="0"/>
          </a:p>
          <a:p>
            <a:pPr algn="just"/>
            <a:r>
              <a:rPr lang="pl-PL" sz="1500" dirty="0" smtClean="0"/>
              <a:t>Jeżeli </a:t>
            </a:r>
            <a:r>
              <a:rPr lang="pl-PL" sz="1500" dirty="0"/>
              <a:t>następnie chcemy do oceny efektywności użyć zalecanych w analizie finansowej mierników (takich jak np. ROI, NPV, IRR czy MIRR), to zmiany wartości KPI trzeba przełożyć na konkretne wielkości finansowe. </a:t>
            </a:r>
            <a:endParaRPr lang="pl-PL" sz="1500" dirty="0" smtClean="0"/>
          </a:p>
          <a:p>
            <a:pPr algn="just"/>
            <a:r>
              <a:rPr lang="pl-PL" sz="1500" dirty="0" smtClean="0"/>
              <a:t>Jest </a:t>
            </a:r>
            <a:r>
              <a:rPr lang="pl-PL" sz="1500" dirty="0"/>
              <a:t>to na ogół możliwe, gdyż wiele z nich jest skojarzonych z określonymi obiektami kosztowymi i/lub przychodami. Proces taki jest jednak złożony, a tym samym praco- i czasochłonny. Dotyczy to zwłaszcza wyceny kosztów i korzyści społecznych, które są niejednokrotnie nie mniej ważne od wyników ekonomicznych i finansowych.</a:t>
            </a:r>
          </a:p>
          <a:p>
            <a:pPr algn="just"/>
            <a:r>
              <a:rPr lang="pl-PL" sz="1500" dirty="0"/>
              <a:t>W związku z tym, że sytuacja taka ma miejsce w przypadku telepracy, to kroki 4 i 5 zaproponowanej </a:t>
            </a:r>
            <a:r>
              <a:rPr lang="pl-PL" sz="1500" dirty="0" smtClean="0"/>
              <a:t>procedury </a:t>
            </a:r>
            <a:r>
              <a:rPr lang="pl-PL" sz="1500" dirty="0"/>
              <a:t>modyfikują sposób użycia KPI. </a:t>
            </a:r>
            <a:endParaRPr lang="pl-PL" sz="1500" dirty="0" smtClean="0"/>
          </a:p>
          <a:p>
            <a:pPr algn="just"/>
            <a:r>
              <a:rPr lang="pl-PL" sz="1500" dirty="0"/>
              <a:t>W przypadku korzyści trudnych do wyceny pieniężnej można proces analityczny ograniczyć do rejestrowania wartości wskaźników i badania ich zgodności z zaplanowanymi wielkościami docelowymi i/lub przejściowymi. Jest to podejście znane ze wszystkich procedur, których zadaniem jest ciągłe, ewolucyjne doskonalenie (</a:t>
            </a:r>
            <a:r>
              <a:rPr lang="pl-PL" sz="1500" i="1" dirty="0" err="1"/>
              <a:t>continuous</a:t>
            </a:r>
            <a:r>
              <a:rPr lang="pl-PL" sz="1500" i="1" dirty="0"/>
              <a:t> </a:t>
            </a:r>
            <a:r>
              <a:rPr lang="pl-PL" sz="1500" i="1" dirty="0" err="1"/>
              <a:t>improvement</a:t>
            </a:r>
            <a:r>
              <a:rPr lang="pl-PL" sz="1500" dirty="0"/>
              <a:t>) dowolnych procesów. Problemem pozostaje doboru zestawu właściwych wskaźników: celu (KGI – </a:t>
            </a:r>
            <a:r>
              <a:rPr lang="pl-PL" sz="1500" i="1" dirty="0" err="1"/>
              <a:t>Key</a:t>
            </a:r>
            <a:r>
              <a:rPr lang="pl-PL" sz="1500" i="1" dirty="0"/>
              <a:t> </a:t>
            </a:r>
            <a:r>
              <a:rPr lang="pl-PL" sz="1500" i="1" dirty="0" err="1"/>
              <a:t>Goal</a:t>
            </a:r>
            <a:r>
              <a:rPr lang="pl-PL" sz="1500" i="1" dirty="0"/>
              <a:t> </a:t>
            </a:r>
            <a:r>
              <a:rPr lang="pl-PL" sz="1500" i="1" dirty="0" err="1"/>
              <a:t>Indicators</a:t>
            </a:r>
            <a:r>
              <a:rPr lang="pl-PL" sz="1500" dirty="0"/>
              <a:t>) oraz efektywności (KPI). </a:t>
            </a:r>
            <a:endParaRPr lang="pl-PL" sz="1500" dirty="0" smtClean="0"/>
          </a:p>
          <a:p>
            <a:pPr algn="just"/>
            <a:r>
              <a:rPr lang="pl-PL" sz="1500" dirty="0" smtClean="0"/>
              <a:t>Wydaje </a:t>
            </a:r>
            <a:r>
              <a:rPr lang="pl-PL" sz="1500" dirty="0"/>
              <a:t>się, że w przypadku analizowanego w opracowaniu wdrożenia telepracy określając taki zestaw można oprzeć się na modelu COBIT (</a:t>
            </a:r>
            <a:r>
              <a:rPr lang="pl-PL" sz="1500" i="1" dirty="0"/>
              <a:t>Control </a:t>
            </a:r>
            <a:r>
              <a:rPr lang="pl-PL" sz="1500" i="1" dirty="0" err="1"/>
              <a:t>Objectives</a:t>
            </a:r>
            <a:r>
              <a:rPr lang="pl-PL" sz="1500" i="1" dirty="0"/>
              <a:t> for Information and </a:t>
            </a:r>
            <a:r>
              <a:rPr lang="pl-PL" sz="1500" i="1" dirty="0" err="1"/>
              <a:t>related</a:t>
            </a:r>
            <a:r>
              <a:rPr lang="pl-PL" sz="1500" i="1" dirty="0"/>
              <a:t> Technology</a:t>
            </a:r>
            <a:r>
              <a:rPr lang="pl-PL" sz="1500" dirty="0"/>
              <a:t>). </a:t>
            </a:r>
            <a:endParaRPr lang="pl-PL" sz="1500" dirty="0" smtClean="0"/>
          </a:p>
          <a:p>
            <a:pPr algn="just"/>
            <a:r>
              <a:rPr lang="pl-PL" sz="1500" dirty="0" smtClean="0"/>
              <a:t>Jest </a:t>
            </a:r>
            <a:r>
              <a:rPr lang="pl-PL" sz="1500" dirty="0"/>
              <a:t>to powszechnie akceptowany standard tzw. ładu IT opracowany przez ISACA i ITGI (</a:t>
            </a:r>
            <a:r>
              <a:rPr lang="pl-PL" sz="1500" i="1" dirty="0"/>
              <a:t>IT </a:t>
            </a:r>
            <a:r>
              <a:rPr lang="pl-PL" sz="1500" i="1" dirty="0" err="1"/>
              <a:t>Governance</a:t>
            </a:r>
            <a:r>
              <a:rPr lang="pl-PL" sz="1500" i="1" dirty="0"/>
              <a:t> </a:t>
            </a:r>
            <a:r>
              <a:rPr lang="pl-PL" sz="1500" i="1" dirty="0" err="1"/>
              <a:t>Institute</a:t>
            </a:r>
            <a:r>
              <a:rPr lang="pl-PL" sz="1500" dirty="0"/>
              <a:t>), zawierający zbiór dobrych praktyk, w tym celów kontrolnych dla technologii informacyjnych i technologii powiązanych. </a:t>
            </a:r>
            <a:endParaRPr lang="pl-PL" sz="1500" dirty="0" smtClean="0"/>
          </a:p>
          <a:p>
            <a:pPr algn="just"/>
            <a:r>
              <a:rPr lang="pl-PL" sz="1500" dirty="0" smtClean="0"/>
              <a:t>Tworzy </a:t>
            </a:r>
            <a:r>
              <a:rPr lang="pl-PL" sz="1500" dirty="0"/>
              <a:t>on przejrzysty i spójny model ramowego zarządzania IT w organizacjach. </a:t>
            </a:r>
          </a:p>
        </p:txBody>
      </p:sp>
    </p:spTree>
    <p:extLst>
      <p:ext uri="{BB962C8B-B14F-4D97-AF65-F5344CB8AC3E}">
        <p14:creationId xmlns:p14="http://schemas.microsoft.com/office/powerpoint/2010/main" val="201999248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Ogólny schemat procesu analizy efektywności ekonomicznej rozszerzonej o oceny korzyści trudnych do wyceny pieniężnej oraz czynników zmienności i ryzyka</a:t>
            </a:r>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958022"/>
            <a:ext cx="8568952" cy="4315294"/>
          </a:xfrm>
          <a:prstGeom prst="rect">
            <a:avLst/>
          </a:prstGeom>
          <a:noFill/>
          <a:ln>
            <a:noFill/>
          </a:ln>
        </p:spPr>
      </p:pic>
    </p:spTree>
    <p:extLst>
      <p:ext uri="{BB962C8B-B14F-4D97-AF65-F5344CB8AC3E}">
        <p14:creationId xmlns:p14="http://schemas.microsoft.com/office/powerpoint/2010/main" val="361368467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476672"/>
            <a:ext cx="8229600" cy="5724636"/>
          </a:xfrm>
        </p:spPr>
        <p:txBody>
          <a:bodyPr>
            <a:noAutofit/>
          </a:bodyPr>
          <a:lstStyle/>
          <a:p>
            <a:pPr marL="0" indent="0" algn="just">
              <a:buNone/>
            </a:pPr>
            <a:r>
              <a:rPr lang="pl-PL" sz="1800" b="1" dirty="0"/>
              <a:t>W wersji COBIT 4.1 cele i wskaźniki, których można użyć w obszarze telepracy są zdefiniowane w procesie PO7 Zarządzanie zasobami ludzkimi </a:t>
            </a:r>
            <a:r>
              <a:rPr lang="pl-PL" sz="1800" b="1" dirty="0" smtClean="0"/>
              <a:t>IT: </a:t>
            </a:r>
            <a:endParaRPr lang="pl-PL" sz="1800" b="1" dirty="0"/>
          </a:p>
          <a:p>
            <a:pPr algn="just"/>
            <a:r>
              <a:rPr lang="pl-PL" sz="1800" dirty="0"/>
              <a:t>Po przeanalizowaniu wskaźników efektywnościowych procesu PO7 uznano, że do pomiaru efektywności wdrożenia telepracy mogą być użyte następujące KPI:</a:t>
            </a:r>
          </a:p>
          <a:p>
            <a:pPr lvl="0" algn="just"/>
            <a:r>
              <a:rPr lang="pl-PL" sz="1800" dirty="0"/>
              <a:t>liczba stanowisk pracy włączonych do programu telepracy, </a:t>
            </a:r>
          </a:p>
          <a:p>
            <a:pPr lvl="0" algn="just"/>
            <a:r>
              <a:rPr lang="pl-PL" sz="1800" dirty="0"/>
              <a:t>liczba pracowników świadczących pracę na systemie telepracy,</a:t>
            </a:r>
          </a:p>
          <a:p>
            <a:pPr lvl="0" algn="just"/>
            <a:r>
              <a:rPr lang="pl-PL" sz="1800" dirty="0"/>
              <a:t>koszt utrzymania stanowisk pracy włączonych do programu telepracy,</a:t>
            </a:r>
          </a:p>
          <a:p>
            <a:pPr lvl="0" algn="just"/>
            <a:r>
              <a:rPr lang="pl-PL" sz="1800" dirty="0"/>
              <a:t>wskaźnik rotacji (liczba odejść w relacji do średniego poziomu zatrudnienia),</a:t>
            </a:r>
          </a:p>
          <a:p>
            <a:pPr lvl="0"/>
            <a:r>
              <a:rPr lang="pl-PL" sz="1800" dirty="0"/>
              <a:t>liczba umów o pracę rozwiązanych na wniosek pracownika,</a:t>
            </a:r>
          </a:p>
          <a:p>
            <a:pPr lvl="0"/>
            <a:r>
              <a:rPr lang="pl-PL" sz="1800" dirty="0"/>
              <a:t>liczba umów o pracę rozwiązanych za porozumieniem stron,</a:t>
            </a:r>
          </a:p>
          <a:p>
            <a:pPr lvl="0"/>
            <a:r>
              <a:rPr lang="pl-PL" sz="1800" dirty="0"/>
              <a:t>średnia liczba dni rekrutacji,</a:t>
            </a:r>
          </a:p>
          <a:p>
            <a:pPr lvl="0"/>
            <a:r>
              <a:rPr lang="pl-PL" sz="1800" dirty="0"/>
              <a:t>liczba opuszczonych dni pracy,</a:t>
            </a:r>
          </a:p>
          <a:p>
            <a:pPr lvl="0"/>
            <a:r>
              <a:rPr lang="pl-PL" sz="1800" dirty="0"/>
              <a:t>wskaźnik absencji (liczba opuszczonych dni pracy w relacji do liczby dni roboczych),</a:t>
            </a:r>
          </a:p>
          <a:p>
            <a:pPr lvl="0"/>
            <a:r>
              <a:rPr lang="pl-PL" sz="1800" dirty="0"/>
              <a:t>liczba dni roboczych utraconych z powodu nieplanowanych nieobecności,</a:t>
            </a:r>
          </a:p>
          <a:p>
            <a:pPr lvl="0"/>
            <a:r>
              <a:rPr lang="pl-PL" sz="1800" dirty="0"/>
              <a:t>wskaźnik zadań zrealizowanych terminowo (procentowy),</a:t>
            </a:r>
          </a:p>
          <a:p>
            <a:pPr lvl="0"/>
            <a:r>
              <a:rPr lang="pl-PL" sz="1800" dirty="0"/>
              <a:t>wskaźnik satysfakcji pracowników (poziom zadowolenia, zaufania i lojalności),</a:t>
            </a:r>
          </a:p>
          <a:p>
            <a:pPr lvl="0"/>
            <a:r>
              <a:rPr lang="pl-PL" sz="1800" dirty="0"/>
              <a:t>wskaźnik zainteresowania pracowników telepracą (procentowy</a:t>
            </a:r>
            <a:r>
              <a:rPr lang="pl-PL" sz="1800" dirty="0" smtClean="0"/>
              <a:t>).</a:t>
            </a:r>
            <a:endParaRPr lang="pl-PL" sz="1800" dirty="0"/>
          </a:p>
        </p:txBody>
      </p:sp>
    </p:spTree>
    <p:extLst>
      <p:ext uri="{BB962C8B-B14F-4D97-AF65-F5344CB8AC3E}">
        <p14:creationId xmlns:p14="http://schemas.microsoft.com/office/powerpoint/2010/main" val="13896246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800" b="1" dirty="0"/>
              <a:t>Cele i wskaźniki procesu PO7 Zarządzanie zasobami ludzkimi IT</a:t>
            </a:r>
          </a:p>
        </p:txBody>
      </p:sp>
      <p:pic>
        <p:nvPicPr>
          <p:cNvPr id="4" name="Obraz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592796"/>
            <a:ext cx="8281000" cy="4896544"/>
          </a:xfrm>
          <a:prstGeom prst="rect">
            <a:avLst/>
          </a:prstGeom>
          <a:noFill/>
          <a:ln>
            <a:noFill/>
          </a:ln>
        </p:spPr>
      </p:pic>
    </p:spTree>
    <p:extLst>
      <p:ext uri="{BB962C8B-B14F-4D97-AF65-F5344CB8AC3E}">
        <p14:creationId xmlns:p14="http://schemas.microsoft.com/office/powerpoint/2010/main" val="254255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62850"/>
          </a:xfrm>
        </p:spPr>
        <p:txBody>
          <a:bodyPr>
            <a:normAutofit/>
          </a:bodyPr>
          <a:lstStyle/>
          <a:p>
            <a:pPr algn="l"/>
            <a:r>
              <a:rPr lang="pl-PL" sz="2400" b="1" dirty="0" smtClean="0"/>
              <a:t>Harmonogram zajęć</a:t>
            </a:r>
            <a:endParaRPr lang="pl-PL" sz="2400" b="1" dirty="0"/>
          </a:p>
        </p:txBody>
      </p:sp>
      <p:sp>
        <p:nvSpPr>
          <p:cNvPr id="3" name="Symbol zastępczy zawartości 2"/>
          <p:cNvSpPr>
            <a:spLocks noGrp="1"/>
          </p:cNvSpPr>
          <p:nvPr>
            <p:ph idx="1"/>
          </p:nvPr>
        </p:nvSpPr>
        <p:spPr>
          <a:xfrm>
            <a:off x="457200" y="980728"/>
            <a:ext cx="8229600" cy="5145435"/>
          </a:xfrm>
        </p:spPr>
        <p:txBody>
          <a:bodyPr>
            <a:normAutofit fontScale="47500" lnSpcReduction="20000"/>
          </a:bodyPr>
          <a:lstStyle/>
          <a:p>
            <a:pPr marL="0" indent="0" algn="just">
              <a:buNone/>
            </a:pPr>
            <a:r>
              <a:rPr lang="pl-PL" b="1" dirty="0" smtClean="0"/>
              <a:t>Wykład:</a:t>
            </a:r>
            <a:endParaRPr lang="pl-PL" sz="4000" dirty="0"/>
          </a:p>
          <a:p>
            <a:pPr lvl="0" algn="just"/>
            <a:r>
              <a:rPr lang="pl-PL" dirty="0" smtClean="0"/>
              <a:t>Problemy zastosowania systemów informatycznych w organizacji (1 godz.)</a:t>
            </a:r>
            <a:endParaRPr lang="pl-PL" dirty="0" smtClean="0">
              <a:effectLst/>
            </a:endParaRPr>
          </a:p>
          <a:p>
            <a:pPr lvl="0" algn="just"/>
            <a:r>
              <a:rPr lang="pl-PL" dirty="0" smtClean="0">
                <a:effectLst/>
              </a:rPr>
              <a:t>Miejsce i rola oceny ekonomicznej przedsięwzięć w cyklu życia projektu informatycznego (1 godz.)</a:t>
            </a:r>
          </a:p>
          <a:p>
            <a:pPr lvl="0" algn="just"/>
            <a:r>
              <a:rPr lang="pl-PL" dirty="0" smtClean="0">
                <a:effectLst/>
              </a:rPr>
              <a:t>Ekonomiczne aspekty przedsięwzięć informatycznych wspomagających zarządzanie; 2 godz.</a:t>
            </a:r>
          </a:p>
          <a:p>
            <a:pPr lvl="0" algn="just"/>
            <a:r>
              <a:rPr lang="pl-PL" dirty="0" smtClean="0">
                <a:effectLst/>
              </a:rPr>
              <a:t>Podstawowe problemy pomiaru i oceny efektywności przedsięwzięć informatycznych; 4 godz.</a:t>
            </a:r>
          </a:p>
          <a:p>
            <a:pPr lvl="0" algn="just"/>
            <a:r>
              <a:rPr lang="pl-PL" dirty="0" smtClean="0">
                <a:effectLst/>
              </a:rPr>
              <a:t>Ekonomiczne aspekty przedsięwzięć informatycznych wspierających zarzadzanie  (efekty, koszty, inwestycje); 8 godz.</a:t>
            </a:r>
          </a:p>
          <a:p>
            <a:pPr lvl="0" algn="just"/>
            <a:r>
              <a:rPr lang="pl-PL" dirty="0" smtClean="0">
                <a:effectLst/>
              </a:rPr>
              <a:t>Charakterystyka metod oceny efektywności (metody statyczne, dynamiczne, pełnych kosztów posiadania informatyki, całkowitego wpływu ekonomicznego, opcji rzeczywistych, strategicznej karty wyników, ekonomiki informacji, oczekiwanej wartości informacji, Applied Information </a:t>
            </a:r>
            <a:r>
              <a:rPr lang="pl-PL" dirty="0" err="1" smtClean="0">
                <a:effectLst/>
              </a:rPr>
              <a:t>Economics</a:t>
            </a:r>
            <a:r>
              <a:rPr lang="pl-PL" dirty="0" smtClean="0">
                <a:effectLst/>
              </a:rPr>
              <a:t>,); 8 godz.</a:t>
            </a:r>
          </a:p>
          <a:p>
            <a:pPr lvl="0" algn="just"/>
            <a:r>
              <a:rPr lang="pl-PL" dirty="0" smtClean="0">
                <a:effectLst/>
              </a:rPr>
              <a:t>Metodyka ekonomicznej oceny przedsięwzięcia informatycznego, 4 godz.,</a:t>
            </a:r>
          </a:p>
          <a:p>
            <a:pPr marL="0" indent="0" algn="just">
              <a:buNone/>
            </a:pPr>
            <a:r>
              <a:rPr lang="pl-PL" b="1" dirty="0"/>
              <a:t>Ćwiczenia:</a:t>
            </a:r>
            <a:endParaRPr lang="pl-PL" sz="4400" b="1" dirty="0"/>
          </a:p>
          <a:p>
            <a:pPr lvl="6" algn="just"/>
            <a:r>
              <a:rPr lang="pl-PL" sz="2900" dirty="0"/>
              <a:t>Przykłady zastosowań metod oceny ekonomicznej (3 godz.)</a:t>
            </a:r>
            <a:endParaRPr lang="pl-PL" sz="5100" dirty="0"/>
          </a:p>
          <a:p>
            <a:pPr lvl="6" algn="just"/>
            <a:r>
              <a:rPr lang="pl-PL" sz="2900" dirty="0"/>
              <a:t>Ćwiczenia w ramach podstawowych mierników oceny przedsięwzięć informatycznych (3 godz.)</a:t>
            </a:r>
            <a:endParaRPr lang="pl-PL" sz="5100" dirty="0"/>
          </a:p>
          <a:p>
            <a:pPr lvl="6" algn="just"/>
            <a:r>
              <a:rPr lang="pl-PL" sz="2900" dirty="0"/>
              <a:t>Efektywność ekonomiczna, a efektywność prakseologiczna i metody jej oceny (4 godz.)</a:t>
            </a:r>
            <a:endParaRPr lang="pl-PL" sz="3200" dirty="0"/>
          </a:p>
          <a:p>
            <a:pPr algn="just"/>
            <a:r>
              <a:rPr lang="pl-PL" dirty="0"/>
              <a:t>Prezentacje projektów z zakresu oceny efektywności ekonomicznej (5 godz.)</a:t>
            </a:r>
          </a:p>
        </p:txBody>
      </p:sp>
    </p:spTree>
    <p:extLst>
      <p:ext uri="{BB962C8B-B14F-4D97-AF65-F5344CB8AC3E}">
        <p14:creationId xmlns:p14="http://schemas.microsoft.com/office/powerpoint/2010/main" val="265341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114301" y="533400"/>
            <a:ext cx="7558722" cy="40011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pl-PL" sz="2000" dirty="0">
                <a:effectLst>
                  <a:outerShdw blurRad="38100" dist="38100" dir="2700000" algn="tl">
                    <a:srgbClr val="C0C0C0"/>
                  </a:outerShdw>
                </a:effectLst>
                <a:latin typeface="Calibri" pitchFamily="34" charset="0"/>
              </a:rPr>
              <a:t>Czynniki wpływające na ocenę projektu informatycznego</a:t>
            </a:r>
          </a:p>
        </p:txBody>
      </p:sp>
      <p:sp>
        <p:nvSpPr>
          <p:cNvPr id="5124" name="Text Box 4"/>
          <p:cNvSpPr txBox="1">
            <a:spLocks noChangeArrowheads="1"/>
          </p:cNvSpPr>
          <p:nvPr/>
        </p:nvSpPr>
        <p:spPr bwMode="auto">
          <a:xfrm>
            <a:off x="71438" y="977900"/>
            <a:ext cx="900112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pl-PL" b="0" dirty="0"/>
              <a:t>Decyzje dotyczące wprowadzenia systemu informatycznego do organizacji wzbudzają największe kontrowersje Spowodowane jest to wieloma czynnikami, z których najważniejsze </a:t>
            </a:r>
            <a:r>
              <a:rPr lang="pl-PL" b="0" dirty="0" smtClean="0"/>
              <a:t>to:</a:t>
            </a:r>
            <a:endParaRPr lang="pl-PL" b="0" dirty="0"/>
          </a:p>
        </p:txBody>
      </p:sp>
      <p:sp>
        <p:nvSpPr>
          <p:cNvPr id="5126" name="Text Box 6"/>
          <p:cNvSpPr txBox="1">
            <a:spLocks noChangeArrowheads="1"/>
          </p:cNvSpPr>
          <p:nvPr/>
        </p:nvSpPr>
        <p:spPr bwMode="auto">
          <a:xfrm>
            <a:off x="114300" y="2384425"/>
            <a:ext cx="88900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30000"/>
              </a:lnSpc>
              <a:buFontTx/>
              <a:buChar char="•"/>
            </a:pPr>
            <a:r>
              <a:rPr lang="pl-PL" b="0" i="1">
                <a:effectLst>
                  <a:outerShdw blurRad="38100" dist="38100" dir="2700000" algn="tl">
                    <a:srgbClr val="C0C0C0"/>
                  </a:outerShdw>
                </a:effectLst>
              </a:rPr>
              <a:t>wartość informacji  </a:t>
            </a:r>
            <a:r>
              <a:rPr lang="pl-PL" b="0"/>
              <a:t>- funkcjonowanie systemu informatycznego dotyczy zagadnień przetwarzania informacji, natomiast wartość informacji jest uzależniona od tego jak odbiorca jest przygotowany do posługiwania się nią tj. podjęcia decyzji na jej podstawie,   </a:t>
            </a:r>
          </a:p>
          <a:p>
            <a:pPr algn="just">
              <a:lnSpc>
                <a:spcPct val="130000"/>
              </a:lnSpc>
              <a:buFontTx/>
              <a:buChar char="•"/>
            </a:pPr>
            <a:r>
              <a:rPr lang="pl-PL" b="0" i="1">
                <a:effectLst>
                  <a:outerShdw blurRad="38100" dist="38100" dir="2700000" algn="tl">
                    <a:srgbClr val="C0C0C0"/>
                  </a:outerShdw>
                </a:effectLst>
              </a:rPr>
              <a:t>unowocześnienie systemu zarządzania </a:t>
            </a:r>
            <a:r>
              <a:rPr lang="pl-PL" b="0"/>
              <a:t>- systemy informatyczne służą unowocześnieniu systemu zarządzania, ale sprawność ich funkcjonowania zależy od przygotowania kadry kierowniczej i jej kwalifikacji w zakresie posługiwania się informatyką, </a:t>
            </a:r>
          </a:p>
        </p:txBody>
      </p:sp>
    </p:spTree>
    <p:extLst>
      <p:ext uri="{BB962C8B-B14F-4D97-AF65-F5344CB8AC3E}">
        <p14:creationId xmlns:p14="http://schemas.microsoft.com/office/powerpoint/2010/main" val="373531744"/>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31540" y="908720"/>
            <a:ext cx="8229600" cy="4525963"/>
          </a:xfrm>
        </p:spPr>
        <p:txBody>
          <a:bodyPr>
            <a:normAutofit fontScale="70000" lnSpcReduction="20000"/>
          </a:bodyPr>
          <a:lstStyle/>
          <a:p>
            <a:pPr algn="just"/>
            <a:r>
              <a:rPr lang="pl-PL" dirty="0"/>
              <a:t>Powyższa lista nie jest zamknięta i w konkretnych sytuacjach może być rozszerzona i/lub zawężona. </a:t>
            </a:r>
            <a:endParaRPr lang="pl-PL" dirty="0" smtClean="0"/>
          </a:p>
          <a:p>
            <a:pPr algn="just"/>
            <a:r>
              <a:rPr lang="pl-PL" dirty="0" smtClean="0"/>
              <a:t>Wybranych </a:t>
            </a:r>
            <a:r>
              <a:rPr lang="pl-PL" dirty="0"/>
              <a:t>z niej KPI użyto w studium przypadku oceny pilotażowego wdrożenia programu telepracy, które jest przedstawione w następnej części opracowania.</a:t>
            </a:r>
          </a:p>
          <a:p>
            <a:pPr algn="just"/>
            <a:r>
              <a:rPr lang="pl-PL" dirty="0"/>
              <a:t>Ostatnim, szóstym krokiem procedury analitycznej przedstawionej na </a:t>
            </a:r>
            <a:r>
              <a:rPr lang="pl-PL" dirty="0" smtClean="0"/>
              <a:t>poprzednim rysunku </a:t>
            </a:r>
            <a:r>
              <a:rPr lang="pl-PL" dirty="0"/>
              <a:t>jest rozszerzona ocena czynników zmienności i ryzyka, które nie są (poza dyskontem i badaniem profilu NPV) uwzględniane we wcześniejszych krokach. </a:t>
            </a:r>
            <a:endParaRPr lang="pl-PL" dirty="0" smtClean="0"/>
          </a:p>
          <a:p>
            <a:pPr algn="just"/>
            <a:r>
              <a:rPr lang="pl-PL" dirty="0" smtClean="0"/>
              <a:t>W </a:t>
            </a:r>
            <a:r>
              <a:rPr lang="pl-PL" dirty="0"/>
              <a:t>tym celu powinno się uzupełnić badanie o analizę wrażliwości (</a:t>
            </a:r>
            <a:r>
              <a:rPr lang="pl-PL" i="1" dirty="0" err="1"/>
              <a:t>what-if</a:t>
            </a:r>
            <a:r>
              <a:rPr lang="pl-PL" dirty="0"/>
              <a:t>) i o analizę scenariuszową typu OBP (scenariusze optymistyczny, bazowy i pesymistyczny). </a:t>
            </a:r>
            <a:endParaRPr lang="pl-PL" dirty="0" smtClean="0"/>
          </a:p>
          <a:p>
            <a:pPr algn="just"/>
            <a:r>
              <a:rPr lang="pl-PL" dirty="0" smtClean="0"/>
              <a:t>W </a:t>
            </a:r>
            <a:r>
              <a:rPr lang="pl-PL" dirty="0"/>
              <a:t>związku z tym, że są one szeroko opisane w literaturze przedmiotu pominiemy ich charakterystykę, a tylko pokażemy ich zastosowanie w prezentowanym studiu przypadku</a:t>
            </a:r>
            <a:r>
              <a:rPr lang="pl-PL" dirty="0" smtClean="0"/>
              <a:t>.</a:t>
            </a:r>
            <a:endParaRPr lang="pl-PL" dirty="0"/>
          </a:p>
          <a:p>
            <a:pPr algn="just"/>
            <a:endParaRPr lang="pl-PL" dirty="0"/>
          </a:p>
        </p:txBody>
      </p:sp>
    </p:spTree>
    <p:extLst>
      <p:ext uri="{BB962C8B-B14F-4D97-AF65-F5344CB8AC3E}">
        <p14:creationId xmlns:p14="http://schemas.microsoft.com/office/powerpoint/2010/main" val="141758535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399276" cy="850106"/>
          </a:xfrm>
        </p:spPr>
        <p:txBody>
          <a:bodyPr>
            <a:noAutofit/>
          </a:bodyPr>
          <a:lstStyle/>
          <a:p>
            <a:pPr algn="l"/>
            <a:r>
              <a:rPr lang="pl-PL" sz="2400" b="1" dirty="0"/>
              <a:t>Studium </a:t>
            </a:r>
            <a:r>
              <a:rPr lang="pl-PL" sz="2400" b="1" dirty="0" smtClean="0"/>
              <a:t>przypadku - </a:t>
            </a:r>
            <a:r>
              <a:rPr lang="pl-PL" sz="2400" b="1" dirty="0"/>
              <a:t>o</a:t>
            </a:r>
            <a:r>
              <a:rPr lang="pl-PL" sz="2400" b="1" dirty="0" smtClean="0"/>
              <a:t>gólna </a:t>
            </a:r>
            <a:r>
              <a:rPr lang="pl-PL" sz="2400" b="1" dirty="0"/>
              <a:t>charakterystyka środowiska </a:t>
            </a:r>
            <a:r>
              <a:rPr lang="pl-PL" sz="2400" b="1" dirty="0" smtClean="0"/>
              <a:t>wdrożenia</a:t>
            </a:r>
            <a:endParaRPr lang="pl-PL" sz="2400" b="1" dirty="0"/>
          </a:p>
        </p:txBody>
      </p:sp>
      <p:sp>
        <p:nvSpPr>
          <p:cNvPr id="3" name="Symbol zastępczy zawartości 2"/>
          <p:cNvSpPr>
            <a:spLocks noGrp="1"/>
          </p:cNvSpPr>
          <p:nvPr>
            <p:ph idx="1"/>
          </p:nvPr>
        </p:nvSpPr>
        <p:spPr>
          <a:xfrm>
            <a:off x="431540" y="1196752"/>
            <a:ext cx="8229600" cy="5004556"/>
          </a:xfrm>
        </p:spPr>
        <p:txBody>
          <a:bodyPr>
            <a:normAutofit fontScale="55000" lnSpcReduction="20000"/>
          </a:bodyPr>
          <a:lstStyle/>
          <a:p>
            <a:pPr algn="just"/>
            <a:r>
              <a:rPr lang="pl-PL" dirty="0"/>
              <a:t>Weryfikację przyjętej metodyki oceny efektywności ekonomicznej wdrażania telepracy w zespołach informatycznych przeprowadzono w dużej instytucji publicznej, w której w 2011 roku rozpoczęto pilotażowy program telepracy. </a:t>
            </a:r>
            <a:endParaRPr lang="pl-PL" dirty="0" smtClean="0"/>
          </a:p>
          <a:p>
            <a:pPr algn="just"/>
            <a:r>
              <a:rPr lang="pl-PL" dirty="0" smtClean="0"/>
              <a:t>W </a:t>
            </a:r>
            <a:r>
              <a:rPr lang="pl-PL" dirty="0"/>
              <a:t>badanej instytucji telepraca nie była wcześniej szeroko stosowana, a zainteresowanie się tą formą świadczenia pracy wynika z przyczyn ekonomicznych i społecznych. </a:t>
            </a:r>
            <a:endParaRPr lang="pl-PL" dirty="0" smtClean="0"/>
          </a:p>
          <a:p>
            <a:pPr algn="just"/>
            <a:r>
              <a:rPr lang="pl-PL" dirty="0" smtClean="0"/>
              <a:t>Instytucja </a:t>
            </a:r>
            <a:r>
              <a:rPr lang="pl-PL" dirty="0"/>
              <a:t>mieści się w centrum wielkiego miasta, gdzie ceny wynajmu powierzchni biurowych są wysokie, czego skutkiem są znaczne koszty utrzymania stacjonarnych stanowisk pracy. </a:t>
            </a:r>
            <a:endParaRPr lang="pl-PL" dirty="0" smtClean="0"/>
          </a:p>
          <a:p>
            <a:pPr algn="just"/>
            <a:r>
              <a:rPr lang="pl-PL" dirty="0" smtClean="0"/>
              <a:t>Poza </a:t>
            </a:r>
            <a:r>
              <a:rPr lang="pl-PL" dirty="0"/>
              <a:t>tym duża część pracowników narzeka na czasochłonny dojazd do pracy i ze względu na korki oraz odległość od miejsca zamieszkania wnioskuje do przełożonych o przesunięcie godzin albo o elastyczny czas pracy</a:t>
            </a:r>
            <a:r>
              <a:rPr lang="pl-PL" dirty="0" smtClean="0"/>
              <a:t>.</a:t>
            </a:r>
          </a:p>
          <a:p>
            <a:pPr algn="just"/>
            <a:r>
              <a:rPr lang="pl-PL" dirty="0"/>
              <a:t>Dział IT funkcjonujący w instytucji zatrudnia prawie 100 pracowników. Wdrożono w nim system rejestracji czasu pracy oraz system stawiania i rozliczania zadań. Wszystkie zadania stawiane pracownikom mają precyzyjnie określone cele i wyniki. </a:t>
            </a:r>
            <a:endParaRPr lang="pl-PL" dirty="0" smtClean="0"/>
          </a:p>
          <a:p>
            <a:pPr algn="just"/>
            <a:r>
              <a:rPr lang="pl-PL" dirty="0" smtClean="0"/>
              <a:t>Instytucja </a:t>
            </a:r>
            <a:r>
              <a:rPr lang="pl-PL" dirty="0"/>
              <a:t>jest od strony techniczno-organizacyjnej przygotowana do wdrożenia telepracy, gdyż ma opracowane i na bieżąco stosuje bezpieczne rozwiązania zdalnego dostępu do wewnętrznych zasobów informatycznych, posiada zdefiniowane standardy stacjonarnych i mobilnych stanowisk roboczych oraz funkcjonujący przez całą dobę system wsparcia (</a:t>
            </a:r>
            <a:r>
              <a:rPr lang="en-US" i="1" dirty="0"/>
              <a:t>Service Desk</a:t>
            </a:r>
            <a:r>
              <a:rPr lang="pl-PL" dirty="0" smtClean="0"/>
              <a:t>).</a:t>
            </a:r>
            <a:endParaRPr lang="pl-PL" dirty="0"/>
          </a:p>
          <a:p>
            <a:pPr algn="just"/>
            <a:endParaRPr lang="pl-PL" dirty="0"/>
          </a:p>
        </p:txBody>
      </p:sp>
    </p:spTree>
    <p:extLst>
      <p:ext uri="{BB962C8B-B14F-4D97-AF65-F5344CB8AC3E}">
        <p14:creationId xmlns:p14="http://schemas.microsoft.com/office/powerpoint/2010/main" val="10435366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692696"/>
            <a:ext cx="8229600" cy="4525963"/>
          </a:xfrm>
        </p:spPr>
        <p:txBody>
          <a:bodyPr>
            <a:normAutofit fontScale="55000" lnSpcReduction="20000"/>
          </a:bodyPr>
          <a:lstStyle/>
          <a:p>
            <a:pPr marL="0" indent="0" algn="just">
              <a:buNone/>
            </a:pPr>
            <a:r>
              <a:rPr lang="pl-PL" dirty="0"/>
              <a:t>Największym wyzwaniem była natomiast zmiana kultury organizacyjnej i podniesienie świadomości odnośnie telepracy oraz zminimalizowanie oporu przed wdrożeniem nowej formy pracy. </a:t>
            </a:r>
            <a:endParaRPr lang="pl-PL" dirty="0" smtClean="0"/>
          </a:p>
          <a:p>
            <a:pPr marL="0" indent="0" algn="just">
              <a:buNone/>
            </a:pPr>
            <a:r>
              <a:rPr lang="pl-PL" dirty="0" smtClean="0"/>
              <a:t>Dlatego </a:t>
            </a:r>
            <a:r>
              <a:rPr lang="pl-PL" dirty="0"/>
              <a:t>szczególna uwaga została zwrócona na następujące elementy:</a:t>
            </a:r>
          </a:p>
          <a:p>
            <a:pPr lvl="0" algn="just"/>
            <a:r>
              <a:rPr lang="pl-PL" dirty="0"/>
              <a:t>nakierowanie systemu zarządzania na rezultaty, a nie na realizację działań,</a:t>
            </a:r>
          </a:p>
          <a:p>
            <a:pPr lvl="0" algn="just"/>
            <a:r>
              <a:rPr lang="pl-PL" dirty="0"/>
              <a:t>nowe i pełne procedury działania, które oparto na kulturze zaufania i delegowaniu zadań do pracowników oraz na popieranie ich wyobraźni, kreatywności i odpowiedzialności,</a:t>
            </a:r>
          </a:p>
          <a:p>
            <a:pPr lvl="0" algn="just"/>
            <a:r>
              <a:rPr lang="pl-PL" dirty="0"/>
              <a:t>prowadzenie systematycznych szkoleń dla </a:t>
            </a:r>
            <a:r>
              <a:rPr lang="pl-PL" dirty="0" err="1"/>
              <a:t>telepracowników</a:t>
            </a:r>
            <a:r>
              <a:rPr lang="pl-PL" dirty="0"/>
              <a:t> i ich menedżerów.</a:t>
            </a:r>
          </a:p>
          <a:p>
            <a:pPr marL="0" indent="0" algn="just">
              <a:buNone/>
            </a:pPr>
            <a:r>
              <a:rPr lang="pl-PL" dirty="0"/>
              <a:t>Ze względu na obecną kulturę organizacyjną oraz potrzebę osobistych kontaktów pracowników przyjęto mieszany model telepracy, w którym </a:t>
            </a:r>
            <a:r>
              <a:rPr lang="pl-PL" dirty="0" err="1"/>
              <a:t>telepracownik</a:t>
            </a:r>
            <a:r>
              <a:rPr lang="pl-PL" dirty="0"/>
              <a:t> miał pracować zdalnie przez 3 dni w tygodniu. </a:t>
            </a:r>
            <a:endParaRPr lang="pl-PL" dirty="0" smtClean="0"/>
          </a:p>
          <a:p>
            <a:pPr marL="0" indent="0" algn="just">
              <a:buNone/>
            </a:pPr>
            <a:r>
              <a:rPr lang="pl-PL" dirty="0" smtClean="0"/>
              <a:t>Założono </a:t>
            </a:r>
            <a:r>
              <a:rPr lang="pl-PL" dirty="0"/>
              <a:t>też, że </a:t>
            </a:r>
            <a:r>
              <a:rPr lang="pl-PL" dirty="0" err="1"/>
              <a:t>telepracownikiem</a:t>
            </a:r>
            <a:r>
              <a:rPr lang="pl-PL" dirty="0"/>
              <a:t> będzie mógł zostać każdy, kto będzie chciał, ale jednocześnie spełni ściśle określone kryteria. </a:t>
            </a:r>
            <a:endParaRPr lang="pl-PL" dirty="0" smtClean="0"/>
          </a:p>
          <a:p>
            <a:pPr marL="0" indent="0" algn="just">
              <a:buNone/>
            </a:pPr>
            <a:r>
              <a:rPr lang="pl-PL" dirty="0" smtClean="0"/>
              <a:t>Będzie </a:t>
            </a:r>
            <a:r>
              <a:rPr lang="pl-PL" dirty="0"/>
              <a:t>mógł również, bez żadnych konsekwencji, zrezygnować z tej formy pracy i powrócić do poprzedniej.</a:t>
            </a:r>
          </a:p>
          <a:p>
            <a:pPr algn="just"/>
            <a:endParaRPr lang="pl-PL" dirty="0"/>
          </a:p>
        </p:txBody>
      </p:sp>
    </p:spTree>
    <p:extLst>
      <p:ext uri="{BB962C8B-B14F-4D97-AF65-F5344CB8AC3E}">
        <p14:creationId xmlns:p14="http://schemas.microsoft.com/office/powerpoint/2010/main" val="368306720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just"/>
            <a:r>
              <a:rPr lang="pl-PL" sz="2000" b="1" dirty="0"/>
              <a:t>Pomiar i analiza efektywności wdrożenia finansowymi metodami </a:t>
            </a:r>
            <a:r>
              <a:rPr lang="pl-PL" sz="2000" b="1" dirty="0" smtClean="0"/>
              <a:t>dyskontowymi - </a:t>
            </a:r>
            <a:r>
              <a:rPr lang="pl-PL" sz="1800" dirty="0"/>
              <a:t>p</a:t>
            </a:r>
            <a:r>
              <a:rPr lang="pl-PL" sz="1800" dirty="0" smtClean="0"/>
              <a:t>odstawowe </a:t>
            </a:r>
            <a:r>
              <a:rPr lang="pl-PL" sz="1800" dirty="0"/>
              <a:t>parametry analizowanego wdrożenia telepracy</a:t>
            </a:r>
            <a:endParaRPr lang="pl-PL" sz="1800" b="1" dirty="0"/>
          </a:p>
        </p:txBody>
      </p:sp>
      <p:graphicFrame>
        <p:nvGraphicFramePr>
          <p:cNvPr id="4" name="Tabela 3"/>
          <p:cNvGraphicFramePr>
            <a:graphicFrameLocks noGrp="1"/>
          </p:cNvGraphicFramePr>
          <p:nvPr>
            <p:extLst>
              <p:ext uri="{D42A27DB-BD31-4B8C-83A1-F6EECF244321}">
                <p14:modId xmlns:p14="http://schemas.microsoft.com/office/powerpoint/2010/main" val="785918352"/>
              </p:ext>
            </p:extLst>
          </p:nvPr>
        </p:nvGraphicFramePr>
        <p:xfrm>
          <a:off x="575556" y="1700809"/>
          <a:ext cx="8028892" cy="4536502"/>
        </p:xfrm>
        <a:graphic>
          <a:graphicData uri="http://schemas.openxmlformats.org/drawingml/2006/table">
            <a:tbl>
              <a:tblPr firstRow="1" firstCol="1" bandRow="1">
                <a:tableStyleId>{5C22544A-7EE6-4342-B048-85BDC9FD1C3A}</a:tableStyleId>
              </a:tblPr>
              <a:tblGrid>
                <a:gridCol w="4912593"/>
                <a:gridCol w="1034230"/>
                <a:gridCol w="771136"/>
                <a:gridCol w="643219"/>
                <a:gridCol w="667714"/>
              </a:tblGrid>
              <a:tr h="351214">
                <a:tc>
                  <a:txBody>
                    <a:bodyPr/>
                    <a:lstStyle/>
                    <a:p>
                      <a:pPr algn="ctr">
                        <a:lnSpc>
                          <a:spcPts val="1200"/>
                        </a:lnSpc>
                        <a:spcBef>
                          <a:spcPts val="100"/>
                        </a:spcBef>
                        <a:spcAft>
                          <a:spcPts val="100"/>
                        </a:spcAft>
                      </a:pPr>
                      <a:r>
                        <a:rPr lang="pl-PL" sz="1600">
                          <a:effectLst/>
                        </a:rPr>
                        <a:t>Wyszczególnienie</a:t>
                      </a:r>
                      <a:endParaRPr lang="pl-PL" sz="1800">
                        <a:effectLst/>
                        <a:latin typeface="Times New Roman"/>
                        <a:ea typeface="Times New Roman"/>
                      </a:endParaRPr>
                    </a:p>
                  </a:txBody>
                  <a:tcPr marL="36195" marR="36195" marT="0" marB="0"/>
                </a:tc>
                <a:tc>
                  <a:txBody>
                    <a:bodyPr/>
                    <a:lstStyle/>
                    <a:p>
                      <a:pPr algn="ctr">
                        <a:lnSpc>
                          <a:spcPts val="1200"/>
                        </a:lnSpc>
                        <a:spcAft>
                          <a:spcPts val="0"/>
                        </a:spcAft>
                      </a:pPr>
                      <a:r>
                        <a:rPr lang="pl-PL" sz="1600">
                          <a:effectLst/>
                        </a:rPr>
                        <a:t>2012</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2013</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2014</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2015</a:t>
                      </a:r>
                      <a:endParaRPr lang="pl-PL" sz="1800">
                        <a:effectLst/>
                        <a:latin typeface="Times New Roman"/>
                        <a:ea typeface="Times New Roman"/>
                      </a:endParaRPr>
                    </a:p>
                  </a:txBody>
                  <a:tcPr marL="36195" marR="36195" marT="0" marB="0" anchor="ctr"/>
                </a:tc>
              </a:tr>
              <a:tr h="760962">
                <a:tc>
                  <a:txBody>
                    <a:bodyPr/>
                    <a:lstStyle/>
                    <a:p>
                      <a:pPr algn="l">
                        <a:lnSpc>
                          <a:spcPts val="1300"/>
                        </a:lnSpc>
                        <a:spcBef>
                          <a:spcPts val="100"/>
                        </a:spcBef>
                        <a:spcAft>
                          <a:spcPts val="100"/>
                        </a:spcAft>
                      </a:pPr>
                      <a:r>
                        <a:rPr lang="pl-PL" sz="1600">
                          <a:effectLst/>
                        </a:rPr>
                        <a:t>Średni roczny pełny koszt zapewnienia stanowiska pracy w siedzibie instytucji</a:t>
                      </a:r>
                      <a:endParaRPr lang="pl-PL" sz="1800">
                        <a:effectLst/>
                        <a:latin typeface="Times New Roman"/>
                        <a:ea typeface="Times New Roman"/>
                      </a:endParaRPr>
                    </a:p>
                  </a:txBody>
                  <a:tcPr marL="36195" marR="36195" marT="0" marB="0"/>
                </a:tc>
                <a:tc gridSpan="4">
                  <a:txBody>
                    <a:bodyPr/>
                    <a:lstStyle/>
                    <a:p>
                      <a:pPr algn="ctr">
                        <a:lnSpc>
                          <a:spcPts val="1300"/>
                        </a:lnSpc>
                        <a:spcAft>
                          <a:spcPts val="0"/>
                        </a:spcAft>
                      </a:pPr>
                      <a:r>
                        <a:rPr lang="pl-PL" sz="1600">
                          <a:effectLst/>
                        </a:rPr>
                        <a:t>13 000 zł</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c hMerge="1">
                  <a:txBody>
                    <a:bodyPr/>
                    <a:lstStyle/>
                    <a:p>
                      <a:endParaRPr lang="pl-PL"/>
                    </a:p>
                  </a:txBody>
                  <a:tcPr/>
                </a:tc>
              </a:tr>
              <a:tr h="380480">
                <a:tc>
                  <a:txBody>
                    <a:bodyPr/>
                    <a:lstStyle/>
                    <a:p>
                      <a:pPr algn="l">
                        <a:lnSpc>
                          <a:spcPts val="1300"/>
                        </a:lnSpc>
                        <a:spcBef>
                          <a:spcPts val="100"/>
                        </a:spcBef>
                        <a:spcAft>
                          <a:spcPts val="100"/>
                        </a:spcAft>
                      </a:pPr>
                      <a:r>
                        <a:rPr lang="pl-PL" sz="1600">
                          <a:effectLst/>
                        </a:rPr>
                        <a:t>Średni roczny pełny koszt dostęp telepracownika do sieci</a:t>
                      </a:r>
                      <a:endParaRPr lang="pl-PL" sz="1800">
                        <a:effectLst/>
                        <a:latin typeface="Times New Roman"/>
                        <a:ea typeface="Times New Roman"/>
                      </a:endParaRPr>
                    </a:p>
                  </a:txBody>
                  <a:tcPr marL="36195" marR="36195" marT="0" marB="0"/>
                </a:tc>
                <a:tc gridSpan="4">
                  <a:txBody>
                    <a:bodyPr/>
                    <a:lstStyle/>
                    <a:p>
                      <a:pPr algn="ctr">
                        <a:lnSpc>
                          <a:spcPts val="1300"/>
                        </a:lnSpc>
                        <a:spcBef>
                          <a:spcPts val="100"/>
                        </a:spcBef>
                        <a:spcAft>
                          <a:spcPts val="100"/>
                        </a:spcAft>
                      </a:pPr>
                      <a:r>
                        <a:rPr lang="pl-PL" sz="1600">
                          <a:effectLst/>
                        </a:rPr>
                        <a:t>960 zł</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c hMerge="1">
                  <a:txBody>
                    <a:bodyPr/>
                    <a:lstStyle/>
                    <a:p>
                      <a:endParaRPr lang="pl-PL"/>
                    </a:p>
                  </a:txBody>
                  <a:tcPr/>
                </a:tc>
              </a:tr>
              <a:tr h="760962">
                <a:tc>
                  <a:txBody>
                    <a:bodyPr/>
                    <a:lstStyle/>
                    <a:p>
                      <a:pPr algn="l">
                        <a:lnSpc>
                          <a:spcPts val="1300"/>
                        </a:lnSpc>
                        <a:spcBef>
                          <a:spcPts val="100"/>
                        </a:spcBef>
                        <a:spcAft>
                          <a:spcPts val="100"/>
                        </a:spcAft>
                      </a:pPr>
                      <a:r>
                        <a:rPr lang="pl-PL" sz="1600">
                          <a:effectLst/>
                        </a:rPr>
                        <a:t>Średni koszt dostosowania jednego stanowiska pracy w instytucji dla telepracownika (tzw. „gorące” biurko)</a:t>
                      </a:r>
                      <a:endParaRPr lang="pl-PL" sz="1800">
                        <a:effectLst/>
                        <a:latin typeface="Times New Roman"/>
                        <a:ea typeface="Times New Roman"/>
                      </a:endParaRPr>
                    </a:p>
                  </a:txBody>
                  <a:tcPr marL="36195" marR="36195" marT="0" marB="0"/>
                </a:tc>
                <a:tc gridSpan="4">
                  <a:txBody>
                    <a:bodyPr/>
                    <a:lstStyle/>
                    <a:p>
                      <a:pPr algn="ctr">
                        <a:lnSpc>
                          <a:spcPts val="1300"/>
                        </a:lnSpc>
                        <a:spcAft>
                          <a:spcPts val="0"/>
                        </a:spcAft>
                      </a:pPr>
                      <a:r>
                        <a:rPr lang="pl-PL" sz="1600">
                          <a:effectLst/>
                        </a:rPr>
                        <a:t>2000 zł</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c hMerge="1">
                  <a:txBody>
                    <a:bodyPr/>
                    <a:lstStyle/>
                    <a:p>
                      <a:endParaRPr lang="pl-PL"/>
                    </a:p>
                  </a:txBody>
                  <a:tcPr/>
                </a:tc>
              </a:tr>
              <a:tr h="760962">
                <a:tc>
                  <a:txBody>
                    <a:bodyPr/>
                    <a:lstStyle/>
                    <a:p>
                      <a:pPr algn="l">
                        <a:lnSpc>
                          <a:spcPts val="1300"/>
                        </a:lnSpc>
                        <a:spcBef>
                          <a:spcPts val="100"/>
                        </a:spcBef>
                        <a:spcAft>
                          <a:spcPts val="100"/>
                        </a:spcAft>
                      </a:pPr>
                      <a:r>
                        <a:rPr lang="pl-PL" sz="1600">
                          <a:effectLst/>
                        </a:rPr>
                        <a:t>Roczny koszt szkolenia dla grupy telepracowników i ich menedżerów włączanych do programu telepracy</a:t>
                      </a:r>
                      <a:endParaRPr lang="pl-PL" sz="1800">
                        <a:effectLst/>
                        <a:latin typeface="Times New Roman"/>
                        <a:ea typeface="Times New Roman"/>
                      </a:endParaRPr>
                    </a:p>
                  </a:txBody>
                  <a:tcPr marL="36195" marR="36195" marT="0" marB="0"/>
                </a:tc>
                <a:tc gridSpan="3">
                  <a:txBody>
                    <a:bodyPr/>
                    <a:lstStyle/>
                    <a:p>
                      <a:pPr algn="ctr">
                        <a:lnSpc>
                          <a:spcPts val="1300"/>
                        </a:lnSpc>
                        <a:spcAft>
                          <a:spcPts val="0"/>
                        </a:spcAft>
                      </a:pPr>
                      <a:r>
                        <a:rPr lang="pl-PL" sz="1600">
                          <a:effectLst/>
                        </a:rPr>
                        <a:t>po 50 000 zł rocznie</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c>
                  <a:txBody>
                    <a:bodyPr/>
                    <a:lstStyle/>
                    <a:p>
                      <a:pPr algn="r">
                        <a:lnSpc>
                          <a:spcPts val="1300"/>
                        </a:lnSpc>
                        <a:spcAft>
                          <a:spcPts val="0"/>
                        </a:spcAft>
                      </a:pPr>
                      <a:r>
                        <a:rPr lang="pl-PL" sz="1600">
                          <a:effectLst/>
                        </a:rPr>
                        <a:t>0,00 zł</a:t>
                      </a:r>
                      <a:endParaRPr lang="pl-PL" sz="1800">
                        <a:effectLst/>
                        <a:latin typeface="Times New Roman"/>
                        <a:ea typeface="Times New Roman"/>
                      </a:endParaRPr>
                    </a:p>
                  </a:txBody>
                  <a:tcPr marL="36195" marR="36195" marT="0" marB="0" anchor="ctr"/>
                </a:tc>
              </a:tr>
              <a:tr h="380480">
                <a:tc>
                  <a:txBody>
                    <a:bodyPr/>
                    <a:lstStyle/>
                    <a:p>
                      <a:pPr algn="l">
                        <a:lnSpc>
                          <a:spcPts val="1300"/>
                        </a:lnSpc>
                        <a:spcBef>
                          <a:spcPts val="100"/>
                        </a:spcBef>
                        <a:spcAft>
                          <a:spcPts val="100"/>
                        </a:spcAft>
                      </a:pPr>
                      <a:r>
                        <a:rPr lang="pl-PL" sz="1600">
                          <a:effectLst/>
                        </a:rPr>
                        <a:t>Procent czasu pracy telepracownika poza instytucją</a:t>
                      </a:r>
                      <a:endParaRPr lang="pl-PL" sz="1800">
                        <a:effectLst/>
                        <a:latin typeface="Times New Roman"/>
                        <a:ea typeface="Times New Roman"/>
                      </a:endParaRPr>
                    </a:p>
                  </a:txBody>
                  <a:tcPr marL="36195" marR="36195" marT="0" marB="0"/>
                </a:tc>
                <a:tc gridSpan="4">
                  <a:txBody>
                    <a:bodyPr/>
                    <a:lstStyle/>
                    <a:p>
                      <a:pPr algn="ctr">
                        <a:lnSpc>
                          <a:spcPts val="1300"/>
                        </a:lnSpc>
                        <a:spcAft>
                          <a:spcPts val="0"/>
                        </a:spcAft>
                      </a:pPr>
                      <a:r>
                        <a:rPr lang="pl-PL" sz="1600">
                          <a:effectLst/>
                        </a:rPr>
                        <a:t>60%, tj. 3 dni w tygodniu</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c hMerge="1">
                  <a:txBody>
                    <a:bodyPr/>
                    <a:lstStyle/>
                    <a:p>
                      <a:endParaRPr lang="pl-PL"/>
                    </a:p>
                  </a:txBody>
                  <a:tcPr/>
                </a:tc>
              </a:tr>
              <a:tr h="760962">
                <a:tc>
                  <a:txBody>
                    <a:bodyPr/>
                    <a:lstStyle/>
                    <a:p>
                      <a:pPr algn="l">
                        <a:lnSpc>
                          <a:spcPts val="1300"/>
                        </a:lnSpc>
                        <a:spcBef>
                          <a:spcPts val="100"/>
                        </a:spcBef>
                        <a:spcAft>
                          <a:spcPts val="100"/>
                        </a:spcAft>
                      </a:pPr>
                      <a:r>
                        <a:rPr lang="pl-PL" sz="1600">
                          <a:effectLst/>
                        </a:rPr>
                        <a:t>Koszty wdrożenia (pierwszy rok) oraz utrzymania (kolejne lata) programu telepracy</a:t>
                      </a:r>
                      <a:endParaRPr lang="pl-PL" sz="1800">
                        <a:effectLst/>
                        <a:latin typeface="Times New Roman"/>
                        <a:ea typeface="Times New Roman"/>
                      </a:endParaRPr>
                    </a:p>
                  </a:txBody>
                  <a:tcPr marL="36195" marR="36195" marT="0" marB="0"/>
                </a:tc>
                <a:tc>
                  <a:txBody>
                    <a:bodyPr/>
                    <a:lstStyle/>
                    <a:p>
                      <a:pPr algn="ctr">
                        <a:lnSpc>
                          <a:spcPts val="1300"/>
                        </a:lnSpc>
                        <a:spcAft>
                          <a:spcPts val="0"/>
                        </a:spcAft>
                      </a:pPr>
                      <a:r>
                        <a:rPr lang="pl-PL" sz="1600">
                          <a:effectLst/>
                        </a:rPr>
                        <a:t>100 000 zł</a:t>
                      </a:r>
                      <a:endParaRPr lang="pl-PL" sz="1800">
                        <a:effectLst/>
                        <a:latin typeface="Times New Roman"/>
                        <a:ea typeface="Times New Roman"/>
                      </a:endParaRPr>
                    </a:p>
                  </a:txBody>
                  <a:tcPr marL="36195" marR="36195" marT="0" marB="0" anchor="ctr"/>
                </a:tc>
                <a:tc gridSpan="3">
                  <a:txBody>
                    <a:bodyPr/>
                    <a:lstStyle/>
                    <a:p>
                      <a:pPr algn="ctr">
                        <a:lnSpc>
                          <a:spcPts val="1300"/>
                        </a:lnSpc>
                        <a:spcAft>
                          <a:spcPts val="0"/>
                        </a:spcAft>
                      </a:pPr>
                      <a:r>
                        <a:rPr lang="pl-PL" sz="1600">
                          <a:effectLst/>
                        </a:rPr>
                        <a:t>po 30 000 zł rocznie</a:t>
                      </a:r>
                      <a:endParaRPr lang="pl-PL" sz="1800">
                        <a:effectLst/>
                        <a:latin typeface="Times New Roman"/>
                        <a:ea typeface="Times New Roman"/>
                      </a:endParaRPr>
                    </a:p>
                  </a:txBody>
                  <a:tcPr marL="36195" marR="36195" marT="0" marB="0" anchor="ctr"/>
                </a:tc>
                <a:tc hMerge="1">
                  <a:txBody>
                    <a:bodyPr/>
                    <a:lstStyle/>
                    <a:p>
                      <a:endParaRPr lang="pl-PL"/>
                    </a:p>
                  </a:txBody>
                  <a:tcPr/>
                </a:tc>
                <a:tc hMerge="1">
                  <a:txBody>
                    <a:bodyPr/>
                    <a:lstStyle/>
                    <a:p>
                      <a:endParaRPr lang="pl-PL"/>
                    </a:p>
                  </a:txBody>
                  <a:tcPr/>
                </a:tc>
              </a:tr>
              <a:tr h="380480">
                <a:tc>
                  <a:txBody>
                    <a:bodyPr/>
                    <a:lstStyle/>
                    <a:p>
                      <a:pPr algn="l">
                        <a:lnSpc>
                          <a:spcPts val="1300"/>
                        </a:lnSpc>
                        <a:spcBef>
                          <a:spcPts val="100"/>
                        </a:spcBef>
                        <a:spcAft>
                          <a:spcPts val="100"/>
                        </a:spcAft>
                      </a:pPr>
                      <a:r>
                        <a:rPr lang="pl-PL" sz="1600" dirty="0">
                          <a:effectLst/>
                        </a:rPr>
                        <a:t>Liczba </a:t>
                      </a:r>
                      <a:r>
                        <a:rPr lang="pl-PL" sz="1600" dirty="0" err="1">
                          <a:effectLst/>
                        </a:rPr>
                        <a:t>telepracowników</a:t>
                      </a:r>
                      <a:r>
                        <a:rPr lang="pl-PL" sz="1600" dirty="0">
                          <a:effectLst/>
                        </a:rPr>
                        <a:t> narastająco</a:t>
                      </a:r>
                      <a:endParaRPr lang="pl-PL" sz="1800" dirty="0">
                        <a:effectLst/>
                        <a:latin typeface="Times New Roman"/>
                        <a:ea typeface="Times New Roman"/>
                      </a:endParaRPr>
                    </a:p>
                  </a:txBody>
                  <a:tcPr marL="36195" marR="36195" marT="0" marB="0"/>
                </a:tc>
                <a:tc>
                  <a:txBody>
                    <a:bodyPr/>
                    <a:lstStyle/>
                    <a:p>
                      <a:pPr algn="ctr">
                        <a:lnSpc>
                          <a:spcPts val="1300"/>
                        </a:lnSpc>
                        <a:spcAft>
                          <a:spcPts val="0"/>
                        </a:spcAft>
                      </a:pPr>
                      <a:r>
                        <a:rPr lang="pl-PL" sz="1600">
                          <a:effectLst/>
                        </a:rPr>
                        <a:t>10</a:t>
                      </a:r>
                      <a:endParaRPr lang="pl-PL" sz="1800">
                        <a:effectLst/>
                        <a:latin typeface="Times New Roman"/>
                        <a:ea typeface="Times New Roman"/>
                      </a:endParaRPr>
                    </a:p>
                  </a:txBody>
                  <a:tcPr marL="36195" marR="36195" marT="0" marB="0" anchor="ctr"/>
                </a:tc>
                <a:tc>
                  <a:txBody>
                    <a:bodyPr/>
                    <a:lstStyle/>
                    <a:p>
                      <a:pPr algn="ctr">
                        <a:lnSpc>
                          <a:spcPts val="1300"/>
                        </a:lnSpc>
                        <a:spcAft>
                          <a:spcPts val="0"/>
                        </a:spcAft>
                      </a:pPr>
                      <a:r>
                        <a:rPr lang="pl-PL" sz="1600">
                          <a:effectLst/>
                        </a:rPr>
                        <a:t>20</a:t>
                      </a:r>
                      <a:endParaRPr lang="pl-PL" sz="1800">
                        <a:effectLst/>
                        <a:latin typeface="Times New Roman"/>
                        <a:ea typeface="Times New Roman"/>
                      </a:endParaRPr>
                    </a:p>
                  </a:txBody>
                  <a:tcPr marL="36195" marR="36195" marT="0" marB="0" anchor="ctr"/>
                </a:tc>
                <a:tc>
                  <a:txBody>
                    <a:bodyPr/>
                    <a:lstStyle/>
                    <a:p>
                      <a:pPr algn="ctr">
                        <a:lnSpc>
                          <a:spcPts val="1300"/>
                        </a:lnSpc>
                        <a:spcAft>
                          <a:spcPts val="0"/>
                        </a:spcAft>
                      </a:pPr>
                      <a:r>
                        <a:rPr lang="pl-PL" sz="1600">
                          <a:effectLst/>
                        </a:rPr>
                        <a:t>30</a:t>
                      </a:r>
                      <a:endParaRPr lang="pl-PL" sz="1800">
                        <a:effectLst/>
                        <a:latin typeface="Times New Roman"/>
                        <a:ea typeface="Times New Roman"/>
                      </a:endParaRPr>
                    </a:p>
                  </a:txBody>
                  <a:tcPr marL="36195" marR="36195" marT="0" marB="0" anchor="ctr"/>
                </a:tc>
                <a:tc>
                  <a:txBody>
                    <a:bodyPr/>
                    <a:lstStyle/>
                    <a:p>
                      <a:pPr algn="ctr">
                        <a:lnSpc>
                          <a:spcPts val="1300"/>
                        </a:lnSpc>
                        <a:spcAft>
                          <a:spcPts val="0"/>
                        </a:spcAft>
                      </a:pPr>
                      <a:r>
                        <a:rPr lang="pl-PL" sz="1600" dirty="0">
                          <a:effectLst/>
                        </a:rPr>
                        <a:t>30</a:t>
                      </a:r>
                      <a:endParaRPr lang="pl-PL" sz="1800" dirty="0">
                        <a:effectLst/>
                        <a:latin typeface="Times New Roman"/>
                        <a:ea typeface="Times New Roman"/>
                      </a:endParaRPr>
                    </a:p>
                  </a:txBody>
                  <a:tcPr marL="36195" marR="36195" marT="0" marB="0" anchor="ctr"/>
                </a:tc>
              </a:tr>
            </a:tbl>
          </a:graphicData>
        </a:graphic>
      </p:graphicFrame>
      <p:sp>
        <p:nvSpPr>
          <p:cNvPr id="5" name="Rectangle 1"/>
          <p:cNvSpPr>
            <a:spLocks noChangeArrowheads="1"/>
          </p:cNvSpPr>
          <p:nvPr/>
        </p:nvSpPr>
        <p:spPr bwMode="auto">
          <a:xfrm>
            <a:off x="1762125" y="2878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7645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39552" y="260649"/>
            <a:ext cx="8229600" cy="2016224"/>
          </a:xfrm>
        </p:spPr>
        <p:txBody>
          <a:bodyPr>
            <a:normAutofit lnSpcReduction="10000"/>
          </a:bodyPr>
          <a:lstStyle/>
          <a:p>
            <a:pPr algn="just"/>
            <a:r>
              <a:rPr lang="pl-PL" sz="1600" dirty="0"/>
              <a:t>Oszacowane na bazie tych parametrów wielkości wymaganych nakładów i kosztów prezentuje tab. 3. Z kolei zestawienie wysokości oczekiwanych bezpośrednich efektów ekonomicznych zawiera tab. 4. </a:t>
            </a:r>
            <a:endParaRPr lang="pl-PL" sz="1600" dirty="0" smtClean="0"/>
          </a:p>
          <a:p>
            <a:pPr algn="just"/>
            <a:r>
              <a:rPr lang="pl-PL" sz="1600" dirty="0" smtClean="0"/>
              <a:t>Zgodnie </a:t>
            </a:r>
            <a:r>
              <a:rPr lang="pl-PL" sz="1600" dirty="0"/>
              <a:t>z przyjętymi wcześniej założeniami (por. kroki 4 i 5 procedury z rys. 1) względu na nieracjonalne koszty związane z wyceną pieniężną korzyści oraz późniejszą jej aktualizacją zrezygnowano z takiej wyceny korzyści związanych ze zwiększeniem efektywności pracowników oraz z ich rekrutacją i utrzymaniem. Uwzględniono je natomiast w monitorowanych wskaźnikach wdrożenia </a:t>
            </a:r>
            <a:r>
              <a:rPr lang="pl-PL" sz="1600" dirty="0" smtClean="0"/>
              <a:t>telepracy</a:t>
            </a:r>
          </a:p>
          <a:p>
            <a:pPr algn="just"/>
            <a:endParaRPr lang="pl-PL" sz="1600" dirty="0"/>
          </a:p>
        </p:txBody>
      </p:sp>
      <p:graphicFrame>
        <p:nvGraphicFramePr>
          <p:cNvPr id="4" name="Tabela 3"/>
          <p:cNvGraphicFramePr>
            <a:graphicFrameLocks noGrp="1"/>
          </p:cNvGraphicFramePr>
          <p:nvPr>
            <p:extLst>
              <p:ext uri="{D42A27DB-BD31-4B8C-83A1-F6EECF244321}">
                <p14:modId xmlns:p14="http://schemas.microsoft.com/office/powerpoint/2010/main" val="3599727168"/>
              </p:ext>
            </p:extLst>
          </p:nvPr>
        </p:nvGraphicFramePr>
        <p:xfrm>
          <a:off x="863588" y="2924944"/>
          <a:ext cx="7920881" cy="3384374"/>
        </p:xfrm>
        <a:graphic>
          <a:graphicData uri="http://schemas.openxmlformats.org/drawingml/2006/table">
            <a:tbl>
              <a:tblPr firstRow="1" firstCol="1" bandRow="1">
                <a:tableStyleId>{5C22544A-7EE6-4342-B048-85BDC9FD1C3A}</a:tableStyleId>
              </a:tblPr>
              <a:tblGrid>
                <a:gridCol w="3961336"/>
                <a:gridCol w="1065790"/>
                <a:gridCol w="964585"/>
                <a:gridCol w="964585"/>
                <a:gridCol w="964585"/>
              </a:tblGrid>
              <a:tr h="483482">
                <a:tc>
                  <a:txBody>
                    <a:bodyPr/>
                    <a:lstStyle/>
                    <a:p>
                      <a:pPr algn="ctr">
                        <a:lnSpc>
                          <a:spcPts val="1200"/>
                        </a:lnSpc>
                        <a:spcBef>
                          <a:spcPts val="100"/>
                        </a:spcBef>
                        <a:spcAft>
                          <a:spcPts val="100"/>
                        </a:spcAft>
                      </a:pPr>
                      <a:r>
                        <a:rPr lang="pl-PL" sz="1600">
                          <a:effectLst/>
                        </a:rPr>
                        <a:t>Wyszczególnienie</a:t>
                      </a:r>
                      <a:endParaRPr lang="pl-PL" sz="1800">
                        <a:effectLst/>
                        <a:latin typeface="Times New Roman"/>
                        <a:ea typeface="Times New Roman"/>
                      </a:endParaRPr>
                    </a:p>
                  </a:txBody>
                  <a:tcPr marL="36195" marR="36195" marT="0" marB="0"/>
                </a:tc>
                <a:tc>
                  <a:txBody>
                    <a:bodyPr/>
                    <a:lstStyle/>
                    <a:p>
                      <a:pPr algn="ctr">
                        <a:lnSpc>
                          <a:spcPts val="1200"/>
                        </a:lnSpc>
                        <a:spcAft>
                          <a:spcPts val="0"/>
                        </a:spcAft>
                      </a:pPr>
                      <a:r>
                        <a:rPr lang="pl-PL" sz="1600">
                          <a:effectLst/>
                        </a:rPr>
                        <a:t>2012</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2013</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2014</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2015</a:t>
                      </a:r>
                      <a:endParaRPr lang="pl-PL" sz="1800">
                        <a:effectLst/>
                        <a:latin typeface="Times New Roman"/>
                        <a:ea typeface="Times New Roman"/>
                      </a:endParaRPr>
                    </a:p>
                  </a:txBody>
                  <a:tcPr marL="36195" marR="36195" marT="0" marB="0" anchor="ctr"/>
                </a:tc>
              </a:tr>
              <a:tr h="483482">
                <a:tc>
                  <a:txBody>
                    <a:bodyPr/>
                    <a:lstStyle/>
                    <a:p>
                      <a:pPr algn="l">
                        <a:lnSpc>
                          <a:spcPts val="1200"/>
                        </a:lnSpc>
                        <a:spcBef>
                          <a:spcPts val="100"/>
                        </a:spcBef>
                        <a:spcAft>
                          <a:spcPts val="100"/>
                        </a:spcAft>
                      </a:pPr>
                      <a:r>
                        <a:rPr lang="pl-PL" sz="1600">
                          <a:effectLst/>
                        </a:rPr>
                        <a:t>Pełne nakłady i koszty wdrożenia programu</a:t>
                      </a:r>
                      <a:endParaRPr lang="pl-PL" sz="1800">
                        <a:effectLst/>
                        <a:latin typeface="Times New Roman"/>
                        <a:ea typeface="Times New Roman"/>
                      </a:endParaRPr>
                    </a:p>
                  </a:txBody>
                  <a:tcPr marL="36195" marR="36195" marT="0" marB="0"/>
                </a:tc>
                <a:tc>
                  <a:txBody>
                    <a:bodyPr/>
                    <a:lstStyle/>
                    <a:p>
                      <a:pPr algn="r">
                        <a:lnSpc>
                          <a:spcPts val="1200"/>
                        </a:lnSpc>
                        <a:spcBef>
                          <a:spcPts val="100"/>
                        </a:spcBef>
                        <a:spcAft>
                          <a:spcPts val="100"/>
                        </a:spcAft>
                      </a:pPr>
                      <a:r>
                        <a:rPr lang="pl-PL" sz="1600">
                          <a:effectLst/>
                        </a:rPr>
                        <a:t>100 000</a:t>
                      </a:r>
                      <a:endParaRPr lang="pl-PL" sz="1800">
                        <a:effectLst/>
                        <a:latin typeface="Times New Roman"/>
                        <a:ea typeface="Times New Roman"/>
                      </a:endParaRPr>
                    </a:p>
                  </a:txBody>
                  <a:tcPr marL="36195" marR="36195" marT="0" marB="0" anchor="ctr"/>
                </a:tc>
                <a:tc>
                  <a:txBody>
                    <a:bodyPr/>
                    <a:lstStyle/>
                    <a:p>
                      <a:pPr algn="r">
                        <a:lnSpc>
                          <a:spcPts val="1200"/>
                        </a:lnSpc>
                        <a:spcAft>
                          <a:spcPts val="0"/>
                        </a:spcAft>
                      </a:pPr>
                      <a:r>
                        <a:rPr lang="pl-PL" sz="1600">
                          <a:effectLst/>
                        </a:rPr>
                        <a:t>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0,00</a:t>
                      </a:r>
                      <a:endParaRPr lang="pl-PL" sz="1800">
                        <a:effectLst/>
                        <a:latin typeface="Times New Roman"/>
                        <a:ea typeface="Times New Roman"/>
                      </a:endParaRPr>
                    </a:p>
                  </a:txBody>
                  <a:tcPr marL="36195" marR="36195" marT="0" marB="0"/>
                </a:tc>
              </a:tr>
              <a:tr h="483482">
                <a:tc>
                  <a:txBody>
                    <a:bodyPr/>
                    <a:lstStyle/>
                    <a:p>
                      <a:pPr algn="l">
                        <a:lnSpc>
                          <a:spcPts val="1200"/>
                        </a:lnSpc>
                        <a:spcBef>
                          <a:spcPts val="100"/>
                        </a:spcBef>
                        <a:spcAft>
                          <a:spcPts val="100"/>
                        </a:spcAft>
                      </a:pPr>
                      <a:r>
                        <a:rPr lang="pl-PL" sz="1600">
                          <a:effectLst/>
                        </a:rPr>
                        <a:t>Pełne koszty dostosowania stanowisk pracy</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12 000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12 000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12 000</a:t>
                      </a:r>
                      <a:endParaRPr lang="pl-PL" sz="1800">
                        <a:effectLst/>
                        <a:latin typeface="Times New Roman"/>
                        <a:ea typeface="Times New Roman"/>
                      </a:endParaRPr>
                    </a:p>
                  </a:txBody>
                  <a:tcPr marL="36195" marR="36195" marT="0" marB="0"/>
                </a:tc>
                <a:tc>
                  <a:txBody>
                    <a:bodyPr/>
                    <a:lstStyle/>
                    <a:p>
                      <a:pPr algn="r">
                        <a:lnSpc>
                          <a:spcPts val="1200"/>
                        </a:lnSpc>
                        <a:spcBef>
                          <a:spcPts val="100"/>
                        </a:spcBef>
                        <a:spcAft>
                          <a:spcPts val="100"/>
                        </a:spcAft>
                      </a:pPr>
                      <a:r>
                        <a:rPr lang="pl-PL" sz="1600">
                          <a:effectLst/>
                        </a:rPr>
                        <a:t>0,00</a:t>
                      </a:r>
                      <a:endParaRPr lang="pl-PL" sz="1800">
                        <a:effectLst/>
                        <a:latin typeface="Times New Roman"/>
                        <a:ea typeface="Times New Roman"/>
                      </a:endParaRPr>
                    </a:p>
                  </a:txBody>
                  <a:tcPr marL="36195" marR="36195" marT="0" marB="0" anchor="ctr"/>
                </a:tc>
              </a:tr>
              <a:tr h="483482">
                <a:tc>
                  <a:txBody>
                    <a:bodyPr/>
                    <a:lstStyle/>
                    <a:p>
                      <a:pPr algn="l">
                        <a:lnSpc>
                          <a:spcPts val="1200"/>
                        </a:lnSpc>
                        <a:spcBef>
                          <a:spcPts val="100"/>
                        </a:spcBef>
                        <a:spcAft>
                          <a:spcPts val="100"/>
                        </a:spcAft>
                      </a:pPr>
                      <a:r>
                        <a:rPr lang="pl-PL" sz="1600">
                          <a:effectLst/>
                        </a:rPr>
                        <a:t>Pełny koszty dostęp telepracowników do sieci</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9 600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19 200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28 800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28 800,00</a:t>
                      </a:r>
                      <a:endParaRPr lang="pl-PL" sz="1800">
                        <a:effectLst/>
                        <a:latin typeface="Times New Roman"/>
                        <a:ea typeface="Times New Roman"/>
                      </a:endParaRPr>
                    </a:p>
                  </a:txBody>
                  <a:tcPr marL="36195" marR="36195" marT="0" marB="0"/>
                </a:tc>
              </a:tr>
              <a:tr h="483482">
                <a:tc>
                  <a:txBody>
                    <a:bodyPr/>
                    <a:lstStyle/>
                    <a:p>
                      <a:pPr algn="l">
                        <a:lnSpc>
                          <a:spcPts val="1200"/>
                        </a:lnSpc>
                        <a:spcBef>
                          <a:spcPts val="100"/>
                        </a:spcBef>
                        <a:spcAft>
                          <a:spcPts val="100"/>
                        </a:spcAft>
                      </a:pPr>
                      <a:r>
                        <a:rPr lang="pl-PL" sz="1600">
                          <a:effectLst/>
                        </a:rPr>
                        <a:t>Szkolenia i warsztaty telepracowników i ich menedżerów</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50 000</a:t>
                      </a:r>
                      <a:endParaRPr lang="pl-PL" sz="1800">
                        <a:effectLst/>
                        <a:latin typeface="Times New Roman"/>
                        <a:ea typeface="Times New Roman"/>
                      </a:endParaRPr>
                    </a:p>
                  </a:txBody>
                  <a:tcPr marL="36195" marR="36195" marT="0" marB="0" anchor="ctr"/>
                </a:tc>
                <a:tc>
                  <a:txBody>
                    <a:bodyPr/>
                    <a:lstStyle/>
                    <a:p>
                      <a:pPr algn="r">
                        <a:lnSpc>
                          <a:spcPts val="1200"/>
                        </a:lnSpc>
                        <a:spcAft>
                          <a:spcPts val="0"/>
                        </a:spcAft>
                      </a:pPr>
                      <a:r>
                        <a:rPr lang="pl-PL" sz="1600">
                          <a:effectLst/>
                        </a:rPr>
                        <a:t>50 000</a:t>
                      </a:r>
                      <a:endParaRPr lang="pl-PL" sz="1800">
                        <a:effectLst/>
                        <a:latin typeface="Times New Roman"/>
                        <a:ea typeface="Times New Roman"/>
                      </a:endParaRPr>
                    </a:p>
                  </a:txBody>
                  <a:tcPr marL="36195" marR="36195" marT="0" marB="0" anchor="ctr"/>
                </a:tc>
                <a:tc>
                  <a:txBody>
                    <a:bodyPr/>
                    <a:lstStyle/>
                    <a:p>
                      <a:pPr algn="r">
                        <a:lnSpc>
                          <a:spcPts val="1200"/>
                        </a:lnSpc>
                        <a:spcAft>
                          <a:spcPts val="0"/>
                        </a:spcAft>
                      </a:pPr>
                      <a:r>
                        <a:rPr lang="pl-PL" sz="1600">
                          <a:effectLst/>
                        </a:rPr>
                        <a:t>50 000</a:t>
                      </a:r>
                      <a:endParaRPr lang="pl-PL" sz="1800">
                        <a:effectLst/>
                        <a:latin typeface="Times New Roman"/>
                        <a:ea typeface="Times New Roman"/>
                      </a:endParaRPr>
                    </a:p>
                  </a:txBody>
                  <a:tcPr marL="36195" marR="36195" marT="0" marB="0" anchor="ctr"/>
                </a:tc>
                <a:tc>
                  <a:txBody>
                    <a:bodyPr/>
                    <a:lstStyle/>
                    <a:p>
                      <a:pPr algn="r">
                        <a:lnSpc>
                          <a:spcPts val="1200"/>
                        </a:lnSpc>
                        <a:spcAft>
                          <a:spcPts val="0"/>
                        </a:spcAft>
                      </a:pPr>
                      <a:r>
                        <a:rPr lang="pl-PL" sz="1600">
                          <a:effectLst/>
                        </a:rPr>
                        <a:t>0,00</a:t>
                      </a:r>
                      <a:endParaRPr lang="pl-PL" sz="1800">
                        <a:effectLst/>
                        <a:latin typeface="Times New Roman"/>
                        <a:ea typeface="Times New Roman"/>
                      </a:endParaRPr>
                    </a:p>
                  </a:txBody>
                  <a:tcPr marL="36195" marR="36195" marT="0" marB="0" anchor="ctr"/>
                </a:tc>
              </a:tr>
              <a:tr h="483482">
                <a:tc>
                  <a:txBody>
                    <a:bodyPr/>
                    <a:lstStyle/>
                    <a:p>
                      <a:pPr algn="l">
                        <a:lnSpc>
                          <a:spcPts val="1200"/>
                        </a:lnSpc>
                        <a:spcBef>
                          <a:spcPts val="100"/>
                        </a:spcBef>
                        <a:spcAft>
                          <a:spcPts val="100"/>
                        </a:spcAft>
                      </a:pPr>
                      <a:r>
                        <a:rPr lang="pl-PL" sz="1600">
                          <a:effectLst/>
                        </a:rPr>
                        <a:t>Koszty utrzymania programu telepracy</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30 000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30 000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30 000,00</a:t>
                      </a:r>
                      <a:endParaRPr lang="pl-PL" sz="1800">
                        <a:effectLst/>
                        <a:latin typeface="Times New Roman"/>
                        <a:ea typeface="Times New Roman"/>
                      </a:endParaRPr>
                    </a:p>
                  </a:txBody>
                  <a:tcPr marL="36195" marR="36195" marT="0" marB="0"/>
                </a:tc>
              </a:tr>
              <a:tr h="483482">
                <a:tc>
                  <a:txBody>
                    <a:bodyPr/>
                    <a:lstStyle/>
                    <a:p>
                      <a:pPr algn="l">
                        <a:lnSpc>
                          <a:spcPts val="1200"/>
                        </a:lnSpc>
                        <a:spcBef>
                          <a:spcPts val="100"/>
                        </a:spcBef>
                        <a:spcAft>
                          <a:spcPts val="100"/>
                        </a:spcAft>
                      </a:pPr>
                      <a:r>
                        <a:rPr lang="pl-PL" sz="1600">
                          <a:effectLst/>
                        </a:rPr>
                        <a:t>Razem nakłady i koszty</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171 600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111 200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120 800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dirty="0">
                          <a:effectLst/>
                        </a:rPr>
                        <a:t>58 800,00</a:t>
                      </a:r>
                      <a:endParaRPr lang="pl-PL" sz="1800" dirty="0">
                        <a:effectLst/>
                        <a:latin typeface="Times New Roman"/>
                        <a:ea typeface="Times New Roman"/>
                      </a:endParaRPr>
                    </a:p>
                  </a:txBody>
                  <a:tcPr marL="36195" marR="36195" marT="0" marB="0"/>
                </a:tc>
              </a:tr>
            </a:tbl>
          </a:graphicData>
        </a:graphic>
      </p:graphicFrame>
      <p:sp>
        <p:nvSpPr>
          <p:cNvPr id="5" name="Rectangle 1"/>
          <p:cNvSpPr>
            <a:spLocks noChangeArrowheads="1"/>
          </p:cNvSpPr>
          <p:nvPr/>
        </p:nvSpPr>
        <p:spPr bwMode="auto">
          <a:xfrm>
            <a:off x="683568" y="2372200"/>
            <a:ext cx="64087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Przewidywane nakłady i koszty wdrożenia programu telepracy (w zł)</a:t>
            </a:r>
            <a:endParaRPr kumimoji="0" lang="pl-PL" sz="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0167627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1278393473"/>
              </p:ext>
            </p:extLst>
          </p:nvPr>
        </p:nvGraphicFramePr>
        <p:xfrm>
          <a:off x="755575" y="1052736"/>
          <a:ext cx="7704857" cy="1728192"/>
        </p:xfrm>
        <a:graphic>
          <a:graphicData uri="http://schemas.openxmlformats.org/drawingml/2006/table">
            <a:tbl>
              <a:tblPr firstRow="1" firstCol="1" bandRow="1">
                <a:tableStyleId>{5C22544A-7EE6-4342-B048-85BDC9FD1C3A}</a:tableStyleId>
              </a:tblPr>
              <a:tblGrid>
                <a:gridCol w="3951745"/>
                <a:gridCol w="938278"/>
                <a:gridCol w="938278"/>
                <a:gridCol w="938278"/>
                <a:gridCol w="938278"/>
              </a:tblGrid>
              <a:tr h="432048">
                <a:tc>
                  <a:txBody>
                    <a:bodyPr/>
                    <a:lstStyle/>
                    <a:p>
                      <a:pPr algn="ctr">
                        <a:lnSpc>
                          <a:spcPts val="1200"/>
                        </a:lnSpc>
                        <a:spcBef>
                          <a:spcPts val="100"/>
                        </a:spcBef>
                        <a:spcAft>
                          <a:spcPts val="100"/>
                        </a:spcAft>
                      </a:pPr>
                      <a:r>
                        <a:rPr lang="pl-PL" sz="1600" dirty="0">
                          <a:effectLst/>
                        </a:rPr>
                        <a:t>Wyszczególnienie</a:t>
                      </a:r>
                      <a:endParaRPr lang="pl-PL" sz="1800" dirty="0">
                        <a:effectLst/>
                        <a:latin typeface="Times New Roman"/>
                        <a:ea typeface="Times New Roman"/>
                      </a:endParaRPr>
                    </a:p>
                  </a:txBody>
                  <a:tcPr marL="36195" marR="36195" marT="0" marB="0"/>
                </a:tc>
                <a:tc>
                  <a:txBody>
                    <a:bodyPr/>
                    <a:lstStyle/>
                    <a:p>
                      <a:pPr algn="ctr">
                        <a:lnSpc>
                          <a:spcPts val="1200"/>
                        </a:lnSpc>
                        <a:spcAft>
                          <a:spcPts val="0"/>
                        </a:spcAft>
                      </a:pPr>
                      <a:r>
                        <a:rPr lang="pl-PL" sz="1600">
                          <a:effectLst/>
                        </a:rPr>
                        <a:t>2012</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2013</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2014</a:t>
                      </a:r>
                      <a:endParaRPr lang="pl-PL" sz="1800">
                        <a:effectLst/>
                        <a:latin typeface="Times New Roman"/>
                        <a:ea typeface="Times New Roman"/>
                      </a:endParaRPr>
                    </a:p>
                  </a:txBody>
                  <a:tcPr marL="36195" marR="36195" marT="0" marB="0" anchor="ctr"/>
                </a:tc>
                <a:tc>
                  <a:txBody>
                    <a:bodyPr/>
                    <a:lstStyle/>
                    <a:p>
                      <a:pPr algn="ctr">
                        <a:lnSpc>
                          <a:spcPts val="1200"/>
                        </a:lnSpc>
                        <a:spcAft>
                          <a:spcPts val="0"/>
                        </a:spcAft>
                      </a:pPr>
                      <a:r>
                        <a:rPr lang="pl-PL" sz="1600">
                          <a:effectLst/>
                        </a:rPr>
                        <a:t>2015</a:t>
                      </a:r>
                      <a:endParaRPr lang="pl-PL" sz="1800">
                        <a:effectLst/>
                        <a:latin typeface="Times New Roman"/>
                        <a:ea typeface="Times New Roman"/>
                      </a:endParaRPr>
                    </a:p>
                  </a:txBody>
                  <a:tcPr marL="36195" marR="36195" marT="0" marB="0" anchor="ctr"/>
                </a:tc>
              </a:tr>
              <a:tr h="432048">
                <a:tc>
                  <a:txBody>
                    <a:bodyPr/>
                    <a:lstStyle/>
                    <a:p>
                      <a:pPr algn="l">
                        <a:lnSpc>
                          <a:spcPts val="1200"/>
                        </a:lnSpc>
                        <a:spcAft>
                          <a:spcPts val="0"/>
                        </a:spcAft>
                      </a:pPr>
                      <a:r>
                        <a:rPr lang="pl-PL" sz="1600">
                          <a:effectLst/>
                        </a:rPr>
                        <a:t>Zmniejszone koszty zapewnienia stanowisk pracy</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39 000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156 000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234 000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234 000</a:t>
                      </a:r>
                      <a:endParaRPr lang="pl-PL" sz="1800">
                        <a:effectLst/>
                        <a:latin typeface="Times New Roman"/>
                        <a:ea typeface="Times New Roman"/>
                      </a:endParaRPr>
                    </a:p>
                  </a:txBody>
                  <a:tcPr marL="36195" marR="36195" marT="0" marB="0"/>
                </a:tc>
              </a:tr>
              <a:tr h="432048">
                <a:tc>
                  <a:txBody>
                    <a:bodyPr/>
                    <a:lstStyle/>
                    <a:p>
                      <a:pPr algn="l">
                        <a:lnSpc>
                          <a:spcPts val="1200"/>
                        </a:lnSpc>
                        <a:spcAft>
                          <a:spcPts val="0"/>
                        </a:spcAft>
                      </a:pPr>
                      <a:r>
                        <a:rPr lang="pl-PL" sz="1600">
                          <a:effectLst/>
                        </a:rPr>
                        <a:t>Zmniejszone koszty absencji telepracowników</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1 800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7 200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10 800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10 800</a:t>
                      </a:r>
                      <a:endParaRPr lang="pl-PL" sz="1800">
                        <a:effectLst/>
                        <a:latin typeface="Times New Roman"/>
                        <a:ea typeface="Times New Roman"/>
                      </a:endParaRPr>
                    </a:p>
                  </a:txBody>
                  <a:tcPr marL="36195" marR="36195" marT="0" marB="0"/>
                </a:tc>
              </a:tr>
              <a:tr h="432048">
                <a:tc>
                  <a:txBody>
                    <a:bodyPr/>
                    <a:lstStyle/>
                    <a:p>
                      <a:pPr algn="l">
                        <a:lnSpc>
                          <a:spcPts val="1200"/>
                        </a:lnSpc>
                        <a:spcAft>
                          <a:spcPts val="0"/>
                        </a:spcAft>
                      </a:pPr>
                      <a:r>
                        <a:rPr lang="pl-PL" sz="1600" dirty="0">
                          <a:effectLst/>
                        </a:rPr>
                        <a:t>Razem efekty </a:t>
                      </a:r>
                      <a:endParaRPr lang="pl-PL" sz="1800" dirty="0">
                        <a:effectLst/>
                        <a:latin typeface="Times New Roman"/>
                        <a:ea typeface="Times New Roman"/>
                      </a:endParaRPr>
                    </a:p>
                  </a:txBody>
                  <a:tcPr marL="36195" marR="36195" marT="0" marB="0"/>
                </a:tc>
                <a:tc>
                  <a:txBody>
                    <a:bodyPr/>
                    <a:lstStyle/>
                    <a:p>
                      <a:pPr algn="r">
                        <a:lnSpc>
                          <a:spcPts val="1200"/>
                        </a:lnSpc>
                        <a:spcAft>
                          <a:spcPts val="0"/>
                        </a:spcAft>
                      </a:pPr>
                      <a:r>
                        <a:rPr lang="pl-PL" sz="1600">
                          <a:effectLst/>
                        </a:rPr>
                        <a:t>40 800</a:t>
                      </a:r>
                      <a:endParaRPr lang="pl-PL" sz="1800">
                        <a:effectLst/>
                        <a:latin typeface="Times New Roman"/>
                        <a:ea typeface="Times New Roman"/>
                      </a:endParaRPr>
                    </a:p>
                  </a:txBody>
                  <a:tcPr marL="36195" marR="36195" marT="0" marB="0"/>
                </a:tc>
                <a:tc>
                  <a:txBody>
                    <a:bodyPr/>
                    <a:lstStyle/>
                    <a:p>
                      <a:pPr algn="r">
                        <a:lnSpc>
                          <a:spcPts val="1200"/>
                        </a:lnSpc>
                        <a:spcAft>
                          <a:spcPts val="0"/>
                        </a:spcAft>
                      </a:pPr>
                      <a:r>
                        <a:rPr lang="pl-PL" sz="1600" dirty="0">
                          <a:effectLst/>
                        </a:rPr>
                        <a:t>163 200</a:t>
                      </a:r>
                      <a:endParaRPr lang="pl-PL" sz="1800" dirty="0">
                        <a:effectLst/>
                        <a:latin typeface="Times New Roman"/>
                        <a:ea typeface="Times New Roman"/>
                      </a:endParaRPr>
                    </a:p>
                  </a:txBody>
                  <a:tcPr marL="36195" marR="36195" marT="0" marB="0"/>
                </a:tc>
                <a:tc>
                  <a:txBody>
                    <a:bodyPr/>
                    <a:lstStyle/>
                    <a:p>
                      <a:pPr algn="r">
                        <a:lnSpc>
                          <a:spcPts val="1200"/>
                        </a:lnSpc>
                        <a:spcAft>
                          <a:spcPts val="0"/>
                        </a:spcAft>
                      </a:pPr>
                      <a:r>
                        <a:rPr lang="pl-PL" sz="1600" dirty="0">
                          <a:effectLst/>
                        </a:rPr>
                        <a:t>244 800</a:t>
                      </a:r>
                      <a:endParaRPr lang="pl-PL" sz="1800" dirty="0">
                        <a:effectLst/>
                        <a:latin typeface="Times New Roman"/>
                        <a:ea typeface="Times New Roman"/>
                      </a:endParaRPr>
                    </a:p>
                  </a:txBody>
                  <a:tcPr marL="36195" marR="36195" marT="0" marB="0"/>
                </a:tc>
                <a:tc>
                  <a:txBody>
                    <a:bodyPr/>
                    <a:lstStyle/>
                    <a:p>
                      <a:pPr algn="r">
                        <a:lnSpc>
                          <a:spcPts val="1200"/>
                        </a:lnSpc>
                        <a:spcAft>
                          <a:spcPts val="0"/>
                        </a:spcAft>
                      </a:pPr>
                      <a:r>
                        <a:rPr lang="pl-PL" sz="1600" dirty="0">
                          <a:effectLst/>
                        </a:rPr>
                        <a:t>244 800</a:t>
                      </a:r>
                      <a:endParaRPr lang="pl-PL" sz="1800" dirty="0">
                        <a:effectLst/>
                        <a:latin typeface="Times New Roman"/>
                        <a:ea typeface="Times New Roman"/>
                      </a:endParaRPr>
                    </a:p>
                  </a:txBody>
                  <a:tcPr marL="36195" marR="36195" marT="0" marB="0"/>
                </a:tc>
              </a:tr>
            </a:tbl>
          </a:graphicData>
        </a:graphic>
      </p:graphicFrame>
      <p:sp>
        <p:nvSpPr>
          <p:cNvPr id="5" name="Rectangle 1"/>
          <p:cNvSpPr>
            <a:spLocks noChangeArrowheads="1"/>
          </p:cNvSpPr>
          <p:nvPr/>
        </p:nvSpPr>
        <p:spPr bwMode="auto">
          <a:xfrm>
            <a:off x="683568" y="571999"/>
            <a:ext cx="79208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Przewidywane efekty ekonomiczne wdrożenia programu telepracy (w zł)</a:t>
            </a:r>
            <a:endParaRPr kumimoji="0" lang="pl-PL" sz="800" b="1" i="1"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3266168149"/>
              </p:ext>
            </p:extLst>
          </p:nvPr>
        </p:nvGraphicFramePr>
        <p:xfrm>
          <a:off x="798077" y="3392996"/>
          <a:ext cx="7662354" cy="2304253"/>
        </p:xfrm>
        <a:graphic>
          <a:graphicData uri="http://schemas.openxmlformats.org/drawingml/2006/table">
            <a:tbl>
              <a:tblPr firstRow="1" firstCol="1" bandRow="1">
                <a:tableStyleId>{5C22544A-7EE6-4342-B048-85BDC9FD1C3A}</a:tableStyleId>
              </a:tblPr>
              <a:tblGrid>
                <a:gridCol w="3783277"/>
                <a:gridCol w="1115396"/>
                <a:gridCol w="921227"/>
                <a:gridCol w="921227"/>
                <a:gridCol w="921227"/>
              </a:tblGrid>
              <a:tr h="329179">
                <a:tc>
                  <a:txBody>
                    <a:bodyPr/>
                    <a:lstStyle/>
                    <a:p>
                      <a:pPr algn="ctr">
                        <a:lnSpc>
                          <a:spcPts val="1200"/>
                        </a:lnSpc>
                        <a:spcBef>
                          <a:spcPts val="100"/>
                        </a:spcBef>
                        <a:spcAft>
                          <a:spcPts val="100"/>
                        </a:spcAft>
                      </a:pPr>
                      <a:r>
                        <a:rPr lang="pl-PL" sz="1400">
                          <a:effectLst/>
                        </a:rPr>
                        <a:t>Wyszczególnienie</a:t>
                      </a:r>
                      <a:endParaRPr lang="pl-PL" sz="1600">
                        <a:effectLst/>
                        <a:latin typeface="Times New Roman"/>
                        <a:ea typeface="Times New Roman"/>
                      </a:endParaRPr>
                    </a:p>
                  </a:txBody>
                  <a:tcPr marL="36195" marR="36195" marT="0" marB="0"/>
                </a:tc>
                <a:tc>
                  <a:txBody>
                    <a:bodyPr/>
                    <a:lstStyle/>
                    <a:p>
                      <a:pPr algn="ctr">
                        <a:lnSpc>
                          <a:spcPts val="1200"/>
                        </a:lnSpc>
                        <a:spcAft>
                          <a:spcPts val="0"/>
                        </a:spcAft>
                      </a:pPr>
                      <a:r>
                        <a:rPr lang="pl-PL" sz="1400">
                          <a:effectLst/>
                        </a:rPr>
                        <a:t>2012</a:t>
                      </a:r>
                      <a:endParaRPr lang="pl-PL" sz="1600">
                        <a:effectLst/>
                        <a:latin typeface="Times New Roman"/>
                        <a:ea typeface="Times New Roman"/>
                      </a:endParaRPr>
                    </a:p>
                  </a:txBody>
                  <a:tcPr marL="36195" marR="36195" marT="0" marB="0" anchor="ctr"/>
                </a:tc>
                <a:tc>
                  <a:txBody>
                    <a:bodyPr/>
                    <a:lstStyle/>
                    <a:p>
                      <a:pPr algn="ctr">
                        <a:lnSpc>
                          <a:spcPts val="1200"/>
                        </a:lnSpc>
                        <a:spcAft>
                          <a:spcPts val="0"/>
                        </a:spcAft>
                      </a:pPr>
                      <a:r>
                        <a:rPr lang="pl-PL" sz="1400">
                          <a:effectLst/>
                        </a:rPr>
                        <a:t>2013</a:t>
                      </a:r>
                      <a:endParaRPr lang="pl-PL" sz="1600">
                        <a:effectLst/>
                        <a:latin typeface="Times New Roman"/>
                        <a:ea typeface="Times New Roman"/>
                      </a:endParaRPr>
                    </a:p>
                  </a:txBody>
                  <a:tcPr marL="36195" marR="36195" marT="0" marB="0" anchor="ctr"/>
                </a:tc>
                <a:tc>
                  <a:txBody>
                    <a:bodyPr/>
                    <a:lstStyle/>
                    <a:p>
                      <a:pPr algn="ctr">
                        <a:lnSpc>
                          <a:spcPts val="1200"/>
                        </a:lnSpc>
                        <a:spcAft>
                          <a:spcPts val="0"/>
                        </a:spcAft>
                      </a:pPr>
                      <a:r>
                        <a:rPr lang="pl-PL" sz="1400">
                          <a:effectLst/>
                        </a:rPr>
                        <a:t>2014</a:t>
                      </a:r>
                      <a:endParaRPr lang="pl-PL" sz="1600">
                        <a:effectLst/>
                        <a:latin typeface="Times New Roman"/>
                        <a:ea typeface="Times New Roman"/>
                      </a:endParaRPr>
                    </a:p>
                  </a:txBody>
                  <a:tcPr marL="36195" marR="36195" marT="0" marB="0" anchor="ctr"/>
                </a:tc>
                <a:tc>
                  <a:txBody>
                    <a:bodyPr/>
                    <a:lstStyle/>
                    <a:p>
                      <a:pPr algn="ctr">
                        <a:lnSpc>
                          <a:spcPts val="1200"/>
                        </a:lnSpc>
                        <a:spcAft>
                          <a:spcPts val="0"/>
                        </a:spcAft>
                      </a:pPr>
                      <a:r>
                        <a:rPr lang="pl-PL" sz="1400">
                          <a:effectLst/>
                        </a:rPr>
                        <a:t>2015</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Nakłady i koszty (CF–)</a:t>
                      </a:r>
                      <a:endParaRPr lang="pl-PL" sz="1600">
                        <a:effectLst/>
                        <a:latin typeface="Times New Roman"/>
                        <a:ea typeface="Times New Roman"/>
                      </a:endParaRPr>
                    </a:p>
                  </a:txBody>
                  <a:tcPr marL="36195" marR="36195" marT="0" marB="0"/>
                </a:tc>
                <a:tc>
                  <a:txBody>
                    <a:bodyPr/>
                    <a:lstStyle/>
                    <a:p>
                      <a:pPr algn="r">
                        <a:lnSpc>
                          <a:spcPts val="1200"/>
                        </a:lnSpc>
                        <a:spcAft>
                          <a:spcPts val="0"/>
                        </a:spcAft>
                      </a:pPr>
                      <a:r>
                        <a:rPr lang="pl-PL" sz="1400">
                          <a:effectLst/>
                        </a:rPr>
                        <a:t>171 600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111 200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120 800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58 800</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Efekty (przewidywane korzyści oraz redukcje kosztów – CF+)</a:t>
                      </a:r>
                      <a:endParaRPr lang="pl-PL" sz="1600">
                        <a:effectLst/>
                        <a:latin typeface="Times New Roman"/>
                        <a:ea typeface="Times New Roman"/>
                      </a:endParaRPr>
                    </a:p>
                  </a:txBody>
                  <a:tcPr marL="36195" marR="36195" marT="0" marB="0"/>
                </a:tc>
                <a:tc>
                  <a:txBody>
                    <a:bodyPr/>
                    <a:lstStyle/>
                    <a:p>
                      <a:pPr algn="r">
                        <a:lnSpc>
                          <a:spcPts val="1200"/>
                        </a:lnSpc>
                        <a:spcAft>
                          <a:spcPts val="0"/>
                        </a:spcAft>
                      </a:pPr>
                      <a:r>
                        <a:rPr lang="pl-PL" sz="1400">
                          <a:effectLst/>
                        </a:rPr>
                        <a:t>40 800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163 200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244 800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244 800</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Przepływy pieniężne netto (NCF)</a:t>
                      </a:r>
                      <a:endParaRPr lang="pl-PL" sz="1600">
                        <a:effectLst/>
                        <a:latin typeface="Times New Roman"/>
                        <a:ea typeface="Times New Roman"/>
                      </a:endParaRPr>
                    </a:p>
                  </a:txBody>
                  <a:tcPr marL="36195" marR="36195" marT="0" marB="0"/>
                </a:tc>
                <a:tc>
                  <a:txBody>
                    <a:bodyPr/>
                    <a:lstStyle/>
                    <a:p>
                      <a:pPr algn="r">
                        <a:lnSpc>
                          <a:spcPts val="1200"/>
                        </a:lnSpc>
                        <a:spcAft>
                          <a:spcPts val="0"/>
                        </a:spcAft>
                      </a:pPr>
                      <a:r>
                        <a:rPr lang="pl-PL" sz="1400">
                          <a:effectLst/>
                        </a:rPr>
                        <a:t>– 130 800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52 000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124 000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186 000</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Współczynnik dyskonta 10% (CO)</a:t>
                      </a:r>
                      <a:endParaRPr lang="pl-PL" sz="1600">
                        <a:effectLst/>
                        <a:latin typeface="Times New Roman"/>
                        <a:ea typeface="Times New Roman"/>
                      </a:endParaRPr>
                    </a:p>
                  </a:txBody>
                  <a:tcPr marL="36195" marR="36195" marT="0" marB="0"/>
                </a:tc>
                <a:tc>
                  <a:txBody>
                    <a:bodyPr/>
                    <a:lstStyle/>
                    <a:p>
                      <a:pPr algn="r">
                        <a:lnSpc>
                          <a:spcPts val="1200"/>
                        </a:lnSpc>
                        <a:spcAft>
                          <a:spcPts val="0"/>
                        </a:spcAft>
                      </a:pPr>
                      <a:r>
                        <a:rPr lang="pl-PL" sz="1400">
                          <a:effectLst/>
                        </a:rPr>
                        <a:t>1,0000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0,9200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0,8465</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0,7788</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Zdyskontowane przepływy pieniężne (NCF × CO)</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 130 800</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47 842</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104 965</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144 859</a:t>
                      </a:r>
                      <a:endParaRPr lang="pl-PL" sz="1600">
                        <a:effectLst/>
                        <a:latin typeface="Times New Roman"/>
                        <a:ea typeface="Times New Roman"/>
                      </a:endParaRPr>
                    </a:p>
                  </a:txBody>
                  <a:tcPr marL="36195" marR="36195" marT="0" marB="0" anchor="ctr"/>
                </a:tc>
              </a:tr>
              <a:tr h="329179">
                <a:tc>
                  <a:txBody>
                    <a:bodyPr/>
                    <a:lstStyle/>
                    <a:p>
                      <a:pPr algn="l">
                        <a:lnSpc>
                          <a:spcPts val="1200"/>
                        </a:lnSpc>
                        <a:spcBef>
                          <a:spcPts val="100"/>
                        </a:spcBef>
                        <a:spcAft>
                          <a:spcPts val="100"/>
                        </a:spcAft>
                      </a:pPr>
                      <a:r>
                        <a:rPr lang="pl-PL" sz="1400">
                          <a:effectLst/>
                        </a:rPr>
                        <a:t>Skumulowane zdyskontowane przepływy pieniężne</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dirty="0">
                          <a:effectLst/>
                        </a:rPr>
                        <a:t>– 130 800</a:t>
                      </a:r>
                      <a:endParaRPr lang="pl-PL" sz="1600" dirty="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 82 958</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a:effectLst/>
                        </a:rPr>
                        <a:t>22 007</a:t>
                      </a:r>
                      <a:endParaRPr lang="pl-PL" sz="1600">
                        <a:effectLst/>
                        <a:latin typeface="Times New Roman"/>
                        <a:ea typeface="Times New Roman"/>
                      </a:endParaRPr>
                    </a:p>
                  </a:txBody>
                  <a:tcPr marL="36195" marR="36195" marT="0" marB="0" anchor="ctr"/>
                </a:tc>
                <a:tc>
                  <a:txBody>
                    <a:bodyPr/>
                    <a:lstStyle/>
                    <a:p>
                      <a:pPr algn="r">
                        <a:lnSpc>
                          <a:spcPts val="1200"/>
                        </a:lnSpc>
                        <a:spcAft>
                          <a:spcPts val="0"/>
                        </a:spcAft>
                      </a:pPr>
                      <a:r>
                        <a:rPr lang="pl-PL" sz="1400" dirty="0">
                          <a:effectLst/>
                        </a:rPr>
                        <a:t>166 866</a:t>
                      </a:r>
                      <a:endParaRPr lang="pl-PL" sz="1600" dirty="0">
                        <a:effectLst/>
                        <a:latin typeface="Times New Roman"/>
                        <a:ea typeface="Times New Roman"/>
                      </a:endParaRPr>
                    </a:p>
                  </a:txBody>
                  <a:tcPr marL="36195" marR="36195" marT="0" marB="0" anchor="ctr"/>
                </a:tc>
              </a:tr>
            </a:tbl>
          </a:graphicData>
        </a:graphic>
      </p:graphicFrame>
      <p:sp>
        <p:nvSpPr>
          <p:cNvPr id="7" name="Rectangle 2"/>
          <p:cNvSpPr>
            <a:spLocks noChangeArrowheads="1"/>
          </p:cNvSpPr>
          <p:nvPr/>
        </p:nvSpPr>
        <p:spPr bwMode="auto">
          <a:xfrm>
            <a:off x="791580" y="2882712"/>
            <a:ext cx="73808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Przepływy pieniężne w ramach wdrożenia programu telepracy (w zł)</a:t>
            </a:r>
            <a:endParaRPr kumimoji="0" lang="pl-PL" sz="800" b="1" i="1" u="none" strike="noStrike" cap="none" normalizeH="0" baseline="0" dirty="0" smtClean="0">
              <a:ln>
                <a:noFill/>
              </a:ln>
              <a:solidFill>
                <a:schemeClr val="tx1"/>
              </a:solidFill>
              <a:effectLst/>
              <a:latin typeface="Arial" pitchFamily="34" charset="0"/>
              <a:cs typeface="Arial" pitchFamily="34" charset="0"/>
            </a:endParaRPr>
          </a:p>
        </p:txBody>
      </p:sp>
      <p:sp>
        <p:nvSpPr>
          <p:cNvPr id="8" name="Prostokąt 7"/>
          <p:cNvSpPr/>
          <p:nvPr/>
        </p:nvSpPr>
        <p:spPr>
          <a:xfrm>
            <a:off x="791580" y="5877272"/>
            <a:ext cx="7632848" cy="646331"/>
          </a:xfrm>
          <a:prstGeom prst="rect">
            <a:avLst/>
          </a:prstGeom>
        </p:spPr>
        <p:txBody>
          <a:bodyPr wrap="square">
            <a:spAutoFit/>
          </a:bodyPr>
          <a:lstStyle/>
          <a:p>
            <a:r>
              <a:rPr lang="pl-PL" dirty="0"/>
              <a:t>Tab. </a:t>
            </a:r>
            <a:r>
              <a:rPr lang="pl-PL" dirty="0" err="1" smtClean="0"/>
              <a:t>powyzsza</a:t>
            </a:r>
            <a:r>
              <a:rPr lang="pl-PL" dirty="0" smtClean="0"/>
              <a:t> </a:t>
            </a:r>
            <a:r>
              <a:rPr lang="pl-PL" dirty="0"/>
              <a:t>prezentuje zestawienie przepływów pieniężnych (</a:t>
            </a:r>
            <a:r>
              <a:rPr lang="pl-PL" i="1" dirty="0" err="1"/>
              <a:t>cash</a:t>
            </a:r>
            <a:r>
              <a:rPr lang="pl-PL" i="1" dirty="0"/>
              <a:t> </a:t>
            </a:r>
            <a:r>
              <a:rPr lang="pl-PL" i="1" dirty="0" err="1"/>
              <a:t>flow</a:t>
            </a:r>
            <a:r>
              <a:rPr lang="pl-PL" dirty="0"/>
              <a:t>) wdrożenia, stanowiące podstawę do obliczenia wartości NPV, IRR i MIRR. </a:t>
            </a:r>
          </a:p>
        </p:txBody>
      </p:sp>
    </p:spTree>
    <p:extLst>
      <p:ext uri="{BB962C8B-B14F-4D97-AF65-F5344CB8AC3E}">
        <p14:creationId xmlns:p14="http://schemas.microsoft.com/office/powerpoint/2010/main" val="5388589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165113858"/>
              </p:ext>
            </p:extLst>
          </p:nvPr>
        </p:nvGraphicFramePr>
        <p:xfrm>
          <a:off x="365012" y="1016732"/>
          <a:ext cx="8383452" cy="1828800"/>
        </p:xfrm>
        <a:graphic>
          <a:graphicData uri="http://schemas.openxmlformats.org/drawingml/2006/table">
            <a:tbl>
              <a:tblPr firstRow="1" firstCol="1" bandRow="1">
                <a:tableStyleId>{5C22544A-7EE6-4342-B048-85BDC9FD1C3A}</a:tableStyleId>
              </a:tblPr>
              <a:tblGrid>
                <a:gridCol w="4383050"/>
                <a:gridCol w="1260996"/>
                <a:gridCol w="1370186"/>
                <a:gridCol w="1369220"/>
              </a:tblGrid>
              <a:tr h="720080">
                <a:tc>
                  <a:txBody>
                    <a:bodyPr/>
                    <a:lstStyle/>
                    <a:p>
                      <a:pPr algn="ctr">
                        <a:lnSpc>
                          <a:spcPct val="150000"/>
                        </a:lnSpc>
                        <a:spcBef>
                          <a:spcPts val="100"/>
                        </a:spcBef>
                        <a:spcAft>
                          <a:spcPts val="100"/>
                        </a:spcAft>
                      </a:pPr>
                      <a:r>
                        <a:rPr lang="pl-PL" sz="1600" dirty="0">
                          <a:effectLst/>
                        </a:rPr>
                        <a:t>Wskaźnik efektywności ekonomicznej</a:t>
                      </a:r>
                      <a:endParaRPr lang="pl-PL" sz="1800" dirty="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2012-2014</a:t>
                      </a:r>
                      <a:br>
                        <a:rPr lang="pl-PL" sz="1600">
                          <a:effectLst/>
                        </a:rPr>
                      </a:br>
                      <a:r>
                        <a:rPr lang="pl-PL" sz="1600">
                          <a:effectLst/>
                        </a:rPr>
                        <a:t>3 lata</a:t>
                      </a:r>
                      <a:endParaRPr lang="pl-PL" sz="18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2012-2015</a:t>
                      </a:r>
                      <a:br>
                        <a:rPr lang="pl-PL" sz="1600">
                          <a:effectLst/>
                        </a:rPr>
                      </a:br>
                      <a:r>
                        <a:rPr lang="pl-PL" sz="1600">
                          <a:effectLst/>
                        </a:rPr>
                        <a:t>4 lata</a:t>
                      </a:r>
                      <a:endParaRPr lang="pl-PL" sz="18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Zmiana procentowa</a:t>
                      </a:r>
                      <a:endParaRPr lang="pl-PL" sz="1800">
                        <a:effectLst/>
                        <a:latin typeface="Times New Roman"/>
                        <a:ea typeface="Times New Roman"/>
                      </a:endParaRPr>
                    </a:p>
                  </a:txBody>
                  <a:tcPr marL="36195" marR="36195" marT="0" marB="0" anchor="ctr"/>
                </a:tc>
              </a:tr>
              <a:tr h="360040">
                <a:tc>
                  <a:txBody>
                    <a:bodyPr/>
                    <a:lstStyle/>
                    <a:p>
                      <a:pPr algn="l">
                        <a:lnSpc>
                          <a:spcPct val="150000"/>
                        </a:lnSpc>
                        <a:spcAft>
                          <a:spcPts val="0"/>
                        </a:spcAft>
                      </a:pPr>
                      <a:r>
                        <a:rPr lang="pl-PL" sz="1600">
                          <a:effectLst/>
                        </a:rPr>
                        <a:t>NPV</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18 952,07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158 696,62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837,4%</a:t>
                      </a:r>
                      <a:endParaRPr lang="pl-PL" sz="1800">
                        <a:effectLst/>
                        <a:latin typeface="Times New Roman"/>
                        <a:ea typeface="Times New Roman"/>
                      </a:endParaRPr>
                    </a:p>
                  </a:txBody>
                  <a:tcPr marL="36195" marR="36195" marT="0" marB="0"/>
                </a:tc>
              </a:tr>
              <a:tr h="360040">
                <a:tc>
                  <a:txBody>
                    <a:bodyPr/>
                    <a:lstStyle/>
                    <a:p>
                      <a:pPr algn="l">
                        <a:lnSpc>
                          <a:spcPct val="150000"/>
                        </a:lnSpc>
                        <a:spcAft>
                          <a:spcPts val="0"/>
                        </a:spcAft>
                      </a:pPr>
                      <a:r>
                        <a:rPr lang="pl-PL" sz="1600">
                          <a:effectLst/>
                        </a:rPr>
                        <a:t>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19,25%</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57,39%</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298,1%</a:t>
                      </a:r>
                      <a:endParaRPr lang="pl-PL" sz="1800">
                        <a:effectLst/>
                        <a:latin typeface="Times New Roman"/>
                        <a:ea typeface="Times New Roman"/>
                      </a:endParaRPr>
                    </a:p>
                  </a:txBody>
                  <a:tcPr marL="36195" marR="36195" marT="0" marB="0"/>
                </a:tc>
              </a:tr>
              <a:tr h="360040">
                <a:tc>
                  <a:txBody>
                    <a:bodyPr/>
                    <a:lstStyle/>
                    <a:p>
                      <a:pPr algn="l">
                        <a:lnSpc>
                          <a:spcPct val="150000"/>
                        </a:lnSpc>
                        <a:spcAft>
                          <a:spcPts val="0"/>
                        </a:spcAft>
                      </a:pPr>
                      <a:r>
                        <a:rPr lang="pl-PL" sz="1600">
                          <a:effectLst/>
                        </a:rPr>
                        <a:t>MIRR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18,04%</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43,94%</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dirty="0">
                          <a:effectLst/>
                        </a:rPr>
                        <a:t>243,6%</a:t>
                      </a:r>
                      <a:endParaRPr lang="pl-PL" sz="1800" dirty="0">
                        <a:effectLst/>
                        <a:latin typeface="Times New Roman"/>
                        <a:ea typeface="Times New Roman"/>
                      </a:endParaRPr>
                    </a:p>
                  </a:txBody>
                  <a:tcPr marL="36195" marR="36195" marT="0" marB="0"/>
                </a:tc>
              </a:tr>
            </a:tbl>
          </a:graphicData>
        </a:graphic>
      </p:graphicFrame>
      <p:sp>
        <p:nvSpPr>
          <p:cNvPr id="5" name="Rectangle 1"/>
          <p:cNvSpPr>
            <a:spLocks noChangeArrowheads="1"/>
          </p:cNvSpPr>
          <p:nvPr/>
        </p:nvSpPr>
        <p:spPr bwMode="auto">
          <a:xfrm>
            <a:off x="359532" y="427983"/>
            <a:ext cx="81009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Wskaźniki efektywności ekonomicznej wdrożenia programu telepracy</a:t>
            </a:r>
            <a:endParaRPr kumimoji="0" lang="pl-PL" sz="8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Prostokąt 5"/>
          <p:cNvSpPr/>
          <p:nvPr/>
        </p:nvSpPr>
        <p:spPr>
          <a:xfrm>
            <a:off x="343162" y="3032956"/>
            <a:ext cx="8333293" cy="1477328"/>
          </a:xfrm>
          <a:prstGeom prst="rect">
            <a:avLst/>
          </a:prstGeom>
        </p:spPr>
        <p:txBody>
          <a:bodyPr wrap="square">
            <a:spAutoFit/>
          </a:bodyPr>
          <a:lstStyle/>
          <a:p>
            <a:r>
              <a:rPr lang="pl-PL" dirty="0"/>
              <a:t>W związku z tym, że obliczone miary odnoszą się wyłącznie do wariantu bazowego i nie uwzględniają czynników zmienności i ryzyka, konieczne jest – jak wskazano wcześniej – ich zweryfikowanie dla innych scenariuszy wdrożenia. </a:t>
            </a:r>
            <a:endParaRPr lang="pl-PL" dirty="0" smtClean="0"/>
          </a:p>
          <a:p>
            <a:pPr algn="just"/>
            <a:r>
              <a:rPr lang="pl-PL" dirty="0" smtClean="0"/>
              <a:t>W </a:t>
            </a:r>
            <a:r>
              <a:rPr lang="pl-PL" dirty="0"/>
              <a:t>tym celu użyto metod analizy wrażliwości i scenariuszowej, a ich wyniki przedstawiono w kolejnym punkcie opracowania</a:t>
            </a:r>
          </a:p>
        </p:txBody>
      </p:sp>
    </p:spTree>
    <p:extLst>
      <p:ext uri="{BB962C8B-B14F-4D97-AF65-F5344CB8AC3E}">
        <p14:creationId xmlns:p14="http://schemas.microsoft.com/office/powerpoint/2010/main" val="11343337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94122"/>
          </a:xfrm>
        </p:spPr>
        <p:txBody>
          <a:bodyPr>
            <a:noAutofit/>
          </a:bodyPr>
          <a:lstStyle/>
          <a:p>
            <a:pPr algn="l"/>
            <a:r>
              <a:rPr lang="pl-PL" sz="2400" b="1" dirty="0"/>
              <a:t>Rozszerzona analiza i finalna ocena efektywności ekonomicznej wdrożenia telepracy</a:t>
            </a:r>
          </a:p>
        </p:txBody>
      </p:sp>
      <p:sp>
        <p:nvSpPr>
          <p:cNvPr id="3" name="Symbol zastępczy zawartości 2"/>
          <p:cNvSpPr>
            <a:spLocks noGrp="1"/>
          </p:cNvSpPr>
          <p:nvPr>
            <p:ph idx="1"/>
          </p:nvPr>
        </p:nvSpPr>
        <p:spPr>
          <a:xfrm>
            <a:off x="467544" y="1232756"/>
            <a:ext cx="8229600" cy="1404156"/>
          </a:xfrm>
        </p:spPr>
        <p:txBody>
          <a:bodyPr>
            <a:normAutofit/>
          </a:bodyPr>
          <a:lstStyle/>
          <a:p>
            <a:pPr marL="0" indent="0" algn="just">
              <a:buNone/>
            </a:pPr>
            <a:r>
              <a:rPr lang="pl-PL" sz="1600" dirty="0"/>
              <a:t>Ostatnim, szóstym krokiem zaproponowanej </a:t>
            </a:r>
            <a:r>
              <a:rPr lang="pl-PL" sz="1600" dirty="0" smtClean="0"/>
              <a:t>procedury </a:t>
            </a:r>
            <a:r>
              <a:rPr lang="pl-PL" sz="1600" dirty="0"/>
              <a:t>jest rozszerzona ocena efektywności uwzględniająca czynniki zmienności i ryzyka, w której stosuje się metody analizy wrażliwości i scenariuszowej. Jej wyniki prezentują tab. 7 i 8. Na podstawie danych zawartych w pierwszej z nich można stwierdzić, że zwłaszcza przy 4-letnim okresie analitycznym, projekt cechują duże marginesy bezpieczeństwa. Dotyczy to zarówno jego strony nakładowo-kosztowej, jak i efektów</a:t>
            </a:r>
          </a:p>
        </p:txBody>
      </p:sp>
      <p:graphicFrame>
        <p:nvGraphicFramePr>
          <p:cNvPr id="4" name="Tabela 3"/>
          <p:cNvGraphicFramePr>
            <a:graphicFrameLocks noGrp="1"/>
          </p:cNvGraphicFramePr>
          <p:nvPr>
            <p:extLst>
              <p:ext uri="{D42A27DB-BD31-4B8C-83A1-F6EECF244321}">
                <p14:modId xmlns:p14="http://schemas.microsoft.com/office/powerpoint/2010/main" val="338065251"/>
              </p:ext>
            </p:extLst>
          </p:nvPr>
        </p:nvGraphicFramePr>
        <p:xfrm>
          <a:off x="755576" y="3392996"/>
          <a:ext cx="7956884" cy="2340260"/>
        </p:xfrm>
        <a:graphic>
          <a:graphicData uri="http://schemas.openxmlformats.org/drawingml/2006/table">
            <a:tbl>
              <a:tblPr firstRow="1" firstCol="1" bandRow="1">
                <a:tableStyleId>{5C22544A-7EE6-4342-B048-85BDC9FD1C3A}</a:tableStyleId>
              </a:tblPr>
              <a:tblGrid>
                <a:gridCol w="4160031"/>
                <a:gridCol w="1196834"/>
                <a:gridCol w="1300468"/>
                <a:gridCol w="1299551"/>
              </a:tblGrid>
              <a:tr h="1170130">
                <a:tc>
                  <a:txBody>
                    <a:bodyPr/>
                    <a:lstStyle/>
                    <a:p>
                      <a:pPr algn="ctr">
                        <a:lnSpc>
                          <a:spcPct val="150000"/>
                        </a:lnSpc>
                        <a:spcBef>
                          <a:spcPts val="100"/>
                        </a:spcBef>
                        <a:spcAft>
                          <a:spcPts val="100"/>
                        </a:spcAft>
                      </a:pPr>
                      <a:r>
                        <a:rPr lang="pl-PL" sz="1400" dirty="0">
                          <a:effectLst/>
                        </a:rPr>
                        <a:t>Wskaźnik efektywności ekonomicznej</a:t>
                      </a:r>
                      <a:endParaRPr lang="pl-PL" sz="1600" dirty="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2012-2014</a:t>
                      </a:r>
                      <a:br>
                        <a:rPr lang="pl-PL" sz="1400">
                          <a:effectLst/>
                        </a:rPr>
                      </a:br>
                      <a:r>
                        <a:rPr lang="pl-PL" sz="1400">
                          <a:effectLst/>
                        </a:rPr>
                        <a:t>3 lata</a:t>
                      </a:r>
                      <a:endParaRPr lang="pl-PL" sz="16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2012-2015</a:t>
                      </a:r>
                      <a:br>
                        <a:rPr lang="pl-PL" sz="1400">
                          <a:effectLst/>
                        </a:rPr>
                      </a:br>
                      <a:r>
                        <a:rPr lang="pl-PL" sz="1400">
                          <a:effectLst/>
                        </a:rPr>
                        <a:t>4 lata</a:t>
                      </a:r>
                      <a:endParaRPr lang="pl-PL" sz="16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Zmiana procentowa</a:t>
                      </a:r>
                      <a:endParaRPr lang="pl-PL" sz="1600">
                        <a:effectLst/>
                        <a:latin typeface="Times New Roman"/>
                        <a:ea typeface="Times New Roman"/>
                      </a:endParaRPr>
                    </a:p>
                  </a:txBody>
                  <a:tcPr marL="36195" marR="36195" marT="0" marB="0" anchor="ctr"/>
                </a:tc>
              </a:tr>
              <a:tr h="585065">
                <a:tc>
                  <a:txBody>
                    <a:bodyPr/>
                    <a:lstStyle/>
                    <a:p>
                      <a:pPr algn="l">
                        <a:lnSpc>
                          <a:spcPct val="150000"/>
                        </a:lnSpc>
                        <a:spcAft>
                          <a:spcPts val="0"/>
                        </a:spcAft>
                      </a:pPr>
                      <a:r>
                        <a:rPr lang="pl-PL" sz="1400" dirty="0">
                          <a:effectLst/>
                        </a:rPr>
                        <a:t>Margines bezpieczeństwa dla nakładów i kosztów</a:t>
                      </a:r>
                      <a:endParaRPr lang="pl-PL" sz="1600" dirty="0">
                        <a:effectLst/>
                        <a:latin typeface="Times New Roman"/>
                        <a:ea typeface="Times New Roman"/>
                      </a:endParaRPr>
                    </a:p>
                  </a:txBody>
                  <a:tcPr marL="36195" marR="36195" marT="0" marB="0"/>
                </a:tc>
                <a:tc>
                  <a:txBody>
                    <a:bodyPr/>
                    <a:lstStyle/>
                    <a:p>
                      <a:pPr algn="r">
                        <a:lnSpc>
                          <a:spcPct val="150000"/>
                        </a:lnSpc>
                        <a:spcAft>
                          <a:spcPts val="0"/>
                        </a:spcAft>
                      </a:pPr>
                      <a:r>
                        <a:rPr lang="pl-PL" sz="1400">
                          <a:effectLst/>
                        </a:rPr>
                        <a:t>5,09%</a:t>
                      </a:r>
                      <a:endParaRPr lang="pl-PL" sz="1600">
                        <a:effectLst/>
                        <a:latin typeface="Times New Roman"/>
                        <a:ea typeface="Times New Roman"/>
                      </a:endParaRPr>
                    </a:p>
                  </a:txBody>
                  <a:tcPr marL="36195" marR="36195" marT="0" marB="0"/>
                </a:tc>
                <a:tc>
                  <a:txBody>
                    <a:bodyPr/>
                    <a:lstStyle/>
                    <a:p>
                      <a:pPr algn="r">
                        <a:lnSpc>
                          <a:spcPct val="150000"/>
                        </a:lnSpc>
                        <a:spcAft>
                          <a:spcPts val="0"/>
                        </a:spcAft>
                      </a:pPr>
                      <a:r>
                        <a:rPr lang="pl-PL" sz="1400">
                          <a:effectLst/>
                        </a:rPr>
                        <a:t>38,08%</a:t>
                      </a:r>
                      <a:endParaRPr lang="pl-PL" sz="1600">
                        <a:effectLst/>
                        <a:latin typeface="Times New Roman"/>
                        <a:ea typeface="Times New Roman"/>
                      </a:endParaRPr>
                    </a:p>
                  </a:txBody>
                  <a:tcPr marL="36195" marR="36195" marT="0" marB="0"/>
                </a:tc>
                <a:tc>
                  <a:txBody>
                    <a:bodyPr/>
                    <a:lstStyle/>
                    <a:p>
                      <a:pPr algn="r">
                        <a:lnSpc>
                          <a:spcPct val="150000"/>
                        </a:lnSpc>
                        <a:spcAft>
                          <a:spcPts val="0"/>
                        </a:spcAft>
                      </a:pPr>
                      <a:r>
                        <a:rPr lang="pl-PL" sz="1400">
                          <a:effectLst/>
                        </a:rPr>
                        <a:t>748,1%</a:t>
                      </a:r>
                      <a:endParaRPr lang="pl-PL" sz="1600">
                        <a:effectLst/>
                        <a:latin typeface="Times New Roman"/>
                        <a:ea typeface="Times New Roman"/>
                      </a:endParaRPr>
                    </a:p>
                  </a:txBody>
                  <a:tcPr marL="36195" marR="36195" marT="0" marB="0"/>
                </a:tc>
              </a:tr>
              <a:tr h="585065">
                <a:tc>
                  <a:txBody>
                    <a:bodyPr/>
                    <a:lstStyle/>
                    <a:p>
                      <a:pPr algn="l">
                        <a:lnSpc>
                          <a:spcPct val="150000"/>
                        </a:lnSpc>
                        <a:spcAft>
                          <a:spcPts val="0"/>
                        </a:spcAft>
                      </a:pPr>
                      <a:r>
                        <a:rPr lang="pl-PL" sz="1400">
                          <a:effectLst/>
                        </a:rPr>
                        <a:t>Margines bezpieczeństwa dla efektów</a:t>
                      </a:r>
                      <a:endParaRPr lang="pl-PL" sz="1600">
                        <a:effectLst/>
                        <a:latin typeface="Times New Roman"/>
                        <a:ea typeface="Times New Roman"/>
                      </a:endParaRPr>
                    </a:p>
                  </a:txBody>
                  <a:tcPr marL="36195" marR="36195" marT="0" marB="0"/>
                </a:tc>
                <a:tc>
                  <a:txBody>
                    <a:bodyPr/>
                    <a:lstStyle/>
                    <a:p>
                      <a:pPr algn="r">
                        <a:lnSpc>
                          <a:spcPct val="150000"/>
                        </a:lnSpc>
                        <a:spcAft>
                          <a:spcPts val="0"/>
                        </a:spcAft>
                      </a:pPr>
                      <a:r>
                        <a:rPr lang="pl-PL" sz="1400">
                          <a:effectLst/>
                          <a:sym typeface="Symbol"/>
                        </a:rPr>
                        <a:t></a:t>
                      </a:r>
                      <a:r>
                        <a:rPr lang="pl-PL" sz="1400">
                          <a:effectLst/>
                        </a:rPr>
                        <a:t> 4,84%</a:t>
                      </a:r>
                      <a:endParaRPr lang="pl-PL" sz="1600">
                        <a:effectLst/>
                        <a:latin typeface="Times New Roman"/>
                        <a:ea typeface="Times New Roman"/>
                      </a:endParaRPr>
                    </a:p>
                  </a:txBody>
                  <a:tcPr marL="36195" marR="36195" marT="0" marB="0"/>
                </a:tc>
                <a:tc>
                  <a:txBody>
                    <a:bodyPr/>
                    <a:lstStyle/>
                    <a:p>
                      <a:pPr algn="r">
                        <a:lnSpc>
                          <a:spcPct val="150000"/>
                        </a:lnSpc>
                        <a:spcAft>
                          <a:spcPts val="0"/>
                        </a:spcAft>
                      </a:pPr>
                      <a:r>
                        <a:rPr lang="pl-PL" sz="1400">
                          <a:effectLst/>
                          <a:sym typeface="Symbol"/>
                        </a:rPr>
                        <a:t></a:t>
                      </a:r>
                      <a:r>
                        <a:rPr lang="pl-PL" sz="1400">
                          <a:effectLst/>
                        </a:rPr>
                        <a:t> 27,58%</a:t>
                      </a:r>
                      <a:endParaRPr lang="pl-PL" sz="1600">
                        <a:effectLst/>
                        <a:latin typeface="Times New Roman"/>
                        <a:ea typeface="Times New Roman"/>
                      </a:endParaRPr>
                    </a:p>
                  </a:txBody>
                  <a:tcPr marL="36195" marR="36195" marT="0" marB="0"/>
                </a:tc>
                <a:tc>
                  <a:txBody>
                    <a:bodyPr/>
                    <a:lstStyle/>
                    <a:p>
                      <a:pPr algn="r">
                        <a:lnSpc>
                          <a:spcPct val="150000"/>
                        </a:lnSpc>
                        <a:spcAft>
                          <a:spcPts val="0"/>
                        </a:spcAft>
                      </a:pPr>
                      <a:r>
                        <a:rPr lang="pl-PL" sz="1400" dirty="0">
                          <a:effectLst/>
                        </a:rPr>
                        <a:t>569,9%</a:t>
                      </a:r>
                      <a:endParaRPr lang="pl-PL" sz="1600" dirty="0">
                        <a:effectLst/>
                        <a:latin typeface="Times New Roman"/>
                        <a:ea typeface="Times New Roman"/>
                      </a:endParaRPr>
                    </a:p>
                  </a:txBody>
                  <a:tcPr marL="36195" marR="36195" marT="0" marB="0"/>
                </a:tc>
              </a:tr>
            </a:tbl>
          </a:graphicData>
        </a:graphic>
      </p:graphicFrame>
      <p:sp>
        <p:nvSpPr>
          <p:cNvPr id="5" name="Rectangle 1"/>
          <p:cNvSpPr>
            <a:spLocks noChangeArrowheads="1"/>
          </p:cNvSpPr>
          <p:nvPr/>
        </p:nvSpPr>
        <p:spPr bwMode="auto">
          <a:xfrm>
            <a:off x="611560" y="2962861"/>
            <a:ext cx="79928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Wybrane wyniki analizy wrażliwości wdrożenia programu telepracy</a:t>
            </a:r>
            <a:endParaRPr kumimoji="0" lang="pl-PL" sz="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60100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274638"/>
            <a:ext cx="8352928" cy="1390166"/>
          </a:xfrm>
        </p:spPr>
        <p:txBody>
          <a:bodyPr>
            <a:noAutofit/>
          </a:bodyPr>
          <a:lstStyle/>
          <a:p>
            <a:pPr algn="just"/>
            <a:r>
              <a:rPr lang="pl-PL" sz="1800" b="1" dirty="0"/>
              <a:t>Natomiast jeżeli chodzi o przedstawione w </a:t>
            </a:r>
            <a:r>
              <a:rPr lang="pl-PL" sz="1800" b="1" dirty="0" smtClean="0"/>
              <a:t>następnej tabel </a:t>
            </a:r>
            <a:r>
              <a:rPr lang="pl-PL" sz="1800" b="1" dirty="0"/>
              <a:t>wyniki analizy scenariuszowej, a więc wyliczone dla poszczególnych scenariuszy wartości NPV, IRR i MIRR można zauważyć, że projekt – poza scenariuszem pesymistycznym dla 3 letniego okresu analitycznego – w pełni spełnia we wszystkich przypadkach tzw. bezwzględne kryterium opłacalności, gdyż NPV </a:t>
            </a:r>
            <a:r>
              <a:rPr lang="pl-PL" sz="1800" b="1" dirty="0">
                <a:sym typeface="Symbol"/>
              </a:rPr>
              <a:t></a:t>
            </a:r>
            <a:r>
              <a:rPr lang="pl-PL" sz="1800" b="1" dirty="0"/>
              <a:t> 0 oraz IRR i MIRR </a:t>
            </a:r>
            <a:r>
              <a:rPr lang="pl-PL" sz="1800" b="1" dirty="0">
                <a:sym typeface="Symbol"/>
              </a:rPr>
              <a:t></a:t>
            </a:r>
            <a:r>
              <a:rPr lang="pl-PL" sz="1800" b="1" dirty="0"/>
              <a:t> </a:t>
            </a:r>
            <a:r>
              <a:rPr lang="pl-PL" sz="1800" b="1" dirty="0" err="1"/>
              <a:t>k</a:t>
            </a:r>
            <a:r>
              <a:rPr lang="pl-PL" sz="1800" b="1" baseline="-25000" dirty="0" err="1"/>
              <a:t>gr</a:t>
            </a:r>
            <a:endParaRPr lang="pl-PL" sz="1800" b="1" dirty="0"/>
          </a:p>
        </p:txBody>
      </p:sp>
      <p:graphicFrame>
        <p:nvGraphicFramePr>
          <p:cNvPr id="4" name="Tabela 3"/>
          <p:cNvGraphicFramePr>
            <a:graphicFrameLocks noGrp="1"/>
          </p:cNvGraphicFramePr>
          <p:nvPr>
            <p:extLst>
              <p:ext uri="{D42A27DB-BD31-4B8C-83A1-F6EECF244321}">
                <p14:modId xmlns:p14="http://schemas.microsoft.com/office/powerpoint/2010/main" val="1844691748"/>
              </p:ext>
            </p:extLst>
          </p:nvPr>
        </p:nvGraphicFramePr>
        <p:xfrm>
          <a:off x="647563" y="2420888"/>
          <a:ext cx="8064897" cy="3780423"/>
        </p:xfrm>
        <a:graphic>
          <a:graphicData uri="http://schemas.openxmlformats.org/drawingml/2006/table">
            <a:tbl>
              <a:tblPr firstRow="1" firstCol="1" bandRow="1">
                <a:tableStyleId>{5C22544A-7EE6-4342-B048-85BDC9FD1C3A}</a:tableStyleId>
              </a:tblPr>
              <a:tblGrid>
                <a:gridCol w="3901380"/>
                <a:gridCol w="1449190"/>
                <a:gridCol w="1317193"/>
                <a:gridCol w="1397134"/>
              </a:tblGrid>
              <a:tr h="786327">
                <a:tc>
                  <a:txBody>
                    <a:bodyPr/>
                    <a:lstStyle/>
                    <a:p>
                      <a:pPr algn="r">
                        <a:lnSpc>
                          <a:spcPct val="150000"/>
                        </a:lnSpc>
                        <a:spcBef>
                          <a:spcPts val="100"/>
                        </a:spcBef>
                        <a:spcAft>
                          <a:spcPts val="100"/>
                        </a:spcAft>
                      </a:pPr>
                      <a:r>
                        <a:rPr lang="pl-PL" sz="1600" dirty="0">
                          <a:effectLst/>
                        </a:rPr>
                        <a:t>Scenariusz</a:t>
                      </a:r>
                      <a:endParaRPr lang="pl-PL" sz="1800" dirty="0">
                        <a:effectLst/>
                      </a:endParaRPr>
                    </a:p>
                    <a:p>
                      <a:pPr algn="l">
                        <a:lnSpc>
                          <a:spcPct val="150000"/>
                        </a:lnSpc>
                        <a:spcBef>
                          <a:spcPts val="100"/>
                        </a:spcBef>
                        <a:spcAft>
                          <a:spcPts val="100"/>
                        </a:spcAft>
                      </a:pPr>
                      <a:r>
                        <a:rPr lang="pl-PL" sz="1600" dirty="0">
                          <a:effectLst/>
                        </a:rPr>
                        <a:t>Wskaźnik efektywności</a:t>
                      </a:r>
                      <a:endParaRPr lang="pl-PL" sz="1800" dirty="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Optymistyczny</a:t>
                      </a:r>
                      <a:endParaRPr lang="pl-PL" sz="18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Bazowy</a:t>
                      </a:r>
                      <a:endParaRPr lang="pl-PL" sz="18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600">
                          <a:effectLst/>
                        </a:rPr>
                        <a:t>Pesymistyczny</a:t>
                      </a:r>
                      <a:endParaRPr lang="pl-PL" sz="1800">
                        <a:effectLst/>
                        <a:latin typeface="Times New Roman"/>
                        <a:ea typeface="Times New Roman"/>
                      </a:endParaRPr>
                    </a:p>
                  </a:txBody>
                  <a:tcPr marL="36195" marR="36195" marT="0" marB="0" anchor="ctr"/>
                </a:tc>
              </a:tr>
              <a:tr h="374262">
                <a:tc gridSpan="4">
                  <a:txBody>
                    <a:bodyPr/>
                    <a:lstStyle/>
                    <a:p>
                      <a:pPr algn="ctr">
                        <a:lnSpc>
                          <a:spcPct val="150000"/>
                        </a:lnSpc>
                        <a:spcAft>
                          <a:spcPts val="0"/>
                        </a:spcAft>
                      </a:pPr>
                      <a:r>
                        <a:rPr lang="pl-PL" sz="1600">
                          <a:effectLst/>
                        </a:rPr>
                        <a:t>3 letni okres analityczny (lata 2012-2014)</a:t>
                      </a:r>
                      <a:endParaRPr lang="pl-PL" sz="1800">
                        <a:effectLst/>
                        <a:latin typeface="Times New Roman"/>
                        <a:ea typeface="Times New Roman"/>
                      </a:endParaRPr>
                    </a:p>
                  </a:txBody>
                  <a:tcPr marL="36195" marR="36195" marT="0" marB="0"/>
                </a:tc>
                <a:tc hMerge="1">
                  <a:txBody>
                    <a:bodyPr/>
                    <a:lstStyle/>
                    <a:p>
                      <a:endParaRPr lang="pl-PL"/>
                    </a:p>
                  </a:txBody>
                  <a:tcPr/>
                </a:tc>
                <a:tc hMerge="1">
                  <a:txBody>
                    <a:bodyPr/>
                    <a:lstStyle/>
                    <a:p>
                      <a:endParaRPr lang="pl-PL"/>
                    </a:p>
                  </a:txBody>
                  <a:tcPr/>
                </a:tc>
                <a:tc hMerge="1">
                  <a:txBody>
                    <a:bodyPr/>
                    <a:lstStyle/>
                    <a:p>
                      <a:endParaRPr lang="pl-PL"/>
                    </a:p>
                  </a:txBody>
                  <a:tcPr/>
                </a:tc>
              </a:tr>
              <a:tr h="374262">
                <a:tc>
                  <a:txBody>
                    <a:bodyPr/>
                    <a:lstStyle/>
                    <a:p>
                      <a:pPr algn="l">
                        <a:lnSpc>
                          <a:spcPct val="150000"/>
                        </a:lnSpc>
                        <a:spcAft>
                          <a:spcPts val="0"/>
                        </a:spcAft>
                      </a:pPr>
                      <a:r>
                        <a:rPr lang="pl-PL" sz="1600" dirty="0">
                          <a:effectLst/>
                        </a:rPr>
                        <a:t>NPV</a:t>
                      </a:r>
                      <a:endParaRPr lang="pl-PL" sz="1800" dirty="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63 571,40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18 952,07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sym typeface="Symbol"/>
                        </a:rPr>
                        <a:t></a:t>
                      </a:r>
                      <a:r>
                        <a:rPr lang="pl-PL" sz="1600">
                          <a:effectLst/>
                        </a:rPr>
                        <a:t> 23 667,27 zł</a:t>
                      </a:r>
                      <a:endParaRPr lang="pl-PL" sz="1800">
                        <a:effectLst/>
                        <a:latin typeface="Times New Roman"/>
                        <a:ea typeface="Times New Roman"/>
                      </a:endParaRPr>
                    </a:p>
                  </a:txBody>
                  <a:tcPr marL="36195" marR="36195" marT="0" marB="0"/>
                </a:tc>
              </a:tr>
              <a:tr h="374262">
                <a:tc>
                  <a:txBody>
                    <a:bodyPr/>
                    <a:lstStyle/>
                    <a:p>
                      <a:pPr algn="l">
                        <a:lnSpc>
                          <a:spcPct val="150000"/>
                        </a:lnSpc>
                        <a:spcAft>
                          <a:spcPts val="0"/>
                        </a:spcAft>
                      </a:pPr>
                      <a:r>
                        <a:rPr lang="pl-PL" sz="1600">
                          <a:effectLst/>
                        </a:rPr>
                        <a:t>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44,55%</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19,25%</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sym typeface="Symbol"/>
                        </a:rPr>
                        <a:t></a:t>
                      </a:r>
                      <a:r>
                        <a:rPr lang="pl-PL" sz="1600">
                          <a:effectLst/>
                        </a:rPr>
                        <a:t> 0,69%</a:t>
                      </a:r>
                      <a:endParaRPr lang="pl-PL" sz="1800">
                        <a:effectLst/>
                        <a:latin typeface="Times New Roman"/>
                        <a:ea typeface="Times New Roman"/>
                      </a:endParaRPr>
                    </a:p>
                  </a:txBody>
                  <a:tcPr marL="36195" marR="36195" marT="0" marB="0"/>
                </a:tc>
              </a:tr>
              <a:tr h="374262">
                <a:tc>
                  <a:txBody>
                    <a:bodyPr/>
                    <a:lstStyle/>
                    <a:p>
                      <a:pPr algn="l">
                        <a:lnSpc>
                          <a:spcPct val="150000"/>
                        </a:lnSpc>
                        <a:spcAft>
                          <a:spcPts val="0"/>
                        </a:spcAft>
                      </a:pPr>
                      <a:r>
                        <a:rPr lang="pl-PL" sz="1600">
                          <a:effectLst/>
                        </a:rPr>
                        <a:t>MIRR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37,87%</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18,04%</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0,97%</a:t>
                      </a:r>
                      <a:endParaRPr lang="pl-PL" sz="1800">
                        <a:effectLst/>
                        <a:latin typeface="Times New Roman"/>
                        <a:ea typeface="Times New Roman"/>
                      </a:endParaRPr>
                    </a:p>
                  </a:txBody>
                  <a:tcPr marL="36195" marR="36195" marT="0" marB="0"/>
                </a:tc>
              </a:tr>
              <a:tr h="374262">
                <a:tc gridSpan="4">
                  <a:txBody>
                    <a:bodyPr/>
                    <a:lstStyle/>
                    <a:p>
                      <a:pPr algn="ctr">
                        <a:lnSpc>
                          <a:spcPct val="150000"/>
                        </a:lnSpc>
                        <a:spcAft>
                          <a:spcPts val="0"/>
                        </a:spcAft>
                      </a:pPr>
                      <a:r>
                        <a:rPr lang="pl-PL" sz="1600">
                          <a:effectLst/>
                        </a:rPr>
                        <a:t>4 letni okres analityczny (lata 2012-2015)</a:t>
                      </a:r>
                      <a:endParaRPr lang="pl-PL" sz="1800">
                        <a:effectLst/>
                        <a:latin typeface="Times New Roman"/>
                        <a:ea typeface="Times New Roman"/>
                      </a:endParaRPr>
                    </a:p>
                  </a:txBody>
                  <a:tcPr marL="36195" marR="36195" marT="0" marB="0"/>
                </a:tc>
                <a:tc hMerge="1">
                  <a:txBody>
                    <a:bodyPr/>
                    <a:lstStyle/>
                    <a:p>
                      <a:endParaRPr lang="pl-PL"/>
                    </a:p>
                  </a:txBody>
                  <a:tcPr/>
                </a:tc>
                <a:tc hMerge="1">
                  <a:txBody>
                    <a:bodyPr/>
                    <a:lstStyle/>
                    <a:p>
                      <a:endParaRPr lang="pl-PL"/>
                    </a:p>
                  </a:txBody>
                  <a:tcPr/>
                </a:tc>
                <a:tc hMerge="1">
                  <a:txBody>
                    <a:bodyPr/>
                    <a:lstStyle/>
                    <a:p>
                      <a:endParaRPr lang="pl-PL"/>
                    </a:p>
                  </a:txBody>
                  <a:tcPr/>
                </a:tc>
              </a:tr>
              <a:tr h="374262">
                <a:tc>
                  <a:txBody>
                    <a:bodyPr/>
                    <a:lstStyle/>
                    <a:p>
                      <a:pPr algn="l">
                        <a:lnSpc>
                          <a:spcPct val="150000"/>
                        </a:lnSpc>
                        <a:spcAft>
                          <a:spcPts val="0"/>
                        </a:spcAft>
                      </a:pPr>
                      <a:r>
                        <a:rPr lang="pl-PL" sz="1600">
                          <a:effectLst/>
                        </a:rPr>
                        <a:t>NPV</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212 512,05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158 696,62 zł</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105 378,56 zł</a:t>
                      </a:r>
                      <a:endParaRPr lang="pl-PL" sz="1800">
                        <a:effectLst/>
                        <a:latin typeface="Times New Roman"/>
                        <a:ea typeface="Times New Roman"/>
                      </a:endParaRPr>
                    </a:p>
                  </a:txBody>
                  <a:tcPr marL="36195" marR="36195" marT="0" marB="0"/>
                </a:tc>
              </a:tr>
              <a:tr h="374262">
                <a:tc>
                  <a:txBody>
                    <a:bodyPr/>
                    <a:lstStyle/>
                    <a:p>
                      <a:pPr algn="l">
                        <a:lnSpc>
                          <a:spcPct val="150000"/>
                        </a:lnSpc>
                        <a:spcAft>
                          <a:spcPts val="0"/>
                        </a:spcAft>
                      </a:pPr>
                      <a:r>
                        <a:rPr lang="pl-PL" sz="1600">
                          <a:effectLst/>
                        </a:rPr>
                        <a:t>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80,77%</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57,39%</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39,08%</a:t>
                      </a:r>
                      <a:endParaRPr lang="pl-PL" sz="1800">
                        <a:effectLst/>
                        <a:latin typeface="Times New Roman"/>
                        <a:ea typeface="Times New Roman"/>
                      </a:endParaRPr>
                    </a:p>
                  </a:txBody>
                  <a:tcPr marL="36195" marR="36195" marT="0" marB="0"/>
                </a:tc>
              </a:tr>
              <a:tr h="374262">
                <a:tc>
                  <a:txBody>
                    <a:bodyPr/>
                    <a:lstStyle/>
                    <a:p>
                      <a:pPr algn="l">
                        <a:lnSpc>
                          <a:spcPct val="150000"/>
                        </a:lnSpc>
                        <a:spcAft>
                          <a:spcPts val="0"/>
                        </a:spcAft>
                      </a:pPr>
                      <a:r>
                        <a:rPr lang="pl-PL" sz="1600">
                          <a:effectLst/>
                        </a:rPr>
                        <a:t>MIRR</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57,13%</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a:effectLst/>
                        </a:rPr>
                        <a:t>43,94%</a:t>
                      </a:r>
                      <a:endParaRPr lang="pl-PL" sz="1800">
                        <a:effectLst/>
                        <a:latin typeface="Times New Roman"/>
                        <a:ea typeface="Times New Roman"/>
                      </a:endParaRPr>
                    </a:p>
                  </a:txBody>
                  <a:tcPr marL="36195" marR="36195" marT="0" marB="0"/>
                </a:tc>
                <a:tc>
                  <a:txBody>
                    <a:bodyPr/>
                    <a:lstStyle/>
                    <a:p>
                      <a:pPr algn="r">
                        <a:lnSpc>
                          <a:spcPct val="150000"/>
                        </a:lnSpc>
                        <a:spcAft>
                          <a:spcPts val="0"/>
                        </a:spcAft>
                      </a:pPr>
                      <a:r>
                        <a:rPr lang="pl-PL" sz="1600" dirty="0">
                          <a:effectLst/>
                        </a:rPr>
                        <a:t>32,30%</a:t>
                      </a:r>
                      <a:endParaRPr lang="pl-PL" sz="1800" dirty="0">
                        <a:effectLst/>
                        <a:latin typeface="Times New Roman"/>
                        <a:ea typeface="Times New Roman"/>
                      </a:endParaRPr>
                    </a:p>
                  </a:txBody>
                  <a:tcPr marL="36195" marR="36195" marT="0" marB="0"/>
                </a:tc>
              </a:tr>
            </a:tbl>
          </a:graphicData>
        </a:graphic>
      </p:graphicFrame>
      <p:sp>
        <p:nvSpPr>
          <p:cNvPr id="5" name="Rectangle 1"/>
          <p:cNvSpPr>
            <a:spLocks noChangeArrowheads="1"/>
          </p:cNvSpPr>
          <p:nvPr/>
        </p:nvSpPr>
        <p:spPr bwMode="auto">
          <a:xfrm>
            <a:off x="503548" y="1904147"/>
            <a:ext cx="83169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Wyniki analizy scenariuszowej wdrożenia programu telepracy</a:t>
            </a:r>
            <a:endParaRPr kumimoji="0" lang="pl-PL" sz="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111030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5536" y="368660"/>
            <a:ext cx="8229600" cy="1944216"/>
          </a:xfrm>
        </p:spPr>
        <p:txBody>
          <a:bodyPr>
            <a:noAutofit/>
          </a:bodyPr>
          <a:lstStyle/>
          <a:p>
            <a:pPr algn="l"/>
            <a:r>
              <a:rPr lang="pl-PL" sz="1600" dirty="0"/>
              <a:t>Jak wskazano wcześniej, w analizie prowadzonej finansowymi metodami dyskontowymi nie uwzględniano przy szacowaniu korzyści części wskaźników efektywnościowych (KPI) telepracy, gdyż ich wycena pieniężna jest zbyt złożona, </a:t>
            </a:r>
            <a:r>
              <a:rPr lang="pl-PL" sz="1600" dirty="0" err="1"/>
              <a:t>czaso</a:t>
            </a:r>
            <a:r>
              <a:rPr lang="pl-PL" sz="1600" dirty="0"/>
              <a:t>- i pracochłonna, a tym samym nieracjonalna z punktu widzenia koniecznych do poniesienia kosztów. Nie oznacza to, że je w badaniu i ocenie ostatecznej wdrożenia pominięto. </a:t>
            </a:r>
            <a:r>
              <a:rPr lang="pl-PL" sz="1600" dirty="0" smtClean="0"/>
              <a:t/>
            </a:r>
            <a:br>
              <a:rPr lang="pl-PL" sz="1600" dirty="0" smtClean="0"/>
            </a:br>
            <a:r>
              <a:rPr lang="pl-PL" sz="1600" dirty="0" smtClean="0"/>
              <a:t>Są </a:t>
            </a:r>
            <a:r>
              <a:rPr lang="pl-PL" sz="1600" dirty="0"/>
              <a:t>one na bieżąco monitorowane na podstawie danych rejestrowanych przez odpowiednie służby i/lub systemy działające w instytucji w sferze zarządzania zasobami </a:t>
            </a:r>
            <a:r>
              <a:rPr lang="pl-PL" sz="1600" dirty="0" smtClean="0"/>
              <a:t>ludzkimi</a:t>
            </a:r>
            <a:r>
              <a:rPr lang="pl-PL" sz="1600" dirty="0"/>
              <a:t/>
            </a:r>
            <a:br>
              <a:rPr lang="pl-PL" sz="1600" dirty="0"/>
            </a:br>
            <a:endParaRPr lang="pl-PL" sz="1600" dirty="0"/>
          </a:p>
        </p:txBody>
      </p:sp>
      <p:graphicFrame>
        <p:nvGraphicFramePr>
          <p:cNvPr id="4" name="Tabela 3"/>
          <p:cNvGraphicFramePr>
            <a:graphicFrameLocks noGrp="1"/>
          </p:cNvGraphicFramePr>
          <p:nvPr>
            <p:extLst>
              <p:ext uri="{D42A27DB-BD31-4B8C-83A1-F6EECF244321}">
                <p14:modId xmlns:p14="http://schemas.microsoft.com/office/powerpoint/2010/main" val="38052660"/>
              </p:ext>
            </p:extLst>
          </p:nvPr>
        </p:nvGraphicFramePr>
        <p:xfrm>
          <a:off x="539552" y="2636910"/>
          <a:ext cx="8280920" cy="3964941"/>
        </p:xfrm>
        <a:graphic>
          <a:graphicData uri="http://schemas.openxmlformats.org/drawingml/2006/table">
            <a:tbl>
              <a:tblPr firstRow="1" firstCol="1" bandRow="1">
                <a:tableStyleId>{5C22544A-7EE6-4342-B048-85BDC9FD1C3A}</a:tableStyleId>
              </a:tblPr>
              <a:tblGrid>
                <a:gridCol w="2607056"/>
                <a:gridCol w="1917431"/>
                <a:gridCol w="2655736"/>
                <a:gridCol w="1100697"/>
              </a:tblGrid>
              <a:tr h="588883">
                <a:tc>
                  <a:txBody>
                    <a:bodyPr/>
                    <a:lstStyle/>
                    <a:p>
                      <a:pPr algn="ctr">
                        <a:lnSpc>
                          <a:spcPct val="150000"/>
                        </a:lnSpc>
                        <a:spcAft>
                          <a:spcPts val="0"/>
                        </a:spcAft>
                      </a:pPr>
                      <a:r>
                        <a:rPr lang="pl-PL" sz="1400">
                          <a:effectLst/>
                        </a:rPr>
                        <a:t>Wskaźnik efektywności (KPI)</a:t>
                      </a:r>
                      <a:endParaRPr lang="pl-PL" sz="14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Źródło danych</a:t>
                      </a:r>
                      <a:endParaRPr lang="pl-PL" sz="14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Uwagi</a:t>
                      </a:r>
                      <a:endParaRPr lang="pl-PL" sz="1400">
                        <a:effectLst/>
                        <a:latin typeface="Times New Roman"/>
                        <a:ea typeface="Times New Roman"/>
                      </a:endParaRPr>
                    </a:p>
                  </a:txBody>
                  <a:tcPr marL="36195" marR="36195" marT="0" marB="0" anchor="ctr"/>
                </a:tc>
                <a:tc>
                  <a:txBody>
                    <a:bodyPr/>
                    <a:lstStyle/>
                    <a:p>
                      <a:pPr algn="ctr">
                        <a:lnSpc>
                          <a:spcPct val="150000"/>
                        </a:lnSpc>
                        <a:spcAft>
                          <a:spcPts val="0"/>
                        </a:spcAft>
                      </a:pPr>
                      <a:r>
                        <a:rPr lang="pl-PL" sz="1400">
                          <a:effectLst/>
                        </a:rPr>
                        <a:t>Cykl pomiaru</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Liczba stanowisk pracy objętych projektem</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Administracja</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 </a:t>
                      </a:r>
                      <a:endParaRPr lang="pl-PL" sz="1400">
                        <a:effectLst/>
                        <a:latin typeface="Times New Roman"/>
                        <a:ea typeface="Times New Roman"/>
                      </a:endParaRPr>
                    </a:p>
                  </a:txBody>
                  <a:tcPr marL="36195" marR="36195" marT="0" marB="0" anchor="ctr"/>
                </a:tc>
                <a:tc>
                  <a:txBody>
                    <a:bodyPr/>
                    <a:lstStyle/>
                    <a:p>
                      <a:pPr algn="ctr">
                        <a:lnSpc>
                          <a:spcPts val="1100"/>
                        </a:lnSpc>
                        <a:spcBef>
                          <a:spcPts val="200"/>
                        </a:spcBef>
                        <a:spcAft>
                          <a:spcPts val="20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Koszt utrzymania stanowisk pracy objętych projektem</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Administracja</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 </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Wskaźnik rotacji pracowników</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Kadry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Liczba umów rozwiązanych na wniosek pracownika </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Kadry </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Liczba umów rozwiązanych za porozumieniem stron</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Kadry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Średnia liczba dni rekrutacji</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Kadry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Liczba dni nieobecności</a:t>
                      </a:r>
                      <a:br>
                        <a:rPr lang="pl-PL" sz="1400">
                          <a:effectLst/>
                        </a:rPr>
                      </a:br>
                      <a:r>
                        <a:rPr lang="pl-PL" sz="1400">
                          <a:effectLst/>
                        </a:rPr>
                        <a:t>w pracy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System rejestracji czasu pracy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Procent zadań zrealizowanych terminowo </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System rejestracji czasu pracy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480164">
                <a:tc>
                  <a:txBody>
                    <a:bodyPr/>
                    <a:lstStyle/>
                    <a:p>
                      <a:pPr algn="l">
                        <a:lnSpc>
                          <a:spcPts val="1100"/>
                        </a:lnSpc>
                        <a:spcBef>
                          <a:spcPts val="200"/>
                        </a:spcBef>
                        <a:spcAft>
                          <a:spcPts val="200"/>
                        </a:spcAft>
                      </a:pPr>
                      <a:r>
                        <a:rPr lang="pl-PL" sz="1400">
                          <a:effectLst/>
                        </a:rPr>
                        <a:t>Liczba pracowników świadczących pracę</a:t>
                      </a:r>
                      <a:br>
                        <a:rPr lang="pl-PL" sz="1400">
                          <a:effectLst/>
                        </a:rPr>
                      </a:br>
                      <a:r>
                        <a:rPr lang="pl-PL" sz="1400">
                          <a:effectLst/>
                        </a:rPr>
                        <a:t>w formie telepracy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Kadry</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 </a:t>
                      </a:r>
                      <a:endParaRPr lang="pl-PL" sz="1400">
                        <a:effectLst/>
                        <a:latin typeface="Times New Roman"/>
                        <a:ea typeface="Times New Roman"/>
                      </a:endParaRPr>
                    </a:p>
                  </a:txBody>
                  <a:tcPr marL="36195" marR="36195" marT="0" marB="0" anchor="ctr"/>
                </a:tc>
                <a:tc>
                  <a:txBody>
                    <a:bodyPr/>
                    <a:lstStyle/>
                    <a:p>
                      <a:pPr algn="ctr">
                        <a:lnSpc>
                          <a:spcPts val="1100"/>
                        </a:lnSpc>
                        <a:spcAft>
                          <a:spcPts val="0"/>
                        </a:spcAft>
                      </a:pPr>
                      <a:r>
                        <a:rPr lang="pl-PL" sz="1400">
                          <a:effectLst/>
                        </a:rPr>
                        <a:t>Miesięczny</a:t>
                      </a:r>
                      <a:endParaRPr lang="pl-PL" sz="1400">
                        <a:effectLst/>
                        <a:latin typeface="Times New Roman"/>
                        <a:ea typeface="Times New Roman"/>
                      </a:endParaRPr>
                    </a:p>
                  </a:txBody>
                  <a:tcPr marL="36195" marR="36195" marT="0" marB="0" anchor="ctr"/>
                </a:tc>
              </a:tr>
              <a:tr h="321766">
                <a:tc>
                  <a:txBody>
                    <a:bodyPr/>
                    <a:lstStyle/>
                    <a:p>
                      <a:pPr algn="l">
                        <a:lnSpc>
                          <a:spcPts val="1100"/>
                        </a:lnSpc>
                        <a:spcBef>
                          <a:spcPts val="200"/>
                        </a:spcBef>
                        <a:spcAft>
                          <a:spcPts val="200"/>
                        </a:spcAft>
                      </a:pPr>
                      <a:r>
                        <a:rPr lang="pl-PL" sz="1400">
                          <a:effectLst/>
                        </a:rPr>
                        <a:t>Poziom zadowolenia pracowników</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Cykliczne badania ankietowe</a:t>
                      </a:r>
                      <a:endParaRPr lang="pl-PL" sz="1400">
                        <a:effectLst/>
                        <a:latin typeface="Times New Roman"/>
                        <a:ea typeface="Times New Roman"/>
                      </a:endParaRPr>
                    </a:p>
                  </a:txBody>
                  <a:tcPr marL="36195" marR="36195" marT="0" marB="0" anchor="ctr"/>
                </a:tc>
                <a:tc>
                  <a:txBody>
                    <a:bodyPr/>
                    <a:lstStyle/>
                    <a:p>
                      <a:pPr algn="l">
                        <a:lnSpc>
                          <a:spcPts val="1100"/>
                        </a:lnSpc>
                        <a:spcBef>
                          <a:spcPts val="200"/>
                        </a:spcBef>
                        <a:spcAft>
                          <a:spcPts val="200"/>
                        </a:spcAft>
                      </a:pPr>
                      <a:r>
                        <a:rPr lang="pl-PL" sz="1400">
                          <a:effectLst/>
                        </a:rPr>
                        <a:t>W podziale na pracowników i telepracowników</a:t>
                      </a:r>
                      <a:endParaRPr lang="pl-PL" sz="1400">
                        <a:effectLst/>
                        <a:latin typeface="Times New Roman"/>
                        <a:ea typeface="Times New Roman"/>
                      </a:endParaRPr>
                    </a:p>
                  </a:txBody>
                  <a:tcPr marL="36195" marR="36195" marT="0" marB="0" anchor="ctr"/>
                </a:tc>
                <a:tc>
                  <a:txBody>
                    <a:bodyPr/>
                    <a:lstStyle/>
                    <a:p>
                      <a:pPr algn="ctr">
                        <a:lnSpc>
                          <a:spcPts val="1100"/>
                        </a:lnSpc>
                        <a:spcBef>
                          <a:spcPts val="200"/>
                        </a:spcBef>
                        <a:spcAft>
                          <a:spcPts val="200"/>
                        </a:spcAft>
                      </a:pPr>
                      <a:r>
                        <a:rPr lang="pl-PL" sz="1400" dirty="0">
                          <a:effectLst/>
                        </a:rPr>
                        <a:t>Półroczny</a:t>
                      </a:r>
                      <a:endParaRPr lang="pl-PL" sz="1400" dirty="0">
                        <a:effectLst/>
                        <a:latin typeface="Times New Roman"/>
                        <a:ea typeface="Times New Roman"/>
                      </a:endParaRPr>
                    </a:p>
                  </a:txBody>
                  <a:tcPr marL="36195" marR="36195" marT="0" marB="0" anchor="ctr"/>
                </a:tc>
              </a:tr>
            </a:tbl>
          </a:graphicData>
        </a:graphic>
      </p:graphicFrame>
      <p:sp>
        <p:nvSpPr>
          <p:cNvPr id="5" name="Rectangle 1"/>
          <p:cNvSpPr>
            <a:spLocks noChangeArrowheads="1"/>
          </p:cNvSpPr>
          <p:nvPr/>
        </p:nvSpPr>
        <p:spPr bwMode="auto">
          <a:xfrm>
            <a:off x="503548" y="2197199"/>
            <a:ext cx="6639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288925" algn="l"/>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Dodatkowe wskaźniki efektywnościowe (KPI) dla projektu wdrożenia telepracy</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7499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14300" y="927100"/>
            <a:ext cx="8890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lnSpc>
                <a:spcPct val="110000"/>
              </a:lnSpc>
              <a:buFontTx/>
              <a:buChar char="•"/>
            </a:pPr>
            <a:r>
              <a:rPr lang="pl-PL" b="0" i="1" dirty="0">
                <a:effectLst>
                  <a:outerShdw blurRad="38100" dist="38100" dir="2700000" algn="tl">
                    <a:srgbClr val="C0C0C0"/>
                  </a:outerShdw>
                </a:effectLst>
              </a:rPr>
              <a:t>otoczenie organizacji </a:t>
            </a:r>
            <a:r>
              <a:rPr lang="pl-PL" b="0" dirty="0"/>
              <a:t> - efektywność funkcjonowania systemu informatycznego zależy nie tylko od samej organizacji, ale także od aktywności otoczenia, z którymi organizacja połączona jest wieloma kanałami. Cały mechanizm tychże powiązań wpływa na sprawność całego układu, </a:t>
            </a:r>
          </a:p>
          <a:p>
            <a:pPr algn="just">
              <a:lnSpc>
                <a:spcPct val="110000"/>
              </a:lnSpc>
              <a:buFontTx/>
              <a:buChar char="•"/>
            </a:pPr>
            <a:r>
              <a:rPr lang="pl-PL" b="0" i="1" dirty="0">
                <a:effectLst>
                  <a:outerShdw blurRad="38100" dist="38100" dir="2700000" algn="tl">
                    <a:srgbClr val="C0C0C0"/>
                  </a:outerShdw>
                </a:effectLst>
              </a:rPr>
              <a:t>użytkownicy</a:t>
            </a:r>
            <a:r>
              <a:rPr lang="pl-PL" b="0" dirty="0"/>
              <a:t> - poszczególni użytkownicy systemu informatycznego mają różne preferencje, które nie tylko bywają niezgodne ze sobą, a wręcz bywają konfliktowe. Taka sytuacja powoduje, iż trudność sprawia określenie relacji pomiędzy użytkownikami danego systemu.  </a:t>
            </a:r>
          </a:p>
        </p:txBody>
      </p:sp>
      <p:sp>
        <p:nvSpPr>
          <p:cNvPr id="6149" name="Text Box 5"/>
          <p:cNvSpPr txBox="1">
            <a:spLocks noChangeArrowheads="1"/>
          </p:cNvSpPr>
          <p:nvPr/>
        </p:nvSpPr>
        <p:spPr bwMode="auto">
          <a:xfrm>
            <a:off x="179512" y="440668"/>
            <a:ext cx="7826936" cy="400110"/>
          </a:xfrm>
          <a:prstGeom prst="rect">
            <a:avLst/>
          </a:prstGeom>
          <a:noFill/>
          <a:ln>
            <a:noFill/>
          </a:ln>
          <a:effectLst>
            <a:outerShdw dist="35921" dir="2700000" algn="ctr" rotWithShape="0">
              <a:srgbClr val="9966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pl-PL" sz="2000" dirty="0">
                <a:latin typeface="Calibri" pitchFamily="34" charset="0"/>
              </a:rPr>
              <a:t>Czynniki wpływające na ocenę projektu informatycznego</a:t>
            </a:r>
          </a:p>
        </p:txBody>
      </p:sp>
      <p:sp>
        <p:nvSpPr>
          <p:cNvPr id="6150" name="Text Box 6"/>
          <p:cNvSpPr txBox="1">
            <a:spLocks noChangeArrowheads="1"/>
          </p:cNvSpPr>
          <p:nvPr/>
        </p:nvSpPr>
        <p:spPr bwMode="auto">
          <a:xfrm>
            <a:off x="92075" y="5000625"/>
            <a:ext cx="90011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pl-PL" b="0"/>
              <a:t>W wielu sytuacjach ocenę efektywności zastosowania systemów informatycznych (projektów) można przeprowadzić dopiero po pewnym czasie w chwili kiedy wystąpią konkretne skutki wprowadzenia informatyki.</a:t>
            </a:r>
          </a:p>
        </p:txBody>
      </p:sp>
    </p:spTree>
    <p:extLst>
      <p:ext uri="{BB962C8B-B14F-4D97-AF65-F5344CB8AC3E}">
        <p14:creationId xmlns:p14="http://schemas.microsoft.com/office/powerpoint/2010/main" val="254008511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70086"/>
          </a:xfrm>
        </p:spPr>
        <p:txBody>
          <a:bodyPr>
            <a:normAutofit/>
          </a:bodyPr>
          <a:lstStyle/>
          <a:p>
            <a:pPr algn="l"/>
            <a:r>
              <a:rPr lang="pl-PL" sz="2400" b="1" dirty="0" smtClean="0"/>
              <a:t>Podsumowanie</a:t>
            </a:r>
            <a:endParaRPr lang="pl-PL" sz="2400" dirty="0"/>
          </a:p>
        </p:txBody>
      </p:sp>
      <p:sp>
        <p:nvSpPr>
          <p:cNvPr id="3" name="Symbol zastępczy zawartości 2"/>
          <p:cNvSpPr>
            <a:spLocks noGrp="1"/>
          </p:cNvSpPr>
          <p:nvPr>
            <p:ph idx="1"/>
          </p:nvPr>
        </p:nvSpPr>
        <p:spPr>
          <a:xfrm>
            <a:off x="503548" y="1052736"/>
            <a:ext cx="8229600" cy="4525963"/>
          </a:xfrm>
        </p:spPr>
        <p:txBody>
          <a:bodyPr>
            <a:normAutofit fontScale="70000" lnSpcReduction="20000"/>
          </a:bodyPr>
          <a:lstStyle/>
          <a:p>
            <a:pPr algn="just"/>
            <a:r>
              <a:rPr lang="pl-PL" dirty="0"/>
              <a:t>Instytucje publiczne – podobnie jak sfera biznesu – w obliczu spadku nakładów finansowych na IT wywołanego m.in. przez kryzys gospodarczy oraz stale rosnących kosztów pracy zatrudnionych tam zespołów informatycznych, ciągle poszukują możliwości ich racjonalizacji. </a:t>
            </a:r>
            <a:endParaRPr lang="pl-PL" dirty="0" smtClean="0"/>
          </a:p>
          <a:p>
            <a:pPr algn="just"/>
            <a:r>
              <a:rPr lang="pl-PL" dirty="0" smtClean="0"/>
              <a:t>Jedną </a:t>
            </a:r>
            <a:r>
              <a:rPr lang="pl-PL" dirty="0"/>
              <a:t>z opcji jest powszechniejsze stosowanie telepracy jako elastycznej organizacyjnie, efektywnej ekonomicznie oraz zorientowanej prospołecznie i proekologicznie formy zatrudnienia.</a:t>
            </a:r>
          </a:p>
          <a:p>
            <a:pPr algn="just"/>
            <a:r>
              <a:rPr lang="pl-PL" dirty="0"/>
              <a:t>Autor ma nadzieję, że stanowiące treść opracowania rozważania, w tym w szczególności koncepcja pomiaru i oceny efektywności oraz bazujące na niej studium przypadku wdrożenia telepracy, przyczynią się do upowszechnienia wiedzy na ten tak istotny temat i tym samym spowodują częstsze korzystanie z tej formy zatrudnienia w zespołach informatycznych.</a:t>
            </a:r>
          </a:p>
          <a:p>
            <a:pPr algn="just"/>
            <a:endParaRPr lang="pl-PL" dirty="0"/>
          </a:p>
        </p:txBody>
      </p:sp>
    </p:spTree>
    <p:extLst>
      <p:ext uri="{BB962C8B-B14F-4D97-AF65-F5344CB8AC3E}">
        <p14:creationId xmlns:p14="http://schemas.microsoft.com/office/powerpoint/2010/main" val="31769117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86110"/>
          </a:xfrm>
        </p:spPr>
        <p:txBody>
          <a:bodyPr>
            <a:noAutofit/>
          </a:bodyPr>
          <a:lstStyle/>
          <a:p>
            <a:pPr algn="l"/>
            <a:r>
              <a:rPr lang="pl-PL" sz="1800" b="1" dirty="0"/>
              <a:t>AUTOMATYZACJA SYSTEMÓW ROZLICZEŃ OPARTA NA STANDARDACH EDI NA PRZYKŁADZIE ŁAŃCUCHÓW LOGISTYCZNYCH BRANŻY MOTORYZACYJNEJ. OCENA EFEKTYWNOŚCI EKONOMICZNEJ</a:t>
            </a:r>
            <a:r>
              <a:rPr lang="pl-PL" sz="1800" dirty="0"/>
              <a:t/>
            </a:r>
            <a:br>
              <a:rPr lang="pl-PL" sz="1800" dirty="0"/>
            </a:br>
            <a:endParaRPr lang="pl-PL" sz="1800" dirty="0"/>
          </a:p>
        </p:txBody>
      </p:sp>
      <p:sp>
        <p:nvSpPr>
          <p:cNvPr id="3" name="Symbol zastępczy zawartości 2"/>
          <p:cNvSpPr>
            <a:spLocks noGrp="1"/>
          </p:cNvSpPr>
          <p:nvPr>
            <p:ph idx="1"/>
          </p:nvPr>
        </p:nvSpPr>
        <p:spPr>
          <a:xfrm>
            <a:off x="467544" y="1124745"/>
            <a:ext cx="8229600" cy="2772308"/>
          </a:xfrm>
        </p:spPr>
        <p:txBody>
          <a:bodyPr>
            <a:normAutofit/>
          </a:bodyPr>
          <a:lstStyle/>
          <a:p>
            <a:pPr algn="just"/>
            <a:r>
              <a:rPr lang="pl-PL" sz="1600" dirty="0"/>
              <a:t>Pogorszenie sytuacji gospodarczej w następstwie globalnego kryzysu finansowego, które obserwujemy w Polsce od połowy 2008 roku, dotknęło wiele przedsiębiorstw. </a:t>
            </a:r>
            <a:endParaRPr lang="pl-PL" sz="1600" dirty="0" smtClean="0"/>
          </a:p>
          <a:p>
            <a:pPr algn="just"/>
            <a:r>
              <a:rPr lang="pl-PL" sz="1600" dirty="0" smtClean="0"/>
              <a:t>Świadczą </a:t>
            </a:r>
            <a:r>
              <a:rPr lang="pl-PL" sz="1600" dirty="0"/>
              <a:t>o tym bieżące dane statystyczne, analizy ekonomiczne i społeczne oraz badania koniunktury gospodarczej. Skutki kryzysu są widoczne także w obszarze informatyzacji. </a:t>
            </a:r>
            <a:endParaRPr lang="pl-PL" sz="1600" dirty="0" smtClean="0"/>
          </a:p>
          <a:p>
            <a:pPr algn="just"/>
            <a:r>
              <a:rPr lang="pl-PL" sz="1600" dirty="0" smtClean="0"/>
              <a:t>Sygnalizują </a:t>
            </a:r>
            <a:r>
              <a:rPr lang="pl-PL" sz="1600" dirty="0"/>
              <a:t>to wytwórcy i dostawcy produktów oraz usług informatycznych i ich klienci. </a:t>
            </a:r>
            <a:endParaRPr lang="pl-PL" sz="1600" dirty="0" smtClean="0"/>
          </a:p>
          <a:p>
            <a:pPr algn="just"/>
            <a:r>
              <a:rPr lang="pl-PL" sz="1600" dirty="0" smtClean="0"/>
              <a:t>Potwierdziły </a:t>
            </a:r>
            <a:r>
              <a:rPr lang="pl-PL" sz="1600" dirty="0"/>
              <a:t>to również ogłoszone w 2009 roku rewizje wcześniejszych kluczowych wskaźników i prognoz rozwoju rynku IT dokonane praktycznie przez wszystkie działające na polskim rynku firmy analityczne, takie m.in. jak: </a:t>
            </a:r>
            <a:r>
              <a:rPr lang="pl-PL" sz="1600" dirty="0" err="1"/>
              <a:t>DiS</a:t>
            </a:r>
            <a:r>
              <a:rPr lang="pl-PL" sz="1600" dirty="0"/>
              <a:t>, Gartner, </a:t>
            </a:r>
            <a:r>
              <a:rPr lang="pl-PL" sz="1600" dirty="0" err="1"/>
              <a:t>Forrester</a:t>
            </a:r>
            <a:r>
              <a:rPr lang="pl-PL" sz="1600" dirty="0"/>
              <a:t> </a:t>
            </a:r>
            <a:r>
              <a:rPr lang="pl-PL" sz="1600" dirty="0" err="1"/>
              <a:t>Research</a:t>
            </a:r>
            <a:r>
              <a:rPr lang="pl-PL" sz="1600" dirty="0"/>
              <a:t>, IDG czy PMR. Dobrym przykładem mogą być dane pochodzące z raportu ostatniej z wymienionych, pt. „</a:t>
            </a:r>
            <a:r>
              <a:rPr lang="pl-PL" sz="1600" dirty="0" err="1"/>
              <a:t>Revision</a:t>
            </a:r>
            <a:r>
              <a:rPr lang="pl-PL" sz="1600" dirty="0"/>
              <a:t> of </a:t>
            </a:r>
            <a:r>
              <a:rPr lang="pl-PL" sz="1600" dirty="0" err="1"/>
              <a:t>forecasts</a:t>
            </a:r>
            <a:r>
              <a:rPr lang="pl-PL" sz="1600" dirty="0"/>
              <a:t> for IT </a:t>
            </a:r>
            <a:r>
              <a:rPr lang="pl-PL" sz="1600" dirty="0" err="1"/>
              <a:t>markets</a:t>
            </a:r>
            <a:r>
              <a:rPr lang="pl-PL" sz="1600" dirty="0"/>
              <a:t> in Poland, Russia and </a:t>
            </a:r>
            <a:r>
              <a:rPr lang="pl-PL" sz="1600" dirty="0" err="1"/>
              <a:t>Ukraine</a:t>
            </a:r>
            <a:r>
              <a:rPr lang="pl-PL" sz="1600" dirty="0"/>
              <a:t>” </a:t>
            </a:r>
            <a:r>
              <a:rPr lang="pl-PL" sz="1600" dirty="0" smtClean="0"/>
              <a:t> </a:t>
            </a:r>
            <a:endParaRPr lang="pl-PL" sz="16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933056"/>
            <a:ext cx="8064896" cy="255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04711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03548" y="332656"/>
            <a:ext cx="8229600" cy="6192688"/>
          </a:xfrm>
        </p:spPr>
        <p:txBody>
          <a:bodyPr>
            <a:noAutofit/>
          </a:bodyPr>
          <a:lstStyle/>
          <a:p>
            <a:pPr algn="just"/>
            <a:r>
              <a:rPr lang="pl-PL" sz="1600" dirty="0"/>
              <a:t>Udowodniły to także badania przeprowadzone w okresie kwiecień-maj 2009 roku przez autora niniejszego opracowania. </a:t>
            </a:r>
            <a:endParaRPr lang="pl-PL" sz="1600" dirty="0" smtClean="0"/>
          </a:p>
          <a:p>
            <a:pPr algn="just"/>
            <a:r>
              <a:rPr lang="pl-PL" sz="1600" dirty="0" smtClean="0"/>
              <a:t>W </a:t>
            </a:r>
            <a:r>
              <a:rPr lang="pl-PL" sz="1600" dirty="0"/>
              <a:t>139 obiektach gospodarczych zebrał on metodą ankietową a następnie przeanalizował dane opisujące wpływ kryzysu na strategie oraz przedsięwzięcia </a:t>
            </a:r>
            <a:r>
              <a:rPr lang="pl-PL" sz="1600" dirty="0" smtClean="0"/>
              <a:t>IT. </a:t>
            </a:r>
          </a:p>
          <a:p>
            <a:pPr algn="just"/>
            <a:r>
              <a:rPr lang="pl-PL" sz="1600" dirty="0" smtClean="0"/>
              <a:t>Okazało </a:t>
            </a:r>
            <a:r>
              <a:rPr lang="pl-PL" sz="1600" dirty="0"/>
              <a:t>się, że w 58,27% przebadanych firmach skutkiem kryzysu było pogorszenie ich sytuacji ekonomicznej, w tym w 6,47% było ono bardzo znaczne. </a:t>
            </a:r>
            <a:endParaRPr lang="pl-PL" sz="1600" dirty="0" smtClean="0"/>
          </a:p>
          <a:p>
            <a:pPr algn="just"/>
            <a:r>
              <a:rPr lang="pl-PL" sz="1600" dirty="0" smtClean="0"/>
              <a:t>W </a:t>
            </a:r>
            <a:r>
              <a:rPr lang="pl-PL" sz="1600" dirty="0"/>
              <a:t>większości z nich spowodowało to częściową (55,4% próby), a w wybranych radykalną (7,91%) zmianę strategii informatyzacji. </a:t>
            </a:r>
            <a:endParaRPr lang="pl-PL" sz="1600" dirty="0" smtClean="0"/>
          </a:p>
          <a:p>
            <a:pPr algn="just"/>
            <a:r>
              <a:rPr lang="pl-PL" sz="1600" dirty="0" smtClean="0"/>
              <a:t>Widoczna </a:t>
            </a:r>
            <a:r>
              <a:rPr lang="pl-PL" sz="1600" dirty="0"/>
              <a:t>była też dodatnia korelacja między pogorszeniem sytuacji ekonomicznej a poziomem zmiany strategii IT. Wskazywanymi przez respondentów przejawami tej zmiany m.in. były: spadek nakładów na inwestycje IT (48,86%), zmniejszenie budżetów (38,64%) oraz ograniczenie zatrudnienia (23,86%) w działach IT, przesunięcie w czasie planowanych inwestycji IT (32,95%), racjonalizacja kosztów IT (25%), zaniechanie nowych oraz ograniczenie zakresu projektów już realizowanych (po 21,59%).</a:t>
            </a:r>
          </a:p>
          <a:p>
            <a:pPr algn="just"/>
            <a:r>
              <a:rPr lang="pl-PL" sz="1600" dirty="0"/>
              <a:t>Podobne przejawy można zaobserwować w bieżącym finansowaniu i funkcjonowaniu IT. </a:t>
            </a:r>
            <a:endParaRPr lang="pl-PL" sz="1600" dirty="0" smtClean="0"/>
          </a:p>
          <a:p>
            <a:pPr algn="just"/>
            <a:r>
              <a:rPr lang="pl-PL" sz="1600" dirty="0" smtClean="0"/>
              <a:t>Stąd </a:t>
            </a:r>
            <a:r>
              <a:rPr lang="pl-PL" sz="1600" dirty="0"/>
              <a:t>coraz częściej podejmowane są działania, których celem jest z jednej strony optymalizacja TCO (Total </a:t>
            </a:r>
            <a:r>
              <a:rPr lang="pl-PL" sz="1600" dirty="0" err="1"/>
              <a:t>Cost</a:t>
            </a:r>
            <a:r>
              <a:rPr lang="pl-PL" sz="1600" dirty="0"/>
              <a:t> of </a:t>
            </a:r>
            <a:r>
              <a:rPr lang="pl-PL" sz="1600" dirty="0" err="1"/>
              <a:t>Ownership</a:t>
            </a:r>
            <a:r>
              <a:rPr lang="pl-PL" sz="1600" dirty="0"/>
              <a:t>), z drugiej zaś zwiększenie wpływu IT na poprawę wyników przedsiębiorstw</a:t>
            </a:r>
            <a:r>
              <a:rPr lang="pl-PL" sz="1600" dirty="0" smtClean="0"/>
              <a:t>.</a:t>
            </a:r>
          </a:p>
          <a:p>
            <a:pPr algn="just"/>
            <a:r>
              <a:rPr lang="en-US" sz="1600" dirty="0" err="1"/>
              <a:t>Jednakże</a:t>
            </a:r>
            <a:r>
              <a:rPr lang="en-US" sz="1600" dirty="0"/>
              <a:t>, </a:t>
            </a:r>
            <a:r>
              <a:rPr lang="en-US" sz="1600" dirty="0" err="1"/>
              <a:t>aby</a:t>
            </a:r>
            <a:r>
              <a:rPr lang="en-US" sz="1600" dirty="0"/>
              <a:t> </a:t>
            </a:r>
            <a:r>
              <a:rPr lang="en-US" sz="1600" dirty="0" err="1"/>
              <a:t>wdrażanie</a:t>
            </a:r>
            <a:r>
              <a:rPr lang="en-US" sz="1600" dirty="0"/>
              <a:t> </a:t>
            </a:r>
            <a:r>
              <a:rPr lang="en-US" sz="1600" dirty="0" err="1"/>
              <a:t>programów</a:t>
            </a:r>
            <a:r>
              <a:rPr lang="en-US" sz="1600" dirty="0"/>
              <a:t> </a:t>
            </a:r>
            <a:r>
              <a:rPr lang="en-US" sz="1600" dirty="0" err="1"/>
              <a:t>poprawy</a:t>
            </a:r>
            <a:r>
              <a:rPr lang="en-US" sz="1600" dirty="0"/>
              <a:t> </a:t>
            </a:r>
            <a:r>
              <a:rPr lang="en-US" sz="1600" dirty="0" err="1"/>
              <a:t>efektywności</a:t>
            </a:r>
            <a:r>
              <a:rPr lang="en-US" sz="1600" dirty="0"/>
              <a:t> </a:t>
            </a:r>
            <a:r>
              <a:rPr lang="en-US" sz="1600" dirty="0" err="1"/>
              <a:t>zastosowań</a:t>
            </a:r>
            <a:r>
              <a:rPr lang="en-US" sz="1600" dirty="0"/>
              <a:t> </a:t>
            </a:r>
            <a:r>
              <a:rPr lang="en-US" sz="1600" dirty="0" err="1"/>
              <a:t>informatyki</a:t>
            </a:r>
            <a:r>
              <a:rPr lang="en-US" sz="1600" dirty="0"/>
              <a:t> w </a:t>
            </a:r>
            <a:r>
              <a:rPr lang="en-US" sz="1600" dirty="0" err="1"/>
              <a:t>obiektach</a:t>
            </a:r>
            <a:r>
              <a:rPr lang="en-US" sz="1600" dirty="0"/>
              <a:t> </a:t>
            </a:r>
            <a:r>
              <a:rPr lang="en-US" sz="1600" dirty="0" err="1"/>
              <a:t>gospodarczych</a:t>
            </a:r>
            <a:r>
              <a:rPr lang="en-US" sz="1600" dirty="0"/>
              <a:t> </a:t>
            </a:r>
            <a:r>
              <a:rPr lang="en-US" sz="1600" dirty="0" err="1"/>
              <a:t>przyniosło</a:t>
            </a:r>
            <a:r>
              <a:rPr lang="en-US" sz="1600" dirty="0"/>
              <a:t> </a:t>
            </a:r>
            <a:r>
              <a:rPr lang="en-US" sz="1600" dirty="0" err="1"/>
              <a:t>oczekiwane</a:t>
            </a:r>
            <a:r>
              <a:rPr lang="en-US" sz="1600" dirty="0"/>
              <a:t> </a:t>
            </a:r>
            <a:r>
              <a:rPr lang="en-US" sz="1600" dirty="0" err="1"/>
              <a:t>rezultaty</a:t>
            </a:r>
            <a:r>
              <a:rPr lang="en-US" sz="1600" dirty="0"/>
              <a:t>, </a:t>
            </a:r>
            <a:r>
              <a:rPr lang="en-US" sz="1600" dirty="0" err="1"/>
              <a:t>powinno</a:t>
            </a:r>
            <a:r>
              <a:rPr lang="en-US" sz="1600" dirty="0"/>
              <a:t> </a:t>
            </a:r>
            <a:r>
              <a:rPr lang="en-US" sz="1600" dirty="0" err="1"/>
              <a:t>się</a:t>
            </a:r>
            <a:r>
              <a:rPr lang="en-US" sz="1600" dirty="0"/>
              <a:t> je </a:t>
            </a:r>
            <a:r>
              <a:rPr lang="en-US" sz="1600" dirty="0" err="1"/>
              <a:t>opierać</a:t>
            </a:r>
            <a:r>
              <a:rPr lang="en-US" sz="1600" dirty="0"/>
              <a:t> </a:t>
            </a:r>
            <a:r>
              <a:rPr lang="en-US" sz="1600" dirty="0" err="1"/>
              <a:t>na</a:t>
            </a:r>
            <a:r>
              <a:rPr lang="en-US" sz="1600" dirty="0"/>
              <a:t> </a:t>
            </a:r>
            <a:r>
              <a:rPr lang="en-US" sz="1600" dirty="0" err="1"/>
              <a:t>znanych</a:t>
            </a:r>
            <a:r>
              <a:rPr lang="en-US" sz="1600" dirty="0"/>
              <a:t> z </a:t>
            </a:r>
            <a:r>
              <a:rPr lang="en-US" sz="1600" dirty="0" err="1"/>
              <a:t>literatury</a:t>
            </a:r>
            <a:r>
              <a:rPr lang="en-US" sz="1600" dirty="0"/>
              <a:t> </a:t>
            </a:r>
            <a:r>
              <a:rPr lang="en-US" sz="1600" dirty="0" err="1"/>
              <a:t>przedmiotu</a:t>
            </a:r>
            <a:r>
              <a:rPr lang="en-US" sz="1600" dirty="0"/>
              <a:t>  i </a:t>
            </a:r>
            <a:r>
              <a:rPr lang="en-US" sz="1600" dirty="0" err="1"/>
              <a:t>sprawdzonych</a:t>
            </a:r>
            <a:r>
              <a:rPr lang="en-US" sz="1600" dirty="0"/>
              <a:t> w </a:t>
            </a:r>
            <a:r>
              <a:rPr lang="en-US" sz="1600" dirty="0" err="1"/>
              <a:t>praktyce</a:t>
            </a:r>
            <a:r>
              <a:rPr lang="en-US" sz="1600" dirty="0"/>
              <a:t> </a:t>
            </a:r>
            <a:r>
              <a:rPr lang="en-US" sz="1600" dirty="0" err="1"/>
              <a:t>scenariuszach</a:t>
            </a:r>
            <a:r>
              <a:rPr lang="en-US" sz="1600" dirty="0"/>
              <a:t> </a:t>
            </a:r>
            <a:r>
              <a:rPr lang="en-US" sz="1600" dirty="0" err="1"/>
              <a:t>zarządzania</a:t>
            </a:r>
            <a:r>
              <a:rPr lang="en-US" sz="1600" dirty="0"/>
              <a:t> </a:t>
            </a:r>
            <a:r>
              <a:rPr lang="en-US" sz="1600" dirty="0" err="1"/>
              <a:t>efektywnością</a:t>
            </a:r>
            <a:r>
              <a:rPr lang="en-US" sz="1600" dirty="0"/>
              <a:t> </a:t>
            </a:r>
            <a:r>
              <a:rPr lang="en-US" sz="1600" dirty="0" smtClean="0"/>
              <a:t>IT, </a:t>
            </a:r>
            <a:r>
              <a:rPr lang="en-US" sz="1600" dirty="0" err="1"/>
              <a:t>szczególnie</a:t>
            </a:r>
            <a:r>
              <a:rPr lang="en-US" sz="1600" dirty="0"/>
              <a:t> </a:t>
            </a:r>
            <a:r>
              <a:rPr lang="en-US" sz="1600" dirty="0" err="1"/>
              <a:t>tych</a:t>
            </a:r>
            <a:r>
              <a:rPr lang="en-US" sz="1600" dirty="0"/>
              <a:t>, </a:t>
            </a:r>
            <a:r>
              <a:rPr lang="en-US" sz="1600" dirty="0" err="1"/>
              <a:t>które</a:t>
            </a:r>
            <a:r>
              <a:rPr lang="en-US" sz="1600" dirty="0"/>
              <a:t> </a:t>
            </a:r>
            <a:r>
              <a:rPr lang="en-US" sz="1600" dirty="0" err="1"/>
              <a:t>pozwalają</a:t>
            </a:r>
            <a:r>
              <a:rPr lang="en-US" sz="1600" dirty="0"/>
              <a:t> </a:t>
            </a:r>
            <a:r>
              <a:rPr lang="en-US" sz="1600" dirty="0" err="1"/>
              <a:t>przy</a:t>
            </a:r>
            <a:r>
              <a:rPr lang="en-US" sz="1600" dirty="0"/>
              <a:t> </a:t>
            </a:r>
            <a:r>
              <a:rPr lang="en-US" sz="1600" dirty="0" err="1"/>
              <a:t>niższym</a:t>
            </a:r>
            <a:r>
              <a:rPr lang="en-US" sz="1600" dirty="0"/>
              <a:t> </a:t>
            </a:r>
            <a:r>
              <a:rPr lang="en-US" sz="1600" dirty="0" err="1"/>
              <a:t>lub</a:t>
            </a:r>
            <a:r>
              <a:rPr lang="en-US" sz="1600" dirty="0"/>
              <a:t> </a:t>
            </a:r>
            <a:r>
              <a:rPr lang="en-US" sz="1600" dirty="0" err="1"/>
              <a:t>tym</a:t>
            </a:r>
            <a:r>
              <a:rPr lang="en-US" sz="1600" dirty="0"/>
              <a:t> </a:t>
            </a:r>
            <a:r>
              <a:rPr lang="en-US" sz="1600" dirty="0" err="1"/>
              <a:t>samym</a:t>
            </a:r>
            <a:r>
              <a:rPr lang="en-US" sz="1600" dirty="0"/>
              <a:t> </a:t>
            </a:r>
            <a:r>
              <a:rPr lang="en-US" sz="1600" dirty="0" err="1"/>
              <a:t>poziomie</a:t>
            </a:r>
            <a:r>
              <a:rPr lang="en-US" sz="1600" dirty="0"/>
              <a:t> </a:t>
            </a:r>
            <a:r>
              <a:rPr lang="en-US" sz="1600" dirty="0" err="1"/>
              <a:t>nakładów</a:t>
            </a:r>
            <a:r>
              <a:rPr lang="en-US" sz="1600" dirty="0"/>
              <a:t>/</a:t>
            </a:r>
            <a:r>
              <a:rPr lang="en-US" sz="1600" dirty="0" err="1"/>
              <a:t>kosztów</a:t>
            </a:r>
            <a:r>
              <a:rPr lang="en-US" sz="1600" dirty="0"/>
              <a:t> IT </a:t>
            </a:r>
            <a:r>
              <a:rPr lang="en-US" sz="1600" dirty="0" err="1"/>
              <a:t>zwiększyć</a:t>
            </a:r>
            <a:r>
              <a:rPr lang="en-US" sz="1600" dirty="0"/>
              <a:t> </a:t>
            </a:r>
            <a:r>
              <a:rPr lang="en-US" sz="1600" dirty="0" err="1"/>
              <a:t>wpływ</a:t>
            </a:r>
            <a:r>
              <a:rPr lang="en-US" sz="1600" dirty="0"/>
              <a:t> </a:t>
            </a:r>
            <a:r>
              <a:rPr lang="en-US" sz="1600" dirty="0" err="1"/>
              <a:t>zastosowań</a:t>
            </a:r>
            <a:r>
              <a:rPr lang="en-US" sz="1600" dirty="0"/>
              <a:t> </a:t>
            </a:r>
            <a:r>
              <a:rPr lang="en-US" sz="1600" dirty="0" err="1"/>
              <a:t>informatyki</a:t>
            </a:r>
            <a:r>
              <a:rPr lang="en-US" sz="1600" dirty="0"/>
              <a:t> </a:t>
            </a:r>
            <a:r>
              <a:rPr lang="en-US" sz="1600" dirty="0" err="1"/>
              <a:t>na</a:t>
            </a:r>
            <a:r>
              <a:rPr lang="en-US" sz="1600" dirty="0"/>
              <a:t> </a:t>
            </a:r>
            <a:r>
              <a:rPr lang="en-US" sz="1600" dirty="0" err="1"/>
              <a:t>poprawę</a:t>
            </a:r>
            <a:r>
              <a:rPr lang="en-US" sz="1600" dirty="0"/>
              <a:t> </a:t>
            </a:r>
            <a:r>
              <a:rPr lang="en-US" sz="1600" dirty="0" err="1"/>
              <a:t>wyników</a:t>
            </a:r>
            <a:r>
              <a:rPr lang="en-US" sz="1600" dirty="0"/>
              <a:t> </a:t>
            </a:r>
            <a:r>
              <a:rPr lang="en-US" sz="1600" dirty="0" err="1"/>
              <a:t>firmy</a:t>
            </a:r>
            <a:r>
              <a:rPr lang="en-US" sz="1600" dirty="0"/>
              <a:t> </a:t>
            </a:r>
            <a:endParaRPr lang="pl-PL" sz="1600" dirty="0"/>
          </a:p>
          <a:p>
            <a:pPr algn="just"/>
            <a:endParaRPr lang="pl-PL" sz="1600" dirty="0"/>
          </a:p>
        </p:txBody>
      </p:sp>
    </p:spTree>
    <p:extLst>
      <p:ext uri="{BB962C8B-B14F-4D97-AF65-F5344CB8AC3E}">
        <p14:creationId xmlns:p14="http://schemas.microsoft.com/office/powerpoint/2010/main" val="243185990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pPr algn="l"/>
            <a:r>
              <a:rPr lang="pl-PL" sz="2400" b="1" dirty="0"/>
              <a:t>Automatyzacja rozliczeń w łańcuchach logistycznych branży motoryzacyjnej</a:t>
            </a:r>
            <a:endParaRPr lang="pl-PL" sz="2400" dirty="0"/>
          </a:p>
        </p:txBody>
      </p:sp>
      <p:sp>
        <p:nvSpPr>
          <p:cNvPr id="3" name="Symbol zastępczy zawartości 2"/>
          <p:cNvSpPr>
            <a:spLocks noGrp="1"/>
          </p:cNvSpPr>
          <p:nvPr>
            <p:ph idx="1"/>
          </p:nvPr>
        </p:nvSpPr>
        <p:spPr>
          <a:xfrm>
            <a:off x="457200" y="1268760"/>
            <a:ext cx="8229600" cy="4857403"/>
          </a:xfrm>
        </p:spPr>
        <p:txBody>
          <a:bodyPr>
            <a:normAutofit fontScale="47500" lnSpcReduction="20000"/>
          </a:bodyPr>
          <a:lstStyle/>
          <a:p>
            <a:pPr algn="just"/>
            <a:r>
              <a:rPr lang="pl-PL" dirty="0"/>
              <a:t>Branża motoryzacyjna (</a:t>
            </a:r>
            <a:r>
              <a:rPr lang="pl-PL" dirty="0" err="1"/>
              <a:t>automotive</a:t>
            </a:r>
            <a:r>
              <a:rPr lang="pl-PL" dirty="0"/>
              <a:t>) charakteryzuje się bardzo rozwiniętą kooperacją produkcyjną i logistyczną, której jednym ze skutków są intensywne procesy wymiany informacji w ramach wewnętrznych i rozszerzonych łańcuchów dostaw oraz będące ich następstwem masowe rozliczenia finansowe. </a:t>
            </a:r>
            <a:endParaRPr lang="pl-PL" dirty="0" smtClean="0"/>
          </a:p>
          <a:p>
            <a:pPr algn="just"/>
            <a:r>
              <a:rPr lang="pl-PL" dirty="0" smtClean="0"/>
              <a:t>Przedmiotem </a:t>
            </a:r>
            <a:r>
              <a:rPr lang="pl-PL" dirty="0"/>
              <a:t>wymiany i rozliczeń są dziesiątki tysięcy transakcji oraz opisujących je ilościowo i wartościowo dokumentów, poczynając od inicjujących cały proces zamówień, kończąc na zamykających go fakturach i płatnościach. </a:t>
            </a:r>
            <a:endParaRPr lang="pl-PL" dirty="0" smtClean="0"/>
          </a:p>
          <a:p>
            <a:pPr algn="just"/>
            <a:r>
              <a:rPr lang="pl-PL" dirty="0" smtClean="0"/>
              <a:t>Podstawowe </a:t>
            </a:r>
            <a:r>
              <a:rPr lang="pl-PL" dirty="0"/>
              <a:t>dokumenty ilościowo-asortymentowe w tej branży już w latach siedemdziesiątych XX wieku zaczęto zastępować transmisjami elektronicznych komunikatów systemów EDI, wśród których dominują standardy UN/EDIFACT, </a:t>
            </a:r>
            <a:r>
              <a:rPr lang="pl-PL" dirty="0" err="1"/>
              <a:t>Odette</a:t>
            </a:r>
            <a:r>
              <a:rPr lang="pl-PL" dirty="0"/>
              <a:t> i VDA. </a:t>
            </a:r>
            <a:endParaRPr lang="pl-PL" dirty="0" smtClean="0"/>
          </a:p>
          <a:p>
            <a:pPr algn="just"/>
            <a:r>
              <a:rPr lang="pl-PL" dirty="0" smtClean="0"/>
              <a:t>Znacznie </a:t>
            </a:r>
            <a:r>
              <a:rPr lang="pl-PL" dirty="0"/>
              <a:t>później, gdyż wymagało to opracowania, zharmonizowania międzybranżowego i </a:t>
            </a:r>
            <a:r>
              <a:rPr lang="pl-PL" dirty="0" smtClean="0"/>
              <a:t>międzynarodowego, </a:t>
            </a:r>
            <a:r>
              <a:rPr lang="pl-PL" dirty="0"/>
              <a:t>a następnie zaakceptowania przez organy stanowiące prawo podatkowe oraz standardy rachunkowości odpowiednich regulacji </a:t>
            </a:r>
            <a:r>
              <a:rPr lang="pl-PL" dirty="0" smtClean="0"/>
              <a:t>formalno-prawnych, </a:t>
            </a:r>
            <a:r>
              <a:rPr lang="pl-PL" dirty="0"/>
              <a:t>podjęto działania mające na celu uzupełnienie logistycznych komunikatów EDI o ilościowo-wartościowe dokumenty rozliczeniowe, w tym o </a:t>
            </a:r>
            <a:r>
              <a:rPr lang="pl-PL" dirty="0" smtClean="0"/>
              <a:t>faktury. </a:t>
            </a:r>
          </a:p>
          <a:p>
            <a:pPr algn="just"/>
            <a:r>
              <a:rPr lang="pl-PL" dirty="0" smtClean="0"/>
              <a:t>Stworzyło </a:t>
            </a:r>
            <a:r>
              <a:rPr lang="pl-PL" dirty="0"/>
              <a:t>to warunki do domknięcia pętli rozliczeń elektronicznych i tym samym ich pełnej automatyzacji. Automatyzując procesy rozliczeń trzeba zwrócić uwagę na istniejące dwa podstawowe modele fakturowania: tradycyjny i </a:t>
            </a:r>
            <a:r>
              <a:rPr lang="pl-PL" dirty="0" err="1"/>
              <a:t>self</a:t>
            </a:r>
            <a:r>
              <a:rPr lang="pl-PL" dirty="0"/>
              <a:t>-billing.</a:t>
            </a:r>
          </a:p>
          <a:p>
            <a:pPr algn="just"/>
            <a:r>
              <a:rPr lang="pl-PL" dirty="0"/>
              <a:t>W modelu tradycyjnym proces fakturowania inicjuje dostawca. Faktura jest wystawiana w momencie wysyłki albo po potwierdzeniu przyjęcia dostawy przez odbiorcę. </a:t>
            </a:r>
            <a:endParaRPr lang="pl-PL" dirty="0" smtClean="0"/>
          </a:p>
          <a:p>
            <a:pPr algn="just"/>
            <a:r>
              <a:rPr lang="pl-PL" dirty="0" smtClean="0"/>
              <a:t>W </a:t>
            </a:r>
            <a:r>
              <a:rPr lang="pl-PL" dirty="0"/>
              <a:t>przypadku stwierdzenia różnic pomiędzy danymi fakturowymi a rzeczywistą dostawą lub jej zwrotu, odbiorca może żądać faktury korygującej lub wystawić odpowiednią notę debetową przed zapłatą za towar. Faktura korygująca lub nota debetowa mogą być również używane w przypadku rozliczania wstecznych różnic cenowych. </a:t>
            </a:r>
          </a:p>
        </p:txBody>
      </p:sp>
    </p:spTree>
    <p:extLst>
      <p:ext uri="{BB962C8B-B14F-4D97-AF65-F5344CB8AC3E}">
        <p14:creationId xmlns:p14="http://schemas.microsoft.com/office/powerpoint/2010/main" val="170505596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3548" y="266031"/>
            <a:ext cx="8229600" cy="634082"/>
          </a:xfrm>
        </p:spPr>
        <p:txBody>
          <a:bodyPr>
            <a:noAutofit/>
          </a:bodyPr>
          <a:lstStyle/>
          <a:p>
            <a:pPr algn="just"/>
            <a:r>
              <a:rPr lang="pl-PL" sz="2000" b="1" dirty="0"/>
              <a:t>Diagram przypadków użycia dla tradycyjnego procesu </a:t>
            </a:r>
            <a:r>
              <a:rPr lang="pl-PL" sz="2000" b="1" dirty="0" smtClean="0"/>
              <a:t>fakturowania</a:t>
            </a:r>
            <a:endParaRPr lang="pl-PL" sz="2000" b="1"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7128792"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0729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454062"/>
          </a:xfrm>
        </p:spPr>
        <p:txBody>
          <a:bodyPr>
            <a:noAutofit/>
          </a:bodyPr>
          <a:lstStyle/>
          <a:p>
            <a:pPr algn="l"/>
            <a:r>
              <a:rPr lang="pl-PL" sz="2000" b="1" dirty="0"/>
              <a:t>Diagram przypadków użycia procesu </a:t>
            </a:r>
            <a:r>
              <a:rPr lang="pl-PL" sz="2000" b="1" dirty="0" err="1"/>
              <a:t>samofakturowania</a:t>
            </a:r>
            <a:r>
              <a:rPr lang="pl-PL" sz="2000" b="1" dirty="0"/>
              <a:t> (SBI)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56" y="1268760"/>
            <a:ext cx="7668852" cy="464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2888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575556" y="368660"/>
            <a:ext cx="8229600" cy="5796644"/>
          </a:xfrm>
        </p:spPr>
        <p:txBody>
          <a:bodyPr>
            <a:normAutofit fontScale="55000" lnSpcReduction="20000"/>
          </a:bodyPr>
          <a:lstStyle/>
          <a:p>
            <a:pPr algn="just"/>
            <a:r>
              <a:rPr lang="pl-PL" dirty="0"/>
              <a:t>Odmiennie przebiegają rozliczenia typu </a:t>
            </a:r>
            <a:r>
              <a:rPr lang="pl-PL" dirty="0" err="1"/>
              <a:t>self</a:t>
            </a:r>
            <a:r>
              <a:rPr lang="pl-PL" dirty="0"/>
              <a:t>-billing (SBI), gdzie proces jest inicjowany przez odbiorcę, który obciąża sam siebie w imieniu i na rzecz dostawcy na podstawie historii zamówień, uzgodnionych cen i realnie przyjętych dostaw. fakturowany jest wyłącznie towar zaakceptowany przez odbiorcę. </a:t>
            </a:r>
            <a:endParaRPr lang="pl-PL" dirty="0" smtClean="0"/>
          </a:p>
          <a:p>
            <a:pPr algn="just"/>
            <a:r>
              <a:rPr lang="pl-PL" dirty="0" smtClean="0"/>
              <a:t>Jeżeli </a:t>
            </a:r>
            <a:r>
              <a:rPr lang="pl-PL" dirty="0"/>
              <a:t>dostawca stwierdzi niezgodności (asortymentowe, ilościowe, cenowe itp.), to do niego należy zgłoszenie reklamacji. Odbiorca je weryfikuje i wystawia fakturę korygującą lub notę debetową w formie kolejnej faktury </a:t>
            </a:r>
            <a:r>
              <a:rPr lang="pl-PL" dirty="0" err="1"/>
              <a:t>self</a:t>
            </a:r>
            <a:r>
              <a:rPr lang="pl-PL" dirty="0"/>
              <a:t>-billing. W ten sam sposób rozliczane są również wsteczne różnice cenowe. </a:t>
            </a:r>
          </a:p>
          <a:p>
            <a:pPr algn="just"/>
            <a:r>
              <a:rPr lang="en-US" dirty="0" err="1"/>
              <a:t>Najważniejszą</a:t>
            </a:r>
            <a:r>
              <a:rPr lang="en-US" dirty="0"/>
              <a:t> </a:t>
            </a:r>
            <a:r>
              <a:rPr lang="en-US" dirty="0" err="1"/>
              <a:t>różnicą</a:t>
            </a:r>
            <a:r>
              <a:rPr lang="en-US" dirty="0"/>
              <a:t> w </a:t>
            </a:r>
            <a:r>
              <a:rPr lang="en-US" dirty="0" err="1"/>
              <a:t>obu</a:t>
            </a:r>
            <a:r>
              <a:rPr lang="en-US" dirty="0"/>
              <a:t> </a:t>
            </a:r>
            <a:r>
              <a:rPr lang="en-US" dirty="0" err="1"/>
              <a:t>modelach</a:t>
            </a:r>
            <a:r>
              <a:rPr lang="en-US" dirty="0"/>
              <a:t> jest </a:t>
            </a:r>
            <a:r>
              <a:rPr lang="en-US" dirty="0" err="1"/>
              <a:t>przeniesienie</a:t>
            </a:r>
            <a:r>
              <a:rPr lang="en-US" dirty="0"/>
              <a:t> </a:t>
            </a:r>
            <a:r>
              <a:rPr lang="en-US" dirty="0" err="1"/>
              <a:t>odpowiedzialności</a:t>
            </a:r>
            <a:r>
              <a:rPr lang="en-US" dirty="0"/>
              <a:t> </a:t>
            </a:r>
            <a:r>
              <a:rPr lang="en-US" dirty="0" err="1"/>
              <a:t>oraz</a:t>
            </a:r>
            <a:r>
              <a:rPr lang="en-US" dirty="0"/>
              <a:t> </a:t>
            </a:r>
            <a:r>
              <a:rPr lang="en-US" dirty="0" err="1"/>
              <a:t>wiedzy</a:t>
            </a:r>
            <a:r>
              <a:rPr lang="en-US" dirty="0"/>
              <a:t> o </a:t>
            </a:r>
            <a:r>
              <a:rPr lang="en-US" dirty="0" err="1"/>
              <a:t>przyszłych</a:t>
            </a:r>
            <a:r>
              <a:rPr lang="en-US" dirty="0"/>
              <a:t> </a:t>
            </a:r>
            <a:r>
              <a:rPr lang="en-US" dirty="0" err="1"/>
              <a:t>płatnościach</a:t>
            </a:r>
            <a:r>
              <a:rPr lang="en-US" dirty="0"/>
              <a:t> </a:t>
            </a:r>
            <a:r>
              <a:rPr lang="en-US" dirty="0" err="1"/>
              <a:t>na</a:t>
            </a:r>
            <a:r>
              <a:rPr lang="en-US" dirty="0"/>
              <a:t> </a:t>
            </a:r>
            <a:r>
              <a:rPr lang="en-US" dirty="0" err="1"/>
              <a:t>stronę</a:t>
            </a:r>
            <a:r>
              <a:rPr lang="en-US" dirty="0"/>
              <a:t> </a:t>
            </a:r>
            <a:r>
              <a:rPr lang="en-US" dirty="0" err="1"/>
              <a:t>odbiorcy</a:t>
            </a:r>
            <a:r>
              <a:rPr lang="en-US" dirty="0"/>
              <a:t>, </a:t>
            </a:r>
            <a:r>
              <a:rPr lang="en-US" dirty="0" err="1"/>
              <a:t>który</a:t>
            </a:r>
            <a:r>
              <a:rPr lang="en-US" dirty="0"/>
              <a:t> </a:t>
            </a:r>
            <a:r>
              <a:rPr lang="en-US" dirty="0" err="1"/>
              <a:t>na</a:t>
            </a:r>
            <a:r>
              <a:rPr lang="en-US" dirty="0"/>
              <a:t> </a:t>
            </a:r>
            <a:r>
              <a:rPr lang="en-US" dirty="0" err="1"/>
              <a:t>tej</a:t>
            </a:r>
            <a:r>
              <a:rPr lang="en-US" dirty="0"/>
              <a:t> </a:t>
            </a:r>
            <a:r>
              <a:rPr lang="en-US" dirty="0" err="1"/>
              <a:t>podstawie</a:t>
            </a:r>
            <a:r>
              <a:rPr lang="en-US" dirty="0"/>
              <a:t> jest w </a:t>
            </a:r>
            <a:r>
              <a:rPr lang="en-US" dirty="0" err="1"/>
              <a:t>stanie</a:t>
            </a:r>
            <a:r>
              <a:rPr lang="en-US" dirty="0"/>
              <a:t> </a:t>
            </a:r>
            <a:r>
              <a:rPr lang="en-US" dirty="0" err="1"/>
              <a:t>lepiej</a:t>
            </a:r>
            <a:r>
              <a:rPr lang="en-US" dirty="0"/>
              <a:t> </a:t>
            </a:r>
            <a:r>
              <a:rPr lang="en-US" dirty="0" err="1"/>
              <a:t>oszacować</a:t>
            </a:r>
            <a:r>
              <a:rPr lang="en-US" dirty="0"/>
              <a:t> </a:t>
            </a:r>
            <a:r>
              <a:rPr lang="en-US" dirty="0" err="1"/>
              <a:t>poziomy</a:t>
            </a:r>
            <a:r>
              <a:rPr lang="en-US" dirty="0"/>
              <a:t> </a:t>
            </a:r>
            <a:r>
              <a:rPr lang="en-US" dirty="0" err="1"/>
              <a:t>rezerw</a:t>
            </a:r>
            <a:r>
              <a:rPr lang="en-US" dirty="0"/>
              <a:t> i </a:t>
            </a:r>
            <a:r>
              <a:rPr lang="en-US" dirty="0" err="1"/>
              <a:t>sterować</a:t>
            </a:r>
            <a:r>
              <a:rPr lang="en-US" dirty="0"/>
              <a:t> </a:t>
            </a:r>
            <a:r>
              <a:rPr lang="en-US" dirty="0" err="1"/>
              <a:t>przepływami</a:t>
            </a:r>
            <a:r>
              <a:rPr lang="en-US" dirty="0"/>
              <a:t> </a:t>
            </a:r>
            <a:r>
              <a:rPr lang="en-US" dirty="0" err="1"/>
              <a:t>pieniężnymi</a:t>
            </a:r>
            <a:r>
              <a:rPr lang="en-US" dirty="0"/>
              <a:t>. </a:t>
            </a:r>
            <a:endParaRPr lang="pl-PL" dirty="0" smtClean="0"/>
          </a:p>
          <a:p>
            <a:pPr algn="just"/>
            <a:r>
              <a:rPr lang="en-US" dirty="0" err="1" smtClean="0"/>
              <a:t>Prekursorem</a:t>
            </a:r>
            <a:r>
              <a:rPr lang="en-US" dirty="0" smtClean="0"/>
              <a:t> </a:t>
            </a:r>
            <a:r>
              <a:rPr lang="en-US" dirty="0" err="1"/>
              <a:t>rozliczeń</a:t>
            </a:r>
            <a:r>
              <a:rPr lang="en-US" dirty="0"/>
              <a:t> </a:t>
            </a:r>
            <a:r>
              <a:rPr lang="en-US" dirty="0" err="1"/>
              <a:t>typu</a:t>
            </a:r>
            <a:r>
              <a:rPr lang="en-US" dirty="0"/>
              <a:t> self-billing – m.in. </a:t>
            </a:r>
            <a:r>
              <a:rPr lang="en-US" dirty="0" err="1"/>
              <a:t>ze</a:t>
            </a:r>
            <a:r>
              <a:rPr lang="en-US" dirty="0"/>
              <a:t> </a:t>
            </a:r>
            <a:r>
              <a:rPr lang="en-US" dirty="0" err="1"/>
              <a:t>względów</a:t>
            </a:r>
            <a:r>
              <a:rPr lang="en-US" dirty="0"/>
              <a:t> </a:t>
            </a:r>
            <a:r>
              <a:rPr lang="en-US" dirty="0" err="1"/>
              <a:t>wskazanych</a:t>
            </a:r>
            <a:r>
              <a:rPr lang="en-US" dirty="0"/>
              <a:t> </a:t>
            </a:r>
            <a:r>
              <a:rPr lang="en-US" dirty="0" err="1"/>
              <a:t>na</a:t>
            </a:r>
            <a:r>
              <a:rPr lang="en-US" dirty="0"/>
              <a:t> </a:t>
            </a:r>
            <a:r>
              <a:rPr lang="en-US" dirty="0" err="1"/>
              <a:t>początku</a:t>
            </a:r>
            <a:r>
              <a:rPr lang="en-US" dirty="0"/>
              <a:t> </a:t>
            </a:r>
            <a:r>
              <a:rPr lang="en-US" dirty="0" err="1"/>
              <a:t>niniejszego</a:t>
            </a:r>
            <a:r>
              <a:rPr lang="en-US" dirty="0"/>
              <a:t> </a:t>
            </a:r>
            <a:r>
              <a:rPr lang="en-US" dirty="0" err="1"/>
              <a:t>punktu</a:t>
            </a:r>
            <a:r>
              <a:rPr lang="en-US" dirty="0"/>
              <a:t> – </a:t>
            </a:r>
            <a:r>
              <a:rPr lang="en-US" dirty="0" err="1"/>
              <a:t>była</a:t>
            </a:r>
            <a:r>
              <a:rPr lang="en-US" dirty="0"/>
              <a:t> </a:t>
            </a:r>
            <a:r>
              <a:rPr lang="en-US" dirty="0" err="1"/>
              <a:t>branża</a:t>
            </a:r>
            <a:r>
              <a:rPr lang="en-US" dirty="0"/>
              <a:t> </a:t>
            </a:r>
            <a:r>
              <a:rPr lang="en-US" dirty="0" err="1"/>
              <a:t>motoryzacyjna</a:t>
            </a:r>
            <a:r>
              <a:rPr lang="en-US" dirty="0"/>
              <a:t>, pod </a:t>
            </a:r>
            <a:r>
              <a:rPr lang="en-US" dirty="0" err="1"/>
              <a:t>której</a:t>
            </a:r>
            <a:r>
              <a:rPr lang="en-US" dirty="0"/>
              <a:t> </a:t>
            </a:r>
            <a:r>
              <a:rPr lang="en-US" dirty="0" err="1"/>
              <a:t>auspicjami</a:t>
            </a:r>
            <a:r>
              <a:rPr lang="en-US" dirty="0"/>
              <a:t> </a:t>
            </a:r>
            <a:r>
              <a:rPr lang="en-US" dirty="0" err="1"/>
              <a:t>opracowano</a:t>
            </a:r>
            <a:r>
              <a:rPr lang="en-US" dirty="0"/>
              <a:t> </a:t>
            </a:r>
            <a:r>
              <a:rPr lang="en-US" dirty="0" err="1"/>
              <a:t>na</a:t>
            </a:r>
            <a:r>
              <a:rPr lang="en-US" dirty="0"/>
              <a:t> </a:t>
            </a:r>
            <a:r>
              <a:rPr lang="en-US" dirty="0" err="1"/>
              <a:t>początku</a:t>
            </a:r>
            <a:r>
              <a:rPr lang="en-US" dirty="0"/>
              <a:t> </a:t>
            </a:r>
            <a:r>
              <a:rPr lang="en-US" dirty="0" err="1"/>
              <a:t>lat</a:t>
            </a:r>
            <a:r>
              <a:rPr lang="en-US" dirty="0"/>
              <a:t> </a:t>
            </a:r>
            <a:r>
              <a:rPr lang="en-US" dirty="0" err="1"/>
              <a:t>dziewięćdziesiątych</a:t>
            </a:r>
            <a:r>
              <a:rPr lang="en-US" dirty="0"/>
              <a:t> </a:t>
            </a:r>
            <a:r>
              <a:rPr lang="en-US" dirty="0" err="1"/>
              <a:t>spójne</a:t>
            </a:r>
            <a:r>
              <a:rPr lang="en-US" dirty="0"/>
              <a:t> </a:t>
            </a:r>
            <a:r>
              <a:rPr lang="en-US" dirty="0" err="1"/>
              <a:t>standardy</a:t>
            </a:r>
            <a:r>
              <a:rPr lang="en-US" dirty="0"/>
              <a:t> </a:t>
            </a:r>
            <a:r>
              <a:rPr lang="en-US" dirty="0" err="1"/>
              <a:t>przesyłania</a:t>
            </a:r>
            <a:r>
              <a:rPr lang="en-US" dirty="0"/>
              <a:t> </a:t>
            </a:r>
            <a:r>
              <a:rPr lang="en-US" dirty="0" err="1"/>
              <a:t>informacji</a:t>
            </a:r>
            <a:r>
              <a:rPr lang="en-US" dirty="0"/>
              <a:t>, </a:t>
            </a:r>
            <a:r>
              <a:rPr lang="en-US" dirty="0" err="1"/>
              <a:t>których</a:t>
            </a:r>
            <a:r>
              <a:rPr lang="en-US" dirty="0"/>
              <a:t> </a:t>
            </a:r>
            <a:r>
              <a:rPr lang="en-US" dirty="0" err="1"/>
              <a:t>przykładem</a:t>
            </a:r>
            <a:r>
              <a:rPr lang="en-US" dirty="0"/>
              <a:t> </a:t>
            </a:r>
            <a:r>
              <a:rPr lang="en-US" dirty="0" err="1"/>
              <a:t>może</a:t>
            </a:r>
            <a:r>
              <a:rPr lang="en-US" dirty="0"/>
              <a:t> </a:t>
            </a:r>
            <a:r>
              <a:rPr lang="en-US" dirty="0" err="1"/>
              <a:t>być</a:t>
            </a:r>
            <a:r>
              <a:rPr lang="en-US" dirty="0"/>
              <a:t> </a:t>
            </a:r>
            <a:r>
              <a:rPr lang="en-US" dirty="0" err="1"/>
              <a:t>niemiecki</a:t>
            </a:r>
            <a:r>
              <a:rPr lang="en-US" dirty="0"/>
              <a:t> standard VDA4908. </a:t>
            </a:r>
            <a:endParaRPr lang="pl-PL" dirty="0" smtClean="0"/>
          </a:p>
          <a:p>
            <a:pPr algn="just"/>
            <a:r>
              <a:rPr lang="en-US" dirty="0" err="1" smtClean="0"/>
              <a:t>Opisuje</a:t>
            </a:r>
            <a:r>
              <a:rPr lang="en-US" dirty="0" smtClean="0"/>
              <a:t> </a:t>
            </a:r>
            <a:r>
              <a:rPr lang="en-US" dirty="0"/>
              <a:t>on </a:t>
            </a:r>
            <a:r>
              <a:rPr lang="en-US" dirty="0" err="1"/>
              <a:t>sam</a:t>
            </a:r>
            <a:r>
              <a:rPr lang="en-US" dirty="0"/>
              <a:t> </a:t>
            </a:r>
            <a:r>
              <a:rPr lang="en-US" dirty="0" err="1"/>
              <a:t>proces</a:t>
            </a:r>
            <a:r>
              <a:rPr lang="en-US" dirty="0"/>
              <a:t> </a:t>
            </a:r>
            <a:r>
              <a:rPr lang="en-US" dirty="0" err="1"/>
              <a:t>rozliczenia</a:t>
            </a:r>
            <a:r>
              <a:rPr lang="en-US" dirty="0"/>
              <a:t> </a:t>
            </a:r>
            <a:r>
              <a:rPr lang="en-US" dirty="0" err="1"/>
              <a:t>oraz</a:t>
            </a:r>
            <a:r>
              <a:rPr lang="en-US" dirty="0"/>
              <a:t> </a:t>
            </a:r>
            <a:r>
              <a:rPr lang="en-US" dirty="0" err="1"/>
              <a:t>techniczną</a:t>
            </a:r>
            <a:r>
              <a:rPr lang="en-US" dirty="0"/>
              <a:t> </a:t>
            </a:r>
            <a:r>
              <a:rPr lang="en-US" dirty="0" err="1"/>
              <a:t>specyfikację</a:t>
            </a:r>
            <a:r>
              <a:rPr lang="en-US" dirty="0"/>
              <a:t> </a:t>
            </a:r>
            <a:r>
              <a:rPr lang="en-US" dirty="0" err="1"/>
              <a:t>formatu</a:t>
            </a:r>
            <a:r>
              <a:rPr lang="en-US" dirty="0"/>
              <a:t> </a:t>
            </a:r>
            <a:r>
              <a:rPr lang="en-US" dirty="0" err="1"/>
              <a:t>wysyłanych</a:t>
            </a:r>
            <a:r>
              <a:rPr lang="en-US" dirty="0"/>
              <a:t> </a:t>
            </a:r>
            <a:r>
              <a:rPr lang="en-US" dirty="0" err="1"/>
              <a:t>komunikatów</a:t>
            </a:r>
            <a:r>
              <a:rPr lang="en-US" dirty="0"/>
              <a:t> EDI. </a:t>
            </a:r>
            <a:r>
              <a:rPr lang="en-US" dirty="0" err="1"/>
              <a:t>Mechanizm</a:t>
            </a:r>
            <a:r>
              <a:rPr lang="en-US" dirty="0"/>
              <a:t> </a:t>
            </a:r>
            <a:r>
              <a:rPr lang="en-US" dirty="0" err="1"/>
              <a:t>rozliczeń</a:t>
            </a:r>
            <a:r>
              <a:rPr lang="en-US" dirty="0"/>
              <a:t> </a:t>
            </a:r>
            <a:r>
              <a:rPr lang="en-US" dirty="0" err="1"/>
              <a:t>pozostaje</a:t>
            </a:r>
            <a:r>
              <a:rPr lang="en-US" dirty="0"/>
              <a:t> od </a:t>
            </a:r>
            <a:r>
              <a:rPr lang="en-US" dirty="0" err="1"/>
              <a:t>tego</a:t>
            </a:r>
            <a:r>
              <a:rPr lang="en-US" dirty="0"/>
              <a:t> </a:t>
            </a:r>
            <a:r>
              <a:rPr lang="en-US" dirty="0" err="1"/>
              <a:t>czasu</a:t>
            </a:r>
            <a:r>
              <a:rPr lang="en-US" dirty="0"/>
              <a:t> w </a:t>
            </a:r>
            <a:r>
              <a:rPr lang="en-US" dirty="0" err="1"/>
              <a:t>zasadzie</a:t>
            </a:r>
            <a:r>
              <a:rPr lang="en-US" dirty="0"/>
              <a:t> </a:t>
            </a:r>
            <a:r>
              <a:rPr lang="en-US" dirty="0" err="1"/>
              <a:t>niezmienny</a:t>
            </a:r>
            <a:r>
              <a:rPr lang="en-US" dirty="0"/>
              <a:t>, </a:t>
            </a:r>
            <a:r>
              <a:rPr lang="en-US" dirty="0" err="1"/>
              <a:t>ewolucji</a:t>
            </a:r>
            <a:r>
              <a:rPr lang="en-US" dirty="0"/>
              <a:t> </a:t>
            </a:r>
            <a:r>
              <a:rPr lang="en-US" dirty="0" err="1"/>
              <a:t>podlegają</a:t>
            </a:r>
            <a:r>
              <a:rPr lang="en-US" dirty="0"/>
              <a:t> </a:t>
            </a:r>
            <a:r>
              <a:rPr lang="en-US" dirty="0" err="1"/>
              <a:t>jedynie</a:t>
            </a:r>
            <a:r>
              <a:rPr lang="en-US" dirty="0"/>
              <a:t> </a:t>
            </a:r>
            <a:r>
              <a:rPr lang="en-US" dirty="0" err="1"/>
              <a:t>formaty</a:t>
            </a:r>
            <a:r>
              <a:rPr lang="en-US" dirty="0"/>
              <a:t> </a:t>
            </a:r>
            <a:r>
              <a:rPr lang="en-US" dirty="0" err="1"/>
              <a:t>danych</a:t>
            </a:r>
            <a:r>
              <a:rPr lang="en-US" dirty="0"/>
              <a:t>. </a:t>
            </a:r>
            <a:endParaRPr lang="pl-PL" dirty="0" smtClean="0"/>
          </a:p>
          <a:p>
            <a:pPr algn="just"/>
            <a:r>
              <a:rPr lang="en-US" dirty="0" err="1" smtClean="0"/>
              <a:t>Proces</a:t>
            </a:r>
            <a:r>
              <a:rPr lang="en-US" dirty="0" smtClean="0"/>
              <a:t> </a:t>
            </a:r>
            <a:r>
              <a:rPr lang="en-US" dirty="0" err="1"/>
              <a:t>stał</a:t>
            </a:r>
            <a:r>
              <a:rPr lang="en-US" dirty="0"/>
              <a:t> </a:t>
            </a:r>
            <a:r>
              <a:rPr lang="en-US" dirty="0" err="1"/>
              <a:t>się</a:t>
            </a:r>
            <a:r>
              <a:rPr lang="en-US" dirty="0"/>
              <a:t> de facto </a:t>
            </a:r>
            <a:r>
              <a:rPr lang="en-US" dirty="0" err="1"/>
              <a:t>standardem</a:t>
            </a:r>
            <a:r>
              <a:rPr lang="en-US" dirty="0"/>
              <a:t> w </a:t>
            </a:r>
            <a:r>
              <a:rPr lang="en-US" dirty="0" err="1"/>
              <a:t>branży</a:t>
            </a:r>
            <a:r>
              <a:rPr lang="en-US" dirty="0"/>
              <a:t>, </a:t>
            </a:r>
            <a:r>
              <a:rPr lang="en-US" dirty="0" err="1"/>
              <a:t>czego</a:t>
            </a:r>
            <a:r>
              <a:rPr lang="en-US" dirty="0"/>
              <a:t> </a:t>
            </a:r>
            <a:r>
              <a:rPr lang="en-US" dirty="0" err="1"/>
              <a:t>przykładem</a:t>
            </a:r>
            <a:r>
              <a:rPr lang="en-US" dirty="0"/>
              <a:t> </a:t>
            </a:r>
            <a:r>
              <a:rPr lang="en-US" dirty="0" err="1"/>
              <a:t>są</a:t>
            </a:r>
            <a:r>
              <a:rPr lang="en-US" dirty="0"/>
              <a:t> z </a:t>
            </a:r>
            <a:r>
              <a:rPr lang="en-US" dirty="0" err="1"/>
              <a:t>jednej</a:t>
            </a:r>
            <a:r>
              <a:rPr lang="en-US" dirty="0"/>
              <a:t> </a:t>
            </a:r>
            <a:r>
              <a:rPr lang="en-US" dirty="0" err="1"/>
              <a:t>strony</a:t>
            </a:r>
            <a:r>
              <a:rPr lang="en-US" dirty="0"/>
              <a:t> </a:t>
            </a:r>
            <a:r>
              <a:rPr lang="en-US" dirty="0" err="1"/>
              <a:t>formułowane</a:t>
            </a:r>
            <a:r>
              <a:rPr lang="en-US" dirty="0"/>
              <a:t> </a:t>
            </a:r>
            <a:r>
              <a:rPr lang="en-US" dirty="0" err="1"/>
              <a:t>wprost</a:t>
            </a:r>
            <a:r>
              <a:rPr lang="en-US" dirty="0"/>
              <a:t> </a:t>
            </a:r>
            <a:r>
              <a:rPr lang="en-US" dirty="0" err="1"/>
              <a:t>wymagania</a:t>
            </a:r>
            <a:r>
              <a:rPr lang="en-US" dirty="0"/>
              <a:t> </a:t>
            </a:r>
            <a:r>
              <a:rPr lang="en-US" dirty="0" err="1"/>
              <a:t>odbiorców</a:t>
            </a:r>
            <a:r>
              <a:rPr lang="en-US" dirty="0"/>
              <a:t> </a:t>
            </a:r>
            <a:r>
              <a:rPr lang="en-US" dirty="0" err="1"/>
              <a:t>końcowych</a:t>
            </a:r>
            <a:r>
              <a:rPr lang="en-US" dirty="0"/>
              <a:t> </a:t>
            </a:r>
            <a:r>
              <a:rPr lang="en-US" dirty="0" err="1"/>
              <a:t>odnośnie</a:t>
            </a:r>
            <a:r>
              <a:rPr lang="en-US" dirty="0"/>
              <a:t> </a:t>
            </a:r>
            <a:r>
              <a:rPr lang="en-US" dirty="0" err="1"/>
              <a:t>sposobu</a:t>
            </a:r>
            <a:r>
              <a:rPr lang="en-US" dirty="0"/>
              <a:t> </a:t>
            </a:r>
            <a:r>
              <a:rPr lang="en-US" dirty="0" err="1"/>
              <a:t>rozliczeń</a:t>
            </a:r>
            <a:r>
              <a:rPr lang="en-US" dirty="0"/>
              <a:t>, z </a:t>
            </a:r>
            <a:r>
              <a:rPr lang="en-US" dirty="0" err="1"/>
              <a:t>drugiej</a:t>
            </a:r>
            <a:r>
              <a:rPr lang="en-US" dirty="0"/>
              <a:t> </a:t>
            </a:r>
            <a:r>
              <a:rPr lang="en-US" dirty="0" err="1"/>
              <a:t>zaś</a:t>
            </a:r>
            <a:r>
              <a:rPr lang="en-US" dirty="0"/>
              <a:t> </a:t>
            </a:r>
            <a:r>
              <a:rPr lang="en-US" dirty="0" err="1"/>
              <a:t>włączone</a:t>
            </a:r>
            <a:r>
              <a:rPr lang="en-US" dirty="0"/>
              <a:t> do </a:t>
            </a:r>
            <a:r>
              <a:rPr lang="en-US" dirty="0" err="1"/>
              <a:t>praktycznie</a:t>
            </a:r>
            <a:r>
              <a:rPr lang="en-US" dirty="0"/>
              <a:t> </a:t>
            </a:r>
            <a:r>
              <a:rPr lang="en-US" dirty="0" err="1"/>
              <a:t>wszystkich</a:t>
            </a:r>
            <a:r>
              <a:rPr lang="en-US" dirty="0"/>
              <a:t> </a:t>
            </a:r>
            <a:r>
              <a:rPr lang="en-US" dirty="0" err="1"/>
              <a:t>dedykowanych</a:t>
            </a:r>
            <a:r>
              <a:rPr lang="en-US" dirty="0"/>
              <a:t> </a:t>
            </a:r>
            <a:r>
              <a:rPr lang="en-US" dirty="0" err="1"/>
              <a:t>przemysłowi</a:t>
            </a:r>
            <a:r>
              <a:rPr lang="en-US" dirty="0"/>
              <a:t> </a:t>
            </a:r>
            <a:r>
              <a:rPr lang="en-US" dirty="0" err="1"/>
              <a:t>motoryzacyjnemu</a:t>
            </a:r>
            <a:r>
              <a:rPr lang="en-US" dirty="0"/>
              <a:t> </a:t>
            </a:r>
            <a:r>
              <a:rPr lang="en-US" dirty="0" err="1"/>
              <a:t>systemów</a:t>
            </a:r>
            <a:r>
              <a:rPr lang="en-US" dirty="0"/>
              <a:t> ERP </a:t>
            </a:r>
            <a:r>
              <a:rPr lang="en-US" dirty="0" err="1"/>
              <a:t>funkcjonalności</a:t>
            </a:r>
            <a:r>
              <a:rPr lang="en-US" dirty="0"/>
              <a:t> </a:t>
            </a:r>
            <a:r>
              <a:rPr lang="en-US" dirty="0" err="1"/>
              <a:t>umożliwiające</a:t>
            </a:r>
            <a:r>
              <a:rPr lang="en-US" dirty="0"/>
              <a:t> </a:t>
            </a:r>
            <a:r>
              <a:rPr lang="en-US" dirty="0" err="1"/>
              <a:t>automatyzację</a:t>
            </a:r>
            <a:r>
              <a:rPr lang="en-US" dirty="0"/>
              <a:t> </a:t>
            </a:r>
            <a:r>
              <a:rPr lang="en-US" dirty="0" err="1"/>
              <a:t>obsługi</a:t>
            </a:r>
            <a:r>
              <a:rPr lang="en-US" dirty="0"/>
              <a:t> </a:t>
            </a:r>
            <a:r>
              <a:rPr lang="en-US" dirty="0" err="1"/>
              <a:t>księgowej</a:t>
            </a:r>
            <a:r>
              <a:rPr lang="en-US" dirty="0"/>
              <a:t> </a:t>
            </a:r>
            <a:endParaRPr lang="pl-PL" dirty="0"/>
          </a:p>
        </p:txBody>
      </p:sp>
    </p:spTree>
    <p:extLst>
      <p:ext uri="{BB962C8B-B14F-4D97-AF65-F5344CB8AC3E}">
        <p14:creationId xmlns:p14="http://schemas.microsoft.com/office/powerpoint/2010/main" val="40874843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p:cNvGraphicFramePr>
            <a:graphicFrameLocks noGrp="1"/>
          </p:cNvGraphicFramePr>
          <p:nvPr>
            <p:extLst>
              <p:ext uri="{D42A27DB-BD31-4B8C-83A1-F6EECF244321}">
                <p14:modId xmlns:p14="http://schemas.microsoft.com/office/powerpoint/2010/main" val="934252274"/>
              </p:ext>
            </p:extLst>
          </p:nvPr>
        </p:nvGraphicFramePr>
        <p:xfrm>
          <a:off x="303421" y="980728"/>
          <a:ext cx="8352928" cy="2880319"/>
        </p:xfrm>
        <a:graphic>
          <a:graphicData uri="http://schemas.openxmlformats.org/drawingml/2006/table">
            <a:tbl>
              <a:tblPr firstRow="1" firstCol="1" lastRow="1" lastCol="1" bandRow="1" bandCol="1">
                <a:tableStyleId>{5C22544A-7EE6-4342-B048-85BDC9FD1C3A}</a:tableStyleId>
              </a:tblPr>
              <a:tblGrid>
                <a:gridCol w="2614156"/>
                <a:gridCol w="1884001"/>
                <a:gridCol w="2093539"/>
                <a:gridCol w="1761232"/>
              </a:tblGrid>
              <a:tr h="674117">
                <a:tc>
                  <a:txBody>
                    <a:bodyPr/>
                    <a:lstStyle/>
                    <a:p>
                      <a:pPr algn="r">
                        <a:spcBef>
                          <a:spcPts val="100"/>
                        </a:spcBef>
                        <a:spcAft>
                          <a:spcPts val="100"/>
                        </a:spcAft>
                      </a:pPr>
                      <a:r>
                        <a:rPr lang="pl-PL" sz="1600" dirty="0">
                          <a:effectLst/>
                        </a:rPr>
                        <a:t>Kraj</a:t>
                      </a:r>
                      <a:endParaRPr lang="pl-PL" sz="1400" dirty="0">
                        <a:effectLst/>
                      </a:endParaRPr>
                    </a:p>
                    <a:p>
                      <a:pPr algn="just">
                        <a:spcBef>
                          <a:spcPts val="100"/>
                        </a:spcBef>
                        <a:spcAft>
                          <a:spcPts val="100"/>
                        </a:spcAft>
                      </a:pPr>
                      <a:r>
                        <a:rPr lang="pl-PL" sz="1600" dirty="0">
                          <a:effectLst/>
                        </a:rPr>
                        <a:t>Zakres różnic</a:t>
                      </a:r>
                      <a:endParaRPr lang="pl-PL" sz="1400" dirty="0">
                        <a:effectLst/>
                        <a:latin typeface="Arial"/>
                        <a:ea typeface="Times New Roman"/>
                        <a:cs typeface="Times New Roman"/>
                      </a:endParaRPr>
                    </a:p>
                  </a:txBody>
                  <a:tcPr marL="68580" marR="68580" marT="0" marB="0"/>
                </a:tc>
                <a:tc>
                  <a:txBody>
                    <a:bodyPr/>
                    <a:lstStyle/>
                    <a:p>
                      <a:pPr algn="ctr">
                        <a:spcBef>
                          <a:spcPts val="100"/>
                        </a:spcBef>
                        <a:spcAft>
                          <a:spcPts val="100"/>
                        </a:spcAft>
                      </a:pPr>
                      <a:r>
                        <a:rPr lang="pl-PL" sz="1600" dirty="0">
                          <a:effectLst/>
                        </a:rPr>
                        <a:t>Polska</a:t>
                      </a:r>
                      <a:endParaRPr lang="pl-PL" sz="1400" dirty="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Niemcy</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Francja</a:t>
                      </a:r>
                      <a:endParaRPr lang="pl-PL" sz="1400">
                        <a:effectLst/>
                        <a:latin typeface="Arial"/>
                        <a:ea typeface="Times New Roman"/>
                        <a:cs typeface="Times New Roman"/>
                      </a:endParaRPr>
                    </a:p>
                  </a:txBody>
                  <a:tcPr marL="68580" marR="68580" marT="0" marB="0" anchor="ctr"/>
                </a:tc>
              </a:tr>
              <a:tr h="630343">
                <a:tc>
                  <a:txBody>
                    <a:bodyPr/>
                    <a:lstStyle/>
                    <a:p>
                      <a:pPr algn="l">
                        <a:spcBef>
                          <a:spcPts val="100"/>
                        </a:spcBef>
                        <a:spcAft>
                          <a:spcPts val="100"/>
                        </a:spcAft>
                      </a:pPr>
                      <a:r>
                        <a:rPr lang="pl-PL" sz="1600">
                          <a:effectLst/>
                        </a:rPr>
                        <a:t>Rejestracja umowy w urzędzie podatkowym</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Tak – obie strony, ponawiana co rok</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Nie wymagana</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Wymagana</a:t>
                      </a:r>
                      <a:endParaRPr lang="pl-PL" sz="1400">
                        <a:effectLst/>
                        <a:latin typeface="Arial"/>
                        <a:ea typeface="Times New Roman"/>
                        <a:cs typeface="Times New Roman"/>
                      </a:endParaRPr>
                    </a:p>
                  </a:txBody>
                  <a:tcPr marL="68580" marR="68580" marT="0" marB="0" anchor="ctr"/>
                </a:tc>
              </a:tr>
              <a:tr h="945516">
                <a:tc>
                  <a:txBody>
                    <a:bodyPr/>
                    <a:lstStyle/>
                    <a:p>
                      <a:pPr algn="l">
                        <a:spcBef>
                          <a:spcPts val="100"/>
                        </a:spcBef>
                        <a:spcAft>
                          <a:spcPts val="100"/>
                        </a:spcAft>
                      </a:pPr>
                      <a:r>
                        <a:rPr lang="pl-PL" sz="1600">
                          <a:effectLst/>
                        </a:rPr>
                        <a:t>Akceptacja EDI jako medium transmisji</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dirty="0">
                          <a:effectLst/>
                        </a:rPr>
                        <a:t>Nie</a:t>
                      </a:r>
                      <a:endParaRPr lang="pl-PL" sz="1400" dirty="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Tak, ale wymagana faktura sumaryczna w formie papierowej</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Teoretycznie tak, w praktyce opór dostawców</a:t>
                      </a:r>
                      <a:endParaRPr lang="pl-PL" sz="1400">
                        <a:effectLst/>
                        <a:latin typeface="Arial"/>
                        <a:ea typeface="Times New Roman"/>
                        <a:cs typeface="Times New Roman"/>
                      </a:endParaRPr>
                    </a:p>
                  </a:txBody>
                  <a:tcPr marL="68580" marR="68580" marT="0" marB="0" anchor="ctr"/>
                </a:tc>
              </a:tr>
              <a:tr h="630343">
                <a:tc>
                  <a:txBody>
                    <a:bodyPr/>
                    <a:lstStyle/>
                    <a:p>
                      <a:pPr algn="l">
                        <a:spcBef>
                          <a:spcPts val="100"/>
                        </a:spcBef>
                        <a:spcAft>
                          <a:spcPts val="100"/>
                        </a:spcAft>
                      </a:pPr>
                      <a:r>
                        <a:rPr lang="pl-PL" sz="1600">
                          <a:effectLst/>
                        </a:rPr>
                        <a:t>Przechowywanie faktur</a:t>
                      </a:r>
                      <a:br>
                        <a:rPr lang="pl-PL" sz="1600">
                          <a:effectLst/>
                        </a:rPr>
                      </a:br>
                      <a:r>
                        <a:rPr lang="pl-PL" sz="1600">
                          <a:effectLst/>
                        </a:rPr>
                        <a:t>w oryginalnym formacie</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dirty="0">
                          <a:effectLst/>
                        </a:rPr>
                        <a:t>Wymagane</a:t>
                      </a:r>
                      <a:endParaRPr lang="pl-PL" sz="1400" dirty="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a:effectLst/>
                        </a:rPr>
                        <a:t>Nie wymagane</a:t>
                      </a:r>
                      <a:endParaRPr lang="pl-PL" sz="1400">
                        <a:effectLst/>
                        <a:latin typeface="Arial"/>
                        <a:ea typeface="Times New Roman"/>
                        <a:cs typeface="Times New Roman"/>
                      </a:endParaRPr>
                    </a:p>
                  </a:txBody>
                  <a:tcPr marL="68580" marR="68580" marT="0" marB="0" anchor="ctr"/>
                </a:tc>
                <a:tc>
                  <a:txBody>
                    <a:bodyPr/>
                    <a:lstStyle/>
                    <a:p>
                      <a:pPr algn="ctr">
                        <a:spcBef>
                          <a:spcPts val="100"/>
                        </a:spcBef>
                        <a:spcAft>
                          <a:spcPts val="100"/>
                        </a:spcAft>
                      </a:pPr>
                      <a:r>
                        <a:rPr lang="pl-PL" sz="1600" dirty="0">
                          <a:effectLst/>
                        </a:rPr>
                        <a:t>Nie wymagane</a:t>
                      </a:r>
                      <a:endParaRPr lang="pl-PL" sz="1400" dirty="0">
                        <a:effectLst/>
                        <a:latin typeface="Arial"/>
                        <a:ea typeface="Times New Roman"/>
                        <a:cs typeface="Times New Roman"/>
                      </a:endParaRPr>
                    </a:p>
                  </a:txBody>
                  <a:tcPr marL="68580" marR="68580" marT="0" marB="0" anchor="ctr"/>
                </a:tc>
              </a:tr>
            </a:tbl>
          </a:graphicData>
        </a:graphic>
      </p:graphicFrame>
      <p:sp>
        <p:nvSpPr>
          <p:cNvPr id="6" name="Rectangle 1"/>
          <p:cNvSpPr>
            <a:spLocks noChangeArrowheads="1"/>
          </p:cNvSpPr>
          <p:nvPr/>
        </p:nvSpPr>
        <p:spPr bwMode="auto">
          <a:xfrm>
            <a:off x="287524" y="499991"/>
            <a:ext cx="80648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Główne różnice w interpretacji dyrektywy EC dotyczącej fakturowania </a:t>
            </a:r>
            <a:r>
              <a:rPr kumimoji="0" lang="pl-PL" sz="1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self</a:t>
            </a:r>
            <a:r>
              <a:rPr kumimoji="0" lang="pl-PL"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-billing</a:t>
            </a:r>
            <a:endParaRPr kumimoji="0" lang="pl-PL"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7" name="Prostokąt 6"/>
          <p:cNvSpPr/>
          <p:nvPr/>
        </p:nvSpPr>
        <p:spPr>
          <a:xfrm>
            <a:off x="298376" y="4221088"/>
            <a:ext cx="8378080" cy="2062103"/>
          </a:xfrm>
          <a:prstGeom prst="rect">
            <a:avLst/>
          </a:prstGeom>
        </p:spPr>
        <p:txBody>
          <a:bodyPr wrap="square">
            <a:spAutoFit/>
          </a:bodyPr>
          <a:lstStyle/>
          <a:p>
            <a:pPr algn="just"/>
            <a:r>
              <a:rPr lang="pl-PL" sz="1600" dirty="0"/>
              <a:t>Przykładowo w Niemczech umów o </a:t>
            </a:r>
            <a:r>
              <a:rPr lang="pl-PL" sz="1600" dirty="0" err="1"/>
              <a:t>self</a:t>
            </a:r>
            <a:r>
              <a:rPr lang="pl-PL" sz="1600" dirty="0"/>
              <a:t>-billing nie trzeba rejestrować, poszczególne faktury mogą być przesyłane w formie komunikatów EDI i nie trzeba ich przechowywać w oryginalnym formacie, a tylko faktury sumaryczne (zbiorcze) muszą mieć postać papierową. </a:t>
            </a:r>
            <a:endParaRPr lang="pl-PL" sz="1600" dirty="0" smtClean="0"/>
          </a:p>
          <a:p>
            <a:pPr algn="just"/>
            <a:r>
              <a:rPr lang="pl-PL" sz="1600" dirty="0" smtClean="0"/>
              <a:t>Natomiast </a:t>
            </a:r>
            <a:r>
              <a:rPr lang="pl-PL" sz="1600" dirty="0"/>
              <a:t>w Polsce rejestracja jest obligatoryjna i musi być przez obie strony umowy ponawiana co rok, faktury nie mogą być przesyłane jako komunikaty EDI, gdyż muszą mieć postać papierową albo kwalifikowanych faktur elektronicznych oraz muszą być przechowywane w oryginalnym </a:t>
            </a:r>
            <a:r>
              <a:rPr lang="pl-PL" sz="1600" dirty="0" smtClean="0"/>
              <a:t>formacie. </a:t>
            </a:r>
            <a:r>
              <a:rPr lang="pl-PL" sz="1600" dirty="0"/>
              <a:t>Ograniczenia te powodują, że firmy działające w krajach ograniczających stosowanie rozwiązania </a:t>
            </a:r>
            <a:r>
              <a:rPr lang="pl-PL" sz="1600" dirty="0" err="1"/>
              <a:t>self</a:t>
            </a:r>
            <a:r>
              <a:rPr lang="pl-PL" sz="1600" dirty="0"/>
              <a:t>-billing starają się poszukiwać innych modeli automatyzacji obsługi procesów rozliczeń.</a:t>
            </a:r>
          </a:p>
        </p:txBody>
      </p:sp>
    </p:spTree>
    <p:extLst>
      <p:ext uri="{BB962C8B-B14F-4D97-AF65-F5344CB8AC3E}">
        <p14:creationId xmlns:p14="http://schemas.microsoft.com/office/powerpoint/2010/main" val="1707086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7524" y="296652"/>
            <a:ext cx="83013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pl-PL" sz="1600" b="1" dirty="0"/>
              <a:t>Idea domknięcia pętli wymiany informacji EDI w zewnętrznym i wewnętrznym łańcuchu dostaw</a:t>
            </a:r>
            <a:endParaRPr kumimoji="0" lang="pl-PL"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35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6" y="800708"/>
            <a:ext cx="8712968" cy="54726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732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3226079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395536" y="548680"/>
            <a:ext cx="8229600" cy="5544616"/>
          </a:xfrm>
        </p:spPr>
        <p:txBody>
          <a:bodyPr>
            <a:noAutofit/>
          </a:bodyPr>
          <a:lstStyle/>
          <a:p>
            <a:pPr algn="just"/>
            <a:r>
              <a:rPr lang="pl-PL" sz="1600" dirty="0"/>
              <a:t>Przykładem takiego rozwiązania jest tzw. domknięcie pętli wymiany informacji EDI, którego schemat </a:t>
            </a:r>
            <a:r>
              <a:rPr lang="pl-PL" sz="1600" dirty="0" smtClean="0"/>
              <a:t>przedstawia rysunek</a:t>
            </a:r>
          </a:p>
          <a:p>
            <a:pPr algn="just"/>
            <a:r>
              <a:rPr lang="pl-PL" sz="1600" dirty="0" smtClean="0"/>
              <a:t>W </a:t>
            </a:r>
            <a:r>
              <a:rPr lang="pl-PL" sz="1600" dirty="0"/>
              <a:t>dotychczasowym procesie informacje w formie transmisji EDI wysyłane były tylko dla zamówienia oraz wysyłki towaru (ASN – Advanced </a:t>
            </a:r>
            <a:r>
              <a:rPr lang="pl-PL" sz="1600" dirty="0" err="1"/>
              <a:t>Shipment</a:t>
            </a:r>
            <a:r>
              <a:rPr lang="pl-PL" sz="1600" dirty="0"/>
              <a:t> </a:t>
            </a:r>
            <a:r>
              <a:rPr lang="pl-PL" sz="1600" dirty="0" err="1"/>
              <a:t>Note</a:t>
            </a:r>
            <a:r>
              <a:rPr lang="pl-PL" sz="1600" dirty="0"/>
              <a:t>). </a:t>
            </a:r>
            <a:endParaRPr lang="pl-PL" sz="1600" dirty="0" smtClean="0"/>
          </a:p>
          <a:p>
            <a:pPr algn="just"/>
            <a:r>
              <a:rPr lang="pl-PL" sz="1600" dirty="0" smtClean="0"/>
              <a:t>Dodatkowo </a:t>
            </a:r>
            <a:r>
              <a:rPr lang="pl-PL" sz="1600" dirty="0"/>
              <a:t>z każdą wysyłką był dostarczany dowód dostawy w formie papierowej, a tworzone w tym momencie faktury były przesyłane cyklicznie pocztą do działu księgowości odbiorcy. Istniejący schemat potwierdzania „</a:t>
            </a:r>
            <a:r>
              <a:rPr lang="pl-PL" sz="1600" i="1" dirty="0"/>
              <a:t>przyjmujemy tylko to, co zamówiliśmy</a:t>
            </a:r>
            <a:r>
              <a:rPr lang="pl-PL" sz="1600" dirty="0"/>
              <a:t>” uniemożliwia rejestrację dostawy bez odpowiedniego zamówienia. </a:t>
            </a:r>
            <a:endParaRPr lang="pl-PL" sz="1600" dirty="0" smtClean="0"/>
          </a:p>
          <a:p>
            <a:pPr algn="just"/>
            <a:r>
              <a:rPr lang="pl-PL" sz="1600" dirty="0" smtClean="0"/>
              <a:t>W </a:t>
            </a:r>
            <a:r>
              <a:rPr lang="pl-PL" sz="1600" dirty="0"/>
              <a:t>analogiczny sposób może pracować system księgowania, przy czym tu schemat ma postać „</a:t>
            </a:r>
            <a:r>
              <a:rPr lang="pl-PL" sz="1600" i="1" dirty="0"/>
              <a:t>płacimy za to, co przyjęliśmy, jeśli wartość faktury jest taka jak oczekiwana”</a:t>
            </a:r>
            <a:r>
              <a:rPr lang="pl-PL" sz="1600" dirty="0"/>
              <a:t>. </a:t>
            </a:r>
            <a:endParaRPr lang="pl-PL" sz="1600" dirty="0" smtClean="0"/>
          </a:p>
          <a:p>
            <a:pPr algn="just"/>
            <a:r>
              <a:rPr lang="pl-PL" sz="1600" dirty="0" smtClean="0"/>
              <a:t>Do </a:t>
            </a:r>
            <a:r>
              <a:rPr lang="pl-PL" sz="1600" dirty="0"/>
              <a:t>tego celu wystarczy dobudować elektroniczne faktury wysyłane w trybie informacyjnym, czyli bez restrykcyjnych wymogów formalnych (</a:t>
            </a:r>
            <a:r>
              <a:rPr lang="pl-PL" sz="1600" dirty="0" err="1"/>
              <a:t>Tentszert</a:t>
            </a:r>
            <a:r>
              <a:rPr lang="pl-PL" sz="1600" dirty="0"/>
              <a:t> 2009), oraz zapewnić odpowiedni poziom zgodności cenowej. </a:t>
            </a:r>
            <a:endParaRPr lang="pl-PL" sz="1600" dirty="0" smtClean="0"/>
          </a:p>
          <a:p>
            <a:pPr algn="just"/>
            <a:r>
              <a:rPr lang="pl-PL" sz="1600" dirty="0" smtClean="0"/>
              <a:t>Dzięki </a:t>
            </a:r>
            <a:r>
              <a:rPr lang="pl-PL" sz="1600" dirty="0"/>
              <a:t>temu można zaprojektować i uruchomić automaty wspomagające księgowania tak, aby z jednej strony nie zmieniać natury zobowiązań prawnych między stronami łańcucha dostaw, a z drugiej znacząco przyspieszyć sam proces, eliminując udział człowieka w najbardziej praco- i czasochłonnych operacjach.</a:t>
            </a:r>
          </a:p>
          <a:p>
            <a:pPr algn="just"/>
            <a:r>
              <a:rPr lang="pl-PL" sz="1600" dirty="0"/>
              <a:t>W następnym punkcie opracowania przedstawimy ocenę efektywności ekonomicznej projektu systemu automatyzacji rozliczeń opartego na koncepcji domknięcia pętli EDI.</a:t>
            </a:r>
          </a:p>
          <a:p>
            <a:pPr algn="just"/>
            <a:endParaRPr lang="pl-PL" sz="1600" dirty="0"/>
          </a:p>
        </p:txBody>
      </p:sp>
    </p:spTree>
    <p:extLst>
      <p:ext uri="{BB962C8B-B14F-4D97-AF65-F5344CB8AC3E}">
        <p14:creationId xmlns:p14="http://schemas.microsoft.com/office/powerpoint/2010/main" val="126139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340768"/>
            <a:ext cx="8229600" cy="1714202"/>
          </a:xfrm>
        </p:spPr>
        <p:txBody>
          <a:bodyPr>
            <a:normAutofit fontScale="90000"/>
          </a:bodyPr>
          <a:lstStyle/>
          <a:p>
            <a:r>
              <a:rPr lang="pl-PL" b="1" dirty="0" smtClean="0">
                <a:effectLst/>
              </a:rPr>
              <a:t>Miejsce i rola oceny ekonomicznej przedsięwzięć w cyklu życia projektu informatycznego</a:t>
            </a:r>
            <a:endParaRPr lang="pl-PL" b="1" dirty="0"/>
          </a:p>
        </p:txBody>
      </p:sp>
    </p:spTree>
    <p:extLst>
      <p:ext uri="{BB962C8B-B14F-4D97-AF65-F5344CB8AC3E}">
        <p14:creationId xmlns:p14="http://schemas.microsoft.com/office/powerpoint/2010/main" val="294110768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58118"/>
          </a:xfrm>
        </p:spPr>
        <p:txBody>
          <a:bodyPr>
            <a:noAutofit/>
          </a:bodyPr>
          <a:lstStyle/>
          <a:p>
            <a:pPr algn="l"/>
            <a:r>
              <a:rPr lang="pl-PL" sz="2400" b="1" dirty="0"/>
              <a:t>Ocena efektywności ekonomicznej projektu systemu automatyzacji </a:t>
            </a:r>
            <a:r>
              <a:rPr lang="pl-PL" sz="2400" b="1" dirty="0" smtClean="0"/>
              <a:t>rozliczeń</a:t>
            </a:r>
            <a:r>
              <a:rPr lang="pl-PL" sz="2400" dirty="0"/>
              <a:t> </a:t>
            </a:r>
            <a:r>
              <a:rPr lang="pl-PL" sz="2400" dirty="0" smtClean="0"/>
              <a:t>- o</a:t>
            </a:r>
            <a:r>
              <a:rPr lang="pl-PL" sz="2400" b="1" dirty="0" smtClean="0"/>
              <a:t>gólna </a:t>
            </a:r>
            <a:r>
              <a:rPr lang="pl-PL" sz="2400" b="1" dirty="0"/>
              <a:t>charakterystyka </a:t>
            </a:r>
            <a:r>
              <a:rPr lang="pl-PL" sz="2400" b="1" dirty="0" smtClean="0"/>
              <a:t>projektu</a:t>
            </a:r>
            <a:endParaRPr lang="pl-PL" sz="2400" dirty="0"/>
          </a:p>
        </p:txBody>
      </p:sp>
      <p:sp>
        <p:nvSpPr>
          <p:cNvPr id="3" name="Symbol zastępczy zawartości 2"/>
          <p:cNvSpPr>
            <a:spLocks noGrp="1"/>
          </p:cNvSpPr>
          <p:nvPr>
            <p:ph idx="1"/>
          </p:nvPr>
        </p:nvSpPr>
        <p:spPr>
          <a:xfrm>
            <a:off x="457200" y="1304764"/>
            <a:ext cx="8327268" cy="5148572"/>
          </a:xfrm>
        </p:spPr>
        <p:txBody>
          <a:bodyPr>
            <a:noAutofit/>
          </a:bodyPr>
          <a:lstStyle/>
          <a:p>
            <a:pPr marL="0" indent="0" algn="just">
              <a:buNone/>
            </a:pPr>
            <a:r>
              <a:rPr lang="pl-PL" sz="1600" dirty="0"/>
              <a:t>Analizowany </a:t>
            </a:r>
            <a:r>
              <a:rPr lang="pl-PL" sz="1600" dirty="0" smtClean="0"/>
              <a:t>projekt </a:t>
            </a:r>
            <a:r>
              <a:rPr lang="pl-PL" sz="1600" dirty="0"/>
              <a:t>jest realizowany w zlokalizowanym w Polsce centrum finansowym międzynarodowego koncernu branży motoryzacyjnej. Centrum, które utworzono w 2008 roku, przejęło obsługę sześciu podmiotów koncernu działających na polskim rynku. W przypadku powodzenia projektu konsolidacji obsługi finansowej jest planowany jego dalszy dynamiczny rozwój i objęcie zasięgiem działania sąsiednich krajów regionu (w grę wchodzą 34 zakłady produkcyjne koncernu działające w Europie Centralnej i Wschodniej). Do zadań centrum należy m.in.:</a:t>
            </a:r>
          </a:p>
          <a:p>
            <a:pPr lvl="0" algn="just"/>
            <a:r>
              <a:rPr lang="pl-PL" sz="1600" dirty="0"/>
              <a:t>zdefiniowanie i wdrożenie procesów księgowania zgodnie ze standardami krajowymi oraz międzynarodowymi (IFRS),</a:t>
            </a:r>
          </a:p>
          <a:p>
            <a:pPr lvl="0" algn="just"/>
            <a:r>
              <a:rPr lang="pl-PL" sz="1600" dirty="0"/>
              <a:t>koordynacja procesów zamknięcia miesiąca ze szczególnym uwzględnieniem rozliczeń wewnątrzgrupowych (tzw. rozliczenia „</a:t>
            </a:r>
            <a:r>
              <a:rPr lang="pl-PL" sz="1600" dirty="0" err="1"/>
              <a:t>interco</a:t>
            </a:r>
            <a:r>
              <a:rPr lang="pl-PL" sz="1600" dirty="0" smtClean="0"/>
              <a:t>”,</a:t>
            </a:r>
            <a:endParaRPr lang="pl-PL" sz="1600" dirty="0"/>
          </a:p>
          <a:p>
            <a:pPr lvl="0" algn="just"/>
            <a:r>
              <a:rPr lang="pl-PL" sz="1600" dirty="0"/>
              <a:t>zarządzanie w imieniu i na rzecz wspieranych podmiotów należnościami, zobowiązaniami, środkami trwałymi, obsługą podatkową oraz przepływami środków pieniężnych.</a:t>
            </a:r>
          </a:p>
          <a:p>
            <a:pPr marL="0" indent="0" algn="just">
              <a:buNone/>
            </a:pPr>
            <a:r>
              <a:rPr lang="pl-PL" sz="1600" dirty="0"/>
              <a:t>O skali projektu oraz o związanych z nim oczekiwaniach świadczą m.in.:</a:t>
            </a:r>
          </a:p>
          <a:p>
            <a:pPr lvl="0" algn="just"/>
            <a:r>
              <a:rPr lang="pl-PL" sz="1600" dirty="0"/>
              <a:t>wolumen rozliczanych faktur (ponad 62 tys. w 2008 i ponad 65 tys. w 2009 roku),</a:t>
            </a:r>
          </a:p>
          <a:p>
            <a:pPr lvl="0" algn="just"/>
            <a:r>
              <a:rPr lang="pl-PL" sz="1600" dirty="0"/>
              <a:t>wysoki koszt procesu fakturowania (w 2008 roku wyniósł on łącznie ponad 320 tys. zł, przy rosnącym ciągle koszcie jednostkowym, który w 2008 roku wynosił 5,20 zł),</a:t>
            </a:r>
          </a:p>
          <a:p>
            <a:pPr lvl="0" algn="just"/>
            <a:r>
              <a:rPr lang="pl-PL" sz="1600" dirty="0"/>
              <a:t>duża </a:t>
            </a:r>
            <a:r>
              <a:rPr lang="pl-PL" sz="1600" dirty="0" err="1"/>
              <a:t>czaso</a:t>
            </a:r>
            <a:r>
              <a:rPr lang="pl-PL" sz="1600" dirty="0"/>
              <a:t>- i pracochłonność procesu (w 2008 roku średni czas księgowania faktury zgodnej wyniósł 3 min, a niezgodnej 15 min, co dało razem ponad 1070 osobodni, z których prawie 700 dotyczyło faktur niezgodnych – tzw. współczynnik zgodności cenowej to 73,2%).</a:t>
            </a:r>
          </a:p>
          <a:p>
            <a:pPr algn="just"/>
            <a:endParaRPr lang="pl-PL" sz="1600" dirty="0"/>
          </a:p>
        </p:txBody>
      </p:sp>
    </p:spTree>
    <p:extLst>
      <p:ext uri="{BB962C8B-B14F-4D97-AF65-F5344CB8AC3E}">
        <p14:creationId xmlns:p14="http://schemas.microsoft.com/office/powerpoint/2010/main" val="3586290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800708"/>
            <a:ext cx="8229600" cy="4525963"/>
          </a:xfrm>
        </p:spPr>
        <p:txBody>
          <a:bodyPr>
            <a:normAutofit fontScale="55000" lnSpcReduction="20000"/>
          </a:bodyPr>
          <a:lstStyle/>
          <a:p>
            <a:pPr marL="0" indent="0" algn="just">
              <a:buNone/>
            </a:pPr>
            <a:r>
              <a:rPr lang="pl-PL" dirty="0"/>
              <a:t>Od strony technologicznej realizacja projektu wiązała się m.in. z:</a:t>
            </a:r>
          </a:p>
          <a:p>
            <a:pPr lvl="0" algn="just"/>
            <a:r>
              <a:rPr lang="pl-PL" dirty="0"/>
              <a:t>modyfikacjami funkcjonalności systemów ERP obsługujących operacje zakupu i sprzedaży,</a:t>
            </a:r>
          </a:p>
          <a:p>
            <a:pPr lvl="0" algn="just"/>
            <a:r>
              <a:rPr lang="pl-PL" dirty="0"/>
              <a:t>włączeniem do brokera komunikatów EDI dwukierunkowego algorytmu konwersji (</a:t>
            </a:r>
            <a:r>
              <a:rPr lang="pl-PL" dirty="0" err="1"/>
              <a:t>mapping</a:t>
            </a:r>
            <a:r>
              <a:rPr lang="pl-PL" dirty="0"/>
              <a:t>) pomiędzy formatami VDA oraz EDIFACT, tak by docelowy protokół wymiany nie rzutował na zmiany w samym systemach ERP,</a:t>
            </a:r>
          </a:p>
          <a:p>
            <a:pPr lvl="0" algn="just"/>
            <a:r>
              <a:rPr lang="pl-PL" dirty="0"/>
              <a:t>opracowaniem i wdrożeniem zestawu funkcjonalności umożliwiających m.in.: integrację faktur EDI i ich zbiorcze wysyłanie w dowolnych cyklach (nocny, tygodniowy, miesięczny etc.), ich automatyczne księgowanie (na podstawie przyjęć i zgodnych poziomów cen), ręczną obsługę wyjątków (np. różnic cenowych) oraz cykliczne raportowanie przebiegu procesów rozliczeń.</a:t>
            </a:r>
          </a:p>
          <a:p>
            <a:pPr algn="just"/>
            <a:r>
              <a:rPr lang="pl-PL" dirty="0"/>
              <a:t>Projekt jest realizowany przez zespół, w skład którego wchodzą przedstawiciele wewnętrznego centrum kompetencyjnego rozwijającego korporacyjny system ERP, biznesowi użytkownicy kluczowi, pracownicy IT i biznesowi centrum finansowego oraz zewnętrzni dostawcy wybranych serwisów (brokera informacji wraz algorytmem konwersji VDA/EDIFACT i mechanizmu automatycznego księgowania).</a:t>
            </a:r>
          </a:p>
          <a:p>
            <a:pPr algn="just"/>
            <a:endParaRPr lang="pl-PL" dirty="0"/>
          </a:p>
        </p:txBody>
      </p:sp>
    </p:spTree>
    <p:extLst>
      <p:ext uri="{BB962C8B-B14F-4D97-AF65-F5344CB8AC3E}">
        <p14:creationId xmlns:p14="http://schemas.microsoft.com/office/powerpoint/2010/main" val="51534969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34082"/>
          </a:xfrm>
        </p:spPr>
        <p:txBody>
          <a:bodyPr>
            <a:normAutofit/>
          </a:bodyPr>
          <a:lstStyle/>
          <a:p>
            <a:pPr algn="l"/>
            <a:r>
              <a:rPr lang="pl-PL" sz="2400" b="1" dirty="0"/>
              <a:t>Podstawy metodyczne oceny</a:t>
            </a:r>
            <a:endParaRPr lang="pl-PL" sz="2400" dirty="0"/>
          </a:p>
        </p:txBody>
      </p:sp>
      <p:sp>
        <p:nvSpPr>
          <p:cNvPr id="3" name="Symbol zastępczy zawartości 2"/>
          <p:cNvSpPr>
            <a:spLocks noGrp="1"/>
          </p:cNvSpPr>
          <p:nvPr>
            <p:ph idx="1"/>
          </p:nvPr>
        </p:nvSpPr>
        <p:spPr>
          <a:xfrm>
            <a:off x="457200" y="980728"/>
            <a:ext cx="8229600" cy="5616624"/>
          </a:xfrm>
        </p:spPr>
        <p:txBody>
          <a:bodyPr>
            <a:noAutofit/>
          </a:bodyPr>
          <a:lstStyle/>
          <a:p>
            <a:pPr marL="0" indent="0" algn="just">
              <a:buNone/>
            </a:pPr>
            <a:r>
              <a:rPr lang="pl-PL" sz="1400" dirty="0"/>
              <a:t>Badanie przeprowadzono zakładając, że:</a:t>
            </a:r>
          </a:p>
          <a:p>
            <a:pPr lvl="0" algn="just"/>
            <a:r>
              <a:rPr lang="pl-PL" sz="1400" dirty="0"/>
              <a:t>całość nakładów i kosztów związanych z implementacją rozwiązania ma wymiar technologiczny i można je powiązać z konkretnymi elementami systemów informatycznych,</a:t>
            </a:r>
          </a:p>
          <a:p>
            <a:pPr lvl="0" algn="just"/>
            <a:r>
              <a:rPr lang="pl-PL" sz="1400" dirty="0"/>
              <a:t>wszystkie korzyści, jako efekt optymalizacji procesów, pojawiają się w sposób widoczny i mierzalny po stronie biznesowej.</a:t>
            </a:r>
          </a:p>
          <a:p>
            <a:pPr algn="just"/>
            <a:r>
              <a:rPr lang="pl-PL" sz="1400" dirty="0"/>
              <a:t>Należy zaznaczyć, że jest to uproszczenie, gdyż z jednej strony można oczekiwać ułatwionej obsługi incydentów dla trybu automatycznego (tym samym mniejszych kosztów wsparcia użytkowników przez IT), a z drugiej dodatkowych kosztów związanych z początkowym spadkiem wydajności po stronie biznesu, wynikającym z konieczności dostosowywania się do pracy w nowy sposób. Nie były to jednak przesłanki warunkujące decyzję o rozpoczęciu projektu, dlatego też pominięto je w analizie.</a:t>
            </a:r>
          </a:p>
          <a:p>
            <a:pPr algn="just"/>
            <a:r>
              <a:rPr lang="pl-PL" sz="1400" dirty="0"/>
              <a:t>Bezpośrednią, oczekiwaną korzyścią z projektu jest automatyzacja procesu rozliczeń, wyrażająca się redukcją czasu przeznaczanego na operacje ręczne. Ustawienie cykli przetwarzania i księgowania w okresach nocnych oraz bez angażowania pracowników pozwala przyjąć założenie o zerowym czasie operacji w przypadku księgowań dokumentów zawierających zgodne dane. </a:t>
            </a:r>
            <a:endParaRPr lang="pl-PL" sz="1400" dirty="0" smtClean="0"/>
          </a:p>
          <a:p>
            <a:pPr algn="just"/>
            <a:r>
              <a:rPr lang="pl-PL" sz="1400" dirty="0" smtClean="0"/>
              <a:t>Ergonomiczne </a:t>
            </a:r>
            <a:r>
              <a:rPr lang="pl-PL" sz="1400" dirty="0"/>
              <a:t>zaprojektowanie obsługi błędów tak, aby wyeliminować konieczność szukania ich przyczyn w wielu punktach systemu ERP, daje zysk czasowy dla pojedynczej operacji o rząd wielkości. Oczekiwany udział operacji OK (księgowanie bezbłędne) i ERR (księgowanie z błędami różnic cenowych) jest wyznaczany wartością współczynnika zgodności cenowej na poziomie pojedynczego dostawcy, dla którego uruchamiany jest nowy tryb księgowania</a:t>
            </a:r>
            <a:r>
              <a:rPr lang="pl-PL" sz="1400" dirty="0" smtClean="0"/>
              <a:t>.</a:t>
            </a:r>
          </a:p>
          <a:p>
            <a:pPr algn="just"/>
            <a:r>
              <a:rPr lang="en-US" sz="1400" dirty="0" err="1"/>
              <a:t>Badanie</a:t>
            </a:r>
            <a:r>
              <a:rPr lang="en-US" sz="1400" dirty="0"/>
              <a:t> </a:t>
            </a:r>
            <a:r>
              <a:rPr lang="en-US" sz="1400" dirty="0" err="1"/>
              <a:t>przeprowadzono</a:t>
            </a:r>
            <a:r>
              <a:rPr lang="en-US" sz="1400" dirty="0"/>
              <a:t> </a:t>
            </a:r>
            <a:r>
              <a:rPr lang="en-US" sz="1400" dirty="0" err="1"/>
              <a:t>używając</a:t>
            </a:r>
            <a:r>
              <a:rPr lang="en-US" sz="1400" dirty="0"/>
              <a:t> </a:t>
            </a:r>
            <a:r>
              <a:rPr lang="en-US" sz="1400" dirty="0" err="1"/>
              <a:t>sprawdzonych</a:t>
            </a:r>
            <a:r>
              <a:rPr lang="en-US" sz="1400" dirty="0"/>
              <a:t> w </a:t>
            </a:r>
            <a:r>
              <a:rPr lang="en-US" sz="1400" dirty="0" err="1"/>
              <a:t>rachunku</a:t>
            </a:r>
            <a:r>
              <a:rPr lang="en-US" sz="1400" dirty="0"/>
              <a:t> </a:t>
            </a:r>
            <a:r>
              <a:rPr lang="en-US" sz="1400" dirty="0" err="1"/>
              <a:t>inwestycyjnym</a:t>
            </a:r>
            <a:r>
              <a:rPr lang="en-US" sz="1400" dirty="0"/>
              <a:t> i </a:t>
            </a:r>
            <a:r>
              <a:rPr lang="en-US" sz="1400" dirty="0" err="1"/>
              <a:t>coraz</a:t>
            </a:r>
            <a:r>
              <a:rPr lang="en-US" sz="1400" dirty="0"/>
              <a:t> </a:t>
            </a:r>
            <a:r>
              <a:rPr lang="en-US" sz="1400" dirty="0" err="1"/>
              <a:t>częściej</a:t>
            </a:r>
            <a:r>
              <a:rPr lang="en-US" sz="1400" dirty="0"/>
              <a:t> </a:t>
            </a:r>
            <a:r>
              <a:rPr lang="en-US" sz="1400" dirty="0" err="1"/>
              <a:t>stosowanych</a:t>
            </a:r>
            <a:r>
              <a:rPr lang="en-US" sz="1400" dirty="0"/>
              <a:t> </a:t>
            </a:r>
            <a:r>
              <a:rPr lang="en-US" sz="1400" dirty="0" err="1"/>
              <a:t>także</a:t>
            </a:r>
            <a:r>
              <a:rPr lang="en-US" sz="1400" dirty="0"/>
              <a:t> w </a:t>
            </a:r>
            <a:r>
              <a:rPr lang="en-US" sz="1400" dirty="0" err="1"/>
              <a:t>obszarze</a:t>
            </a:r>
            <a:r>
              <a:rPr lang="en-US" sz="1400" dirty="0"/>
              <a:t> IT </a:t>
            </a:r>
            <a:r>
              <a:rPr lang="en-US" sz="1400" dirty="0" err="1"/>
              <a:t>metod</a:t>
            </a:r>
            <a:r>
              <a:rPr lang="en-US" sz="1400" dirty="0"/>
              <a:t> </a:t>
            </a:r>
            <a:r>
              <a:rPr lang="en-US" sz="1400" dirty="0" err="1"/>
              <a:t>analitycznych</a:t>
            </a:r>
            <a:r>
              <a:rPr lang="en-US" sz="1400" dirty="0"/>
              <a:t> </a:t>
            </a:r>
            <a:r>
              <a:rPr lang="en-US" sz="1400" dirty="0" err="1"/>
              <a:t>opartych</a:t>
            </a:r>
            <a:r>
              <a:rPr lang="en-US" sz="1400" dirty="0"/>
              <a:t> </a:t>
            </a:r>
            <a:r>
              <a:rPr lang="en-US" sz="1400" dirty="0" err="1"/>
              <a:t>na</a:t>
            </a:r>
            <a:r>
              <a:rPr lang="en-US" sz="1400" dirty="0"/>
              <a:t> </a:t>
            </a:r>
            <a:r>
              <a:rPr lang="en-US" sz="1400" dirty="0" err="1"/>
              <a:t>algorytmach</a:t>
            </a:r>
            <a:r>
              <a:rPr lang="en-US" sz="1400" dirty="0"/>
              <a:t> </a:t>
            </a:r>
            <a:r>
              <a:rPr lang="en-US" sz="1400" dirty="0" err="1"/>
              <a:t>typu</a:t>
            </a:r>
            <a:r>
              <a:rPr lang="en-US" sz="1400" dirty="0"/>
              <a:t> CBA (cost-benefits analysis). </a:t>
            </a:r>
            <a:r>
              <a:rPr lang="en-US" sz="1400" dirty="0" err="1"/>
              <a:t>Jako</a:t>
            </a:r>
            <a:r>
              <a:rPr lang="en-US" sz="1400" dirty="0"/>
              <a:t> </a:t>
            </a:r>
            <a:r>
              <a:rPr lang="en-US" sz="1400" dirty="0" err="1"/>
              <a:t>podstawowe</a:t>
            </a:r>
            <a:r>
              <a:rPr lang="en-US" sz="1400" dirty="0"/>
              <a:t> </a:t>
            </a:r>
            <a:r>
              <a:rPr lang="en-US" sz="1400" dirty="0" err="1"/>
              <a:t>mierniki</a:t>
            </a:r>
            <a:r>
              <a:rPr lang="en-US" sz="1400" dirty="0"/>
              <a:t> </a:t>
            </a:r>
            <a:r>
              <a:rPr lang="en-US" sz="1400" dirty="0" err="1"/>
              <a:t>efektywności</a:t>
            </a:r>
            <a:r>
              <a:rPr lang="en-US" sz="1400" dirty="0"/>
              <a:t> </a:t>
            </a:r>
            <a:r>
              <a:rPr lang="en-US" sz="1400" dirty="0" err="1"/>
              <a:t>oceny</a:t>
            </a:r>
            <a:r>
              <a:rPr lang="en-US" sz="1400" dirty="0"/>
              <a:t> </a:t>
            </a:r>
            <a:r>
              <a:rPr lang="en-US" sz="1400" dirty="0" err="1"/>
              <a:t>bezwzględnej</a:t>
            </a:r>
            <a:r>
              <a:rPr lang="en-US" sz="1400" dirty="0"/>
              <a:t> </a:t>
            </a:r>
            <a:r>
              <a:rPr lang="en-US" sz="1400" dirty="0" err="1"/>
              <a:t>opłacalności</a:t>
            </a:r>
            <a:r>
              <a:rPr lang="en-US" sz="1400" dirty="0"/>
              <a:t> </a:t>
            </a:r>
            <a:r>
              <a:rPr lang="en-US" sz="1400" dirty="0" err="1"/>
              <a:t>przyjęto</a:t>
            </a:r>
            <a:r>
              <a:rPr lang="en-US" sz="1400" dirty="0"/>
              <a:t> </a:t>
            </a:r>
            <a:r>
              <a:rPr lang="en-US" sz="1400" dirty="0" err="1"/>
              <a:t>rekomendowane</a:t>
            </a:r>
            <a:r>
              <a:rPr lang="en-US" sz="1400" dirty="0"/>
              <a:t> w </a:t>
            </a:r>
            <a:r>
              <a:rPr lang="en-US" sz="1400" dirty="0" err="1"/>
              <a:t>komercyjnych</a:t>
            </a:r>
            <a:r>
              <a:rPr lang="en-US" sz="1400" dirty="0"/>
              <a:t> </a:t>
            </a:r>
            <a:r>
              <a:rPr lang="en-US" sz="1400" dirty="0" err="1"/>
              <a:t>projektach</a:t>
            </a:r>
            <a:r>
              <a:rPr lang="en-US" sz="1400" dirty="0"/>
              <a:t> </a:t>
            </a:r>
            <a:r>
              <a:rPr lang="en-US" sz="1400" dirty="0" err="1"/>
              <a:t>europejskich</a:t>
            </a:r>
            <a:r>
              <a:rPr lang="en-US" sz="1400" dirty="0"/>
              <a:t> </a:t>
            </a:r>
            <a:r>
              <a:rPr lang="en-US" sz="1400" dirty="0" err="1"/>
              <a:t>finansowe</a:t>
            </a:r>
            <a:r>
              <a:rPr lang="en-US" sz="1400" dirty="0"/>
              <a:t> </a:t>
            </a:r>
            <a:r>
              <a:rPr lang="en-US" sz="1400" dirty="0" err="1"/>
              <a:t>miary</a:t>
            </a:r>
            <a:r>
              <a:rPr lang="en-US" sz="1400" dirty="0"/>
              <a:t> </a:t>
            </a:r>
            <a:r>
              <a:rPr lang="en-US" sz="1400" dirty="0" err="1"/>
              <a:t>dynamiczne</a:t>
            </a:r>
            <a:r>
              <a:rPr lang="en-US" sz="1400" dirty="0"/>
              <a:t>, </a:t>
            </a:r>
            <a:r>
              <a:rPr lang="en-US" sz="1400" dirty="0" err="1"/>
              <a:t>tj</a:t>
            </a:r>
            <a:r>
              <a:rPr lang="en-US" sz="1400" dirty="0"/>
              <a:t>. </a:t>
            </a:r>
            <a:r>
              <a:rPr lang="en-US" sz="1400" dirty="0" err="1"/>
              <a:t>zaktualizowaną</a:t>
            </a:r>
            <a:r>
              <a:rPr lang="en-US" sz="1400" dirty="0"/>
              <a:t> </a:t>
            </a:r>
            <a:r>
              <a:rPr lang="en-US" sz="1400" dirty="0" err="1"/>
              <a:t>wartość</a:t>
            </a:r>
            <a:r>
              <a:rPr lang="en-US" sz="1400" dirty="0"/>
              <a:t> </a:t>
            </a:r>
            <a:r>
              <a:rPr lang="en-US" sz="1400" dirty="0" err="1"/>
              <a:t>netto</a:t>
            </a:r>
            <a:r>
              <a:rPr lang="en-US" sz="1400" dirty="0"/>
              <a:t> (NPV), </a:t>
            </a:r>
            <a:r>
              <a:rPr lang="en-US" sz="1400" dirty="0" err="1"/>
              <a:t>wewnętrzną</a:t>
            </a:r>
            <a:r>
              <a:rPr lang="en-US" sz="1400" dirty="0"/>
              <a:t> </a:t>
            </a:r>
            <a:r>
              <a:rPr lang="en-US" sz="1400" dirty="0" err="1"/>
              <a:t>stopę</a:t>
            </a:r>
            <a:r>
              <a:rPr lang="en-US" sz="1400" dirty="0"/>
              <a:t> </a:t>
            </a:r>
            <a:r>
              <a:rPr lang="en-US" sz="1400" dirty="0" err="1"/>
              <a:t>zwrotu</a:t>
            </a:r>
            <a:r>
              <a:rPr lang="en-US" sz="1400" dirty="0"/>
              <a:t> (IRR) i </a:t>
            </a:r>
            <a:r>
              <a:rPr lang="en-US" sz="1400" dirty="0" err="1"/>
              <a:t>zmodyfikowaną</a:t>
            </a:r>
            <a:r>
              <a:rPr lang="en-US" sz="1400" dirty="0"/>
              <a:t> </a:t>
            </a:r>
            <a:r>
              <a:rPr lang="en-US" sz="1400" dirty="0" err="1"/>
              <a:t>wewnętrzną</a:t>
            </a:r>
            <a:r>
              <a:rPr lang="en-US" sz="1400" dirty="0"/>
              <a:t> </a:t>
            </a:r>
            <a:r>
              <a:rPr lang="en-US" sz="1400" dirty="0" err="1"/>
              <a:t>stopę</a:t>
            </a:r>
            <a:r>
              <a:rPr lang="en-US" sz="1400" dirty="0"/>
              <a:t> </a:t>
            </a:r>
            <a:r>
              <a:rPr lang="en-US" sz="1400" dirty="0" err="1"/>
              <a:t>zwrotu</a:t>
            </a:r>
            <a:r>
              <a:rPr lang="en-US" sz="1400" dirty="0"/>
              <a:t> (MIRR)</a:t>
            </a:r>
            <a:endParaRPr lang="pl-PL" sz="1400" dirty="0"/>
          </a:p>
          <a:p>
            <a:pPr algn="just"/>
            <a:endParaRPr lang="pl-PL" sz="1400" dirty="0"/>
          </a:p>
        </p:txBody>
      </p:sp>
    </p:spTree>
    <p:extLst>
      <p:ext uri="{BB962C8B-B14F-4D97-AF65-F5344CB8AC3E}">
        <p14:creationId xmlns:p14="http://schemas.microsoft.com/office/powerpoint/2010/main" val="270416744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98078"/>
          </a:xfrm>
        </p:spPr>
        <p:txBody>
          <a:bodyPr>
            <a:normAutofit/>
          </a:bodyPr>
          <a:lstStyle/>
          <a:p>
            <a:pPr algn="l"/>
            <a:r>
              <a:rPr lang="pl-PL" sz="2400" b="1" dirty="0"/>
              <a:t>Uzyskane wyniki i ich interpretacja</a:t>
            </a:r>
            <a:endParaRPr lang="pl-PL" sz="2400" dirty="0"/>
          </a:p>
        </p:txBody>
      </p:sp>
      <p:sp>
        <p:nvSpPr>
          <p:cNvPr id="3" name="Symbol zastępczy zawartości 2"/>
          <p:cNvSpPr>
            <a:spLocks noGrp="1"/>
          </p:cNvSpPr>
          <p:nvPr>
            <p:ph idx="1"/>
          </p:nvPr>
        </p:nvSpPr>
        <p:spPr>
          <a:xfrm>
            <a:off x="457200" y="1304764"/>
            <a:ext cx="8229600" cy="4821399"/>
          </a:xfrm>
        </p:spPr>
        <p:txBody>
          <a:bodyPr>
            <a:normAutofit fontScale="55000" lnSpcReduction="20000"/>
          </a:bodyPr>
          <a:lstStyle/>
          <a:p>
            <a:pPr algn="just"/>
            <a:r>
              <a:rPr lang="pl-PL" dirty="0"/>
              <a:t>W </a:t>
            </a:r>
            <a:r>
              <a:rPr lang="pl-PL" dirty="0" smtClean="0"/>
              <a:t>tabeli następnej zestawiono </a:t>
            </a:r>
            <a:r>
              <a:rPr lang="pl-PL" dirty="0"/>
              <a:t>nakłady inwestycyjne i koszty analizowanego projektu oraz przepływy pieniężne. Pozwoliło to wyliczyć wskaźniki efektywności dla okresu 3 lat: NPV = 551 788,02 zł, IRR = 194,78% oraz MIRR = 159,71% (!). </a:t>
            </a:r>
            <a:endParaRPr lang="pl-PL" dirty="0" smtClean="0"/>
          </a:p>
          <a:p>
            <a:pPr algn="just"/>
            <a:r>
              <a:rPr lang="pl-PL" dirty="0" smtClean="0"/>
              <a:t>Są </a:t>
            </a:r>
            <a:r>
              <a:rPr lang="pl-PL" dirty="0"/>
              <a:t>to wartości, dla których z pełną odpowiedzialnością należy przyjąć, że projekt spełnia bezwzględne kryterium opłacalności, a więc jest efektywny w ujęciu ekonomicznym.</a:t>
            </a:r>
          </a:p>
          <a:p>
            <a:pPr algn="just"/>
            <a:r>
              <a:rPr lang="pl-PL" dirty="0"/>
              <a:t>Skala potencjalnego zysku związanego z projektem potwierdza założenie o jakościowej zmianie procesu rozliczeń. </a:t>
            </a:r>
            <a:endParaRPr lang="pl-PL" dirty="0" smtClean="0"/>
          </a:p>
          <a:p>
            <a:pPr algn="just"/>
            <a:r>
              <a:rPr lang="pl-PL" dirty="0" smtClean="0"/>
              <a:t>Należy </a:t>
            </a:r>
            <a:r>
              <a:rPr lang="pl-PL" dirty="0"/>
              <a:t>jednak pamiętać o znacznym przybliżeniu szacunków ze względu na duża liczbę niewiadomych oraz brak wiarygodnych kryteriów odniesienia. </a:t>
            </a:r>
            <a:endParaRPr lang="pl-PL" dirty="0" smtClean="0"/>
          </a:p>
          <a:p>
            <a:pPr algn="just"/>
            <a:r>
              <a:rPr lang="pl-PL" dirty="0" smtClean="0"/>
              <a:t>Z </a:t>
            </a:r>
            <a:r>
              <a:rPr lang="pl-PL" dirty="0"/>
              <a:t>drugiej strony w dostępnej literaturze uwzględniającej specyfikę branży motoryzacyjnej można odnaleźć porównywalną skalę poprawy efektywności. </a:t>
            </a:r>
            <a:endParaRPr lang="pl-PL" dirty="0" smtClean="0"/>
          </a:p>
          <a:p>
            <a:pPr algn="just"/>
            <a:r>
              <a:rPr lang="pl-PL" dirty="0" smtClean="0"/>
              <a:t>Przykładowo</a:t>
            </a:r>
            <a:r>
              <a:rPr lang="pl-PL" dirty="0"/>
              <a:t>, </a:t>
            </a:r>
            <a:r>
              <a:rPr lang="pl-PL" dirty="0" err="1"/>
              <a:t>Mukhopadhyay</a:t>
            </a:r>
            <a:r>
              <a:rPr lang="pl-PL" dirty="0"/>
              <a:t>, </a:t>
            </a:r>
            <a:r>
              <a:rPr lang="pl-PL" dirty="0" err="1"/>
              <a:t>Kekre</a:t>
            </a:r>
            <a:r>
              <a:rPr lang="pl-PL" dirty="0"/>
              <a:t> i </a:t>
            </a:r>
            <a:r>
              <a:rPr lang="pl-PL" dirty="0" err="1" smtClean="0"/>
              <a:t>Kalathur</a:t>
            </a:r>
            <a:r>
              <a:rPr lang="pl-PL" dirty="0" smtClean="0"/>
              <a:t> </a:t>
            </a:r>
            <a:r>
              <a:rPr lang="pl-PL" dirty="0"/>
              <a:t>oszacowali oszczędności w firmie Chrysler wynikające z zastosowania w łańcuchu dostaw standardów EDI na poziomie 60 $ na każdy wyprodukowany samochód </a:t>
            </a:r>
          </a:p>
          <a:p>
            <a:pPr algn="just"/>
            <a:r>
              <a:rPr lang="pl-PL" dirty="0"/>
              <a:t>Na zakończenie oceny efektywności dodać należy, że przeprowadzona dodatkowo analiza wrażliwości projektu wykazała, że podstawowym krytycznym czynnikiem sukcesu jest poziom zgodności cenowej, a więc poziom jakości danych</a:t>
            </a:r>
            <a:r>
              <a:rPr lang="pl-PL" dirty="0" smtClean="0"/>
              <a:t>.</a:t>
            </a:r>
            <a:endParaRPr lang="pl-PL" dirty="0"/>
          </a:p>
        </p:txBody>
      </p:sp>
    </p:spTree>
    <p:extLst>
      <p:ext uri="{BB962C8B-B14F-4D97-AF65-F5344CB8AC3E}">
        <p14:creationId xmlns:p14="http://schemas.microsoft.com/office/powerpoint/2010/main" val="131366606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4129752258"/>
              </p:ext>
            </p:extLst>
          </p:nvPr>
        </p:nvGraphicFramePr>
        <p:xfrm>
          <a:off x="251519" y="404664"/>
          <a:ext cx="8676966" cy="3600402"/>
        </p:xfrm>
        <a:graphic>
          <a:graphicData uri="http://schemas.openxmlformats.org/drawingml/2006/table">
            <a:tbl>
              <a:tblPr>
                <a:tableStyleId>{5C22544A-7EE6-4342-B048-85BDC9FD1C3A}</a:tableStyleId>
              </a:tblPr>
              <a:tblGrid>
                <a:gridCol w="615308"/>
                <a:gridCol w="3323411"/>
                <a:gridCol w="1208173"/>
                <a:gridCol w="1182926"/>
                <a:gridCol w="1164222"/>
                <a:gridCol w="1182926"/>
              </a:tblGrid>
              <a:tr h="600067">
                <a:tc>
                  <a:txBody>
                    <a:bodyPr/>
                    <a:lstStyle/>
                    <a:p>
                      <a:pPr algn="ctr">
                        <a:spcAft>
                          <a:spcPts val="0"/>
                        </a:spcAft>
                      </a:pPr>
                      <a:r>
                        <a:rPr lang="pl-PL" sz="1800" dirty="0">
                          <a:effectLst/>
                        </a:rPr>
                        <a:t>Lp.</a:t>
                      </a:r>
                      <a:endParaRPr lang="pl-PL" sz="1600" dirty="0">
                        <a:effectLst/>
                        <a:latin typeface="Arial"/>
                        <a:ea typeface="Times New Roman"/>
                        <a:cs typeface="Times New Roman"/>
                      </a:endParaRPr>
                    </a:p>
                  </a:txBody>
                  <a:tcPr marL="44450" marR="44450" marT="0" marB="0" anchor="ctr"/>
                </a:tc>
                <a:tc>
                  <a:txBody>
                    <a:bodyPr/>
                    <a:lstStyle/>
                    <a:p>
                      <a:pPr algn="ctr">
                        <a:spcAft>
                          <a:spcPts val="0"/>
                        </a:spcAft>
                      </a:pPr>
                      <a:r>
                        <a:rPr lang="pl-PL" sz="1800" dirty="0">
                          <a:effectLst/>
                        </a:rPr>
                        <a:t>Wyszczególnienie</a:t>
                      </a:r>
                      <a:endParaRPr lang="pl-PL" sz="1600" dirty="0">
                        <a:effectLst/>
                        <a:latin typeface="Arial"/>
                        <a:ea typeface="Times New Roman"/>
                        <a:cs typeface="Times New Roman"/>
                      </a:endParaRPr>
                    </a:p>
                  </a:txBody>
                  <a:tcPr marL="44450" marR="44450" marT="0" marB="0" anchor="ctr"/>
                </a:tc>
                <a:tc>
                  <a:txBody>
                    <a:bodyPr/>
                    <a:lstStyle/>
                    <a:p>
                      <a:pPr algn="ctr">
                        <a:spcAft>
                          <a:spcPts val="0"/>
                        </a:spcAft>
                      </a:pPr>
                      <a:r>
                        <a:rPr lang="pl-PL" sz="1800">
                          <a:effectLst/>
                        </a:rPr>
                        <a:t>2008</a:t>
                      </a:r>
                      <a:endParaRPr lang="pl-PL" sz="1600">
                        <a:effectLst/>
                        <a:latin typeface="Arial"/>
                        <a:ea typeface="Times New Roman"/>
                        <a:cs typeface="Times New Roman"/>
                      </a:endParaRPr>
                    </a:p>
                  </a:txBody>
                  <a:tcPr marL="44450" marR="44450" marT="0" marB="0" anchor="ctr"/>
                </a:tc>
                <a:tc>
                  <a:txBody>
                    <a:bodyPr/>
                    <a:lstStyle/>
                    <a:p>
                      <a:pPr algn="ctr">
                        <a:spcAft>
                          <a:spcPts val="0"/>
                        </a:spcAft>
                      </a:pPr>
                      <a:r>
                        <a:rPr lang="pl-PL" sz="1800" dirty="0">
                          <a:effectLst/>
                        </a:rPr>
                        <a:t>2009</a:t>
                      </a:r>
                      <a:endParaRPr lang="pl-PL" sz="1600" dirty="0">
                        <a:effectLst/>
                        <a:latin typeface="Arial"/>
                        <a:ea typeface="Times New Roman"/>
                        <a:cs typeface="Times New Roman"/>
                      </a:endParaRPr>
                    </a:p>
                  </a:txBody>
                  <a:tcPr marL="44450" marR="44450" marT="0" marB="0" anchor="ctr"/>
                </a:tc>
                <a:tc>
                  <a:txBody>
                    <a:bodyPr/>
                    <a:lstStyle/>
                    <a:p>
                      <a:pPr algn="ctr">
                        <a:spcAft>
                          <a:spcPts val="0"/>
                        </a:spcAft>
                      </a:pPr>
                      <a:r>
                        <a:rPr lang="pl-PL" sz="1800">
                          <a:effectLst/>
                        </a:rPr>
                        <a:t>2010</a:t>
                      </a:r>
                      <a:endParaRPr lang="pl-PL" sz="1600">
                        <a:effectLst/>
                        <a:latin typeface="Arial"/>
                        <a:ea typeface="Times New Roman"/>
                        <a:cs typeface="Times New Roman"/>
                      </a:endParaRPr>
                    </a:p>
                  </a:txBody>
                  <a:tcPr marL="44450" marR="44450" marT="0" marB="0" anchor="ctr"/>
                </a:tc>
                <a:tc>
                  <a:txBody>
                    <a:bodyPr/>
                    <a:lstStyle/>
                    <a:p>
                      <a:pPr algn="ctr">
                        <a:spcAft>
                          <a:spcPts val="0"/>
                        </a:spcAft>
                      </a:pPr>
                      <a:r>
                        <a:rPr lang="pl-PL" sz="1800">
                          <a:effectLst/>
                        </a:rPr>
                        <a:t>2011</a:t>
                      </a:r>
                      <a:endParaRPr lang="pl-PL" sz="1600">
                        <a:effectLst/>
                        <a:latin typeface="Arial"/>
                        <a:ea typeface="Times New Roman"/>
                        <a:cs typeface="Times New Roman"/>
                      </a:endParaRPr>
                    </a:p>
                  </a:txBody>
                  <a:tcPr marL="44450" marR="44450" marT="0" marB="0" anchor="ctr"/>
                </a:tc>
              </a:tr>
              <a:tr h="600067">
                <a:tc>
                  <a:txBody>
                    <a:bodyPr/>
                    <a:lstStyle/>
                    <a:p>
                      <a:pPr algn="ctr">
                        <a:spcAft>
                          <a:spcPts val="0"/>
                        </a:spcAft>
                      </a:pPr>
                      <a:r>
                        <a:rPr lang="pl-PL" sz="1800">
                          <a:effectLst/>
                        </a:rPr>
                        <a:t>1</a:t>
                      </a:r>
                      <a:endParaRPr lang="pl-PL" sz="1600">
                        <a:effectLst/>
                        <a:latin typeface="Arial"/>
                        <a:ea typeface="Times New Roman"/>
                        <a:cs typeface="Times New Roman"/>
                      </a:endParaRPr>
                    </a:p>
                  </a:txBody>
                  <a:tcPr marL="44450" marR="44450" marT="0" marB="0" anchor="ctr"/>
                </a:tc>
                <a:tc>
                  <a:txBody>
                    <a:bodyPr/>
                    <a:lstStyle/>
                    <a:p>
                      <a:pPr algn="l">
                        <a:spcAft>
                          <a:spcPts val="0"/>
                        </a:spcAft>
                      </a:pPr>
                      <a:r>
                        <a:rPr lang="pl-PL" sz="1800">
                          <a:effectLst/>
                        </a:rPr>
                        <a:t>Nakłady inwestycyjne i koszty (CF</a:t>
                      </a:r>
                      <a:r>
                        <a:rPr lang="pl-PL" sz="1800">
                          <a:effectLst/>
                          <a:sym typeface="Symbol"/>
                        </a:rPr>
                        <a:t></a:t>
                      </a:r>
                      <a:r>
                        <a:rPr lang="pl-PL" sz="1800">
                          <a:effectLst/>
                        </a:rPr>
                        <a:t>)*</a:t>
                      </a:r>
                      <a:endParaRPr lang="pl-PL" sz="16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47 831,00 </a:t>
                      </a:r>
                      <a:endParaRPr lang="pl-PL" sz="1400" dirty="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43 906,69 </a:t>
                      </a:r>
                      <a:endParaRPr lang="pl-PL" sz="1400" dirty="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0 </a:t>
                      </a:r>
                      <a:endParaRPr lang="pl-PL" sz="1400" dirty="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0 </a:t>
                      </a:r>
                      <a:endParaRPr lang="pl-PL" sz="1400" dirty="0">
                        <a:effectLst/>
                        <a:latin typeface="Arial"/>
                        <a:ea typeface="Times New Roman"/>
                        <a:cs typeface="Times New Roman"/>
                      </a:endParaRPr>
                    </a:p>
                  </a:txBody>
                  <a:tcPr marL="44450" marR="44450" marT="0" marB="0" anchor="ctr"/>
                </a:tc>
              </a:tr>
              <a:tr h="600067">
                <a:tc>
                  <a:txBody>
                    <a:bodyPr/>
                    <a:lstStyle/>
                    <a:p>
                      <a:pPr algn="ctr">
                        <a:spcAft>
                          <a:spcPts val="0"/>
                        </a:spcAft>
                      </a:pPr>
                      <a:r>
                        <a:rPr lang="pl-PL" sz="1800">
                          <a:effectLst/>
                        </a:rPr>
                        <a:t>2</a:t>
                      </a:r>
                      <a:endParaRPr lang="pl-PL" sz="1600">
                        <a:effectLst/>
                        <a:latin typeface="Arial"/>
                        <a:ea typeface="Times New Roman"/>
                        <a:cs typeface="Times New Roman"/>
                      </a:endParaRPr>
                    </a:p>
                  </a:txBody>
                  <a:tcPr marL="44450" marR="44450" marT="0" marB="0" anchor="ctr"/>
                </a:tc>
                <a:tc>
                  <a:txBody>
                    <a:bodyPr/>
                    <a:lstStyle/>
                    <a:p>
                      <a:pPr algn="l">
                        <a:spcAft>
                          <a:spcPts val="0"/>
                        </a:spcAft>
                      </a:pPr>
                      <a:r>
                        <a:rPr lang="pl-PL" sz="1800">
                          <a:effectLst/>
                        </a:rPr>
                        <a:t>Szacowane efekty (CF+)**</a:t>
                      </a:r>
                      <a:endParaRPr lang="pl-PL" sz="16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0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97 125,05 </a:t>
                      </a:r>
                      <a:endParaRPr lang="pl-PL" sz="1400" dirty="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258 743,08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544 009,74 </a:t>
                      </a:r>
                      <a:endParaRPr lang="pl-PL" sz="1400" dirty="0">
                        <a:effectLst/>
                        <a:latin typeface="Arial"/>
                        <a:ea typeface="Times New Roman"/>
                        <a:cs typeface="Times New Roman"/>
                      </a:endParaRPr>
                    </a:p>
                  </a:txBody>
                  <a:tcPr marL="44450" marR="44450" marT="0" marB="0" anchor="ctr"/>
                </a:tc>
              </a:tr>
              <a:tr h="600067">
                <a:tc>
                  <a:txBody>
                    <a:bodyPr/>
                    <a:lstStyle/>
                    <a:p>
                      <a:pPr algn="ctr">
                        <a:spcAft>
                          <a:spcPts val="0"/>
                        </a:spcAft>
                      </a:pPr>
                      <a:r>
                        <a:rPr lang="pl-PL" sz="1800">
                          <a:effectLst/>
                        </a:rPr>
                        <a:t>3</a:t>
                      </a:r>
                      <a:endParaRPr lang="pl-PL" sz="1600">
                        <a:effectLst/>
                        <a:latin typeface="Arial"/>
                        <a:ea typeface="Times New Roman"/>
                        <a:cs typeface="Times New Roman"/>
                      </a:endParaRPr>
                    </a:p>
                  </a:txBody>
                  <a:tcPr marL="44450" marR="44450" marT="0" marB="0" anchor="ctr"/>
                </a:tc>
                <a:tc>
                  <a:txBody>
                    <a:bodyPr/>
                    <a:lstStyle/>
                    <a:p>
                      <a:pPr algn="l">
                        <a:spcAft>
                          <a:spcPts val="0"/>
                        </a:spcAft>
                      </a:pPr>
                      <a:r>
                        <a:rPr lang="pl-PL" sz="1800">
                          <a:effectLst/>
                        </a:rPr>
                        <a:t>Przepływy pieniężne netto (NCF)</a:t>
                      </a:r>
                      <a:endParaRPr lang="pl-PL" sz="16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sym typeface="Symbol"/>
                        </a:rPr>
                        <a:t></a:t>
                      </a:r>
                      <a:r>
                        <a:rPr lang="pl-PL" sz="1600">
                          <a:effectLst/>
                        </a:rPr>
                        <a:t> 47 831,00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53 218,36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258 743,08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544 009,74 </a:t>
                      </a:r>
                      <a:endParaRPr lang="pl-PL" sz="1400" dirty="0">
                        <a:effectLst/>
                        <a:latin typeface="Arial"/>
                        <a:ea typeface="Times New Roman"/>
                        <a:cs typeface="Times New Roman"/>
                      </a:endParaRPr>
                    </a:p>
                  </a:txBody>
                  <a:tcPr marL="44450" marR="44450" marT="0" marB="0" anchor="ctr"/>
                </a:tc>
              </a:tr>
              <a:tr h="600067">
                <a:tc>
                  <a:txBody>
                    <a:bodyPr/>
                    <a:lstStyle/>
                    <a:p>
                      <a:pPr algn="ctr">
                        <a:spcAft>
                          <a:spcPts val="0"/>
                        </a:spcAft>
                      </a:pPr>
                      <a:r>
                        <a:rPr lang="pl-PL" sz="1800">
                          <a:effectLst/>
                        </a:rPr>
                        <a:t>5</a:t>
                      </a:r>
                      <a:endParaRPr lang="pl-PL" sz="1600">
                        <a:effectLst/>
                        <a:latin typeface="Arial"/>
                        <a:ea typeface="Times New Roman"/>
                        <a:cs typeface="Times New Roman"/>
                      </a:endParaRPr>
                    </a:p>
                  </a:txBody>
                  <a:tcPr marL="44450" marR="44450" marT="0" marB="0" anchor="ctr"/>
                </a:tc>
                <a:tc>
                  <a:txBody>
                    <a:bodyPr/>
                    <a:lstStyle/>
                    <a:p>
                      <a:pPr algn="l">
                        <a:spcAft>
                          <a:spcPts val="0"/>
                        </a:spcAft>
                      </a:pPr>
                      <a:r>
                        <a:rPr lang="pl-PL" sz="1800">
                          <a:effectLst/>
                        </a:rPr>
                        <a:t>Współczynnik dyskontowy (CO)</a:t>
                      </a:r>
                      <a:endParaRPr lang="pl-PL" sz="16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1,0000</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0,8696</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0,7561</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0,6575</a:t>
                      </a:r>
                      <a:endParaRPr lang="pl-PL" sz="1400" dirty="0">
                        <a:effectLst/>
                        <a:latin typeface="Arial"/>
                        <a:ea typeface="Times New Roman"/>
                        <a:cs typeface="Times New Roman"/>
                      </a:endParaRPr>
                    </a:p>
                  </a:txBody>
                  <a:tcPr marL="44450" marR="44450" marT="0" marB="0" anchor="ctr"/>
                </a:tc>
              </a:tr>
              <a:tr h="600067">
                <a:tc>
                  <a:txBody>
                    <a:bodyPr/>
                    <a:lstStyle/>
                    <a:p>
                      <a:pPr algn="ctr">
                        <a:spcAft>
                          <a:spcPts val="0"/>
                        </a:spcAft>
                      </a:pPr>
                      <a:r>
                        <a:rPr lang="pl-PL" sz="1800">
                          <a:effectLst/>
                        </a:rPr>
                        <a:t>6</a:t>
                      </a:r>
                      <a:endParaRPr lang="pl-PL" sz="1600">
                        <a:effectLst/>
                        <a:latin typeface="Arial"/>
                        <a:ea typeface="Times New Roman"/>
                        <a:cs typeface="Times New Roman"/>
                      </a:endParaRPr>
                    </a:p>
                  </a:txBody>
                  <a:tcPr marL="44450" marR="44450" marT="0" marB="0" anchor="ctr"/>
                </a:tc>
                <a:tc>
                  <a:txBody>
                    <a:bodyPr/>
                    <a:lstStyle/>
                    <a:p>
                      <a:pPr algn="l">
                        <a:spcAft>
                          <a:spcPts val="0"/>
                        </a:spcAft>
                      </a:pPr>
                      <a:r>
                        <a:rPr lang="pl-PL" sz="1800">
                          <a:effectLst/>
                        </a:rPr>
                        <a:t>Zdyskontowane przepływy pieniężne (NCF </a:t>
                      </a:r>
                      <a:r>
                        <a:rPr lang="pl-PL" sz="1800">
                          <a:effectLst/>
                          <a:sym typeface="Symbol"/>
                        </a:rPr>
                        <a:t></a:t>
                      </a:r>
                      <a:r>
                        <a:rPr lang="pl-PL" sz="1800">
                          <a:effectLst/>
                        </a:rPr>
                        <a:t> CO)</a:t>
                      </a:r>
                      <a:endParaRPr lang="pl-PL" sz="16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sym typeface="Symbol"/>
                        </a:rPr>
                        <a:t></a:t>
                      </a:r>
                      <a:r>
                        <a:rPr lang="pl-PL" sz="1600">
                          <a:effectLst/>
                        </a:rPr>
                        <a:t> 47 831,00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46 276,84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a:effectLst/>
                        </a:rPr>
                        <a:t>195 646,94 </a:t>
                      </a:r>
                      <a:endParaRPr lang="pl-PL" sz="1400">
                        <a:effectLst/>
                        <a:latin typeface="Arial"/>
                        <a:ea typeface="Times New Roman"/>
                        <a:cs typeface="Times New Roman"/>
                      </a:endParaRPr>
                    </a:p>
                  </a:txBody>
                  <a:tcPr marL="44450" marR="44450" marT="0" marB="0" anchor="ctr"/>
                </a:tc>
                <a:tc>
                  <a:txBody>
                    <a:bodyPr/>
                    <a:lstStyle/>
                    <a:p>
                      <a:pPr algn="r">
                        <a:spcAft>
                          <a:spcPts val="0"/>
                        </a:spcAft>
                      </a:pPr>
                      <a:r>
                        <a:rPr lang="pl-PL" sz="1600" dirty="0">
                          <a:effectLst/>
                        </a:rPr>
                        <a:t>357 695,24 </a:t>
                      </a:r>
                      <a:endParaRPr lang="pl-PL" sz="1400" dirty="0">
                        <a:effectLst/>
                        <a:latin typeface="Arial"/>
                        <a:ea typeface="Times New Roman"/>
                        <a:cs typeface="Times New Roman"/>
                      </a:endParaRPr>
                    </a:p>
                  </a:txBody>
                  <a:tcPr marL="44450" marR="44450" marT="0" marB="0" anchor="ctr"/>
                </a:tc>
              </a:tr>
            </a:tbl>
          </a:graphicData>
        </a:graphic>
      </p:graphicFrame>
      <p:sp>
        <p:nvSpPr>
          <p:cNvPr id="5" name="Rectangle 1"/>
          <p:cNvSpPr>
            <a:spLocks noChangeArrowheads="1"/>
          </p:cNvSpPr>
          <p:nvPr/>
        </p:nvSpPr>
        <p:spPr bwMode="auto">
          <a:xfrm>
            <a:off x="503548" y="4329100"/>
            <a:ext cx="831692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Przepływy pieniężne w analizowanym projekcie w złotych</a:t>
            </a:r>
            <a:endParaRPr kumimoji="0" lang="pl-P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Najważniejsze pozycje rodzajowe nakładów i kosztów analizowanego projektu to: nakłady na rozbudowę systemu przez dostawców zewnętrznych i przez własny dział IT oraz koszty wdrożenia (m.in. testowania, parametryzacji i szkoleń).</a:t>
            </a:r>
            <a:endParaRPr kumimoji="0" lang="pl-P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Podstawowe oczekiwane efekty analizowanego projektu to: redukcja kosztów fakturowania poprzez zwiększenie udziału faktur EDI (do 30% ogólnej liczby faktur w ciągu 3 lat), podniesienie poziomu zgodności cenowej (z 73,2% w roku 2008 do 86,5% w roku 2011), skrócenie czasu zamknięcia miesiąca (z 15 dni w roku 2008 do 4 dni w roku 2011) oraz obniżenie kosztu jednostkowego rozliczeń (z 5,20 zł w roku 2008 do 3,90 zł w roku 2011).</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6824556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98078"/>
          </a:xfrm>
        </p:spPr>
        <p:txBody>
          <a:bodyPr>
            <a:normAutofit/>
          </a:bodyPr>
          <a:lstStyle/>
          <a:p>
            <a:pPr algn="l"/>
            <a:r>
              <a:rPr lang="pl-PL" sz="2800" b="1" dirty="0"/>
              <a:t>Podsumowanie</a:t>
            </a:r>
            <a:endParaRPr lang="pl-PL" sz="2800" dirty="0"/>
          </a:p>
        </p:txBody>
      </p:sp>
      <p:sp>
        <p:nvSpPr>
          <p:cNvPr id="3" name="Symbol zastępczy zawartości 2"/>
          <p:cNvSpPr>
            <a:spLocks noGrp="1"/>
          </p:cNvSpPr>
          <p:nvPr>
            <p:ph idx="1"/>
          </p:nvPr>
        </p:nvSpPr>
        <p:spPr>
          <a:xfrm>
            <a:off x="575556" y="1016732"/>
            <a:ext cx="8229600" cy="5580620"/>
          </a:xfrm>
        </p:spPr>
        <p:txBody>
          <a:bodyPr>
            <a:noAutofit/>
          </a:bodyPr>
          <a:lstStyle/>
          <a:p>
            <a:pPr algn="just"/>
            <a:r>
              <a:rPr lang="pl-PL" sz="1600" dirty="0"/>
              <a:t>Pilotażowy start projektu miał miejsce w maju 2009 r. Dla trzech uruchomionych przepływów dokumentów (komunikatów EDI) osiągnięto w ciągu tygodnia zgodności cenowe na poziomie prawie 90%. Zasługuje to na odnotowanie, gdyż w jednym z przypadków poprawa nastąpiła z poziomu wyjściowego 7%. </a:t>
            </a:r>
            <a:endParaRPr lang="pl-PL" sz="1600" dirty="0" smtClean="0"/>
          </a:p>
          <a:p>
            <a:pPr algn="just"/>
            <a:r>
              <a:rPr lang="pl-PL" sz="1600" dirty="0" smtClean="0"/>
              <a:t>Potwierdziło </a:t>
            </a:r>
            <a:r>
              <a:rPr lang="pl-PL" sz="1600" dirty="0"/>
              <a:t>to wagę zidentyfikowanego metodą analizy wrażliwości krytycznego czynnika sukcesu i pokazało, że właściwe zarządzanie ryzykiem związanym z niską jakością danych wejściowych może zapobiec jego wystąpieniu. </a:t>
            </a:r>
            <a:endParaRPr lang="pl-PL" sz="1600" dirty="0" smtClean="0"/>
          </a:p>
          <a:p>
            <a:pPr algn="just"/>
            <a:r>
              <a:rPr lang="pl-PL" sz="1600" dirty="0" smtClean="0"/>
              <a:t>Wszystkie </a:t>
            </a:r>
            <a:r>
              <a:rPr lang="pl-PL" sz="1600" dirty="0"/>
              <a:t>dane wymagane do rozliczeń zobowiązań i należności obu stron procesu zostały uzgodnione już trzeciego dnia po zamknięciu okresu majowego. Po raz pierwszy w zakładach zaobserwowano też sytuację, gdy informacje dotyczące faktur zakupowych były dostępne w systemie nabywcy przed rejestracją przyjęcia dostawy. </a:t>
            </a:r>
            <a:endParaRPr lang="pl-PL" sz="1600" dirty="0" smtClean="0"/>
          </a:p>
          <a:p>
            <a:pPr algn="just"/>
            <a:r>
              <a:rPr lang="pl-PL" sz="1600" dirty="0" smtClean="0"/>
              <a:t>Transmisje </a:t>
            </a:r>
            <a:r>
              <a:rPr lang="pl-PL" sz="1600" dirty="0"/>
              <a:t>EDI w tym procesie zostały bowiem ustawione w trybie nocnym, wyprzedzając znacznie proces księgowania dostaw na podstawie dokumentów ASN taktowany oknami transportowymi.</a:t>
            </a:r>
          </a:p>
          <a:p>
            <a:pPr algn="just"/>
            <a:r>
              <a:rPr lang="pl-PL" sz="1600" dirty="0"/>
              <a:t>Dodatkowym efektem całego przedsięwzięcia, choć z perspektywy czasu i przyszłych projektów możliwe, że nawet najważniejszym, jest zbudowanie solidnej oraz opartej na obustronnych korzyściach relacji pomiędzy stroną biznesową (centrum finansowe) oraz działem i dostawcami usług IT. </a:t>
            </a:r>
            <a:endParaRPr lang="pl-PL" sz="1600" dirty="0" smtClean="0"/>
          </a:p>
          <a:p>
            <a:pPr algn="just"/>
            <a:r>
              <a:rPr lang="pl-PL" sz="1600" dirty="0" smtClean="0"/>
              <a:t>Jest </a:t>
            </a:r>
            <a:r>
              <a:rPr lang="pl-PL" sz="1600" dirty="0"/>
              <a:t>to bardzo istotne, gdyż tylko pełna współpraca gwarantuje wdrożenie zorientowanych na efektywność scenariuszy zwiększania wpływu IT na poprawę wyników przedsiębiorstw i instytucji.</a:t>
            </a:r>
          </a:p>
          <a:p>
            <a:pPr algn="just"/>
            <a:endParaRPr lang="pl-PL" sz="1600" dirty="0"/>
          </a:p>
        </p:txBody>
      </p:sp>
    </p:spTree>
    <p:extLst>
      <p:ext uri="{BB962C8B-B14F-4D97-AF65-F5344CB8AC3E}">
        <p14:creationId xmlns:p14="http://schemas.microsoft.com/office/powerpoint/2010/main" val="20919030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1371600" y="4648200"/>
            <a:ext cx="6400800" cy="838200"/>
          </a:xfrm>
          <a:solidFill>
            <a:schemeClr val="bg1"/>
          </a:solidFill>
        </p:spPr>
        <p:txBody>
          <a:bodyPr>
            <a:normAutofit lnSpcReduction="10000"/>
          </a:bodyPr>
          <a:lstStyle/>
          <a:p>
            <a:pPr eaLnBrk="1" fontAlgn="auto" hangingPunct="1">
              <a:spcBef>
                <a:spcPts val="580"/>
              </a:spcBef>
              <a:spcAft>
                <a:spcPts val="0"/>
              </a:spcAft>
              <a:buFont typeface="Wingdings 2"/>
              <a:buNone/>
              <a:defRPr/>
            </a:pPr>
            <a:r>
              <a:rPr lang="pl-PL" sz="2400" b="1" smtClean="0"/>
              <a:t>Witold Chmielarz - Wydział Zarządzania UW</a:t>
            </a:r>
          </a:p>
          <a:p>
            <a:pPr eaLnBrk="1" fontAlgn="auto" hangingPunct="1">
              <a:spcBef>
                <a:spcPts val="580"/>
              </a:spcBef>
              <a:spcAft>
                <a:spcPts val="0"/>
              </a:spcAft>
              <a:buFont typeface="Wingdings 2"/>
              <a:buNone/>
              <a:defRPr/>
            </a:pPr>
            <a:r>
              <a:rPr lang="pl-PL" sz="2400" b="1" smtClean="0"/>
              <a:t>vitec@post.pl</a:t>
            </a:r>
            <a:endParaRPr lang="pl-PL" smtClean="0"/>
          </a:p>
        </p:txBody>
      </p:sp>
      <p:sp>
        <p:nvSpPr>
          <p:cNvPr id="9218" name="Rectangle 2"/>
          <p:cNvSpPr>
            <a:spLocks noGrp="1" noChangeArrowheads="1"/>
          </p:cNvSpPr>
          <p:nvPr>
            <p:ph type="ctrTitle"/>
          </p:nvPr>
        </p:nvSpPr>
        <p:spPr>
          <a:xfrm>
            <a:off x="1143000" y="304800"/>
            <a:ext cx="6553200" cy="1676400"/>
          </a:xfrm>
          <a:solidFill>
            <a:schemeClr val="bg1"/>
          </a:solidFill>
        </p:spPr>
        <p:txBody>
          <a:bodyPr>
            <a:normAutofit/>
          </a:bodyPr>
          <a:lstStyle/>
          <a:p>
            <a:pPr eaLnBrk="1" fontAlgn="auto" hangingPunct="1">
              <a:spcAft>
                <a:spcPts val="0"/>
              </a:spcAft>
              <a:defRPr/>
            </a:pPr>
            <a:r>
              <a:rPr lang="pl-PL" sz="3600" b="1" smtClean="0">
                <a:solidFill>
                  <a:srgbClr val="FFCC00"/>
                </a:solidFill>
                <a:effectLst>
                  <a:outerShdw blurRad="38100" dist="38100" dir="2700000" algn="tl">
                    <a:srgbClr val="000000"/>
                  </a:outerShdw>
                </a:effectLst>
              </a:rPr>
              <a:t>DZIĘKUJĘ ZA UWAGĘ!</a:t>
            </a:r>
          </a:p>
        </p:txBody>
      </p:sp>
      <p:graphicFrame>
        <p:nvGraphicFramePr>
          <p:cNvPr id="9220" name="Object 4"/>
          <p:cNvGraphicFramePr>
            <a:graphicFrameLocks noChangeAspect="1"/>
          </p:cNvGraphicFramePr>
          <p:nvPr/>
        </p:nvGraphicFramePr>
        <p:xfrm>
          <a:off x="3429000" y="2209800"/>
          <a:ext cx="1981200" cy="1981200"/>
        </p:xfrm>
        <a:graphic>
          <a:graphicData uri="http://schemas.openxmlformats.org/presentationml/2006/ole">
            <mc:AlternateContent xmlns:mc="http://schemas.openxmlformats.org/markup-compatibility/2006">
              <mc:Choice xmlns:v="urn:schemas-microsoft-com:vml" Requires="v">
                <p:oleObj spid="_x0000_s25611" name="Fotografia Photo Editor" r:id="rId3" imgW="2381582" imgH="2591162" progId="MSPhotoEd.3">
                  <p:embed/>
                </p:oleObj>
              </mc:Choice>
              <mc:Fallback>
                <p:oleObj name="Fotografia Photo Editor" r:id="rId3" imgW="2381582" imgH="259116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209800"/>
                        <a:ext cx="1981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4160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9218"/>
                                        </p:tgtEl>
                                        <p:attrNameLst>
                                          <p:attrName>style.visibility</p:attrName>
                                        </p:attrNameLst>
                                      </p:cBhvr>
                                      <p:to>
                                        <p:strVal val="visible"/>
                                      </p:to>
                                    </p:set>
                                    <p:animEffect transition="in" filter="dissolve">
                                      <p:cBhvr>
                                        <p:cTn id="7" dur="3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p:cTn id="12" dur="500" fill="hold"/>
                                        <p:tgtEl>
                                          <p:spTgt spid="9219">
                                            <p:txEl>
                                              <p:pRg st="0" end="0"/>
                                            </p:txEl>
                                          </p:spTgt>
                                        </p:tgtEl>
                                        <p:attrNameLst>
                                          <p:attrName>ppt_w</p:attrName>
                                        </p:attrNameLst>
                                      </p:cBhvr>
                                      <p:tavLst>
                                        <p:tav tm="0">
                                          <p:val>
                                            <p:strVal val="2/3*#ppt_w"/>
                                          </p:val>
                                        </p:tav>
                                        <p:tav tm="100000">
                                          <p:val>
                                            <p:strVal val="#ppt_w"/>
                                          </p:val>
                                        </p:tav>
                                      </p:tavLst>
                                    </p:anim>
                                    <p:anim calcmode="lin" valueType="num">
                                      <p:cBhvr>
                                        <p:cTn id="13" dur="500" fill="hold"/>
                                        <p:tgtEl>
                                          <p:spTgt spid="921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p:cTn id="18" dur="500" fill="hold"/>
                                        <p:tgtEl>
                                          <p:spTgt spid="9219">
                                            <p:txEl>
                                              <p:pRg st="1" end="1"/>
                                            </p:txEl>
                                          </p:spTgt>
                                        </p:tgtEl>
                                        <p:attrNameLst>
                                          <p:attrName>ppt_w</p:attrName>
                                        </p:attrNameLst>
                                      </p:cBhvr>
                                      <p:tavLst>
                                        <p:tav tm="0">
                                          <p:val>
                                            <p:strVal val="2/3*#ppt_w"/>
                                          </p:val>
                                        </p:tav>
                                        <p:tav tm="100000">
                                          <p:val>
                                            <p:strVal val="#ppt_w"/>
                                          </p:val>
                                        </p:tav>
                                      </p:tavLst>
                                    </p:anim>
                                    <p:anim calcmode="lin" valueType="num">
                                      <p:cBhvr>
                                        <p:cTn id="19" dur="500" fill="hold"/>
                                        <p:tgtEl>
                                          <p:spTgt spid="9219">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nodeType="clickEffect">
                                  <p:stCondLst>
                                    <p:cond delay="0"/>
                                  </p:stCondLst>
                                  <p:childTnLst>
                                    <p:set>
                                      <p:cBhvr>
                                        <p:cTn id="23" dur="1" fill="hold">
                                          <p:stCondLst>
                                            <p:cond delay="0"/>
                                          </p:stCondLst>
                                        </p:cTn>
                                        <p:tgtEl>
                                          <p:spTgt spid="9220"/>
                                        </p:tgtEl>
                                        <p:attrNameLst>
                                          <p:attrName>style.visibility</p:attrName>
                                        </p:attrNameLst>
                                      </p:cBhvr>
                                      <p:to>
                                        <p:strVal val="visible"/>
                                      </p:to>
                                    </p:set>
                                    <p:anim calcmode="lin" valueType="num">
                                      <p:cBhvr>
                                        <p:cTn id="24" dur="5000" fill="hold"/>
                                        <p:tgtEl>
                                          <p:spTgt spid="9220"/>
                                        </p:tgtEl>
                                        <p:attrNameLst>
                                          <p:attrName>ppt_w</p:attrName>
                                        </p:attrNameLst>
                                      </p:cBhvr>
                                      <p:tavLst>
                                        <p:tav tm="0" fmla="#ppt_w*sin(2.5*pi*$)">
                                          <p:val>
                                            <p:fltVal val="0"/>
                                          </p:val>
                                        </p:tav>
                                        <p:tav tm="100000">
                                          <p:val>
                                            <p:fltVal val="1"/>
                                          </p:val>
                                        </p:tav>
                                      </p:tavLst>
                                    </p:anim>
                                    <p:anim calcmode="lin" valueType="num">
                                      <p:cBhvr>
                                        <p:cTn id="25" dur="5000" fill="hold"/>
                                        <p:tgtEl>
                                          <p:spTgt spid="9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1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51793" y="617538"/>
            <a:ext cx="3348199" cy="723900"/>
          </a:xfrm>
        </p:spPr>
        <p:txBody>
          <a:bodyPr/>
          <a:lstStyle/>
          <a:p>
            <a:pPr algn="l" eaLnBrk="1" hangingPunct="1"/>
            <a:r>
              <a:rPr lang="pl-PL" altLang="pl-PL" sz="2800" b="1" dirty="0" smtClean="0"/>
              <a:t>Model cyklu życia</a:t>
            </a:r>
          </a:p>
        </p:txBody>
      </p:sp>
      <p:sp>
        <p:nvSpPr>
          <p:cNvPr id="43011" name="Rectangle 3"/>
          <p:cNvSpPr>
            <a:spLocks noGrp="1" noChangeArrowheads="1"/>
          </p:cNvSpPr>
          <p:nvPr>
            <p:ph idx="1"/>
          </p:nvPr>
        </p:nvSpPr>
        <p:spPr>
          <a:xfrm>
            <a:off x="716574" y="2017713"/>
            <a:ext cx="7976088" cy="4291012"/>
          </a:xfrm>
        </p:spPr>
        <p:txBody>
          <a:bodyPr/>
          <a:lstStyle/>
          <a:p>
            <a:pPr eaLnBrk="1" hangingPunct="1">
              <a:lnSpc>
                <a:spcPct val="80000"/>
              </a:lnSpc>
              <a:buFont typeface="Wingdings" pitchFamily="2" charset="2"/>
              <a:buNone/>
            </a:pPr>
            <a:r>
              <a:rPr lang="pl-PL" altLang="pl-PL" sz="2000" b="1" dirty="0" smtClean="0"/>
              <a:t>	</a:t>
            </a:r>
            <a:r>
              <a:rPr lang="pl-PL" altLang="pl-PL" sz="2000" b="1" dirty="0" smtClean="0">
                <a:solidFill>
                  <a:srgbClr val="990000"/>
                </a:solidFill>
              </a:rPr>
              <a:t>MODEL</a:t>
            </a:r>
            <a:r>
              <a:rPr lang="pl-PL" altLang="pl-PL" sz="2000" b="1" dirty="0" smtClean="0"/>
              <a:t> CYKLU ŻYCIA - odwzorowanie procesu realnego postępowania w budowaniu systemu informatycznego uwzględniające poszczególne fazy cyklu życia w postaci kanonicznej (wcześniej przedstawionej) lub zmienionej przez istotne okoliczności zaburzające ten wzorzec, powodowane koniecznością:</a:t>
            </a:r>
          </a:p>
          <a:p>
            <a:pPr eaLnBrk="1" hangingPunct="1">
              <a:lnSpc>
                <a:spcPct val="80000"/>
              </a:lnSpc>
            </a:pPr>
            <a:r>
              <a:rPr lang="pl-PL" altLang="pl-PL" sz="2000" dirty="0" smtClean="0"/>
              <a:t>ścisłego dostosowania się do potrzeb informacyjnych konkretnej organizacji, wynikających z rozeznania tej organizacji lub:</a:t>
            </a:r>
          </a:p>
          <a:p>
            <a:pPr eaLnBrk="1" hangingPunct="1">
              <a:lnSpc>
                <a:spcPct val="80000"/>
              </a:lnSpc>
            </a:pPr>
            <a:r>
              <a:rPr lang="pl-PL" altLang="pl-PL" sz="2000" dirty="0" smtClean="0"/>
              <a:t>dostosowania się do wypracowanego przez firmę informatyczną i informatyzowaną organizacje konsensusu bądź:</a:t>
            </a:r>
          </a:p>
          <a:p>
            <a:pPr eaLnBrk="1" hangingPunct="1">
              <a:lnSpc>
                <a:spcPct val="80000"/>
              </a:lnSpc>
            </a:pPr>
            <a:r>
              <a:rPr lang="pl-PL" altLang="pl-PL" sz="2000" dirty="0" smtClean="0"/>
              <a:t>narzucenia organizacji potrzeb wynikających z własnego rozeznania systemu informacyjnego. </a:t>
            </a:r>
          </a:p>
        </p:txBody>
      </p:sp>
    </p:spTree>
    <p:extLst>
      <p:ext uri="{BB962C8B-B14F-4D97-AF65-F5344CB8AC3E}">
        <p14:creationId xmlns:p14="http://schemas.microsoft.com/office/powerpoint/2010/main" val="3625502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342901"/>
            <a:ext cx="9144000" cy="638175"/>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ETAPY CYKLU ŻYCIA SYSTEMU INFORMATYCZNEGO</a:t>
            </a:r>
          </a:p>
        </p:txBody>
      </p:sp>
      <p:sp>
        <p:nvSpPr>
          <p:cNvPr id="72707" name="Rectangle 3"/>
          <p:cNvSpPr>
            <a:spLocks noGrp="1" noChangeArrowheads="1"/>
          </p:cNvSpPr>
          <p:nvPr>
            <p:ph idx="1"/>
          </p:nvPr>
        </p:nvSpPr>
        <p:spPr>
          <a:xfrm>
            <a:off x="-152400" y="1676400"/>
            <a:ext cx="7772400" cy="4114800"/>
          </a:xfrm>
        </p:spPr>
        <p:txBody>
          <a:bodyPr rtlCol="0">
            <a:normAutofit/>
          </a:bodyPr>
          <a:lstStyle/>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Wstępne rozpoznanie systemu</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Analiza informacyjna systemu</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Projektowanie systemu</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Oprogramowanie systemu</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Testowanie</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Instalacja</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Wdrożenie</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Eksploatacja</a:t>
            </a:r>
          </a:p>
          <a:p>
            <a:pPr lvl="2" algn="just" eaLnBrk="1" fontAlgn="auto" hangingPunct="1">
              <a:spcAft>
                <a:spcPts val="0"/>
              </a:spcAft>
              <a:buClr>
                <a:srgbClr val="FF0000"/>
              </a:buClr>
              <a:buFont typeface="Arial" pitchFamily="34" charset="0"/>
              <a:buChar char="•"/>
              <a:defRPr/>
            </a:pPr>
            <a:r>
              <a:rPr lang="pl-PL" b="1" smtClean="0">
                <a:effectLst>
                  <a:outerShdw blurRad="38100" dist="38100" dir="2700000" algn="tl">
                    <a:srgbClr val="C0C0C0"/>
                  </a:outerShdw>
                </a:effectLst>
              </a:rPr>
              <a:t> Wycofanie systemu</a:t>
            </a:r>
            <a:endParaRPr lang="pl-PL" sz="2000" smtClean="0"/>
          </a:p>
        </p:txBody>
      </p:sp>
    </p:spTree>
    <p:extLst>
      <p:ext uri="{BB962C8B-B14F-4D97-AF65-F5344CB8AC3E}">
        <p14:creationId xmlns:p14="http://schemas.microsoft.com/office/powerpoint/2010/main" val="2126639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ytuł 1"/>
          <p:cNvSpPr>
            <a:spLocks noGrp="1"/>
          </p:cNvSpPr>
          <p:nvPr>
            <p:ph type="title"/>
          </p:nvPr>
        </p:nvSpPr>
        <p:spPr>
          <a:xfrm>
            <a:off x="1780443" y="2636838"/>
            <a:ext cx="5716465" cy="1143000"/>
          </a:xfrm>
        </p:spPr>
        <p:txBody>
          <a:bodyPr/>
          <a:lstStyle/>
          <a:p>
            <a:pPr eaLnBrk="1" hangingPunct="1"/>
            <a:r>
              <a:rPr lang="pl-PL" altLang="pl-PL" sz="2800" b="1" smtClean="0"/>
              <a:t>Tradycyjne modele cyklu życia systemu informatycznego</a:t>
            </a:r>
          </a:p>
        </p:txBody>
      </p:sp>
    </p:spTree>
    <p:extLst>
      <p:ext uri="{BB962C8B-B14F-4D97-AF65-F5344CB8AC3E}">
        <p14:creationId xmlns:p14="http://schemas.microsoft.com/office/powerpoint/2010/main" val="1922553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49215" y="260351"/>
            <a:ext cx="6912220" cy="650875"/>
          </a:xfrm>
        </p:spPr>
        <p:txBody>
          <a:bodyPr rtlCol="0">
            <a:normAutofit/>
          </a:bodyPr>
          <a:lstStyle/>
          <a:p>
            <a:pPr eaLnBrk="1" fontAlgn="auto" hangingPunct="1">
              <a:spcAft>
                <a:spcPts val="0"/>
              </a:spcAft>
              <a:defRPr/>
            </a:pPr>
            <a:r>
              <a:rPr lang="pl-PL" sz="2400" b="1" dirty="0" smtClean="0">
                <a:solidFill>
                  <a:srgbClr val="000099"/>
                </a:solidFill>
                <a:effectLst>
                  <a:outerShdw blurRad="38100" dist="38100" dir="2700000" algn="tl">
                    <a:srgbClr val="C0C0C0"/>
                  </a:outerShdw>
                </a:effectLst>
              </a:rPr>
              <a:t>TRADYCYJNE MODELE CYKLU ŻYCIA SYSTEMU</a:t>
            </a:r>
          </a:p>
        </p:txBody>
      </p:sp>
      <p:sp>
        <p:nvSpPr>
          <p:cNvPr id="73731" name="Rectangle 3"/>
          <p:cNvSpPr>
            <a:spLocks noGrp="1" noChangeArrowheads="1"/>
          </p:cNvSpPr>
          <p:nvPr>
            <p:ph idx="1"/>
          </p:nvPr>
        </p:nvSpPr>
        <p:spPr>
          <a:xfrm>
            <a:off x="451338" y="1916113"/>
            <a:ext cx="7772400" cy="4114800"/>
          </a:xfrm>
        </p:spPr>
        <p:txBody>
          <a:bodyPr rtlCol="0">
            <a:normAutofit/>
          </a:bodyPr>
          <a:lstStyle/>
          <a:p>
            <a:pPr lvl="2" eaLnBrk="1" fontAlgn="auto" hangingPunct="1">
              <a:lnSpc>
                <a:spcPct val="80000"/>
              </a:lnSpc>
              <a:spcAft>
                <a:spcPts val="0"/>
              </a:spcAft>
              <a:buClr>
                <a:srgbClr val="FF0000"/>
              </a:buClr>
              <a:buFont typeface="Arial" pitchFamily="34" charset="0"/>
              <a:buChar char="•"/>
              <a:defRPr/>
            </a:pPr>
            <a:r>
              <a:rPr lang="pl-PL" sz="2800" smtClean="0"/>
              <a:t> </a:t>
            </a:r>
            <a:r>
              <a:rPr lang="pl-PL" sz="2800" b="1" smtClean="0">
                <a:effectLst>
                  <a:outerShdw blurRad="38100" dist="38100" dir="2700000" algn="tl">
                    <a:srgbClr val="C0C0C0"/>
                  </a:outerShdw>
                </a:effectLst>
              </a:rPr>
              <a:t>Kaskadowy (liniowy)</a:t>
            </a:r>
          </a:p>
          <a:p>
            <a:pPr lvl="2" eaLnBrk="1" fontAlgn="auto" hangingPunct="1">
              <a:lnSpc>
                <a:spcPct val="80000"/>
              </a:lnSpc>
              <a:spcAft>
                <a:spcPts val="0"/>
              </a:spcAft>
              <a:buClr>
                <a:srgbClr val="FF0000"/>
              </a:buClr>
              <a:buFont typeface="Arial" pitchFamily="34" charset="0"/>
              <a:buChar char="•"/>
              <a:defRPr/>
            </a:pPr>
            <a:r>
              <a:rPr lang="pl-PL" sz="2800" b="1" smtClean="0">
                <a:effectLst>
                  <a:outerShdw blurRad="38100" dist="38100" dir="2700000" algn="tl">
                    <a:srgbClr val="C0C0C0"/>
                  </a:outerShdw>
                </a:effectLst>
              </a:rPr>
              <a:t> Ewolucyjny (równoległy)</a:t>
            </a:r>
          </a:p>
          <a:p>
            <a:pPr lvl="2" eaLnBrk="1" fontAlgn="auto" hangingPunct="1">
              <a:lnSpc>
                <a:spcPct val="80000"/>
              </a:lnSpc>
              <a:spcAft>
                <a:spcPts val="0"/>
              </a:spcAft>
              <a:buClr>
                <a:srgbClr val="FF0000"/>
              </a:buClr>
              <a:buFont typeface="Arial" pitchFamily="34" charset="0"/>
              <a:buChar char="•"/>
              <a:defRPr/>
            </a:pPr>
            <a:r>
              <a:rPr lang="pl-PL" sz="2800" b="1" smtClean="0">
                <a:effectLst>
                  <a:outerShdw blurRad="38100" dist="38100" dir="2700000" algn="tl">
                    <a:srgbClr val="C0C0C0"/>
                  </a:outerShdw>
                </a:effectLst>
              </a:rPr>
              <a:t> Przyrostowy</a:t>
            </a:r>
          </a:p>
          <a:p>
            <a:pPr lvl="2" eaLnBrk="1" fontAlgn="auto" hangingPunct="1">
              <a:lnSpc>
                <a:spcPct val="80000"/>
              </a:lnSpc>
              <a:spcAft>
                <a:spcPts val="0"/>
              </a:spcAft>
              <a:buClr>
                <a:srgbClr val="FF0000"/>
              </a:buClr>
              <a:buFont typeface="Arial" pitchFamily="34" charset="0"/>
              <a:buChar char="•"/>
              <a:defRPr/>
            </a:pPr>
            <a:r>
              <a:rPr lang="pl-PL" sz="2800" b="1" smtClean="0">
                <a:effectLst>
                  <a:outerShdw blurRad="38100" dist="38100" dir="2700000" algn="tl">
                    <a:srgbClr val="C0C0C0"/>
                  </a:outerShdw>
                </a:effectLst>
              </a:rPr>
              <a:t> Tworzenia baz danych (Fry’ego)</a:t>
            </a:r>
          </a:p>
          <a:p>
            <a:pPr lvl="2" eaLnBrk="1" fontAlgn="auto" hangingPunct="1">
              <a:lnSpc>
                <a:spcPct val="80000"/>
              </a:lnSpc>
              <a:spcAft>
                <a:spcPts val="0"/>
              </a:spcAft>
              <a:buClr>
                <a:srgbClr val="FF0000"/>
              </a:buClr>
              <a:buFont typeface="Arial" pitchFamily="34" charset="0"/>
              <a:buChar char="•"/>
              <a:defRPr/>
            </a:pPr>
            <a:r>
              <a:rPr lang="pl-PL" sz="2800" b="1" smtClean="0">
                <a:effectLst>
                  <a:outerShdw blurRad="38100" dist="38100" dir="2700000" algn="tl">
                    <a:srgbClr val="C0C0C0"/>
                  </a:outerShdw>
                </a:effectLst>
              </a:rPr>
              <a:t> Prototypowy</a:t>
            </a:r>
          </a:p>
          <a:p>
            <a:pPr lvl="2" eaLnBrk="1" fontAlgn="auto" hangingPunct="1">
              <a:lnSpc>
                <a:spcPct val="80000"/>
              </a:lnSpc>
              <a:spcAft>
                <a:spcPts val="0"/>
              </a:spcAft>
              <a:buClr>
                <a:srgbClr val="FF0000"/>
              </a:buClr>
              <a:buFont typeface="Arial" pitchFamily="34" charset="0"/>
              <a:buChar char="•"/>
              <a:defRPr/>
            </a:pPr>
            <a:r>
              <a:rPr lang="pl-PL" sz="2800" b="1" smtClean="0">
                <a:effectLst>
                  <a:outerShdw blurRad="38100" dist="38100" dir="2700000" algn="tl">
                    <a:srgbClr val="C0C0C0"/>
                  </a:outerShdw>
                </a:effectLst>
              </a:rPr>
              <a:t> Spiralny (Boehma)</a:t>
            </a:r>
          </a:p>
          <a:p>
            <a:pPr lvl="2" eaLnBrk="1" fontAlgn="auto" hangingPunct="1">
              <a:lnSpc>
                <a:spcPct val="80000"/>
              </a:lnSpc>
              <a:spcAft>
                <a:spcPts val="0"/>
              </a:spcAft>
              <a:buClr>
                <a:srgbClr val="FF0000"/>
              </a:buClr>
              <a:buFont typeface="Arial" pitchFamily="34" charset="0"/>
              <a:buChar char="•"/>
              <a:defRPr/>
            </a:pPr>
            <a:endParaRPr lang="pl-PL" sz="2800" b="1" smtClean="0">
              <a:effectLst>
                <a:outerShdw blurRad="38100" dist="38100" dir="2700000" algn="tl">
                  <a:srgbClr val="C0C0C0"/>
                </a:outerShdw>
              </a:effectLst>
            </a:endParaRPr>
          </a:p>
          <a:p>
            <a:pPr lvl="2" eaLnBrk="1" fontAlgn="auto" hangingPunct="1">
              <a:lnSpc>
                <a:spcPct val="80000"/>
              </a:lnSpc>
              <a:spcAft>
                <a:spcPts val="0"/>
              </a:spcAft>
              <a:buClr>
                <a:srgbClr val="FF0000"/>
              </a:buClr>
              <a:buFont typeface="Wingdings" pitchFamily="2" charset="2"/>
              <a:buNone/>
              <a:defRPr/>
            </a:pPr>
            <a:r>
              <a:rPr lang="pl-PL" sz="2000" b="1" smtClean="0">
                <a:effectLst>
                  <a:outerShdw blurRad="38100" dist="38100" dir="2700000" algn="tl">
                    <a:srgbClr val="C0C0C0"/>
                  </a:outerShdw>
                </a:effectLst>
              </a:rPr>
              <a:t>	Trzy pierwsze modele stanowią jedynie de facto modyfikacje modelu liniowego, jednakże w literaturze bardzo często występują oddzielnie i stąd tutaj też przedstawione są jako niezależne propozycje</a:t>
            </a:r>
            <a:r>
              <a:rPr lang="pl-PL" sz="2000" smtClean="0"/>
              <a:t> </a:t>
            </a:r>
          </a:p>
        </p:txBody>
      </p:sp>
    </p:spTree>
    <p:extLst>
      <p:ext uri="{BB962C8B-B14F-4D97-AF65-F5344CB8AC3E}">
        <p14:creationId xmlns:p14="http://schemas.microsoft.com/office/powerpoint/2010/main" val="3803282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53259" y="617538"/>
            <a:ext cx="5413131" cy="723900"/>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MODEL KASKADOWY</a:t>
            </a:r>
            <a:endParaRPr lang="pl-PL" sz="2800" smtClean="0">
              <a:solidFill>
                <a:srgbClr val="000099"/>
              </a:solidFill>
            </a:endParaRPr>
          </a:p>
        </p:txBody>
      </p:sp>
      <p:sp>
        <p:nvSpPr>
          <p:cNvPr id="74755" name="Rectangle 3"/>
          <p:cNvSpPr>
            <a:spLocks noGrp="1" noChangeArrowheads="1"/>
          </p:cNvSpPr>
          <p:nvPr>
            <p:ph idx="1"/>
          </p:nvPr>
        </p:nvSpPr>
        <p:spPr>
          <a:xfrm>
            <a:off x="0" y="1981200"/>
            <a:ext cx="7772400" cy="4114800"/>
          </a:xfrm>
        </p:spPr>
        <p:txBody>
          <a:bodyPr rtlCol="0">
            <a:normAutofit/>
          </a:bodyPr>
          <a:lstStyle/>
          <a:p>
            <a:pPr lvl="2"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Na początku każdego projektu istnieje stabilny zestaw potrzeb informacyjnych użytkownika i celów do których on dąży</a:t>
            </a:r>
          </a:p>
          <a:p>
            <a:pPr lvl="2"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Potrzeby nie zmieniają się w trakcie życia systemu</a:t>
            </a:r>
          </a:p>
          <a:p>
            <a:pPr lvl="2"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Proces budowy systemu odbywa się stopniowo, po skończeniu jednej fazy zaczynana jest następna</a:t>
            </a:r>
          </a:p>
          <a:p>
            <a:pPr lvl="2"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Każdy kolejny etap oznacza uszczegółowienie i przybliżenie do rzeczywistości</a:t>
            </a:r>
          </a:p>
          <a:p>
            <a:pPr lvl="2"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Powoduje to powrót do poprzednich etapów w momencie gdy zostanie wykryty błąd</a:t>
            </a:r>
            <a:endParaRPr lang="pl-PL" smtClean="0"/>
          </a:p>
        </p:txBody>
      </p:sp>
    </p:spTree>
    <p:extLst>
      <p:ext uri="{BB962C8B-B14F-4D97-AF65-F5344CB8AC3E}">
        <p14:creationId xmlns:p14="http://schemas.microsoft.com/office/powerpoint/2010/main" val="3109921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51085" y="260350"/>
            <a:ext cx="7792915" cy="882650"/>
          </a:xfrm>
        </p:spPr>
        <p:txBody>
          <a:bodyPr/>
          <a:lstStyle/>
          <a:p>
            <a:pPr eaLnBrk="1" hangingPunct="1"/>
            <a:r>
              <a:rPr lang="pl-PL" altLang="pl-PL" sz="2800" b="1" smtClean="0"/>
              <a:t>MODEL KASKADOWY (LINIOWY)</a:t>
            </a:r>
          </a:p>
        </p:txBody>
      </p:sp>
      <p:grpSp>
        <p:nvGrpSpPr>
          <p:cNvPr id="47107" name="Group 3"/>
          <p:cNvGrpSpPr>
            <a:grpSpLocks/>
          </p:cNvGrpSpPr>
          <p:nvPr/>
        </p:nvGrpSpPr>
        <p:grpSpPr bwMode="auto">
          <a:xfrm>
            <a:off x="1000858" y="2171700"/>
            <a:ext cx="7895492" cy="4419600"/>
            <a:chOff x="1296" y="5472"/>
            <a:chExt cx="7776" cy="4314"/>
          </a:xfrm>
        </p:grpSpPr>
        <p:sp>
          <p:nvSpPr>
            <p:cNvPr id="47108" name="Line 4"/>
            <p:cNvSpPr>
              <a:spLocks noChangeShapeType="1"/>
            </p:cNvSpPr>
            <p:nvPr/>
          </p:nvSpPr>
          <p:spPr bwMode="auto">
            <a:xfrm flipV="1">
              <a:off x="1296" y="5472"/>
              <a:ext cx="0" cy="369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109" name="Line 5"/>
            <p:cNvSpPr>
              <a:spLocks noChangeShapeType="1"/>
            </p:cNvSpPr>
            <p:nvPr/>
          </p:nvSpPr>
          <p:spPr bwMode="auto">
            <a:xfrm>
              <a:off x="1296" y="9216"/>
              <a:ext cx="77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110" name="Text Box 6"/>
            <p:cNvSpPr txBox="1">
              <a:spLocks noChangeArrowheads="1"/>
            </p:cNvSpPr>
            <p:nvPr/>
          </p:nvSpPr>
          <p:spPr bwMode="auto">
            <a:xfrm>
              <a:off x="1296" y="8783"/>
              <a:ext cx="1296" cy="426"/>
            </a:xfrm>
            <a:prstGeom prst="rect">
              <a:avLst/>
            </a:prstGeom>
            <a:solidFill>
              <a:srgbClr val="CCFFFF"/>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Rozpoznanie</a:t>
              </a:r>
            </a:p>
          </p:txBody>
        </p:sp>
        <p:sp>
          <p:nvSpPr>
            <p:cNvPr id="47111" name="Text Box 7"/>
            <p:cNvSpPr txBox="1">
              <a:spLocks noChangeArrowheads="1"/>
            </p:cNvSpPr>
            <p:nvPr/>
          </p:nvSpPr>
          <p:spPr bwMode="auto">
            <a:xfrm>
              <a:off x="2448" y="8353"/>
              <a:ext cx="853" cy="425"/>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Analiza</a:t>
              </a:r>
            </a:p>
          </p:txBody>
        </p:sp>
        <p:sp>
          <p:nvSpPr>
            <p:cNvPr id="47112" name="Text Box 8"/>
            <p:cNvSpPr txBox="1">
              <a:spLocks noChangeArrowheads="1"/>
            </p:cNvSpPr>
            <p:nvPr/>
          </p:nvSpPr>
          <p:spPr bwMode="auto">
            <a:xfrm>
              <a:off x="3168" y="7920"/>
              <a:ext cx="851"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Projekt</a:t>
              </a:r>
            </a:p>
          </p:txBody>
        </p:sp>
        <p:sp>
          <p:nvSpPr>
            <p:cNvPr id="47113" name="Text Box 9"/>
            <p:cNvSpPr txBox="1">
              <a:spLocks noChangeArrowheads="1"/>
            </p:cNvSpPr>
            <p:nvPr/>
          </p:nvSpPr>
          <p:spPr bwMode="auto">
            <a:xfrm>
              <a:off x="3888" y="7488"/>
              <a:ext cx="1562"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r>
                <a:rPr lang="pl-PL" altLang="pl-PL" sz="1200" b="1">
                  <a:latin typeface="Times New Roman" pitchFamily="18" charset="0"/>
                </a:rPr>
                <a:t>Oprogramowanie</a:t>
              </a:r>
            </a:p>
          </p:txBody>
        </p:sp>
        <p:sp>
          <p:nvSpPr>
            <p:cNvPr id="47114" name="Text Box 10"/>
            <p:cNvSpPr txBox="1">
              <a:spLocks noChangeArrowheads="1"/>
            </p:cNvSpPr>
            <p:nvPr/>
          </p:nvSpPr>
          <p:spPr bwMode="auto">
            <a:xfrm>
              <a:off x="5328" y="7056"/>
              <a:ext cx="720"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Testy</a:t>
              </a:r>
            </a:p>
          </p:txBody>
        </p:sp>
        <p:sp>
          <p:nvSpPr>
            <p:cNvPr id="47115" name="Text Box 11"/>
            <p:cNvSpPr txBox="1">
              <a:spLocks noChangeArrowheads="1"/>
            </p:cNvSpPr>
            <p:nvPr/>
          </p:nvSpPr>
          <p:spPr bwMode="auto">
            <a:xfrm>
              <a:off x="5904" y="6623"/>
              <a:ext cx="994"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Instalacja</a:t>
              </a:r>
            </a:p>
          </p:txBody>
        </p:sp>
        <p:sp>
          <p:nvSpPr>
            <p:cNvPr id="47116" name="Text Box 12"/>
            <p:cNvSpPr txBox="1">
              <a:spLocks noChangeArrowheads="1"/>
            </p:cNvSpPr>
            <p:nvPr/>
          </p:nvSpPr>
          <p:spPr bwMode="auto">
            <a:xfrm>
              <a:off x="6769" y="6193"/>
              <a:ext cx="1136"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Wdrożenie</a:t>
              </a:r>
            </a:p>
          </p:txBody>
        </p:sp>
        <p:sp>
          <p:nvSpPr>
            <p:cNvPr id="47117" name="Text Box 13"/>
            <p:cNvSpPr txBox="1">
              <a:spLocks noChangeArrowheads="1"/>
            </p:cNvSpPr>
            <p:nvPr/>
          </p:nvSpPr>
          <p:spPr bwMode="auto">
            <a:xfrm>
              <a:off x="7632" y="9360"/>
              <a:ext cx="113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400" b="1">
                  <a:latin typeface="Times New Roman" pitchFamily="18" charset="0"/>
                </a:rPr>
                <a:t>CZAS</a:t>
              </a:r>
            </a:p>
          </p:txBody>
        </p:sp>
        <p:sp>
          <p:nvSpPr>
            <p:cNvPr id="47118" name="Text Box 14"/>
            <p:cNvSpPr txBox="1">
              <a:spLocks noChangeArrowheads="1"/>
            </p:cNvSpPr>
            <p:nvPr/>
          </p:nvSpPr>
          <p:spPr bwMode="auto">
            <a:xfrm>
              <a:off x="7776" y="5760"/>
              <a:ext cx="1279" cy="426"/>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Eksploatacja</a:t>
              </a:r>
            </a:p>
          </p:txBody>
        </p:sp>
        <p:sp>
          <p:nvSpPr>
            <p:cNvPr id="47119" name="Text Box 15"/>
            <p:cNvSpPr txBox="1">
              <a:spLocks noChangeArrowheads="1"/>
            </p:cNvSpPr>
            <p:nvPr/>
          </p:nvSpPr>
          <p:spPr bwMode="auto">
            <a:xfrm>
              <a:off x="1440" y="5904"/>
              <a:ext cx="568" cy="17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400" b="1">
                  <a:latin typeface="Times New Roman" pitchFamily="18" charset="0"/>
                </a:rPr>
                <a:t>P</a:t>
              </a:r>
            </a:p>
            <a:p>
              <a:pPr algn="ctr" eaLnBrk="0" hangingPunct="0"/>
              <a:r>
                <a:rPr lang="pl-PL" altLang="pl-PL" sz="1400" b="1">
                  <a:latin typeface="Times New Roman" pitchFamily="18" charset="0"/>
                </a:rPr>
                <a:t>O</a:t>
              </a:r>
            </a:p>
            <a:p>
              <a:pPr algn="ctr" eaLnBrk="0" hangingPunct="0"/>
              <a:r>
                <a:rPr lang="pl-PL" altLang="pl-PL" sz="1400" b="1">
                  <a:latin typeface="Times New Roman" pitchFamily="18" charset="0"/>
                </a:rPr>
                <a:t>S</a:t>
              </a:r>
            </a:p>
            <a:p>
              <a:pPr algn="ctr" eaLnBrk="0" hangingPunct="0"/>
              <a:r>
                <a:rPr lang="pl-PL" altLang="pl-PL" sz="1400" b="1">
                  <a:latin typeface="Times New Roman" pitchFamily="18" charset="0"/>
                </a:rPr>
                <a:t>T</a:t>
              </a:r>
            </a:p>
            <a:p>
              <a:pPr algn="ctr" eaLnBrk="0" hangingPunct="0"/>
              <a:r>
                <a:rPr lang="pl-PL" altLang="pl-PL" sz="1400" b="1">
                  <a:latin typeface="Times New Roman" pitchFamily="18" charset="0"/>
                </a:rPr>
                <a:t>Ę</a:t>
              </a:r>
            </a:p>
            <a:p>
              <a:pPr algn="ctr" eaLnBrk="0" hangingPunct="0"/>
              <a:r>
                <a:rPr lang="pl-PL" altLang="pl-PL" sz="1400" b="1">
                  <a:latin typeface="Times New Roman" pitchFamily="18" charset="0"/>
                </a:rPr>
                <a:t>P</a:t>
              </a:r>
            </a:p>
            <a:p>
              <a:pPr algn="ctr" eaLnBrk="0" hangingPunct="0"/>
              <a:r>
                <a:rPr lang="pl-PL" altLang="pl-PL" sz="1400" b="1">
                  <a:latin typeface="Times New Roman" pitchFamily="18" charset="0"/>
                </a:rPr>
                <a:t>Y</a:t>
              </a:r>
            </a:p>
            <a:p>
              <a:pPr algn="ctr" eaLnBrk="0" hangingPunct="0"/>
              <a:endParaRPr lang="pl-PL" altLang="pl-PL" sz="1400" b="1">
                <a:latin typeface="Times New Roman" pitchFamily="18" charset="0"/>
              </a:endParaRPr>
            </a:p>
            <a:p>
              <a:pPr algn="ctr" eaLnBrk="0" hangingPunct="0"/>
              <a:r>
                <a:rPr lang="pl-PL" altLang="pl-PL" sz="1400" b="1">
                  <a:latin typeface="Times New Roman" pitchFamily="18" charset="0"/>
                </a:rPr>
                <a:t>P</a:t>
              </a:r>
            </a:p>
            <a:p>
              <a:pPr algn="ctr" eaLnBrk="0" hangingPunct="0"/>
              <a:r>
                <a:rPr lang="pl-PL" altLang="pl-PL" sz="1400" b="1">
                  <a:latin typeface="Times New Roman" pitchFamily="18" charset="0"/>
                </a:rPr>
                <a:t>R</a:t>
              </a:r>
            </a:p>
            <a:p>
              <a:pPr algn="ctr" eaLnBrk="0" hangingPunct="0"/>
              <a:r>
                <a:rPr lang="pl-PL" altLang="pl-PL" sz="1400" b="1">
                  <a:latin typeface="Times New Roman" pitchFamily="18" charset="0"/>
                </a:rPr>
                <a:t>A</a:t>
              </a:r>
            </a:p>
            <a:p>
              <a:pPr algn="ctr" eaLnBrk="0" hangingPunct="0"/>
              <a:r>
                <a:rPr lang="pl-PL" altLang="pl-PL" sz="1400" b="1">
                  <a:latin typeface="Times New Roman" pitchFamily="18" charset="0"/>
                </a:rPr>
                <a:t>C</a:t>
              </a:r>
            </a:p>
            <a:p>
              <a:pPr algn="ctr" eaLnBrk="0" hangingPunct="0"/>
              <a:endParaRPr lang="pl-PL" altLang="pl-PL" sz="1400" b="1">
                <a:latin typeface="Times New Roman" pitchFamily="18" charset="0"/>
              </a:endParaRPr>
            </a:p>
          </p:txBody>
        </p:sp>
        <p:sp>
          <p:nvSpPr>
            <p:cNvPr id="47120" name="Line 16"/>
            <p:cNvSpPr>
              <a:spLocks noChangeShapeType="1"/>
            </p:cNvSpPr>
            <p:nvPr/>
          </p:nvSpPr>
          <p:spPr bwMode="auto">
            <a:xfrm flipH="1">
              <a:off x="2016" y="5904"/>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121" name="Line 17"/>
            <p:cNvSpPr>
              <a:spLocks noChangeShapeType="1"/>
            </p:cNvSpPr>
            <p:nvPr/>
          </p:nvSpPr>
          <p:spPr bwMode="auto">
            <a:xfrm flipV="1">
              <a:off x="2016" y="7200"/>
              <a:ext cx="33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47122" name="Line 18"/>
            <p:cNvSpPr>
              <a:spLocks noChangeShapeType="1"/>
            </p:cNvSpPr>
            <p:nvPr/>
          </p:nvSpPr>
          <p:spPr bwMode="auto">
            <a:xfrm flipH="1">
              <a:off x="2016" y="6336"/>
              <a:ext cx="47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47123" name="Line 19"/>
            <p:cNvSpPr>
              <a:spLocks noChangeShapeType="1"/>
            </p:cNvSpPr>
            <p:nvPr/>
          </p:nvSpPr>
          <p:spPr bwMode="auto">
            <a:xfrm flipV="1">
              <a:off x="2016" y="5904"/>
              <a:ext cx="57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47124" name="Line 20"/>
            <p:cNvSpPr>
              <a:spLocks noChangeShapeType="1"/>
            </p:cNvSpPr>
            <p:nvPr/>
          </p:nvSpPr>
          <p:spPr bwMode="auto">
            <a:xfrm>
              <a:off x="1296" y="8784"/>
              <a:ext cx="12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47125" name="Line 21"/>
            <p:cNvSpPr>
              <a:spLocks noChangeShapeType="1"/>
            </p:cNvSpPr>
            <p:nvPr/>
          </p:nvSpPr>
          <p:spPr bwMode="auto">
            <a:xfrm>
              <a:off x="2592" y="8778"/>
              <a:ext cx="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grpSp>
    </p:spTree>
    <p:extLst>
      <p:ext uri="{BB962C8B-B14F-4D97-AF65-F5344CB8AC3E}">
        <p14:creationId xmlns:p14="http://schemas.microsoft.com/office/powerpoint/2010/main" val="1588165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53258" y="404813"/>
            <a:ext cx="7791450" cy="647700"/>
          </a:xfrm>
        </p:spPr>
        <p:txBody>
          <a:bodyPr rtlCol="0">
            <a:normAutofit/>
          </a:bodyPr>
          <a:lstStyle/>
          <a:p>
            <a:pPr eaLnBrk="1" fontAlgn="auto" hangingPunct="1">
              <a:spcAft>
                <a:spcPts val="0"/>
              </a:spcAft>
              <a:defRPr/>
            </a:pPr>
            <a:r>
              <a:rPr lang="pl-PL" sz="3200" b="1" smtClean="0">
                <a:solidFill>
                  <a:srgbClr val="000099"/>
                </a:solidFill>
                <a:effectLst>
                  <a:outerShdw blurRad="38100" dist="38100" dir="2700000" algn="tl">
                    <a:srgbClr val="C0C0C0"/>
                  </a:outerShdw>
                </a:effectLst>
              </a:rPr>
              <a:t>MODEL EWOLUCYJNY</a:t>
            </a:r>
          </a:p>
        </p:txBody>
      </p:sp>
      <p:sp>
        <p:nvSpPr>
          <p:cNvPr id="75779" name="Rectangle 3"/>
          <p:cNvSpPr>
            <a:spLocks noGrp="1" noChangeArrowheads="1"/>
          </p:cNvSpPr>
          <p:nvPr>
            <p:ph idx="1"/>
          </p:nvPr>
        </p:nvSpPr>
        <p:spPr>
          <a:xfrm>
            <a:off x="-152400" y="1524000"/>
            <a:ext cx="7772400" cy="4114800"/>
          </a:xfrm>
        </p:spPr>
        <p:txBody>
          <a:bodyPr rtlCol="0">
            <a:normAutofit lnSpcReduction="10000"/>
          </a:bodyPr>
          <a:lstStyle/>
          <a:p>
            <a:pPr lvl="2"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Cały system jest dzielony na moduły</a:t>
            </a:r>
          </a:p>
          <a:p>
            <a:pPr lvl="2"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Każdy z nich odbywa przejście przez kolejne fazy cyklu budowy systemu</a:t>
            </a:r>
          </a:p>
          <a:p>
            <a:pPr lvl="2"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Na końcu działań projektowych przystępuje się do specjalnego etapu polegającego na integracji całego systemu i przeprowadzeniu testów</a:t>
            </a:r>
          </a:p>
          <a:p>
            <a:pPr lvl="2"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W systemie podzielonym na części, których realizacja jest przesunięta w czasie łatwiej nadążać za zmieniającym się celem działania</a:t>
            </a:r>
          </a:p>
          <a:p>
            <a:pPr lvl="2"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Ponieważ każdy moduł stanowi początkowo organicznie odrębną część należy zwrócić uwagę na niebezpieczeństwo związane z koniecznością integracji modułów w całość. Bardzo często staje się to główną przyczyną niepowodzeń realizacji projektu</a:t>
            </a:r>
            <a:endParaRPr lang="pl-PL" smtClean="0"/>
          </a:p>
        </p:txBody>
      </p:sp>
    </p:spTree>
    <p:extLst>
      <p:ext uri="{BB962C8B-B14F-4D97-AF65-F5344CB8AC3E}">
        <p14:creationId xmlns:p14="http://schemas.microsoft.com/office/powerpoint/2010/main" val="1031365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490066"/>
          </a:xfrm>
        </p:spPr>
        <p:txBody>
          <a:bodyPr>
            <a:normAutofit/>
          </a:bodyPr>
          <a:lstStyle/>
          <a:p>
            <a:pPr algn="l"/>
            <a:r>
              <a:rPr lang="pl-PL" sz="2400" b="1" dirty="0" smtClean="0"/>
              <a:t>Literatura:</a:t>
            </a:r>
            <a:endParaRPr lang="pl-PL" sz="2400" b="1" dirty="0"/>
          </a:p>
        </p:txBody>
      </p:sp>
      <p:sp>
        <p:nvSpPr>
          <p:cNvPr id="3" name="Symbol zastępczy zawartości 2"/>
          <p:cNvSpPr>
            <a:spLocks noGrp="1"/>
          </p:cNvSpPr>
          <p:nvPr>
            <p:ph idx="1"/>
          </p:nvPr>
        </p:nvSpPr>
        <p:spPr>
          <a:xfrm>
            <a:off x="215516" y="1232756"/>
            <a:ext cx="7200800" cy="4525963"/>
          </a:xfrm>
        </p:spPr>
        <p:txBody>
          <a:bodyPr>
            <a:normAutofit fontScale="92500" lnSpcReduction="10000"/>
          </a:bodyPr>
          <a:lstStyle/>
          <a:p>
            <a:pPr marL="0" indent="0">
              <a:buNone/>
            </a:pPr>
            <a:r>
              <a:rPr lang="pl-PL" sz="2400" b="1" dirty="0"/>
              <a:t>Literatura </a:t>
            </a:r>
            <a:r>
              <a:rPr lang="pl-PL" sz="2400" b="1" dirty="0" smtClean="0"/>
              <a:t>podstawowa</a:t>
            </a:r>
          </a:p>
          <a:p>
            <a:pPr lvl="0"/>
            <a:r>
              <a:rPr lang="pl-PL" sz="2000" dirty="0"/>
              <a:t>P. Lech: Metodyka ekonomicznej oceny przedsięwzięć informatycznych wspomagających zarządzanie organizacją, Wydawnictwo UG, Gdańsk, 2007</a:t>
            </a:r>
          </a:p>
          <a:p>
            <a:r>
              <a:rPr lang="pl-PL" sz="2000" dirty="0"/>
              <a:t>H. </a:t>
            </a:r>
            <a:r>
              <a:rPr lang="pl-PL" sz="2000" dirty="0" err="1"/>
              <a:t>Dudycz</a:t>
            </a:r>
            <a:r>
              <a:rPr lang="pl-PL" sz="2000" dirty="0"/>
              <a:t>, M. Dyczkowski: Efektywność przedsięwzięć informatycznych. Podstawy metodyczne pomiaru i przykłady zastosowań, Wydawnictwo AE we Wrocławiu, Wrocław, 2006 r</a:t>
            </a:r>
            <a:r>
              <a:rPr lang="pl-PL" sz="2000" dirty="0" smtClean="0"/>
              <a:t>.</a:t>
            </a:r>
          </a:p>
          <a:p>
            <a:pPr marL="0" indent="0">
              <a:buNone/>
            </a:pPr>
            <a:endParaRPr lang="pl-PL" sz="2000" dirty="0" smtClean="0"/>
          </a:p>
          <a:p>
            <a:pPr marL="0" indent="0">
              <a:buNone/>
            </a:pPr>
            <a:r>
              <a:rPr lang="pl-PL" sz="2400" b="1" dirty="0"/>
              <a:t>Literatura </a:t>
            </a:r>
            <a:r>
              <a:rPr lang="pl-PL" sz="2400" b="1" dirty="0" smtClean="0"/>
              <a:t>uzupełniająca</a:t>
            </a:r>
          </a:p>
          <a:p>
            <a:pPr lvl="0"/>
            <a:r>
              <a:rPr lang="pl-PL" sz="2000" dirty="0"/>
              <a:t>B. </a:t>
            </a:r>
            <a:r>
              <a:rPr lang="pl-PL" sz="2000" dirty="0" err="1"/>
              <a:t>Czarnacka-Chrobot</a:t>
            </a:r>
            <a:r>
              <a:rPr lang="pl-PL" sz="2000" dirty="0"/>
              <a:t>: Wymiarowanie funkcjonalne przedsięwzięć rozwoju systemów oprogramowania wspomagających zarządzanie, Wydawnictwo SGH, Warszawa, 2009 r.,</a:t>
            </a:r>
          </a:p>
          <a:p>
            <a:r>
              <a:rPr lang="pl-PL" sz="2000" dirty="0"/>
              <a:t>J. </a:t>
            </a:r>
            <a:r>
              <a:rPr lang="pl-PL" sz="2000" dirty="0" err="1"/>
              <a:t>Cypriański</a:t>
            </a:r>
            <a:r>
              <a:rPr lang="pl-PL" sz="2000" dirty="0"/>
              <a:t>: Metodyczne podstawy ekonomicznej oceny inwestycji informatycznych przedsiębiorstw, </a:t>
            </a:r>
            <a:r>
              <a:rPr lang="pl-PL" sz="2000" dirty="0" err="1"/>
              <a:t>USz</a:t>
            </a:r>
            <a:r>
              <a:rPr lang="pl-PL" sz="2000" dirty="0"/>
              <a:t>, Rozprawy i Studia, 669, Szczecin, 2007 r.</a:t>
            </a:r>
          </a:p>
        </p:txBody>
      </p:sp>
      <p:pic>
        <p:nvPicPr>
          <p:cNvPr id="4" name="Picture 5" descr="show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8284" y="188640"/>
            <a:ext cx="1738263" cy="24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986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83982" y="333376"/>
            <a:ext cx="7792915" cy="612775"/>
          </a:xfrm>
        </p:spPr>
        <p:txBody>
          <a:bodyPr/>
          <a:lstStyle/>
          <a:p>
            <a:pPr eaLnBrk="1" hangingPunct="1"/>
            <a:r>
              <a:rPr lang="pl-PL" altLang="pl-PL" sz="2800" b="1" smtClean="0"/>
              <a:t>MODEL EWOLUCYJNY</a:t>
            </a:r>
          </a:p>
        </p:txBody>
      </p:sp>
      <p:sp>
        <p:nvSpPr>
          <p:cNvPr id="49155" name="Line 3"/>
          <p:cNvSpPr>
            <a:spLocks noChangeShapeType="1"/>
          </p:cNvSpPr>
          <p:nvPr/>
        </p:nvSpPr>
        <p:spPr bwMode="auto">
          <a:xfrm flipH="1" flipV="1">
            <a:off x="558312" y="2003425"/>
            <a:ext cx="2931" cy="4005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9156" name="Line 4"/>
          <p:cNvSpPr>
            <a:spLocks noChangeShapeType="1"/>
          </p:cNvSpPr>
          <p:nvPr/>
        </p:nvSpPr>
        <p:spPr bwMode="auto">
          <a:xfrm flipV="1">
            <a:off x="558312" y="6175375"/>
            <a:ext cx="8276492"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9157" name="Text Box 5"/>
          <p:cNvSpPr txBox="1">
            <a:spLocks noChangeArrowheads="1"/>
          </p:cNvSpPr>
          <p:nvPr/>
        </p:nvSpPr>
        <p:spPr bwMode="auto">
          <a:xfrm>
            <a:off x="558312" y="5675313"/>
            <a:ext cx="1336431" cy="49371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Rozpoznanie1</a:t>
            </a:r>
          </a:p>
        </p:txBody>
      </p:sp>
      <p:sp>
        <p:nvSpPr>
          <p:cNvPr id="49158" name="Text Box 6"/>
          <p:cNvSpPr txBox="1">
            <a:spLocks noChangeArrowheads="1"/>
          </p:cNvSpPr>
          <p:nvPr/>
        </p:nvSpPr>
        <p:spPr bwMode="auto">
          <a:xfrm>
            <a:off x="1872762" y="5507038"/>
            <a:ext cx="1040423" cy="49371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Analiza</a:t>
            </a:r>
          </a:p>
        </p:txBody>
      </p:sp>
      <p:sp>
        <p:nvSpPr>
          <p:cNvPr id="49159" name="Text Box 7"/>
          <p:cNvSpPr txBox="1">
            <a:spLocks noChangeArrowheads="1"/>
          </p:cNvSpPr>
          <p:nvPr/>
        </p:nvSpPr>
        <p:spPr bwMode="auto">
          <a:xfrm>
            <a:off x="2913185" y="5176838"/>
            <a:ext cx="1038958" cy="49371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Projekt1</a:t>
            </a:r>
          </a:p>
        </p:txBody>
      </p:sp>
      <p:sp>
        <p:nvSpPr>
          <p:cNvPr id="49160" name="Text Box 8"/>
          <p:cNvSpPr txBox="1">
            <a:spLocks noChangeArrowheads="1"/>
          </p:cNvSpPr>
          <p:nvPr/>
        </p:nvSpPr>
        <p:spPr bwMode="auto">
          <a:xfrm>
            <a:off x="3952143" y="4848226"/>
            <a:ext cx="1780442" cy="49371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r>
              <a:rPr lang="pl-PL" altLang="pl-PL" sz="1200" b="1">
                <a:latin typeface="Times New Roman" pitchFamily="18" charset="0"/>
              </a:rPr>
              <a:t>Oprogramowanie1</a:t>
            </a:r>
          </a:p>
        </p:txBody>
      </p:sp>
      <p:sp>
        <p:nvSpPr>
          <p:cNvPr id="49161" name="Text Box 9"/>
          <p:cNvSpPr txBox="1">
            <a:spLocks noChangeArrowheads="1"/>
          </p:cNvSpPr>
          <p:nvPr/>
        </p:nvSpPr>
        <p:spPr bwMode="auto">
          <a:xfrm>
            <a:off x="5732585" y="3203575"/>
            <a:ext cx="742950" cy="2139950"/>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endParaRPr lang="pl-PL" altLang="pl-PL" sz="800" b="1">
              <a:latin typeface="Times New Roman" pitchFamily="18" charset="0"/>
            </a:endParaRP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e</a:t>
            </a:r>
          </a:p>
          <a:p>
            <a:pPr algn="ctr" eaLnBrk="0" hangingPunct="0"/>
            <a:r>
              <a:rPr lang="pl-PL" altLang="pl-PL" sz="1200" b="1">
                <a:latin typeface="Times New Roman" pitchFamily="18" charset="0"/>
              </a:rPr>
              <a:t>s</a:t>
            </a: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w</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e</a:t>
            </a:r>
          </a:p>
          <a:p>
            <a:pPr algn="ctr" eaLnBrk="0" hangingPunct="0"/>
            <a:endParaRPr lang="pl-PL" altLang="pl-PL" sz="1200" b="1">
              <a:latin typeface="Times New Roman" pitchFamily="18" charset="0"/>
            </a:endParaRPr>
          </a:p>
        </p:txBody>
      </p:sp>
      <p:sp>
        <p:nvSpPr>
          <p:cNvPr id="49162" name="Text Box 10"/>
          <p:cNvSpPr txBox="1">
            <a:spLocks noChangeArrowheads="1"/>
          </p:cNvSpPr>
          <p:nvPr/>
        </p:nvSpPr>
        <p:spPr bwMode="auto">
          <a:xfrm>
            <a:off x="7480789" y="5508626"/>
            <a:ext cx="1186962" cy="49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CZAS</a:t>
            </a:r>
          </a:p>
        </p:txBody>
      </p:sp>
      <p:sp>
        <p:nvSpPr>
          <p:cNvPr id="49163" name="Text Box 11"/>
          <p:cNvSpPr txBox="1">
            <a:spLocks noChangeArrowheads="1"/>
          </p:cNvSpPr>
          <p:nvPr/>
        </p:nvSpPr>
        <p:spPr bwMode="auto">
          <a:xfrm>
            <a:off x="709247" y="2205038"/>
            <a:ext cx="594946" cy="1738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S</a:t>
            </a: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Ę</a:t>
            </a:r>
          </a:p>
          <a:p>
            <a:pPr algn="ctr" eaLnBrk="0" hangingPunct="0"/>
            <a:r>
              <a:rPr lang="pl-PL" altLang="pl-PL" sz="1200" b="1">
                <a:latin typeface="Times New Roman" pitchFamily="18" charset="0"/>
              </a:rPr>
              <a:t>P</a:t>
            </a:r>
          </a:p>
          <a:p>
            <a:pPr algn="ctr" eaLnBrk="0" hangingPunct="0"/>
            <a:r>
              <a:rPr lang="pl-PL" altLang="pl-PL" sz="1200" b="1">
                <a:latin typeface="Times New Roman" pitchFamily="18" charset="0"/>
              </a:rPr>
              <a:t>Y</a:t>
            </a:r>
          </a:p>
          <a:p>
            <a:pPr algn="ctr" eaLnBrk="0" hangingPunct="0"/>
            <a:endParaRPr lang="pl-PL" altLang="pl-PL" sz="1200" b="1">
              <a:latin typeface="Times New Roman" pitchFamily="18" charset="0"/>
            </a:endParaRPr>
          </a:p>
          <a:p>
            <a:pPr algn="ctr" eaLnBrk="0" hangingPunct="0"/>
            <a:r>
              <a:rPr lang="pl-PL" altLang="pl-PL" sz="1200" b="1">
                <a:latin typeface="Times New Roman" pitchFamily="18" charset="0"/>
              </a:rPr>
              <a:t>p</a:t>
            </a:r>
          </a:p>
          <a:p>
            <a:pPr algn="ctr" eaLnBrk="0" hangingPunct="0"/>
            <a:r>
              <a:rPr lang="pl-PL" altLang="pl-PL" sz="1200" b="1">
                <a:latin typeface="Times New Roman" pitchFamily="18" charset="0"/>
              </a:rPr>
              <a:t>R</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C</a:t>
            </a:r>
          </a:p>
          <a:p>
            <a:pPr algn="ctr" eaLnBrk="0" hangingPunct="0"/>
            <a:endParaRPr lang="pl-PL" altLang="pl-PL" sz="1200" b="1">
              <a:latin typeface="Times New Roman" pitchFamily="18" charset="0"/>
            </a:endParaRPr>
          </a:p>
        </p:txBody>
      </p:sp>
      <p:sp>
        <p:nvSpPr>
          <p:cNvPr id="49164" name="Text Box 12"/>
          <p:cNvSpPr txBox="1">
            <a:spLocks noChangeArrowheads="1"/>
          </p:cNvSpPr>
          <p:nvPr/>
        </p:nvSpPr>
        <p:spPr bwMode="auto">
          <a:xfrm>
            <a:off x="537797" y="4683126"/>
            <a:ext cx="1334965" cy="49371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Rozpoznanie2</a:t>
            </a:r>
          </a:p>
        </p:txBody>
      </p:sp>
      <p:sp>
        <p:nvSpPr>
          <p:cNvPr id="49165" name="Text Box 13"/>
          <p:cNvSpPr txBox="1">
            <a:spLocks noChangeArrowheads="1"/>
          </p:cNvSpPr>
          <p:nvPr/>
        </p:nvSpPr>
        <p:spPr bwMode="auto">
          <a:xfrm>
            <a:off x="1872762" y="4191001"/>
            <a:ext cx="1040423" cy="492125"/>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Analiza2</a:t>
            </a:r>
          </a:p>
        </p:txBody>
      </p:sp>
      <p:sp>
        <p:nvSpPr>
          <p:cNvPr id="49166" name="Text Box 14"/>
          <p:cNvSpPr txBox="1">
            <a:spLocks noChangeArrowheads="1"/>
          </p:cNvSpPr>
          <p:nvPr/>
        </p:nvSpPr>
        <p:spPr bwMode="auto">
          <a:xfrm>
            <a:off x="2913185" y="3697288"/>
            <a:ext cx="1038958" cy="49371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Projekt2</a:t>
            </a:r>
          </a:p>
        </p:txBody>
      </p:sp>
      <p:sp>
        <p:nvSpPr>
          <p:cNvPr id="49167" name="Text Box 15"/>
          <p:cNvSpPr txBox="1">
            <a:spLocks noChangeArrowheads="1"/>
          </p:cNvSpPr>
          <p:nvPr/>
        </p:nvSpPr>
        <p:spPr bwMode="auto">
          <a:xfrm>
            <a:off x="3952143" y="3203576"/>
            <a:ext cx="1780442" cy="49371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Oprogramowanie2</a:t>
            </a:r>
          </a:p>
        </p:txBody>
      </p:sp>
      <p:sp>
        <p:nvSpPr>
          <p:cNvPr id="49168" name="Text Box 16"/>
          <p:cNvSpPr txBox="1">
            <a:spLocks noChangeArrowheads="1"/>
          </p:cNvSpPr>
          <p:nvPr/>
        </p:nvSpPr>
        <p:spPr bwMode="auto">
          <a:xfrm>
            <a:off x="6475536" y="2874963"/>
            <a:ext cx="986203" cy="2079625"/>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endParaRPr lang="pl-PL" altLang="pl-PL" sz="800" b="1">
              <a:latin typeface="Times New Roman" pitchFamily="18" charset="0"/>
            </a:endParaRP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s</a:t>
            </a: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l</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c</a:t>
            </a:r>
          </a:p>
          <a:p>
            <a:pPr algn="ctr" eaLnBrk="0" hangingPunct="0"/>
            <a:r>
              <a:rPr lang="pl-PL" altLang="pl-PL" sz="1200" b="1">
                <a:latin typeface="Times New Roman" pitchFamily="18" charset="0"/>
              </a:rPr>
              <a:t>j</a:t>
            </a:r>
          </a:p>
          <a:p>
            <a:pPr algn="ctr" eaLnBrk="0" hangingPunct="0"/>
            <a:r>
              <a:rPr lang="pl-PL" altLang="pl-PL" sz="1200" b="1">
                <a:latin typeface="Times New Roman" pitchFamily="18" charset="0"/>
              </a:rPr>
              <a:t>a</a:t>
            </a:r>
          </a:p>
          <a:p>
            <a:pPr algn="ctr" eaLnBrk="0" hangingPunct="0"/>
            <a:endParaRPr lang="pl-PL" altLang="pl-PL" sz="1200" b="1">
              <a:latin typeface="Times New Roman" pitchFamily="18" charset="0"/>
            </a:endParaRPr>
          </a:p>
        </p:txBody>
      </p:sp>
      <p:sp>
        <p:nvSpPr>
          <p:cNvPr id="49169" name="Text Box 17"/>
          <p:cNvSpPr txBox="1">
            <a:spLocks noChangeArrowheads="1"/>
          </p:cNvSpPr>
          <p:nvPr/>
        </p:nvSpPr>
        <p:spPr bwMode="auto">
          <a:xfrm>
            <a:off x="7511561" y="2546350"/>
            <a:ext cx="703385" cy="1735138"/>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W</a:t>
            </a:r>
          </a:p>
          <a:p>
            <a:pPr algn="ctr" eaLnBrk="0" hangingPunct="0"/>
            <a:r>
              <a:rPr lang="pl-PL" altLang="pl-PL" sz="1200" b="1">
                <a:latin typeface="Times New Roman" pitchFamily="18" charset="0"/>
              </a:rPr>
              <a:t>d</a:t>
            </a:r>
          </a:p>
          <a:p>
            <a:pPr algn="ctr" eaLnBrk="0" hangingPunct="0"/>
            <a:r>
              <a:rPr lang="pl-PL" altLang="pl-PL" sz="1200" b="1">
                <a:latin typeface="Times New Roman" pitchFamily="18" charset="0"/>
              </a:rPr>
              <a:t>r</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ż</a:t>
            </a:r>
          </a:p>
          <a:p>
            <a:pPr algn="ctr" eaLnBrk="0" hangingPunct="0"/>
            <a:r>
              <a:rPr lang="pl-PL" altLang="pl-PL" sz="1200" b="1">
                <a:latin typeface="Times New Roman" pitchFamily="18" charset="0"/>
              </a:rPr>
              <a:t>e</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e</a:t>
            </a:r>
          </a:p>
        </p:txBody>
      </p:sp>
      <p:sp>
        <p:nvSpPr>
          <p:cNvPr id="49170" name="Text Box 18"/>
          <p:cNvSpPr txBox="1">
            <a:spLocks noChangeArrowheads="1"/>
          </p:cNvSpPr>
          <p:nvPr/>
        </p:nvSpPr>
        <p:spPr bwMode="auto">
          <a:xfrm>
            <a:off x="8253047" y="2052639"/>
            <a:ext cx="530469" cy="2230437"/>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r>
              <a:rPr lang="pl-PL" altLang="pl-PL" sz="1200" b="1">
                <a:latin typeface="Times New Roman" pitchFamily="18" charset="0"/>
              </a:rPr>
              <a:t>   E</a:t>
            </a:r>
          </a:p>
          <a:p>
            <a:pPr eaLnBrk="0" hangingPunct="0"/>
            <a:r>
              <a:rPr lang="pl-PL" altLang="pl-PL" sz="1200" b="1">
                <a:latin typeface="Times New Roman" pitchFamily="18" charset="0"/>
              </a:rPr>
              <a:t>   k</a:t>
            </a:r>
          </a:p>
          <a:p>
            <a:pPr eaLnBrk="0" hangingPunct="0"/>
            <a:r>
              <a:rPr lang="pl-PL" altLang="pl-PL" sz="1200" b="1">
                <a:latin typeface="Times New Roman" pitchFamily="18" charset="0"/>
              </a:rPr>
              <a:t>   s</a:t>
            </a:r>
          </a:p>
          <a:p>
            <a:pPr eaLnBrk="0" hangingPunct="0"/>
            <a:r>
              <a:rPr lang="pl-PL" altLang="pl-PL" sz="1200" b="1">
                <a:latin typeface="Times New Roman" pitchFamily="18" charset="0"/>
              </a:rPr>
              <a:t>   p</a:t>
            </a:r>
          </a:p>
          <a:p>
            <a:pPr eaLnBrk="0" hangingPunct="0"/>
            <a:r>
              <a:rPr lang="pl-PL" altLang="pl-PL" sz="1200" b="1">
                <a:latin typeface="Times New Roman" pitchFamily="18" charset="0"/>
              </a:rPr>
              <a:t>   l</a:t>
            </a:r>
          </a:p>
          <a:p>
            <a:pPr eaLnBrk="0" hangingPunct="0"/>
            <a:r>
              <a:rPr lang="pl-PL" altLang="pl-PL" sz="1200" b="1">
                <a:latin typeface="Times New Roman" pitchFamily="18" charset="0"/>
              </a:rPr>
              <a:t>   o</a:t>
            </a:r>
          </a:p>
          <a:p>
            <a:pPr eaLnBrk="0" hangingPunct="0"/>
            <a:r>
              <a:rPr lang="pl-PL" altLang="pl-PL" sz="1200" b="1">
                <a:latin typeface="Times New Roman" pitchFamily="18" charset="0"/>
              </a:rPr>
              <a:t>   a</a:t>
            </a:r>
          </a:p>
          <a:p>
            <a:pPr eaLnBrk="0" hangingPunct="0"/>
            <a:r>
              <a:rPr lang="pl-PL" altLang="pl-PL" sz="1200" b="1">
                <a:latin typeface="Times New Roman" pitchFamily="18" charset="0"/>
              </a:rPr>
              <a:t>   t</a:t>
            </a:r>
          </a:p>
          <a:p>
            <a:pPr eaLnBrk="0" hangingPunct="0"/>
            <a:r>
              <a:rPr lang="pl-PL" altLang="pl-PL" sz="1200" b="1">
                <a:latin typeface="Times New Roman" pitchFamily="18" charset="0"/>
              </a:rPr>
              <a:t>   a</a:t>
            </a:r>
          </a:p>
          <a:p>
            <a:pPr eaLnBrk="0" hangingPunct="0"/>
            <a:r>
              <a:rPr lang="pl-PL" altLang="pl-PL" sz="1200" b="1">
                <a:latin typeface="Times New Roman" pitchFamily="18" charset="0"/>
              </a:rPr>
              <a:t>   c</a:t>
            </a:r>
          </a:p>
          <a:p>
            <a:pPr eaLnBrk="0" hangingPunct="0"/>
            <a:r>
              <a:rPr lang="pl-PL" altLang="pl-PL" sz="1200" b="1">
                <a:latin typeface="Times New Roman" pitchFamily="18" charset="0"/>
              </a:rPr>
              <a:t>   j</a:t>
            </a:r>
          </a:p>
          <a:p>
            <a:pPr eaLnBrk="0" hangingPunct="0"/>
            <a:r>
              <a:rPr lang="pl-PL" altLang="pl-PL" sz="1200" b="1">
                <a:latin typeface="Times New Roman" pitchFamily="18" charset="0"/>
              </a:rPr>
              <a:t>   a</a:t>
            </a:r>
          </a:p>
          <a:p>
            <a:pPr eaLnBrk="0" hangingPunct="0"/>
            <a:endParaRPr lang="pl-PL" altLang="pl-PL" sz="1200" b="1">
              <a:latin typeface="Times New Roman" pitchFamily="18" charset="0"/>
            </a:endParaRPr>
          </a:p>
        </p:txBody>
      </p:sp>
    </p:spTree>
    <p:extLst>
      <p:ext uri="{BB962C8B-B14F-4D97-AF65-F5344CB8AC3E}">
        <p14:creationId xmlns:p14="http://schemas.microsoft.com/office/powerpoint/2010/main" val="3718043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53258" y="617539"/>
            <a:ext cx="7791450" cy="579437"/>
          </a:xfrm>
        </p:spPr>
        <p:txBody>
          <a:bodyPr rtlCol="0">
            <a:normAutofit/>
          </a:bodyPr>
          <a:lstStyle/>
          <a:p>
            <a:pPr eaLnBrk="1" fontAlgn="auto" hangingPunct="1">
              <a:spcAft>
                <a:spcPts val="0"/>
              </a:spcAft>
              <a:defRPr/>
            </a:pPr>
            <a:r>
              <a:rPr lang="pl-PL" sz="3200" b="1" smtClean="0">
                <a:solidFill>
                  <a:srgbClr val="000099"/>
                </a:solidFill>
                <a:effectLst>
                  <a:outerShdw blurRad="38100" dist="38100" dir="2700000" algn="tl">
                    <a:srgbClr val="C0C0C0"/>
                  </a:outerShdw>
                </a:effectLst>
              </a:rPr>
              <a:t>MODEL PRZYROSTOWY</a:t>
            </a:r>
          </a:p>
        </p:txBody>
      </p:sp>
      <p:sp>
        <p:nvSpPr>
          <p:cNvPr id="76803" name="Rectangle 3"/>
          <p:cNvSpPr>
            <a:spLocks noGrp="1" noChangeArrowheads="1"/>
          </p:cNvSpPr>
          <p:nvPr>
            <p:ph idx="1"/>
          </p:nvPr>
        </p:nvSpPr>
        <p:spPr>
          <a:xfrm>
            <a:off x="0" y="1752600"/>
            <a:ext cx="7772400" cy="4114800"/>
          </a:xfrm>
        </p:spPr>
        <p:txBody>
          <a:bodyPr rtlCol="0">
            <a:normAutofit/>
          </a:bodyPr>
          <a:lstStyle/>
          <a:p>
            <a:pPr lvl="2" algn="just"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Przeprowadzane jest rozpoznanie i analiza dla całości systemu. Powstaje całościowa koncepcja wstępna systemu poparta analizą całego systemu</a:t>
            </a:r>
          </a:p>
          <a:p>
            <a:pPr lvl="2" algn="just"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System podzielony na moduły realizacyjne projektowany, programowany i testowany jest kolejno dla każdego z nich. Małe zespoły robocze wykonują projekty techniczne dla każdego modułu i je testują</a:t>
            </a:r>
          </a:p>
          <a:p>
            <a:pPr lvl="2" algn="just" eaLnBrk="1" fontAlgn="auto" hangingPunct="1">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Spójność systemu zapewniają założenia systemu oraz wspólne końcowe etapy instalacji i wdrożenia, w których przeprowadzana jest też integracja systemu. Jest to etap niesłychanie istotny ponieważ zapewnia pełną integrację systemu</a:t>
            </a:r>
            <a:endParaRPr lang="pl-PL" smtClean="0"/>
          </a:p>
        </p:txBody>
      </p:sp>
    </p:spTree>
    <p:extLst>
      <p:ext uri="{BB962C8B-B14F-4D97-AF65-F5344CB8AC3E}">
        <p14:creationId xmlns:p14="http://schemas.microsoft.com/office/powerpoint/2010/main" val="2004044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51085" y="598489"/>
            <a:ext cx="6012474" cy="669925"/>
          </a:xfrm>
        </p:spPr>
        <p:txBody>
          <a:bodyPr/>
          <a:lstStyle/>
          <a:p>
            <a:pPr eaLnBrk="1" hangingPunct="1"/>
            <a:r>
              <a:rPr lang="pl-PL" altLang="pl-PL" sz="2800" b="1" smtClean="0"/>
              <a:t>MODEL PRZYROSTOWY</a:t>
            </a:r>
          </a:p>
        </p:txBody>
      </p:sp>
      <p:sp>
        <p:nvSpPr>
          <p:cNvPr id="51203" name="Line 3"/>
          <p:cNvSpPr>
            <a:spLocks noChangeShapeType="1"/>
          </p:cNvSpPr>
          <p:nvPr/>
        </p:nvSpPr>
        <p:spPr bwMode="auto">
          <a:xfrm flipV="1">
            <a:off x="1129812" y="2254250"/>
            <a:ext cx="17585" cy="4197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1204" name="Line 4"/>
          <p:cNvSpPr>
            <a:spLocks noChangeShapeType="1"/>
          </p:cNvSpPr>
          <p:nvPr/>
        </p:nvSpPr>
        <p:spPr bwMode="auto">
          <a:xfrm>
            <a:off x="1147397" y="6500813"/>
            <a:ext cx="71569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1205" name="Text Box 5"/>
          <p:cNvSpPr txBox="1">
            <a:spLocks noChangeArrowheads="1"/>
          </p:cNvSpPr>
          <p:nvPr/>
        </p:nvSpPr>
        <p:spPr bwMode="auto">
          <a:xfrm>
            <a:off x="1129813" y="4197351"/>
            <a:ext cx="641838" cy="228441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R</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z</a:t>
            </a:r>
          </a:p>
          <a:p>
            <a:pPr algn="ctr" eaLnBrk="0" hangingPunct="0"/>
            <a:r>
              <a:rPr lang="pl-PL" altLang="pl-PL" sz="1200" b="1">
                <a:latin typeface="Times New Roman" pitchFamily="18" charset="0"/>
              </a:rPr>
              <a:t>p</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z</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e</a:t>
            </a:r>
          </a:p>
        </p:txBody>
      </p:sp>
      <p:sp>
        <p:nvSpPr>
          <p:cNvPr id="51206" name="Text Box 6"/>
          <p:cNvSpPr txBox="1">
            <a:spLocks noChangeArrowheads="1"/>
          </p:cNvSpPr>
          <p:nvPr/>
        </p:nvSpPr>
        <p:spPr bwMode="auto">
          <a:xfrm>
            <a:off x="1771651" y="5597526"/>
            <a:ext cx="899746" cy="525463"/>
          </a:xfrm>
          <a:prstGeom prst="rect">
            <a:avLst/>
          </a:prstGeom>
          <a:gradFill rotWithShape="0">
            <a:gsLst>
              <a:gs pos="0">
                <a:srgbClr val="FFFFFF"/>
              </a:gs>
              <a:gs pos="100000">
                <a:srgbClr val="D9D9D9"/>
              </a:gs>
            </a:gsLst>
            <a:path path="shape">
              <a:fillToRect l="50000" t="50000" r="50000" b="50000"/>
            </a:path>
          </a:gradFill>
          <a:ln w="9525">
            <a:solidFill>
              <a:srgbClr val="000000"/>
            </a:solidFill>
            <a:miter lim="800000"/>
            <a:headEnd/>
            <a:tailEnd/>
          </a:ln>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800" b="1">
                <a:latin typeface="Times New Roman" pitchFamily="18" charset="0"/>
              </a:rPr>
              <a:t>Analiza1</a:t>
            </a:r>
          </a:p>
        </p:txBody>
      </p:sp>
      <p:sp>
        <p:nvSpPr>
          <p:cNvPr id="51207" name="Text Box 7"/>
          <p:cNvSpPr txBox="1">
            <a:spLocks noChangeArrowheads="1"/>
          </p:cNvSpPr>
          <p:nvPr/>
        </p:nvSpPr>
        <p:spPr bwMode="auto">
          <a:xfrm>
            <a:off x="2671396" y="5246688"/>
            <a:ext cx="895350" cy="5254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Projekt1</a:t>
            </a:r>
          </a:p>
        </p:txBody>
      </p:sp>
      <p:sp>
        <p:nvSpPr>
          <p:cNvPr id="51208" name="Text Box 8"/>
          <p:cNvSpPr txBox="1">
            <a:spLocks noChangeArrowheads="1"/>
          </p:cNvSpPr>
          <p:nvPr/>
        </p:nvSpPr>
        <p:spPr bwMode="auto">
          <a:xfrm>
            <a:off x="3566746" y="4897438"/>
            <a:ext cx="1540120" cy="5254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r>
              <a:rPr lang="pl-PL" altLang="pl-PL" sz="1200" b="1">
                <a:latin typeface="Times New Roman" pitchFamily="18" charset="0"/>
              </a:rPr>
              <a:t>Oprogramowanie1</a:t>
            </a:r>
          </a:p>
        </p:txBody>
      </p:sp>
      <p:sp>
        <p:nvSpPr>
          <p:cNvPr id="51209" name="Text Box 9"/>
          <p:cNvSpPr txBox="1">
            <a:spLocks noChangeArrowheads="1"/>
          </p:cNvSpPr>
          <p:nvPr/>
        </p:nvSpPr>
        <p:spPr bwMode="auto">
          <a:xfrm>
            <a:off x="5106866" y="3148014"/>
            <a:ext cx="1154723" cy="523875"/>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Testowanie2</a:t>
            </a:r>
          </a:p>
        </p:txBody>
      </p:sp>
      <p:sp>
        <p:nvSpPr>
          <p:cNvPr id="51210" name="Text Box 10"/>
          <p:cNvSpPr txBox="1">
            <a:spLocks noChangeArrowheads="1"/>
          </p:cNvSpPr>
          <p:nvPr/>
        </p:nvSpPr>
        <p:spPr bwMode="auto">
          <a:xfrm>
            <a:off x="7262447" y="5791201"/>
            <a:ext cx="1024304" cy="525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900" b="1">
                <a:latin typeface="Times New Roman" pitchFamily="18" charset="0"/>
              </a:rPr>
              <a:t>CZAS</a:t>
            </a:r>
          </a:p>
        </p:txBody>
      </p:sp>
      <p:sp>
        <p:nvSpPr>
          <p:cNvPr id="51211" name="Text Box 11"/>
          <p:cNvSpPr txBox="1">
            <a:spLocks noChangeArrowheads="1"/>
          </p:cNvSpPr>
          <p:nvPr/>
        </p:nvSpPr>
        <p:spPr bwMode="auto">
          <a:xfrm>
            <a:off x="1408236" y="2239964"/>
            <a:ext cx="505557" cy="161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800" b="1">
                <a:latin typeface="Times New Roman" pitchFamily="18" charset="0"/>
              </a:rPr>
              <a:t>P</a:t>
            </a:r>
          </a:p>
          <a:p>
            <a:pPr algn="ctr" eaLnBrk="0" hangingPunct="0"/>
            <a:r>
              <a:rPr lang="pl-PL" altLang="pl-PL" sz="800" b="1">
                <a:latin typeface="Times New Roman" pitchFamily="18" charset="0"/>
              </a:rPr>
              <a:t>O</a:t>
            </a:r>
          </a:p>
          <a:p>
            <a:pPr algn="ctr" eaLnBrk="0" hangingPunct="0"/>
            <a:r>
              <a:rPr lang="pl-PL" altLang="pl-PL" sz="800" b="1">
                <a:latin typeface="Times New Roman" pitchFamily="18" charset="0"/>
              </a:rPr>
              <a:t>S</a:t>
            </a:r>
          </a:p>
          <a:p>
            <a:pPr algn="ctr" eaLnBrk="0" hangingPunct="0"/>
            <a:r>
              <a:rPr lang="pl-PL" altLang="pl-PL" sz="800" b="1">
                <a:latin typeface="Times New Roman" pitchFamily="18" charset="0"/>
              </a:rPr>
              <a:t>T</a:t>
            </a:r>
          </a:p>
          <a:p>
            <a:pPr algn="ctr" eaLnBrk="0" hangingPunct="0"/>
            <a:r>
              <a:rPr lang="pl-PL" altLang="pl-PL" sz="800" b="1">
                <a:latin typeface="Times New Roman" pitchFamily="18" charset="0"/>
              </a:rPr>
              <a:t>Ę</a:t>
            </a:r>
          </a:p>
          <a:p>
            <a:pPr algn="ctr" eaLnBrk="0" hangingPunct="0"/>
            <a:r>
              <a:rPr lang="pl-PL" altLang="pl-PL" sz="800" b="1">
                <a:latin typeface="Times New Roman" pitchFamily="18" charset="0"/>
              </a:rPr>
              <a:t>P</a:t>
            </a:r>
          </a:p>
          <a:p>
            <a:pPr algn="ctr" eaLnBrk="0" hangingPunct="0"/>
            <a:r>
              <a:rPr lang="pl-PL" altLang="pl-PL" sz="800" b="1">
                <a:latin typeface="Times New Roman" pitchFamily="18" charset="0"/>
              </a:rPr>
              <a:t>Y</a:t>
            </a:r>
          </a:p>
          <a:p>
            <a:pPr algn="ctr" eaLnBrk="0" hangingPunct="0"/>
            <a:endParaRPr lang="pl-PL" altLang="pl-PL" sz="800" b="1">
              <a:latin typeface="Times New Roman" pitchFamily="18" charset="0"/>
            </a:endParaRPr>
          </a:p>
          <a:p>
            <a:pPr algn="ctr" eaLnBrk="0" hangingPunct="0"/>
            <a:r>
              <a:rPr lang="pl-PL" altLang="pl-PL" sz="800" b="1">
                <a:latin typeface="Times New Roman" pitchFamily="18" charset="0"/>
              </a:rPr>
              <a:t> p</a:t>
            </a:r>
          </a:p>
          <a:p>
            <a:pPr algn="ctr" eaLnBrk="0" hangingPunct="0"/>
            <a:r>
              <a:rPr lang="pl-PL" altLang="pl-PL" sz="800" b="1">
                <a:latin typeface="Times New Roman" pitchFamily="18" charset="0"/>
              </a:rPr>
              <a:t>R</a:t>
            </a:r>
          </a:p>
          <a:p>
            <a:pPr algn="ctr" eaLnBrk="0" hangingPunct="0"/>
            <a:r>
              <a:rPr lang="pl-PL" altLang="pl-PL" sz="800" b="1">
                <a:latin typeface="Times New Roman" pitchFamily="18" charset="0"/>
              </a:rPr>
              <a:t>A</a:t>
            </a:r>
          </a:p>
          <a:p>
            <a:pPr algn="ctr" eaLnBrk="0" hangingPunct="0"/>
            <a:r>
              <a:rPr lang="pl-PL" altLang="pl-PL" sz="800" b="1">
                <a:latin typeface="Times New Roman" pitchFamily="18" charset="0"/>
              </a:rPr>
              <a:t>C</a:t>
            </a:r>
          </a:p>
        </p:txBody>
      </p:sp>
      <p:sp>
        <p:nvSpPr>
          <p:cNvPr id="51212" name="Text Box 12"/>
          <p:cNvSpPr txBox="1">
            <a:spLocks noChangeArrowheads="1"/>
          </p:cNvSpPr>
          <p:nvPr/>
        </p:nvSpPr>
        <p:spPr bwMode="auto">
          <a:xfrm>
            <a:off x="1771651" y="4197351"/>
            <a:ext cx="899746" cy="228441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l</a:t>
            </a: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z</a:t>
            </a:r>
          </a:p>
          <a:p>
            <a:pPr algn="ctr" eaLnBrk="0" hangingPunct="0"/>
            <a:r>
              <a:rPr lang="pl-PL" altLang="pl-PL" sz="1200" b="1">
                <a:latin typeface="Times New Roman" pitchFamily="18" charset="0"/>
              </a:rPr>
              <a:t>a</a:t>
            </a:r>
          </a:p>
        </p:txBody>
      </p:sp>
      <p:sp>
        <p:nvSpPr>
          <p:cNvPr id="51213" name="Text Box 13"/>
          <p:cNvSpPr txBox="1">
            <a:spLocks noChangeArrowheads="1"/>
          </p:cNvSpPr>
          <p:nvPr/>
        </p:nvSpPr>
        <p:spPr bwMode="auto">
          <a:xfrm>
            <a:off x="2671396" y="3848101"/>
            <a:ext cx="895350" cy="525463"/>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Projekt2</a:t>
            </a:r>
          </a:p>
        </p:txBody>
      </p:sp>
      <p:sp>
        <p:nvSpPr>
          <p:cNvPr id="51214" name="Text Box 14"/>
          <p:cNvSpPr txBox="1">
            <a:spLocks noChangeArrowheads="1"/>
          </p:cNvSpPr>
          <p:nvPr/>
        </p:nvSpPr>
        <p:spPr bwMode="auto">
          <a:xfrm>
            <a:off x="3566746" y="3497263"/>
            <a:ext cx="1540120" cy="5254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Oprogramowanie2</a:t>
            </a:r>
          </a:p>
        </p:txBody>
      </p:sp>
      <p:sp>
        <p:nvSpPr>
          <p:cNvPr id="51215" name="Text Box 15"/>
          <p:cNvSpPr txBox="1">
            <a:spLocks noChangeArrowheads="1"/>
          </p:cNvSpPr>
          <p:nvPr/>
        </p:nvSpPr>
        <p:spPr bwMode="auto">
          <a:xfrm>
            <a:off x="6261589" y="3148013"/>
            <a:ext cx="896815" cy="21002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s</a:t>
            </a: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l</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c</a:t>
            </a:r>
          </a:p>
          <a:p>
            <a:pPr algn="ctr" eaLnBrk="0" hangingPunct="0"/>
            <a:r>
              <a:rPr lang="pl-PL" altLang="pl-PL" sz="1200" b="1">
                <a:latin typeface="Times New Roman" pitchFamily="18" charset="0"/>
              </a:rPr>
              <a:t>j</a:t>
            </a:r>
          </a:p>
          <a:p>
            <a:pPr algn="ctr" eaLnBrk="0" hangingPunct="0"/>
            <a:r>
              <a:rPr lang="pl-PL" altLang="pl-PL" sz="1200" b="1">
                <a:latin typeface="Times New Roman" pitchFamily="18" charset="0"/>
              </a:rPr>
              <a:t>a</a:t>
            </a:r>
          </a:p>
        </p:txBody>
      </p:sp>
      <p:sp>
        <p:nvSpPr>
          <p:cNvPr id="51216" name="Text Box 16"/>
          <p:cNvSpPr txBox="1">
            <a:spLocks noChangeArrowheads="1"/>
          </p:cNvSpPr>
          <p:nvPr/>
        </p:nvSpPr>
        <p:spPr bwMode="auto">
          <a:xfrm>
            <a:off x="7158405" y="3148013"/>
            <a:ext cx="641838" cy="21002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W</a:t>
            </a:r>
          </a:p>
          <a:p>
            <a:pPr algn="ctr" eaLnBrk="0" hangingPunct="0"/>
            <a:r>
              <a:rPr lang="pl-PL" altLang="pl-PL" sz="1200" b="1">
                <a:latin typeface="Times New Roman" pitchFamily="18" charset="0"/>
              </a:rPr>
              <a:t>d</a:t>
            </a:r>
          </a:p>
          <a:p>
            <a:pPr algn="ctr" eaLnBrk="0" hangingPunct="0"/>
            <a:r>
              <a:rPr lang="pl-PL" altLang="pl-PL" sz="1200" b="1">
                <a:latin typeface="Times New Roman" pitchFamily="18" charset="0"/>
              </a:rPr>
              <a:t>r</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ż</a:t>
            </a:r>
          </a:p>
          <a:p>
            <a:pPr algn="ctr" eaLnBrk="0" hangingPunct="0"/>
            <a:r>
              <a:rPr lang="pl-PL" altLang="pl-PL" sz="1200" b="1">
                <a:latin typeface="Times New Roman" pitchFamily="18" charset="0"/>
              </a:rPr>
              <a:t>e</a:t>
            </a:r>
          </a:p>
          <a:p>
            <a:pPr algn="ctr" eaLnBrk="0" hangingPunct="0"/>
            <a:r>
              <a:rPr lang="pl-PL" altLang="pl-PL" sz="1200" b="1">
                <a:latin typeface="Times New Roman" pitchFamily="18" charset="0"/>
              </a:rPr>
              <a:t>n</a:t>
            </a:r>
          </a:p>
          <a:p>
            <a:pPr algn="ctr" eaLnBrk="0" hangingPunct="0"/>
            <a:r>
              <a:rPr lang="pl-PL" altLang="pl-PL" sz="1200" b="1">
                <a:latin typeface="Times New Roman" pitchFamily="18" charset="0"/>
              </a:rPr>
              <a:t>i</a:t>
            </a:r>
          </a:p>
          <a:p>
            <a:pPr algn="ctr" eaLnBrk="0" hangingPunct="0"/>
            <a:r>
              <a:rPr lang="pl-PL" altLang="pl-PL" sz="1200" b="1">
                <a:latin typeface="Times New Roman" pitchFamily="18" charset="0"/>
              </a:rPr>
              <a:t>e</a:t>
            </a:r>
          </a:p>
        </p:txBody>
      </p:sp>
      <p:sp>
        <p:nvSpPr>
          <p:cNvPr id="51217" name="Text Box 17"/>
          <p:cNvSpPr txBox="1">
            <a:spLocks noChangeArrowheads="1"/>
          </p:cNvSpPr>
          <p:nvPr/>
        </p:nvSpPr>
        <p:spPr bwMode="auto">
          <a:xfrm>
            <a:off x="7800243" y="2097089"/>
            <a:ext cx="732692" cy="2301875"/>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E</a:t>
            </a:r>
          </a:p>
          <a:p>
            <a:pPr algn="ctr" eaLnBrk="0" hangingPunct="0"/>
            <a:r>
              <a:rPr lang="pl-PL" altLang="pl-PL" sz="1200" b="1">
                <a:latin typeface="Times New Roman" pitchFamily="18" charset="0"/>
              </a:rPr>
              <a:t>k</a:t>
            </a:r>
          </a:p>
          <a:p>
            <a:pPr algn="ctr" eaLnBrk="0" hangingPunct="0"/>
            <a:r>
              <a:rPr lang="pl-PL" altLang="pl-PL" sz="1200" b="1">
                <a:latin typeface="Times New Roman" pitchFamily="18" charset="0"/>
              </a:rPr>
              <a:t>s</a:t>
            </a:r>
          </a:p>
          <a:p>
            <a:pPr algn="ctr" eaLnBrk="0" hangingPunct="0"/>
            <a:r>
              <a:rPr lang="pl-PL" altLang="pl-PL" sz="1200" b="1">
                <a:latin typeface="Times New Roman" pitchFamily="18" charset="0"/>
              </a:rPr>
              <a:t>p</a:t>
            </a:r>
          </a:p>
          <a:p>
            <a:pPr algn="ctr" eaLnBrk="0" hangingPunct="0"/>
            <a:r>
              <a:rPr lang="pl-PL" altLang="pl-PL" sz="1200" b="1">
                <a:latin typeface="Times New Roman" pitchFamily="18" charset="0"/>
              </a:rPr>
              <a:t>l</a:t>
            </a:r>
          </a:p>
          <a:p>
            <a:pPr algn="ctr" eaLnBrk="0" hangingPunct="0"/>
            <a:r>
              <a:rPr lang="pl-PL" altLang="pl-PL" sz="1200" b="1">
                <a:latin typeface="Times New Roman" pitchFamily="18" charset="0"/>
              </a:rPr>
              <a:t>o</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t</a:t>
            </a:r>
          </a:p>
          <a:p>
            <a:pPr algn="ctr" eaLnBrk="0" hangingPunct="0"/>
            <a:r>
              <a:rPr lang="pl-PL" altLang="pl-PL" sz="1200" b="1">
                <a:latin typeface="Times New Roman" pitchFamily="18" charset="0"/>
              </a:rPr>
              <a:t>a</a:t>
            </a:r>
          </a:p>
          <a:p>
            <a:pPr algn="ctr" eaLnBrk="0" hangingPunct="0"/>
            <a:r>
              <a:rPr lang="pl-PL" altLang="pl-PL" sz="1200" b="1">
                <a:latin typeface="Times New Roman" pitchFamily="18" charset="0"/>
              </a:rPr>
              <a:t>c</a:t>
            </a:r>
          </a:p>
          <a:p>
            <a:pPr algn="ctr" eaLnBrk="0" hangingPunct="0"/>
            <a:r>
              <a:rPr lang="pl-PL" altLang="pl-PL" sz="1200" b="1">
                <a:latin typeface="Times New Roman" pitchFamily="18" charset="0"/>
              </a:rPr>
              <a:t>j</a:t>
            </a:r>
          </a:p>
          <a:p>
            <a:pPr algn="ctr" eaLnBrk="0" hangingPunct="0"/>
            <a:r>
              <a:rPr lang="pl-PL" altLang="pl-PL" sz="1200" b="1">
                <a:latin typeface="Times New Roman" pitchFamily="18" charset="0"/>
              </a:rPr>
              <a:t>a</a:t>
            </a:r>
          </a:p>
        </p:txBody>
      </p:sp>
      <p:sp>
        <p:nvSpPr>
          <p:cNvPr id="51218" name="Text Box 18"/>
          <p:cNvSpPr txBox="1">
            <a:spLocks noChangeArrowheads="1"/>
          </p:cNvSpPr>
          <p:nvPr/>
        </p:nvSpPr>
        <p:spPr bwMode="auto">
          <a:xfrm>
            <a:off x="5106866" y="4722813"/>
            <a:ext cx="1154723" cy="525462"/>
          </a:xfrm>
          <a:prstGeom prst="rect">
            <a:avLst/>
          </a:pr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200" b="1">
                <a:latin typeface="Times New Roman" pitchFamily="18" charset="0"/>
              </a:rPr>
              <a:t>Testowanie1</a:t>
            </a:r>
          </a:p>
        </p:txBody>
      </p:sp>
    </p:spTree>
    <p:extLst>
      <p:ext uri="{BB962C8B-B14F-4D97-AF65-F5344CB8AC3E}">
        <p14:creationId xmlns:p14="http://schemas.microsoft.com/office/powerpoint/2010/main" val="2860955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83223" y="260350"/>
            <a:ext cx="8361485" cy="579438"/>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MODEL TWORZENIA STRUKTURY BAZ DANYCH</a:t>
            </a:r>
          </a:p>
        </p:txBody>
      </p:sp>
      <p:sp>
        <p:nvSpPr>
          <p:cNvPr id="77827" name="Rectangle 3"/>
          <p:cNvSpPr>
            <a:spLocks noGrp="1" noChangeArrowheads="1"/>
          </p:cNvSpPr>
          <p:nvPr>
            <p:ph idx="1"/>
          </p:nvPr>
        </p:nvSpPr>
        <p:spPr>
          <a:xfrm>
            <a:off x="583223" y="1916113"/>
            <a:ext cx="7772400" cy="4114800"/>
          </a:xfrm>
        </p:spPr>
        <p:txBody>
          <a:bodyPr rtlCol="0">
            <a:normAutofit/>
          </a:bodyPr>
          <a:lstStyle/>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1. </a:t>
            </a:r>
            <a:r>
              <a:rPr lang="pl-PL" sz="1600" b="1" smtClean="0">
                <a:solidFill>
                  <a:srgbClr val="FF0000"/>
                </a:solidFill>
                <a:effectLst>
                  <a:outerShdw blurRad="38100" dist="38100" dir="2700000" algn="tl">
                    <a:srgbClr val="C0C0C0"/>
                  </a:outerShdw>
                </a:effectLst>
              </a:rPr>
              <a:t>Rozpoznanie i analiza</a:t>
            </a:r>
            <a:r>
              <a:rPr lang="pl-PL" sz="1600" b="1" smtClean="0">
                <a:effectLst>
                  <a:outerShdw blurRad="38100" dist="38100" dir="2700000" algn="tl">
                    <a:srgbClr val="C0C0C0"/>
                  </a:outerShdw>
                </a:effectLst>
              </a:rPr>
              <a:t> - zebranie potrzeb informacyjnych użytkowników</a:t>
            </a:r>
          </a:p>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2. </a:t>
            </a:r>
            <a:r>
              <a:rPr lang="pl-PL" sz="1600" b="1" smtClean="0">
                <a:solidFill>
                  <a:srgbClr val="FF0000"/>
                </a:solidFill>
                <a:effectLst>
                  <a:outerShdw blurRad="38100" dist="38100" dir="2700000" algn="tl">
                    <a:srgbClr val="C0C0C0"/>
                  </a:outerShdw>
                </a:effectLst>
              </a:rPr>
              <a:t>Projekt techniczny</a:t>
            </a:r>
            <a:r>
              <a:rPr lang="pl-PL" sz="1600" b="1" smtClean="0">
                <a:effectLst>
                  <a:outerShdw blurRad="38100" dist="38100" dir="2700000" algn="tl">
                    <a:srgbClr val="C0C0C0"/>
                  </a:outerShdw>
                </a:effectLst>
              </a:rPr>
              <a:t>:</a:t>
            </a:r>
          </a:p>
          <a:p>
            <a:pPr lvl="2" eaLnBrk="1" fontAlgn="auto" hangingPunct="1">
              <a:spcAft>
                <a:spcPts val="0"/>
              </a:spcAft>
              <a:buClr>
                <a:schemeClr val="hlink"/>
              </a:buClr>
              <a:buFont typeface="Arial" pitchFamily="34" charset="0"/>
              <a:buChar char="•"/>
              <a:defRPr/>
            </a:pPr>
            <a:r>
              <a:rPr lang="pl-PL" sz="1600" b="1" smtClean="0">
                <a:effectLst>
                  <a:outerShdw blurRad="38100" dist="38100" dir="2700000" algn="tl">
                    <a:srgbClr val="C0C0C0"/>
                  </a:outerShdw>
                </a:effectLst>
              </a:rPr>
              <a:t>logiczny -  opis modelu danych i przyszłych procesów w systemie</a:t>
            </a:r>
          </a:p>
          <a:p>
            <a:pPr lvl="2" eaLnBrk="1" fontAlgn="auto" hangingPunct="1">
              <a:spcAft>
                <a:spcPts val="0"/>
              </a:spcAft>
              <a:buClr>
                <a:schemeClr val="hlink"/>
              </a:buClr>
              <a:buFont typeface="Arial" pitchFamily="34" charset="0"/>
              <a:buChar char="•"/>
              <a:defRPr/>
            </a:pPr>
            <a:r>
              <a:rPr lang="pl-PL" sz="1600" b="1" smtClean="0">
                <a:effectLst>
                  <a:outerShdw blurRad="38100" dist="38100" dir="2700000" algn="tl">
                    <a:srgbClr val="C0C0C0"/>
                  </a:outerShdw>
                </a:effectLst>
              </a:rPr>
              <a:t>fizyczny - projekt struktury zbiorów, wzorców dokumentów, technologii przetwarzania, specyfikacji wewnętrznych</a:t>
            </a:r>
          </a:p>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3. </a:t>
            </a:r>
            <a:r>
              <a:rPr lang="pl-PL" sz="1600" b="1" smtClean="0">
                <a:solidFill>
                  <a:srgbClr val="FF0000"/>
                </a:solidFill>
                <a:effectLst>
                  <a:outerShdw blurRad="38100" dist="38100" dir="2700000" algn="tl">
                    <a:srgbClr val="C0C0C0"/>
                  </a:outerShdw>
                </a:effectLst>
              </a:rPr>
              <a:t>Oprogramowanie i testowanie</a:t>
            </a:r>
            <a:r>
              <a:rPr lang="pl-PL" sz="1600" b="1" smtClean="0">
                <a:effectLst>
                  <a:outerShdw blurRad="38100" dist="38100" dir="2700000" algn="tl">
                    <a:srgbClr val="C0C0C0"/>
                  </a:outerShdw>
                </a:effectLst>
              </a:rPr>
              <a:t> - stworzenie bazy danych i oprogramowanie zastosowań, testowanie oprogramowania</a:t>
            </a:r>
          </a:p>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4. </a:t>
            </a:r>
            <a:r>
              <a:rPr lang="pl-PL" sz="1600" b="1" smtClean="0">
                <a:solidFill>
                  <a:srgbClr val="FF0000"/>
                </a:solidFill>
                <a:effectLst>
                  <a:outerShdw blurRad="38100" dist="38100" dir="2700000" algn="tl">
                    <a:srgbClr val="C0C0C0"/>
                  </a:outerShdw>
                </a:effectLst>
              </a:rPr>
              <a:t>Instalacja</a:t>
            </a:r>
            <a:r>
              <a:rPr lang="pl-PL" sz="1600" b="1" smtClean="0">
                <a:effectLst>
                  <a:outerShdw blurRad="38100" dist="38100" dir="2700000" algn="tl">
                    <a:srgbClr val="C0C0C0"/>
                  </a:outerShdw>
                </a:effectLst>
              </a:rPr>
              <a:t> - zainstalowanie oprogramowania w określonej platformie i konfiguracji sprzętowej</a:t>
            </a:r>
          </a:p>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5. </a:t>
            </a:r>
            <a:r>
              <a:rPr lang="pl-PL" sz="1600" b="1" smtClean="0">
                <a:solidFill>
                  <a:srgbClr val="FF0000"/>
                </a:solidFill>
                <a:effectLst>
                  <a:outerShdw blurRad="38100" dist="38100" dir="2700000" algn="tl">
                    <a:srgbClr val="C0C0C0"/>
                  </a:outerShdw>
                </a:effectLst>
              </a:rPr>
              <a:t>Eksploatacja i kontrola</a:t>
            </a:r>
            <a:r>
              <a:rPr lang="pl-PL" sz="1600" b="1" smtClean="0">
                <a:effectLst>
                  <a:outerShdw blurRad="38100" dist="38100" dir="2700000" algn="tl">
                    <a:srgbClr val="C0C0C0"/>
                  </a:outerShdw>
                </a:effectLst>
              </a:rPr>
              <a:t> - użytkowanie, zapewnienie poprawności z ustalonymi normatywami i wymogami użytkownika</a:t>
            </a:r>
          </a:p>
          <a:p>
            <a:pPr lvl="2" eaLnBrk="1" fontAlgn="auto" hangingPunct="1">
              <a:spcAft>
                <a:spcPts val="0"/>
              </a:spcAft>
              <a:buFont typeface="Monotype Sorts" pitchFamily="2" charset="2"/>
              <a:buChar char=" "/>
              <a:defRPr/>
            </a:pPr>
            <a:r>
              <a:rPr lang="pl-PL" sz="1600" b="1" smtClean="0">
                <a:effectLst>
                  <a:outerShdw blurRad="38100" dist="38100" dir="2700000" algn="tl">
                    <a:srgbClr val="C0C0C0"/>
                  </a:outerShdw>
                </a:effectLst>
              </a:rPr>
              <a:t>6. </a:t>
            </a:r>
            <a:r>
              <a:rPr lang="pl-PL" sz="1600" b="1" smtClean="0">
                <a:solidFill>
                  <a:srgbClr val="FF0000"/>
                </a:solidFill>
                <a:effectLst>
                  <a:outerShdw blurRad="38100" dist="38100" dir="2700000" algn="tl">
                    <a:srgbClr val="C0C0C0"/>
                  </a:outerShdw>
                </a:effectLst>
              </a:rPr>
              <a:t>Modyfikacja i adaptacja</a:t>
            </a:r>
            <a:r>
              <a:rPr lang="pl-PL" sz="1600" b="1" smtClean="0">
                <a:effectLst>
                  <a:outerShdw blurRad="38100" dist="38100" dir="2700000" algn="tl">
                    <a:srgbClr val="C0C0C0"/>
                  </a:outerShdw>
                </a:effectLst>
              </a:rPr>
              <a:t> - udoskonalenie funkcjonowania w wyniku pojawienia się nowych potrzeb - w razie potrzeby powrót do etapów początkowych</a:t>
            </a:r>
            <a:endParaRPr lang="pl-PL" smtClean="0"/>
          </a:p>
        </p:txBody>
      </p:sp>
    </p:spTree>
    <p:extLst>
      <p:ext uri="{BB962C8B-B14F-4D97-AF65-F5344CB8AC3E}">
        <p14:creationId xmlns:p14="http://schemas.microsoft.com/office/powerpoint/2010/main" val="2674811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4638" y="260351"/>
            <a:ext cx="8692662" cy="650875"/>
          </a:xfrm>
        </p:spPr>
        <p:txBody>
          <a:bodyPr/>
          <a:lstStyle/>
          <a:p>
            <a:pPr eaLnBrk="1" hangingPunct="1"/>
            <a:r>
              <a:rPr lang="pl-PL" altLang="pl-PL" sz="2800" b="1" smtClean="0"/>
              <a:t>MODEL TWORZENIA STRUKTURY BAZY DANYCH</a:t>
            </a:r>
          </a:p>
        </p:txBody>
      </p:sp>
      <p:sp>
        <p:nvSpPr>
          <p:cNvPr id="53251" name="Rectangle 3"/>
          <p:cNvSpPr>
            <a:spLocks noChangeArrowheads="1"/>
          </p:cNvSpPr>
          <p:nvPr/>
        </p:nvSpPr>
        <p:spPr bwMode="auto">
          <a:xfrm>
            <a:off x="3884735" y="2041526"/>
            <a:ext cx="2349011" cy="309563"/>
          </a:xfrm>
          <a:prstGeom prst="rect">
            <a:avLst/>
          </a:prstGeom>
          <a:solidFill>
            <a:srgbClr val="FFFF99"/>
          </a:solidFill>
          <a:ln w="38100">
            <a:solidFill>
              <a:schemeClr val="hlink"/>
            </a:solidFill>
            <a:miter lim="800000"/>
            <a:headEnd/>
            <a:tailEnd/>
          </a:ln>
        </p:spPr>
        <p:txBody>
          <a:bodyPr lIns="12700" tIns="12700" rIns="12700" bIns="12700"/>
          <a:lstStyle/>
          <a:p>
            <a:pPr algn="ctr" eaLnBrk="0" hangingPunct="0"/>
            <a:r>
              <a:rPr lang="pl-PL" altLang="pl-PL" sz="1400" b="1">
                <a:latin typeface="Times New Roman" pitchFamily="18" charset="0"/>
              </a:rPr>
              <a:t>Rozpoznanie potrzeb i analiza </a:t>
            </a:r>
          </a:p>
        </p:txBody>
      </p:sp>
      <p:sp>
        <p:nvSpPr>
          <p:cNvPr id="53252" name="Rectangle 4"/>
          <p:cNvSpPr>
            <a:spLocks noChangeArrowheads="1"/>
          </p:cNvSpPr>
          <p:nvPr/>
        </p:nvSpPr>
        <p:spPr bwMode="auto">
          <a:xfrm>
            <a:off x="3884735" y="2725739"/>
            <a:ext cx="2349011" cy="873125"/>
          </a:xfrm>
          <a:prstGeom prst="rect">
            <a:avLst/>
          </a:prstGeom>
          <a:solidFill>
            <a:srgbClr val="FFFF99"/>
          </a:solidFill>
          <a:ln w="38100">
            <a:solidFill>
              <a:schemeClr val="hlink"/>
            </a:solidFill>
            <a:miter lim="800000"/>
            <a:headEnd/>
            <a:tailEnd/>
          </a:ln>
        </p:spPr>
        <p:txBody>
          <a:bodyPr lIns="12700" tIns="12700" rIns="12700" bIns="12700"/>
          <a:lstStyle/>
          <a:p>
            <a:pPr algn="ctr" eaLnBrk="0" hangingPunct="0"/>
            <a:r>
              <a:rPr lang="pl-PL" altLang="pl-PL" sz="1400" b="1">
                <a:latin typeface="Times New Roman" pitchFamily="18" charset="0"/>
              </a:rPr>
              <a:t>Projekt</a:t>
            </a:r>
          </a:p>
          <a:p>
            <a:pPr algn="ctr" eaLnBrk="0" hangingPunct="0"/>
            <a:endParaRPr lang="pl-PL" altLang="pl-PL" sz="1400" b="1">
              <a:latin typeface="Times New Roman" pitchFamily="18" charset="0"/>
            </a:endParaRPr>
          </a:p>
          <a:p>
            <a:pPr algn="ctr" eaLnBrk="0" hangingPunct="0"/>
            <a:r>
              <a:rPr lang="pl-PL" altLang="pl-PL" sz="900" b="1">
                <a:latin typeface="Times New Roman" pitchFamily="18" charset="0"/>
              </a:rPr>
              <a:t> </a:t>
            </a:r>
            <a:r>
              <a:rPr lang="pl-PL" altLang="pl-PL" sz="1400" b="1">
                <a:latin typeface="Times New Roman" pitchFamily="18" charset="0"/>
              </a:rPr>
              <a:t>- logiczny</a:t>
            </a:r>
          </a:p>
          <a:p>
            <a:pPr algn="ctr" eaLnBrk="0" hangingPunct="0"/>
            <a:r>
              <a:rPr lang="pl-PL" altLang="pl-PL" sz="900" b="1">
                <a:latin typeface="Times New Roman" pitchFamily="18" charset="0"/>
              </a:rPr>
              <a:t> </a:t>
            </a:r>
            <a:r>
              <a:rPr lang="pl-PL" altLang="pl-PL" sz="1400" b="1">
                <a:latin typeface="Times New Roman" pitchFamily="18" charset="0"/>
              </a:rPr>
              <a:t>- fizyczny</a:t>
            </a:r>
            <a:endParaRPr lang="pl-PL" altLang="pl-PL" sz="1400">
              <a:latin typeface="Times New Roman" pitchFamily="18" charset="0"/>
            </a:endParaRPr>
          </a:p>
        </p:txBody>
      </p:sp>
      <p:sp>
        <p:nvSpPr>
          <p:cNvPr id="53253" name="Rectangle 5"/>
          <p:cNvSpPr>
            <a:spLocks noChangeArrowheads="1"/>
          </p:cNvSpPr>
          <p:nvPr/>
        </p:nvSpPr>
        <p:spPr bwMode="auto">
          <a:xfrm>
            <a:off x="3738197" y="4568825"/>
            <a:ext cx="2790092" cy="401638"/>
          </a:xfrm>
          <a:prstGeom prst="rect">
            <a:avLst/>
          </a:prstGeom>
          <a:solidFill>
            <a:srgbClr val="FFFF99"/>
          </a:solidFill>
          <a:ln w="38100">
            <a:solidFill>
              <a:schemeClr val="hlink"/>
            </a:solidFill>
            <a:miter lim="800000"/>
            <a:headEnd/>
            <a:tailEnd/>
          </a:ln>
        </p:spPr>
        <p:txBody>
          <a:bodyPr lIns="12700" tIns="12700" rIns="12700" bIns="12700"/>
          <a:lstStyle/>
          <a:p>
            <a:pPr algn="ctr" eaLnBrk="0" hangingPunct="0"/>
            <a:r>
              <a:rPr lang="pl-PL" altLang="pl-PL" sz="1400" b="1">
                <a:latin typeface="Times New Roman" pitchFamily="18" charset="0"/>
              </a:rPr>
              <a:t>Programowanie i testowanie</a:t>
            </a:r>
            <a:endParaRPr lang="pl-PL" altLang="pl-PL" sz="1400">
              <a:latin typeface="Times New Roman" pitchFamily="18" charset="0"/>
            </a:endParaRPr>
          </a:p>
        </p:txBody>
      </p:sp>
      <p:sp>
        <p:nvSpPr>
          <p:cNvPr id="53254" name="Rectangle 6"/>
          <p:cNvSpPr>
            <a:spLocks noChangeArrowheads="1"/>
          </p:cNvSpPr>
          <p:nvPr/>
        </p:nvSpPr>
        <p:spPr bwMode="auto">
          <a:xfrm>
            <a:off x="3738197" y="5327651"/>
            <a:ext cx="2790092" cy="379413"/>
          </a:xfrm>
          <a:prstGeom prst="rect">
            <a:avLst/>
          </a:prstGeom>
          <a:solidFill>
            <a:srgbClr val="FFFF99"/>
          </a:solidFill>
          <a:ln w="38100">
            <a:solidFill>
              <a:schemeClr val="hlink"/>
            </a:solidFill>
            <a:miter lim="800000"/>
            <a:headEnd/>
            <a:tailEnd/>
          </a:ln>
        </p:spPr>
        <p:txBody>
          <a:bodyPr lIns="12700" tIns="12700" rIns="12700" bIns="12700"/>
          <a:lstStyle/>
          <a:p>
            <a:pPr algn="ctr" eaLnBrk="0" hangingPunct="0"/>
            <a:r>
              <a:rPr lang="pl-PL" altLang="pl-PL" sz="1400" b="1">
                <a:latin typeface="Times New Roman" pitchFamily="18" charset="0"/>
              </a:rPr>
              <a:t>Instalacja i wdrożenie</a:t>
            </a:r>
            <a:endParaRPr lang="pl-PL" altLang="pl-PL" sz="1400">
              <a:latin typeface="Times New Roman" pitchFamily="18" charset="0"/>
            </a:endParaRPr>
          </a:p>
        </p:txBody>
      </p:sp>
      <p:sp>
        <p:nvSpPr>
          <p:cNvPr id="53255" name="Rectangle 7"/>
          <p:cNvSpPr>
            <a:spLocks noChangeArrowheads="1"/>
          </p:cNvSpPr>
          <p:nvPr/>
        </p:nvSpPr>
        <p:spPr bwMode="auto">
          <a:xfrm>
            <a:off x="3738197" y="5961063"/>
            <a:ext cx="2790092" cy="381000"/>
          </a:xfrm>
          <a:prstGeom prst="rect">
            <a:avLst/>
          </a:prstGeom>
          <a:solidFill>
            <a:srgbClr val="FFFF99"/>
          </a:solidFill>
          <a:ln w="38100">
            <a:solidFill>
              <a:schemeClr val="hlink"/>
            </a:solidFill>
            <a:miter lim="800000"/>
            <a:headEnd/>
            <a:tailEnd/>
          </a:ln>
        </p:spPr>
        <p:txBody>
          <a:bodyPr lIns="12700" tIns="12700" rIns="12700" bIns="12700"/>
          <a:lstStyle/>
          <a:p>
            <a:pPr algn="ctr" eaLnBrk="0" hangingPunct="0"/>
            <a:r>
              <a:rPr lang="pl-PL" altLang="pl-PL" sz="1400" b="1">
                <a:latin typeface="Times New Roman" pitchFamily="18" charset="0"/>
              </a:rPr>
              <a:t>Eksploatacja</a:t>
            </a:r>
            <a:endParaRPr lang="pl-PL" altLang="pl-PL" sz="1400">
              <a:latin typeface="Times New Roman" pitchFamily="18" charset="0"/>
            </a:endParaRPr>
          </a:p>
        </p:txBody>
      </p:sp>
      <p:sp>
        <p:nvSpPr>
          <p:cNvPr id="53256" name="Line 8"/>
          <p:cNvSpPr>
            <a:spLocks noChangeShapeType="1"/>
          </p:cNvSpPr>
          <p:nvPr/>
        </p:nvSpPr>
        <p:spPr bwMode="auto">
          <a:xfrm>
            <a:off x="5058508" y="2351088"/>
            <a:ext cx="0" cy="3746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3257" name="Line 9"/>
          <p:cNvSpPr>
            <a:spLocks noChangeShapeType="1"/>
          </p:cNvSpPr>
          <p:nvPr/>
        </p:nvSpPr>
        <p:spPr bwMode="auto">
          <a:xfrm>
            <a:off x="5058508" y="3598863"/>
            <a:ext cx="0" cy="9969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3258" name="Line 10"/>
          <p:cNvSpPr>
            <a:spLocks noChangeShapeType="1"/>
          </p:cNvSpPr>
          <p:nvPr/>
        </p:nvSpPr>
        <p:spPr bwMode="auto">
          <a:xfrm>
            <a:off x="5058508" y="4970463"/>
            <a:ext cx="0" cy="3746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3259" name="Line 11"/>
          <p:cNvSpPr>
            <a:spLocks noChangeShapeType="1"/>
          </p:cNvSpPr>
          <p:nvPr/>
        </p:nvSpPr>
        <p:spPr bwMode="auto">
          <a:xfrm>
            <a:off x="5058508" y="5718175"/>
            <a:ext cx="0" cy="2540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3260" name="Line 12"/>
          <p:cNvSpPr>
            <a:spLocks noChangeShapeType="1"/>
          </p:cNvSpPr>
          <p:nvPr/>
        </p:nvSpPr>
        <p:spPr bwMode="auto">
          <a:xfrm flipV="1">
            <a:off x="2414954" y="2227264"/>
            <a:ext cx="0" cy="3990975"/>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l-PL"/>
          </a:p>
        </p:txBody>
      </p:sp>
      <p:sp>
        <p:nvSpPr>
          <p:cNvPr id="53261" name="Line 13"/>
          <p:cNvSpPr>
            <a:spLocks noChangeShapeType="1"/>
          </p:cNvSpPr>
          <p:nvPr/>
        </p:nvSpPr>
        <p:spPr bwMode="auto">
          <a:xfrm>
            <a:off x="2414954" y="2227263"/>
            <a:ext cx="1469781" cy="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3262" name="Rectangle 14"/>
          <p:cNvSpPr>
            <a:spLocks noChangeArrowheads="1"/>
          </p:cNvSpPr>
          <p:nvPr/>
        </p:nvSpPr>
        <p:spPr bwMode="auto">
          <a:xfrm>
            <a:off x="970085" y="1914526"/>
            <a:ext cx="7894027" cy="2403475"/>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pl-PL" altLang="pl-PL"/>
          </a:p>
        </p:txBody>
      </p:sp>
      <p:sp>
        <p:nvSpPr>
          <p:cNvPr id="53263" name="Rectangle 15"/>
          <p:cNvSpPr>
            <a:spLocks noChangeArrowheads="1"/>
          </p:cNvSpPr>
          <p:nvPr/>
        </p:nvSpPr>
        <p:spPr bwMode="auto">
          <a:xfrm>
            <a:off x="970085" y="4443413"/>
            <a:ext cx="7894027" cy="2151062"/>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pl-PL" altLang="pl-PL"/>
          </a:p>
        </p:txBody>
      </p:sp>
      <p:sp>
        <p:nvSpPr>
          <p:cNvPr id="53264" name="Rectangle 16"/>
          <p:cNvSpPr>
            <a:spLocks noChangeArrowheads="1"/>
          </p:cNvSpPr>
          <p:nvPr/>
        </p:nvSpPr>
        <p:spPr bwMode="auto">
          <a:xfrm>
            <a:off x="6333392" y="2227263"/>
            <a:ext cx="2234712" cy="374650"/>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lIns="12700" tIns="12700" rIns="12700" bIns="12700">
            <a:flatTx/>
          </a:bodyPr>
          <a:lstStyle/>
          <a:p>
            <a:pPr algn="ctr" eaLnBrk="0" hangingPunct="0"/>
            <a:r>
              <a:rPr lang="pl-PL" altLang="pl-PL" sz="1600" b="1">
                <a:latin typeface="Times New Roman" pitchFamily="18" charset="0"/>
              </a:rPr>
              <a:t>Faza projektowania</a:t>
            </a:r>
          </a:p>
        </p:txBody>
      </p:sp>
      <p:sp>
        <p:nvSpPr>
          <p:cNvPr id="53265" name="Rectangle 17"/>
          <p:cNvSpPr>
            <a:spLocks noChangeArrowheads="1"/>
          </p:cNvSpPr>
          <p:nvPr/>
        </p:nvSpPr>
        <p:spPr bwMode="auto">
          <a:xfrm>
            <a:off x="6630867" y="4779963"/>
            <a:ext cx="1937238" cy="334962"/>
          </a:xfrm>
          <a:prstGeom prst="rect">
            <a:avLst/>
          </a:prstGeom>
          <a:solidFill>
            <a:srgbClr val="FF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lIns="12700" tIns="12700" rIns="12700" bIns="12700">
            <a:flatTx/>
          </a:bodyPr>
          <a:lstStyle/>
          <a:p>
            <a:pPr algn="ctr" eaLnBrk="0" hangingPunct="0"/>
            <a:r>
              <a:rPr lang="pl-PL" altLang="pl-PL" sz="1600" b="1">
                <a:latin typeface="Times New Roman" pitchFamily="18" charset="0"/>
              </a:rPr>
              <a:t>Faza eksploatacji</a:t>
            </a:r>
            <a:endParaRPr lang="pl-PL" altLang="pl-PL" sz="1600">
              <a:latin typeface="Times New Roman" pitchFamily="18" charset="0"/>
            </a:endParaRPr>
          </a:p>
        </p:txBody>
      </p:sp>
      <p:sp>
        <p:nvSpPr>
          <p:cNvPr id="53266" name="Line 18"/>
          <p:cNvSpPr>
            <a:spLocks noChangeShapeType="1"/>
          </p:cNvSpPr>
          <p:nvPr/>
        </p:nvSpPr>
        <p:spPr bwMode="auto">
          <a:xfrm>
            <a:off x="3884735" y="3100388"/>
            <a:ext cx="2349011"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53267" name="Line 19"/>
          <p:cNvSpPr>
            <a:spLocks noChangeShapeType="1"/>
          </p:cNvSpPr>
          <p:nvPr/>
        </p:nvSpPr>
        <p:spPr bwMode="auto">
          <a:xfrm flipH="1">
            <a:off x="2414954" y="6218238"/>
            <a:ext cx="1323243"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53268" name="Text Box 20"/>
          <p:cNvSpPr txBox="1">
            <a:spLocks noChangeArrowheads="1"/>
          </p:cNvSpPr>
          <p:nvPr/>
        </p:nvSpPr>
        <p:spPr bwMode="auto">
          <a:xfrm>
            <a:off x="2562958" y="3848100"/>
            <a:ext cx="2203938" cy="3746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400" b="1">
                <a:latin typeface="Times New Roman" pitchFamily="18" charset="0"/>
              </a:rPr>
              <a:t>Adaptacje i modyfikacje</a:t>
            </a:r>
          </a:p>
        </p:txBody>
      </p:sp>
    </p:spTree>
    <p:extLst>
      <p:ext uri="{BB962C8B-B14F-4D97-AF65-F5344CB8AC3E}">
        <p14:creationId xmlns:p14="http://schemas.microsoft.com/office/powerpoint/2010/main" val="2865125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83274" y="476251"/>
            <a:ext cx="7658100" cy="792163"/>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MODEL PROTOTYPOWANIA</a:t>
            </a:r>
          </a:p>
        </p:txBody>
      </p:sp>
      <p:sp>
        <p:nvSpPr>
          <p:cNvPr id="78851" name="Rectangle 3"/>
          <p:cNvSpPr>
            <a:spLocks noGrp="1" noChangeArrowheads="1"/>
          </p:cNvSpPr>
          <p:nvPr>
            <p:ph idx="1"/>
          </p:nvPr>
        </p:nvSpPr>
        <p:spPr>
          <a:xfrm>
            <a:off x="915866" y="1989138"/>
            <a:ext cx="7542334" cy="3725862"/>
          </a:xfrm>
        </p:spPr>
        <p:txBody>
          <a:bodyPr rtlCol="0">
            <a:normAutofit/>
          </a:bodyPr>
          <a:lstStyle/>
          <a:p>
            <a:pPr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Istota - zamiast budowy modelu "papierowego" oprogramowuje się schemat działania systemu</a:t>
            </a:r>
          </a:p>
          <a:p>
            <a:pPr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Cel:</a:t>
            </a:r>
          </a:p>
          <a:p>
            <a:pPr lvl="2" eaLnBrk="1" fontAlgn="auto" hangingPunct="1">
              <a:lnSpc>
                <a:spcPct val="90000"/>
              </a:lnSpc>
              <a:spcAft>
                <a:spcPts val="0"/>
              </a:spcAft>
              <a:buClr>
                <a:srgbClr val="FF0000"/>
              </a:buClr>
              <a:buFont typeface="Symbol" pitchFamily="18" charset="2"/>
              <a:buChar char="·"/>
              <a:defRPr/>
            </a:pPr>
            <a:r>
              <a:rPr lang="pl-PL" sz="2000" b="1" smtClean="0">
                <a:effectLst>
                  <a:outerShdw blurRad="38100" dist="38100" dir="2700000" algn="tl">
                    <a:srgbClr val="C0C0C0"/>
                  </a:outerShdw>
                </a:effectLst>
              </a:rPr>
              <a:t>redukcja czasu oczekiwania na rezultaty programowe</a:t>
            </a:r>
          </a:p>
          <a:p>
            <a:pPr lvl="2" eaLnBrk="1" fontAlgn="auto" hangingPunct="1">
              <a:lnSpc>
                <a:spcPct val="90000"/>
              </a:lnSpc>
              <a:spcAft>
                <a:spcPts val="0"/>
              </a:spcAft>
              <a:buClr>
                <a:srgbClr val="FF0000"/>
              </a:buClr>
              <a:buFont typeface="Symbol" pitchFamily="18" charset="2"/>
              <a:buChar char="·"/>
              <a:defRPr/>
            </a:pPr>
            <a:r>
              <a:rPr lang="pl-PL" sz="2000" b="1" smtClean="0">
                <a:effectLst>
                  <a:outerShdw blurRad="38100" dist="38100" dir="2700000" algn="tl">
                    <a:srgbClr val="C0C0C0"/>
                  </a:outerShdw>
                </a:effectLst>
              </a:rPr>
              <a:t>szybkie sprzężenie użytkownika z projektantem</a:t>
            </a:r>
          </a:p>
          <a:p>
            <a:pPr lvl="2" eaLnBrk="1" fontAlgn="auto" hangingPunct="1">
              <a:lnSpc>
                <a:spcPct val="90000"/>
              </a:lnSpc>
              <a:spcAft>
                <a:spcPts val="0"/>
              </a:spcAft>
              <a:buClr>
                <a:srgbClr val="FF0000"/>
              </a:buClr>
              <a:buFont typeface="Symbol" pitchFamily="18" charset="2"/>
              <a:buChar char="·"/>
              <a:defRPr/>
            </a:pPr>
            <a:r>
              <a:rPr lang="pl-PL" sz="2000" b="1" smtClean="0">
                <a:effectLst>
                  <a:outerShdw blurRad="38100" dist="38100" dir="2700000" algn="tl">
                    <a:srgbClr val="C0C0C0"/>
                  </a:outerShdw>
                </a:effectLst>
              </a:rPr>
              <a:t>ograniczenie liczby błędów</a:t>
            </a:r>
          </a:p>
          <a:p>
            <a:pPr lvl="2" eaLnBrk="1" fontAlgn="auto" hangingPunct="1">
              <a:lnSpc>
                <a:spcPct val="90000"/>
              </a:lnSpc>
              <a:spcAft>
                <a:spcPts val="0"/>
              </a:spcAft>
              <a:buClr>
                <a:srgbClr val="FF0000"/>
              </a:buClr>
              <a:buFont typeface="Symbol" pitchFamily="18" charset="2"/>
              <a:buChar char="·"/>
              <a:defRPr/>
            </a:pPr>
            <a:r>
              <a:rPr lang="pl-PL" sz="2000" b="1" smtClean="0">
                <a:effectLst>
                  <a:outerShdw blurRad="38100" dist="38100" dir="2700000" algn="tl">
                    <a:srgbClr val="C0C0C0"/>
                  </a:outerShdw>
                </a:effectLst>
              </a:rPr>
              <a:t>większe zaangażowanie użytkownika w analizę i projekt</a:t>
            </a:r>
          </a:p>
          <a:p>
            <a:pPr eaLnBrk="1" fontAlgn="auto" hangingPunct="1">
              <a:lnSpc>
                <a:spcPct val="90000"/>
              </a:lnSpc>
              <a:spcAft>
                <a:spcPts val="0"/>
              </a:spcAft>
              <a:buClr>
                <a:srgbClr val="FF0000"/>
              </a:buClr>
              <a:buFont typeface="Arial" pitchFamily="34" charset="0"/>
              <a:buChar char="•"/>
              <a:defRPr/>
            </a:pPr>
            <a:r>
              <a:rPr lang="pl-PL" sz="2000" b="1" smtClean="0">
                <a:effectLst>
                  <a:outerShdw blurRad="38100" dist="38100" dir="2700000" algn="tl">
                    <a:srgbClr val="C0C0C0"/>
                  </a:outerShdw>
                </a:effectLst>
              </a:rPr>
              <a:t>Wymaga środków programowych typu CASE (Computer Aided System Engineering)</a:t>
            </a:r>
            <a:endParaRPr lang="pl-PL" sz="2000" b="1" smtClean="0"/>
          </a:p>
          <a:p>
            <a:pPr eaLnBrk="1" fontAlgn="auto" hangingPunct="1">
              <a:lnSpc>
                <a:spcPct val="90000"/>
              </a:lnSpc>
              <a:spcAft>
                <a:spcPts val="0"/>
              </a:spcAft>
              <a:buFont typeface="Arial" pitchFamily="34" charset="0"/>
              <a:buChar char="•"/>
              <a:defRPr/>
            </a:pPr>
            <a:endParaRPr lang="pl-PL" sz="2000" b="1" smtClean="0"/>
          </a:p>
        </p:txBody>
      </p:sp>
    </p:spTree>
    <p:extLst>
      <p:ext uri="{BB962C8B-B14F-4D97-AF65-F5344CB8AC3E}">
        <p14:creationId xmlns:p14="http://schemas.microsoft.com/office/powerpoint/2010/main" val="1054510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75593" y="312738"/>
            <a:ext cx="7792915" cy="595312"/>
          </a:xfrm>
        </p:spPr>
        <p:txBody>
          <a:bodyPr/>
          <a:lstStyle/>
          <a:p>
            <a:pPr eaLnBrk="1" hangingPunct="1"/>
            <a:r>
              <a:rPr lang="pl-PL" altLang="pl-PL" sz="2800" b="1" smtClean="0"/>
              <a:t>MODEL Z TWORZENIEM PROTOTYPU</a:t>
            </a:r>
          </a:p>
        </p:txBody>
      </p:sp>
      <p:grpSp>
        <p:nvGrpSpPr>
          <p:cNvPr id="55299" name="Group 3"/>
          <p:cNvGrpSpPr>
            <a:grpSpLocks/>
          </p:cNvGrpSpPr>
          <p:nvPr/>
        </p:nvGrpSpPr>
        <p:grpSpPr bwMode="auto">
          <a:xfrm>
            <a:off x="1153258" y="2000250"/>
            <a:ext cx="6824296" cy="4629150"/>
            <a:chOff x="1015" y="1260"/>
            <a:chExt cx="4298" cy="2916"/>
          </a:xfrm>
        </p:grpSpPr>
        <p:sp>
          <p:nvSpPr>
            <p:cNvPr id="55300" name="Rectangle 4"/>
            <p:cNvSpPr>
              <a:spLocks noChangeArrowheads="1"/>
            </p:cNvSpPr>
            <p:nvPr/>
          </p:nvSpPr>
          <p:spPr bwMode="auto">
            <a:xfrm>
              <a:off x="2168" y="1921"/>
              <a:ext cx="2935" cy="992"/>
            </a:xfrm>
            <a:prstGeom prst="rect">
              <a:avLst/>
            </a:prstGeom>
            <a:solidFill>
              <a:srgbClr val="CCFFCC"/>
            </a:solidFill>
            <a:ln w="9525">
              <a:solidFill>
                <a:srgbClr val="000000"/>
              </a:solidFill>
              <a:miter lim="800000"/>
              <a:headEnd/>
              <a:tailEnd/>
            </a:ln>
          </p:spPr>
          <p:txBody>
            <a:bodyPr lIns="12700" tIns="12700" rIns="12700" bIns="12700"/>
            <a:lstStyle/>
            <a:p>
              <a:pPr algn="ctr" eaLnBrk="0" hangingPunct="0"/>
              <a:r>
                <a:rPr lang="pl-PL" altLang="pl-PL" b="1">
                  <a:latin typeface="Times New Roman" pitchFamily="18" charset="0"/>
                </a:rPr>
                <a:t>Projekt techniczny i generacja oprogramowania</a:t>
              </a:r>
            </a:p>
          </p:txBody>
        </p:sp>
        <p:sp>
          <p:nvSpPr>
            <p:cNvPr id="55301" name="Rectangle 5"/>
            <p:cNvSpPr>
              <a:spLocks noChangeArrowheads="1"/>
            </p:cNvSpPr>
            <p:nvPr/>
          </p:nvSpPr>
          <p:spPr bwMode="auto">
            <a:xfrm>
              <a:off x="2587" y="1260"/>
              <a:ext cx="1992" cy="248"/>
            </a:xfrm>
            <a:prstGeom prst="rect">
              <a:avLst/>
            </a:prstGeom>
            <a:solidFill>
              <a:srgbClr val="CCFFCC"/>
            </a:solidFill>
            <a:ln w="9525">
              <a:solidFill>
                <a:srgbClr val="000000"/>
              </a:solidFill>
              <a:miter lim="800000"/>
              <a:headEnd/>
              <a:tailEnd/>
            </a:ln>
          </p:spPr>
          <p:txBody>
            <a:bodyPr lIns="12700" tIns="12700" rIns="12700" bIns="12700"/>
            <a:lstStyle/>
            <a:p>
              <a:pPr algn="ctr" eaLnBrk="0" hangingPunct="0"/>
              <a:r>
                <a:rPr lang="pl-PL" altLang="pl-PL" b="1">
                  <a:latin typeface="Times New Roman" pitchFamily="18" charset="0"/>
                </a:rPr>
                <a:t>Rozpoznanie i analiza</a:t>
              </a:r>
            </a:p>
          </p:txBody>
        </p:sp>
        <p:sp>
          <p:nvSpPr>
            <p:cNvPr id="55302" name="Rectangle 6"/>
            <p:cNvSpPr>
              <a:spLocks noChangeArrowheads="1"/>
            </p:cNvSpPr>
            <p:nvPr/>
          </p:nvSpPr>
          <p:spPr bwMode="auto">
            <a:xfrm>
              <a:off x="2273" y="2334"/>
              <a:ext cx="2621" cy="4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p>
              <a:pPr algn="ctr" eaLnBrk="0" hangingPunct="0"/>
              <a:r>
                <a:rPr lang="pl-PL" altLang="pl-PL" sz="1600" b="1">
                  <a:latin typeface="Times New Roman" pitchFamily="18" charset="0"/>
                </a:rPr>
                <a:t>Konstruowanie prototypu</a:t>
              </a:r>
            </a:p>
            <a:p>
              <a:pPr algn="ctr" eaLnBrk="0" hangingPunct="0"/>
              <a:r>
                <a:rPr lang="pl-PL" altLang="pl-PL" sz="1600" b="1">
                  <a:latin typeface="Times New Roman" pitchFamily="18" charset="0"/>
                </a:rPr>
                <a:t>Użycie i weryfikacja prototypu</a:t>
              </a:r>
              <a:endParaRPr lang="pl-PL" altLang="pl-PL" sz="1600">
                <a:latin typeface="Times New Roman" pitchFamily="18" charset="0"/>
              </a:endParaRPr>
            </a:p>
            <a:p>
              <a:pPr algn="ctr" eaLnBrk="0" hangingPunct="0"/>
              <a:r>
                <a:rPr lang="pl-PL" altLang="pl-PL" sz="1600" b="1">
                  <a:latin typeface="Times New Roman" pitchFamily="18" charset="0"/>
                </a:rPr>
                <a:t>Modyfikacja prototypu</a:t>
              </a:r>
              <a:endParaRPr lang="pl-PL" altLang="pl-PL" sz="1600">
                <a:latin typeface="Times New Roman" pitchFamily="18" charset="0"/>
              </a:endParaRPr>
            </a:p>
            <a:p>
              <a:pPr algn="ctr" eaLnBrk="0" hangingPunct="0"/>
              <a:endParaRPr lang="pl-PL" altLang="pl-PL">
                <a:latin typeface="Times New Roman" pitchFamily="18" charset="0"/>
              </a:endParaRPr>
            </a:p>
          </p:txBody>
        </p:sp>
        <p:sp>
          <p:nvSpPr>
            <p:cNvPr id="55303" name="Rectangle 7"/>
            <p:cNvSpPr>
              <a:spLocks noChangeArrowheads="1"/>
            </p:cNvSpPr>
            <p:nvPr/>
          </p:nvSpPr>
          <p:spPr bwMode="auto">
            <a:xfrm>
              <a:off x="1958" y="3161"/>
              <a:ext cx="3355" cy="428"/>
            </a:xfrm>
            <a:prstGeom prst="rect">
              <a:avLst/>
            </a:prstGeom>
            <a:solidFill>
              <a:srgbClr val="CCFFCC"/>
            </a:solidFill>
            <a:ln w="9525">
              <a:solidFill>
                <a:srgbClr val="000000"/>
              </a:solidFill>
              <a:miter lim="800000"/>
              <a:headEnd/>
              <a:tailEnd/>
            </a:ln>
          </p:spPr>
          <p:txBody>
            <a:bodyPr lIns="12700" tIns="12700" rIns="12700" bIns="12700"/>
            <a:lstStyle/>
            <a:p>
              <a:pPr algn="ctr" eaLnBrk="0" hangingPunct="0"/>
              <a:r>
                <a:rPr lang="pl-PL" altLang="pl-PL" b="1">
                  <a:latin typeface="Times New Roman" pitchFamily="18" charset="0"/>
                </a:rPr>
                <a:t>Testowanie i instalacja systemu</a:t>
              </a:r>
            </a:p>
            <a:p>
              <a:pPr algn="ctr" eaLnBrk="0" hangingPunct="0"/>
              <a:r>
                <a:rPr lang="pl-PL" altLang="pl-PL" sz="1800" b="1">
                  <a:latin typeface="Times New Roman" pitchFamily="18" charset="0"/>
                </a:rPr>
                <a:t>Przekształcenie w ostatecznie funkcjonujący system</a:t>
              </a:r>
              <a:endParaRPr lang="pl-PL" altLang="pl-PL" sz="1800">
                <a:latin typeface="Times New Roman" pitchFamily="18" charset="0"/>
              </a:endParaRPr>
            </a:p>
          </p:txBody>
        </p:sp>
        <p:sp>
          <p:nvSpPr>
            <p:cNvPr id="55304" name="Rectangle 8"/>
            <p:cNvSpPr>
              <a:spLocks noChangeArrowheads="1"/>
            </p:cNvSpPr>
            <p:nvPr/>
          </p:nvSpPr>
          <p:spPr bwMode="auto">
            <a:xfrm>
              <a:off x="1958" y="3924"/>
              <a:ext cx="3355" cy="252"/>
            </a:xfrm>
            <a:prstGeom prst="rect">
              <a:avLst/>
            </a:prstGeom>
            <a:solidFill>
              <a:srgbClr val="CCFFCC"/>
            </a:solidFill>
            <a:ln w="9525">
              <a:solidFill>
                <a:srgbClr val="000000"/>
              </a:solidFill>
              <a:miter lim="800000"/>
              <a:headEnd/>
              <a:tailEnd/>
            </a:ln>
          </p:spPr>
          <p:txBody>
            <a:bodyPr lIns="12700" tIns="12700" rIns="12700" bIns="12700"/>
            <a:lstStyle/>
            <a:p>
              <a:pPr algn="ctr" eaLnBrk="0" hangingPunct="0"/>
              <a:r>
                <a:rPr lang="pl-PL" altLang="pl-PL" b="1">
                  <a:latin typeface="Times New Roman" pitchFamily="18" charset="0"/>
                </a:rPr>
                <a:t>Eksploatacja i modyfikacja systemu</a:t>
              </a:r>
              <a:endParaRPr lang="pl-PL" altLang="pl-PL">
                <a:latin typeface="Times New Roman" pitchFamily="18" charset="0"/>
              </a:endParaRPr>
            </a:p>
          </p:txBody>
        </p:sp>
        <p:sp>
          <p:nvSpPr>
            <p:cNvPr id="55305" name="Line 9"/>
            <p:cNvSpPr>
              <a:spLocks noChangeShapeType="1"/>
            </p:cNvSpPr>
            <p:nvPr/>
          </p:nvSpPr>
          <p:spPr bwMode="auto">
            <a:xfrm>
              <a:off x="3531" y="1508"/>
              <a:ext cx="0" cy="413"/>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5306" name="Line 10"/>
            <p:cNvSpPr>
              <a:spLocks noChangeShapeType="1"/>
            </p:cNvSpPr>
            <p:nvPr/>
          </p:nvSpPr>
          <p:spPr bwMode="auto">
            <a:xfrm>
              <a:off x="3636" y="2913"/>
              <a:ext cx="0" cy="248"/>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5307" name="Line 11"/>
            <p:cNvSpPr>
              <a:spLocks noChangeShapeType="1"/>
            </p:cNvSpPr>
            <p:nvPr/>
          </p:nvSpPr>
          <p:spPr bwMode="auto">
            <a:xfrm flipH="1">
              <a:off x="3636" y="3574"/>
              <a:ext cx="0" cy="330"/>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5308" name="Line 12"/>
            <p:cNvSpPr>
              <a:spLocks noChangeShapeType="1"/>
            </p:cNvSpPr>
            <p:nvPr/>
          </p:nvSpPr>
          <p:spPr bwMode="auto">
            <a:xfrm flipH="1">
              <a:off x="1015" y="3326"/>
              <a:ext cx="943" cy="0"/>
            </a:xfrm>
            <a:prstGeom prst="line">
              <a:avLst/>
            </a:prstGeom>
            <a:noFill/>
            <a:ln w="1905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pl-PL"/>
            </a:p>
          </p:txBody>
        </p:sp>
        <p:sp>
          <p:nvSpPr>
            <p:cNvPr id="55309" name="Line 13"/>
            <p:cNvSpPr>
              <a:spLocks noChangeShapeType="1"/>
            </p:cNvSpPr>
            <p:nvPr/>
          </p:nvSpPr>
          <p:spPr bwMode="auto">
            <a:xfrm flipH="1">
              <a:off x="1015" y="1343"/>
              <a:ext cx="0" cy="272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l-PL"/>
            </a:p>
          </p:txBody>
        </p:sp>
        <p:sp>
          <p:nvSpPr>
            <p:cNvPr id="55310" name="Line 14"/>
            <p:cNvSpPr>
              <a:spLocks noChangeShapeType="1"/>
            </p:cNvSpPr>
            <p:nvPr/>
          </p:nvSpPr>
          <p:spPr bwMode="auto">
            <a:xfrm>
              <a:off x="1015" y="1343"/>
              <a:ext cx="1572" cy="0"/>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l-PL"/>
            </a:p>
          </p:txBody>
        </p:sp>
        <p:sp>
          <p:nvSpPr>
            <p:cNvPr id="55311" name="Line 15"/>
            <p:cNvSpPr>
              <a:spLocks noChangeShapeType="1"/>
            </p:cNvSpPr>
            <p:nvPr/>
          </p:nvSpPr>
          <p:spPr bwMode="auto">
            <a:xfrm>
              <a:off x="1015" y="2086"/>
              <a:ext cx="1153" cy="0"/>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l-PL"/>
            </a:p>
          </p:txBody>
        </p:sp>
        <p:sp>
          <p:nvSpPr>
            <p:cNvPr id="55312" name="Line 16"/>
            <p:cNvSpPr>
              <a:spLocks noChangeShapeType="1"/>
            </p:cNvSpPr>
            <p:nvPr/>
          </p:nvSpPr>
          <p:spPr bwMode="auto">
            <a:xfrm>
              <a:off x="1015" y="4070"/>
              <a:ext cx="9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grpSp>
    </p:spTree>
    <p:extLst>
      <p:ext uri="{BB962C8B-B14F-4D97-AF65-F5344CB8AC3E}">
        <p14:creationId xmlns:p14="http://schemas.microsoft.com/office/powerpoint/2010/main" val="3733876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53258" y="617538"/>
            <a:ext cx="7791450" cy="508000"/>
          </a:xfrm>
        </p:spPr>
        <p:txBody>
          <a:bodyPr rtlCol="0">
            <a:normAutofit fontScale="90000"/>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MODEL SPIRALNY</a:t>
            </a:r>
          </a:p>
        </p:txBody>
      </p:sp>
      <p:sp>
        <p:nvSpPr>
          <p:cNvPr id="79875" name="Rectangle 3"/>
          <p:cNvSpPr>
            <a:spLocks noGrp="1" noChangeArrowheads="1"/>
          </p:cNvSpPr>
          <p:nvPr>
            <p:ph idx="1"/>
          </p:nvPr>
        </p:nvSpPr>
        <p:spPr>
          <a:xfrm>
            <a:off x="-304800" y="1752600"/>
            <a:ext cx="7772400" cy="4114800"/>
          </a:xfrm>
        </p:spPr>
        <p:txBody>
          <a:bodyPr rtlCol="0">
            <a:normAutofit/>
          </a:bodyPr>
          <a:lstStyle/>
          <a:p>
            <a:pPr lvl="2" eaLnBrk="1" fontAlgn="auto" hangingPunct="1">
              <a:spcAft>
                <a:spcPts val="0"/>
              </a:spcAft>
              <a:buFont typeface="Monotype Sorts" pitchFamily="2" charset="2"/>
              <a:buChar char=" "/>
              <a:defRPr/>
            </a:pPr>
            <a:r>
              <a:rPr lang="pl-PL" sz="2000" b="1" smtClean="0">
                <a:effectLst>
                  <a:outerShdw blurRad="38100" dist="38100" dir="2700000" algn="tl">
                    <a:srgbClr val="C0C0C0"/>
                  </a:outerShdw>
                </a:effectLst>
              </a:rPr>
              <a:t>1. Budowę modelu rozpoczyna się od ustalenia wstępnych wymagań i analizy ryzyka ich realizacji</a:t>
            </a:r>
          </a:p>
          <a:p>
            <a:pPr lvl="2" eaLnBrk="1" fontAlgn="auto" hangingPunct="1">
              <a:spcAft>
                <a:spcPts val="0"/>
              </a:spcAft>
              <a:buFont typeface="Monotype Sorts" pitchFamily="2" charset="2"/>
              <a:buChar char=" "/>
              <a:defRPr/>
            </a:pPr>
            <a:r>
              <a:rPr lang="pl-PL" sz="2000" b="1" smtClean="0">
                <a:effectLst>
                  <a:outerShdw blurRad="38100" dist="38100" dir="2700000" algn="tl">
                    <a:srgbClr val="C0C0C0"/>
                  </a:outerShdw>
                </a:effectLst>
              </a:rPr>
              <a:t>2. Na tej podstawie buduje się pierwszy prototyp i tworzy konceptualny plan całości</a:t>
            </a:r>
          </a:p>
          <a:p>
            <a:pPr lvl="2" eaLnBrk="1" fontAlgn="auto" hangingPunct="1">
              <a:spcAft>
                <a:spcPts val="0"/>
              </a:spcAft>
              <a:buFont typeface="Monotype Sorts" pitchFamily="2" charset="2"/>
              <a:buChar char=" "/>
              <a:defRPr/>
            </a:pPr>
            <a:r>
              <a:rPr lang="pl-PL" sz="2000" b="1" smtClean="0">
                <a:effectLst>
                  <a:outerShdw blurRad="38100" dist="38100" dir="2700000" algn="tl">
                    <a:srgbClr val="C0C0C0"/>
                  </a:outerShdw>
                </a:effectLst>
              </a:rPr>
              <a:t>3. Po kolejnej fazie analizy ryzyka oraz zbadania ewentualnych alternatyw budowany jest następny prototyp i tworzy się wymagania dotyczące oprogramowania</a:t>
            </a:r>
          </a:p>
          <a:p>
            <a:pPr lvl="2" eaLnBrk="1" fontAlgn="auto" hangingPunct="1">
              <a:spcAft>
                <a:spcPts val="0"/>
              </a:spcAft>
              <a:buFont typeface="Monotype Sorts" pitchFamily="2" charset="2"/>
              <a:buChar char=" "/>
              <a:defRPr/>
            </a:pPr>
            <a:r>
              <a:rPr lang="pl-PL" sz="2000" b="1" smtClean="0">
                <a:effectLst>
                  <a:outerShdw blurRad="38100" dist="38100" dir="2700000" algn="tl">
                    <a:srgbClr val="C0C0C0"/>
                  </a:outerShdw>
                </a:effectLst>
              </a:rPr>
              <a:t>4. Powstaje plan tworzenia i odbywa się kolejny etap zakończony projektem oprogramowania</a:t>
            </a:r>
          </a:p>
          <a:p>
            <a:pPr lvl="2" eaLnBrk="1" fontAlgn="auto" hangingPunct="1">
              <a:spcAft>
                <a:spcPts val="0"/>
              </a:spcAft>
              <a:buFont typeface="Monotype Sorts" pitchFamily="2" charset="2"/>
              <a:buChar char=" "/>
              <a:defRPr/>
            </a:pPr>
            <a:r>
              <a:rPr lang="pl-PL" sz="2000" b="1" smtClean="0">
                <a:effectLst>
                  <a:outerShdw blurRad="38100" dist="38100" dir="2700000" algn="tl">
                    <a:srgbClr val="C0C0C0"/>
                  </a:outerShdw>
                </a:effectLst>
              </a:rPr>
              <a:t>5. Kolejny obieg przynosi projekt szczegółowy, oprogramowanie, testy i wdrożenie</a:t>
            </a:r>
            <a:endParaRPr lang="pl-PL" smtClean="0"/>
          </a:p>
        </p:txBody>
      </p:sp>
    </p:spTree>
    <p:extLst>
      <p:ext uri="{BB962C8B-B14F-4D97-AF65-F5344CB8AC3E}">
        <p14:creationId xmlns:p14="http://schemas.microsoft.com/office/powerpoint/2010/main" val="2469337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014797" y="3660775"/>
            <a:ext cx="662354" cy="338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0" hangingPunct="0"/>
            <a:r>
              <a:rPr lang="pl-PL" altLang="pl-PL" sz="1400" b="1" i="1">
                <a:latin typeface="Times New Roman" pitchFamily="18" charset="0"/>
              </a:rPr>
              <a:t>czas</a:t>
            </a:r>
          </a:p>
        </p:txBody>
      </p:sp>
      <p:sp>
        <p:nvSpPr>
          <p:cNvPr id="57347" name="Rectangle 3"/>
          <p:cNvSpPr>
            <a:spLocks noChangeArrowheads="1"/>
          </p:cNvSpPr>
          <p:nvPr/>
        </p:nvSpPr>
        <p:spPr bwMode="auto">
          <a:xfrm>
            <a:off x="5087816" y="4484689"/>
            <a:ext cx="1145931"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Wymagania</a:t>
            </a:r>
          </a:p>
        </p:txBody>
      </p:sp>
      <p:sp>
        <p:nvSpPr>
          <p:cNvPr id="57348" name="Rectangle 4"/>
          <p:cNvSpPr>
            <a:spLocks noChangeArrowheads="1"/>
          </p:cNvSpPr>
          <p:nvPr/>
        </p:nvSpPr>
        <p:spPr bwMode="auto">
          <a:xfrm>
            <a:off x="3257550" y="3582989"/>
            <a:ext cx="101990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400" b="1">
                <a:latin typeface="Times New Roman" pitchFamily="18" charset="0"/>
              </a:rPr>
              <a:t>Wstępne wymagania</a:t>
            </a:r>
          </a:p>
        </p:txBody>
      </p:sp>
      <p:sp>
        <p:nvSpPr>
          <p:cNvPr id="57349" name="Text Box 5"/>
          <p:cNvSpPr txBox="1">
            <a:spLocks noChangeArrowheads="1"/>
          </p:cNvSpPr>
          <p:nvPr/>
        </p:nvSpPr>
        <p:spPr bwMode="auto">
          <a:xfrm>
            <a:off x="2970335" y="3105151"/>
            <a:ext cx="1411165"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400" b="1">
                <a:latin typeface="Times New Roman" pitchFamily="18" charset="0"/>
              </a:rPr>
              <a:t>Wariantowanie</a:t>
            </a:r>
          </a:p>
        </p:txBody>
      </p:sp>
      <p:sp>
        <p:nvSpPr>
          <p:cNvPr id="57350" name="Text Box 6"/>
          <p:cNvSpPr txBox="1">
            <a:spLocks noChangeArrowheads="1"/>
          </p:cNvSpPr>
          <p:nvPr/>
        </p:nvSpPr>
        <p:spPr bwMode="auto">
          <a:xfrm>
            <a:off x="2709496" y="2503489"/>
            <a:ext cx="1987062"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0" hangingPunct="0"/>
            <a:r>
              <a:rPr lang="pl-PL" altLang="pl-PL" sz="1400" b="1">
                <a:latin typeface="Times New Roman" pitchFamily="18" charset="0"/>
              </a:rPr>
              <a:t>Harmonogramowanie</a:t>
            </a:r>
          </a:p>
        </p:txBody>
      </p:sp>
      <p:sp>
        <p:nvSpPr>
          <p:cNvPr id="57351" name="Rectangle 7"/>
          <p:cNvSpPr>
            <a:spLocks noGrp="1" noChangeArrowheads="1"/>
          </p:cNvSpPr>
          <p:nvPr>
            <p:ph type="title"/>
          </p:nvPr>
        </p:nvSpPr>
        <p:spPr>
          <a:xfrm>
            <a:off x="1113693" y="541339"/>
            <a:ext cx="7792915" cy="655637"/>
          </a:xfrm>
        </p:spPr>
        <p:txBody>
          <a:bodyPr/>
          <a:lstStyle/>
          <a:p>
            <a:pPr eaLnBrk="1" hangingPunct="1"/>
            <a:r>
              <a:rPr lang="pl-PL" altLang="pl-PL" sz="2800" b="1" smtClean="0"/>
              <a:t>MODEL SPIRALNY</a:t>
            </a:r>
          </a:p>
        </p:txBody>
      </p:sp>
      <p:sp>
        <p:nvSpPr>
          <p:cNvPr id="57352" name="Line 8"/>
          <p:cNvSpPr>
            <a:spLocks noChangeShapeType="1"/>
          </p:cNvSpPr>
          <p:nvPr/>
        </p:nvSpPr>
        <p:spPr bwMode="auto">
          <a:xfrm>
            <a:off x="4476750" y="1844675"/>
            <a:ext cx="0" cy="4491038"/>
          </a:xfrm>
          <a:prstGeom prst="line">
            <a:avLst/>
          </a:prstGeom>
          <a:noFill/>
          <a:ln w="28575">
            <a:solidFill>
              <a:schemeClr val="hlink"/>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pl-PL"/>
          </a:p>
        </p:txBody>
      </p:sp>
      <p:sp>
        <p:nvSpPr>
          <p:cNvPr id="57353" name="Rectangle 9"/>
          <p:cNvSpPr>
            <a:spLocks noChangeArrowheads="1"/>
          </p:cNvSpPr>
          <p:nvPr/>
        </p:nvSpPr>
        <p:spPr bwMode="auto">
          <a:xfrm>
            <a:off x="7001608" y="1903414"/>
            <a:ext cx="1836127"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600" b="1">
                <a:solidFill>
                  <a:schemeClr val="tx2"/>
                </a:solidFill>
                <a:latin typeface="Times New Roman" pitchFamily="18" charset="0"/>
              </a:rPr>
              <a:t>Ewaluacja alternatyw, identyfikowanie i likwidacja zagrożeń</a:t>
            </a:r>
            <a:endParaRPr lang="pl-PL" altLang="pl-PL" sz="1600">
              <a:solidFill>
                <a:schemeClr val="tx2"/>
              </a:solidFill>
              <a:latin typeface="Times New Roman" pitchFamily="18" charset="0"/>
            </a:endParaRPr>
          </a:p>
        </p:txBody>
      </p:sp>
      <p:sp>
        <p:nvSpPr>
          <p:cNvPr id="57354" name="Line 10"/>
          <p:cNvSpPr>
            <a:spLocks noChangeShapeType="1"/>
          </p:cNvSpPr>
          <p:nvPr/>
        </p:nvSpPr>
        <p:spPr bwMode="auto">
          <a:xfrm>
            <a:off x="1729155" y="4208463"/>
            <a:ext cx="6076950" cy="0"/>
          </a:xfrm>
          <a:prstGeom prst="line">
            <a:avLst/>
          </a:prstGeom>
          <a:noFill/>
          <a:ln w="28575">
            <a:solidFill>
              <a:schemeClr val="hlink"/>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pl-PL"/>
          </a:p>
        </p:txBody>
      </p:sp>
      <p:sp>
        <p:nvSpPr>
          <p:cNvPr id="57355" name="Rectangle 11"/>
          <p:cNvSpPr>
            <a:spLocks noChangeArrowheads="1"/>
          </p:cNvSpPr>
          <p:nvPr/>
        </p:nvSpPr>
        <p:spPr bwMode="auto">
          <a:xfrm>
            <a:off x="4476750" y="3908425"/>
            <a:ext cx="94370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400" b="1">
                <a:latin typeface="Times New Roman" pitchFamily="18" charset="0"/>
              </a:rPr>
              <a:t>Prototyp 1</a:t>
            </a:r>
          </a:p>
        </p:txBody>
      </p:sp>
      <p:sp>
        <p:nvSpPr>
          <p:cNvPr id="57356" name="Arc 12"/>
          <p:cNvSpPr>
            <a:spLocks/>
          </p:cNvSpPr>
          <p:nvPr/>
        </p:nvSpPr>
        <p:spPr bwMode="auto">
          <a:xfrm>
            <a:off x="4476751" y="3792538"/>
            <a:ext cx="1033096" cy="3619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57" name="Arc 13"/>
          <p:cNvSpPr>
            <a:spLocks/>
          </p:cNvSpPr>
          <p:nvPr/>
        </p:nvSpPr>
        <p:spPr bwMode="auto">
          <a:xfrm flipV="1">
            <a:off x="4476751" y="4154489"/>
            <a:ext cx="1033096" cy="45878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58" name="Arc 14"/>
          <p:cNvSpPr>
            <a:spLocks/>
          </p:cNvSpPr>
          <p:nvPr/>
        </p:nvSpPr>
        <p:spPr bwMode="auto">
          <a:xfrm flipH="1" flipV="1">
            <a:off x="3329354" y="4137025"/>
            <a:ext cx="1147397" cy="476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59" name="Arc 15"/>
          <p:cNvSpPr>
            <a:spLocks/>
          </p:cNvSpPr>
          <p:nvPr/>
        </p:nvSpPr>
        <p:spPr bwMode="auto">
          <a:xfrm flipH="1">
            <a:off x="3329354" y="3335339"/>
            <a:ext cx="1147397" cy="8032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0" name="Arc 16"/>
          <p:cNvSpPr>
            <a:spLocks/>
          </p:cNvSpPr>
          <p:nvPr/>
        </p:nvSpPr>
        <p:spPr bwMode="auto">
          <a:xfrm>
            <a:off x="4476750" y="3335339"/>
            <a:ext cx="1834662" cy="8032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1" name="Arc 17"/>
          <p:cNvSpPr>
            <a:spLocks/>
          </p:cNvSpPr>
          <p:nvPr/>
        </p:nvSpPr>
        <p:spPr bwMode="auto">
          <a:xfrm flipV="1">
            <a:off x="4476750" y="4137026"/>
            <a:ext cx="1834662" cy="10318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2" name="Arc 18"/>
          <p:cNvSpPr>
            <a:spLocks/>
          </p:cNvSpPr>
          <p:nvPr/>
        </p:nvSpPr>
        <p:spPr bwMode="auto">
          <a:xfrm flipH="1" flipV="1">
            <a:off x="2413489" y="4137026"/>
            <a:ext cx="2063262" cy="10318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3" name="Arc 19"/>
          <p:cNvSpPr>
            <a:spLocks/>
          </p:cNvSpPr>
          <p:nvPr/>
        </p:nvSpPr>
        <p:spPr bwMode="auto">
          <a:xfrm flipH="1">
            <a:off x="2413489" y="2760664"/>
            <a:ext cx="2063262" cy="1411287"/>
          </a:xfrm>
          <a:custGeom>
            <a:avLst/>
            <a:gdLst>
              <a:gd name="T0" fmla="*/ 0 w 21600"/>
              <a:gd name="T1" fmla="*/ 0 h 22146"/>
              <a:gd name="T2" fmla="*/ 2147483647 w 21600"/>
              <a:gd name="T3" fmla="*/ 2147483647 h 22146"/>
              <a:gd name="T4" fmla="*/ 0 w 21600"/>
              <a:gd name="T5" fmla="*/ 2147483647 h 22146"/>
              <a:gd name="T6" fmla="*/ 0 60000 65536"/>
              <a:gd name="T7" fmla="*/ 0 60000 65536"/>
              <a:gd name="T8" fmla="*/ 0 60000 65536"/>
              <a:gd name="T9" fmla="*/ 0 w 21600"/>
              <a:gd name="T10" fmla="*/ 0 h 22146"/>
              <a:gd name="T11" fmla="*/ 21600 w 21600"/>
              <a:gd name="T12" fmla="*/ 22146 h 22146"/>
            </a:gdLst>
            <a:ahLst/>
            <a:cxnLst>
              <a:cxn ang="T6">
                <a:pos x="T0" y="T1"/>
              </a:cxn>
              <a:cxn ang="T7">
                <a:pos x="T2" y="T3"/>
              </a:cxn>
              <a:cxn ang="T8">
                <a:pos x="T4" y="T5"/>
              </a:cxn>
            </a:cxnLst>
            <a:rect l="T9" t="T10" r="T11" b="T12"/>
            <a:pathLst>
              <a:path w="21600" h="22146" fill="none" extrusionOk="0">
                <a:moveTo>
                  <a:pt x="-1" y="0"/>
                </a:moveTo>
                <a:cubicBezTo>
                  <a:pt x="11929" y="0"/>
                  <a:pt x="21600" y="9670"/>
                  <a:pt x="21600" y="21600"/>
                </a:cubicBezTo>
                <a:cubicBezTo>
                  <a:pt x="21600" y="21782"/>
                  <a:pt x="21597" y="21964"/>
                  <a:pt x="21593" y="22146"/>
                </a:cubicBezTo>
              </a:path>
              <a:path w="21600" h="22146" stroke="0" extrusionOk="0">
                <a:moveTo>
                  <a:pt x="-1" y="0"/>
                </a:moveTo>
                <a:cubicBezTo>
                  <a:pt x="11929" y="0"/>
                  <a:pt x="21600" y="9670"/>
                  <a:pt x="21600" y="21600"/>
                </a:cubicBezTo>
                <a:cubicBezTo>
                  <a:pt x="21600" y="21782"/>
                  <a:pt x="21597" y="21964"/>
                  <a:pt x="21593" y="22146"/>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4" name="Arc 20"/>
          <p:cNvSpPr>
            <a:spLocks/>
          </p:cNvSpPr>
          <p:nvPr/>
        </p:nvSpPr>
        <p:spPr bwMode="auto">
          <a:xfrm>
            <a:off x="4476751" y="2762251"/>
            <a:ext cx="2523392" cy="13763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5" name="Arc 21"/>
          <p:cNvSpPr>
            <a:spLocks/>
          </p:cNvSpPr>
          <p:nvPr/>
        </p:nvSpPr>
        <p:spPr bwMode="auto">
          <a:xfrm flipV="1">
            <a:off x="4476751" y="4137026"/>
            <a:ext cx="2523392" cy="16049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6" name="Arc 22"/>
          <p:cNvSpPr>
            <a:spLocks/>
          </p:cNvSpPr>
          <p:nvPr/>
        </p:nvSpPr>
        <p:spPr bwMode="auto">
          <a:xfrm flipH="1" flipV="1">
            <a:off x="1839058" y="4137026"/>
            <a:ext cx="2637692" cy="16049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7" name="Arc 23"/>
          <p:cNvSpPr>
            <a:spLocks/>
          </p:cNvSpPr>
          <p:nvPr/>
        </p:nvSpPr>
        <p:spPr bwMode="auto">
          <a:xfrm flipH="1">
            <a:off x="1846385" y="2154238"/>
            <a:ext cx="2634762" cy="2055812"/>
          </a:xfrm>
          <a:custGeom>
            <a:avLst/>
            <a:gdLst>
              <a:gd name="T0" fmla="*/ 0 w 21600"/>
              <a:gd name="T1" fmla="*/ 0 h 22785"/>
              <a:gd name="T2" fmla="*/ 2147483647 w 21600"/>
              <a:gd name="T3" fmla="*/ 2147483647 h 22785"/>
              <a:gd name="T4" fmla="*/ 0 w 21600"/>
              <a:gd name="T5" fmla="*/ 2147483647 h 22785"/>
              <a:gd name="T6" fmla="*/ 0 60000 65536"/>
              <a:gd name="T7" fmla="*/ 0 60000 65536"/>
              <a:gd name="T8" fmla="*/ 0 60000 65536"/>
              <a:gd name="T9" fmla="*/ 0 w 21600"/>
              <a:gd name="T10" fmla="*/ 0 h 22785"/>
              <a:gd name="T11" fmla="*/ 21600 w 21600"/>
              <a:gd name="T12" fmla="*/ 22785 h 22785"/>
            </a:gdLst>
            <a:ahLst/>
            <a:cxnLst>
              <a:cxn ang="T6">
                <a:pos x="T0" y="T1"/>
              </a:cxn>
              <a:cxn ang="T7">
                <a:pos x="T2" y="T3"/>
              </a:cxn>
              <a:cxn ang="T8">
                <a:pos x="T4" y="T5"/>
              </a:cxn>
            </a:cxnLst>
            <a:rect l="T9" t="T10" r="T11" b="T12"/>
            <a:pathLst>
              <a:path w="21600" h="22785" fill="none" extrusionOk="0">
                <a:moveTo>
                  <a:pt x="-1" y="0"/>
                </a:moveTo>
                <a:cubicBezTo>
                  <a:pt x="11929" y="0"/>
                  <a:pt x="21600" y="9670"/>
                  <a:pt x="21600" y="21600"/>
                </a:cubicBezTo>
                <a:cubicBezTo>
                  <a:pt x="21600" y="21995"/>
                  <a:pt x="21589" y="22390"/>
                  <a:pt x="21567" y="22785"/>
                </a:cubicBezTo>
              </a:path>
              <a:path w="21600" h="22785" stroke="0" extrusionOk="0">
                <a:moveTo>
                  <a:pt x="-1" y="0"/>
                </a:moveTo>
                <a:cubicBezTo>
                  <a:pt x="11929" y="0"/>
                  <a:pt x="21600" y="9670"/>
                  <a:pt x="21600" y="21600"/>
                </a:cubicBezTo>
                <a:cubicBezTo>
                  <a:pt x="21600" y="21995"/>
                  <a:pt x="21589" y="22390"/>
                  <a:pt x="21567" y="22785"/>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8" name="Arc 24"/>
          <p:cNvSpPr>
            <a:spLocks/>
          </p:cNvSpPr>
          <p:nvPr/>
        </p:nvSpPr>
        <p:spPr bwMode="auto">
          <a:xfrm>
            <a:off x="4481146" y="2133600"/>
            <a:ext cx="3096358" cy="2095500"/>
          </a:xfrm>
          <a:custGeom>
            <a:avLst/>
            <a:gdLst>
              <a:gd name="T0" fmla="*/ 2147483647 w 21600"/>
              <a:gd name="T1" fmla="*/ 0 h 21599"/>
              <a:gd name="T2" fmla="*/ 2147483647 w 21600"/>
              <a:gd name="T3" fmla="*/ 2147483647 h 21599"/>
              <a:gd name="T4" fmla="*/ 0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222" y="0"/>
                </a:moveTo>
                <a:cubicBezTo>
                  <a:pt x="12064" y="122"/>
                  <a:pt x="21600" y="9756"/>
                  <a:pt x="21600" y="21599"/>
                </a:cubicBezTo>
              </a:path>
              <a:path w="21600" h="21599" stroke="0" extrusionOk="0">
                <a:moveTo>
                  <a:pt x="222" y="0"/>
                </a:moveTo>
                <a:cubicBezTo>
                  <a:pt x="12064" y="122"/>
                  <a:pt x="21600" y="9756"/>
                  <a:pt x="21600" y="21599"/>
                </a:cubicBezTo>
                <a:lnTo>
                  <a:pt x="0" y="21599"/>
                </a:lnTo>
                <a:lnTo>
                  <a:pt x="222"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69" name="Arc 25"/>
          <p:cNvSpPr>
            <a:spLocks/>
          </p:cNvSpPr>
          <p:nvPr/>
        </p:nvSpPr>
        <p:spPr bwMode="auto">
          <a:xfrm flipV="1">
            <a:off x="4501662" y="4129088"/>
            <a:ext cx="3097823" cy="2178050"/>
          </a:xfrm>
          <a:custGeom>
            <a:avLst/>
            <a:gdLst>
              <a:gd name="T0" fmla="*/ 0 w 21573"/>
              <a:gd name="T1" fmla="*/ 0 h 21600"/>
              <a:gd name="T2" fmla="*/ 2147483647 w 21573"/>
              <a:gd name="T3" fmla="*/ 2147483647 h 21600"/>
              <a:gd name="T4" fmla="*/ 0 w 21573"/>
              <a:gd name="T5" fmla="*/ 2147483647 h 21600"/>
              <a:gd name="T6" fmla="*/ 0 60000 65536"/>
              <a:gd name="T7" fmla="*/ 0 60000 65536"/>
              <a:gd name="T8" fmla="*/ 0 60000 65536"/>
              <a:gd name="T9" fmla="*/ 0 w 21573"/>
              <a:gd name="T10" fmla="*/ 0 h 21600"/>
              <a:gd name="T11" fmla="*/ 21573 w 21573"/>
              <a:gd name="T12" fmla="*/ 21600 h 21600"/>
            </a:gdLst>
            <a:ahLst/>
            <a:cxnLst>
              <a:cxn ang="T6">
                <a:pos x="T0" y="T1"/>
              </a:cxn>
              <a:cxn ang="T7">
                <a:pos x="T2" y="T3"/>
              </a:cxn>
              <a:cxn ang="T8">
                <a:pos x="T4" y="T5"/>
              </a:cxn>
            </a:cxnLst>
            <a:rect l="T9" t="T10" r="T11" b="T12"/>
            <a:pathLst>
              <a:path w="21573" h="21600" fill="none" extrusionOk="0">
                <a:moveTo>
                  <a:pt x="-1" y="0"/>
                </a:moveTo>
                <a:cubicBezTo>
                  <a:pt x="11507" y="0"/>
                  <a:pt x="20994" y="9021"/>
                  <a:pt x="21572" y="20515"/>
                </a:cubicBezTo>
              </a:path>
              <a:path w="21573" h="21600" stroke="0" extrusionOk="0">
                <a:moveTo>
                  <a:pt x="-1" y="0"/>
                </a:moveTo>
                <a:cubicBezTo>
                  <a:pt x="11507" y="0"/>
                  <a:pt x="20994" y="9021"/>
                  <a:pt x="21572" y="20515"/>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70" name="Rectangle 26"/>
          <p:cNvSpPr>
            <a:spLocks noChangeArrowheads="1"/>
          </p:cNvSpPr>
          <p:nvPr/>
        </p:nvSpPr>
        <p:spPr bwMode="auto">
          <a:xfrm>
            <a:off x="477715" y="5899150"/>
            <a:ext cx="1859574"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600" b="1">
                <a:solidFill>
                  <a:schemeClr val="tx2"/>
                </a:solidFill>
                <a:latin typeface="Times New Roman" pitchFamily="18" charset="0"/>
              </a:rPr>
              <a:t>Planowanie następnych faz</a:t>
            </a:r>
            <a:endParaRPr lang="pl-PL" altLang="pl-PL" sz="1600">
              <a:solidFill>
                <a:schemeClr val="tx2"/>
              </a:solidFill>
              <a:latin typeface="Times New Roman" pitchFamily="18" charset="0"/>
            </a:endParaRPr>
          </a:p>
        </p:txBody>
      </p:sp>
      <p:sp>
        <p:nvSpPr>
          <p:cNvPr id="57371" name="Rectangle 27"/>
          <p:cNvSpPr>
            <a:spLocks noChangeArrowheads="1"/>
          </p:cNvSpPr>
          <p:nvPr/>
        </p:nvSpPr>
        <p:spPr bwMode="auto">
          <a:xfrm>
            <a:off x="7363558" y="5994400"/>
            <a:ext cx="1375996"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600" b="1">
                <a:solidFill>
                  <a:schemeClr val="tx2"/>
                </a:solidFill>
                <a:latin typeface="Times New Roman" pitchFamily="18" charset="0"/>
              </a:rPr>
              <a:t>Konstruowanie</a:t>
            </a:r>
            <a:endParaRPr lang="pl-PL" altLang="pl-PL" sz="1600">
              <a:solidFill>
                <a:schemeClr val="tx2"/>
              </a:solidFill>
              <a:latin typeface="Times New Roman" pitchFamily="18" charset="0"/>
            </a:endParaRPr>
          </a:p>
        </p:txBody>
      </p:sp>
      <p:sp>
        <p:nvSpPr>
          <p:cNvPr id="57372" name="Rectangle 28"/>
          <p:cNvSpPr>
            <a:spLocks noChangeArrowheads="1"/>
          </p:cNvSpPr>
          <p:nvPr/>
        </p:nvSpPr>
        <p:spPr bwMode="auto">
          <a:xfrm>
            <a:off x="5509846" y="3925889"/>
            <a:ext cx="9393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Prototyp 2</a:t>
            </a:r>
          </a:p>
        </p:txBody>
      </p:sp>
      <p:sp>
        <p:nvSpPr>
          <p:cNvPr id="57373" name="Rectangle 29"/>
          <p:cNvSpPr>
            <a:spLocks noChangeArrowheads="1"/>
          </p:cNvSpPr>
          <p:nvPr/>
        </p:nvSpPr>
        <p:spPr bwMode="auto">
          <a:xfrm>
            <a:off x="6424246" y="3924300"/>
            <a:ext cx="46159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a:t>
            </a:r>
          </a:p>
        </p:txBody>
      </p:sp>
      <p:sp>
        <p:nvSpPr>
          <p:cNvPr id="57374" name="Rectangle 30"/>
          <p:cNvSpPr>
            <a:spLocks noChangeArrowheads="1"/>
          </p:cNvSpPr>
          <p:nvPr/>
        </p:nvSpPr>
        <p:spPr bwMode="auto">
          <a:xfrm>
            <a:off x="7114443" y="3924300"/>
            <a:ext cx="45866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endParaRPr lang="pl-PL" altLang="pl-PL" sz="1200">
              <a:latin typeface="Times New Roman" pitchFamily="18" charset="0"/>
            </a:endParaRPr>
          </a:p>
        </p:txBody>
      </p:sp>
      <p:sp>
        <p:nvSpPr>
          <p:cNvPr id="57375" name="Rectangle 31"/>
          <p:cNvSpPr>
            <a:spLocks noChangeArrowheads="1"/>
          </p:cNvSpPr>
          <p:nvPr/>
        </p:nvSpPr>
        <p:spPr bwMode="auto">
          <a:xfrm>
            <a:off x="6997212" y="3924300"/>
            <a:ext cx="575896"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a:t>
            </a:r>
          </a:p>
        </p:txBody>
      </p:sp>
      <p:sp>
        <p:nvSpPr>
          <p:cNvPr id="57376" name="Rectangle 32"/>
          <p:cNvSpPr>
            <a:spLocks noChangeArrowheads="1"/>
          </p:cNvSpPr>
          <p:nvPr/>
        </p:nvSpPr>
        <p:spPr bwMode="auto">
          <a:xfrm>
            <a:off x="4591051" y="3581400"/>
            <a:ext cx="197240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Analiza ryzyka</a:t>
            </a:r>
          </a:p>
        </p:txBody>
      </p:sp>
      <p:sp>
        <p:nvSpPr>
          <p:cNvPr id="57377" name="Rectangle 33"/>
          <p:cNvSpPr>
            <a:spLocks noChangeArrowheads="1"/>
          </p:cNvSpPr>
          <p:nvPr/>
        </p:nvSpPr>
        <p:spPr bwMode="auto">
          <a:xfrm>
            <a:off x="4705351" y="3008313"/>
            <a:ext cx="165588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400" b="1">
                <a:latin typeface="Times New Roman" pitchFamily="18" charset="0"/>
              </a:rPr>
              <a:t>Analiza ryzyka</a:t>
            </a:r>
          </a:p>
        </p:txBody>
      </p:sp>
      <p:sp>
        <p:nvSpPr>
          <p:cNvPr id="57378" name="Rectangle 34"/>
          <p:cNvSpPr>
            <a:spLocks noChangeArrowheads="1"/>
          </p:cNvSpPr>
          <p:nvPr/>
        </p:nvSpPr>
        <p:spPr bwMode="auto">
          <a:xfrm>
            <a:off x="3141785" y="4154489"/>
            <a:ext cx="162657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400" b="1">
                <a:latin typeface="Times New Roman" pitchFamily="18" charset="0"/>
              </a:rPr>
              <a:t>Plan całości</a:t>
            </a:r>
          </a:p>
        </p:txBody>
      </p:sp>
      <p:sp>
        <p:nvSpPr>
          <p:cNvPr id="57379" name="Rectangle 35"/>
          <p:cNvSpPr>
            <a:spLocks noChangeArrowheads="1"/>
          </p:cNvSpPr>
          <p:nvPr/>
        </p:nvSpPr>
        <p:spPr bwMode="auto">
          <a:xfrm>
            <a:off x="4476751" y="4154488"/>
            <a:ext cx="1462454"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Zarys działania</a:t>
            </a:r>
          </a:p>
        </p:txBody>
      </p:sp>
      <p:sp>
        <p:nvSpPr>
          <p:cNvPr id="57380" name="Rectangle 36"/>
          <p:cNvSpPr>
            <a:spLocks noChangeArrowheads="1"/>
          </p:cNvSpPr>
          <p:nvPr/>
        </p:nvSpPr>
        <p:spPr bwMode="auto">
          <a:xfrm>
            <a:off x="4654061" y="2447925"/>
            <a:ext cx="126169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r>
              <a:rPr lang="pl-PL" altLang="pl-PL" sz="1400" b="1">
                <a:latin typeface="Times New Roman" pitchFamily="18" charset="0"/>
              </a:rPr>
              <a:t>Analiza ryzyka</a:t>
            </a:r>
          </a:p>
        </p:txBody>
      </p:sp>
      <p:sp>
        <p:nvSpPr>
          <p:cNvPr id="57381" name="Rectangle 37"/>
          <p:cNvSpPr>
            <a:spLocks noChangeArrowheads="1"/>
          </p:cNvSpPr>
          <p:nvPr/>
        </p:nvSpPr>
        <p:spPr bwMode="auto">
          <a:xfrm>
            <a:off x="4501662" y="4651375"/>
            <a:ext cx="150348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oprogramowania</a:t>
            </a:r>
          </a:p>
        </p:txBody>
      </p:sp>
      <p:sp>
        <p:nvSpPr>
          <p:cNvPr id="57382" name="Rectangle 38"/>
          <p:cNvSpPr>
            <a:spLocks noChangeArrowheads="1"/>
          </p:cNvSpPr>
          <p:nvPr/>
        </p:nvSpPr>
        <p:spPr bwMode="auto">
          <a:xfrm>
            <a:off x="2872154" y="4383088"/>
            <a:ext cx="108438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Plan</a:t>
            </a:r>
          </a:p>
          <a:p>
            <a:pPr eaLnBrk="0" hangingPunct="0"/>
            <a:r>
              <a:rPr lang="pl-PL" altLang="pl-PL" sz="1400" b="1">
                <a:latin typeface="Times New Roman" pitchFamily="18" charset="0"/>
              </a:rPr>
              <a:t>tworzenia</a:t>
            </a:r>
          </a:p>
        </p:txBody>
      </p:sp>
      <p:sp>
        <p:nvSpPr>
          <p:cNvPr id="57383" name="Rectangle 39"/>
          <p:cNvSpPr>
            <a:spLocks noChangeArrowheads="1"/>
          </p:cNvSpPr>
          <p:nvPr/>
        </p:nvSpPr>
        <p:spPr bwMode="auto">
          <a:xfrm>
            <a:off x="6957646" y="4270375"/>
            <a:ext cx="915866"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Projekt</a:t>
            </a:r>
          </a:p>
        </p:txBody>
      </p:sp>
      <p:sp>
        <p:nvSpPr>
          <p:cNvPr id="57384" name="Rectangle 40"/>
          <p:cNvSpPr>
            <a:spLocks noChangeArrowheads="1"/>
          </p:cNvSpPr>
          <p:nvPr/>
        </p:nvSpPr>
        <p:spPr bwMode="auto">
          <a:xfrm>
            <a:off x="4706815" y="5146675"/>
            <a:ext cx="1565031"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oprogramowania</a:t>
            </a:r>
          </a:p>
        </p:txBody>
      </p:sp>
      <p:sp>
        <p:nvSpPr>
          <p:cNvPr id="57385" name="Rectangle 41"/>
          <p:cNvSpPr>
            <a:spLocks noChangeArrowheads="1"/>
          </p:cNvSpPr>
          <p:nvPr/>
        </p:nvSpPr>
        <p:spPr bwMode="auto">
          <a:xfrm>
            <a:off x="4514850" y="5364164"/>
            <a:ext cx="11473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i weryfikacja</a:t>
            </a:r>
          </a:p>
        </p:txBody>
      </p:sp>
      <p:sp>
        <p:nvSpPr>
          <p:cNvPr id="57386" name="Rectangle 42"/>
          <p:cNvSpPr>
            <a:spLocks noChangeArrowheads="1"/>
          </p:cNvSpPr>
          <p:nvPr/>
        </p:nvSpPr>
        <p:spPr bwMode="auto">
          <a:xfrm>
            <a:off x="2413489" y="4841875"/>
            <a:ext cx="57296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Plan</a:t>
            </a:r>
          </a:p>
        </p:txBody>
      </p:sp>
      <p:sp>
        <p:nvSpPr>
          <p:cNvPr id="57387" name="Rectangle 43"/>
          <p:cNvSpPr>
            <a:spLocks noChangeArrowheads="1"/>
          </p:cNvSpPr>
          <p:nvPr/>
        </p:nvSpPr>
        <p:spPr bwMode="auto">
          <a:xfrm>
            <a:off x="2756389" y="5070475"/>
            <a:ext cx="98180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integracji i</a:t>
            </a:r>
          </a:p>
        </p:txBody>
      </p:sp>
      <p:sp>
        <p:nvSpPr>
          <p:cNvPr id="57388" name="Rectangle 44"/>
          <p:cNvSpPr>
            <a:spLocks noChangeArrowheads="1"/>
          </p:cNvSpPr>
          <p:nvPr/>
        </p:nvSpPr>
        <p:spPr bwMode="auto">
          <a:xfrm>
            <a:off x="3316166" y="5362575"/>
            <a:ext cx="918796"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testowania</a:t>
            </a:r>
          </a:p>
        </p:txBody>
      </p:sp>
      <p:sp>
        <p:nvSpPr>
          <p:cNvPr id="57389" name="Rectangle 45"/>
          <p:cNvSpPr>
            <a:spLocks noChangeArrowheads="1"/>
          </p:cNvSpPr>
          <p:nvPr/>
        </p:nvSpPr>
        <p:spPr bwMode="auto">
          <a:xfrm>
            <a:off x="6997212" y="4268789"/>
            <a:ext cx="6901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algn="ctr" eaLnBrk="0" hangingPunct="0"/>
            <a:endParaRPr lang="pl-PL" altLang="pl-PL" sz="1200">
              <a:latin typeface="Times New Roman" pitchFamily="18" charset="0"/>
            </a:endParaRPr>
          </a:p>
        </p:txBody>
      </p:sp>
      <p:sp>
        <p:nvSpPr>
          <p:cNvPr id="57390" name="Rectangle 46"/>
          <p:cNvSpPr>
            <a:spLocks noChangeArrowheads="1"/>
          </p:cNvSpPr>
          <p:nvPr/>
        </p:nvSpPr>
        <p:spPr bwMode="auto">
          <a:xfrm>
            <a:off x="6887308" y="4437064"/>
            <a:ext cx="99499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szczegółowy</a:t>
            </a:r>
          </a:p>
        </p:txBody>
      </p:sp>
      <p:sp>
        <p:nvSpPr>
          <p:cNvPr id="57391" name="Rectangle 47"/>
          <p:cNvSpPr>
            <a:spLocks noChangeArrowheads="1"/>
          </p:cNvSpPr>
          <p:nvPr/>
        </p:nvSpPr>
        <p:spPr bwMode="auto">
          <a:xfrm>
            <a:off x="6528289" y="5032376"/>
            <a:ext cx="155330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Oprogramowanie</a:t>
            </a:r>
          </a:p>
        </p:txBody>
      </p:sp>
      <p:sp>
        <p:nvSpPr>
          <p:cNvPr id="57392" name="Rectangle 48"/>
          <p:cNvSpPr>
            <a:spLocks noChangeArrowheads="1"/>
          </p:cNvSpPr>
          <p:nvPr/>
        </p:nvSpPr>
        <p:spPr bwMode="auto">
          <a:xfrm>
            <a:off x="5967046" y="5529264"/>
            <a:ext cx="91879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Testy</a:t>
            </a:r>
          </a:p>
        </p:txBody>
      </p:sp>
      <p:sp>
        <p:nvSpPr>
          <p:cNvPr id="57393" name="Rectangle 49"/>
          <p:cNvSpPr>
            <a:spLocks noChangeArrowheads="1"/>
          </p:cNvSpPr>
          <p:nvPr/>
        </p:nvSpPr>
        <p:spPr bwMode="auto">
          <a:xfrm>
            <a:off x="4591050" y="5873750"/>
            <a:ext cx="918796"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Wdrożenie</a:t>
            </a:r>
          </a:p>
        </p:txBody>
      </p:sp>
      <p:sp>
        <p:nvSpPr>
          <p:cNvPr id="57394" name="Arc 50"/>
          <p:cNvSpPr>
            <a:spLocks/>
          </p:cNvSpPr>
          <p:nvPr/>
        </p:nvSpPr>
        <p:spPr bwMode="auto">
          <a:xfrm flipH="1">
            <a:off x="3903785" y="3810000"/>
            <a:ext cx="572966" cy="3444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pl-PL"/>
          </a:p>
        </p:txBody>
      </p:sp>
      <p:sp>
        <p:nvSpPr>
          <p:cNvPr id="57395" name="Text Box 51"/>
          <p:cNvSpPr txBox="1">
            <a:spLocks noChangeArrowheads="1"/>
          </p:cNvSpPr>
          <p:nvPr/>
        </p:nvSpPr>
        <p:spPr bwMode="auto">
          <a:xfrm>
            <a:off x="341435" y="2073276"/>
            <a:ext cx="231677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a:r>
              <a:rPr lang="pl-PL" altLang="pl-PL" sz="1600" b="1">
                <a:solidFill>
                  <a:schemeClr val="tx2"/>
                </a:solidFill>
                <a:latin typeface="Times New Roman" pitchFamily="18" charset="0"/>
              </a:rPr>
              <a:t>Określenie ograniczeń,</a:t>
            </a:r>
          </a:p>
          <a:p>
            <a:pPr algn="ctr"/>
            <a:r>
              <a:rPr lang="pl-PL" altLang="pl-PL" sz="1600" b="1">
                <a:solidFill>
                  <a:schemeClr val="tx2"/>
                </a:solidFill>
                <a:latin typeface="Times New Roman" pitchFamily="18" charset="0"/>
              </a:rPr>
              <a:t>celów i alternatyw</a:t>
            </a:r>
          </a:p>
        </p:txBody>
      </p:sp>
      <p:sp>
        <p:nvSpPr>
          <p:cNvPr id="57396" name="Rectangle 52"/>
          <p:cNvSpPr>
            <a:spLocks noChangeArrowheads="1"/>
          </p:cNvSpPr>
          <p:nvPr/>
        </p:nvSpPr>
        <p:spPr bwMode="auto">
          <a:xfrm>
            <a:off x="5420459" y="4918075"/>
            <a:ext cx="91733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pPr eaLnBrk="0" hangingPunct="0"/>
            <a:r>
              <a:rPr lang="pl-PL" altLang="pl-PL" sz="1400" b="1">
                <a:latin typeface="Times New Roman" pitchFamily="18" charset="0"/>
              </a:rPr>
              <a:t>Projekt</a:t>
            </a:r>
          </a:p>
        </p:txBody>
      </p:sp>
    </p:spTree>
    <p:extLst>
      <p:ext uri="{BB962C8B-B14F-4D97-AF65-F5344CB8AC3E}">
        <p14:creationId xmlns:p14="http://schemas.microsoft.com/office/powerpoint/2010/main" val="3456506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ytuł 1"/>
          <p:cNvSpPr>
            <a:spLocks noGrp="1"/>
          </p:cNvSpPr>
          <p:nvPr>
            <p:ph type="title"/>
          </p:nvPr>
        </p:nvSpPr>
        <p:spPr/>
        <p:txBody>
          <a:bodyPr/>
          <a:lstStyle/>
          <a:p>
            <a:pPr eaLnBrk="1" hangingPunct="1"/>
            <a:r>
              <a:rPr lang="pl-PL" altLang="pl-PL" sz="2400" b="1" dirty="0" smtClean="0"/>
              <a:t>Założenia metodyk nowoczesnych (zwinnych), a efektywność, czyli co się zmieniło</a:t>
            </a:r>
          </a:p>
        </p:txBody>
      </p:sp>
      <p:sp>
        <p:nvSpPr>
          <p:cNvPr id="103427" name="Symbol zastępczy zawartości 2"/>
          <p:cNvSpPr>
            <a:spLocks noGrp="1"/>
          </p:cNvSpPr>
          <p:nvPr>
            <p:ph idx="1"/>
          </p:nvPr>
        </p:nvSpPr>
        <p:spPr/>
        <p:txBody>
          <a:bodyPr/>
          <a:lstStyle/>
          <a:p>
            <a:pPr eaLnBrk="1" hangingPunct="1"/>
            <a:r>
              <a:rPr lang="pl-PL" altLang="pl-PL" sz="1800" b="1" dirty="0" smtClean="0"/>
              <a:t>zorientowanie na interesariuszy projektu – jest to wg tych metodyk najważniejszy czynnik związany z rozwojem projektu, a jednocześnie zadanie dla kierowników zespołów „zwinnych” projektów - kładzenie większego nacisku na ludzi wraz z ich umiejętnościami takimi jak: ambicje, zdolności oraz wzajemna komunikację. Jeżeli zespół nie jest zaangażowany w projekt, to żaden proces nie naprawi ich nieadekwatności, </a:t>
            </a:r>
          </a:p>
          <a:p>
            <a:pPr eaLnBrk="1" hangingPunct="1"/>
            <a:r>
              <a:rPr lang="pl-PL" altLang="pl-PL" sz="1800" b="1" dirty="0" smtClean="0"/>
              <a:t>adaptacyjność  – w tym podejściu kładzie się nacisk na zarządzanie zmianą. Sprzyja to przekazaniu użytkownikowi własnej wiedzy większej niż minimalna zakładana projektem. Zarządzanie zmianą zakłada ciągłą reakcję na ciągle zmiany zachodzące projekcie. Najtrudniejsze do oceny i reakcji są zewnętrzne zmiany środowiskowe – ponieważ nie jest możliwa ich eliminacja – </a:t>
            </a:r>
            <a:r>
              <a:rPr lang="pl-PL" altLang="pl-PL" sz="1800" b="1" dirty="0" smtClean="0">
                <a:solidFill>
                  <a:srgbClr val="FF0000"/>
                </a:solidFill>
              </a:rPr>
              <a:t>należy dążyć do minimalizacji kosztów z nimi związanych, </a:t>
            </a:r>
          </a:p>
          <a:p>
            <a:pPr eaLnBrk="1" hangingPunct="1"/>
            <a:endParaRPr lang="pl-PL" altLang="pl-PL" sz="1800" b="1" dirty="0" smtClean="0"/>
          </a:p>
        </p:txBody>
      </p:sp>
    </p:spTree>
    <p:extLst>
      <p:ext uri="{BB962C8B-B14F-4D97-AF65-F5344CB8AC3E}">
        <p14:creationId xmlns:p14="http://schemas.microsoft.com/office/powerpoint/2010/main" val="253750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5536" y="1412776"/>
            <a:ext cx="8229600" cy="1143000"/>
          </a:xfrm>
        </p:spPr>
        <p:txBody>
          <a:bodyPr>
            <a:normAutofit fontScale="90000"/>
          </a:bodyPr>
          <a:lstStyle/>
          <a:p>
            <a:pPr lvl="0"/>
            <a:r>
              <a:rPr lang="pl-PL" b="1" dirty="0" smtClean="0"/>
              <a:t>Problemy zastosowania systemów informatycznych w organizacji</a:t>
            </a:r>
            <a:endParaRPr lang="pl-PL" b="1" dirty="0"/>
          </a:p>
        </p:txBody>
      </p:sp>
    </p:spTree>
    <p:extLst>
      <p:ext uri="{BB962C8B-B14F-4D97-AF65-F5344CB8AC3E}">
        <p14:creationId xmlns:p14="http://schemas.microsoft.com/office/powerpoint/2010/main" val="2471063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ytuł 1"/>
          <p:cNvSpPr>
            <a:spLocks noGrp="1"/>
          </p:cNvSpPr>
          <p:nvPr>
            <p:ph type="title"/>
          </p:nvPr>
        </p:nvSpPr>
        <p:spPr/>
        <p:txBody>
          <a:bodyPr/>
          <a:lstStyle/>
          <a:p>
            <a:pPr eaLnBrk="1" hangingPunct="1"/>
            <a:r>
              <a:rPr lang="pl-PL" altLang="pl-PL" sz="2400" b="1" smtClean="0"/>
              <a:t>Założenia metodyk nowoczesnych (zwinnych)</a:t>
            </a:r>
            <a:endParaRPr lang="pl-PL" altLang="pl-PL" sz="2400" smtClean="0"/>
          </a:p>
        </p:txBody>
      </p:sp>
      <p:sp>
        <p:nvSpPr>
          <p:cNvPr id="104451" name="Symbol zastępczy zawartości 2"/>
          <p:cNvSpPr>
            <a:spLocks noGrp="1"/>
          </p:cNvSpPr>
          <p:nvPr>
            <p:ph idx="1"/>
          </p:nvPr>
        </p:nvSpPr>
        <p:spPr/>
        <p:txBody>
          <a:bodyPr/>
          <a:lstStyle/>
          <a:p>
            <a:pPr algn="just" eaLnBrk="1" hangingPunct="1"/>
            <a:r>
              <a:rPr lang="pl-PL" altLang="pl-PL" sz="1800" b="1" dirty="0" smtClean="0"/>
              <a:t>zgodność z rzeczywistością – zwraca się uwagę na zgodność otrzymanych rezultatów z uzyskanymi wynikami projektu, niż zgodność z wynikami początkowo zakładanymi, </a:t>
            </a:r>
          </a:p>
          <a:p>
            <a:pPr algn="just" eaLnBrk="1" hangingPunct="1"/>
            <a:r>
              <a:rPr lang="pl-PL" altLang="pl-PL" sz="1800" b="1" dirty="0" smtClean="0"/>
              <a:t>elastyczność planowania – podstawowym problemem planowania projektu jest brak możliwości przewidzenia implikacji rozwoju planów przedsięwzięć innowacyjnych, ponieważ środowisko, w którym powstają jest wysoce dynamiczne. W „zwinnych” projektach, wykonawcy muszą zastanowić się, jak mogą uniknąć nieodwracalności swoich decyzji  - wymuszonych przyzwyczajeniem do praktyki szczegółowego projektowania tradycyjnego, które prowadzi do daleko posuniętej szczegółowości. Zamiast próbować podjąć właściwe decyzje na początku każdego cyklu (projektowanie tradycyjne), lepiej ją podjąć w taki sposób, żeby w następnych etapach można było je odwrócić, </a:t>
            </a:r>
          </a:p>
          <a:p>
            <a:pPr algn="just" eaLnBrk="1" hangingPunct="1"/>
            <a:endParaRPr lang="pl-PL" altLang="pl-PL" sz="1800" b="1" dirty="0" smtClean="0"/>
          </a:p>
        </p:txBody>
      </p:sp>
    </p:spTree>
    <p:extLst>
      <p:ext uri="{BB962C8B-B14F-4D97-AF65-F5344CB8AC3E}">
        <p14:creationId xmlns:p14="http://schemas.microsoft.com/office/powerpoint/2010/main" val="40628526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ytuł 1"/>
          <p:cNvSpPr>
            <a:spLocks noGrp="1"/>
          </p:cNvSpPr>
          <p:nvPr>
            <p:ph type="title"/>
          </p:nvPr>
        </p:nvSpPr>
        <p:spPr/>
        <p:txBody>
          <a:bodyPr/>
          <a:lstStyle/>
          <a:p>
            <a:pPr eaLnBrk="1" hangingPunct="1"/>
            <a:r>
              <a:rPr lang="pl-PL" altLang="pl-PL" sz="2400" b="1" smtClean="0"/>
              <a:t>Założenia metodyk nowoczesnych (zwinnych)</a:t>
            </a:r>
            <a:endParaRPr lang="pl-PL" altLang="pl-PL" sz="2400" smtClean="0"/>
          </a:p>
        </p:txBody>
      </p:sp>
      <p:sp>
        <p:nvSpPr>
          <p:cNvPr id="105475" name="Symbol zastępczy zawartości 2"/>
          <p:cNvSpPr>
            <a:spLocks noGrp="1"/>
          </p:cNvSpPr>
          <p:nvPr>
            <p:ph idx="1"/>
          </p:nvPr>
        </p:nvSpPr>
        <p:spPr/>
        <p:txBody>
          <a:bodyPr/>
          <a:lstStyle/>
          <a:p>
            <a:pPr algn="just" eaLnBrk="1" hangingPunct="1"/>
            <a:r>
              <a:rPr lang="pl-PL" altLang="pl-PL" sz="1800" b="1" dirty="0" smtClean="0"/>
              <a:t>oparcie się na procesach empirycznych – w metodach tradycyjnych procesy występują jako deterministyczne i liniowe w metodach „zwinnych” jako proces empiryczny (probabilistyczny, źle lub słabo ustrukturalizowany), bądź nieliniowy. Proces deterministyczny, taki w którym od rozpoczęcia, do zakończenia, można za każdym razem spodziewać się takich samych wyników. Projektów poprzez cechę wyjątkowości, jednorazowości itp. nie można  zdefiniować jako procesów deterministycznych, ponieważ w czasie ich realizacji może się rozwijać i produkt i zespół projektowy. Jest bardzo mało prawdopodobne, aby jakikolwiek zestaw predefiniowanych kroków doprowadzić do pożądanego, przewidywalnego wyniku, ponieważ zmieniają się wymagania technologiczne oraz ludzie wewnątrz zespołu projektowego,</a:t>
            </a:r>
          </a:p>
          <a:p>
            <a:pPr algn="just" eaLnBrk="1" hangingPunct="1"/>
            <a:endParaRPr lang="pl-PL" altLang="pl-PL" sz="1800" b="1" dirty="0" smtClean="0"/>
          </a:p>
        </p:txBody>
      </p:sp>
    </p:spTree>
    <p:extLst>
      <p:ext uri="{BB962C8B-B14F-4D97-AF65-F5344CB8AC3E}">
        <p14:creationId xmlns:p14="http://schemas.microsoft.com/office/powerpoint/2010/main" val="2826815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ytuł 1"/>
          <p:cNvSpPr>
            <a:spLocks noGrp="1"/>
          </p:cNvSpPr>
          <p:nvPr>
            <p:ph type="title"/>
          </p:nvPr>
        </p:nvSpPr>
        <p:spPr/>
        <p:txBody>
          <a:bodyPr/>
          <a:lstStyle/>
          <a:p>
            <a:pPr eaLnBrk="1" hangingPunct="1"/>
            <a:r>
              <a:rPr lang="pl-PL" altLang="pl-PL" sz="2400" b="1" smtClean="0"/>
              <a:t>Założenia metodyk nowoczesnych (zwinnych)</a:t>
            </a:r>
            <a:endParaRPr lang="pl-PL" altLang="pl-PL" sz="2400" smtClean="0"/>
          </a:p>
        </p:txBody>
      </p:sp>
      <p:sp>
        <p:nvSpPr>
          <p:cNvPr id="106499" name="Symbol zastępczy zawartości 2"/>
          <p:cNvSpPr>
            <a:spLocks noGrp="1"/>
          </p:cNvSpPr>
          <p:nvPr>
            <p:ph idx="1"/>
          </p:nvPr>
        </p:nvSpPr>
        <p:spPr/>
        <p:txBody>
          <a:bodyPr/>
          <a:lstStyle/>
          <a:p>
            <a:pPr algn="just" eaLnBrk="1" hangingPunct="1"/>
            <a:r>
              <a:rPr lang="pl-PL" altLang="pl-PL" sz="1800" b="1" dirty="0" smtClean="0"/>
              <a:t>wykorzystanie podejścia zdecentralizowanego – zdecentralizowany styl zarządzania może znacząco wpłynąć na projekt, ponieważ może on zaoszczędzić więcej czasu niż podeście autokratyczne. W metodykach lekkich deleguje się część zadań związanych z podejmowaniem decyzji do wszystkich członków zespołu  (w rzeczywistości nie zawsze jest to jednak możliwe),</a:t>
            </a:r>
          </a:p>
          <a:p>
            <a:pPr algn="just" eaLnBrk="1" hangingPunct="1"/>
            <a:r>
              <a:rPr lang="pl-PL" altLang="pl-PL" sz="1800" b="1" dirty="0" smtClean="0"/>
              <a:t>prostota – w projektowaniu prowadzonym metodykami lekkimi zawsze wybierana jest najprostszą drogę prowadząca do celu - zakłada się łatwe zmiany modelowe, które dostosowywane są do bieżących potrzeb i mogą następować w różnych terminach. Nie wytwarza się większej funkcjonalności, niż ta, która jest w danym momencie konieczna, ani dokumentacji próbującej przewidzieć przyszłość projektu. To zmniejsza koncentrację na znalezienie informacji potrzebnych do tych predykcji</a:t>
            </a:r>
          </a:p>
        </p:txBody>
      </p:sp>
    </p:spTree>
    <p:extLst>
      <p:ext uri="{BB962C8B-B14F-4D97-AF65-F5344CB8AC3E}">
        <p14:creationId xmlns:p14="http://schemas.microsoft.com/office/powerpoint/2010/main" val="2851233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ytuł 1"/>
          <p:cNvSpPr>
            <a:spLocks noGrp="1"/>
          </p:cNvSpPr>
          <p:nvPr>
            <p:ph type="title"/>
          </p:nvPr>
        </p:nvSpPr>
        <p:spPr/>
        <p:txBody>
          <a:bodyPr/>
          <a:lstStyle/>
          <a:p>
            <a:pPr eaLnBrk="1" hangingPunct="1"/>
            <a:r>
              <a:rPr lang="pl-PL" altLang="pl-PL" sz="2400" b="1" smtClean="0"/>
              <a:t>Założenia metodyk nowoczesnych (zwinnych)</a:t>
            </a:r>
            <a:endParaRPr lang="pl-PL" altLang="pl-PL" sz="2400" smtClean="0"/>
          </a:p>
        </p:txBody>
      </p:sp>
      <p:sp>
        <p:nvSpPr>
          <p:cNvPr id="107523" name="Symbol zastępczy zawartości 2"/>
          <p:cNvSpPr>
            <a:spLocks noGrp="1"/>
          </p:cNvSpPr>
          <p:nvPr>
            <p:ph idx="1"/>
          </p:nvPr>
        </p:nvSpPr>
        <p:spPr>
          <a:xfrm>
            <a:off x="539552" y="1700808"/>
            <a:ext cx="7772400" cy="4364037"/>
          </a:xfrm>
        </p:spPr>
        <p:txBody>
          <a:bodyPr/>
          <a:lstStyle/>
          <a:p>
            <a:pPr algn="just" eaLnBrk="1" hangingPunct="1"/>
            <a:r>
              <a:rPr lang="pl-PL" altLang="pl-PL" sz="1800" b="1" dirty="0" smtClean="0"/>
              <a:t>komunikacja - oparcie się współpracy z odbiorcą (użytkownikiem finalnym) i współpracy wewnętrznej – klient projektu powinien ściśle współpracować z zespołem projektowym, zapewniając mu wszelkie potrzebne informacje oraz zgłaszać bieżące uwagi i komentarze do projektu. Ze względu na decentralizację zespół wykonawczy w metodykach „zwinnych” powinien się w sposób ciągły komunikować ze sobą. </a:t>
            </a:r>
          </a:p>
          <a:p>
            <a:pPr algn="just" eaLnBrk="1" hangingPunct="1"/>
            <a:r>
              <a:rPr lang="pl-PL" altLang="pl-PL" sz="1800" b="1" dirty="0" smtClean="0"/>
              <a:t>funkcjonowanie w małych, samoorganizujących się zespołach – gdzie obowiązki i zadania przekazywane są do zespołu jako całości, a zespół rozdzielając je, zapewnia najlepszy sposób ich realizacji. W małych zespołach najlepiej sprawdza się idea ciągłej komunikacji. Struktura procesu i konkretne praktyki tworzą minimalne, elastyczne ramy strukturalne dla zespołów samoorganizujących.  Odpowiednie ich wykorzystanie znacznie zmniejsza ryzyko związane z czynnikiem ludzkim.</a:t>
            </a:r>
          </a:p>
          <a:p>
            <a:pPr algn="just" eaLnBrk="1" hangingPunct="1"/>
            <a:endParaRPr lang="pl-PL" altLang="pl-PL" sz="1800" b="1" dirty="0" smtClean="0"/>
          </a:p>
        </p:txBody>
      </p:sp>
    </p:spTree>
    <p:extLst>
      <p:ext uri="{BB962C8B-B14F-4D97-AF65-F5344CB8AC3E}">
        <p14:creationId xmlns:p14="http://schemas.microsoft.com/office/powerpoint/2010/main" val="2962540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628800"/>
            <a:ext cx="8229600" cy="1800200"/>
          </a:xfrm>
        </p:spPr>
        <p:txBody>
          <a:bodyPr>
            <a:normAutofit fontScale="90000"/>
          </a:bodyPr>
          <a:lstStyle/>
          <a:p>
            <a:r>
              <a:rPr lang="pl-PL" b="1" dirty="0" smtClean="0"/>
              <a:t>Model uogólniony – miejsce w nim rachunku ekonomicznego przedsięwzięć informatycznych</a:t>
            </a:r>
            <a:endParaRPr lang="pl-PL" b="1" dirty="0"/>
          </a:p>
        </p:txBody>
      </p:sp>
    </p:spTree>
    <p:extLst>
      <p:ext uri="{BB962C8B-B14F-4D97-AF65-F5344CB8AC3E}">
        <p14:creationId xmlns:p14="http://schemas.microsoft.com/office/powerpoint/2010/main" val="1921255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49923" y="260350"/>
            <a:ext cx="8294077" cy="508000"/>
          </a:xfrm>
        </p:spPr>
        <p:txBody>
          <a:bodyPr rtlCol="0">
            <a:normAutofit fontScale="90000"/>
          </a:bodyPr>
          <a:lstStyle/>
          <a:p>
            <a:pPr algn="l" eaLnBrk="1" fontAlgn="auto" hangingPunct="1">
              <a:spcAft>
                <a:spcPts val="0"/>
              </a:spcAft>
              <a:defRPr/>
            </a:pPr>
            <a:r>
              <a:rPr lang="pl-PL" sz="2800" b="1" dirty="0" smtClean="0"/>
              <a:t>ETAPY ROZWOJU SYSTEMÓW INFORMATYCZNYCH</a:t>
            </a:r>
          </a:p>
        </p:txBody>
      </p:sp>
      <p:sp>
        <p:nvSpPr>
          <p:cNvPr id="24579" name="Rectangle 3"/>
          <p:cNvSpPr>
            <a:spLocks noGrp="1" noChangeArrowheads="1"/>
          </p:cNvSpPr>
          <p:nvPr>
            <p:ph idx="1"/>
          </p:nvPr>
        </p:nvSpPr>
        <p:spPr>
          <a:xfrm>
            <a:off x="583223" y="1484313"/>
            <a:ext cx="7844204" cy="5040312"/>
          </a:xfrm>
        </p:spPr>
        <p:txBody>
          <a:bodyPr/>
          <a:lstStyle/>
          <a:p>
            <a:pPr algn="just" eaLnBrk="1" hangingPunct="1">
              <a:lnSpc>
                <a:spcPct val="80000"/>
              </a:lnSpc>
              <a:buFont typeface="Wingdings" pitchFamily="2" charset="2"/>
              <a:buNone/>
            </a:pPr>
            <a:r>
              <a:rPr lang="pl-PL" altLang="pl-PL" sz="1800" b="1" smtClean="0"/>
              <a:t>	Polega na przeprowadzeniu i udokumentowaniu całościowej lub wyrywkowej obserwacji organizacji, identyfikacji i wyborze wariantu modelu systemu informacyjnego odpowiadającego sytuacji danej firmy. </a:t>
            </a:r>
          </a:p>
          <a:p>
            <a:pPr algn="just" eaLnBrk="1" hangingPunct="1">
              <a:lnSpc>
                <a:spcPct val="80000"/>
              </a:lnSpc>
              <a:buFont typeface="Wingdings" pitchFamily="2" charset="2"/>
              <a:buNone/>
            </a:pPr>
            <a:r>
              <a:rPr lang="pl-PL" altLang="pl-PL" sz="1800" b="1" smtClean="0"/>
              <a:t>	Wybrany model systemu informacyjnego może charakteryzować się:</a:t>
            </a:r>
          </a:p>
          <a:p>
            <a:pPr algn="just" eaLnBrk="1" hangingPunct="1">
              <a:lnSpc>
                <a:spcPct val="80000"/>
              </a:lnSpc>
            </a:pPr>
            <a:r>
              <a:rPr lang="pl-PL" altLang="pl-PL" sz="1800" b="1" smtClean="0"/>
              <a:t>powieleniem sytuacji panującej w firmie,</a:t>
            </a:r>
          </a:p>
          <a:p>
            <a:pPr algn="just" eaLnBrk="1" hangingPunct="1">
              <a:lnSpc>
                <a:spcPct val="80000"/>
              </a:lnSpc>
            </a:pPr>
            <a:r>
              <a:rPr lang="pl-PL" altLang="pl-PL" sz="1800" b="1" smtClean="0"/>
              <a:t>założeniem określonych, zgodnych z kierunkiem rozwoju firmy modyfikacji,</a:t>
            </a:r>
          </a:p>
          <a:p>
            <a:pPr algn="just" eaLnBrk="1" hangingPunct="1">
              <a:lnSpc>
                <a:spcPct val="80000"/>
              </a:lnSpc>
            </a:pPr>
            <a:r>
              <a:rPr lang="pl-PL" altLang="pl-PL" sz="1800" b="1" smtClean="0"/>
              <a:t>dokonaniem krańcowych przeobrażeń - restrukturyzacji procesów organizacji.</a:t>
            </a:r>
          </a:p>
          <a:p>
            <a:pPr algn="just" eaLnBrk="1" hangingPunct="1">
              <a:lnSpc>
                <a:spcPct val="80000"/>
              </a:lnSpc>
              <a:buFont typeface="Wingdings" pitchFamily="2" charset="2"/>
              <a:buNone/>
            </a:pPr>
            <a:r>
              <a:rPr lang="pl-PL" altLang="pl-PL" sz="1800" b="1" smtClean="0"/>
              <a:t>	</a:t>
            </a:r>
          </a:p>
          <a:p>
            <a:pPr algn="just" eaLnBrk="1" hangingPunct="1">
              <a:lnSpc>
                <a:spcPct val="80000"/>
              </a:lnSpc>
              <a:buFont typeface="Wingdings" pitchFamily="2" charset="2"/>
              <a:buNone/>
            </a:pPr>
            <a:r>
              <a:rPr lang="pl-PL" altLang="pl-PL" sz="1800" b="1" smtClean="0"/>
              <a:t>	W każdej z tych możliwości wstępnie zostają określone informacyjne potrzeby przyszłego użytkownika oraz cele, ograniczenia, podstawowe wymagania, sporządzony rachunek ekonomiczny dla różnych wariantów rozwoju systemu. Rezultatem wstępnego rozpoznania systemu jest początkowa koncepcja (założenia) systemu. </a:t>
            </a:r>
          </a:p>
          <a:p>
            <a:pPr algn="just" eaLnBrk="1" hangingPunct="1">
              <a:lnSpc>
                <a:spcPct val="80000"/>
              </a:lnSpc>
              <a:buFont typeface="Wingdings" pitchFamily="2" charset="2"/>
              <a:buNone/>
            </a:pPr>
            <a:r>
              <a:rPr lang="pl-PL" altLang="pl-PL" sz="1800" b="1" smtClean="0"/>
              <a:t>	</a:t>
            </a:r>
          </a:p>
          <a:p>
            <a:pPr algn="just" eaLnBrk="1" hangingPunct="1">
              <a:lnSpc>
                <a:spcPct val="80000"/>
              </a:lnSpc>
              <a:buFont typeface="Wingdings" pitchFamily="2" charset="2"/>
              <a:buNone/>
            </a:pPr>
            <a:r>
              <a:rPr lang="pl-PL" altLang="pl-PL" sz="1800" b="1" smtClean="0"/>
              <a:t>	Etap wydzielany często jedynie ze względów pragmatycznych np. jako:</a:t>
            </a:r>
          </a:p>
          <a:p>
            <a:pPr algn="just" eaLnBrk="1" hangingPunct="1">
              <a:lnSpc>
                <a:spcPct val="80000"/>
              </a:lnSpc>
            </a:pPr>
            <a:r>
              <a:rPr lang="pl-PL" altLang="pl-PL" sz="1800" b="1" smtClean="0"/>
              <a:t>potrzebny do realizacji zmian organizacyjnych, przed właściwie pojętą informatyzacją w tradycyjnym sposobie tworzenia systemu,</a:t>
            </a:r>
          </a:p>
          <a:p>
            <a:pPr algn="just" eaLnBrk="1" hangingPunct="1">
              <a:lnSpc>
                <a:spcPct val="80000"/>
              </a:lnSpc>
            </a:pPr>
            <a:r>
              <a:rPr lang="pl-PL" altLang="pl-PL" sz="1800" b="1" smtClean="0"/>
              <a:t>zdobycia materiałów do zdefiniowania założeń programowych w procedurze przetargowej.</a:t>
            </a:r>
          </a:p>
        </p:txBody>
      </p:sp>
      <p:sp>
        <p:nvSpPr>
          <p:cNvPr id="24580" name="Text Box 4"/>
          <p:cNvSpPr txBox="1">
            <a:spLocks noChangeArrowheads="1"/>
          </p:cNvSpPr>
          <p:nvPr/>
        </p:nvSpPr>
        <p:spPr bwMode="auto">
          <a:xfrm>
            <a:off x="849923" y="927101"/>
            <a:ext cx="671292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pl-PL" altLang="pl-PL" sz="2000" b="1">
                <a:latin typeface="Tahoma" pitchFamily="34" charset="0"/>
              </a:rPr>
              <a:t>Wstępne rozpoznanie systemu</a:t>
            </a:r>
          </a:p>
        </p:txBody>
      </p:sp>
    </p:spTree>
    <p:extLst>
      <p:ext uri="{BB962C8B-B14F-4D97-AF65-F5344CB8AC3E}">
        <p14:creationId xmlns:p14="http://schemas.microsoft.com/office/powerpoint/2010/main" val="2734242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a:spLocks noGrp="1" noChangeArrowheads="1"/>
          </p:cNvSpPr>
          <p:nvPr>
            <p:ph type="title"/>
          </p:nvPr>
        </p:nvSpPr>
        <p:spPr>
          <a:xfrm>
            <a:off x="915867" y="333376"/>
            <a:ext cx="7792915" cy="434975"/>
          </a:xfrm>
        </p:spPr>
        <p:txBody>
          <a:bodyPr rtlCol="0">
            <a:normAutofit fontScale="90000"/>
          </a:bodyPr>
          <a:lstStyle/>
          <a:p>
            <a:pPr algn="l" eaLnBrk="1" fontAlgn="auto" hangingPunct="1">
              <a:spcBef>
                <a:spcPct val="50000"/>
              </a:spcBef>
              <a:spcAft>
                <a:spcPts val="0"/>
              </a:spcAft>
              <a:defRPr/>
            </a:pPr>
            <a:r>
              <a:rPr lang="pl-PL" sz="2800" b="1" dirty="0" smtClean="0"/>
              <a:t>WSTĘPNE ROZPOZNANIE SYSTEMU - ETAPY</a:t>
            </a:r>
          </a:p>
        </p:txBody>
      </p:sp>
      <p:sp>
        <p:nvSpPr>
          <p:cNvPr id="25603" name="Rectangle 3"/>
          <p:cNvSpPr>
            <a:spLocks noGrp="1" noChangeArrowheads="1"/>
          </p:cNvSpPr>
          <p:nvPr>
            <p:ph idx="1"/>
          </p:nvPr>
        </p:nvSpPr>
        <p:spPr>
          <a:xfrm>
            <a:off x="783981" y="1196975"/>
            <a:ext cx="8170985" cy="5327650"/>
          </a:xfrm>
        </p:spPr>
        <p:txBody>
          <a:bodyPr/>
          <a:lstStyle/>
          <a:p>
            <a:pPr eaLnBrk="1" hangingPunct="1">
              <a:lnSpc>
                <a:spcPct val="80000"/>
              </a:lnSpc>
            </a:pPr>
            <a:r>
              <a:rPr lang="pl-PL" altLang="pl-PL" sz="2000" b="1" smtClean="0"/>
              <a:t>Przeprowadzenie obserwacji organizacji i wybór optymalnego dla niej rodzaju systemu </a:t>
            </a:r>
          </a:p>
          <a:p>
            <a:pPr eaLnBrk="1" hangingPunct="1">
              <a:lnSpc>
                <a:spcPct val="80000"/>
              </a:lnSpc>
            </a:pPr>
            <a:r>
              <a:rPr lang="pl-PL" altLang="pl-PL" sz="2000" b="1" smtClean="0"/>
              <a:t>Budowa koncepcji wstępnej:</a:t>
            </a:r>
          </a:p>
          <a:p>
            <a:pPr eaLnBrk="1" hangingPunct="1">
              <a:lnSpc>
                <a:spcPct val="80000"/>
              </a:lnSpc>
              <a:buFont typeface="Wingdings" pitchFamily="2" charset="2"/>
              <a:buChar char="Ø"/>
            </a:pPr>
            <a:r>
              <a:rPr lang="pl-PL" altLang="pl-PL" sz="2000" b="1" smtClean="0"/>
              <a:t>zdefiniowanie problemu do rozwiązania i warunków działania w trakcie realizacji (o co tu chodzi, co zostanie przez to rozwiązane,  kto to będzie wykonywał i dlaczego, kto to będzie popierał, a kto przeciwnie w organizacji, a kto w otoczeniu?),</a:t>
            </a:r>
          </a:p>
          <a:p>
            <a:pPr eaLnBrk="1" hangingPunct="1">
              <a:lnSpc>
                <a:spcPct val="80000"/>
              </a:lnSpc>
              <a:buFont typeface="Wingdings" pitchFamily="2" charset="2"/>
              <a:buChar char="Ø"/>
            </a:pPr>
            <a:r>
              <a:rPr lang="pl-PL" altLang="pl-PL" sz="2000" b="1" smtClean="0"/>
              <a:t>określenie ogólnych potrzeb informacyjnych (kto, co, kiedy, gdzie, dlaczego, w jaki sposób, jak długo, z jaka częstotliwością, za pomocą jakich podstawowych dokumentów?),</a:t>
            </a:r>
          </a:p>
          <a:p>
            <a:pPr eaLnBrk="1" hangingPunct="1">
              <a:lnSpc>
                <a:spcPct val="80000"/>
              </a:lnSpc>
              <a:buFont typeface="Wingdings" pitchFamily="2" charset="2"/>
              <a:buChar char="Ø"/>
            </a:pPr>
            <a:r>
              <a:rPr lang="pl-PL" altLang="pl-PL" sz="2000" b="1" smtClean="0"/>
              <a:t>określenie celów systemu (po co w ogóle i w poszczególnych dziedzinach ma być stworzony system?),</a:t>
            </a:r>
          </a:p>
          <a:p>
            <a:pPr eaLnBrk="1" hangingPunct="1">
              <a:lnSpc>
                <a:spcPct val="80000"/>
              </a:lnSpc>
              <a:buFont typeface="Wingdings" pitchFamily="2" charset="2"/>
              <a:buChar char="Ø"/>
            </a:pPr>
            <a:r>
              <a:rPr lang="pl-PL" altLang="pl-PL" sz="2000" b="1" smtClean="0"/>
              <a:t>identyfikacja ograniczeń (wewnętrznych - wynikających wprost z organizacji; zewnętrznych - wynikających z otoczenia organizacji - parametry ekonomiczne i przepisy ogólne),</a:t>
            </a:r>
          </a:p>
          <a:p>
            <a:pPr eaLnBrk="1" hangingPunct="1">
              <a:lnSpc>
                <a:spcPct val="80000"/>
              </a:lnSpc>
              <a:buFont typeface="Wingdings" pitchFamily="2" charset="2"/>
              <a:buChar char="Ø"/>
            </a:pPr>
            <a:r>
              <a:rPr lang="pl-PL" altLang="pl-PL" sz="2000" b="1" smtClean="0"/>
              <a:t>skonstruowanie kryteriów oceny systemu, </a:t>
            </a:r>
          </a:p>
          <a:p>
            <a:pPr eaLnBrk="1" hangingPunct="1">
              <a:lnSpc>
                <a:spcPct val="80000"/>
              </a:lnSpc>
              <a:buFont typeface="Wingdings" pitchFamily="2" charset="2"/>
              <a:buChar char="Ø"/>
            </a:pPr>
            <a:r>
              <a:rPr lang="pl-PL" altLang="pl-PL" sz="2000" b="1" smtClean="0"/>
              <a:t>badanie wykonalności systemu (odpowiednio organizacyjnej, ekonomicznej, technologicznej i psychologicznej).</a:t>
            </a:r>
          </a:p>
        </p:txBody>
      </p:sp>
    </p:spTree>
    <p:extLst>
      <p:ext uri="{BB962C8B-B14F-4D97-AF65-F5344CB8AC3E}">
        <p14:creationId xmlns:p14="http://schemas.microsoft.com/office/powerpoint/2010/main" val="1372150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159" y="333375"/>
            <a:ext cx="7792915" cy="579438"/>
          </a:xfrm>
        </p:spPr>
        <p:txBody>
          <a:bodyPr/>
          <a:lstStyle/>
          <a:p>
            <a:pPr eaLnBrk="1" hangingPunct="1"/>
            <a:r>
              <a:rPr lang="pl-PL" altLang="pl-PL" sz="2800" b="1" smtClean="0"/>
              <a:t>KRYTERIA OCENY SYSTEMU</a:t>
            </a:r>
          </a:p>
        </p:txBody>
      </p:sp>
      <p:sp>
        <p:nvSpPr>
          <p:cNvPr id="26627" name="Rectangle 3"/>
          <p:cNvSpPr>
            <a:spLocks noGrp="1" noChangeArrowheads="1"/>
          </p:cNvSpPr>
          <p:nvPr>
            <p:ph idx="1"/>
          </p:nvPr>
        </p:nvSpPr>
        <p:spPr>
          <a:xfrm>
            <a:off x="716574" y="1484313"/>
            <a:ext cx="8238392" cy="5040312"/>
          </a:xfrm>
        </p:spPr>
        <p:txBody>
          <a:bodyPr/>
          <a:lstStyle/>
          <a:p>
            <a:pPr eaLnBrk="1" hangingPunct="1">
              <a:lnSpc>
                <a:spcPct val="80000"/>
              </a:lnSpc>
            </a:pPr>
            <a:r>
              <a:rPr lang="pl-PL" altLang="pl-PL" sz="1600" b="1" dirty="0" smtClean="0"/>
              <a:t>organizacyjne</a:t>
            </a:r>
          </a:p>
          <a:p>
            <a:pPr eaLnBrk="1" hangingPunct="1">
              <a:lnSpc>
                <a:spcPct val="80000"/>
              </a:lnSpc>
              <a:buFont typeface="Wingdings" pitchFamily="2" charset="2"/>
              <a:buChar char="Ø"/>
            </a:pPr>
            <a:r>
              <a:rPr lang="pl-PL" altLang="pl-PL" sz="1600" b="1" dirty="0" smtClean="0"/>
              <a:t>użyteczność - procent pokrycia funkcji użytkowych  organizacji,</a:t>
            </a:r>
          </a:p>
          <a:p>
            <a:pPr eaLnBrk="1" hangingPunct="1">
              <a:lnSpc>
                <a:spcPct val="80000"/>
              </a:lnSpc>
              <a:buFont typeface="Wingdings" pitchFamily="2" charset="2"/>
              <a:buChar char="Ø"/>
            </a:pPr>
            <a:r>
              <a:rPr lang="pl-PL" altLang="pl-PL" sz="1600" b="1" dirty="0" smtClean="0"/>
              <a:t>stopień wykorzystania przez personel,</a:t>
            </a:r>
          </a:p>
          <a:p>
            <a:pPr eaLnBrk="1" hangingPunct="1">
              <a:lnSpc>
                <a:spcPct val="80000"/>
              </a:lnSpc>
              <a:buFont typeface="Wingdings" pitchFamily="2" charset="2"/>
              <a:buChar char="Ø"/>
            </a:pPr>
            <a:r>
              <a:rPr lang="pl-PL" altLang="pl-PL" sz="1600" b="1" dirty="0" smtClean="0"/>
              <a:t>stopień integracji organizacji,</a:t>
            </a:r>
          </a:p>
          <a:p>
            <a:pPr eaLnBrk="1" hangingPunct="1">
              <a:lnSpc>
                <a:spcPct val="80000"/>
              </a:lnSpc>
            </a:pPr>
            <a:r>
              <a:rPr lang="pl-PL" altLang="pl-PL" sz="1600" b="1" dirty="0" smtClean="0"/>
              <a:t>ekonomiczne </a:t>
            </a:r>
          </a:p>
          <a:p>
            <a:pPr eaLnBrk="1" hangingPunct="1">
              <a:lnSpc>
                <a:spcPct val="80000"/>
              </a:lnSpc>
              <a:buFont typeface="Wingdings" pitchFamily="2" charset="2"/>
              <a:buChar char="Ø"/>
            </a:pPr>
            <a:r>
              <a:rPr lang="pl-PL" altLang="pl-PL" sz="1600" b="1" dirty="0" smtClean="0"/>
              <a:t>koszty - operacyjne, eksploatacyjne, jednostkowe,</a:t>
            </a:r>
          </a:p>
          <a:p>
            <a:pPr eaLnBrk="1" hangingPunct="1">
              <a:lnSpc>
                <a:spcPct val="80000"/>
              </a:lnSpc>
              <a:buFont typeface="Wingdings" pitchFamily="2" charset="2"/>
              <a:buChar char="Ø"/>
            </a:pPr>
            <a:r>
              <a:rPr lang="pl-PL" altLang="pl-PL" sz="1600" b="1" dirty="0" smtClean="0"/>
              <a:t>efekty - organizacyjno-ekonomiczne,</a:t>
            </a:r>
          </a:p>
          <a:p>
            <a:pPr eaLnBrk="1" hangingPunct="1">
              <a:lnSpc>
                <a:spcPct val="80000"/>
              </a:lnSpc>
              <a:buFont typeface="Wingdings" pitchFamily="2" charset="2"/>
              <a:buChar char="Ø"/>
            </a:pPr>
            <a:r>
              <a:rPr lang="pl-PL" altLang="pl-PL" sz="1600" b="1" dirty="0" smtClean="0"/>
              <a:t>zyski - szybkość i miara zyskowności,</a:t>
            </a:r>
          </a:p>
          <a:p>
            <a:pPr eaLnBrk="1" hangingPunct="1">
              <a:lnSpc>
                <a:spcPct val="80000"/>
              </a:lnSpc>
            </a:pPr>
            <a:r>
              <a:rPr lang="pl-PL" altLang="pl-PL" sz="1600" b="1" dirty="0" smtClean="0"/>
              <a:t>technologiczne</a:t>
            </a:r>
          </a:p>
          <a:p>
            <a:pPr eaLnBrk="1" hangingPunct="1">
              <a:lnSpc>
                <a:spcPct val="80000"/>
              </a:lnSpc>
              <a:buFont typeface="Wingdings" pitchFamily="2" charset="2"/>
              <a:buChar char="Ø"/>
            </a:pPr>
            <a:r>
              <a:rPr lang="pl-PL" altLang="pl-PL" sz="1600" b="1" dirty="0" smtClean="0"/>
              <a:t>czas - reakcji, dostępu, przetwarzania,</a:t>
            </a:r>
          </a:p>
          <a:p>
            <a:pPr eaLnBrk="1" hangingPunct="1">
              <a:lnSpc>
                <a:spcPct val="80000"/>
              </a:lnSpc>
              <a:buFont typeface="Wingdings" pitchFamily="2" charset="2"/>
              <a:buChar char="Ø"/>
            </a:pPr>
            <a:r>
              <a:rPr lang="pl-PL" altLang="pl-PL" sz="1600" b="1" dirty="0" smtClean="0"/>
              <a:t>dokładność - częstość i ilość błędów oraz istotność błędów,</a:t>
            </a:r>
          </a:p>
          <a:p>
            <a:pPr eaLnBrk="1" hangingPunct="1">
              <a:lnSpc>
                <a:spcPct val="80000"/>
              </a:lnSpc>
              <a:buFont typeface="Wingdings" pitchFamily="2" charset="2"/>
              <a:buChar char="Ø"/>
            </a:pPr>
            <a:r>
              <a:rPr lang="pl-PL" altLang="pl-PL" sz="1600" b="1" dirty="0" smtClean="0"/>
              <a:t>niezawodność - stabilność, trwałość, integralność,</a:t>
            </a:r>
          </a:p>
          <a:p>
            <a:pPr eaLnBrk="1" hangingPunct="1">
              <a:lnSpc>
                <a:spcPct val="80000"/>
              </a:lnSpc>
              <a:buFont typeface="Wingdings" pitchFamily="2" charset="2"/>
              <a:buChar char="Ø"/>
            </a:pPr>
            <a:r>
              <a:rPr lang="pl-PL" altLang="pl-PL" sz="1600" b="1" dirty="0" smtClean="0"/>
              <a:t>bezpieczeństwo - niezawodność, legalność, sekretność działania,</a:t>
            </a:r>
          </a:p>
          <a:p>
            <a:pPr eaLnBrk="1" hangingPunct="1">
              <a:lnSpc>
                <a:spcPct val="80000"/>
              </a:lnSpc>
              <a:buFont typeface="Wingdings" pitchFamily="2" charset="2"/>
              <a:buChar char="Ø"/>
            </a:pPr>
            <a:r>
              <a:rPr lang="pl-PL" altLang="pl-PL" sz="1600" b="1" dirty="0" smtClean="0"/>
              <a:t>jakość - wygląd zewnętrzny, tolerancja błędów,</a:t>
            </a:r>
          </a:p>
          <a:p>
            <a:pPr eaLnBrk="1" hangingPunct="1">
              <a:lnSpc>
                <a:spcPct val="80000"/>
              </a:lnSpc>
              <a:buFont typeface="Wingdings" pitchFamily="2" charset="2"/>
              <a:buChar char="Ø"/>
            </a:pPr>
            <a:r>
              <a:rPr lang="pl-PL" altLang="pl-PL" sz="1600" b="1" dirty="0" smtClean="0"/>
              <a:t>elastyczność - wrażliwość, zmienność,</a:t>
            </a:r>
          </a:p>
          <a:p>
            <a:pPr eaLnBrk="1" hangingPunct="1">
              <a:lnSpc>
                <a:spcPct val="80000"/>
              </a:lnSpc>
              <a:buFont typeface="Wingdings" pitchFamily="2" charset="2"/>
              <a:buChar char="Ø"/>
            </a:pPr>
            <a:r>
              <a:rPr lang="pl-PL" altLang="pl-PL" sz="1600" b="1" dirty="0" smtClean="0"/>
              <a:t>wydajność - przetwarzanie w jednostce czasu,</a:t>
            </a:r>
          </a:p>
          <a:p>
            <a:pPr eaLnBrk="1" hangingPunct="1">
              <a:lnSpc>
                <a:spcPct val="80000"/>
              </a:lnSpc>
            </a:pPr>
            <a:r>
              <a:rPr lang="pl-PL" altLang="pl-PL" sz="1600" b="1" dirty="0" smtClean="0"/>
              <a:t>psychologiczne</a:t>
            </a:r>
          </a:p>
          <a:p>
            <a:pPr eaLnBrk="1" hangingPunct="1">
              <a:lnSpc>
                <a:spcPct val="80000"/>
              </a:lnSpc>
              <a:buFont typeface="Wingdings" pitchFamily="2" charset="2"/>
              <a:buChar char="Ø"/>
            </a:pPr>
            <a:r>
              <a:rPr lang="pl-PL" altLang="pl-PL" sz="1600" b="1" dirty="0" smtClean="0"/>
              <a:t>stopień akceptowalności przez pracowników,</a:t>
            </a:r>
          </a:p>
          <a:p>
            <a:pPr eaLnBrk="1" hangingPunct="1">
              <a:lnSpc>
                <a:spcPct val="80000"/>
              </a:lnSpc>
              <a:buFont typeface="Wingdings" pitchFamily="2" charset="2"/>
              <a:buChar char="Ø"/>
            </a:pPr>
            <a:r>
              <a:rPr lang="pl-PL" altLang="pl-PL" sz="1600" b="1" dirty="0" smtClean="0"/>
              <a:t>potencjalne bariery wdrożeń,</a:t>
            </a:r>
          </a:p>
          <a:p>
            <a:pPr eaLnBrk="1" hangingPunct="1">
              <a:lnSpc>
                <a:spcPct val="80000"/>
              </a:lnSpc>
              <a:buFont typeface="Wingdings" pitchFamily="2" charset="2"/>
              <a:buChar char="Ø"/>
            </a:pPr>
            <a:r>
              <a:rPr lang="pl-PL" altLang="pl-PL" sz="1600" b="1" dirty="0" smtClean="0"/>
              <a:t>potencjalne metody usuwania zagrożeń systemu.</a:t>
            </a:r>
          </a:p>
        </p:txBody>
      </p:sp>
    </p:spTree>
    <p:extLst>
      <p:ext uri="{BB962C8B-B14F-4D97-AF65-F5344CB8AC3E}">
        <p14:creationId xmlns:p14="http://schemas.microsoft.com/office/powerpoint/2010/main" val="321998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15159" y="260351"/>
            <a:ext cx="7792915" cy="650875"/>
          </a:xfrm>
        </p:spPr>
        <p:txBody>
          <a:bodyPr/>
          <a:lstStyle/>
          <a:p>
            <a:pPr eaLnBrk="1" hangingPunct="1"/>
            <a:r>
              <a:rPr lang="pl-PL" altLang="pl-PL" sz="2800" b="1" smtClean="0"/>
              <a:t>KOSZTY I NAKŁADY</a:t>
            </a:r>
          </a:p>
        </p:txBody>
      </p:sp>
      <p:sp>
        <p:nvSpPr>
          <p:cNvPr id="27651" name="Rectangle 3"/>
          <p:cNvSpPr>
            <a:spLocks noGrp="1" noChangeArrowheads="1"/>
          </p:cNvSpPr>
          <p:nvPr>
            <p:ph idx="1"/>
          </p:nvPr>
        </p:nvSpPr>
        <p:spPr>
          <a:xfrm>
            <a:off x="517282" y="1125539"/>
            <a:ext cx="8437685" cy="5399087"/>
          </a:xfrm>
        </p:spPr>
        <p:txBody>
          <a:bodyPr/>
          <a:lstStyle/>
          <a:p>
            <a:pPr eaLnBrk="1" hangingPunct="1">
              <a:lnSpc>
                <a:spcPct val="80000"/>
              </a:lnSpc>
            </a:pPr>
            <a:r>
              <a:rPr lang="pl-PL" altLang="pl-PL" sz="1600" b="1" smtClean="0"/>
              <a:t>koncepcję, analizę, projektowanie systemu,</a:t>
            </a:r>
          </a:p>
          <a:p>
            <a:pPr eaLnBrk="1" hangingPunct="1">
              <a:lnSpc>
                <a:spcPct val="80000"/>
              </a:lnSpc>
            </a:pPr>
            <a:r>
              <a:rPr lang="pl-PL" altLang="pl-PL" sz="1600" b="1" smtClean="0"/>
              <a:t>przygotowanie organizacyjne i szkolenia,</a:t>
            </a:r>
          </a:p>
          <a:p>
            <a:pPr eaLnBrk="1" hangingPunct="1">
              <a:lnSpc>
                <a:spcPct val="80000"/>
              </a:lnSpc>
            </a:pPr>
            <a:r>
              <a:rPr lang="pl-PL" altLang="pl-PL" sz="1600" b="1" smtClean="0"/>
              <a:t>oprogramowanie systemowe, narzędziowe, użytkowe,</a:t>
            </a:r>
          </a:p>
          <a:p>
            <a:pPr eaLnBrk="1" hangingPunct="1">
              <a:lnSpc>
                <a:spcPct val="80000"/>
              </a:lnSpc>
            </a:pPr>
            <a:r>
              <a:rPr lang="pl-PL" altLang="pl-PL" sz="1600" b="1" smtClean="0"/>
              <a:t>zakup urządzeń podstawowych i towarzyszących i ich instalację,</a:t>
            </a:r>
          </a:p>
          <a:p>
            <a:pPr eaLnBrk="1" hangingPunct="1">
              <a:lnSpc>
                <a:spcPct val="80000"/>
              </a:lnSpc>
            </a:pPr>
            <a:r>
              <a:rPr lang="pl-PL" altLang="pl-PL" sz="1600" b="1" smtClean="0"/>
              <a:t>roboty budowlano-montażowe oraz adaptacje lub modernizację pomieszczeń,</a:t>
            </a:r>
          </a:p>
          <a:p>
            <a:pPr eaLnBrk="1" hangingPunct="1">
              <a:lnSpc>
                <a:spcPct val="80000"/>
              </a:lnSpc>
            </a:pPr>
            <a:r>
              <a:rPr lang="pl-PL" altLang="pl-PL" sz="1600" b="1" smtClean="0"/>
              <a:t>instalacje energetyczno-oświetleniowe oraz sprzęt wentylacyjno-klimatyzacyjny,</a:t>
            </a:r>
          </a:p>
          <a:p>
            <a:pPr eaLnBrk="1" hangingPunct="1">
              <a:lnSpc>
                <a:spcPct val="80000"/>
              </a:lnSpc>
            </a:pPr>
            <a:r>
              <a:rPr lang="pl-PL" altLang="pl-PL" sz="1600" b="1" smtClean="0"/>
              <a:t>położenie okablowania budynków itp.</a:t>
            </a:r>
          </a:p>
          <a:p>
            <a:pPr eaLnBrk="1" hangingPunct="1">
              <a:lnSpc>
                <a:spcPct val="80000"/>
              </a:lnSpc>
              <a:buFont typeface="Wingdings" pitchFamily="2" charset="2"/>
              <a:buNone/>
            </a:pPr>
            <a:r>
              <a:rPr lang="pl-PL" altLang="pl-PL" sz="1600" b="1" smtClean="0"/>
              <a:t>	</a:t>
            </a:r>
          </a:p>
          <a:p>
            <a:pPr eaLnBrk="1" hangingPunct="1">
              <a:lnSpc>
                <a:spcPct val="80000"/>
              </a:lnSpc>
              <a:buFont typeface="Wingdings" pitchFamily="2" charset="2"/>
              <a:buNone/>
            </a:pPr>
            <a:r>
              <a:rPr lang="pl-PL" altLang="pl-PL" sz="1600" b="1" smtClean="0"/>
              <a:t>	Wśród </a:t>
            </a:r>
            <a:r>
              <a:rPr lang="pl-PL" altLang="pl-PL" sz="1600" b="1" i="1" smtClean="0"/>
              <a:t> </a:t>
            </a:r>
            <a:r>
              <a:rPr lang="pl-PL" altLang="pl-PL" sz="1600" b="1" smtClean="0"/>
              <a:t>kosztów bieżących analizuje się przeważnie elementy następujące:</a:t>
            </a:r>
          </a:p>
          <a:p>
            <a:pPr eaLnBrk="1" hangingPunct="1">
              <a:lnSpc>
                <a:spcPct val="80000"/>
              </a:lnSpc>
            </a:pPr>
            <a:r>
              <a:rPr lang="pl-PL" altLang="pl-PL" sz="1600" b="1" smtClean="0"/>
              <a:t>koszty na eksploatację systemów: płace pracowników zatrudnionych bezpośrednio przy eksploatacji systemów i kadry kierowniczej, koszty przygotowania baz danych, dokumentów i innych środków, koszty testowania, dokumentacji, szkolenia bieżącego i inne koszty wdrożenia,</a:t>
            </a:r>
          </a:p>
          <a:p>
            <a:pPr eaLnBrk="1" hangingPunct="1">
              <a:lnSpc>
                <a:spcPct val="80000"/>
              </a:lnSpc>
            </a:pPr>
            <a:r>
              <a:rPr lang="pl-PL" altLang="pl-PL" sz="1600" b="1" smtClean="0"/>
              <a:t>koszty eksploatacyjne: amortyzacji, materiały eksploatacyjne, obsługi technicznej w tym: z zewnątrz, obsługi użytkowej,</a:t>
            </a:r>
          </a:p>
          <a:p>
            <a:pPr eaLnBrk="1" hangingPunct="1">
              <a:lnSpc>
                <a:spcPct val="80000"/>
              </a:lnSpc>
            </a:pPr>
            <a:r>
              <a:rPr lang="pl-PL" altLang="pl-PL" sz="1600" b="1" smtClean="0"/>
              <a:t>koszty przygotowania i kontroli danych,</a:t>
            </a:r>
          </a:p>
          <a:p>
            <a:pPr eaLnBrk="1" hangingPunct="1">
              <a:lnSpc>
                <a:spcPct val="80000"/>
              </a:lnSpc>
            </a:pPr>
            <a:r>
              <a:rPr lang="pl-PL" altLang="pl-PL" sz="1600" b="1" smtClean="0"/>
              <a:t>bezpośrednie koszty przetwarzania, </a:t>
            </a:r>
          </a:p>
          <a:p>
            <a:pPr eaLnBrk="1" hangingPunct="1">
              <a:lnSpc>
                <a:spcPct val="80000"/>
              </a:lnSpc>
            </a:pPr>
            <a:r>
              <a:rPr lang="pl-PL" altLang="pl-PL" sz="1600" b="1" smtClean="0"/>
              <a:t>koszty utrzymania urządzeń w gotowości do pracy (prąd, oświetlenie, ogrzewanie itp.),</a:t>
            </a:r>
          </a:p>
          <a:p>
            <a:pPr eaLnBrk="1" hangingPunct="1">
              <a:lnSpc>
                <a:spcPct val="80000"/>
              </a:lnSpc>
            </a:pPr>
            <a:r>
              <a:rPr lang="pl-PL" altLang="pl-PL" sz="1600" b="1" smtClean="0"/>
              <a:t>koszty ryzyka: koszty zaburzenia funkcjonowania w procesie przetwarzania (przestoje z powodów technicznych i wynikłe stąd straty), koszty początkowych błędów w instalacji systemu, straty z powodu poprawek zainstalowanych modułów systemu na życzenie klienta.</a:t>
            </a:r>
          </a:p>
        </p:txBody>
      </p:sp>
    </p:spTree>
    <p:extLst>
      <p:ext uri="{BB962C8B-B14F-4D97-AF65-F5344CB8AC3E}">
        <p14:creationId xmlns:p14="http://schemas.microsoft.com/office/powerpoint/2010/main" val="3660755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49923" y="609601"/>
            <a:ext cx="7954108" cy="525463"/>
          </a:xfrm>
        </p:spPr>
        <p:txBody>
          <a:bodyPr rtlCol="0">
            <a:normAutofit fontScale="90000"/>
          </a:bodyPr>
          <a:lstStyle/>
          <a:p>
            <a:pPr eaLnBrk="1" fontAlgn="auto" hangingPunct="1">
              <a:spcAft>
                <a:spcPts val="0"/>
              </a:spcAft>
              <a:defRPr/>
            </a:pPr>
            <a:r>
              <a:rPr lang="pl-PL" sz="2800" b="1" dirty="0" smtClean="0">
                <a:solidFill>
                  <a:srgbClr val="000099"/>
                </a:solidFill>
                <a:effectLst>
                  <a:outerShdw blurRad="38100" dist="38100" dir="2700000" algn="tl">
                    <a:srgbClr val="C0C0C0"/>
                  </a:outerShdw>
                </a:effectLst>
                <a:latin typeface="Times New Roman" pitchFamily="18" charset="0"/>
              </a:rPr>
              <a:t>POTENCJALNE EFEKTY Z INFORMATYZACJI</a:t>
            </a:r>
            <a:endParaRPr lang="pl-PL" sz="2800" dirty="0" smtClean="0">
              <a:solidFill>
                <a:srgbClr val="000099"/>
              </a:solidFill>
              <a:latin typeface="Times New Roman" pitchFamily="18" charset="0"/>
            </a:endParaRPr>
          </a:p>
        </p:txBody>
      </p:sp>
      <p:sp>
        <p:nvSpPr>
          <p:cNvPr id="66563" name="Rectangle 3"/>
          <p:cNvSpPr>
            <a:spLocks noGrp="1" noChangeArrowheads="1"/>
          </p:cNvSpPr>
          <p:nvPr>
            <p:ph idx="1"/>
          </p:nvPr>
        </p:nvSpPr>
        <p:spPr>
          <a:xfrm>
            <a:off x="381000" y="1628776"/>
            <a:ext cx="8270631" cy="4772025"/>
          </a:xfrm>
        </p:spPr>
        <p:txBody>
          <a:bodyPr rtlCol="0">
            <a:normAutofit/>
          </a:bodyPr>
          <a:lstStyle/>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wzrost płac lub zysków (jeżeli płace zależą od zysków)</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zmniejszenie kosztów przetwarzania danych</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zmniejszenie uciążliwości pracy</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zmniejszenie kosztów eksploatacyjnych</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zmniejszenie niezbędnych nakładów inwestycyjnych</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wzrost zdolności przetwórczych i efektywności pracy</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zahamowanie przyrostu zatrudnienia</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przyspieszenie ściągania należności</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zwiększenie możliwości przetwarzania, przekrojów informacji i wykonywanych na tej podstawie analiz</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polepszenie obsługi klienta</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redukcja błędów</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wzrost morale personelu</a:t>
            </a:r>
          </a:p>
          <a:p>
            <a:pPr lvl="1" algn="just" eaLnBrk="1" fontAlgn="auto" hangingPunct="1">
              <a:lnSpc>
                <a:spcPct val="90000"/>
              </a:lnSpc>
              <a:spcAft>
                <a:spcPts val="0"/>
              </a:spcAft>
              <a:buClr>
                <a:srgbClr val="FF0000"/>
              </a:buClr>
              <a:buFont typeface="Arial" pitchFamily="34" charset="0"/>
              <a:buChar char="–"/>
              <a:defRPr/>
            </a:pPr>
            <a:r>
              <a:rPr lang="pl-PL" sz="1800" b="1" dirty="0" smtClean="0">
                <a:solidFill>
                  <a:srgbClr val="000000"/>
                </a:solidFill>
                <a:effectLst>
                  <a:outerShdw blurRad="38100" dist="38100" dir="2700000" algn="tl">
                    <a:srgbClr val="C0C0C0"/>
                  </a:outerShdw>
                </a:effectLst>
                <a:latin typeface="Times New Roman" pitchFamily="18" charset="0"/>
              </a:rPr>
              <a:t>usprawnienie procesu podejmowania decyzji</a:t>
            </a:r>
            <a:endParaRPr lang="pl-PL" dirty="0" smtClean="0">
              <a:latin typeface="Times New Roman" pitchFamily="18" charset="0"/>
            </a:endParaRPr>
          </a:p>
        </p:txBody>
      </p:sp>
    </p:spTree>
    <p:extLst>
      <p:ext uri="{BB962C8B-B14F-4D97-AF65-F5344CB8AC3E}">
        <p14:creationId xmlns:p14="http://schemas.microsoft.com/office/powerpoint/2010/main" val="276772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70086"/>
          </a:xfrm>
        </p:spPr>
        <p:txBody>
          <a:bodyPr>
            <a:normAutofit fontScale="90000"/>
          </a:bodyPr>
          <a:lstStyle/>
          <a:p>
            <a:pPr algn="l"/>
            <a:r>
              <a:rPr lang="pl-PL" sz="3200" b="1" dirty="0" smtClean="0"/>
              <a:t>Efektywność ekonomiczna </a:t>
            </a:r>
            <a:r>
              <a:rPr lang="pl-PL" sz="2000" dirty="0" smtClean="0"/>
              <a:t>(darmowa encyklopedia wiedzy – Onet)</a:t>
            </a:r>
            <a:endParaRPr lang="pl-PL" sz="3200" dirty="0"/>
          </a:p>
        </p:txBody>
      </p:sp>
      <p:sp>
        <p:nvSpPr>
          <p:cNvPr id="3" name="Symbol zastępczy zawartości 2"/>
          <p:cNvSpPr>
            <a:spLocks noGrp="1"/>
          </p:cNvSpPr>
          <p:nvPr>
            <p:ph idx="1"/>
          </p:nvPr>
        </p:nvSpPr>
        <p:spPr>
          <a:xfrm>
            <a:off x="467544" y="1160748"/>
            <a:ext cx="8229600" cy="5073427"/>
          </a:xfrm>
        </p:spPr>
        <p:txBody>
          <a:bodyPr>
            <a:normAutofit fontScale="77500" lnSpcReduction="20000"/>
          </a:bodyPr>
          <a:lstStyle/>
          <a:p>
            <a:pPr algn="just"/>
            <a:r>
              <a:rPr lang="pl-PL" b="1" dirty="0">
                <a:latin typeface="Times New Roman" pitchFamily="18" charset="0"/>
                <a:cs typeface="Times New Roman" pitchFamily="18" charset="0"/>
              </a:rPr>
              <a:t>Efektywność ekonomiczna</a:t>
            </a:r>
            <a:r>
              <a:rPr lang="pl-PL" dirty="0">
                <a:latin typeface="Times New Roman" pitchFamily="18" charset="0"/>
                <a:cs typeface="Times New Roman" pitchFamily="18" charset="0"/>
              </a:rPr>
              <a:t>, sposób pomiaru skuteczności i celowości danej działalności gospodarczej, wyrażający się porównaniem (relacją) wartości uzyskanych efektów do nakładu czynników użytych do ich uzyskania. </a:t>
            </a:r>
            <a:endParaRPr lang="pl-PL" dirty="0" smtClean="0">
              <a:latin typeface="Times New Roman" pitchFamily="18" charset="0"/>
              <a:cs typeface="Times New Roman" pitchFamily="18" charset="0"/>
            </a:endParaRPr>
          </a:p>
          <a:p>
            <a:pPr algn="just"/>
            <a:r>
              <a:rPr lang="pl-PL" dirty="0" smtClean="0">
                <a:latin typeface="Times New Roman" pitchFamily="18" charset="0"/>
                <a:cs typeface="Times New Roman" pitchFamily="18" charset="0"/>
              </a:rPr>
              <a:t>Niska efektywność </a:t>
            </a:r>
            <a:r>
              <a:rPr lang="pl-PL" dirty="0">
                <a:latin typeface="Times New Roman" pitchFamily="18" charset="0"/>
                <a:cs typeface="Times New Roman" pitchFamily="18" charset="0"/>
              </a:rPr>
              <a:t>ekonomiczna powoduje zwykle wzrost cen, zwiększenie zapotrzebowania na energię, materiały i powierzchnie produkcyjne - bez wzrostu wyników produkcyjnych. </a:t>
            </a:r>
            <a:endParaRPr lang="pl-PL" dirty="0" smtClean="0">
              <a:latin typeface="Times New Roman" pitchFamily="18" charset="0"/>
              <a:cs typeface="Times New Roman" pitchFamily="18" charset="0"/>
            </a:endParaRPr>
          </a:p>
          <a:p>
            <a:pPr algn="just"/>
            <a:r>
              <a:rPr lang="pl-PL" dirty="0" smtClean="0">
                <a:latin typeface="Times New Roman" pitchFamily="18" charset="0"/>
                <a:cs typeface="Times New Roman" pitchFamily="18" charset="0"/>
              </a:rPr>
              <a:t>Wyższa </a:t>
            </a:r>
            <a:r>
              <a:rPr lang="pl-PL" dirty="0">
                <a:latin typeface="Times New Roman" pitchFamily="18" charset="0"/>
                <a:cs typeface="Times New Roman" pitchFamily="18" charset="0"/>
              </a:rPr>
              <a:t>efektywność ekonomiczna stwarza możliwości obniżenia kosztów wytwarzania, zwiększa wyniki produkcyjne i zysk, co z kolei umożliwia inwestowanie albo wzrost indywidualnych wynagrodzeń. </a:t>
            </a:r>
            <a:endParaRPr lang="pl-PL" dirty="0" smtClean="0">
              <a:latin typeface="Times New Roman" pitchFamily="18" charset="0"/>
              <a:cs typeface="Times New Roman" pitchFamily="18" charset="0"/>
            </a:endParaRPr>
          </a:p>
          <a:p>
            <a:pPr algn="just"/>
            <a:r>
              <a:rPr lang="pl-PL" dirty="0" smtClean="0">
                <a:latin typeface="Times New Roman" pitchFamily="18" charset="0"/>
                <a:cs typeface="Times New Roman" pitchFamily="18" charset="0"/>
              </a:rPr>
              <a:t>Efektywność </a:t>
            </a:r>
            <a:r>
              <a:rPr lang="pl-PL" dirty="0">
                <a:latin typeface="Times New Roman" pitchFamily="18" charset="0"/>
                <a:cs typeface="Times New Roman" pitchFamily="18" charset="0"/>
              </a:rPr>
              <a:t>ekonomiczna stanowi jeden z podstawowych sposobów oceny podejmowanych działań </a:t>
            </a:r>
            <a:r>
              <a:rPr lang="pl-PL" dirty="0" smtClean="0">
                <a:latin typeface="Times New Roman" pitchFamily="18" charset="0"/>
                <a:cs typeface="Times New Roman" pitchFamily="18" charset="0"/>
              </a:rPr>
              <a:t>gospodarczych, szczególnie inwestycyjnych.</a:t>
            </a:r>
            <a:endParaRPr lang="pl-PL" dirty="0">
              <a:latin typeface="Times New Roman" pitchFamily="18" charset="0"/>
              <a:cs typeface="Times New Roman" pitchFamily="18" charset="0"/>
            </a:endParaRPr>
          </a:p>
        </p:txBody>
      </p:sp>
    </p:spTree>
    <p:extLst>
      <p:ext uri="{BB962C8B-B14F-4D97-AF65-F5344CB8AC3E}">
        <p14:creationId xmlns:p14="http://schemas.microsoft.com/office/powerpoint/2010/main" val="398409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17281" y="342900"/>
            <a:ext cx="8321919" cy="571500"/>
          </a:xfrm>
        </p:spPr>
        <p:txBody>
          <a:bodyPr rtlCol="0">
            <a:normAutofit/>
          </a:bodyPr>
          <a:lstStyle/>
          <a:p>
            <a:pPr eaLnBrk="1" fontAlgn="auto" hangingPunct="1">
              <a:spcAft>
                <a:spcPts val="0"/>
              </a:spcAft>
              <a:defRPr/>
            </a:pPr>
            <a:r>
              <a:rPr lang="pl-PL" sz="2400" b="1" dirty="0" smtClean="0">
                <a:solidFill>
                  <a:srgbClr val="000099"/>
                </a:solidFill>
                <a:effectLst>
                  <a:outerShdw blurRad="38100" dist="38100" dir="2700000" algn="tl">
                    <a:srgbClr val="C0C0C0"/>
                  </a:outerShdw>
                </a:effectLst>
              </a:rPr>
              <a:t>OCENA EKONOMICZNA INWESTYCJI INFORMATYCZNYCH</a:t>
            </a:r>
            <a:endParaRPr lang="pl-PL" sz="2400" dirty="0" smtClean="0">
              <a:solidFill>
                <a:srgbClr val="000099"/>
              </a:solidFill>
            </a:endParaRPr>
          </a:p>
        </p:txBody>
      </p:sp>
      <p:sp>
        <p:nvSpPr>
          <p:cNvPr id="67587" name="Rectangle 3"/>
          <p:cNvSpPr>
            <a:spLocks noGrp="1" noChangeArrowheads="1"/>
          </p:cNvSpPr>
          <p:nvPr>
            <p:ph idx="1"/>
          </p:nvPr>
        </p:nvSpPr>
        <p:spPr>
          <a:xfrm>
            <a:off x="395536" y="1340768"/>
            <a:ext cx="7920880" cy="4755233"/>
          </a:xfrm>
        </p:spPr>
        <p:txBody>
          <a:bodyPr rtlCol="0">
            <a:normAutofit lnSpcReduction="10000"/>
          </a:bodyPr>
          <a:lstStyle/>
          <a:p>
            <a:pPr marL="457200" lvl="1" indent="0" algn="just" eaLnBrk="1" fontAlgn="auto" hangingPunct="1">
              <a:lnSpc>
                <a:spcPct val="80000"/>
              </a:lnSpc>
              <a:spcAft>
                <a:spcPts val="0"/>
              </a:spcAft>
              <a:buClr>
                <a:srgbClr val="FF0000"/>
              </a:buClr>
              <a:buNone/>
              <a:defRPr/>
            </a:pPr>
            <a:r>
              <a:rPr lang="pl-PL" sz="2000" b="1" dirty="0" smtClean="0">
                <a:solidFill>
                  <a:srgbClr val="000000"/>
                </a:solidFill>
                <a:effectLst>
                  <a:outerShdw blurRad="38100" dist="38100" dir="2700000" algn="tl">
                    <a:srgbClr val="C0C0C0"/>
                  </a:outerShdw>
                </a:effectLst>
              </a:rPr>
              <a:t>Najprostsze i najbardziej prymitywne metodyki – dostępne nawet w arkuszu kalkulacyjnym:</a:t>
            </a:r>
          </a:p>
          <a:p>
            <a:pPr lvl="1" algn="just" eaLnBrk="1" fontAlgn="auto" hangingPunct="1">
              <a:lnSpc>
                <a:spcPct val="80000"/>
              </a:lnSpc>
              <a:spcAft>
                <a:spcPts val="0"/>
              </a:spcAft>
              <a:buClr>
                <a:srgbClr val="FF0000"/>
              </a:buClr>
              <a:buFont typeface="Arial" pitchFamily="34" charset="0"/>
              <a:buChar char="–"/>
              <a:defRPr/>
            </a:pPr>
            <a:r>
              <a:rPr lang="pl-PL" sz="2000" b="1" dirty="0" smtClean="0">
                <a:solidFill>
                  <a:srgbClr val="000000"/>
                </a:solidFill>
                <a:effectLst>
                  <a:outerShdw blurRad="38100" dist="38100" dir="2700000" algn="tl">
                    <a:srgbClr val="C0C0C0"/>
                  </a:outerShdw>
                </a:effectLst>
              </a:rPr>
              <a:t>okres zwrotu kapitału - ocena szybkości zwrotu kapitału poniesionego na projekt inwestycyjny</a:t>
            </a:r>
          </a:p>
          <a:p>
            <a:pPr lvl="1" algn="just" eaLnBrk="1" fontAlgn="auto" hangingPunct="1">
              <a:lnSpc>
                <a:spcPct val="80000"/>
              </a:lnSpc>
              <a:spcAft>
                <a:spcPts val="0"/>
              </a:spcAft>
              <a:buClr>
                <a:srgbClr val="FF0000"/>
              </a:buClr>
              <a:buFont typeface="Arial" pitchFamily="34" charset="0"/>
              <a:buChar char="–"/>
              <a:defRPr/>
            </a:pPr>
            <a:r>
              <a:rPr lang="pl-PL" sz="2000" b="1" dirty="0" smtClean="0">
                <a:solidFill>
                  <a:srgbClr val="000000"/>
                </a:solidFill>
                <a:effectLst>
                  <a:outerShdw blurRad="38100" dist="38100" dir="2700000" algn="tl">
                    <a:srgbClr val="C0C0C0"/>
                  </a:outerShdw>
                </a:effectLst>
              </a:rPr>
              <a:t>stopa zwrotu z inwestycji - stosunek efektów z eksploatowanego systemu do kosztów jego budowy i eksploatacji, w określonym czasie</a:t>
            </a:r>
          </a:p>
          <a:p>
            <a:pPr lvl="1" algn="just" eaLnBrk="1" fontAlgn="auto" hangingPunct="1">
              <a:lnSpc>
                <a:spcPct val="80000"/>
              </a:lnSpc>
              <a:spcAft>
                <a:spcPts val="0"/>
              </a:spcAft>
              <a:buClr>
                <a:srgbClr val="FF0000"/>
              </a:buClr>
              <a:buFont typeface="Arial" pitchFamily="34" charset="0"/>
              <a:buChar char="–"/>
              <a:defRPr/>
            </a:pPr>
            <a:r>
              <a:rPr lang="pl-PL" sz="2000" b="1" dirty="0" smtClean="0">
                <a:solidFill>
                  <a:srgbClr val="000000"/>
                </a:solidFill>
                <a:effectLst>
                  <a:outerShdw blurRad="38100" dist="38100" dir="2700000" algn="tl">
                    <a:srgbClr val="C0C0C0"/>
                  </a:outerShdw>
                </a:effectLst>
              </a:rPr>
              <a:t>wewnętrzna stopa zwrotu - stopa dyskontowa równoważąca koszty inwestycji i przyszłe efekty</a:t>
            </a:r>
          </a:p>
          <a:p>
            <a:pPr lvl="1" algn="just" eaLnBrk="1" fontAlgn="auto" hangingPunct="1">
              <a:lnSpc>
                <a:spcPct val="80000"/>
              </a:lnSpc>
              <a:spcAft>
                <a:spcPts val="0"/>
              </a:spcAft>
              <a:buClr>
                <a:srgbClr val="FF0000"/>
              </a:buClr>
              <a:buFont typeface="Arial" pitchFamily="34" charset="0"/>
              <a:buChar char="–"/>
              <a:defRPr/>
            </a:pPr>
            <a:r>
              <a:rPr lang="pl-PL" sz="2000" b="1" dirty="0" smtClean="0">
                <a:effectLst>
                  <a:outerShdw blurRad="38100" dist="38100" dir="2700000" algn="tl">
                    <a:srgbClr val="C0C0C0"/>
                  </a:outerShdw>
                </a:effectLst>
              </a:rPr>
              <a:t>zaktualizowana wartość netto - zdyskontowana wartość netto różnicy między nakładami a efektami z zastosowania systemu informatycznego</a:t>
            </a:r>
          </a:p>
          <a:p>
            <a:pPr lvl="1" algn="just" eaLnBrk="1" fontAlgn="auto" hangingPunct="1">
              <a:lnSpc>
                <a:spcPct val="80000"/>
              </a:lnSpc>
              <a:spcAft>
                <a:spcPts val="0"/>
              </a:spcAft>
              <a:buClr>
                <a:srgbClr val="FF0000"/>
              </a:buClr>
              <a:buFont typeface="Arial" pitchFamily="34" charset="0"/>
              <a:buChar char="–"/>
              <a:defRPr/>
            </a:pPr>
            <a:endParaRPr lang="pl-PL" sz="2000" b="1" dirty="0" smtClean="0">
              <a:effectLst>
                <a:outerShdw blurRad="38100" dist="38100" dir="2700000" algn="tl">
                  <a:srgbClr val="C0C0C0"/>
                </a:outerShdw>
              </a:effectLst>
            </a:endParaRPr>
          </a:p>
          <a:p>
            <a:pPr lvl="2" eaLnBrk="1" fontAlgn="auto" hangingPunct="1">
              <a:lnSpc>
                <a:spcPct val="80000"/>
              </a:lnSpc>
              <a:spcAft>
                <a:spcPts val="0"/>
              </a:spcAft>
              <a:buFont typeface="Wingdings" pitchFamily="2" charset="2"/>
              <a:buNone/>
              <a:defRPr/>
            </a:pPr>
            <a:r>
              <a:rPr lang="pl-PL" sz="2000" b="1" dirty="0" smtClean="0"/>
              <a:t>Stopa zwrotu  z </a:t>
            </a:r>
            <a:r>
              <a:rPr lang="pl-PL" sz="2000" b="1" dirty="0" err="1" smtClean="0"/>
              <a:t>inwestycjit</a:t>
            </a:r>
            <a:r>
              <a:rPr lang="pl-PL" sz="2000" b="1" dirty="0" smtClean="0"/>
              <a:t> = </a:t>
            </a:r>
            <a:r>
              <a:rPr lang="pl-PL" sz="2000" b="1" dirty="0" err="1" smtClean="0"/>
              <a:t>Zyskt</a:t>
            </a:r>
            <a:r>
              <a:rPr lang="pl-PL" sz="2000" b="1" dirty="0" smtClean="0"/>
              <a:t>/</a:t>
            </a:r>
            <a:r>
              <a:rPr lang="pl-PL" sz="2000" b="1" dirty="0" err="1" smtClean="0"/>
              <a:t>Kosztt</a:t>
            </a:r>
            <a:r>
              <a:rPr lang="pl-PL" sz="2000" b="1" dirty="0" smtClean="0"/>
              <a:t>*</a:t>
            </a:r>
            <a:r>
              <a:rPr lang="pl-PL" sz="2000" b="1" dirty="0" err="1" smtClean="0"/>
              <a:t>Dt</a:t>
            </a:r>
            <a:endParaRPr lang="pl-PL" sz="2000" b="1" dirty="0" smtClean="0"/>
          </a:p>
          <a:p>
            <a:pPr lvl="2" eaLnBrk="1" fontAlgn="auto" hangingPunct="1">
              <a:lnSpc>
                <a:spcPct val="80000"/>
              </a:lnSpc>
              <a:spcAft>
                <a:spcPts val="0"/>
              </a:spcAft>
              <a:buFont typeface="Wingdings" pitchFamily="2" charset="2"/>
              <a:buNone/>
              <a:defRPr/>
            </a:pPr>
            <a:r>
              <a:rPr lang="pl-PL" sz="2000" b="1" dirty="0" smtClean="0"/>
              <a:t>	gdzie:</a:t>
            </a:r>
          </a:p>
          <a:p>
            <a:pPr lvl="2" eaLnBrk="1" fontAlgn="auto" hangingPunct="1">
              <a:lnSpc>
                <a:spcPct val="80000"/>
              </a:lnSpc>
              <a:spcAft>
                <a:spcPts val="0"/>
              </a:spcAft>
              <a:buFont typeface="Wingdings" pitchFamily="2" charset="2"/>
              <a:buNone/>
              <a:defRPr/>
            </a:pPr>
            <a:r>
              <a:rPr lang="pl-PL" sz="2000" b="1" dirty="0" smtClean="0"/>
              <a:t>		</a:t>
            </a:r>
            <a:r>
              <a:rPr lang="pl-PL" sz="2000" b="1" dirty="0" err="1" smtClean="0"/>
              <a:t>Dt</a:t>
            </a:r>
            <a:r>
              <a:rPr lang="pl-PL" sz="2000" b="1" dirty="0" smtClean="0"/>
              <a:t> - współczynnik dyskonta w okresie</a:t>
            </a:r>
            <a:r>
              <a:rPr lang="pl-PL" sz="2000" b="1" i="1" dirty="0" smtClean="0"/>
              <a:t> t,</a:t>
            </a:r>
          </a:p>
          <a:p>
            <a:pPr lvl="2" eaLnBrk="1" fontAlgn="auto" hangingPunct="1">
              <a:lnSpc>
                <a:spcPct val="80000"/>
              </a:lnSpc>
              <a:spcAft>
                <a:spcPts val="0"/>
              </a:spcAft>
              <a:buFont typeface="Wingdings" pitchFamily="2" charset="2"/>
              <a:buNone/>
              <a:defRPr/>
            </a:pPr>
            <a:r>
              <a:rPr lang="pl-PL" sz="2000" b="1" i="1" dirty="0" smtClean="0"/>
              <a:t>		</a:t>
            </a:r>
            <a:r>
              <a:rPr lang="pl-PL" sz="2000" b="1" dirty="0" smtClean="0"/>
              <a:t>t - czas</a:t>
            </a:r>
          </a:p>
        </p:txBody>
      </p:sp>
    </p:spTree>
    <p:extLst>
      <p:ext uri="{BB962C8B-B14F-4D97-AF65-F5344CB8AC3E}">
        <p14:creationId xmlns:p14="http://schemas.microsoft.com/office/powerpoint/2010/main" val="2350597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88640"/>
            <a:ext cx="8229600" cy="634082"/>
          </a:xfrm>
        </p:spPr>
        <p:txBody>
          <a:bodyPr>
            <a:noAutofit/>
          </a:bodyPr>
          <a:lstStyle/>
          <a:p>
            <a:pPr algn="l"/>
            <a:r>
              <a:rPr lang="pl-PL" sz="2800" b="1" dirty="0" smtClean="0"/>
              <a:t>Analiza </a:t>
            </a:r>
            <a:r>
              <a:rPr lang="pl-PL" sz="2800" b="1" dirty="0"/>
              <a:t>efektywności inwestycji </a:t>
            </a:r>
            <a:r>
              <a:rPr lang="pl-PL" sz="2800" b="1" dirty="0" smtClean="0"/>
              <a:t>informatycznych</a:t>
            </a:r>
            <a:endParaRPr lang="pl-PL" sz="2800" dirty="0"/>
          </a:p>
        </p:txBody>
      </p:sp>
      <p:sp>
        <p:nvSpPr>
          <p:cNvPr id="3" name="Symbol zastępczy zawartości 2"/>
          <p:cNvSpPr>
            <a:spLocks noGrp="1"/>
          </p:cNvSpPr>
          <p:nvPr>
            <p:ph idx="1"/>
          </p:nvPr>
        </p:nvSpPr>
        <p:spPr>
          <a:xfrm>
            <a:off x="539552" y="908720"/>
            <a:ext cx="8388932" cy="5184576"/>
          </a:xfrm>
        </p:spPr>
        <p:txBody>
          <a:bodyPr>
            <a:noAutofit/>
          </a:bodyPr>
          <a:lstStyle/>
          <a:p>
            <a:pPr marL="0" indent="0">
              <a:buNone/>
            </a:pPr>
            <a:r>
              <a:rPr lang="pl-PL" sz="1800" dirty="0" smtClean="0"/>
              <a:t>Szeroko </a:t>
            </a:r>
            <a:r>
              <a:rPr lang="pl-PL" sz="1800" dirty="0"/>
              <a:t>stosowane metody analizy efektywność inwestycji, również mogą być wykorzystywane w ocenie efektywności </a:t>
            </a:r>
            <a:r>
              <a:rPr lang="pl-PL" sz="1800" dirty="0" smtClean="0"/>
              <a:t>projektów informatycznych</a:t>
            </a:r>
            <a:r>
              <a:rPr lang="pl-PL" sz="1800" dirty="0"/>
              <a:t>. Najczęściej występujące mierniki to: </a:t>
            </a:r>
          </a:p>
          <a:p>
            <a:r>
              <a:rPr lang="pl-PL" sz="1800" b="1" dirty="0" smtClean="0"/>
              <a:t>Okres </a:t>
            </a:r>
            <a:r>
              <a:rPr lang="pl-PL" sz="1800" b="1" dirty="0"/>
              <a:t>zwrotu (OZ) nakładów inwestycyjnych:</a:t>
            </a:r>
            <a:endParaRPr lang="pl-PL" sz="1800" dirty="0"/>
          </a:p>
          <a:p>
            <a:pPr marL="0" indent="0">
              <a:buNone/>
            </a:pPr>
            <a:r>
              <a:rPr lang="pl-PL" sz="1600" i="1" dirty="0"/>
              <a:t>OZ</a:t>
            </a:r>
            <a:r>
              <a:rPr lang="pl-PL" sz="1600" dirty="0"/>
              <a:t>=</a:t>
            </a:r>
            <a:r>
              <a:rPr lang="pl-PL" sz="1600" i="1" dirty="0"/>
              <a:t>EN</a:t>
            </a:r>
            <a:r>
              <a:rPr lang="pl-PL" sz="1600" dirty="0"/>
              <a:t> </a:t>
            </a:r>
          </a:p>
          <a:p>
            <a:pPr marL="0" indent="0">
              <a:buNone/>
            </a:pPr>
            <a:r>
              <a:rPr lang="pl-PL" sz="1600" dirty="0"/>
              <a:t>gdzie: </a:t>
            </a:r>
          </a:p>
          <a:p>
            <a:pPr marL="0" indent="0">
              <a:buNone/>
            </a:pPr>
            <a:r>
              <a:rPr lang="pl-PL" sz="1600" dirty="0"/>
              <a:t>N - całkowite nakłady inwestycyjne,</a:t>
            </a:r>
          </a:p>
          <a:p>
            <a:pPr marL="0" indent="0">
              <a:buNone/>
            </a:pPr>
            <a:r>
              <a:rPr lang="pl-PL" sz="1600" dirty="0"/>
              <a:t>E - przeciętny - roczny - efekt zrealizowanej inwestycji (zysk, </a:t>
            </a:r>
            <a:r>
              <a:rPr lang="pl-PL" sz="1600" dirty="0" smtClean="0"/>
              <a:t>dochód,</a:t>
            </a:r>
            <a:endParaRPr lang="pl-PL" sz="1600" dirty="0"/>
          </a:p>
          <a:p>
            <a:r>
              <a:rPr lang="pl-PL" sz="1800" b="1" dirty="0" smtClean="0"/>
              <a:t>Stopa </a:t>
            </a:r>
            <a:r>
              <a:rPr lang="pl-PL" sz="1800" b="1" dirty="0"/>
              <a:t>zwrotu (SZ) nakładów inwestycyjnych:</a:t>
            </a:r>
            <a:endParaRPr lang="pl-PL" sz="1800" dirty="0"/>
          </a:p>
          <a:p>
            <a:pPr marL="0" indent="0">
              <a:buNone/>
            </a:pPr>
            <a:r>
              <a:rPr lang="pl-PL" sz="1800" i="1" dirty="0"/>
              <a:t>OZ</a:t>
            </a:r>
            <a:r>
              <a:rPr lang="pl-PL" sz="1800" dirty="0"/>
              <a:t>=</a:t>
            </a:r>
            <a:r>
              <a:rPr lang="pl-PL" sz="1800" i="1" dirty="0"/>
              <a:t>EN</a:t>
            </a:r>
            <a:r>
              <a:rPr lang="pl-PL" sz="1800" dirty="0"/>
              <a:t>⋅100 </a:t>
            </a:r>
          </a:p>
          <a:p>
            <a:r>
              <a:rPr lang="pl-PL" sz="1800" b="1" dirty="0" smtClean="0"/>
              <a:t>Wartość </a:t>
            </a:r>
            <a:r>
              <a:rPr lang="pl-PL" sz="1800" b="1" dirty="0"/>
              <a:t>zaktualizowana netto wpływów i nakładów (</a:t>
            </a:r>
            <a:r>
              <a:rPr lang="pl-PL" sz="1800" b="1" dirty="0" smtClean="0"/>
              <a:t>NPV) </a:t>
            </a:r>
            <a:r>
              <a:rPr lang="pl-PL" sz="1800" dirty="0" smtClean="0"/>
              <a:t> </a:t>
            </a:r>
            <a:r>
              <a:rPr lang="pl-PL" sz="1800" dirty="0"/>
              <a:t>wynikających z realizacji projektu w kolejnych okresach t=1,2,... , </a:t>
            </a:r>
            <a:r>
              <a:rPr lang="pl-PL" sz="1800" dirty="0" err="1"/>
              <a:t>n</a:t>
            </a:r>
            <a:r>
              <a:rPr lang="pl-PL" sz="1800" i="1" dirty="0" err="1"/>
              <a:t>NPV</a:t>
            </a:r>
            <a:r>
              <a:rPr lang="pl-PL" sz="1800" dirty="0"/>
              <a:t>=∑</a:t>
            </a:r>
            <a:r>
              <a:rPr lang="pl-PL" sz="1800" i="1" dirty="0"/>
              <a:t>t</a:t>
            </a:r>
            <a:r>
              <a:rPr lang="pl-PL" sz="1800" dirty="0"/>
              <a:t>=0</a:t>
            </a:r>
            <a:r>
              <a:rPr lang="pl-PL" sz="1800" i="1" dirty="0"/>
              <a:t>nNCFt</a:t>
            </a:r>
            <a:r>
              <a:rPr lang="pl-PL" sz="1800" dirty="0"/>
              <a:t>(1+</a:t>
            </a:r>
            <a:r>
              <a:rPr lang="pl-PL" sz="1800" i="1" dirty="0"/>
              <a:t>r</a:t>
            </a:r>
            <a:r>
              <a:rPr lang="pl-PL" sz="1800" dirty="0"/>
              <a:t>)</a:t>
            </a:r>
            <a:r>
              <a:rPr lang="pl-PL" sz="1800" i="1" dirty="0"/>
              <a:t>t</a:t>
            </a:r>
            <a:r>
              <a:rPr lang="pl-PL" sz="1800" dirty="0"/>
              <a:t>−∑</a:t>
            </a:r>
            <a:r>
              <a:rPr lang="pl-PL" sz="1800" i="1" dirty="0"/>
              <a:t>t</a:t>
            </a:r>
            <a:r>
              <a:rPr lang="pl-PL" sz="1800" dirty="0"/>
              <a:t>=0</a:t>
            </a:r>
            <a:r>
              <a:rPr lang="pl-PL" sz="1800" i="1" dirty="0"/>
              <a:t>nEt</a:t>
            </a:r>
            <a:r>
              <a:rPr lang="pl-PL" sz="1800" dirty="0"/>
              <a:t>(1+</a:t>
            </a:r>
            <a:r>
              <a:rPr lang="pl-PL" sz="1800" i="1" dirty="0"/>
              <a:t>r</a:t>
            </a:r>
            <a:r>
              <a:rPr lang="pl-PL" sz="1800" dirty="0"/>
              <a:t>)</a:t>
            </a:r>
            <a:r>
              <a:rPr lang="pl-PL" sz="1800" i="1" dirty="0"/>
              <a:t>t</a:t>
            </a:r>
            <a:endParaRPr lang="pl-PL" sz="1800" dirty="0"/>
          </a:p>
          <a:p>
            <a:pPr marL="0" indent="0">
              <a:buNone/>
            </a:pPr>
            <a:r>
              <a:rPr lang="pl-PL" sz="1800" dirty="0"/>
              <a:t>gdzie: </a:t>
            </a:r>
          </a:p>
          <a:p>
            <a:pPr marL="0" indent="0">
              <a:buNone/>
            </a:pPr>
            <a:r>
              <a:rPr lang="pl-PL" sz="1800" i="1" dirty="0" err="1"/>
              <a:t>NCFt</a:t>
            </a:r>
            <a:r>
              <a:rPr lang="pl-PL" sz="1800" dirty="0"/>
              <a:t> - przepływy pieniężne netto związane z bieżącym funkcjonowaniem przedsięwzięcia w okresie t (bez uwzględnienia nakładów inwestycyjnych),</a:t>
            </a:r>
          </a:p>
          <a:p>
            <a:pPr marL="0" indent="0">
              <a:buNone/>
            </a:pPr>
            <a:r>
              <a:rPr lang="pl-PL" sz="1800" i="1" dirty="0"/>
              <a:t>Et</a:t>
            </a:r>
            <a:r>
              <a:rPr lang="pl-PL" sz="1800" dirty="0"/>
              <a:t> - nakłady inwestycyjne poniesione w okresie t,</a:t>
            </a:r>
          </a:p>
          <a:p>
            <a:pPr marL="0" indent="0">
              <a:buNone/>
            </a:pPr>
            <a:r>
              <a:rPr lang="pl-PL" sz="1800" dirty="0"/>
              <a:t>r - stopa procentowa (stopa dyskonta, koszt kapitału),</a:t>
            </a:r>
          </a:p>
          <a:p>
            <a:endParaRPr lang="pl-PL" sz="1100" dirty="0"/>
          </a:p>
        </p:txBody>
      </p:sp>
    </p:spTree>
    <p:extLst>
      <p:ext uri="{BB962C8B-B14F-4D97-AF65-F5344CB8AC3E}">
        <p14:creationId xmlns:p14="http://schemas.microsoft.com/office/powerpoint/2010/main" val="964532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42094"/>
          </a:xfrm>
        </p:spPr>
        <p:txBody>
          <a:bodyPr>
            <a:noAutofit/>
          </a:bodyPr>
          <a:lstStyle/>
          <a:p>
            <a:pPr algn="l"/>
            <a:r>
              <a:rPr lang="pl-PL" sz="2800" b="1" dirty="0"/>
              <a:t>Analiza efektywności inwestycji informatycznych</a:t>
            </a:r>
            <a:endParaRPr lang="pl-PL" sz="2800" dirty="0"/>
          </a:p>
        </p:txBody>
      </p:sp>
      <p:sp>
        <p:nvSpPr>
          <p:cNvPr id="3" name="Symbol zastępczy zawartości 2"/>
          <p:cNvSpPr>
            <a:spLocks noGrp="1"/>
          </p:cNvSpPr>
          <p:nvPr>
            <p:ph idx="1"/>
          </p:nvPr>
        </p:nvSpPr>
        <p:spPr>
          <a:xfrm>
            <a:off x="431540" y="980728"/>
            <a:ext cx="8229600" cy="5544616"/>
          </a:xfrm>
        </p:spPr>
        <p:txBody>
          <a:bodyPr>
            <a:normAutofit fontScale="85000" lnSpcReduction="10000"/>
          </a:bodyPr>
          <a:lstStyle/>
          <a:p>
            <a:pPr algn="just"/>
            <a:r>
              <a:rPr lang="pl-PL" sz="1800" b="1" dirty="0" smtClean="0"/>
              <a:t>Wewnętrzna </a:t>
            </a:r>
            <a:r>
              <a:rPr lang="pl-PL" sz="1800" b="1" dirty="0"/>
              <a:t>stopa zwrotu (IRR)</a:t>
            </a:r>
            <a:r>
              <a:rPr lang="pl-PL" sz="1800" dirty="0"/>
              <a:t> jest wynikiem rozwiązania równania ∑</a:t>
            </a:r>
            <a:r>
              <a:rPr lang="pl-PL" sz="1800" i="1" dirty="0"/>
              <a:t>t</a:t>
            </a:r>
            <a:r>
              <a:rPr lang="pl-PL" sz="1800" dirty="0"/>
              <a:t>=0</a:t>
            </a:r>
            <a:r>
              <a:rPr lang="pl-PL" sz="1800" i="1" dirty="0"/>
              <a:t>nNCFt</a:t>
            </a:r>
            <a:r>
              <a:rPr lang="pl-PL" sz="1800" dirty="0"/>
              <a:t>(1+</a:t>
            </a:r>
            <a:r>
              <a:rPr lang="pl-PL" sz="1800" i="1" dirty="0"/>
              <a:t>IRR</a:t>
            </a:r>
            <a:r>
              <a:rPr lang="pl-PL" sz="1800" dirty="0"/>
              <a:t>)</a:t>
            </a:r>
            <a:r>
              <a:rPr lang="pl-PL" sz="1800" i="1" dirty="0"/>
              <a:t>t</a:t>
            </a:r>
            <a:r>
              <a:rPr lang="pl-PL" sz="1800" dirty="0"/>
              <a:t>−∑</a:t>
            </a:r>
            <a:r>
              <a:rPr lang="pl-PL" sz="1800" i="1" dirty="0"/>
              <a:t>t</a:t>
            </a:r>
            <a:r>
              <a:rPr lang="pl-PL" sz="1800" dirty="0"/>
              <a:t>=0</a:t>
            </a:r>
            <a:r>
              <a:rPr lang="pl-PL" sz="1800" i="1" dirty="0"/>
              <a:t>nEt</a:t>
            </a:r>
            <a:r>
              <a:rPr lang="pl-PL" sz="1800" dirty="0"/>
              <a:t>(1+</a:t>
            </a:r>
            <a:r>
              <a:rPr lang="pl-PL" sz="1800" i="1" dirty="0"/>
              <a:t>IRR</a:t>
            </a:r>
            <a:r>
              <a:rPr lang="pl-PL" sz="1800" dirty="0"/>
              <a:t>)</a:t>
            </a:r>
            <a:r>
              <a:rPr lang="pl-PL" sz="1800" i="1" dirty="0"/>
              <a:t>t</a:t>
            </a:r>
            <a:r>
              <a:rPr lang="pl-PL" sz="1800" dirty="0"/>
              <a:t>=0</a:t>
            </a:r>
          </a:p>
          <a:p>
            <a:pPr marL="0" indent="0" algn="just">
              <a:buNone/>
            </a:pPr>
            <a:r>
              <a:rPr lang="pl-PL" sz="1800" dirty="0"/>
              <a:t>Przedsięwzięcie staje się opłacalne w przypadku, gdy wskaźnik IRR &gt; r, gdyż w takiej sytuacji NPV jest większe od zera. Jeżeli natomiast spełniona jest nierówność IRR &lt; r - inwestycja jest nieopłacalna, gdyż w takim przypadku NPV&lt;0. </a:t>
            </a:r>
          </a:p>
          <a:p>
            <a:pPr marL="0" indent="0" algn="just">
              <a:buNone/>
            </a:pPr>
            <a:r>
              <a:rPr lang="pl-PL" sz="1800" dirty="0"/>
              <a:t>Powyższe mierniki stosuje się w przypadku przedsięwzięć informatycznych raczej poprzez analogię to typowych projektów inwestycyjnych. Trudno jest bowiem z wystarczającą dokładnością oszacować finansowe efekty przedsięwzięć i odnieść je bezpośrednio do ponoszonych nakładów. Efekty informatyzacji daleko wykraczają poza prosty wzrost przychodów i zysków, w głównej mierze są one efektami organizacyjnymi: usprawnienie obiegu informacji, szybsze podejmowanie decyzji, poprawa przebiegu procesów i realizacji zadań w przedsiębiorstwie i wiele innych. </a:t>
            </a:r>
          </a:p>
          <a:p>
            <a:r>
              <a:rPr lang="pl-PL" sz="1800" b="1" dirty="0"/>
              <a:t>Koszty związane z wykorzystaniem systemów informatycznych</a:t>
            </a:r>
          </a:p>
          <a:p>
            <a:pPr marL="0" indent="0">
              <a:buNone/>
            </a:pPr>
            <a:r>
              <a:rPr lang="pl-PL" sz="1800" dirty="0"/>
              <a:t>Przedstawiona wyżej analiza ekonomiczna  przedsięwzięć informatycznych wymaga przeanalizowania podstawowych kosztów związanych z funkcjonowaniem systemu informacji menedżerskiej. Można je podzielić na dwie podstawowe grupy: nakłady jednorazowe i koszty funkcjonowania. </a:t>
            </a:r>
          </a:p>
          <a:p>
            <a:pPr marL="0" indent="0">
              <a:buNone/>
            </a:pPr>
            <a:r>
              <a:rPr lang="pl-PL" sz="1800" dirty="0"/>
              <a:t>Jednorazowe nakłady związane są przede wszystkich z zakupem niezbędnych środków informatycznych wspomagających funkcjonowanie SIM w organizacji np.:</a:t>
            </a:r>
          </a:p>
          <a:p>
            <a:pPr>
              <a:buFont typeface="Courier New" pitchFamily="49" charset="0"/>
              <a:buChar char="o"/>
            </a:pPr>
            <a:r>
              <a:rPr lang="pl-PL" sz="1800" dirty="0"/>
              <a:t>zakup sprzętu,</a:t>
            </a:r>
          </a:p>
          <a:p>
            <a:pPr>
              <a:buFont typeface="Courier New" pitchFamily="49" charset="0"/>
              <a:buChar char="o"/>
            </a:pPr>
            <a:r>
              <a:rPr lang="pl-PL" sz="1800" dirty="0"/>
              <a:t>zakup oprogramowania gotowego (licencji, itp.)</a:t>
            </a:r>
          </a:p>
          <a:p>
            <a:pPr>
              <a:buFont typeface="Courier New" pitchFamily="49" charset="0"/>
              <a:buChar char="o"/>
            </a:pPr>
            <a:r>
              <a:rPr lang="pl-PL" sz="1800" dirty="0"/>
              <a:t>projektowanie i opracowanie oprogramowania,</a:t>
            </a:r>
          </a:p>
          <a:p>
            <a:pPr>
              <a:buFont typeface="Courier New" pitchFamily="49" charset="0"/>
              <a:buChar char="o"/>
            </a:pPr>
            <a:r>
              <a:rPr lang="pl-PL" sz="1800" dirty="0"/>
              <a:t>adaptacja pomieszczeń na potrzeby informatyki,</a:t>
            </a:r>
          </a:p>
          <a:p>
            <a:pPr>
              <a:buFont typeface="Courier New" pitchFamily="49" charset="0"/>
              <a:buChar char="o"/>
            </a:pPr>
            <a:r>
              <a:rPr lang="pl-PL" sz="1800" dirty="0"/>
              <a:t>instalacja sprzętu i wdrożenie oprogramowania,</a:t>
            </a:r>
          </a:p>
          <a:p>
            <a:pPr>
              <a:buFont typeface="Courier New" pitchFamily="49" charset="0"/>
              <a:buChar char="o"/>
            </a:pPr>
            <a:r>
              <a:rPr lang="pl-PL" sz="1800" dirty="0"/>
              <a:t>szkolenia pracowników.</a:t>
            </a:r>
          </a:p>
          <a:p>
            <a:pPr algn="just"/>
            <a:endParaRPr lang="pl-PL" sz="1800" dirty="0"/>
          </a:p>
        </p:txBody>
      </p:sp>
    </p:spTree>
    <p:extLst>
      <p:ext uri="{BB962C8B-B14F-4D97-AF65-F5344CB8AC3E}">
        <p14:creationId xmlns:p14="http://schemas.microsoft.com/office/powerpoint/2010/main" val="2086897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562074"/>
          </a:xfrm>
        </p:spPr>
        <p:txBody>
          <a:bodyPr>
            <a:noAutofit/>
          </a:bodyPr>
          <a:lstStyle/>
          <a:p>
            <a:r>
              <a:rPr lang="pl-PL" sz="2800" b="1" dirty="0"/>
              <a:t>Analiza efektywności inwestycji informatycznych</a:t>
            </a:r>
            <a:endParaRPr lang="pl-PL" sz="2800" dirty="0"/>
          </a:p>
        </p:txBody>
      </p:sp>
      <p:sp>
        <p:nvSpPr>
          <p:cNvPr id="3" name="Symbol zastępczy zawartości 2"/>
          <p:cNvSpPr>
            <a:spLocks noGrp="1"/>
          </p:cNvSpPr>
          <p:nvPr>
            <p:ph idx="1"/>
          </p:nvPr>
        </p:nvSpPr>
        <p:spPr>
          <a:xfrm>
            <a:off x="503548" y="944725"/>
            <a:ext cx="8229600" cy="4500499"/>
          </a:xfrm>
        </p:spPr>
        <p:txBody>
          <a:bodyPr>
            <a:normAutofit fontScale="55000" lnSpcReduction="20000"/>
          </a:bodyPr>
          <a:lstStyle/>
          <a:p>
            <a:pPr algn="just"/>
            <a:endParaRPr lang="pl-PL" dirty="0" smtClean="0"/>
          </a:p>
          <a:p>
            <a:pPr marL="0" indent="0" algn="just">
              <a:buNone/>
            </a:pPr>
            <a:r>
              <a:rPr lang="pl-PL" b="1" dirty="0" smtClean="0"/>
              <a:t>Koszty </a:t>
            </a:r>
            <a:r>
              <a:rPr lang="pl-PL" b="1" dirty="0"/>
              <a:t>funkcjonowania systemów informatycznych związane są z koniecznością: </a:t>
            </a:r>
          </a:p>
          <a:p>
            <a:pPr algn="just"/>
            <a:r>
              <a:rPr lang="pl-PL" dirty="0"/>
              <a:t>zatrudnienia dodatkowego personelu wykwalifikowanego w obsłudze zakupionych systemów,</a:t>
            </a:r>
          </a:p>
          <a:p>
            <a:pPr algn="just"/>
            <a:r>
              <a:rPr lang="pl-PL" dirty="0"/>
              <a:t>sprawowania nadzoru autorskiego i pielęgnacji oprogramowania,</a:t>
            </a:r>
          </a:p>
          <a:p>
            <a:pPr algn="just"/>
            <a:r>
              <a:rPr lang="pl-PL" dirty="0"/>
              <a:t>amortyzacji środków technicznych,</a:t>
            </a:r>
          </a:p>
          <a:p>
            <a:pPr algn="just"/>
            <a:r>
              <a:rPr lang="pl-PL" dirty="0"/>
              <a:t>dzierżawy łącz telekomunikacyjnych, transmisji danych,</a:t>
            </a:r>
          </a:p>
          <a:p>
            <a:pPr algn="just"/>
            <a:r>
              <a:rPr lang="pl-PL" dirty="0"/>
              <a:t>zużycia materiałów eksploatacyjnych, części zamiennych itp.</a:t>
            </a:r>
          </a:p>
          <a:p>
            <a:pPr algn="just"/>
            <a:r>
              <a:rPr lang="pl-PL" dirty="0"/>
              <a:t>Występują również trudno mierzalne koszty wdrażania systemów informatycznych, są to najczęściej: </a:t>
            </a:r>
          </a:p>
          <a:p>
            <a:pPr algn="just"/>
            <a:r>
              <a:rPr lang="pl-PL" dirty="0"/>
              <a:t>możliwość powstania chaosu organizacyjnego w pierwszym okresie eksploatacji,</a:t>
            </a:r>
          </a:p>
          <a:p>
            <a:pPr algn="just"/>
            <a:r>
              <a:rPr lang="pl-PL" dirty="0"/>
              <a:t>dehumanizacja więzi pomiędzy pracownikami,</a:t>
            </a:r>
          </a:p>
          <a:p>
            <a:pPr algn="just"/>
            <a:r>
              <a:rPr lang="pl-PL" dirty="0"/>
              <a:t>zagrożenia integralności danych (np.: awarie sprzętu, wirusy komputerowe, sabotaż, itp</a:t>
            </a:r>
            <a:r>
              <a:rPr lang="pl-PL" dirty="0" smtClean="0"/>
              <a:t>.)</a:t>
            </a:r>
            <a:endParaRPr lang="pl-PL" dirty="0"/>
          </a:p>
          <a:p>
            <a:pPr algn="just"/>
            <a:endParaRPr lang="pl-PL" dirty="0"/>
          </a:p>
        </p:txBody>
      </p:sp>
      <p:sp>
        <p:nvSpPr>
          <p:cNvPr id="4" name="pole tekstowe 3"/>
          <p:cNvSpPr txBox="1"/>
          <p:nvPr/>
        </p:nvSpPr>
        <p:spPr>
          <a:xfrm>
            <a:off x="560301" y="5199583"/>
            <a:ext cx="8136904" cy="923330"/>
          </a:xfrm>
          <a:prstGeom prst="rect">
            <a:avLst/>
          </a:prstGeom>
          <a:noFill/>
        </p:spPr>
        <p:txBody>
          <a:bodyPr wrap="square" rtlCol="0">
            <a:spAutoFit/>
          </a:bodyPr>
          <a:lstStyle/>
          <a:p>
            <a:r>
              <a:rPr lang="pl-PL" dirty="0"/>
              <a:t>Kisielnicki J., Sroka H., </a:t>
            </a:r>
            <a:r>
              <a:rPr lang="pl-PL" i="1" dirty="0"/>
              <a:t>Systemy informacyjne biznesu</a:t>
            </a:r>
            <a:r>
              <a:rPr lang="pl-PL" dirty="0"/>
              <a:t>, Agencja wydawnicza - Placet, Warszawa 1999 </a:t>
            </a:r>
            <a:r>
              <a:rPr lang="pl-PL" i="1" dirty="0"/>
              <a:t>Informatyka dla ekonomistów. Studium teoretyczne i praktyczne</a:t>
            </a:r>
            <a:r>
              <a:rPr lang="pl-PL" dirty="0"/>
              <a:t>, pod red. A. Nowickiego, Wydawnictwo Naukowe PWN, Warszawa 1998</a:t>
            </a:r>
          </a:p>
        </p:txBody>
      </p:sp>
    </p:spTree>
    <p:extLst>
      <p:ext uri="{BB962C8B-B14F-4D97-AF65-F5344CB8AC3E}">
        <p14:creationId xmlns:p14="http://schemas.microsoft.com/office/powerpoint/2010/main" val="2775086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14102"/>
          </a:xfrm>
        </p:spPr>
        <p:txBody>
          <a:bodyPr>
            <a:noAutofit/>
          </a:bodyPr>
          <a:lstStyle/>
          <a:p>
            <a:r>
              <a:rPr lang="pl-PL" sz="2800" b="1" dirty="0"/>
              <a:t>Analiza efektywności inwestycji informatycznych</a:t>
            </a:r>
            <a:endParaRPr lang="pl-PL" sz="2800" dirty="0"/>
          </a:p>
        </p:txBody>
      </p:sp>
      <p:sp>
        <p:nvSpPr>
          <p:cNvPr id="3" name="Symbol zastępczy zawartości 2"/>
          <p:cNvSpPr>
            <a:spLocks noGrp="1"/>
          </p:cNvSpPr>
          <p:nvPr>
            <p:ph idx="1"/>
          </p:nvPr>
        </p:nvSpPr>
        <p:spPr>
          <a:xfrm>
            <a:off x="457200" y="1016732"/>
            <a:ext cx="8229600" cy="5109431"/>
          </a:xfrm>
        </p:spPr>
        <p:txBody>
          <a:bodyPr>
            <a:normAutofit/>
          </a:bodyPr>
          <a:lstStyle/>
          <a:p>
            <a:pPr marL="0" indent="0" algn="just">
              <a:buNone/>
            </a:pPr>
            <a:r>
              <a:rPr lang="pl-PL" sz="1600" b="1" dirty="0"/>
              <a:t>Kryteria oceny</a:t>
            </a:r>
          </a:p>
          <a:p>
            <a:pPr marL="0" indent="0" algn="just">
              <a:buNone/>
            </a:pPr>
            <a:r>
              <a:rPr lang="pl-PL" sz="1600" dirty="0"/>
              <a:t>Analizując efektywność systemów informacji menedżerskiej w firmie, należy przyjąć odpowiednio rozbudowany zestaw kryteriów, pozwalających na dokonanie uogólnionej oceny. </a:t>
            </a:r>
            <a:endParaRPr lang="pl-PL" sz="1600" dirty="0" smtClean="0"/>
          </a:p>
          <a:p>
            <a:pPr marL="0" indent="0" algn="just">
              <a:buNone/>
            </a:pPr>
            <a:endParaRPr lang="pl-PL" sz="1600" dirty="0"/>
          </a:p>
          <a:p>
            <a:pPr marL="0" indent="0" algn="just">
              <a:buNone/>
            </a:pPr>
            <a:r>
              <a:rPr lang="pl-PL" sz="1600" b="1" dirty="0" smtClean="0"/>
              <a:t>Metody </a:t>
            </a:r>
            <a:r>
              <a:rPr lang="pl-PL" sz="1600" dirty="0"/>
              <a:t>pozwalające zanalizować następujące cechy systemu: </a:t>
            </a:r>
          </a:p>
          <a:p>
            <a:pPr algn="just"/>
            <a:r>
              <a:rPr lang="pl-PL" sz="1600" dirty="0"/>
              <a:t>rezultaty podejmowanych decyzji,</a:t>
            </a:r>
          </a:p>
          <a:p>
            <a:pPr algn="just"/>
            <a:r>
              <a:rPr lang="pl-PL" sz="1600" dirty="0"/>
              <a:t>zmiany (usprawnienie) przebiegu procesów decyzyjnych,</a:t>
            </a:r>
          </a:p>
          <a:p>
            <a:pPr algn="just"/>
            <a:r>
              <a:rPr lang="pl-PL" sz="1600" dirty="0"/>
              <a:t>zwiększenie możliwości określania przez decydenta sytuacji decyzyjnej,</a:t>
            </a:r>
          </a:p>
          <a:p>
            <a:pPr algn="just"/>
            <a:r>
              <a:rPr lang="pl-PL" sz="1600" dirty="0"/>
              <a:t>analizę kosztów i efektów,</a:t>
            </a:r>
          </a:p>
          <a:p>
            <a:pPr algn="just"/>
            <a:r>
              <a:rPr lang="pl-PL" sz="1600" dirty="0"/>
              <a:t>poziom zaspokojenia potrzeb informacyjnych,</a:t>
            </a:r>
          </a:p>
          <a:p>
            <a:pPr algn="just"/>
            <a:r>
              <a:rPr lang="pl-PL" sz="1600" dirty="0"/>
              <a:t>oszacowanie przez użytkowników wartości </a:t>
            </a:r>
            <a:r>
              <a:rPr lang="pl-PL" sz="1600" dirty="0" smtClean="0"/>
              <a:t>systemu.</a:t>
            </a:r>
            <a:endParaRPr lang="pl-PL" sz="1600" dirty="0"/>
          </a:p>
          <a:p>
            <a:pPr marL="0" indent="0" algn="just">
              <a:buNone/>
            </a:pPr>
            <a:endParaRPr lang="pl-PL" sz="1600" dirty="0" smtClean="0"/>
          </a:p>
          <a:p>
            <a:pPr marL="0" indent="0" algn="just">
              <a:buNone/>
            </a:pPr>
            <a:r>
              <a:rPr lang="pl-PL" sz="1600" b="1" dirty="0" smtClean="0"/>
              <a:t>Kryteria</a:t>
            </a:r>
            <a:r>
              <a:rPr lang="pl-PL" sz="1600" dirty="0" smtClean="0"/>
              <a:t> </a:t>
            </a:r>
            <a:r>
              <a:rPr lang="pl-PL" sz="1600" dirty="0"/>
              <a:t>powyższe dotyczą jednakże przede wszystkim oceny części aplikacyjnej systemu (tzn. jedynie wykorzystywanego oprogramowania komputerowego), nie widać tutaj szerszego spojrzenia na aspekt społeczny, usprawnienia komunikacji, efektywność podejmowania decyzji. Brak jest również jasno sprecyzowanych metod pomiaru poszczególnych kryteriów oraz wielkości odniesienia (wzorcowych poziomów wykorzystywanych do porównań</a:t>
            </a:r>
          </a:p>
        </p:txBody>
      </p:sp>
    </p:spTree>
    <p:extLst>
      <p:ext uri="{BB962C8B-B14F-4D97-AF65-F5344CB8AC3E}">
        <p14:creationId xmlns:p14="http://schemas.microsoft.com/office/powerpoint/2010/main" val="42488243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0" y="333375"/>
            <a:ext cx="9144000" cy="571500"/>
          </a:xfrm>
        </p:spPr>
        <p:txBody>
          <a:bodyPr rtlCol="0">
            <a:normAutofit/>
          </a:bodyPr>
          <a:lstStyle/>
          <a:p>
            <a:pPr eaLnBrk="1" fontAlgn="auto" hangingPunct="1">
              <a:spcAft>
                <a:spcPts val="0"/>
              </a:spcAft>
              <a:defRPr/>
            </a:pPr>
            <a:r>
              <a:rPr lang="pl-PL" sz="2400" b="1" smtClean="0">
                <a:solidFill>
                  <a:srgbClr val="000099"/>
                </a:solidFill>
                <a:effectLst>
                  <a:outerShdw blurRad="38100" dist="38100" dir="2700000" algn="tl">
                    <a:srgbClr val="C0C0C0"/>
                  </a:outerShdw>
                </a:effectLst>
              </a:rPr>
              <a:t>ZAŁOŻENIA INFORMATYZACJI – końcowy dokument fazy wstępnej</a:t>
            </a:r>
          </a:p>
        </p:txBody>
      </p:sp>
      <p:sp>
        <p:nvSpPr>
          <p:cNvPr id="240643" name="Text Box 3"/>
          <p:cNvSpPr txBox="1">
            <a:spLocks noChangeArrowheads="1"/>
          </p:cNvSpPr>
          <p:nvPr/>
        </p:nvSpPr>
        <p:spPr bwMode="auto">
          <a:xfrm>
            <a:off x="783982" y="1341438"/>
            <a:ext cx="8150469" cy="5509200"/>
          </a:xfrm>
          <a:prstGeom prst="rect">
            <a:avLst/>
          </a:prstGeom>
          <a:noFill/>
          <a:ln w="9525">
            <a:noFill/>
            <a:miter lim="800000"/>
            <a:headEnd/>
            <a:tailEnd/>
          </a:ln>
          <a:effectLst/>
        </p:spPr>
        <p:txBody>
          <a:bodyPr>
            <a:spAutoFit/>
          </a:bodyPr>
          <a:lstStyle/>
          <a:p>
            <a:pPr lvl="1" algn="just" eaLnBrk="0" hangingPunct="0">
              <a:defRPr/>
            </a:pPr>
            <a:r>
              <a:rPr lang="pl-PL" sz="1600" b="1" dirty="0">
                <a:solidFill>
                  <a:srgbClr val="FF0000"/>
                </a:solidFill>
                <a:effectLst>
                  <a:outerShdw blurRad="38100" dist="38100" dir="2700000" algn="tl">
                    <a:srgbClr val="C0C0C0"/>
                  </a:outerShdw>
                </a:effectLst>
                <a:latin typeface="Tahoma" pitchFamily="34" charset="0"/>
              </a:rPr>
              <a:t>1. Zagadnienia wprowadzające</a:t>
            </a:r>
            <a:endParaRPr lang="pl-PL" sz="1600" b="1" dirty="0">
              <a:solidFill>
                <a:srgbClr val="000000"/>
              </a:solidFill>
              <a:effectLst>
                <a:outerShdw blurRad="38100" dist="38100" dir="2700000" algn="tl">
                  <a:srgbClr val="C0C0C0"/>
                </a:outerShdw>
              </a:effectLst>
              <a:latin typeface="Tahoma" pitchFamily="34" charset="0"/>
            </a:endParaRP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Postawienie problemu do rozwiązania i określenie warunków działania</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Sprecyzowanie celu działania</a:t>
            </a:r>
          </a:p>
          <a:p>
            <a:pPr lvl="1" eaLnBrk="0" hangingPunct="0">
              <a:buClr>
                <a:srgbClr val="FF0000"/>
              </a:buClr>
              <a:buFont typeface="Wingdings" pitchFamily="2" charset="2"/>
              <a:buChar char="n"/>
              <a:defRPr/>
            </a:pPr>
            <a:r>
              <a:rPr lang="pl-PL" sz="1600" b="1" dirty="0">
                <a:solidFill>
                  <a:srgbClr val="C00000"/>
                </a:solidFill>
                <a:effectLst>
                  <a:outerShdw blurRad="38100" dist="38100" dir="2700000" algn="tl">
                    <a:srgbClr val="C0C0C0"/>
                  </a:outerShdw>
                </a:effectLst>
                <a:latin typeface="Tahoma" pitchFamily="34" charset="0"/>
              </a:rPr>
              <a:t>Oszacowanie ograniczeń, efektów, kosztów i potencjalnych zysków</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Przewidywane bariery i priorytety działania</a:t>
            </a:r>
          </a:p>
          <a:p>
            <a:pPr lvl="1" algn="just" eaLnBrk="0" hangingPunct="0">
              <a:defRPr/>
            </a:pPr>
            <a:endParaRPr lang="pl-PL" sz="1600" b="1" dirty="0">
              <a:solidFill>
                <a:srgbClr val="000000"/>
              </a:solidFill>
              <a:effectLst>
                <a:outerShdw blurRad="38100" dist="38100" dir="2700000" algn="tl">
                  <a:srgbClr val="C0C0C0"/>
                </a:outerShdw>
              </a:effectLst>
              <a:latin typeface="Tahoma" pitchFamily="34" charset="0"/>
            </a:endParaRPr>
          </a:p>
          <a:p>
            <a:pPr lvl="1" algn="just" eaLnBrk="0" hangingPunct="0">
              <a:defRPr/>
            </a:pPr>
            <a:r>
              <a:rPr lang="pl-PL" sz="1600" b="1" dirty="0">
                <a:solidFill>
                  <a:srgbClr val="FF0000"/>
                </a:solidFill>
                <a:effectLst>
                  <a:outerShdw blurRad="38100" dist="38100" dir="2700000" algn="tl">
                    <a:srgbClr val="C0C0C0"/>
                  </a:outerShdw>
                </a:effectLst>
                <a:latin typeface="Tahoma" pitchFamily="34" charset="0"/>
              </a:rPr>
              <a:t>2. Charakterystyka opisowa systemu</a:t>
            </a:r>
            <a:endParaRPr lang="pl-PL" sz="1600" b="1" dirty="0">
              <a:solidFill>
                <a:srgbClr val="000000"/>
              </a:solidFill>
              <a:effectLst>
                <a:outerShdw blurRad="38100" dist="38100" dir="2700000" algn="tl">
                  <a:srgbClr val="C0C0C0"/>
                </a:outerShdw>
              </a:effectLst>
              <a:latin typeface="Tahoma" pitchFamily="34" charset="0"/>
            </a:endParaRP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Prezentacja stanu obecnego</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Przedstawienie obecnego i przyszłego zapotrzebowania na informację</a:t>
            </a:r>
          </a:p>
          <a:p>
            <a:pPr lvl="1" eaLnBrk="0" hangingPunct="0">
              <a:buClr>
                <a:srgbClr val="FF0000"/>
              </a:buClr>
              <a:buFont typeface="Wingdings" pitchFamily="2" charset="2"/>
              <a:buChar char="n"/>
              <a:defRPr/>
            </a:pPr>
            <a:r>
              <a:rPr lang="pl-PL" sz="1600" b="1" dirty="0">
                <a:effectLst>
                  <a:outerShdw blurRad="38100" dist="38100" dir="2700000" algn="tl">
                    <a:srgbClr val="C0C0C0"/>
                  </a:outerShdw>
                </a:effectLst>
                <a:latin typeface="Tahoma" pitchFamily="34" charset="0"/>
              </a:rPr>
              <a:t>Wymagania w stosunku do sprzętu, oprogramowania i personelu</a:t>
            </a:r>
          </a:p>
          <a:p>
            <a:pPr lvl="1" eaLnBrk="0" hangingPunct="0">
              <a:buClr>
                <a:srgbClr val="FF0000"/>
              </a:buClr>
              <a:buFont typeface="Wingdings" pitchFamily="2" charset="2"/>
              <a:buChar char="n"/>
              <a:defRPr/>
            </a:pPr>
            <a:r>
              <a:rPr lang="pl-PL" sz="1600" b="1" dirty="0">
                <a:solidFill>
                  <a:srgbClr val="C00000"/>
                </a:solidFill>
                <a:effectLst>
                  <a:outerShdw blurRad="38100" dist="38100" dir="2700000" algn="tl">
                    <a:srgbClr val="C0C0C0"/>
                  </a:outerShdw>
                </a:effectLst>
                <a:latin typeface="Tahoma" pitchFamily="34" charset="0"/>
              </a:rPr>
              <a:t>Ekonomiczna ocena alternatywnych działań</a:t>
            </a:r>
          </a:p>
          <a:p>
            <a:pPr lvl="1" algn="just" eaLnBrk="0" hangingPunct="0">
              <a:defRPr/>
            </a:pPr>
            <a:endParaRPr lang="pl-PL" sz="1600" b="1" dirty="0">
              <a:solidFill>
                <a:srgbClr val="000000"/>
              </a:solidFill>
              <a:effectLst>
                <a:outerShdw blurRad="38100" dist="38100" dir="2700000" algn="tl">
                  <a:srgbClr val="C0C0C0"/>
                </a:outerShdw>
              </a:effectLst>
              <a:latin typeface="Tahoma" pitchFamily="34" charset="0"/>
            </a:endParaRPr>
          </a:p>
          <a:p>
            <a:pPr lvl="1" algn="just" eaLnBrk="0" hangingPunct="0">
              <a:defRPr/>
            </a:pPr>
            <a:r>
              <a:rPr lang="pl-PL" sz="1600" b="1" dirty="0">
                <a:solidFill>
                  <a:srgbClr val="FF0000"/>
                </a:solidFill>
                <a:effectLst>
                  <a:outerShdw blurRad="38100" dist="38100" dir="2700000" algn="tl">
                    <a:srgbClr val="C0C0C0"/>
                  </a:outerShdw>
                </a:effectLst>
                <a:latin typeface="Tahoma" pitchFamily="34" charset="0"/>
              </a:rPr>
              <a:t>3. Plan rozwoju przedsięwzięcia</a:t>
            </a:r>
            <a:endParaRPr lang="pl-PL" sz="1600" b="1" dirty="0">
              <a:solidFill>
                <a:srgbClr val="000000"/>
              </a:solidFill>
              <a:effectLst>
                <a:outerShdw blurRad="38100" dist="38100" dir="2700000" algn="tl">
                  <a:srgbClr val="C0C0C0"/>
                </a:outerShdw>
              </a:effectLst>
              <a:latin typeface="Tahoma" pitchFamily="34" charset="0"/>
            </a:endParaRP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Przybliżony harmonogram i plan finansowy przedsięwzięcia</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Techniki analiz i gromadzenia danych</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Podział zadań pomiędzy wykonawców i podwykonawców</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Określenie metod kontroli realizacji</a:t>
            </a:r>
          </a:p>
          <a:p>
            <a:pPr lvl="1" algn="just" eaLnBrk="0" hangingPunct="0">
              <a:defRPr/>
            </a:pPr>
            <a:endParaRPr lang="pl-PL" sz="1600" b="1" dirty="0">
              <a:solidFill>
                <a:srgbClr val="000000"/>
              </a:solidFill>
              <a:effectLst>
                <a:outerShdw blurRad="38100" dist="38100" dir="2700000" algn="tl">
                  <a:srgbClr val="C0C0C0"/>
                </a:outerShdw>
              </a:effectLst>
              <a:latin typeface="Tahoma" pitchFamily="34" charset="0"/>
            </a:endParaRPr>
          </a:p>
          <a:p>
            <a:pPr lvl="1" algn="just" eaLnBrk="0" hangingPunct="0">
              <a:defRPr/>
            </a:pPr>
            <a:r>
              <a:rPr lang="pl-PL" sz="1600" b="1" dirty="0">
                <a:solidFill>
                  <a:srgbClr val="FF0000"/>
                </a:solidFill>
                <a:effectLst>
                  <a:outerShdw blurRad="38100" dist="38100" dir="2700000" algn="tl">
                    <a:srgbClr val="C0C0C0"/>
                  </a:outerShdw>
                </a:effectLst>
                <a:latin typeface="Tahoma" pitchFamily="34" charset="0"/>
              </a:rPr>
              <a:t>4. Podsumowanie i wnioski końcowe</a:t>
            </a:r>
            <a:endParaRPr lang="pl-PL" sz="1600" b="1" dirty="0">
              <a:solidFill>
                <a:srgbClr val="000000"/>
              </a:solidFill>
              <a:effectLst>
                <a:outerShdw blurRad="38100" dist="38100" dir="2700000" algn="tl">
                  <a:srgbClr val="C0C0C0"/>
                </a:outerShdw>
              </a:effectLst>
              <a:latin typeface="Tahoma" pitchFamily="34" charset="0"/>
            </a:endParaRP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Synteza propozycji</a:t>
            </a:r>
          </a:p>
          <a:p>
            <a:pPr lvl="1" eaLnBrk="0" hangingPunct="0">
              <a:buClr>
                <a:srgbClr val="FF0000"/>
              </a:buClr>
              <a:buFont typeface="Wingdings" pitchFamily="2" charset="2"/>
              <a:buChar char="n"/>
              <a:defRPr/>
            </a:pPr>
            <a:r>
              <a:rPr lang="pl-PL" sz="1600" b="1" dirty="0">
                <a:solidFill>
                  <a:srgbClr val="000000"/>
                </a:solidFill>
                <a:effectLst>
                  <a:outerShdw blurRad="38100" dist="38100" dir="2700000" algn="tl">
                    <a:srgbClr val="C0C0C0"/>
                  </a:outerShdw>
                </a:effectLst>
                <a:latin typeface="Tahoma" pitchFamily="34" charset="0"/>
              </a:rPr>
              <a:t>Szczegółowy harmonogram działań organizacyjnych w najbliższym czasie</a:t>
            </a:r>
            <a:endParaRPr lang="pl-PL" sz="1600" dirty="0">
              <a:latin typeface="Times New Roman" pitchFamily="18" charset="0"/>
            </a:endParaRPr>
          </a:p>
        </p:txBody>
      </p:sp>
    </p:spTree>
    <p:extLst>
      <p:ext uri="{BB962C8B-B14F-4D97-AF65-F5344CB8AC3E}">
        <p14:creationId xmlns:p14="http://schemas.microsoft.com/office/powerpoint/2010/main" val="454402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83982" y="260350"/>
            <a:ext cx="7792915" cy="579438"/>
          </a:xfrm>
        </p:spPr>
        <p:txBody>
          <a:bodyPr/>
          <a:lstStyle/>
          <a:p>
            <a:pPr eaLnBrk="1" hangingPunct="1"/>
            <a:r>
              <a:rPr lang="pl-PL" altLang="pl-PL" sz="2800" b="1" smtClean="0"/>
              <a:t>ANALIZA INFORMACYJNA SYSTEMU- fazy</a:t>
            </a:r>
            <a:r>
              <a:rPr lang="pl-PL" altLang="pl-PL" sz="2800" smtClean="0"/>
              <a:t> </a:t>
            </a:r>
          </a:p>
        </p:txBody>
      </p:sp>
      <p:sp>
        <p:nvSpPr>
          <p:cNvPr id="31747" name="Rectangle 3"/>
          <p:cNvSpPr>
            <a:spLocks noGrp="1" noChangeArrowheads="1"/>
          </p:cNvSpPr>
          <p:nvPr>
            <p:ph idx="1"/>
          </p:nvPr>
        </p:nvSpPr>
        <p:spPr>
          <a:xfrm>
            <a:off x="716574" y="1412776"/>
            <a:ext cx="8238392" cy="5184875"/>
          </a:xfrm>
        </p:spPr>
        <p:txBody>
          <a:bodyPr/>
          <a:lstStyle/>
          <a:p>
            <a:pPr marL="609600" indent="-609600" eaLnBrk="1" hangingPunct="1">
              <a:lnSpc>
                <a:spcPct val="80000"/>
              </a:lnSpc>
              <a:buFont typeface="Wingdings" pitchFamily="2" charset="2"/>
              <a:buAutoNum type="arabicPeriod"/>
              <a:defRPr/>
            </a:pPr>
            <a:r>
              <a:rPr lang="pl-PL" altLang="pl-PL" sz="1600" b="1" dirty="0" smtClean="0"/>
              <a:t>Analiza i wyciągnięcie wniosków z koncepcji wstępnej - rozwinięcie tez wynikających z pierwszego stopnia rozpoznania systemu</a:t>
            </a:r>
          </a:p>
          <a:p>
            <a:pPr marL="609600" indent="-609600" eaLnBrk="1" hangingPunct="1">
              <a:lnSpc>
                <a:spcPct val="80000"/>
              </a:lnSpc>
              <a:buFont typeface="Wingdings" pitchFamily="2" charset="2"/>
              <a:buAutoNum type="arabicPeriod"/>
              <a:defRPr/>
            </a:pPr>
            <a:r>
              <a:rPr lang="pl-PL" altLang="pl-PL" sz="1600" b="1" dirty="0" smtClean="0"/>
              <a:t>Analiza organizacyjna systemu - szczegółowe badanie całej organizacji i jej poszczególnych elementów</a:t>
            </a:r>
          </a:p>
          <a:p>
            <a:pPr marL="896938" indent="-538163" eaLnBrk="1" hangingPunct="1">
              <a:lnSpc>
                <a:spcPct val="80000"/>
              </a:lnSpc>
              <a:defRPr/>
            </a:pPr>
            <a:r>
              <a:rPr lang="pl-PL" altLang="pl-PL" sz="1600" b="1" dirty="0" smtClean="0"/>
              <a:t>Analiza zasadniczych podsystemów organizacji - wg kryterium złożoności problemów lub częstotliwości rejestracji zdarzeń w organizacji i ich rutynowości oraz powtarzalności i częstotliwości wykonywanych czynności</a:t>
            </a:r>
          </a:p>
          <a:p>
            <a:pPr marL="896938" indent="-538163" eaLnBrk="1" hangingPunct="1">
              <a:lnSpc>
                <a:spcPct val="80000"/>
              </a:lnSpc>
              <a:defRPr/>
            </a:pPr>
            <a:r>
              <a:rPr lang="pl-PL" altLang="pl-PL" sz="1600" b="1" dirty="0" smtClean="0"/>
              <a:t>Analiza obecnego systemu informacyjnego - polegająca na dokładnym zbadaniu dokumentów i ich obiegu w organizacji oraz punktów decyzyjnych i ich wpływu na organizację</a:t>
            </a:r>
          </a:p>
          <a:p>
            <a:pPr marL="896938" indent="-538163" eaLnBrk="1" hangingPunct="1">
              <a:lnSpc>
                <a:spcPct val="80000"/>
              </a:lnSpc>
              <a:defRPr/>
            </a:pPr>
            <a:r>
              <a:rPr lang="pl-PL" altLang="pl-PL" sz="1600" b="1" dirty="0" smtClean="0"/>
              <a:t>Analiza proponowanego zapotrzebowania informacyjnego oraz konsekwencji z niego wynikających</a:t>
            </a:r>
          </a:p>
          <a:p>
            <a:pPr marL="623888" indent="-623888" eaLnBrk="1" hangingPunct="1">
              <a:lnSpc>
                <a:spcPct val="80000"/>
              </a:lnSpc>
              <a:buFont typeface="Arial" charset="0"/>
              <a:buNone/>
              <a:defRPr/>
            </a:pPr>
            <a:r>
              <a:rPr lang="pl-PL" altLang="pl-PL" sz="1600" b="1" dirty="0" smtClean="0"/>
              <a:t>3.          Sprecyzowanie wymagań informacyjnych proponowanego systemu, nowego obiegu dokumentacji, wizualizacji dokumentów oraz procesów jakie za sobą pociąga nowy obieg dokumentacji.</a:t>
            </a:r>
          </a:p>
          <a:p>
            <a:pPr marL="609600" indent="-609600" eaLnBrk="1" hangingPunct="1">
              <a:lnSpc>
                <a:spcPct val="80000"/>
              </a:lnSpc>
              <a:buFont typeface="Wingdings" pitchFamily="2" charset="2"/>
              <a:buNone/>
              <a:defRPr/>
            </a:pPr>
            <a:r>
              <a:rPr lang="pl-PL" altLang="pl-PL" sz="1600" b="1" dirty="0" smtClean="0"/>
              <a:t>	</a:t>
            </a:r>
          </a:p>
          <a:p>
            <a:pPr marL="609600" indent="-609600" eaLnBrk="1" hangingPunct="1">
              <a:lnSpc>
                <a:spcPct val="80000"/>
              </a:lnSpc>
              <a:buFont typeface="Wingdings" pitchFamily="2" charset="2"/>
              <a:buNone/>
              <a:defRPr/>
            </a:pPr>
            <a:r>
              <a:rPr lang="pl-PL" altLang="pl-PL" sz="1600" b="1" dirty="0" smtClean="0"/>
              <a:t>	Analiza koncepcji wstępnej zależy od jej zawartości, stopnia dokładności z jaka została wykonane, czasokresu, który dzieli wykonanie koncepcji wstępnej i analizy oraz od bieżących potrzeb analityka prowadzącego rozpoznanie systemu. Analizę organizacji przeprowadza się zaś na ogół według zamieszczonego poniżej schematu.</a:t>
            </a:r>
          </a:p>
        </p:txBody>
      </p:sp>
    </p:spTree>
    <p:extLst>
      <p:ext uri="{BB962C8B-B14F-4D97-AF65-F5344CB8AC3E}">
        <p14:creationId xmlns:p14="http://schemas.microsoft.com/office/powerpoint/2010/main" val="11112951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53258" y="617538"/>
            <a:ext cx="7407519" cy="601662"/>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SCHEMAT ANALIZY ORGANIZACYJNEJ</a:t>
            </a:r>
          </a:p>
        </p:txBody>
      </p:sp>
      <p:sp>
        <p:nvSpPr>
          <p:cNvPr id="68611" name="Rectangle 3"/>
          <p:cNvSpPr>
            <a:spLocks noGrp="1" noChangeArrowheads="1"/>
          </p:cNvSpPr>
          <p:nvPr>
            <p:ph idx="1"/>
          </p:nvPr>
        </p:nvSpPr>
        <p:spPr>
          <a:xfrm>
            <a:off x="762000" y="1524000"/>
            <a:ext cx="7772400" cy="4114800"/>
          </a:xfrm>
        </p:spPr>
        <p:txBody>
          <a:bodyPr rtlCol="0">
            <a:normAutofit/>
          </a:bodyPr>
          <a:lstStyle/>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Genealogia organizacji, przedstawienie jej stanu obecnego i perspektyw rozwoju</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Analiza porównawcza rozwoju organizacji z innymi organizacjami podobnego typu i podobnej wielkości w kraju i za granicą</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Określenie wpływu otoczenia organizacyjno-prawnego na organizację (regulacje rządowe, ustawy itp.)</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Zdefiniowanie celów, dróg dojścia do tych celów oraz strategii ich osiągnięcia</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Określenie polityki działania firmy w praktyce</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Ocena zasobów, produktów i usług niezbędnych w działaniu organizacji</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Przedstawienie struktury organizacyjnej i systemu zarządzania organizacją</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Zdefiniowanie głównych zasad działania</a:t>
            </a:r>
          </a:p>
          <a:p>
            <a:pPr lvl="1" algn="just" eaLnBrk="1" fontAlgn="auto" hangingPunct="1">
              <a:lnSpc>
                <a:spcPct val="90000"/>
              </a:lnSpc>
              <a:spcAft>
                <a:spcPts val="0"/>
              </a:spcAft>
              <a:buClr>
                <a:srgbClr val="FF0000"/>
              </a:buClr>
              <a:buFont typeface="Arial" pitchFamily="34" charset="0"/>
              <a:buChar char="–"/>
              <a:defRPr/>
            </a:pPr>
            <a:r>
              <a:rPr lang="pl-PL" sz="1600" b="1" dirty="0" smtClean="0">
                <a:solidFill>
                  <a:srgbClr val="000000"/>
                </a:solidFill>
                <a:effectLst>
                  <a:outerShdw blurRad="38100" dist="38100" dir="2700000" algn="tl">
                    <a:srgbClr val="C0C0C0"/>
                  </a:outerShdw>
                </a:effectLst>
              </a:rPr>
              <a:t>Przedstawienie obecnego systemu informacyjnego</a:t>
            </a:r>
          </a:p>
          <a:p>
            <a:pPr lvl="1" algn="just" eaLnBrk="1" fontAlgn="auto" hangingPunct="1">
              <a:lnSpc>
                <a:spcPct val="90000"/>
              </a:lnSpc>
              <a:spcAft>
                <a:spcPts val="0"/>
              </a:spcAft>
              <a:buClr>
                <a:srgbClr val="FF0000"/>
              </a:buClr>
              <a:buFont typeface="Arial" pitchFamily="34" charset="0"/>
              <a:buChar char="–"/>
              <a:defRPr/>
            </a:pPr>
            <a:r>
              <a:rPr lang="pl-PL" sz="1600" b="1" dirty="0" smtClean="0">
                <a:effectLst>
                  <a:outerShdw blurRad="38100" dist="38100" dir="2700000" algn="tl">
                    <a:srgbClr val="C0C0C0"/>
                  </a:outerShdw>
                </a:effectLst>
              </a:rPr>
              <a:t>Ukazanie przyszłego systemu informacyjnego, niezbędnych zmian organizacyjnych, jego wymagań oraz dróg dojścia do stanu docelowego</a:t>
            </a:r>
            <a:endParaRPr lang="pl-PL" dirty="0" smtClean="0"/>
          </a:p>
        </p:txBody>
      </p:sp>
    </p:spTree>
    <p:extLst>
      <p:ext uri="{BB962C8B-B14F-4D97-AF65-F5344CB8AC3E}">
        <p14:creationId xmlns:p14="http://schemas.microsoft.com/office/powerpoint/2010/main" val="12064149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342901"/>
            <a:ext cx="8891954" cy="422275"/>
          </a:xfrm>
        </p:spPr>
        <p:txBody>
          <a:bodyPr rtlCol="0">
            <a:normAutofit fontScale="90000"/>
          </a:bodyPr>
          <a:lstStyle/>
          <a:p>
            <a:pPr eaLnBrk="1" fontAlgn="auto" hangingPunct="1">
              <a:spcAft>
                <a:spcPts val="0"/>
              </a:spcAft>
              <a:defRPr/>
            </a:pPr>
            <a:r>
              <a:rPr lang="pl-PL" sz="2400" b="1" smtClean="0">
                <a:effectLst>
                  <a:outerShdw blurRad="38100" dist="38100" dir="2700000" algn="tl">
                    <a:srgbClr val="C0C0C0"/>
                  </a:outerShdw>
                </a:effectLst>
              </a:rPr>
              <a:t>RAPORT "ANALIZA ORGANIZACYJNO-INFORMACYJNA"</a:t>
            </a:r>
            <a:endParaRPr lang="pl-PL" sz="2400" b="1" smtClean="0">
              <a:solidFill>
                <a:srgbClr val="000099"/>
              </a:solidFill>
              <a:effectLst>
                <a:outerShdw blurRad="38100" dist="38100" dir="2700000" algn="tl">
                  <a:srgbClr val="C0C0C0"/>
                </a:outerShdw>
              </a:effectLst>
            </a:endParaRPr>
          </a:p>
        </p:txBody>
      </p:sp>
      <p:sp>
        <p:nvSpPr>
          <p:cNvPr id="33795" name="Rectangle 3"/>
          <p:cNvSpPr>
            <a:spLocks noGrp="1" noChangeArrowheads="1"/>
          </p:cNvSpPr>
          <p:nvPr>
            <p:ph idx="1"/>
          </p:nvPr>
        </p:nvSpPr>
        <p:spPr>
          <a:xfrm>
            <a:off x="849923" y="981075"/>
            <a:ext cx="7710854" cy="5327650"/>
          </a:xfrm>
        </p:spPr>
        <p:txBody>
          <a:bodyPr/>
          <a:lstStyle/>
          <a:p>
            <a:pPr eaLnBrk="1" hangingPunct="1">
              <a:lnSpc>
                <a:spcPct val="80000"/>
              </a:lnSpc>
            </a:pPr>
            <a:r>
              <a:rPr lang="pl-PL" altLang="pl-PL" sz="2000" b="1" smtClean="0"/>
              <a:t>Charakterystyka systemu - jest to przedstawienie systemu oraz jego powiązań z innymi systemami, celów jego działania, ograniczeń i kryteriów oceny.</a:t>
            </a:r>
          </a:p>
          <a:p>
            <a:pPr eaLnBrk="1" hangingPunct="1">
              <a:lnSpc>
                <a:spcPct val="80000"/>
              </a:lnSpc>
            </a:pPr>
            <a:r>
              <a:rPr lang="pl-PL" altLang="pl-PL" sz="2000" b="1" smtClean="0"/>
              <a:t>Opis dokumentów wejściowych - a zwłaszcza sprecyzowanie w każdym z nich:</a:t>
            </a:r>
          </a:p>
          <a:p>
            <a:pPr eaLnBrk="1" hangingPunct="1">
              <a:lnSpc>
                <a:spcPct val="80000"/>
              </a:lnSpc>
              <a:buFont typeface="Wingdings" pitchFamily="2" charset="2"/>
              <a:buChar char="Ø"/>
            </a:pPr>
            <a:r>
              <a:rPr lang="pl-PL" altLang="pl-PL" sz="2000" b="1" smtClean="0"/>
              <a:t>źródła informacji,</a:t>
            </a:r>
          </a:p>
          <a:p>
            <a:pPr eaLnBrk="1" hangingPunct="1">
              <a:lnSpc>
                <a:spcPct val="80000"/>
              </a:lnSpc>
              <a:buFont typeface="Wingdings" pitchFamily="2" charset="2"/>
              <a:buChar char="Ø"/>
            </a:pPr>
            <a:r>
              <a:rPr lang="pl-PL" altLang="pl-PL" sz="2000" b="1" smtClean="0"/>
              <a:t>formatu i wyglądu dokumentu,</a:t>
            </a:r>
          </a:p>
          <a:p>
            <a:pPr eaLnBrk="1" hangingPunct="1">
              <a:lnSpc>
                <a:spcPct val="80000"/>
              </a:lnSpc>
              <a:buFont typeface="Wingdings" pitchFamily="2" charset="2"/>
              <a:buChar char="Ø"/>
            </a:pPr>
            <a:r>
              <a:rPr lang="pl-PL" altLang="pl-PL" sz="2000" b="1" smtClean="0"/>
              <a:t>organizacji przesyłania dokumentu,</a:t>
            </a:r>
          </a:p>
          <a:p>
            <a:pPr eaLnBrk="1" hangingPunct="1">
              <a:lnSpc>
                <a:spcPct val="80000"/>
              </a:lnSpc>
              <a:buFont typeface="Wingdings" pitchFamily="2" charset="2"/>
              <a:buChar char="Ø"/>
            </a:pPr>
            <a:r>
              <a:rPr lang="pl-PL" altLang="pl-PL" sz="2000" b="1" smtClean="0"/>
              <a:t>objętości (najniższej, przeciętnej, najwyższej)</a:t>
            </a:r>
          </a:p>
          <a:p>
            <a:pPr eaLnBrk="1" hangingPunct="1">
              <a:lnSpc>
                <a:spcPct val="80000"/>
              </a:lnSpc>
              <a:buFont typeface="Wingdings" pitchFamily="2" charset="2"/>
              <a:buChar char="Ø"/>
            </a:pPr>
            <a:r>
              <a:rPr lang="pl-PL" altLang="pl-PL" sz="2000" b="1" smtClean="0"/>
              <a:t>częstotliwości pojawiania się,</a:t>
            </a:r>
          </a:p>
          <a:p>
            <a:pPr eaLnBrk="1" hangingPunct="1">
              <a:lnSpc>
                <a:spcPct val="80000"/>
              </a:lnSpc>
              <a:buFont typeface="Wingdings" pitchFamily="2" charset="2"/>
              <a:buChar char="Ø"/>
            </a:pPr>
            <a:r>
              <a:rPr lang="pl-PL" altLang="pl-PL" sz="2000" b="1" smtClean="0"/>
              <a:t>ilości tworzonych kopii,</a:t>
            </a:r>
          </a:p>
          <a:p>
            <a:pPr eaLnBrk="1" hangingPunct="1">
              <a:lnSpc>
                <a:spcPct val="80000"/>
              </a:lnSpc>
              <a:buFont typeface="Wingdings" pitchFamily="2" charset="2"/>
              <a:buChar char="Ø"/>
            </a:pPr>
            <a:r>
              <a:rPr lang="pl-PL" altLang="pl-PL" sz="2000" b="1" smtClean="0"/>
              <a:t>przeznaczenia każdej kopii,</a:t>
            </a:r>
          </a:p>
          <a:p>
            <a:pPr eaLnBrk="1" hangingPunct="1">
              <a:lnSpc>
                <a:spcPct val="80000"/>
              </a:lnSpc>
              <a:buFont typeface="Wingdings" pitchFamily="2" charset="2"/>
              <a:buChar char="Ø"/>
            </a:pPr>
            <a:r>
              <a:rPr lang="pl-PL" altLang="pl-PL" sz="2000" b="1" smtClean="0"/>
              <a:t>kodów i metod konwersji danych (jeżeli występują),</a:t>
            </a:r>
          </a:p>
          <a:p>
            <a:pPr eaLnBrk="1" hangingPunct="1">
              <a:lnSpc>
                <a:spcPct val="80000"/>
              </a:lnSpc>
              <a:buFont typeface="Wingdings" pitchFamily="2" charset="2"/>
              <a:buChar char="Ø"/>
            </a:pPr>
            <a:r>
              <a:rPr lang="pl-PL" altLang="pl-PL" sz="2000" b="1" smtClean="0"/>
              <a:t>mediów przekazu.</a:t>
            </a:r>
          </a:p>
          <a:p>
            <a:pPr eaLnBrk="1" hangingPunct="1">
              <a:lnSpc>
                <a:spcPct val="80000"/>
              </a:lnSpc>
            </a:pPr>
            <a:r>
              <a:rPr lang="pl-PL" altLang="pl-PL" sz="2000" b="1" smtClean="0"/>
              <a:t>Opis dokumentacji wyjściowej - przedstawiany jak wyżej ze szczególnym uwzględnieniem postaci dokumentów i jej zgodności zobowiązującymi przepisami</a:t>
            </a:r>
          </a:p>
          <a:p>
            <a:pPr eaLnBrk="1" hangingPunct="1">
              <a:lnSpc>
                <a:spcPct val="80000"/>
              </a:lnSpc>
              <a:buFont typeface="Wingdings" pitchFamily="2" charset="2"/>
              <a:buNone/>
            </a:pPr>
            <a:endParaRPr lang="pl-PL" altLang="pl-PL" sz="2000" b="1" smtClean="0"/>
          </a:p>
        </p:txBody>
      </p:sp>
    </p:spTree>
    <p:extLst>
      <p:ext uri="{BB962C8B-B14F-4D97-AF65-F5344CB8AC3E}">
        <p14:creationId xmlns:p14="http://schemas.microsoft.com/office/powerpoint/2010/main" val="6931949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50631" y="333375"/>
            <a:ext cx="8493369" cy="647700"/>
          </a:xfrm>
        </p:spPr>
        <p:txBody>
          <a:bodyPr rtlCol="0">
            <a:normAutofit/>
          </a:bodyPr>
          <a:lstStyle/>
          <a:p>
            <a:pPr eaLnBrk="1" fontAlgn="auto" hangingPunct="1">
              <a:spcAft>
                <a:spcPts val="0"/>
              </a:spcAft>
              <a:defRPr/>
            </a:pPr>
            <a:r>
              <a:rPr lang="pl-PL" sz="2400" b="1" smtClean="0">
                <a:effectLst>
                  <a:outerShdw blurRad="38100" dist="38100" dir="2700000" algn="tl">
                    <a:srgbClr val="C0C0C0"/>
                  </a:outerShdw>
                </a:effectLst>
              </a:rPr>
              <a:t>RAPORT "ANALIZA ORGANIZACYJNO-INFORMACYJNA"</a:t>
            </a:r>
          </a:p>
        </p:txBody>
      </p:sp>
      <p:sp>
        <p:nvSpPr>
          <p:cNvPr id="34819" name="Rectangle 3"/>
          <p:cNvSpPr>
            <a:spLocks noGrp="1" noChangeArrowheads="1"/>
          </p:cNvSpPr>
          <p:nvPr>
            <p:ph idx="1"/>
          </p:nvPr>
        </p:nvSpPr>
        <p:spPr>
          <a:xfrm>
            <a:off x="783981" y="1268414"/>
            <a:ext cx="8170985" cy="5329237"/>
          </a:xfrm>
        </p:spPr>
        <p:txBody>
          <a:bodyPr/>
          <a:lstStyle/>
          <a:p>
            <a:pPr eaLnBrk="1" hangingPunct="1">
              <a:lnSpc>
                <a:spcPct val="80000"/>
              </a:lnSpc>
            </a:pPr>
            <a:r>
              <a:rPr lang="pl-PL" altLang="pl-PL" sz="1800" b="1" smtClean="0"/>
              <a:t>Określenie procedur przetwarzania danych - zasadniczo oznacza przyporządkowanie dokumentów wyjścia dokumentom wejścia oraz regułom transformacji (algorytmom przetwarzania), umiejscowionym w określonym harmonogramie częstotliwości na poszczególnych stanowiskach roboczych. Dotyczy też przyporządkowanie stanowiskom konkretnych dokumentów, funkcji oprogramowania, sprzętu, personelu, urządzeń pomocniczych i specjalistycznych.</a:t>
            </a:r>
          </a:p>
          <a:p>
            <a:pPr eaLnBrk="1" hangingPunct="1">
              <a:lnSpc>
                <a:spcPct val="80000"/>
              </a:lnSpc>
            </a:pPr>
            <a:r>
              <a:rPr lang="pl-PL" altLang="pl-PL" sz="1800" b="1" smtClean="0"/>
              <a:t>Określenie procedur przesyłania danych - sprecyzowanie sieci przesyłu danych, topologii sieci, mediów przesyłu danych, dodatkowych urządzeń wspomagających transfer w sieci</a:t>
            </a:r>
          </a:p>
          <a:p>
            <a:pPr eaLnBrk="1" hangingPunct="1">
              <a:lnSpc>
                <a:spcPct val="80000"/>
              </a:lnSpc>
            </a:pPr>
            <a:r>
              <a:rPr lang="pl-PL" altLang="pl-PL" sz="1800" b="1" smtClean="0"/>
              <a:t>Organizacja gromadzenia danych - sprecyzowanie zawartości i rozmiaru baz danych ich lokalizacji, rodzajów i częstotliwości dostępu, postaci i szczegółowej struktury rekordów bazy danych, typu bazy danych (scentralizowana - rozproszona), itp.</a:t>
            </a:r>
          </a:p>
          <a:p>
            <a:pPr eaLnBrk="1" hangingPunct="1">
              <a:lnSpc>
                <a:spcPct val="80000"/>
              </a:lnSpc>
            </a:pPr>
            <a:r>
              <a:rPr lang="pl-PL" altLang="pl-PL" sz="1800" b="1" smtClean="0"/>
              <a:t>Kontrola działania systemu - określenie mechanizmów kontroli poprawności wprowadzania danych wejściowych, samego procesu przetwarzania danych i poprawności działania założonych algorytmów oraz danych wyjściowych (cyfry kontrolne), ocena mechanizmów zabezpieczeń i ich wizualizacji, relacja tego systemu w stosunku do elastyczności i adaptacyjności systemu.</a:t>
            </a:r>
          </a:p>
          <a:p>
            <a:pPr eaLnBrk="1" hangingPunct="1">
              <a:lnSpc>
                <a:spcPct val="80000"/>
              </a:lnSpc>
            </a:pPr>
            <a:endParaRPr lang="pl-PL" altLang="pl-PL" sz="1800" b="1" smtClean="0"/>
          </a:p>
        </p:txBody>
      </p:sp>
    </p:spTree>
    <p:extLst>
      <p:ext uri="{BB962C8B-B14F-4D97-AF65-F5344CB8AC3E}">
        <p14:creationId xmlns:p14="http://schemas.microsoft.com/office/powerpoint/2010/main" val="759267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34082"/>
          </a:xfrm>
        </p:spPr>
        <p:txBody>
          <a:bodyPr>
            <a:normAutofit/>
          </a:bodyPr>
          <a:lstStyle/>
          <a:p>
            <a:pPr algn="l"/>
            <a:r>
              <a:rPr lang="pl-PL" sz="3200" b="1" dirty="0"/>
              <a:t>Efektywność </a:t>
            </a:r>
            <a:r>
              <a:rPr lang="pl-PL" sz="3200" b="1" dirty="0" smtClean="0"/>
              <a:t>ekonomiczna </a:t>
            </a:r>
            <a:r>
              <a:rPr lang="pl-PL" sz="1800" dirty="0" smtClean="0"/>
              <a:t>(Encyklopedia PWN)</a:t>
            </a:r>
            <a:endParaRPr lang="pl-PL" sz="1800" dirty="0"/>
          </a:p>
        </p:txBody>
      </p:sp>
      <p:sp>
        <p:nvSpPr>
          <p:cNvPr id="3" name="Symbol zastępczy zawartości 2"/>
          <p:cNvSpPr>
            <a:spLocks noGrp="1"/>
          </p:cNvSpPr>
          <p:nvPr>
            <p:ph idx="1"/>
          </p:nvPr>
        </p:nvSpPr>
        <p:spPr>
          <a:xfrm>
            <a:off x="431540" y="1196752"/>
            <a:ext cx="8229600" cy="5364596"/>
          </a:xfrm>
        </p:spPr>
        <p:txBody>
          <a:bodyPr>
            <a:noAutofit/>
          </a:bodyPr>
          <a:lstStyle/>
          <a:p>
            <a:pPr algn="just"/>
            <a:r>
              <a:rPr lang="pl-PL" sz="1800" dirty="0"/>
              <a:t>R</a:t>
            </a:r>
            <a:r>
              <a:rPr lang="pl-PL" sz="1800" dirty="0" smtClean="0"/>
              <a:t>elacja </a:t>
            </a:r>
            <a:r>
              <a:rPr lang="pl-PL" sz="1800" dirty="0"/>
              <a:t>efektu do nakładu czynnika </a:t>
            </a:r>
            <a:r>
              <a:rPr lang="pl-PL" sz="1800" dirty="0" smtClean="0"/>
              <a:t>produkcji lub </a:t>
            </a:r>
            <a:r>
              <a:rPr lang="pl-PL" sz="1800" dirty="0"/>
              <a:t>zespołu czynników produkcji. </a:t>
            </a:r>
          </a:p>
          <a:p>
            <a:pPr algn="just"/>
            <a:r>
              <a:rPr lang="pl-PL" sz="1800" dirty="0"/>
              <a:t>Podstawy teorii efektywności ekonomicznej w warunkach konkurencji doskonałej </a:t>
            </a:r>
            <a:r>
              <a:rPr lang="pl-PL" sz="1800" dirty="0" smtClean="0"/>
              <a:t>-V</a:t>
            </a:r>
            <a:r>
              <a:rPr lang="pl-PL" sz="1800" dirty="0"/>
              <a:t>. </a:t>
            </a:r>
            <a:r>
              <a:rPr lang="pl-PL" sz="1800" dirty="0" err="1"/>
              <a:t>Pareto</a:t>
            </a:r>
            <a:r>
              <a:rPr lang="pl-PL" sz="1800" dirty="0"/>
              <a:t>. Głosi ona, iż warunki efektywności są spełnione tylko wtedy, gdy nie można zwiększyć użyteczności jednej osoby, nie obniżając jednocześnie użyteczności kogoś innego. </a:t>
            </a:r>
            <a:endParaRPr lang="pl-PL" sz="1800" dirty="0" smtClean="0"/>
          </a:p>
          <a:p>
            <a:pPr algn="just"/>
            <a:r>
              <a:rPr lang="pl-PL" sz="1800" dirty="0" smtClean="0"/>
              <a:t>W </a:t>
            </a:r>
            <a:r>
              <a:rPr lang="pl-PL" sz="1800" dirty="0"/>
              <a:t>teorii ekonomicznej i praktyce gospodarczej, poza modelem konkurencji doskonałej, są stosowane różne miary efektywności ekonomicznej zależnie od tego, co się przyjmuje jako efekt, a co jako nakład</a:t>
            </a:r>
            <a:r>
              <a:rPr lang="pl-PL" sz="1800" dirty="0" smtClean="0"/>
              <a:t>.</a:t>
            </a:r>
          </a:p>
          <a:p>
            <a:pPr algn="just"/>
            <a:r>
              <a:rPr lang="pl-PL" sz="1800" dirty="0" smtClean="0"/>
              <a:t> </a:t>
            </a:r>
            <a:r>
              <a:rPr lang="pl-PL" sz="1800" dirty="0"/>
              <a:t>Są uzyskiwane różne relacje efektywnościowe. Mogą one wyrażać stosunek uzyskanych efektów (produkcja, wartość dodana, dochód narodowy, zysk itp.) do poniesionych nakładów (zatrudnienia, majątku trwałego, inwestycji, zużytych surowców i materiałów, energii, paliwa itp.). </a:t>
            </a:r>
            <a:endParaRPr lang="pl-PL" sz="1800" dirty="0" smtClean="0"/>
          </a:p>
          <a:p>
            <a:pPr algn="just"/>
            <a:r>
              <a:rPr lang="pl-PL" sz="1800" dirty="0" smtClean="0"/>
              <a:t>Ekonomista </a:t>
            </a:r>
            <a:r>
              <a:rPr lang="pl-PL" sz="1800" dirty="0"/>
              <a:t>może je badać, analizować i wyciągać na ich podstawie wnioski dla polityki gospodarczej lub zarządzania firmą. </a:t>
            </a:r>
            <a:endParaRPr lang="pl-PL" sz="1800" dirty="0" smtClean="0"/>
          </a:p>
          <a:p>
            <a:pPr algn="just"/>
            <a:r>
              <a:rPr lang="pl-PL" sz="1800" dirty="0" smtClean="0"/>
              <a:t>Efektywność </a:t>
            </a:r>
            <a:r>
              <a:rPr lang="pl-PL" sz="1800" dirty="0"/>
              <a:t>ekonomiczna zapewnia maksymalizowanie efektów przy danych nakładach i minimalizowanie nakładów przy danych efektach. </a:t>
            </a:r>
          </a:p>
        </p:txBody>
      </p:sp>
    </p:spTree>
    <p:extLst>
      <p:ext uri="{BB962C8B-B14F-4D97-AF65-F5344CB8AC3E}">
        <p14:creationId xmlns:p14="http://schemas.microsoft.com/office/powerpoint/2010/main" val="1610094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188913"/>
            <a:ext cx="8891954" cy="601662"/>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TWORZENIE PROJEKTU TECHNICZNEGO SYSTEMU</a:t>
            </a:r>
          </a:p>
        </p:txBody>
      </p:sp>
      <p:sp>
        <p:nvSpPr>
          <p:cNvPr id="70659" name="Rectangle 3"/>
          <p:cNvSpPr>
            <a:spLocks noGrp="1" noChangeArrowheads="1"/>
          </p:cNvSpPr>
          <p:nvPr>
            <p:ph idx="1"/>
          </p:nvPr>
        </p:nvSpPr>
        <p:spPr>
          <a:xfrm>
            <a:off x="228600" y="1600200"/>
            <a:ext cx="8398120" cy="4852988"/>
          </a:xfrm>
        </p:spPr>
        <p:txBody>
          <a:bodyPr rtlCol="0">
            <a:normAutofit/>
          </a:bodyPr>
          <a:lstStyle/>
          <a:p>
            <a:pPr marL="838200" lvl="1" indent="-381000" eaLnBrk="1" fontAlgn="auto" hangingPunct="1">
              <a:lnSpc>
                <a:spcPct val="80000"/>
              </a:lnSpc>
              <a:spcAft>
                <a:spcPts val="0"/>
              </a:spcAft>
              <a:buClr>
                <a:srgbClr val="FF0000"/>
              </a:buClr>
              <a:buFont typeface="Wingdings" pitchFamily="2" charset="2"/>
              <a:buNone/>
              <a:defRPr/>
            </a:pPr>
            <a:r>
              <a:rPr lang="pl-PL" sz="1800" b="1" smtClean="0">
                <a:effectLst>
                  <a:outerShdw blurRad="38100" dist="38100" dir="2700000" algn="tl">
                    <a:srgbClr val="C0C0C0"/>
                  </a:outerShdw>
                </a:effectLst>
              </a:rPr>
              <a:t>	Tworzenie projektu zgodnie z wnioskami płynącymi z analizy systemu lub przeprojektowanie organizacji systemu w razie wystąpienia takich potrzeb. Fazy:</a:t>
            </a:r>
            <a:endParaRPr lang="pl-PL" sz="1800" smtClean="0"/>
          </a:p>
          <a:p>
            <a:pPr marL="838200" lvl="1" indent="-381000" eaLnBrk="1" fontAlgn="auto" hangingPunct="1">
              <a:lnSpc>
                <a:spcPct val="80000"/>
              </a:lnSpc>
              <a:spcAft>
                <a:spcPts val="0"/>
              </a:spcAft>
              <a:buClr>
                <a:srgbClr val="FF0000"/>
              </a:buClr>
              <a:buFont typeface="Wingdings" pitchFamily="2" charset="2"/>
              <a:buAutoNum type="arabicPeriod"/>
              <a:defRPr/>
            </a:pPr>
            <a:r>
              <a:rPr lang="pl-PL" sz="1800" b="1" smtClean="0">
                <a:solidFill>
                  <a:srgbClr val="000000"/>
                </a:solidFill>
                <a:effectLst>
                  <a:outerShdw blurRad="38100" dist="38100" dir="2700000" algn="tl">
                    <a:srgbClr val="C0C0C0"/>
                  </a:outerShdw>
                </a:effectLst>
              </a:rPr>
              <a:t>Weryfikacja założeń systemu - tworzona na podstawie dotychczasowych działań - polega na uszczegółowienie założeń wstępnych oraz analizy organizacyjno-informacyjnej systemu na poziomie dokumentu</a:t>
            </a:r>
          </a:p>
          <a:p>
            <a:pPr marL="838200" lvl="1" indent="-381000" eaLnBrk="1" fontAlgn="auto" hangingPunct="1">
              <a:lnSpc>
                <a:spcPct val="80000"/>
              </a:lnSpc>
              <a:spcAft>
                <a:spcPts val="0"/>
              </a:spcAft>
              <a:buClr>
                <a:srgbClr val="FF0000"/>
              </a:buClr>
              <a:buFont typeface="Wingdings" pitchFamily="2" charset="2"/>
              <a:buAutoNum type="arabicPeriod"/>
              <a:defRPr/>
            </a:pPr>
            <a:r>
              <a:rPr lang="pl-PL" sz="1800" b="1" smtClean="0">
                <a:solidFill>
                  <a:srgbClr val="000000"/>
                </a:solidFill>
                <a:effectLst>
                  <a:outerShdw blurRad="38100" dist="38100" dir="2700000" algn="tl">
                    <a:srgbClr val="C0C0C0"/>
                  </a:outerShdw>
                </a:effectLst>
              </a:rPr>
              <a:t>Projekt logiczny - polegający na stworzeniu deskrypcyjnego modelu logicznego systemu. </a:t>
            </a:r>
          </a:p>
          <a:p>
            <a:pPr marL="838200" lvl="1" indent="-381000" eaLnBrk="1" fontAlgn="auto" hangingPunct="1">
              <a:lnSpc>
                <a:spcPct val="80000"/>
              </a:lnSpc>
              <a:spcAft>
                <a:spcPts val="0"/>
              </a:spcAft>
              <a:buClr>
                <a:srgbClr val="FF0000"/>
              </a:buClr>
              <a:buFont typeface="Wingdings" pitchFamily="2" charset="2"/>
              <a:buAutoNum type="arabicPeriod"/>
              <a:defRPr/>
            </a:pPr>
            <a:r>
              <a:rPr lang="pl-PL" sz="1800" b="1" smtClean="0">
                <a:solidFill>
                  <a:srgbClr val="000000"/>
                </a:solidFill>
                <a:effectLst>
                  <a:outerShdw blurRad="38100" dist="38100" dir="2700000" algn="tl">
                    <a:srgbClr val="C0C0C0"/>
                  </a:outerShdw>
                </a:effectLst>
              </a:rPr>
              <a:t>Istnieją tu dwie potencjalne metody działania: stworzenie modelu ogólnego działania organizacji i modelu mechanizmów uszczegółowienia działania systemu w wyniku tworzenia kolejnych aplikacji, opracowanie modelu szczegółowego poszczególnych aplikacji i modelu interfejsu łączącego ze sobą aplikacje szczegółowe</a:t>
            </a:r>
          </a:p>
          <a:p>
            <a:pPr marL="838200" lvl="1" indent="-381000" eaLnBrk="1" fontAlgn="auto" hangingPunct="1">
              <a:lnSpc>
                <a:spcPct val="80000"/>
              </a:lnSpc>
              <a:spcAft>
                <a:spcPts val="0"/>
              </a:spcAft>
              <a:buClr>
                <a:srgbClr val="FF0000"/>
              </a:buClr>
              <a:buFont typeface="Wingdings" pitchFamily="2" charset="2"/>
              <a:buAutoNum type="arabicPeriod"/>
              <a:defRPr/>
            </a:pPr>
            <a:r>
              <a:rPr lang="pl-PL" sz="1800" b="1" smtClean="0">
                <a:solidFill>
                  <a:srgbClr val="000000"/>
                </a:solidFill>
                <a:effectLst>
                  <a:outerShdw blurRad="38100" dist="38100" dir="2700000" algn="tl">
                    <a:srgbClr val="C0C0C0"/>
                  </a:outerShdw>
                </a:effectLst>
              </a:rPr>
              <a:t>Projekt fizyczny - kreacja modelu formalnego w ostatecznej technicznie postaci (oprogramowanie, sprzęt, organizacja, rodzaj sieci itp.)</a:t>
            </a:r>
          </a:p>
          <a:p>
            <a:pPr marL="838200" lvl="1" indent="-381000" eaLnBrk="1" fontAlgn="auto" hangingPunct="1">
              <a:lnSpc>
                <a:spcPct val="80000"/>
              </a:lnSpc>
              <a:spcAft>
                <a:spcPts val="0"/>
              </a:spcAft>
              <a:buClr>
                <a:srgbClr val="FF0000"/>
              </a:buClr>
              <a:buFont typeface="Wingdings" pitchFamily="2" charset="2"/>
              <a:buAutoNum type="arabicPeriod"/>
              <a:defRPr/>
            </a:pPr>
            <a:r>
              <a:rPr lang="pl-PL" sz="1800" b="1" smtClean="0">
                <a:solidFill>
                  <a:srgbClr val="000000"/>
                </a:solidFill>
                <a:effectLst>
                  <a:outerShdw blurRad="38100" dist="38100" dir="2700000" algn="tl">
                    <a:srgbClr val="C0C0C0"/>
                  </a:outerShdw>
                </a:effectLst>
              </a:rPr>
              <a:t>Specyfikacja systemu - utworzenie pełnej dokumentacji projektowej</a:t>
            </a:r>
          </a:p>
        </p:txBody>
      </p:sp>
    </p:spTree>
    <p:extLst>
      <p:ext uri="{BB962C8B-B14F-4D97-AF65-F5344CB8AC3E}">
        <p14:creationId xmlns:p14="http://schemas.microsoft.com/office/powerpoint/2010/main" val="747125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6574" y="404814"/>
            <a:ext cx="8160726" cy="579437"/>
          </a:xfrm>
        </p:spPr>
        <p:txBody>
          <a:bodyPr/>
          <a:lstStyle/>
          <a:p>
            <a:pPr eaLnBrk="1" hangingPunct="1"/>
            <a:r>
              <a:rPr lang="pl-PL" altLang="pl-PL" sz="2800" b="1" smtClean="0"/>
              <a:t>PROJEKT LOGICZNY A FIZYCZNY</a:t>
            </a:r>
          </a:p>
        </p:txBody>
      </p:sp>
      <p:sp>
        <p:nvSpPr>
          <p:cNvPr id="36867" name="Rectangle 3"/>
          <p:cNvSpPr>
            <a:spLocks noGrp="1" noChangeArrowheads="1"/>
          </p:cNvSpPr>
          <p:nvPr>
            <p:ph idx="1"/>
          </p:nvPr>
        </p:nvSpPr>
        <p:spPr>
          <a:xfrm>
            <a:off x="849923" y="2017713"/>
            <a:ext cx="8105043" cy="4114800"/>
          </a:xfrm>
        </p:spPr>
        <p:txBody>
          <a:bodyPr/>
          <a:lstStyle/>
          <a:p>
            <a:pPr eaLnBrk="1" hangingPunct="1">
              <a:lnSpc>
                <a:spcPct val="80000"/>
              </a:lnSpc>
            </a:pPr>
            <a:r>
              <a:rPr lang="pl-PL" altLang="pl-PL" sz="2000" b="1" i="1" smtClean="0">
                <a:solidFill>
                  <a:srgbClr val="990000"/>
                </a:solidFill>
              </a:rPr>
              <a:t>Projekt logiczny</a:t>
            </a:r>
            <a:r>
              <a:rPr lang="pl-PL" altLang="pl-PL" sz="2000" b="1" smtClean="0"/>
              <a:t> - jest uszczegółowieniem wymagań systemu - przełożeniem na odwzorowanie bliskie programistom systemu ogólnego opisu organizacji, analizą alternatywnych rozwiązań (o ile występują) przepływu danych i metod ich przetwarzania; zejście na poziom dokumentu przetwarzanego na konkretnie określonym stanowisku pracy, uzgodnionego z potencjalnym użytkownikiem (w sensie nadawcy i odbiorcy dokumentu) lub stworzeniem mechanizmów jego odwzorowania.</a:t>
            </a:r>
            <a:endParaRPr lang="pl-PL" altLang="pl-PL" sz="2000" b="1" i="1" smtClean="0"/>
          </a:p>
          <a:p>
            <a:pPr eaLnBrk="1" hangingPunct="1">
              <a:lnSpc>
                <a:spcPct val="80000"/>
              </a:lnSpc>
            </a:pPr>
            <a:r>
              <a:rPr lang="pl-PL" altLang="pl-PL" sz="2000" b="1" i="1" smtClean="0">
                <a:solidFill>
                  <a:srgbClr val="990000"/>
                </a:solidFill>
              </a:rPr>
              <a:t>Projekt fizyczny</a:t>
            </a:r>
            <a:r>
              <a:rPr lang="pl-PL" altLang="pl-PL" sz="2000" b="1" smtClean="0"/>
              <a:t> - ustalenie „do końca” technicznej postaci systemu, zejście na poziom rekordu i pola w rekordzie w bazie danych odzwierciedlającej dokumenty cyrkulujące w systemie, szczegółowe określenie wejść, wyjść, miejsc i środków gromadzenia danych, transferu danych w ramach systemu i poza nim, wyposażenia oraz niuansów jego obsługi, niezbędnych przedsięwzięć organizacyjnych i szkoleniowych.</a:t>
            </a:r>
          </a:p>
        </p:txBody>
      </p:sp>
    </p:spTree>
    <p:extLst>
      <p:ext uri="{BB962C8B-B14F-4D97-AF65-F5344CB8AC3E}">
        <p14:creationId xmlns:p14="http://schemas.microsoft.com/office/powerpoint/2010/main" val="12986115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716573" y="0"/>
            <a:ext cx="7178919" cy="571500"/>
          </a:xfrm>
        </p:spPr>
        <p:txBody>
          <a:bodyPr rtlCol="0">
            <a:normAutofit/>
          </a:bodyPr>
          <a:lstStyle/>
          <a:p>
            <a:pPr eaLnBrk="1" fontAlgn="auto" hangingPunct="1">
              <a:spcAft>
                <a:spcPts val="0"/>
              </a:spcAft>
              <a:defRPr/>
            </a:pPr>
            <a:r>
              <a:rPr lang="pl-PL" sz="2800" b="1" smtClean="0">
                <a:solidFill>
                  <a:srgbClr val="000099"/>
                </a:solidFill>
                <a:effectLst>
                  <a:outerShdw blurRad="38100" dist="38100" dir="2700000" algn="tl">
                    <a:srgbClr val="C0C0C0"/>
                  </a:outerShdw>
                </a:effectLst>
              </a:rPr>
              <a:t>ZAWARTOŚĆ PROJEKTU TECHNICZNEGO</a:t>
            </a:r>
          </a:p>
        </p:txBody>
      </p:sp>
      <p:sp>
        <p:nvSpPr>
          <p:cNvPr id="239619" name="Text Box 3"/>
          <p:cNvSpPr txBox="1">
            <a:spLocks noChangeArrowheads="1"/>
          </p:cNvSpPr>
          <p:nvPr/>
        </p:nvSpPr>
        <p:spPr bwMode="auto">
          <a:xfrm>
            <a:off x="0" y="981075"/>
            <a:ext cx="9144000" cy="5909310"/>
          </a:xfrm>
          <a:prstGeom prst="rect">
            <a:avLst/>
          </a:prstGeom>
          <a:noFill/>
          <a:ln w="9525">
            <a:noFill/>
            <a:miter lim="800000"/>
            <a:headEnd/>
            <a:tailEnd/>
          </a:ln>
          <a:effectLst/>
        </p:spPr>
        <p:txBody>
          <a:bodyPr>
            <a:spAutoFit/>
          </a:bodyPr>
          <a:lstStyle/>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1. Charakterystyka ogólna systemu</a:t>
            </a:r>
            <a:r>
              <a:rPr lang="pl-PL" sz="1800" b="1" dirty="0">
                <a:solidFill>
                  <a:srgbClr val="000000"/>
                </a:solidFill>
                <a:effectLst>
                  <a:outerShdw blurRad="38100" dist="38100" dir="2700000" algn="tl">
                    <a:srgbClr val="C0C0C0"/>
                  </a:outerShdw>
                </a:effectLst>
                <a:latin typeface="Tahoma" pitchFamily="34" charset="0"/>
              </a:rPr>
              <a:t> - jego cele działania, ograniczenia, struktura, schemat logiczny przepływów danych (schemat blokowy lub inne metody)</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2. Specyfikacja oprogramowania</a:t>
            </a:r>
            <a:r>
              <a:rPr lang="pl-PL" sz="1800" b="1" dirty="0">
                <a:solidFill>
                  <a:srgbClr val="000000"/>
                </a:solidFill>
                <a:effectLst>
                  <a:outerShdw blurRad="38100" dist="38100" dir="2700000" algn="tl">
                    <a:srgbClr val="C0C0C0"/>
                  </a:outerShdw>
                </a:effectLst>
                <a:latin typeface="Tahoma" pitchFamily="34" charset="0"/>
              </a:rPr>
              <a:t> - zalecenia dotyczące oprogramowania dla systemu.</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3. Specyfikacja mediów obsługi danych</a:t>
            </a:r>
            <a:r>
              <a:rPr lang="pl-PL" sz="1800" b="1" dirty="0">
                <a:solidFill>
                  <a:srgbClr val="000000"/>
                </a:solidFill>
                <a:effectLst>
                  <a:outerShdw blurRad="38100" dist="38100" dir="2700000" algn="tl">
                    <a:srgbClr val="C0C0C0"/>
                  </a:outerShdw>
                </a:effectLst>
                <a:latin typeface="Tahoma" pitchFamily="34" charset="0"/>
              </a:rPr>
              <a:t> - dokładna postać i obsługa formatek ekranowych, dokumentów wejściowych i wynikowych, raportów itp.</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4. Specyfikacja obsługi bazy danych</a:t>
            </a:r>
            <a:r>
              <a:rPr lang="pl-PL" sz="1800" b="1" dirty="0">
                <a:solidFill>
                  <a:srgbClr val="000000"/>
                </a:solidFill>
                <a:effectLst>
                  <a:outerShdw blurRad="38100" dist="38100" dir="2700000" algn="tl">
                    <a:srgbClr val="C0C0C0"/>
                  </a:outerShdw>
                </a:effectLst>
                <a:latin typeface="Tahoma" pitchFamily="34" charset="0"/>
              </a:rPr>
              <a:t> - określenie w sensie: struktury, zawartości, organizacji, środków, dystrybucji, organizacji dostępu, trybu porozumiewania się, algorytmów przetwarzania danych, metod aktualizacji danych, zabezpieczeń itp.</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5. Specyfikacja transferu danych</a:t>
            </a:r>
            <a:r>
              <a:rPr lang="pl-PL" sz="1800" b="1" dirty="0">
                <a:solidFill>
                  <a:srgbClr val="000000"/>
                </a:solidFill>
                <a:effectLst>
                  <a:outerShdw blurRad="38100" dist="38100" dir="2700000" algn="tl">
                    <a:srgbClr val="C0C0C0"/>
                  </a:outerShdw>
                </a:effectLst>
                <a:latin typeface="Tahoma" pitchFamily="34" charset="0"/>
              </a:rPr>
              <a:t> - określenie topologii sieci, mediów </a:t>
            </a:r>
            <a:r>
              <a:rPr lang="pl-PL" sz="1800" b="1" dirty="0" err="1">
                <a:solidFill>
                  <a:srgbClr val="000000"/>
                </a:solidFill>
                <a:effectLst>
                  <a:outerShdw blurRad="38100" dist="38100" dir="2700000" algn="tl">
                    <a:srgbClr val="C0C0C0"/>
                  </a:outerShdw>
                </a:effectLst>
                <a:latin typeface="Tahoma" pitchFamily="34" charset="0"/>
              </a:rPr>
              <a:t>przesyłu</a:t>
            </a:r>
            <a:r>
              <a:rPr lang="pl-PL" sz="1800" b="1" dirty="0">
                <a:solidFill>
                  <a:srgbClr val="000000"/>
                </a:solidFill>
                <a:effectLst>
                  <a:outerShdw blurRad="38100" dist="38100" dir="2700000" algn="tl">
                    <a:srgbClr val="C0C0C0"/>
                  </a:outerShdw>
                </a:effectLst>
                <a:latin typeface="Tahoma" pitchFamily="34" charset="0"/>
              </a:rPr>
              <a:t> danych, formatu przepływu oraz urządzeń towarzyszących</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6. Wyszczególnienie sprzętu komputerowego i innych dodatkowych urządzeń technicznych</a:t>
            </a:r>
            <a:r>
              <a:rPr lang="pl-PL" sz="1800" b="1" dirty="0">
                <a:solidFill>
                  <a:srgbClr val="000000"/>
                </a:solidFill>
                <a:effectLst>
                  <a:outerShdw blurRad="38100" dist="38100" dir="2700000" algn="tl">
                    <a:srgbClr val="C0C0C0"/>
                  </a:outerShdw>
                </a:effectLst>
                <a:latin typeface="Tahoma" pitchFamily="34" charset="0"/>
              </a:rPr>
              <a:t> - charakterystyka komputerów i sprzętu uzupełniającego wraz z lokalizacją, opisem połączeń i dostępu do bazy danych</a:t>
            </a: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7. Rozmieszczenie i wymagania względem personelu</a:t>
            </a:r>
            <a:endParaRPr lang="pl-PL" sz="1800" b="1" dirty="0">
              <a:solidFill>
                <a:srgbClr val="000000"/>
              </a:solidFill>
              <a:effectLst>
                <a:outerShdw blurRad="38100" dist="38100" dir="2700000" algn="tl">
                  <a:srgbClr val="C0C0C0"/>
                </a:outerShdw>
              </a:effectLst>
              <a:latin typeface="Tahoma" pitchFamily="34" charset="0"/>
            </a:endParaRPr>
          </a:p>
          <a:p>
            <a:pPr lvl="1" eaLnBrk="0" hangingPunct="0">
              <a:defRPr/>
            </a:pPr>
            <a:r>
              <a:rPr lang="pl-PL" sz="1800" b="1" dirty="0">
                <a:solidFill>
                  <a:srgbClr val="FF0000"/>
                </a:solidFill>
                <a:effectLst>
                  <a:outerShdw blurRad="38100" dist="38100" dir="2700000" algn="tl">
                    <a:srgbClr val="C0C0C0"/>
                  </a:outerShdw>
                </a:effectLst>
                <a:latin typeface="Tahoma" pitchFamily="34" charset="0"/>
              </a:rPr>
              <a:t>8. Specyfikacja wdrożenia</a:t>
            </a:r>
            <a:r>
              <a:rPr lang="pl-PL" sz="1800" b="1" dirty="0">
                <a:effectLst>
                  <a:outerShdw blurRad="38100" dist="38100" dir="2700000" algn="tl">
                    <a:srgbClr val="C0C0C0"/>
                  </a:outerShdw>
                </a:effectLst>
                <a:latin typeface="Tahoma" pitchFamily="34" charset="0"/>
              </a:rPr>
              <a:t> - wnioski dotyczące instalacji i szkolenia przyszłych użytkowników systemu, harmonogram wdrożenia i szkoleń</a:t>
            </a:r>
            <a:endParaRPr lang="pl-PL" sz="1800" dirty="0">
              <a:latin typeface="Times New Roman" pitchFamily="18" charset="0"/>
            </a:endParaRPr>
          </a:p>
        </p:txBody>
      </p:sp>
    </p:spTree>
    <p:extLst>
      <p:ext uri="{BB962C8B-B14F-4D97-AF65-F5344CB8AC3E}">
        <p14:creationId xmlns:p14="http://schemas.microsoft.com/office/powerpoint/2010/main" val="37213245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83981" y="333375"/>
            <a:ext cx="7659565" cy="579438"/>
          </a:xfrm>
        </p:spPr>
        <p:txBody>
          <a:bodyPr/>
          <a:lstStyle/>
          <a:p>
            <a:pPr algn="l" eaLnBrk="1" hangingPunct="1"/>
            <a:r>
              <a:rPr lang="pl-PL" altLang="pl-PL" sz="2800" b="1" smtClean="0"/>
              <a:t>NASTĘPNE FAZY ROZWOJU SYSTEMU</a:t>
            </a:r>
          </a:p>
        </p:txBody>
      </p:sp>
      <p:sp>
        <p:nvSpPr>
          <p:cNvPr id="38915" name="Rectangle 3"/>
          <p:cNvSpPr>
            <a:spLocks noGrp="1" noChangeArrowheads="1"/>
          </p:cNvSpPr>
          <p:nvPr>
            <p:ph idx="1"/>
          </p:nvPr>
        </p:nvSpPr>
        <p:spPr>
          <a:xfrm>
            <a:off x="716574" y="1341439"/>
            <a:ext cx="8238392" cy="5183187"/>
          </a:xfrm>
        </p:spPr>
        <p:txBody>
          <a:bodyPr/>
          <a:lstStyle/>
          <a:p>
            <a:pPr algn="just" eaLnBrk="1" hangingPunct="1">
              <a:lnSpc>
                <a:spcPct val="80000"/>
              </a:lnSpc>
              <a:buFont typeface="Wingdings" pitchFamily="2" charset="2"/>
              <a:buNone/>
            </a:pPr>
            <a:r>
              <a:rPr lang="pl-PL" altLang="pl-PL" sz="1800" b="1" smtClean="0"/>
              <a:t>	Oprogramowanie systemu</a:t>
            </a:r>
            <a:endParaRPr lang="pl-PL" altLang="pl-PL" sz="1800" smtClean="0"/>
          </a:p>
          <a:p>
            <a:pPr algn="just" eaLnBrk="1" hangingPunct="1">
              <a:lnSpc>
                <a:spcPct val="80000"/>
              </a:lnSpc>
            </a:pPr>
            <a:r>
              <a:rPr lang="pl-PL" altLang="pl-PL" sz="1800" smtClean="0"/>
              <a:t>Polega na napisaniu programów opisujących działanie systemu (zakodowanie algorytmów w konkretnym języku oprogramowania), połączenie programów w system (utworzenie struktury systemu), ewentualne dołączenie narzędzi rozwijających możliwości wykorzystania całego systemu zgodnie ze specyfikacją projektu technicznego systemu.</a:t>
            </a:r>
            <a:endParaRPr lang="pl-PL" altLang="pl-PL" sz="1800" b="1" smtClean="0"/>
          </a:p>
          <a:p>
            <a:pPr algn="just" eaLnBrk="1" hangingPunct="1">
              <a:lnSpc>
                <a:spcPct val="80000"/>
              </a:lnSpc>
              <a:buFont typeface="Wingdings" pitchFamily="2" charset="2"/>
              <a:buNone/>
            </a:pPr>
            <a:r>
              <a:rPr lang="pl-PL" altLang="pl-PL" sz="1800" b="1" smtClean="0"/>
              <a:t>	Testowanie systemu</a:t>
            </a:r>
            <a:endParaRPr lang="pl-PL" altLang="pl-PL" sz="1800" smtClean="0"/>
          </a:p>
          <a:p>
            <a:pPr algn="just" eaLnBrk="1" hangingPunct="1">
              <a:lnSpc>
                <a:spcPct val="80000"/>
              </a:lnSpc>
            </a:pPr>
            <a:r>
              <a:rPr lang="pl-PL" altLang="pl-PL" sz="1800" smtClean="0"/>
              <a:t>Napisane programy, w zależności od języka programowania, systemu bazy danych itp. są sprawdzane pod względem poprawności programowej, a następnie wstępnie testowane przeważnie przez analityków ze strony poprawności logicznej i odporności na błędy końcowego użytkownika, integracji funkcjonalnej systemu itp. </a:t>
            </a:r>
            <a:endParaRPr lang="pl-PL" altLang="pl-PL" sz="1800" b="1" smtClean="0"/>
          </a:p>
          <a:p>
            <a:pPr algn="just" eaLnBrk="1" hangingPunct="1">
              <a:lnSpc>
                <a:spcPct val="80000"/>
              </a:lnSpc>
              <a:buFont typeface="Wingdings" pitchFamily="2" charset="2"/>
              <a:buNone/>
            </a:pPr>
            <a:r>
              <a:rPr lang="pl-PL" altLang="pl-PL" sz="1800" b="1" smtClean="0"/>
              <a:t>	Instalacja systemu </a:t>
            </a:r>
            <a:endParaRPr lang="pl-PL" altLang="pl-PL" sz="1800" smtClean="0"/>
          </a:p>
          <a:p>
            <a:pPr algn="just" eaLnBrk="1" hangingPunct="1">
              <a:lnSpc>
                <a:spcPct val="80000"/>
              </a:lnSpc>
            </a:pPr>
            <a:r>
              <a:rPr lang="pl-PL" altLang="pl-PL" sz="1800" smtClean="0"/>
              <a:t>Jeżeli system wdrażany jest w całości wraz ze sprzętem to następuje instalacja nowego sprzętu, oprogramowania systemowego, niezbędnego oprogramowania narzędziowego, sprawdzenie poprawności działania sprzętu itp. (alokacja elementów oprogramowania do składników sprzętowych). Następnie sprawdzony przez analityków i projektantów, poprawiony w razie konieczności usunięcia błędów programowych czy logicznych system zostaje zainstalowany na nowym sprzęcie i przetestowany na okoliczność poprawnego działania (dostosowania do działania) na tego typu sprzęcie. </a:t>
            </a:r>
            <a:endParaRPr lang="pl-PL" altLang="pl-PL" sz="1800" b="1" smtClean="0"/>
          </a:p>
        </p:txBody>
      </p:sp>
    </p:spTree>
    <p:extLst>
      <p:ext uri="{BB962C8B-B14F-4D97-AF65-F5344CB8AC3E}">
        <p14:creationId xmlns:p14="http://schemas.microsoft.com/office/powerpoint/2010/main" val="25338377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0631" y="260351"/>
            <a:ext cx="7792915" cy="650875"/>
          </a:xfrm>
        </p:spPr>
        <p:txBody>
          <a:bodyPr/>
          <a:lstStyle/>
          <a:p>
            <a:pPr algn="l" eaLnBrk="1" hangingPunct="1"/>
            <a:r>
              <a:rPr lang="pl-PL" altLang="pl-PL" sz="3200" b="1" smtClean="0"/>
              <a:t>NASTĘPNE FAZY ROZWOJU SYSTEMU</a:t>
            </a:r>
          </a:p>
        </p:txBody>
      </p:sp>
      <p:sp>
        <p:nvSpPr>
          <p:cNvPr id="39939" name="Rectangle 3"/>
          <p:cNvSpPr>
            <a:spLocks noGrp="1" noChangeArrowheads="1"/>
          </p:cNvSpPr>
          <p:nvPr>
            <p:ph idx="1"/>
          </p:nvPr>
        </p:nvSpPr>
        <p:spPr>
          <a:xfrm>
            <a:off x="716574" y="1268414"/>
            <a:ext cx="8238392" cy="5329237"/>
          </a:xfrm>
        </p:spPr>
        <p:txBody>
          <a:bodyPr/>
          <a:lstStyle/>
          <a:p>
            <a:pPr algn="just" eaLnBrk="1" hangingPunct="1">
              <a:lnSpc>
                <a:spcPct val="80000"/>
              </a:lnSpc>
              <a:buFont typeface="Wingdings" pitchFamily="2" charset="2"/>
              <a:buNone/>
            </a:pPr>
            <a:r>
              <a:rPr lang="pl-PL" altLang="pl-PL" sz="1600" b="1" smtClean="0"/>
              <a:t>	Wdrożenie systemu</a:t>
            </a:r>
            <a:endParaRPr lang="pl-PL" altLang="pl-PL" sz="1600" smtClean="0"/>
          </a:p>
          <a:p>
            <a:pPr algn="just" eaLnBrk="1" hangingPunct="1">
              <a:lnSpc>
                <a:spcPct val="80000"/>
              </a:lnSpc>
            </a:pPr>
            <a:r>
              <a:rPr lang="pl-PL" altLang="pl-PL" sz="1600" smtClean="0"/>
              <a:t>W opracowaniu tym traktowane będzie jako ponowne testowanie poprawności działania systemu w środowisku użytkownika końcowego i wyczyszczenie błędów oraz opracowanie ostatecznej dokumentacji systemu i szkolenie personelu w obsłudze systemu. </a:t>
            </a:r>
          </a:p>
          <a:p>
            <a:pPr algn="just" eaLnBrk="1" hangingPunct="1">
              <a:lnSpc>
                <a:spcPct val="80000"/>
              </a:lnSpc>
            </a:pPr>
            <a:r>
              <a:rPr lang="pl-PL" altLang="pl-PL" sz="1600" smtClean="0"/>
              <a:t>W procedurze tworzenia systemu od samego początku, nie przewiduje się na tym etapie większych zmian organizacyjnych. Wszystkie, za wyjątkiem takich, które wynikają z ewentualnych błędów wykrytych podczas testowania, powinny zostać wychwycone i wprowadzone do systemu we wcześniejszych etapach budowy.</a:t>
            </a:r>
          </a:p>
          <a:p>
            <a:pPr algn="just" eaLnBrk="1" hangingPunct="1">
              <a:lnSpc>
                <a:spcPct val="80000"/>
              </a:lnSpc>
              <a:buFont typeface="Wingdings" pitchFamily="2" charset="2"/>
              <a:buNone/>
            </a:pPr>
            <a:r>
              <a:rPr lang="pl-PL" altLang="pl-PL" sz="1600" smtClean="0"/>
              <a:t> </a:t>
            </a:r>
            <a:r>
              <a:rPr lang="pl-PL" altLang="pl-PL" sz="1600" b="1" smtClean="0"/>
              <a:t>	Użytkowanie systemu</a:t>
            </a:r>
            <a:endParaRPr lang="pl-PL" altLang="pl-PL" sz="1600" smtClean="0"/>
          </a:p>
          <a:p>
            <a:pPr algn="just" eaLnBrk="1" hangingPunct="1">
              <a:lnSpc>
                <a:spcPct val="80000"/>
              </a:lnSpc>
            </a:pPr>
            <a:r>
              <a:rPr lang="pl-PL" altLang="pl-PL" sz="1600" smtClean="0"/>
              <a:t>Zasadniczo oparte jest na sprawdzeniu, ocenie poprawności działania i potencjalnych modyfikacjach parametrów systemu, wynikających już tylko z dodatkowych wymogów użytkowników końcowych systemu. Na tym etapie mogą być jedynie jeszcze wychwycone ewentualne błędy merytoryczne systemu. Należy też pamiętać że, codzienna eksploatacja systemu wymaga starannej konserwacji jego działania.</a:t>
            </a:r>
          </a:p>
          <a:p>
            <a:pPr algn="just" eaLnBrk="1" hangingPunct="1">
              <a:lnSpc>
                <a:spcPct val="80000"/>
              </a:lnSpc>
              <a:buFont typeface="Wingdings" pitchFamily="2" charset="2"/>
              <a:buNone/>
            </a:pPr>
            <a:r>
              <a:rPr lang="pl-PL" altLang="pl-PL" sz="1600" b="1" smtClean="0"/>
              <a:t>	Wycofanie systemu</a:t>
            </a:r>
          </a:p>
          <a:p>
            <a:pPr algn="just" eaLnBrk="1" hangingPunct="1">
              <a:lnSpc>
                <a:spcPct val="80000"/>
              </a:lnSpc>
            </a:pPr>
            <a:r>
              <a:rPr lang="pl-PL" altLang="pl-PL" sz="1600" smtClean="0"/>
              <a:t>Następuje, gdy ze względów zużycia moralnego, rzadziej fizycznego systemu nie da się już eksploatować. Nastąpić to może w momencie gdy np. koszty ponoszone na konserwację i ciągłe modyfikacje systemu zaczynają stanowić znaczącą pozycje w budżecie firmy, gdy system zaczyna stanowić barierę ograniczającą wzrost firmy, gdy procedury integracyjne „starych” podsystemów spowalniają pracę firmy lub nie są możliwe do wykonania, gdy wszystkie firmy konkurencyjne w branży wymieniły już swój system na nowy lub szeregu innych okolicznościach. Wymiana oprogramowania związana jest bardzo często ze zmianą platformy działania systemu, zmianą systemu zarządzania bazą danych, pełna wymiana sprzętu itp. okolicznościami</a:t>
            </a:r>
            <a:r>
              <a:rPr lang="pl-PL" altLang="pl-PL" sz="1600" b="1" smtClean="0"/>
              <a:t>. </a:t>
            </a:r>
            <a:endParaRPr lang="pl-PL" altLang="pl-PL" sz="1600" smtClean="0"/>
          </a:p>
        </p:txBody>
      </p:sp>
    </p:spTree>
    <p:extLst>
      <p:ext uri="{BB962C8B-B14F-4D97-AF65-F5344CB8AC3E}">
        <p14:creationId xmlns:p14="http://schemas.microsoft.com/office/powerpoint/2010/main" val="11884413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Autofit/>
          </a:bodyPr>
          <a:lstStyle/>
          <a:p>
            <a:pPr algn="l"/>
            <a:r>
              <a:rPr lang="pl-PL" sz="2000" b="1" dirty="0"/>
              <a:t>PROCEDURA POMIARU I OCENY EFEKTYWNOŚCI PRZEDSIĘWZIĘĆ INFORMATYCZNYCH. PODSTAWOWE PROBLEMY </a:t>
            </a:r>
            <a:r>
              <a:rPr lang="pl-PL" sz="2000" b="1" dirty="0" smtClean="0"/>
              <a:t>METODYCZNE</a:t>
            </a:r>
            <a:endParaRPr lang="pl-PL" sz="2000" dirty="0"/>
          </a:p>
        </p:txBody>
      </p:sp>
      <p:sp>
        <p:nvSpPr>
          <p:cNvPr id="3" name="Symbol zastępczy zawartości 2"/>
          <p:cNvSpPr>
            <a:spLocks noGrp="1"/>
          </p:cNvSpPr>
          <p:nvPr>
            <p:ph idx="1"/>
          </p:nvPr>
        </p:nvSpPr>
        <p:spPr>
          <a:xfrm>
            <a:off x="457200" y="1268760"/>
            <a:ext cx="8229600" cy="4857403"/>
          </a:xfrm>
        </p:spPr>
        <p:txBody>
          <a:bodyPr>
            <a:normAutofit fontScale="47500" lnSpcReduction="20000"/>
          </a:bodyPr>
          <a:lstStyle/>
          <a:p>
            <a:pPr algn="just"/>
            <a:r>
              <a:rPr lang="pl-PL" b="1" dirty="0" smtClean="0"/>
              <a:t>Efektywność może być rozumiana w ujęciu ekonomicznym lub prakseologicznym (użyteczność, sprawne, celowe działanie)</a:t>
            </a:r>
          </a:p>
          <a:p>
            <a:pPr algn="just"/>
            <a:r>
              <a:rPr lang="pl-PL" b="1" dirty="0" smtClean="0"/>
              <a:t>Efektywność</a:t>
            </a:r>
            <a:r>
              <a:rPr lang="pl-PL" dirty="0" smtClean="0"/>
              <a:t> </a:t>
            </a:r>
            <a:r>
              <a:rPr lang="pl-PL" dirty="0"/>
              <a:t>(definiowana również jako skuteczność, sprawność, umiejętność, pozytywny wynik) </a:t>
            </a:r>
            <a:r>
              <a:rPr lang="pl-PL" b="1" dirty="0"/>
              <a:t>to zdolność do realizacji przyjętej strategii przedsiębiorstwa </a:t>
            </a:r>
            <a:r>
              <a:rPr lang="pl-PL" dirty="0"/>
              <a:t>(w tym także w zakresie informatyzacji) i osiągania przyjętych w niej </a:t>
            </a:r>
            <a:r>
              <a:rPr lang="pl-PL" dirty="0" smtClean="0"/>
              <a:t>celów</a:t>
            </a:r>
          </a:p>
          <a:p>
            <a:pPr algn="just"/>
            <a:r>
              <a:rPr lang="pl-PL" dirty="0" smtClean="0"/>
              <a:t>Pojęcie </a:t>
            </a:r>
            <a:r>
              <a:rPr lang="pl-PL" b="1" dirty="0"/>
              <a:t>efektywności </a:t>
            </a:r>
            <a:r>
              <a:rPr lang="pl-PL" dirty="0"/>
              <a:t>będzie więc </a:t>
            </a:r>
            <a:r>
              <a:rPr lang="pl-PL" dirty="0" smtClean="0"/>
              <a:t>na ogół postrzegane </a:t>
            </a:r>
            <a:r>
              <a:rPr lang="pl-PL" dirty="0"/>
              <a:t>przez pryzmat </a:t>
            </a:r>
            <a:r>
              <a:rPr lang="pl-PL" b="1" dirty="0"/>
              <a:t>efektywności ekonomicznej</a:t>
            </a:r>
            <a:r>
              <a:rPr lang="pl-PL" dirty="0"/>
              <a:t>, a więc odnoszone do </a:t>
            </a:r>
            <a:r>
              <a:rPr lang="pl-PL" b="1" dirty="0"/>
              <a:t>ekonomicznego rezultatu przedsięwzięcia</a:t>
            </a:r>
            <a:r>
              <a:rPr lang="pl-PL" dirty="0"/>
              <a:t>, liczonego jako wynik relacji zakładanych i/lub uzyskanych efektów do planowanych i/lub poniesionych </a:t>
            </a:r>
            <a:r>
              <a:rPr lang="pl-PL" dirty="0" smtClean="0"/>
              <a:t>nakładów lub zwiększenie użyteczności (funkcjonalności, sprawności, jakości) wykonywanych dóbr lub usług </a:t>
            </a:r>
          </a:p>
          <a:p>
            <a:pPr algn="just"/>
            <a:r>
              <a:rPr lang="pl-PL" dirty="0" smtClean="0"/>
              <a:t>Poprawa </a:t>
            </a:r>
            <a:r>
              <a:rPr lang="pl-PL" b="1" dirty="0"/>
              <a:t>efektywności </a:t>
            </a:r>
            <a:r>
              <a:rPr lang="pl-PL" b="1" dirty="0" smtClean="0"/>
              <a:t>ekonomicznej </a:t>
            </a:r>
            <a:r>
              <a:rPr lang="pl-PL" dirty="0" smtClean="0"/>
              <a:t>w </a:t>
            </a:r>
            <a:r>
              <a:rPr lang="pl-PL" dirty="0"/>
              <a:t>takim ujęciu wiąże się </a:t>
            </a:r>
            <a:r>
              <a:rPr lang="pl-PL" dirty="0" smtClean="0"/>
              <a:t>więc z </a:t>
            </a:r>
            <a:r>
              <a:rPr lang="pl-PL" dirty="0"/>
              <a:t>jednej strony z racjonalizacją nakładów, z drugiej zaś z osiąganiem optymalnych – w danych warunkach – efektów użytkowych i ekonomicznych. </a:t>
            </a:r>
            <a:endParaRPr lang="pl-PL" dirty="0" smtClean="0"/>
          </a:p>
          <a:p>
            <a:pPr algn="just"/>
            <a:r>
              <a:rPr lang="pl-PL" dirty="0" smtClean="0"/>
              <a:t>Problematyka </a:t>
            </a:r>
            <a:r>
              <a:rPr lang="pl-PL" b="1" dirty="0"/>
              <a:t>pomiaru i oceny </a:t>
            </a:r>
            <a:r>
              <a:rPr lang="pl-PL" b="1" dirty="0" smtClean="0"/>
              <a:t>efektywności ekonomicznej  </a:t>
            </a:r>
            <a:r>
              <a:rPr lang="pl-PL" dirty="0"/>
              <a:t>oraz doskonalenia stosowanych w tym celu metod, technik i narzędzi jest tym bardziej ważna, że zwłaszcza w ostatnim okresie przedsięwzięcia informatyczne są finansowane w całości lub w istotnej części ze źródeł zewnętrznych, w tym z różnego rodzaju funduszy wspierających w polskich przedsiębiorstwach i instytucjach wdrażanie oraz rozwój nowoczesnych technologii. </a:t>
            </a:r>
            <a:endParaRPr lang="pl-PL" dirty="0" smtClean="0"/>
          </a:p>
          <a:p>
            <a:pPr algn="just"/>
            <a:r>
              <a:rPr lang="pl-PL" dirty="0" smtClean="0"/>
              <a:t>Problematyka </a:t>
            </a:r>
            <a:r>
              <a:rPr lang="pl-PL" b="1" dirty="0" smtClean="0"/>
              <a:t>pomiaru i oceny efektywności prakseologicznej </a:t>
            </a:r>
            <a:r>
              <a:rPr lang="pl-PL" dirty="0" smtClean="0"/>
              <a:t>sprowadza się do zwiększenia jakości tworzonego i wykorzystywanego oprogramowania z punktu widzenia szeroko pojętego użytkownika.</a:t>
            </a:r>
          </a:p>
          <a:p>
            <a:pPr algn="just"/>
            <a:r>
              <a:rPr lang="pl-PL" dirty="0" smtClean="0"/>
              <a:t>Często </a:t>
            </a:r>
            <a:r>
              <a:rPr lang="pl-PL" dirty="0"/>
              <a:t>ten obszar definiowania i realizacji strategii przedsiębiorstwa jest nazywany strategią informatyzacji.</a:t>
            </a:r>
          </a:p>
          <a:p>
            <a:endParaRPr lang="pl-PL" dirty="0"/>
          </a:p>
        </p:txBody>
      </p:sp>
    </p:spTree>
    <p:extLst>
      <p:ext uri="{BB962C8B-B14F-4D97-AF65-F5344CB8AC3E}">
        <p14:creationId xmlns:p14="http://schemas.microsoft.com/office/powerpoint/2010/main" val="21329752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l"/>
            <a:r>
              <a:rPr lang="pl-PL" sz="2800" b="1" dirty="0"/>
              <a:t>Pojęcie efektywności w informatyce</a:t>
            </a:r>
            <a:endParaRPr lang="pl-PL" sz="2800" dirty="0"/>
          </a:p>
        </p:txBody>
      </p:sp>
      <p:sp>
        <p:nvSpPr>
          <p:cNvPr id="3" name="Symbol zastępczy zawartości 2"/>
          <p:cNvSpPr>
            <a:spLocks noGrp="1"/>
          </p:cNvSpPr>
          <p:nvPr>
            <p:ph idx="1"/>
          </p:nvPr>
        </p:nvSpPr>
        <p:spPr>
          <a:xfrm>
            <a:off x="457200" y="1304764"/>
            <a:ext cx="8229600" cy="5112568"/>
          </a:xfrm>
        </p:spPr>
        <p:txBody>
          <a:bodyPr>
            <a:normAutofit fontScale="55000" lnSpcReduction="20000"/>
          </a:bodyPr>
          <a:lstStyle/>
          <a:p>
            <a:pPr algn="just"/>
            <a:r>
              <a:rPr lang="pl-PL" dirty="0"/>
              <a:t>Wydaje się, że punktem wyjścia dla zdefiniowania pojęcia efektywności            i analizy jego rozumienia w obszarze informatyki powinny być dwie perspektywy: prakseologiczna i ekonomiczna. </a:t>
            </a:r>
            <a:endParaRPr lang="pl-PL" dirty="0" smtClean="0"/>
          </a:p>
          <a:p>
            <a:pPr algn="just"/>
            <a:r>
              <a:rPr lang="pl-PL" dirty="0" smtClean="0"/>
              <a:t>Pierwsza </a:t>
            </a:r>
            <a:r>
              <a:rPr lang="pl-PL" dirty="0"/>
              <a:t>z nich, a więc ujęcie prakseologiczne efektywności wynika z samej natury prakseologii jako nauki o sprawnym działaniu, nazywanej też często „gramatyką czynu”. </a:t>
            </a:r>
            <a:endParaRPr lang="pl-PL" dirty="0" smtClean="0"/>
          </a:p>
          <a:p>
            <a:pPr algn="just"/>
            <a:r>
              <a:rPr lang="pl-PL" dirty="0" smtClean="0"/>
              <a:t>Według </a:t>
            </a:r>
            <a:r>
              <a:rPr lang="pl-PL" dirty="0"/>
              <a:t>T. Pszczołowskiego [18], poszukuje ona najszerszych uogólnień odnoszących się do wszelkich form świadomego i celowego działania rozpatrywanego ze względu na sprawność. </a:t>
            </a:r>
            <a:endParaRPr lang="pl-PL" dirty="0" smtClean="0"/>
          </a:p>
          <a:p>
            <a:pPr algn="just"/>
            <a:r>
              <a:rPr lang="pl-PL" dirty="0" smtClean="0"/>
              <a:t>Konstruuje </a:t>
            </a:r>
            <a:r>
              <a:rPr lang="pl-PL" dirty="0"/>
              <a:t>i uzasadnia dyrektywy praktyczne, tj. nakazy i zakazy oraz zalecenia            i przestrogi dotyczące wzmagania sprawności i unikania niesprawności w działaniu. </a:t>
            </a:r>
            <a:endParaRPr lang="pl-PL" dirty="0" smtClean="0"/>
          </a:p>
          <a:p>
            <a:pPr algn="just"/>
            <a:r>
              <a:rPr lang="pl-PL" dirty="0" smtClean="0"/>
              <a:t>Metodologia </a:t>
            </a:r>
            <a:r>
              <a:rPr lang="pl-PL" dirty="0"/>
              <a:t>prakseologiczna umożliwia naukowe rozwiązywanie problemów praktycznych, gdyż uwzględnia zintegrowane działania obejmujące zracjonalizowane metodologicznie wyznaczanie celów i kryteriów działania, dobór środków oraz określanie warunków działania. </a:t>
            </a:r>
            <a:endParaRPr lang="pl-PL" dirty="0" smtClean="0"/>
          </a:p>
          <a:p>
            <a:pPr algn="just"/>
            <a:r>
              <a:rPr lang="pl-PL" dirty="0" smtClean="0"/>
              <a:t>Zmieniające </a:t>
            </a:r>
            <a:r>
              <a:rPr lang="pl-PL" dirty="0"/>
              <a:t>się w czasie zależności pomiędzy celami, kryteriami, środkami działania i warunkami determinują konieczność systemowego badania tych zależności np. doboru celów i kryteriów ze względu na posiadane środki i warunki, czy też poszukiwania warunków dla realizacji celów ze względu na posiadane środki.</a:t>
            </a:r>
          </a:p>
          <a:p>
            <a:pPr algn="just"/>
            <a:endParaRPr lang="pl-PL" dirty="0"/>
          </a:p>
        </p:txBody>
      </p:sp>
    </p:spTree>
    <p:extLst>
      <p:ext uri="{BB962C8B-B14F-4D97-AF65-F5344CB8AC3E}">
        <p14:creationId xmlns:p14="http://schemas.microsoft.com/office/powerpoint/2010/main" val="8260014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67544" y="260648"/>
            <a:ext cx="8460940" cy="5832648"/>
          </a:xfrm>
        </p:spPr>
        <p:txBody>
          <a:bodyPr>
            <a:noAutofit/>
          </a:bodyPr>
          <a:lstStyle/>
          <a:p>
            <a:r>
              <a:rPr lang="pl-PL" sz="1800" dirty="0"/>
              <a:t>Prakseologia oceniając sprawność działania posługuje się m.in. takimi pojęciami jak: skuteczność, korzystność, ekonomiczność i racjonalność. Pierwsze  z nich, tj. skuteczność w odniesieniu do działań to oceniana pozytywnie zgodność ich wyniku z zamierzonym celem. Skuteczność jest podstawowym składnikiem sprawności w sensie generalnym. Działanie jest skuteczne, jeżeli osiągamy zamierzony cel, a więc jeżeli umożliwia lub ułatwia jego osiągnięcie. W zależności od rodzaju celu występują przypadki działań, które rozpatruje się jako:</a:t>
            </a:r>
          </a:p>
          <a:p>
            <a:pPr lvl="0">
              <a:buFont typeface="Wingdings" pitchFamily="2" charset="2"/>
              <a:buChar char="Ø"/>
            </a:pPr>
            <a:r>
              <a:rPr lang="pl-PL" sz="1600" dirty="0"/>
              <a:t>skuteczne albo nieskuteczne – wówczas mówimy o skuteczności niestopniowalnej,</a:t>
            </a:r>
          </a:p>
          <a:p>
            <a:pPr lvl="0">
              <a:buFont typeface="Wingdings" pitchFamily="2" charset="2"/>
              <a:buChar char="Ø"/>
            </a:pPr>
            <a:r>
              <a:rPr lang="pl-PL" sz="1600" dirty="0"/>
              <a:t>mniej lub bardziej skuteczne – wtedy skuteczność jest stopniowalna.</a:t>
            </a:r>
          </a:p>
          <a:p>
            <a:r>
              <a:rPr lang="pl-PL" sz="1800" dirty="0"/>
              <a:t>O stopniowalnej albo niestopniowalnej skuteczności decyduje sposób sformułowania celu, a więc jego ujęcie w postaci stopniowalny lub niestopniowalny. Przy ocenie skuteczności nie bierze się pod uwagę ubytków (np. nakładów, kosztów, zużytych zasobów) lecz tylko nabytki (skutki przewidywane jako cele</a:t>
            </a:r>
            <a:r>
              <a:rPr lang="pl-PL" sz="1800" dirty="0" smtClean="0"/>
              <a:t>).</a:t>
            </a:r>
          </a:p>
          <a:p>
            <a:r>
              <a:rPr lang="pl-PL" sz="1800" dirty="0"/>
              <a:t>Z kolei korzystność stanowi cechę działania oznaczonego dodatnio ze względu na przewagę nabytków (skutków, wyniku użytecznego) w różnicy między nabytkami a ubytkami (nakładami, kosztami, zużytymi zasobami itp.), gdy N </a:t>
            </a:r>
            <a:r>
              <a:rPr lang="pl-PL" sz="1800" dirty="0">
                <a:sym typeface="Symbol"/>
              </a:rPr>
              <a:t></a:t>
            </a:r>
            <a:r>
              <a:rPr lang="pl-PL" sz="1800" dirty="0"/>
              <a:t> U &gt; 0. Działanie niekorzystne ma ocenianą negatywnie różnicę (strata), a więc występuje, gdy N </a:t>
            </a:r>
            <a:r>
              <a:rPr lang="pl-PL" sz="1800" dirty="0">
                <a:sym typeface="Symbol"/>
              </a:rPr>
              <a:t></a:t>
            </a:r>
            <a:r>
              <a:rPr lang="pl-PL" sz="1800" dirty="0"/>
              <a:t> U &lt; 0. Działanie jest korzystne, gdy cenność nabytków przekracza cenność ubytków, a więc kiedy N &gt; U.</a:t>
            </a:r>
          </a:p>
          <a:p>
            <a:r>
              <a:rPr lang="pl-PL" sz="1800" dirty="0"/>
              <a:t>W ujęciu prakseologicznym ekonomiczność to stosunek między nabytkami a ubytkami, w którym cenność nabytków jest większa od ubytków, a więc gdy N / U &gt; 1. Jeżeli przeważają ubytki, tj. gdy N / U &lt; 1 mówimy, że występuje nieekonomiczność działania.</a:t>
            </a:r>
          </a:p>
          <a:p>
            <a:endParaRPr lang="pl-PL" sz="1800" dirty="0"/>
          </a:p>
        </p:txBody>
      </p:sp>
    </p:spTree>
    <p:extLst>
      <p:ext uri="{BB962C8B-B14F-4D97-AF65-F5344CB8AC3E}">
        <p14:creationId xmlns:p14="http://schemas.microsoft.com/office/powerpoint/2010/main" val="28205341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229600" cy="5649491"/>
          </a:xfrm>
        </p:spPr>
        <p:txBody>
          <a:bodyPr>
            <a:normAutofit fontScale="62500" lnSpcReduction="20000"/>
          </a:bodyPr>
          <a:lstStyle/>
          <a:p>
            <a:pPr algn="just"/>
            <a:r>
              <a:rPr lang="pl-PL" dirty="0"/>
              <a:t>Natomiast racjonalność wiąże się z działaniami planowymi, skutecznymi, w czasie których przestrzega się preferencji (rozumianych jako przestrzeganie hierarchii motywów lub hierarchii potrzeb) i które cechuje konsekwencja                    w postępowaniu.</a:t>
            </a:r>
          </a:p>
          <a:p>
            <a:pPr algn="just"/>
            <a:r>
              <a:rPr lang="pl-PL" dirty="0"/>
              <a:t>Najważniejsze cechy podejścia prakseologicznego w ujęciu „popularnym” można znaleźć w wydawnictwie „7 nawyków skutecznego działania” [2]. Jego autor zalicza do nich:</a:t>
            </a:r>
          </a:p>
          <a:p>
            <a:pPr lvl="0" algn="just">
              <a:buFont typeface="Wingdings" pitchFamily="2" charset="2"/>
              <a:buChar char="Ø"/>
            </a:pPr>
            <a:r>
              <a:rPr lang="pl-PL" dirty="0"/>
              <a:t>bycie proaktywnym,</a:t>
            </a:r>
          </a:p>
          <a:p>
            <a:pPr lvl="0" algn="just">
              <a:buFont typeface="Wingdings" pitchFamily="2" charset="2"/>
              <a:buChar char="Ø"/>
            </a:pPr>
            <a:r>
              <a:rPr lang="pl-PL" dirty="0"/>
              <a:t>zaczynanie wszystkiego z wizją końca,</a:t>
            </a:r>
          </a:p>
          <a:p>
            <a:pPr lvl="0" algn="just">
              <a:buFont typeface="Wingdings" pitchFamily="2" charset="2"/>
              <a:buChar char="Ø"/>
            </a:pPr>
            <a:r>
              <a:rPr lang="pl-PL" dirty="0"/>
              <a:t>robienie w pierwszej kolejności tego, co najważniejsze,</a:t>
            </a:r>
          </a:p>
          <a:p>
            <a:pPr lvl="0" algn="just">
              <a:buFont typeface="Wingdings" pitchFamily="2" charset="2"/>
              <a:buChar char="Ø"/>
            </a:pPr>
            <a:r>
              <a:rPr lang="pl-PL" dirty="0"/>
              <a:t>myślenie w kategoriach wygrana – wygrana,</a:t>
            </a:r>
          </a:p>
          <a:p>
            <a:pPr lvl="0" algn="just">
              <a:buFont typeface="Wingdings" pitchFamily="2" charset="2"/>
              <a:buChar char="Ø"/>
            </a:pPr>
            <a:r>
              <a:rPr lang="pl-PL" dirty="0"/>
              <a:t>najpierw staranie się zrozumieć a dopiero potem być zrozumianym,</a:t>
            </a:r>
          </a:p>
          <a:p>
            <a:pPr lvl="0" algn="just">
              <a:buFont typeface="Wingdings" pitchFamily="2" charset="2"/>
              <a:buChar char="Ø"/>
            </a:pPr>
            <a:r>
              <a:rPr lang="pl-PL" dirty="0"/>
              <a:t>synergię (całość jest czymś więcej niż sumą poszczególnych części),</a:t>
            </a:r>
          </a:p>
          <a:p>
            <a:pPr lvl="0" algn="just">
              <a:buFont typeface="Wingdings" pitchFamily="2" charset="2"/>
              <a:buChar char="Ø"/>
            </a:pPr>
            <a:r>
              <a:rPr lang="pl-PL" dirty="0"/>
              <a:t>sposoby – zasady wszechstronnej ciągłej samoodnowy.</a:t>
            </a:r>
          </a:p>
          <a:p>
            <a:pPr marL="0" indent="0" algn="just">
              <a:buNone/>
            </a:pPr>
            <a:r>
              <a:rPr lang="pl-PL" dirty="0" smtClean="0"/>
              <a:t>Mimo </a:t>
            </a:r>
            <a:r>
              <a:rPr lang="pl-PL" dirty="0"/>
              <a:t>pewnych uproszczeń lista ta w dużej mierze jest tożsama ze współczesnym podejściem do skutecznej, sprawnej i efektywnej informatyzacji, gdyż można w niej znaleźć postulaty działań celowych, opartych na klarownych strategiach, koncentrujących się na podstawowych procesach czy funkcjonalnościach, korzystnych dla wszystkich uczestników projektów, ciągle doskonalonych i rozwijanych itd.</a:t>
            </a:r>
          </a:p>
          <a:p>
            <a:pPr algn="just"/>
            <a:endParaRPr lang="pl-PL" dirty="0"/>
          </a:p>
        </p:txBody>
      </p:sp>
    </p:spTree>
    <p:extLst>
      <p:ext uri="{BB962C8B-B14F-4D97-AF65-F5344CB8AC3E}">
        <p14:creationId xmlns:p14="http://schemas.microsoft.com/office/powerpoint/2010/main" val="17102221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04664"/>
            <a:ext cx="8291264" cy="6048672"/>
          </a:xfrm>
        </p:spPr>
        <p:txBody>
          <a:bodyPr>
            <a:noAutofit/>
          </a:bodyPr>
          <a:lstStyle/>
          <a:p>
            <a:pPr algn="just"/>
            <a:r>
              <a:rPr lang="pl-PL" sz="1600" dirty="0"/>
              <a:t>Z kolei patrząc z perspektywy ekonomicznej </a:t>
            </a:r>
            <a:r>
              <a:rPr lang="pl-PL" sz="1600" dirty="0" smtClean="0"/>
              <a:t>możemy </a:t>
            </a:r>
            <a:r>
              <a:rPr lang="pl-PL" sz="1600" dirty="0"/>
              <a:t>uznać, że efektywność to zdolność do realizacji przyjętej strategii przedsiębiorstwa (w przypadku, gdy mówimy o efektywności       </a:t>
            </a:r>
            <a:r>
              <a:rPr lang="pl-PL" sz="1600" dirty="0" smtClean="0"/>
              <a:t>w </a:t>
            </a:r>
            <a:r>
              <a:rPr lang="pl-PL" sz="1600" dirty="0"/>
              <a:t>informatyce, to chodzi oczywiście o strategię informatyzacji) i osiągania wytyczonych w niej celów. W odniesieniu do przedsięwzięć innowacyjnych (takimi są m.in. przedsięwzięcia informatyczne) traktowanych jako inwestycje, pojęcie efektywności jest często postrzegane przez pryzmat efektywności ekonomicznej (</a:t>
            </a:r>
            <a:r>
              <a:rPr lang="pl-PL" sz="1600" i="1" dirty="0" err="1"/>
              <a:t>economic</a:t>
            </a:r>
            <a:r>
              <a:rPr lang="pl-PL" sz="1600" i="1" dirty="0"/>
              <a:t> </a:t>
            </a:r>
            <a:r>
              <a:rPr lang="pl-PL" sz="1600" i="1" dirty="0" err="1"/>
              <a:t>efficiency</a:t>
            </a:r>
            <a:r>
              <a:rPr lang="pl-PL" sz="1600" dirty="0"/>
              <a:t>), a więc odnoszone do ekonomicznego rezultatu określonego przedsięwzięcia, liczonego jako wynik relacji zakładanych lub uzyskanych efektów do planowanych  lub poniesionych nakładów. W szerszym ujęciu oznacza to najlepsze rezultaty po najniższych kosztach. W literaturze przedmiotu (zwłaszcza mającej swe korzenie w prakseologii) z pojęciem tym często utożsamia się racjonalne gospodarowanie (</a:t>
            </a:r>
            <a:r>
              <a:rPr lang="pl-PL" sz="1600" i="1" dirty="0" err="1"/>
              <a:t>rational</a:t>
            </a:r>
            <a:r>
              <a:rPr lang="pl-PL" sz="1600" i="1" dirty="0"/>
              <a:t> </a:t>
            </a:r>
            <a:r>
              <a:rPr lang="pl-PL" sz="1600" i="1" dirty="0" err="1"/>
              <a:t>economy</a:t>
            </a:r>
            <a:r>
              <a:rPr lang="pl-PL" sz="1600" dirty="0"/>
              <a:t>), rozumiane jako rozsądne postępowanie w procesach gospodarczych, czyli polegające na poprawnym myśleniu oraz skutecznym działaniu. W teorii ekonomii pojęcie to występuje w dwóch równoważnych wariantach: jako zasada największej wydajności (największego efektu, maksymalizacji efektu) oraz jako zasada oszczędności środków (najmniejszego nakładu, minimalizacji nakładu). A zatem racjonalne gospodarowanie oznacza dążenie do tego, aby przy danym nakładzie środków uzyskać maksymalny stopień realizacji celu lub przy danym stopniu realizacji celu użyć minimalnego nakładu środków, naturalnie bez zubożenia jakości efektu.</a:t>
            </a:r>
          </a:p>
          <a:p>
            <a:pPr algn="just"/>
            <a:r>
              <a:rPr lang="pl-PL" sz="1600" dirty="0"/>
              <a:t>Efektywność tak definiowana jest w dużej mierze tożsama z takimi pojęciami, jak: skuteczność, sprawność, umiejętność, pozytywny wynik, </a:t>
            </a:r>
            <a:endParaRPr lang="pl-PL" sz="1600" dirty="0" smtClean="0"/>
          </a:p>
          <a:p>
            <a:pPr algn="just"/>
            <a:r>
              <a:rPr lang="pl-PL" sz="1600" dirty="0" smtClean="0"/>
              <a:t>Strategia </a:t>
            </a:r>
            <a:r>
              <a:rPr lang="pl-PL" sz="1600" dirty="0"/>
              <a:t>informatyzacji składa się ze strategii systemów i technologii informacyjnych oraz strategii informacyjnej. Wynika ona bezpośrednio z przyjętej strategii gospodarczej </a:t>
            </a:r>
            <a:r>
              <a:rPr lang="pl-PL" sz="1600" dirty="0" smtClean="0"/>
              <a:t>(</a:t>
            </a:r>
            <a:r>
              <a:rPr lang="pl-PL" sz="1600" dirty="0"/>
              <a:t>z uwzględnieniem dodatkowych możliwości, jakie stwarza dla procesów gospodarczych technologia informacyjna, czego przykładem może być rozwój gospodarki elektronicznej). Szerzej na ten temat m.in. </a:t>
            </a:r>
            <a:endParaRPr lang="pl-PL" sz="1600" dirty="0" smtClean="0"/>
          </a:p>
        </p:txBody>
      </p:sp>
    </p:spTree>
    <p:extLst>
      <p:ext uri="{BB962C8B-B14F-4D97-AF65-F5344CB8AC3E}">
        <p14:creationId xmlns:p14="http://schemas.microsoft.com/office/powerpoint/2010/main" val="3967082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92696"/>
            <a:ext cx="8229600" cy="5433467"/>
          </a:xfrm>
        </p:spPr>
        <p:txBody>
          <a:bodyPr>
            <a:normAutofit fontScale="62500" lnSpcReduction="20000"/>
          </a:bodyPr>
          <a:lstStyle/>
          <a:p>
            <a:pPr algn="just"/>
            <a:r>
              <a:rPr lang="pl-PL" dirty="0"/>
              <a:t>Podstawowe relacje efektywnościowe to: wydajność pracy, produktywność majątku trwałego, efektywność inwestycji, materiałochłonność i energochłonność produkcji. Wyrazem poprawy efektywności ekonomicznej jest wzrost 3 pierwszych relacji i obniżenie się 2 pozostałych. </a:t>
            </a:r>
          </a:p>
          <a:p>
            <a:pPr algn="just"/>
            <a:r>
              <a:rPr lang="pl-PL" dirty="0" smtClean="0"/>
              <a:t>Efektywność </a:t>
            </a:r>
            <a:r>
              <a:rPr lang="pl-PL" dirty="0"/>
              <a:t>ekonomiczną można rozpatrywać w mikroskali — w odniesieniu do całego przedsiębiorstwa lub do jednego z czynników produkcji zaangażowanych w jednym przedsiębiorstwie, albo w makroskali, tzn. w odniesieniu do całej gospodarki narodowej. </a:t>
            </a:r>
          </a:p>
          <a:p>
            <a:pPr algn="just"/>
            <a:r>
              <a:rPr lang="pl-PL" dirty="0" smtClean="0"/>
              <a:t>Efektywność </a:t>
            </a:r>
            <a:r>
              <a:rPr lang="pl-PL" dirty="0"/>
              <a:t>alokacyjna oznacza, że zasady czynników produkcji zostały przyporządkowane do poszczególnych gałęzi tak, żeby uzyskać maksymalną produkcję. Żadna produkcja monopolistyczna nie będzie efektywna alokacyjnie. Dlatego szacunki strat społecznych spowodowanych istnieniem monopoli są powszechnie przyjmowaną miarą nieefektywności alokacyjnej. </a:t>
            </a:r>
            <a:endParaRPr lang="pl-PL" dirty="0" smtClean="0"/>
          </a:p>
          <a:p>
            <a:pPr algn="just"/>
            <a:r>
              <a:rPr lang="pl-PL" dirty="0" smtClean="0"/>
              <a:t>Efektywność </a:t>
            </a:r>
            <a:r>
              <a:rPr lang="pl-PL" dirty="0"/>
              <a:t>ekonomiczna gospodarki narodowej jest wielkim agregatem łączącym efekty i nakłady ponoszone we wszystkich ogniwach gospodarki. Jej poziom i dynamika wzrostu zależą od ogólnej sprawności całego systemu gospodarczego funkcjonującego w danym kraju oraz od jego miejsca w międzynarodowym </a:t>
            </a:r>
            <a:r>
              <a:rPr lang="pl-PL" dirty="0" smtClean="0"/>
              <a:t>podział pracy, </a:t>
            </a:r>
            <a:r>
              <a:rPr lang="pl-PL" dirty="0"/>
              <a:t>udziału w eksporcie i imporcie i ich opłacalności. </a:t>
            </a:r>
          </a:p>
        </p:txBody>
      </p:sp>
    </p:spTree>
    <p:extLst>
      <p:ext uri="{BB962C8B-B14F-4D97-AF65-F5344CB8AC3E}">
        <p14:creationId xmlns:p14="http://schemas.microsoft.com/office/powerpoint/2010/main" val="1322924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692696"/>
            <a:ext cx="8229600" cy="5433467"/>
          </a:xfrm>
        </p:spPr>
        <p:txBody>
          <a:bodyPr>
            <a:normAutofit fontScale="85000" lnSpcReduction="20000"/>
          </a:bodyPr>
          <a:lstStyle/>
          <a:p>
            <a:pPr algn="just"/>
            <a:r>
              <a:rPr lang="pl-PL" dirty="0"/>
              <a:t>Z przedstawionych wywodów na temat efektywności wynika, że jej poprawa wiąże się z jednej strony z racjonalizacją nakładów, z drugiej </a:t>
            </a:r>
            <a:r>
              <a:rPr lang="pl-PL" dirty="0" smtClean="0"/>
              <a:t>zaś z </a:t>
            </a:r>
            <a:r>
              <a:rPr lang="pl-PL" dirty="0"/>
              <a:t>osiąganiem optymalnych w danych warunkach efektów użytkowych </a:t>
            </a:r>
            <a:r>
              <a:rPr lang="pl-PL" dirty="0" smtClean="0"/>
              <a:t>i </a:t>
            </a:r>
            <a:r>
              <a:rPr lang="pl-PL" dirty="0"/>
              <a:t>ekonomicznych, co jest zgodne z ogólnym modelem doskonalenia wszelkiej działalności gospodarczej. </a:t>
            </a:r>
            <a:endParaRPr lang="pl-PL" dirty="0" smtClean="0"/>
          </a:p>
          <a:p>
            <a:pPr algn="just"/>
            <a:r>
              <a:rPr lang="pl-PL" dirty="0" smtClean="0"/>
              <a:t>Dlatego </a:t>
            </a:r>
            <a:r>
              <a:rPr lang="pl-PL" dirty="0"/>
              <a:t>też w kolejnym punkcie zostaną w sposób uporządkowany przedstawione, a następnie syntetycznie omówione, różne grupy metod stosowanych w obiektach gospodarczych w celu poprawy ich wyników.</a:t>
            </a:r>
          </a:p>
          <a:p>
            <a:pPr algn="just"/>
            <a:r>
              <a:rPr lang="pl-PL" dirty="0"/>
              <a:t>Wszelka działalność gospodarcza może być prowadzona z powodzeniem wyłącznie, gdy w sposób ciągły przedsiębiorstwa poprawiają stosunek wytworzonych dóbr i usług do zużytych </a:t>
            </a:r>
            <a:r>
              <a:rPr lang="pl-PL" dirty="0" smtClean="0"/>
              <a:t>zasobów].</a:t>
            </a:r>
            <a:endParaRPr lang="pl-PL" dirty="0"/>
          </a:p>
          <a:p>
            <a:pPr algn="just"/>
            <a:endParaRPr lang="pl-PL" dirty="0"/>
          </a:p>
        </p:txBody>
      </p:sp>
    </p:spTree>
    <p:extLst>
      <p:ext uri="{BB962C8B-B14F-4D97-AF65-F5344CB8AC3E}">
        <p14:creationId xmlns:p14="http://schemas.microsoft.com/office/powerpoint/2010/main" val="28698619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pPr algn="l"/>
            <a:r>
              <a:rPr lang="pl-PL" sz="2400" b="1" dirty="0"/>
              <a:t>Doskonalenie procesów informatyzacji a poprawa ich efektywności</a:t>
            </a:r>
            <a:endParaRPr lang="pl-PL" sz="2400" dirty="0"/>
          </a:p>
        </p:txBody>
      </p:sp>
      <p:sp>
        <p:nvSpPr>
          <p:cNvPr id="3" name="Symbol zastępczy zawartości 2"/>
          <p:cNvSpPr>
            <a:spLocks noGrp="1"/>
          </p:cNvSpPr>
          <p:nvPr>
            <p:ph idx="1"/>
          </p:nvPr>
        </p:nvSpPr>
        <p:spPr>
          <a:xfrm>
            <a:off x="457200" y="1448780"/>
            <a:ext cx="8229600" cy="4677383"/>
          </a:xfrm>
        </p:spPr>
        <p:txBody>
          <a:bodyPr>
            <a:normAutofit fontScale="55000" lnSpcReduction="20000"/>
          </a:bodyPr>
          <a:lstStyle/>
          <a:p>
            <a:pPr algn="just"/>
            <a:r>
              <a:rPr lang="pl-PL" dirty="0"/>
              <a:t>Jako podstawę typologii uogólnionych metod poprawy efektywności wykorzystano podział metod doskonalenia działalności gospodarczej zaproponowany przez </a:t>
            </a:r>
            <a:r>
              <a:rPr lang="pl-PL" dirty="0" err="1"/>
              <a:t>Euske</a:t>
            </a:r>
            <a:r>
              <a:rPr lang="pl-PL" dirty="0"/>
              <a:t> i Playera, w którym są one ujęte w sześć następujących grup – płaszczyzn doskonalenia:</a:t>
            </a:r>
          </a:p>
          <a:p>
            <a:pPr lvl="0" algn="just"/>
            <a:r>
              <a:rPr lang="pl-PL" dirty="0"/>
              <a:t>jakość (</a:t>
            </a:r>
            <a:r>
              <a:rPr lang="pl-PL" i="1" dirty="0" err="1"/>
              <a:t>quality-based</a:t>
            </a:r>
            <a:r>
              <a:rPr lang="pl-PL" i="1" dirty="0"/>
              <a:t> </a:t>
            </a:r>
            <a:r>
              <a:rPr lang="pl-PL" i="1" dirty="0" err="1"/>
              <a:t>methods</a:t>
            </a:r>
            <a:r>
              <a:rPr lang="pl-PL" dirty="0"/>
              <a:t>) – przykładowe metody to: standardy ISO 900x, statystyczne sterowanie procesami (SPC – </a:t>
            </a:r>
            <a:r>
              <a:rPr lang="pl-PL" i="1" dirty="0"/>
              <a:t>Statistical </a:t>
            </a:r>
            <a:r>
              <a:rPr lang="pl-PL" i="1" dirty="0" err="1"/>
              <a:t>Process</a:t>
            </a:r>
            <a:r>
              <a:rPr lang="pl-PL" i="1" dirty="0"/>
              <a:t> Control</a:t>
            </a:r>
            <a:r>
              <a:rPr lang="pl-PL" dirty="0"/>
              <a:t>), metody kosztów jakości, zapobieganie błędom przypadkowym (</a:t>
            </a:r>
            <a:r>
              <a:rPr lang="pl-PL" i="1" dirty="0" err="1"/>
              <a:t>Poka</a:t>
            </a:r>
            <a:r>
              <a:rPr lang="pl-PL" i="1" dirty="0"/>
              <a:t> </a:t>
            </a:r>
            <a:r>
              <a:rPr lang="pl-PL" i="1" dirty="0" err="1"/>
              <a:t>Yoke</a:t>
            </a:r>
            <a:r>
              <a:rPr lang="pl-PL" dirty="0"/>
              <a:t>), rozwinięcie funkcji jakości (QFD – </a:t>
            </a:r>
            <a:r>
              <a:rPr lang="pl-PL" i="1" dirty="0" err="1"/>
              <a:t>Quality</a:t>
            </a:r>
            <a:r>
              <a:rPr lang="pl-PL" i="1" dirty="0"/>
              <a:t> </a:t>
            </a:r>
            <a:r>
              <a:rPr lang="pl-PL" i="1" dirty="0" err="1"/>
              <a:t>Function</a:t>
            </a:r>
            <a:r>
              <a:rPr lang="pl-PL" i="1" dirty="0"/>
              <a:t> Deployment</a:t>
            </a:r>
            <a:r>
              <a:rPr lang="pl-PL" dirty="0"/>
              <a:t>), cykl i zasady </a:t>
            </a:r>
            <a:r>
              <a:rPr lang="pl-PL" dirty="0" err="1"/>
              <a:t>Deminga</a:t>
            </a:r>
            <a:r>
              <a:rPr lang="pl-PL" dirty="0"/>
              <a:t> (PDCA – </a:t>
            </a:r>
            <a:r>
              <a:rPr lang="pl-PL" i="1" dirty="0"/>
              <a:t>Plan Do </a:t>
            </a:r>
            <a:r>
              <a:rPr lang="pl-PL" i="1" dirty="0" err="1"/>
              <a:t>Check</a:t>
            </a:r>
            <a:r>
              <a:rPr lang="pl-PL" i="1" dirty="0"/>
              <a:t> </a:t>
            </a:r>
            <a:r>
              <a:rPr lang="pl-PL" i="1" dirty="0" err="1"/>
              <a:t>Act</a:t>
            </a:r>
            <a:r>
              <a:rPr lang="pl-PL" dirty="0"/>
              <a:t>), analiza przyczyn i skutków wad (FMEA – </a:t>
            </a:r>
            <a:r>
              <a:rPr lang="pl-PL" i="1" dirty="0" err="1"/>
              <a:t>Failure</a:t>
            </a:r>
            <a:r>
              <a:rPr lang="pl-PL" i="1" dirty="0"/>
              <a:t> </a:t>
            </a:r>
            <a:r>
              <a:rPr lang="pl-PL" i="1" dirty="0" err="1"/>
              <a:t>Mode</a:t>
            </a:r>
            <a:r>
              <a:rPr lang="pl-PL" i="1" dirty="0"/>
              <a:t> and </a:t>
            </a:r>
            <a:r>
              <a:rPr lang="pl-PL" i="1" dirty="0" err="1"/>
              <a:t>Effect</a:t>
            </a:r>
            <a:r>
              <a:rPr lang="pl-PL" i="1" dirty="0"/>
              <a:t> Analysis</a:t>
            </a:r>
            <a:r>
              <a:rPr lang="pl-PL" dirty="0"/>
              <a:t>), zarządzanie jakością przez koszty (</a:t>
            </a:r>
            <a:r>
              <a:rPr lang="pl-PL" dirty="0" err="1"/>
              <a:t>Tagui</a:t>
            </a:r>
            <a:r>
              <a:rPr lang="pl-PL" dirty="0"/>
              <a:t>) itd.,</a:t>
            </a:r>
          </a:p>
          <a:p>
            <a:pPr lvl="0" algn="just"/>
            <a:r>
              <a:rPr lang="pl-PL" dirty="0"/>
              <a:t>czynności – działania (</a:t>
            </a:r>
            <a:r>
              <a:rPr lang="pl-PL" i="1" dirty="0" err="1"/>
              <a:t>activity-based</a:t>
            </a:r>
            <a:r>
              <a:rPr lang="pl-PL" i="1" dirty="0"/>
              <a:t> </a:t>
            </a:r>
            <a:r>
              <a:rPr lang="pl-PL" i="1" dirty="0" err="1"/>
              <a:t>methods</a:t>
            </a:r>
            <a:r>
              <a:rPr lang="pl-PL" dirty="0"/>
              <a:t>) – przykładowe metody to: rachunek kosztów działań (ABC – </a:t>
            </a:r>
            <a:r>
              <a:rPr lang="pl-PL" i="1" dirty="0"/>
              <a:t>Activity </a:t>
            </a:r>
            <a:r>
              <a:rPr lang="pl-PL" i="1" dirty="0" err="1"/>
              <a:t>Based</a:t>
            </a:r>
            <a:r>
              <a:rPr lang="pl-PL" i="1" dirty="0"/>
              <a:t> </a:t>
            </a:r>
            <a:r>
              <a:rPr lang="pl-PL" i="1" dirty="0" err="1"/>
              <a:t>Costing</a:t>
            </a:r>
            <a:r>
              <a:rPr lang="pl-PL" dirty="0"/>
              <a:t>), zarządzanie oparte na rachunku kosztów działań (ABM – </a:t>
            </a:r>
            <a:r>
              <a:rPr lang="pl-PL" i="1" dirty="0"/>
              <a:t>Activity </a:t>
            </a:r>
            <a:r>
              <a:rPr lang="pl-PL" i="1" dirty="0" err="1"/>
              <a:t>Based</a:t>
            </a:r>
            <a:r>
              <a:rPr lang="pl-PL" i="1" dirty="0"/>
              <a:t> Management</a:t>
            </a:r>
            <a:r>
              <a:rPr lang="pl-PL" dirty="0"/>
              <a:t>), rachunek kosztów docelowych (</a:t>
            </a:r>
            <a:r>
              <a:rPr lang="pl-PL" i="1" dirty="0"/>
              <a:t>target </a:t>
            </a:r>
            <a:r>
              <a:rPr lang="pl-PL" i="1" dirty="0" err="1"/>
              <a:t>costing</a:t>
            </a:r>
            <a:r>
              <a:rPr lang="pl-PL" dirty="0"/>
              <a:t>), budżetowanie oparte na zadaniach (ABB – </a:t>
            </a:r>
            <a:r>
              <a:rPr lang="pl-PL" i="1" dirty="0"/>
              <a:t>Activity </a:t>
            </a:r>
            <a:r>
              <a:rPr lang="pl-PL" i="1" dirty="0" err="1"/>
              <a:t>Based</a:t>
            </a:r>
            <a:r>
              <a:rPr lang="pl-PL" i="1" dirty="0"/>
              <a:t> </a:t>
            </a:r>
            <a:r>
              <a:rPr lang="pl-PL" i="1" dirty="0" err="1"/>
              <a:t>Budgeting</a:t>
            </a:r>
            <a:r>
              <a:rPr lang="pl-PL" dirty="0"/>
              <a:t>), rachunek kosztów produktu itd.,</a:t>
            </a:r>
          </a:p>
          <a:p>
            <a:pPr lvl="0" algn="just"/>
            <a:r>
              <a:rPr lang="pl-PL" dirty="0"/>
              <a:t>czas (</a:t>
            </a:r>
            <a:r>
              <a:rPr lang="pl-PL" i="1" dirty="0" err="1"/>
              <a:t>time-based</a:t>
            </a:r>
            <a:r>
              <a:rPr lang="pl-PL" i="1" dirty="0"/>
              <a:t> </a:t>
            </a:r>
            <a:r>
              <a:rPr lang="pl-PL" i="1" dirty="0" err="1"/>
              <a:t>methods</a:t>
            </a:r>
            <a:r>
              <a:rPr lang="pl-PL" dirty="0"/>
              <a:t>) – przykładowe metody to: działanie dokładnie we właściwym czasie (</a:t>
            </a:r>
            <a:r>
              <a:rPr lang="pl-PL" i="1" dirty="0" err="1"/>
              <a:t>just</a:t>
            </a:r>
            <a:r>
              <a:rPr lang="pl-PL" i="1" dirty="0"/>
              <a:t> in </a:t>
            </a:r>
            <a:r>
              <a:rPr lang="pl-PL" i="1" dirty="0" err="1"/>
              <a:t>time</a:t>
            </a:r>
            <a:r>
              <a:rPr lang="pl-PL" dirty="0"/>
              <a:t>), inżynieria równoczesna (</a:t>
            </a:r>
            <a:r>
              <a:rPr lang="pl-PL" i="1" dirty="0" err="1"/>
              <a:t>concurrent</a:t>
            </a:r>
            <a:r>
              <a:rPr lang="pl-PL" i="1" dirty="0"/>
              <a:t> engineering</a:t>
            </a:r>
            <a:r>
              <a:rPr lang="pl-PL" dirty="0"/>
              <a:t>), </a:t>
            </a:r>
            <a:r>
              <a:rPr lang="pl-PL" i="1" dirty="0" err="1"/>
              <a:t>kanban</a:t>
            </a:r>
            <a:r>
              <a:rPr lang="pl-PL" dirty="0"/>
              <a:t>, metody analityczno-symulacyjne, kompleks metod związanych z koncepcją zarządzanie czasem (TBM – </a:t>
            </a:r>
            <a:r>
              <a:rPr lang="pl-PL" i="1" dirty="0"/>
              <a:t>Time </a:t>
            </a:r>
            <a:r>
              <a:rPr lang="pl-PL" i="1" dirty="0" err="1"/>
              <a:t>Based</a:t>
            </a:r>
            <a:r>
              <a:rPr lang="pl-PL" i="1" dirty="0"/>
              <a:t> Management</a:t>
            </a:r>
            <a:r>
              <a:rPr lang="pl-PL" dirty="0"/>
              <a:t>) itd</a:t>
            </a:r>
            <a:r>
              <a:rPr lang="pl-PL" dirty="0" smtClean="0"/>
              <a:t>.,</a:t>
            </a:r>
            <a:endParaRPr lang="pl-PL" dirty="0"/>
          </a:p>
        </p:txBody>
      </p:sp>
    </p:spTree>
    <p:extLst>
      <p:ext uri="{BB962C8B-B14F-4D97-AF65-F5344CB8AC3E}">
        <p14:creationId xmlns:p14="http://schemas.microsoft.com/office/powerpoint/2010/main" val="11563727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normAutofit fontScale="62500" lnSpcReduction="20000"/>
          </a:bodyPr>
          <a:lstStyle/>
          <a:p>
            <a:pPr lvl="0"/>
            <a:r>
              <a:rPr lang="pl-PL" dirty="0"/>
              <a:t>personel – uczestnicy (</a:t>
            </a:r>
            <a:r>
              <a:rPr lang="pl-PL" i="1" dirty="0" err="1"/>
              <a:t>employee-based</a:t>
            </a:r>
            <a:r>
              <a:rPr lang="pl-PL" i="1" dirty="0"/>
              <a:t> </a:t>
            </a:r>
            <a:r>
              <a:rPr lang="pl-PL" i="1" dirty="0" err="1"/>
              <a:t>methods</a:t>
            </a:r>
            <a:r>
              <a:rPr lang="pl-PL" dirty="0"/>
              <a:t>) – przykładowe metody to: organizacje uczące się, współzawodnictwo, wynagradzanie odpowiednie do umiejętności, samokierowanie czasem pracy, praca zespołowa/grupowa (</a:t>
            </a:r>
            <a:r>
              <a:rPr lang="pl-PL" i="1" dirty="0"/>
              <a:t>team/</a:t>
            </a:r>
            <a:r>
              <a:rPr lang="pl-PL" i="1" dirty="0" err="1"/>
              <a:t>group</a:t>
            </a:r>
            <a:r>
              <a:rPr lang="pl-PL" i="1" dirty="0"/>
              <a:t> </a:t>
            </a:r>
            <a:r>
              <a:rPr lang="pl-PL" i="1" dirty="0" err="1"/>
              <a:t>work</a:t>
            </a:r>
            <a:r>
              <a:rPr lang="pl-PL" dirty="0"/>
              <a:t>), </a:t>
            </a:r>
            <a:r>
              <a:rPr lang="pl-PL" i="1" dirty="0" err="1"/>
              <a:t>outplacement</a:t>
            </a:r>
            <a:r>
              <a:rPr lang="pl-PL" dirty="0"/>
              <a:t> itd.,</a:t>
            </a:r>
          </a:p>
          <a:p>
            <a:pPr lvl="0"/>
            <a:r>
              <a:rPr lang="pl-PL" dirty="0"/>
              <a:t>technologie (</a:t>
            </a:r>
            <a:r>
              <a:rPr lang="pl-PL" i="1" dirty="0" err="1"/>
              <a:t>technology-based</a:t>
            </a:r>
            <a:r>
              <a:rPr lang="pl-PL" i="1" dirty="0"/>
              <a:t> </a:t>
            </a:r>
            <a:r>
              <a:rPr lang="pl-PL" i="1" dirty="0" err="1"/>
              <a:t>methods</a:t>
            </a:r>
            <a:r>
              <a:rPr lang="pl-PL" dirty="0"/>
              <a:t>) – przykładowe metody to: elektroniczna wymiana danych (EWD/EDI i e-EDI), komputerowe wspomaganie pracy grupowej (CSCW – </a:t>
            </a:r>
            <a:r>
              <a:rPr lang="pl-PL" i="1" dirty="0" err="1"/>
              <a:t>Computer</a:t>
            </a:r>
            <a:r>
              <a:rPr lang="pl-PL" i="1" dirty="0"/>
              <a:t> </a:t>
            </a:r>
            <a:r>
              <a:rPr lang="pl-PL" i="1" dirty="0" err="1"/>
              <a:t>Supported</a:t>
            </a:r>
            <a:r>
              <a:rPr lang="pl-PL" i="1" dirty="0"/>
              <a:t> </a:t>
            </a:r>
            <a:r>
              <a:rPr lang="pl-PL" i="1" dirty="0" err="1"/>
              <a:t>Collaborative</a:t>
            </a:r>
            <a:r>
              <a:rPr lang="pl-PL" i="1" dirty="0"/>
              <a:t> </a:t>
            </a:r>
            <a:r>
              <a:rPr lang="pl-PL" i="1" dirty="0" err="1"/>
              <a:t>Work</a:t>
            </a:r>
            <a:r>
              <a:rPr lang="pl-PL" dirty="0"/>
              <a:t>), systemy przepływów pracy (</a:t>
            </a:r>
            <a:r>
              <a:rPr lang="pl-PL" dirty="0" err="1"/>
              <a:t>WfMS</a:t>
            </a:r>
            <a:r>
              <a:rPr lang="pl-PL" dirty="0"/>
              <a:t> – </a:t>
            </a:r>
            <a:r>
              <a:rPr lang="pl-PL" i="1" dirty="0" err="1"/>
              <a:t>Workflow</a:t>
            </a:r>
            <a:r>
              <a:rPr lang="pl-PL" i="1" dirty="0"/>
              <a:t> Management Systems</a:t>
            </a:r>
            <a:r>
              <a:rPr lang="pl-PL" dirty="0"/>
              <a:t>), </a:t>
            </a:r>
            <a:r>
              <a:rPr lang="pl-PL" dirty="0" err="1"/>
              <a:t>tele</a:t>
            </a:r>
            <a:r>
              <a:rPr lang="pl-PL" dirty="0"/>
              <a:t>- i wideokonferencje, systemy pracy zdalnej           (e-pracy, telepracy), zdalna obsługa i serwis, szybkie prototypowanie, wspomagane komputerowo projektowanie i wytwarzanie itd.,</a:t>
            </a:r>
          </a:p>
          <a:p>
            <a:pPr lvl="0"/>
            <a:r>
              <a:rPr lang="pl-PL" dirty="0"/>
              <a:t>procesy (</a:t>
            </a:r>
            <a:r>
              <a:rPr lang="pl-PL" i="1" dirty="0" err="1"/>
              <a:t>process-based</a:t>
            </a:r>
            <a:r>
              <a:rPr lang="pl-PL" i="1" dirty="0"/>
              <a:t> </a:t>
            </a:r>
            <a:r>
              <a:rPr lang="pl-PL" i="1" dirty="0" err="1"/>
              <a:t>methods</a:t>
            </a:r>
            <a:r>
              <a:rPr lang="pl-PL" dirty="0"/>
              <a:t>) – przykładowe metody to: </a:t>
            </a:r>
            <a:r>
              <a:rPr lang="pl-PL" dirty="0" err="1"/>
              <a:t>reinżynieria</a:t>
            </a:r>
            <a:r>
              <a:rPr lang="pl-PL" dirty="0"/>
              <a:t> procesów gospodarczych (BPR tradycyjny i zmodyfikowany, który często jest nazywany X-engineering), </a:t>
            </a:r>
            <a:r>
              <a:rPr lang="pl-PL" i="1" dirty="0" err="1"/>
              <a:t>benchmarking</a:t>
            </a:r>
            <a:r>
              <a:rPr lang="pl-PL" dirty="0"/>
              <a:t>, najlepsze praktyki gospodarcze i procesowe modele referencyjne (np. SCOR – </a:t>
            </a:r>
            <a:r>
              <a:rPr lang="en-US" i="1" dirty="0"/>
              <a:t>Supply Chain Organization Reference</a:t>
            </a:r>
            <a:r>
              <a:rPr lang="pl-PL" i="1" dirty="0"/>
              <a:t> Model</a:t>
            </a:r>
            <a:r>
              <a:rPr lang="pl-PL" dirty="0"/>
              <a:t>) itd</a:t>
            </a:r>
            <a:r>
              <a:rPr lang="pl-PL" dirty="0" smtClean="0"/>
              <a:t>.</a:t>
            </a:r>
            <a:endParaRPr lang="pl-PL" dirty="0"/>
          </a:p>
        </p:txBody>
      </p:sp>
    </p:spTree>
    <p:extLst>
      <p:ext uri="{BB962C8B-B14F-4D97-AF65-F5344CB8AC3E}">
        <p14:creationId xmlns:p14="http://schemas.microsoft.com/office/powerpoint/2010/main" val="5887855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31540" y="800708"/>
            <a:ext cx="8229600" cy="5076564"/>
          </a:xfrm>
        </p:spPr>
        <p:txBody>
          <a:bodyPr>
            <a:noAutofit/>
          </a:bodyPr>
          <a:lstStyle/>
          <a:p>
            <a:pPr marL="0" indent="0" algn="just">
              <a:buNone/>
            </a:pPr>
            <a:r>
              <a:rPr lang="pl-PL" sz="2400" dirty="0"/>
              <a:t>Powyższa lista powinna być uzupełniona o kolejną płaszczyznę podziału, tj.:</a:t>
            </a:r>
          </a:p>
          <a:p>
            <a:pPr lvl="0" algn="just"/>
            <a:r>
              <a:rPr lang="pl-PL" sz="2000" dirty="0"/>
              <a:t>zasoby (</a:t>
            </a:r>
            <a:r>
              <a:rPr lang="pl-PL" sz="2000" i="1" dirty="0" err="1"/>
              <a:t>resource-based</a:t>
            </a:r>
            <a:r>
              <a:rPr lang="pl-PL" sz="2000" i="1" dirty="0"/>
              <a:t> </a:t>
            </a:r>
            <a:r>
              <a:rPr lang="pl-PL" sz="2000" i="1" dirty="0" err="1"/>
              <a:t>methods</a:t>
            </a:r>
            <a:r>
              <a:rPr lang="pl-PL" sz="2000" dirty="0"/>
              <a:t>) – przykładowe metody to: wyszczuplone czy odchudzone zarządzanie (LM – </a:t>
            </a:r>
            <a:r>
              <a:rPr lang="pl-PL" sz="2000" i="1" dirty="0"/>
              <a:t>Lean Management</a:t>
            </a:r>
            <a:r>
              <a:rPr lang="pl-PL" sz="2000" dirty="0"/>
              <a:t>), zarządzanie przez analizę łącznego kosztu posiadania (TCO – </a:t>
            </a:r>
            <a:r>
              <a:rPr lang="pl-PL" sz="2000" i="1" dirty="0"/>
              <a:t>Total </a:t>
            </a:r>
            <a:r>
              <a:rPr lang="pl-PL" sz="2000" i="1" dirty="0" err="1"/>
              <a:t>Cost</a:t>
            </a:r>
            <a:r>
              <a:rPr lang="pl-PL" sz="2000" i="1" dirty="0"/>
              <a:t> of </a:t>
            </a:r>
            <a:r>
              <a:rPr lang="pl-PL" sz="2000" i="1" dirty="0" err="1"/>
              <a:t>Ownership</a:t>
            </a:r>
            <a:r>
              <a:rPr lang="pl-PL" sz="2000" dirty="0"/>
              <a:t>), działalność </a:t>
            </a:r>
            <a:r>
              <a:rPr lang="pl-PL" sz="2000" dirty="0" err="1"/>
              <a:t>dywestycyjna</a:t>
            </a:r>
            <a:r>
              <a:rPr lang="pl-PL" sz="2000" dirty="0"/>
              <a:t> czy różne modele </a:t>
            </a:r>
            <a:r>
              <a:rPr lang="pl-PL" sz="2000" i="1" dirty="0"/>
              <a:t>outsourcingu</a:t>
            </a:r>
            <a:r>
              <a:rPr lang="pl-PL" sz="2000" dirty="0"/>
              <a:t>,</a:t>
            </a:r>
          </a:p>
          <a:p>
            <a:pPr lvl="0" algn="just"/>
            <a:r>
              <a:rPr lang="pl-PL" sz="2000" dirty="0"/>
              <a:t>a także należy zaznaczyć, że istnieją metody mieszane (</a:t>
            </a:r>
            <a:r>
              <a:rPr lang="pl-PL" sz="2000" i="1" dirty="0" err="1"/>
              <a:t>mixed</a:t>
            </a:r>
            <a:r>
              <a:rPr lang="pl-PL" sz="2000" i="1" dirty="0"/>
              <a:t> </a:t>
            </a:r>
            <a:r>
              <a:rPr lang="pl-PL" sz="2000" i="1" dirty="0" err="1"/>
              <a:t>methods</a:t>
            </a:r>
            <a:r>
              <a:rPr lang="pl-PL" sz="2000" dirty="0"/>
              <a:t>), to znaczy odnoszące się do kilku wyodrębnionych płaszczyzn doskonalenia (trudne w związku z tym do jednoznacznego przypisania – przykładem mogą być metody analizy wartości, zwłaszcza różne warianty metody punktowej) oraz zintegrowane (</a:t>
            </a:r>
            <a:r>
              <a:rPr lang="pl-PL" sz="2000" i="1" dirty="0" err="1"/>
              <a:t>integrated</a:t>
            </a:r>
            <a:r>
              <a:rPr lang="pl-PL" sz="2000" i="1" dirty="0"/>
              <a:t> </a:t>
            </a:r>
            <a:r>
              <a:rPr lang="pl-PL" sz="2000" i="1" dirty="0" err="1"/>
              <a:t>methods</a:t>
            </a:r>
            <a:r>
              <a:rPr lang="pl-PL" sz="2000" dirty="0"/>
              <a:t>), których istotą jest łączne, kompleksowe, wzajemnie oddziaływujące ujmowanie zagadnienia doskonalenia – przykładami mogą tu być: zintegrowany </a:t>
            </a:r>
            <a:r>
              <a:rPr lang="pl-PL" sz="2000" i="1" dirty="0"/>
              <a:t>controlling</a:t>
            </a:r>
            <a:r>
              <a:rPr lang="pl-PL" sz="2000" dirty="0"/>
              <a:t> czy zrównoważona karta wyników (</a:t>
            </a:r>
            <a:r>
              <a:rPr lang="pl-PL" sz="2000" i="1" dirty="0"/>
              <a:t>Business </a:t>
            </a:r>
            <a:r>
              <a:rPr lang="pl-PL" sz="2000" i="1" dirty="0" err="1"/>
              <a:t>Balanced</a:t>
            </a:r>
            <a:r>
              <a:rPr lang="pl-PL" sz="2000" i="1" dirty="0"/>
              <a:t> </a:t>
            </a:r>
            <a:r>
              <a:rPr lang="pl-PL" sz="2000" i="1" dirty="0" err="1"/>
              <a:t>Scorecard</a:t>
            </a:r>
            <a:r>
              <a:rPr lang="pl-PL" sz="2000" dirty="0"/>
              <a:t> – BSC).</a:t>
            </a:r>
          </a:p>
          <a:p>
            <a:pPr algn="just"/>
            <a:endParaRPr lang="pl-PL" sz="2000" dirty="0"/>
          </a:p>
        </p:txBody>
      </p:sp>
    </p:spTree>
    <p:extLst>
      <p:ext uri="{BB962C8B-B14F-4D97-AF65-F5344CB8AC3E}">
        <p14:creationId xmlns:p14="http://schemas.microsoft.com/office/powerpoint/2010/main" val="12616062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728700"/>
            <a:ext cx="8229600" cy="5397463"/>
          </a:xfrm>
        </p:spPr>
        <p:txBody>
          <a:bodyPr>
            <a:normAutofit fontScale="62500" lnSpcReduction="20000"/>
          </a:bodyPr>
          <a:lstStyle/>
          <a:p>
            <a:pPr algn="just"/>
            <a:r>
              <a:rPr lang="pl-PL" dirty="0"/>
              <a:t>U</a:t>
            </a:r>
            <a:r>
              <a:rPr lang="pl-PL" dirty="0" smtClean="0"/>
              <a:t>życie </a:t>
            </a:r>
            <a:r>
              <a:rPr lang="pl-PL" dirty="0"/>
              <a:t>kryterium </a:t>
            </a:r>
            <a:r>
              <a:rPr lang="pl-PL" dirty="0">
                <a:solidFill>
                  <a:srgbClr val="FF0000"/>
                </a:solidFill>
              </a:rPr>
              <a:t>poziomu </a:t>
            </a:r>
            <a:r>
              <a:rPr lang="pl-PL" dirty="0" err="1">
                <a:solidFill>
                  <a:srgbClr val="FF0000"/>
                </a:solidFill>
              </a:rPr>
              <a:t>operacjonalizacji</a:t>
            </a:r>
            <a:r>
              <a:rPr lang="pl-PL" dirty="0">
                <a:solidFill>
                  <a:srgbClr val="FF0000"/>
                </a:solidFill>
              </a:rPr>
              <a:t> </a:t>
            </a:r>
            <a:r>
              <a:rPr lang="pl-PL" dirty="0"/>
              <a:t>metody doskonalenia pozwala wyodrębnić ogólne zalecenia (są nimi np. wymienione wyżej zalecenia PMI, które zawierają na tyle uniwersalne i ogólne wytyczne, że można je zastosować w dowolnym obszarze działania), procedury ogólne i/lub szczegółowe (zalgorytmizowane, dobrze ustrukturalizowane, których przykładem może być stosowana do zarządzania m.in. efektywnością w trakcie realizacji przedsięwzięć metoda wartości uzyskanej EVA/EVM) oraz pragmatyki (są one sformalizowane, mają utylitarny charakter, narzuconą procedurę działania, często wbudowany system wskaźników itp., takie jak zasady przygotowania studiów </a:t>
            </a:r>
            <a:r>
              <a:rPr lang="pl-PL" i="1" dirty="0" err="1"/>
              <a:t>feasibility</a:t>
            </a:r>
            <a:r>
              <a:rPr lang="pl-PL" dirty="0"/>
              <a:t> </a:t>
            </a:r>
            <a:r>
              <a:rPr lang="pl-PL" dirty="0" smtClean="0"/>
              <a:t>UNIDO </a:t>
            </a:r>
            <a:r>
              <a:rPr lang="pl-PL" dirty="0"/>
              <a:t>czy składania w Polskiej Agencji Rozwoju Przedsiębiorczości PARP wniosków o sfinansowanie inwestycji informatycznych z funduszy unijnych).</a:t>
            </a:r>
          </a:p>
          <a:p>
            <a:pPr algn="just"/>
            <a:r>
              <a:rPr lang="pl-PL" dirty="0"/>
              <a:t>Bardzo podobne grupowanie jest wynikiem przyjęcia mieszanego </a:t>
            </a:r>
            <a:r>
              <a:rPr lang="pl-PL" dirty="0">
                <a:solidFill>
                  <a:srgbClr val="FF0000"/>
                </a:solidFill>
              </a:rPr>
              <a:t>kryterium stopnia sformalizowania oraz powszechności stosowania</a:t>
            </a:r>
            <a:r>
              <a:rPr lang="pl-PL" dirty="0"/>
              <a:t>. Wyodrębnia się wówczas metody: stanowiące powszechnie obowiązujące i/lub obligatoryjne standardy, będące wytycznymi, ale nie mające statusu obligatoryjności, wewnętrzne procedury korporacyjne czy branżowe, które z czasem mogą się przekształcić w powszechnie stosowane i/lub obowiązujące. Przykładem takiego przekształcenia jest wspomniana wcześniej metoda wartości uzyskanej</a:t>
            </a:r>
            <a:r>
              <a:rPr lang="pl-PL" dirty="0" smtClean="0"/>
              <a:t>.</a:t>
            </a:r>
            <a:endParaRPr lang="pl-PL" dirty="0"/>
          </a:p>
        </p:txBody>
      </p:sp>
    </p:spTree>
    <p:extLst>
      <p:ext uri="{BB962C8B-B14F-4D97-AF65-F5344CB8AC3E}">
        <p14:creationId xmlns:p14="http://schemas.microsoft.com/office/powerpoint/2010/main" val="277607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48680"/>
            <a:ext cx="8229600" cy="5577483"/>
          </a:xfrm>
        </p:spPr>
        <p:txBody>
          <a:bodyPr>
            <a:normAutofit fontScale="62500" lnSpcReduction="20000"/>
          </a:bodyPr>
          <a:lstStyle/>
          <a:p>
            <a:pPr algn="just"/>
            <a:r>
              <a:rPr lang="pl-PL" dirty="0"/>
              <a:t>K</a:t>
            </a:r>
            <a:r>
              <a:rPr lang="pl-PL" dirty="0" smtClean="0"/>
              <a:t>orzystając </a:t>
            </a:r>
            <a:r>
              <a:rPr lang="pl-PL" dirty="0"/>
              <a:t>z kryterium </a:t>
            </a:r>
            <a:r>
              <a:rPr lang="pl-PL" dirty="0">
                <a:solidFill>
                  <a:srgbClr val="FF0000"/>
                </a:solidFill>
              </a:rPr>
              <a:t>przedmiotu doskonalenia </a:t>
            </a:r>
            <a:r>
              <a:rPr lang="pl-PL" dirty="0"/>
              <a:t>można wyodrębnić podejścia produktowe (a więc zorientowane na doskonalenie produktów i/lub usług informatycznych), procesowe (czyli zorientowane na procesy tworzenia takich produktów i/lub usług) oraz produktowo-procesowe (ujmujące doskonalenie, w tym poprawę efektywności w sposób zintegrowany).</a:t>
            </a:r>
          </a:p>
          <a:p>
            <a:pPr algn="just"/>
            <a:r>
              <a:rPr lang="pl-PL" dirty="0"/>
              <a:t>Stosując </a:t>
            </a:r>
            <a:r>
              <a:rPr lang="pl-PL" dirty="0">
                <a:solidFill>
                  <a:srgbClr val="FF0000"/>
                </a:solidFill>
              </a:rPr>
              <a:t>kryterium roli procesu </a:t>
            </a:r>
            <a:r>
              <a:rPr lang="pl-PL" dirty="0"/>
              <a:t>w ramach danej działalności wyróżnić można metody zorientowane na procesy: wykonawcze (podstawowe i pomocnicze) oraz zarządzania.</a:t>
            </a:r>
          </a:p>
          <a:p>
            <a:pPr algn="just"/>
            <a:r>
              <a:rPr lang="pl-PL" dirty="0"/>
              <a:t>B</a:t>
            </a:r>
            <a:r>
              <a:rPr lang="pl-PL" dirty="0" smtClean="0"/>
              <a:t>iorąc </a:t>
            </a:r>
            <a:r>
              <a:rPr lang="pl-PL" dirty="0"/>
              <a:t>pod uwagę </a:t>
            </a:r>
            <a:r>
              <a:rPr lang="pl-PL" dirty="0">
                <a:solidFill>
                  <a:srgbClr val="FF0000"/>
                </a:solidFill>
              </a:rPr>
              <a:t>możliwość kwantyfikacji </a:t>
            </a:r>
            <a:r>
              <a:rPr lang="pl-PL" dirty="0"/>
              <a:t>stosowanych  </a:t>
            </a:r>
            <a:r>
              <a:rPr lang="pl-PL" dirty="0" smtClean="0"/>
              <a:t>w </a:t>
            </a:r>
            <a:r>
              <a:rPr lang="pl-PL" dirty="0"/>
              <a:t>ramach metody ocen dzieli się je często na ilościowe (wartościujące)  </a:t>
            </a:r>
            <a:r>
              <a:rPr lang="pl-PL" dirty="0" smtClean="0"/>
              <a:t>i </a:t>
            </a:r>
            <a:r>
              <a:rPr lang="pl-PL" dirty="0"/>
              <a:t>jakościowe.</a:t>
            </a:r>
          </a:p>
          <a:p>
            <a:pPr algn="just"/>
            <a:r>
              <a:rPr lang="pl-PL" dirty="0"/>
              <a:t>Innym często używanym </a:t>
            </a:r>
            <a:r>
              <a:rPr lang="pl-PL" dirty="0">
                <a:solidFill>
                  <a:srgbClr val="FF0000"/>
                </a:solidFill>
              </a:rPr>
              <a:t>kryterium jest faza (etap) procesu doskonalenia </a:t>
            </a:r>
            <a:r>
              <a:rPr lang="pl-PL" dirty="0"/>
              <a:t>(jego cyklu życia), w którym dana metoda może być skutecznie zastosowana, łącząc w oddzielne grupy metody związane z: inicjowaniem przedsięwzięcia, jego planowaniem (projektowaniem), realizacją (wykonaniem), kontrolą (ocenianiem)  </a:t>
            </a:r>
            <a:r>
              <a:rPr lang="pl-PL" dirty="0" smtClean="0"/>
              <a:t>i </a:t>
            </a:r>
            <a:r>
              <a:rPr lang="pl-PL" dirty="0"/>
              <a:t>zamykaniem.</a:t>
            </a:r>
          </a:p>
          <a:p>
            <a:pPr algn="just"/>
            <a:r>
              <a:rPr lang="pl-PL" dirty="0"/>
              <a:t>Natomiast </a:t>
            </a:r>
            <a:r>
              <a:rPr lang="pl-PL" dirty="0">
                <a:solidFill>
                  <a:srgbClr val="FF0000"/>
                </a:solidFill>
              </a:rPr>
              <a:t>krotność korzystania </a:t>
            </a:r>
            <a:r>
              <a:rPr lang="pl-PL" dirty="0"/>
              <a:t>różnicuje metody na: jednorazowe – związane z tzw. zmianami „rewolucyjnymi” i ciągłe (ewolucyjne) – ich istotą są przekształcenia „krok po kroku</a:t>
            </a:r>
            <a:r>
              <a:rPr lang="pl-PL" dirty="0" smtClean="0"/>
              <a:t>”.</a:t>
            </a:r>
            <a:endParaRPr lang="pl-PL" dirty="0"/>
          </a:p>
        </p:txBody>
      </p:sp>
    </p:spTree>
    <p:extLst>
      <p:ext uri="{BB962C8B-B14F-4D97-AF65-F5344CB8AC3E}">
        <p14:creationId xmlns:p14="http://schemas.microsoft.com/office/powerpoint/2010/main" val="7468514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12676"/>
            <a:ext cx="8229600" cy="5613487"/>
          </a:xfrm>
        </p:spPr>
        <p:txBody>
          <a:bodyPr>
            <a:normAutofit fontScale="70000" lnSpcReduction="20000"/>
          </a:bodyPr>
          <a:lstStyle/>
          <a:p>
            <a:pPr marL="0" indent="0" algn="just">
              <a:buNone/>
            </a:pPr>
            <a:r>
              <a:rPr lang="pl-PL" dirty="0"/>
              <a:t>P</a:t>
            </a:r>
            <a:r>
              <a:rPr lang="pl-PL" dirty="0" smtClean="0"/>
              <a:t>rawidłowe stosowanie metod efektywności wymaga </a:t>
            </a:r>
            <a:r>
              <a:rPr lang="pl-PL" dirty="0"/>
              <a:t>odpowiedniego przygotowania związanego przede wszystkim z:</a:t>
            </a:r>
          </a:p>
          <a:p>
            <a:pPr lvl="0" algn="just"/>
            <a:r>
              <a:rPr lang="pl-PL" dirty="0" smtClean="0"/>
              <a:t>Dogłębnym </a:t>
            </a:r>
            <a:r>
              <a:rPr lang="pl-PL" dirty="0"/>
              <a:t>ich zrozumieniem, zarówno w odniesieniu do poszczególnych metod oraz wspierających je technik i narzędzi, jak i w powiązaniu                 z innymi stosowanymi równolegle lub w ramach wspólnego ciągu działań,</a:t>
            </a:r>
          </a:p>
          <a:p>
            <a:pPr lvl="0" algn="just"/>
            <a:r>
              <a:rPr lang="pl-PL" dirty="0" smtClean="0"/>
              <a:t>Sformułowaniem </a:t>
            </a:r>
            <a:r>
              <a:rPr lang="pl-PL" dirty="0"/>
              <a:t>wspólnej terminologii zrozumiałej i akceptowanej przez wszystkich uczestników przedsięwzięcia, szczególnie gdy korzystamy              z wielu metod posługujących się własnymi, specyficznymi językami oraz opracowaniem wspólnego, zintegrowanego systemu miar i ocen,</a:t>
            </a:r>
          </a:p>
          <a:p>
            <a:pPr lvl="0" algn="just"/>
            <a:r>
              <a:rPr lang="pl-PL" dirty="0" smtClean="0"/>
              <a:t>Przeprowadzeniem </a:t>
            </a:r>
            <a:r>
              <a:rPr lang="pl-PL" dirty="0"/>
              <a:t>odpowiednich programów edukacyjnych związanych           z wprowadzanymi metodami, obejmujących swym zakresem wszystkich uczestników programów doskonalenia,</a:t>
            </a:r>
          </a:p>
          <a:p>
            <a:pPr lvl="0" algn="just"/>
            <a:r>
              <a:rPr lang="pl-PL" dirty="0" smtClean="0"/>
              <a:t>Stworzeniem </a:t>
            </a:r>
            <a:r>
              <a:rPr lang="pl-PL" dirty="0"/>
              <a:t>niezbędnych ram organizacyjnych, osobowych i finansowych dla realizacji tych programów.</a:t>
            </a:r>
          </a:p>
          <a:p>
            <a:pPr marL="0" indent="0" algn="just">
              <a:buNone/>
            </a:pPr>
            <a:r>
              <a:rPr lang="pl-PL" dirty="0">
                <a:solidFill>
                  <a:srgbClr val="C00000"/>
                </a:solidFill>
              </a:rPr>
              <a:t>Tylko w takich warunkach uruchomione procedury doskonalenia mogą przynieść oczekiwane efekty</a:t>
            </a:r>
            <a:r>
              <a:rPr lang="pl-PL" dirty="0"/>
              <a:t>. </a:t>
            </a:r>
          </a:p>
        </p:txBody>
      </p:sp>
    </p:spTree>
    <p:extLst>
      <p:ext uri="{BB962C8B-B14F-4D97-AF65-F5344CB8AC3E}">
        <p14:creationId xmlns:p14="http://schemas.microsoft.com/office/powerpoint/2010/main" val="2638194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296652"/>
            <a:ext cx="8229600" cy="904962"/>
          </a:xfrm>
        </p:spPr>
        <p:txBody>
          <a:bodyPr>
            <a:noAutofit/>
          </a:bodyPr>
          <a:lstStyle/>
          <a:p>
            <a:pPr algn="l"/>
            <a:r>
              <a:rPr lang="pl-PL" sz="2400" b="1" dirty="0"/>
              <a:t>Założenia metodyczne badania efektywności przedsięwzięć informatycznych</a:t>
            </a:r>
            <a:endParaRPr lang="pl-PL" sz="2400" dirty="0"/>
          </a:p>
        </p:txBody>
      </p:sp>
      <p:sp>
        <p:nvSpPr>
          <p:cNvPr id="3" name="Symbol zastępczy zawartości 2"/>
          <p:cNvSpPr>
            <a:spLocks noGrp="1"/>
          </p:cNvSpPr>
          <p:nvPr>
            <p:ph idx="1"/>
          </p:nvPr>
        </p:nvSpPr>
        <p:spPr>
          <a:xfrm>
            <a:off x="457200" y="1196752"/>
            <a:ext cx="8229600" cy="4929411"/>
          </a:xfrm>
        </p:spPr>
        <p:txBody>
          <a:bodyPr>
            <a:normAutofit fontScale="47500" lnSpcReduction="20000"/>
          </a:bodyPr>
          <a:lstStyle/>
          <a:p>
            <a:r>
              <a:rPr lang="pl-PL" dirty="0"/>
              <a:t>Określając specyfikę rachunku efektywności ekonomicznej                 w przedsięwzięciach informatycznych należy przede wszystkim – zdaniem autora – przyjąć, że realizując przedsięwzięcia informatyczne mamy do czynienia                   z efektywnością inwestycji, rozumianą jako relacja efektów uzyskanych w wyniku poniesienia określonych nakładów inwestycyjnych do wartości tych nakładów.  W związku z tym, że efektywność to również możliwość osiągania celów, a z tym wiąże się skuteczność działania</a:t>
            </a:r>
            <a:r>
              <a:rPr lang="pl-PL" b="1" dirty="0"/>
              <a:t> </a:t>
            </a:r>
            <a:r>
              <a:rPr lang="pl-PL" dirty="0"/>
              <a:t>(</a:t>
            </a:r>
            <a:r>
              <a:rPr lang="pl-PL" i="1" dirty="0" err="1"/>
              <a:t>efficiency</a:t>
            </a:r>
            <a:r>
              <a:rPr lang="pl-PL" i="1" dirty="0"/>
              <a:t> of </a:t>
            </a:r>
            <a:r>
              <a:rPr lang="pl-PL" i="1" dirty="0" err="1"/>
              <a:t>action</a:t>
            </a:r>
            <a:r>
              <a:rPr lang="pl-PL" dirty="0"/>
              <a:t>), która w aspekcie przedsięwzięć informatycznych rozumiana jest – przez autora – jako zgodność wyniku działania z przyjętymi celami, należy w procesie jej definiowania                      i oceniania uwzględnić takie czynniki, jak: umiejętność wyboru i sformułowania właściwych celów oraz czynności koniecznych do ich realizacji, a zatem tego co jest potrzebne i pożądane dla sprawnego specyfikowania, zaplanowania                       i wykonania takich przedsięwzięć. Trzeba także wyraźnie jeszcze raz podkreślić, że problemu efektywności nie można rozpatrywać bez odniesienia się do sposobów            i możliwości jej mierzenia. Jest to niezmiernie ważne zagadnienie, ponieważ tylko wtedy można zarządzać przedsięwzięciami informatycznymi, gdy można zmierzyć i analizować składające się nań procesy, czy występujące w trakcie ich realizacji zjawiska, stosując choćby takie miary jak czas i koszty.</a:t>
            </a:r>
          </a:p>
          <a:p>
            <a:r>
              <a:rPr lang="pl-PL" dirty="0"/>
              <a:t>Ocena efektywności inwestycji składa się zazwyczaj z części rachunkowej (rachunek efektywności inwestycji) uwzględniającej mierzalne efekty nakładów inwestycyjnych, oraz z części opisowej, obejmującej te efekty, które nie poddają się kwantyfikacji. Ocena ta służy podejmowaniu decyzji inwestycyjnych w dwóch płaszczyznach: odpowiada na pytanie czy inwestować? (ocena bezwzględna), a także jak inwestować? (ocena względna - który z możliwych wariantów jest najlepszy). Por. [4, s. 117], gdzie powołano się na „Leksykon biznesu” opracowany przez J. </a:t>
            </a:r>
            <a:r>
              <a:rPr lang="pl-PL" dirty="0" err="1"/>
              <a:t>Penca</a:t>
            </a:r>
            <a:r>
              <a:rPr lang="pl-PL" dirty="0"/>
              <a:t> i udostępniony w portalu http://biznes.onet.pl/leksykon.</a:t>
            </a:r>
          </a:p>
          <a:p>
            <a:r>
              <a:rPr lang="pl-PL" dirty="0"/>
              <a:t>Porównaj miary, na których opiera się metoda wartości uzyskanej opisane m.in.                    w pracach [5, punkt 2.4] i [7, punkt 2.3</a:t>
            </a:r>
            <a:r>
              <a:rPr lang="pl-PL" dirty="0" smtClean="0"/>
              <a:t>].</a:t>
            </a:r>
            <a:endParaRPr lang="pl-PL" dirty="0"/>
          </a:p>
        </p:txBody>
      </p:sp>
    </p:spTree>
    <p:extLst>
      <p:ext uri="{BB962C8B-B14F-4D97-AF65-F5344CB8AC3E}">
        <p14:creationId xmlns:p14="http://schemas.microsoft.com/office/powerpoint/2010/main" val="35454144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06090"/>
          </a:xfrm>
        </p:spPr>
        <p:txBody>
          <a:bodyPr>
            <a:noAutofit/>
          </a:bodyPr>
          <a:lstStyle/>
          <a:p>
            <a:pPr algn="l"/>
            <a:r>
              <a:rPr lang="pl-PL" sz="2400" b="1" dirty="0"/>
              <a:t>Cel badania efektywności przedsięwzięć informatycznych</a:t>
            </a:r>
            <a:endParaRPr lang="pl-PL" sz="2400" dirty="0"/>
          </a:p>
        </p:txBody>
      </p:sp>
      <p:sp>
        <p:nvSpPr>
          <p:cNvPr id="3" name="Symbol zastępczy zawartości 2"/>
          <p:cNvSpPr>
            <a:spLocks noGrp="1"/>
          </p:cNvSpPr>
          <p:nvPr>
            <p:ph idx="1"/>
          </p:nvPr>
        </p:nvSpPr>
        <p:spPr>
          <a:xfrm>
            <a:off x="467544" y="1196752"/>
            <a:ext cx="8229600" cy="4525963"/>
          </a:xfrm>
        </p:spPr>
        <p:txBody>
          <a:bodyPr>
            <a:normAutofit/>
          </a:bodyPr>
          <a:lstStyle/>
          <a:p>
            <a:pPr marL="0" indent="0">
              <a:buNone/>
            </a:pPr>
            <a:r>
              <a:rPr lang="pl-PL" sz="2000" dirty="0" smtClean="0"/>
              <a:t>Cztery </a:t>
            </a:r>
            <a:r>
              <a:rPr lang="pl-PL" sz="2000" dirty="0"/>
              <a:t>podstawowe powody inicjowania takich </a:t>
            </a:r>
            <a:r>
              <a:rPr lang="pl-PL" sz="2000" dirty="0" smtClean="0"/>
              <a:t>przedsięwzięć wynikające </a:t>
            </a:r>
            <a:r>
              <a:rPr lang="pl-PL" sz="2000" dirty="0"/>
              <a:t>w zasadniczej mierze ze strategii biznesowej i jej roli w określaniu strategii informatyzacji </a:t>
            </a:r>
            <a:r>
              <a:rPr lang="pl-PL" sz="2000" dirty="0" smtClean="0"/>
              <a:t>i </a:t>
            </a:r>
            <a:r>
              <a:rPr lang="pl-PL" sz="2000" dirty="0"/>
              <a:t>polegają na dążeniu do:</a:t>
            </a:r>
          </a:p>
          <a:p>
            <a:pPr lvl="0"/>
            <a:r>
              <a:rPr lang="pl-PL" sz="2000" dirty="0"/>
              <a:t>uzyskania przewagi konkurencyjnej</a:t>
            </a:r>
            <a:r>
              <a:rPr lang="pl-PL" sz="2000" dirty="0" smtClean="0"/>
              <a:t>,</a:t>
            </a:r>
          </a:p>
          <a:p>
            <a:pPr lvl="0"/>
            <a:r>
              <a:rPr lang="pl-PL" sz="2000" dirty="0"/>
              <a:t>ułatwienia wprowadzenia nowych sposobów zarządzania </a:t>
            </a:r>
            <a:r>
              <a:rPr lang="pl-PL" sz="2000" dirty="0" smtClean="0"/>
              <a:t>i </a:t>
            </a:r>
            <a:r>
              <a:rPr lang="pl-PL" sz="2000" dirty="0"/>
              <a:t>organizowania działalności,</a:t>
            </a:r>
          </a:p>
          <a:p>
            <a:pPr lvl="0"/>
            <a:r>
              <a:rPr lang="pl-PL" sz="2000" dirty="0"/>
              <a:t>podniesienia produktywności,</a:t>
            </a:r>
          </a:p>
          <a:p>
            <a:pPr lvl="0"/>
            <a:r>
              <a:rPr lang="pl-PL" sz="2000" dirty="0"/>
              <a:t>rozwijania nowych przedsięwzięć</a:t>
            </a:r>
            <a:r>
              <a:rPr lang="pl-PL" sz="2000" dirty="0" smtClean="0"/>
              <a:t>.</a:t>
            </a:r>
            <a:endParaRPr lang="pl-PL" sz="2000" dirty="0"/>
          </a:p>
          <a:p>
            <a:endParaRPr lang="pl-PL" sz="2000" dirty="0"/>
          </a:p>
        </p:txBody>
      </p:sp>
    </p:spTree>
    <p:extLst>
      <p:ext uri="{BB962C8B-B14F-4D97-AF65-F5344CB8AC3E}">
        <p14:creationId xmlns:p14="http://schemas.microsoft.com/office/powerpoint/2010/main" val="11447563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22114"/>
          </a:xfrm>
        </p:spPr>
        <p:txBody>
          <a:bodyPr>
            <a:noAutofit/>
          </a:bodyPr>
          <a:lstStyle/>
          <a:p>
            <a:r>
              <a:rPr lang="pl-PL" sz="2400" b="1" dirty="0" smtClean="0"/>
              <a:t>Cel badania efektywności przedsięwzięć informatycznych</a:t>
            </a:r>
            <a:endParaRPr lang="pl-PL" sz="2400" dirty="0"/>
          </a:p>
        </p:txBody>
      </p:sp>
      <p:sp>
        <p:nvSpPr>
          <p:cNvPr id="3" name="Symbol zastępczy zawartości 2"/>
          <p:cNvSpPr>
            <a:spLocks noGrp="1"/>
          </p:cNvSpPr>
          <p:nvPr>
            <p:ph idx="1"/>
          </p:nvPr>
        </p:nvSpPr>
        <p:spPr/>
        <p:txBody>
          <a:bodyPr>
            <a:normAutofit fontScale="55000" lnSpcReduction="20000"/>
          </a:bodyPr>
          <a:lstStyle/>
          <a:p>
            <a:pPr marL="0" indent="0" algn="just">
              <a:buNone/>
            </a:pPr>
            <a:r>
              <a:rPr lang="pl-PL" dirty="0"/>
              <a:t>W każdym z wymienionych wyżej przypadków cel badania efektywności będzie odmienny. </a:t>
            </a:r>
            <a:endParaRPr lang="pl-PL" dirty="0" smtClean="0"/>
          </a:p>
          <a:p>
            <a:pPr algn="just"/>
            <a:r>
              <a:rPr lang="pl-PL" dirty="0" smtClean="0"/>
              <a:t>Na </a:t>
            </a:r>
            <a:r>
              <a:rPr lang="pl-PL" dirty="0"/>
              <a:t>przykład w </a:t>
            </a:r>
            <a:r>
              <a:rPr lang="pl-PL" b="1" dirty="0"/>
              <a:t>pierwszym</a:t>
            </a:r>
            <a:r>
              <a:rPr lang="pl-PL" dirty="0"/>
              <a:t> przypadku będzie nim odpowiedź na pytanie: czy i w jakim zakresie udało się taką przewagę uzyskać, uzupełnione dodatkowo analizą relacji poniesione nakłady </a:t>
            </a:r>
            <a:r>
              <a:rPr lang="pl-PL" dirty="0">
                <a:sym typeface="Symbol"/>
              </a:rPr>
              <a:t></a:t>
            </a:r>
            <a:r>
              <a:rPr lang="pl-PL" dirty="0"/>
              <a:t> uzyskane efekty. Odnosić będziemy więc efekty zastosowania wprowadzonych rozwiązań do pozycji rynkowej (konkurencyjnej) obiektu, a więc do relacji obiekt </a:t>
            </a:r>
            <a:r>
              <a:rPr lang="pl-PL" dirty="0">
                <a:sym typeface="Symbol"/>
              </a:rPr>
              <a:t></a:t>
            </a:r>
            <a:r>
              <a:rPr lang="pl-PL" dirty="0"/>
              <a:t> jego otoczenie konkurencyjne i jej pozytywnie ocenianej zmiany. </a:t>
            </a:r>
            <a:endParaRPr lang="pl-PL" dirty="0" smtClean="0"/>
          </a:p>
          <a:p>
            <a:pPr algn="just"/>
            <a:r>
              <a:rPr lang="pl-PL" dirty="0" smtClean="0"/>
              <a:t>Z </a:t>
            </a:r>
            <a:r>
              <a:rPr lang="pl-PL" dirty="0"/>
              <a:t>kolei w przypadku </a:t>
            </a:r>
            <a:r>
              <a:rPr lang="pl-PL" b="1" dirty="0"/>
              <a:t>drugim </a:t>
            </a:r>
            <a:r>
              <a:rPr lang="pl-PL" b="1" dirty="0" smtClean="0"/>
              <a:t>i </a:t>
            </a:r>
            <a:r>
              <a:rPr lang="pl-PL" b="1" dirty="0"/>
              <a:t>trzecim </a:t>
            </a:r>
            <a:r>
              <a:rPr lang="pl-PL" dirty="0"/>
              <a:t>punktem odniesienia będzie poprawa cech strukturalnych (statycznych) </a:t>
            </a:r>
            <a:r>
              <a:rPr lang="pl-PL" dirty="0" smtClean="0"/>
              <a:t>i </a:t>
            </a:r>
            <a:r>
              <a:rPr lang="pl-PL" dirty="0"/>
              <a:t>dynamiki działania (parametrów procesów biznesowych) samego obiektu gospodarczego. </a:t>
            </a:r>
            <a:endParaRPr lang="pl-PL" dirty="0" smtClean="0"/>
          </a:p>
          <a:p>
            <a:pPr algn="just"/>
            <a:r>
              <a:rPr lang="pl-PL" dirty="0" smtClean="0"/>
              <a:t>Natomiast </a:t>
            </a:r>
            <a:r>
              <a:rPr lang="pl-PL" dirty="0"/>
              <a:t>celem badania efektywności w przypadku </a:t>
            </a:r>
            <a:r>
              <a:rPr lang="pl-PL" b="1" dirty="0"/>
              <a:t>czwartym</a:t>
            </a:r>
            <a:r>
              <a:rPr lang="pl-PL" dirty="0"/>
              <a:t> będą realne bądź potencjalne możliwości inicjowania nowych projektów, których realizacja bez zakończenia przedsięwzięć bieżących nie byłaby możliwa (bardzo dobrze obrazują to tzw. opcje realne).</a:t>
            </a:r>
          </a:p>
          <a:p>
            <a:pPr algn="just"/>
            <a:r>
              <a:rPr lang="pl-PL" dirty="0"/>
              <a:t>Jest to zgodne </a:t>
            </a:r>
            <a:r>
              <a:rPr lang="pl-PL" dirty="0" smtClean="0"/>
              <a:t>z ogólną</a:t>
            </a:r>
            <a:r>
              <a:rPr lang="pl-PL" dirty="0"/>
              <a:t>, uniwersalną formułą prowadzenia takiego badania. Podobnie zresztą podchodzą do tego zagadnienia prakseologia i ekonomia</a:t>
            </a:r>
            <a:r>
              <a:rPr lang="pl-PL" dirty="0" smtClean="0"/>
              <a:t>.</a:t>
            </a:r>
            <a:endParaRPr lang="pl-PL" dirty="0"/>
          </a:p>
        </p:txBody>
      </p:sp>
    </p:spTree>
    <p:extLst>
      <p:ext uri="{BB962C8B-B14F-4D97-AF65-F5344CB8AC3E}">
        <p14:creationId xmlns:p14="http://schemas.microsoft.com/office/powerpoint/2010/main" val="3373425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88640"/>
            <a:ext cx="8229600" cy="634082"/>
          </a:xfrm>
        </p:spPr>
        <p:txBody>
          <a:bodyPr>
            <a:normAutofit/>
          </a:bodyPr>
          <a:lstStyle/>
          <a:p>
            <a:pPr algn="l"/>
            <a:r>
              <a:rPr lang="pl-PL" sz="3200" b="1" dirty="0"/>
              <a:t>Efektywność </a:t>
            </a:r>
            <a:r>
              <a:rPr lang="pl-PL" sz="3200" b="1" dirty="0" smtClean="0"/>
              <a:t>ekonomiczna </a:t>
            </a:r>
            <a:r>
              <a:rPr lang="pl-PL" sz="1800" dirty="0" smtClean="0"/>
              <a:t>(Wikipedia)</a:t>
            </a:r>
            <a:endParaRPr lang="pl-PL" sz="3200" dirty="0"/>
          </a:p>
        </p:txBody>
      </p:sp>
      <p:sp>
        <p:nvSpPr>
          <p:cNvPr id="3" name="Symbol zastępczy zawartości 2"/>
          <p:cNvSpPr>
            <a:spLocks noGrp="1"/>
          </p:cNvSpPr>
          <p:nvPr>
            <p:ph idx="1"/>
          </p:nvPr>
        </p:nvSpPr>
        <p:spPr>
          <a:xfrm>
            <a:off x="457200" y="944724"/>
            <a:ext cx="8229600" cy="5508612"/>
          </a:xfrm>
        </p:spPr>
        <p:txBody>
          <a:bodyPr>
            <a:noAutofit/>
          </a:bodyPr>
          <a:lstStyle/>
          <a:p>
            <a:pPr algn="just"/>
            <a:r>
              <a:rPr lang="pl-PL" sz="1600" b="1" dirty="0"/>
              <a:t>Efektywność ekonomiczna</a:t>
            </a:r>
            <a:r>
              <a:rPr lang="pl-PL" sz="1600" dirty="0"/>
              <a:t> – </a:t>
            </a:r>
            <a:r>
              <a:rPr lang="pl-PL" sz="1600" dirty="0" smtClean="0"/>
              <a:t>działanie celowe dla osiągnięcia </a:t>
            </a:r>
            <a:r>
              <a:rPr lang="pl-PL" sz="1600" dirty="0"/>
              <a:t>danego efektu przy wykorzystaniu jak najmniejszej ilości dostępnych zasobów lub też osiągnięcie najlepszego rezultatu przy wykorzystaniu określonej ilości </a:t>
            </a:r>
            <a:r>
              <a:rPr lang="pl-PL" sz="1600" dirty="0" smtClean="0"/>
              <a:t>zasobów (dualizm optymalizacji). </a:t>
            </a:r>
            <a:r>
              <a:rPr lang="pl-PL" sz="1600" dirty="0"/>
              <a:t>Efektywność ekonomiczna w tym podejściu przejawia się w osiąganiu określonego celu przy wykorzystaniu do tego w sposób najbardziej skuteczny i najmniej marnotrawny posiadanych </a:t>
            </a:r>
            <a:r>
              <a:rPr lang="pl-PL" sz="1600" dirty="0" smtClean="0"/>
              <a:t>zasobów.</a:t>
            </a:r>
          </a:p>
          <a:p>
            <a:pPr algn="just"/>
            <a:r>
              <a:rPr lang="pl-PL" sz="1600" dirty="0" smtClean="0"/>
              <a:t>Efektywność </a:t>
            </a:r>
            <a:r>
              <a:rPr lang="pl-PL" sz="1600" dirty="0"/>
              <a:t>ekonomiczna jest pojęciem wieloznacznym, </a:t>
            </a:r>
            <a:r>
              <a:rPr lang="pl-PL" sz="1600" dirty="0" smtClean="0"/>
              <a:t>dlatego występuje </a:t>
            </a:r>
            <a:r>
              <a:rPr lang="pl-PL" sz="1600" dirty="0"/>
              <a:t>wiele definicji tego terminu. W naukach ekonomicznych efektywność ekonomiczna określana jest jako jednoczesne osiągnięcie efektywności technologicznej i efektywności </a:t>
            </a:r>
            <a:r>
              <a:rPr lang="pl-PL" sz="1600" dirty="0" smtClean="0"/>
              <a:t>alokacyjnej. </a:t>
            </a:r>
            <a:r>
              <a:rPr lang="pl-PL" sz="1600" dirty="0"/>
              <a:t>Zagadnienie to związane jest przede wszystkim z optymalizacją alokacji </a:t>
            </a:r>
            <a:r>
              <a:rPr lang="pl-PL" sz="1600" dirty="0" smtClean="0"/>
              <a:t>zasobów. </a:t>
            </a:r>
            <a:r>
              <a:rPr lang="pl-PL" sz="1600" dirty="0"/>
              <a:t>Często termin ten utożsamiany jest z efektywnością rozumianą jako zasada </a:t>
            </a:r>
            <a:r>
              <a:rPr lang="pl-PL" sz="1600" dirty="0" err="1" smtClean="0"/>
              <a:t>Pareta</a:t>
            </a:r>
            <a:r>
              <a:rPr lang="pl-PL" sz="1600" dirty="0" smtClean="0"/>
              <a:t>.</a:t>
            </a:r>
            <a:endParaRPr lang="pl-PL" sz="1600" dirty="0"/>
          </a:p>
          <a:p>
            <a:pPr algn="just"/>
            <a:r>
              <a:rPr lang="pl-PL" sz="1600" dirty="0"/>
              <a:t>W naukach o zarządzaniu zgodnie z teorią </a:t>
            </a:r>
            <a:r>
              <a:rPr lang="pl-PL" sz="1600" dirty="0" smtClean="0"/>
              <a:t>organizacji wyróżnia </a:t>
            </a:r>
            <a:r>
              <a:rPr lang="pl-PL" sz="1600" dirty="0"/>
              <a:t>się trzy podejścia do </a:t>
            </a:r>
            <a:r>
              <a:rPr lang="pl-PL" sz="1600" dirty="0" smtClean="0"/>
              <a:t>efektywności:</a:t>
            </a:r>
            <a:endParaRPr lang="pl-PL" sz="1600" dirty="0"/>
          </a:p>
          <a:p>
            <a:pPr algn="just">
              <a:buFont typeface="Courier New" pitchFamily="49" charset="0"/>
              <a:buChar char="o"/>
            </a:pPr>
            <a:r>
              <a:rPr lang="pl-PL" sz="1600" dirty="0"/>
              <a:t>podejście celowościowe, w którym ocena efektywności dotyczy przede wszystkim stopnia realizacji założonego celu, a dopiero w następnej kolejności poziomu wykorzystania dostępnych zasobów,</a:t>
            </a:r>
          </a:p>
          <a:p>
            <a:pPr algn="just">
              <a:buFont typeface="Courier New" pitchFamily="49" charset="0"/>
              <a:buChar char="o"/>
            </a:pPr>
            <a:r>
              <a:rPr lang="pl-PL" sz="1600" dirty="0"/>
              <a:t>podejście systemowe, według którego efektywność to umiejętność pokonywania przez organizację braku pewności płynącej z otoczenia oraz kształtowania przez nią otoczenia w kierunku dogodnym dla niej samej,</a:t>
            </a:r>
          </a:p>
          <a:p>
            <a:pPr algn="just">
              <a:buFont typeface="Courier New" pitchFamily="49" charset="0"/>
              <a:buChar char="o"/>
            </a:pPr>
            <a:r>
              <a:rPr lang="pl-PL" sz="1600" dirty="0"/>
              <a:t>podejście wielokryterialne, w którym idea efektywności opiera się o osiąganie przez organizację wyznaczonych celów, spełnianie określonych warunków i utrzymywanie nałożonych na nią standardów.</a:t>
            </a:r>
          </a:p>
          <a:p>
            <a:pPr algn="just"/>
            <a:endParaRPr lang="pl-PL" sz="1600" dirty="0"/>
          </a:p>
        </p:txBody>
      </p:sp>
    </p:spTree>
    <p:extLst>
      <p:ext uri="{BB962C8B-B14F-4D97-AF65-F5344CB8AC3E}">
        <p14:creationId xmlns:p14="http://schemas.microsoft.com/office/powerpoint/2010/main" val="17241527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50106"/>
          </a:xfrm>
        </p:spPr>
        <p:txBody>
          <a:bodyPr>
            <a:noAutofit/>
          </a:bodyPr>
          <a:lstStyle/>
          <a:p>
            <a:r>
              <a:rPr lang="pl-PL" sz="2400" b="1" dirty="0" smtClean="0"/>
              <a:t>Cel badania efektywności przedsięwzięć informatycznych</a:t>
            </a:r>
            <a:endParaRPr lang="pl-PL" sz="2400" dirty="0"/>
          </a:p>
        </p:txBody>
      </p:sp>
      <p:sp>
        <p:nvSpPr>
          <p:cNvPr id="3" name="Symbol zastępczy zawartości 2"/>
          <p:cNvSpPr>
            <a:spLocks noGrp="1"/>
          </p:cNvSpPr>
          <p:nvPr>
            <p:ph idx="1"/>
          </p:nvPr>
        </p:nvSpPr>
        <p:spPr/>
        <p:txBody>
          <a:bodyPr>
            <a:normAutofit fontScale="70000" lnSpcReduction="20000"/>
          </a:bodyPr>
          <a:lstStyle/>
          <a:p>
            <a:pPr marL="0" indent="0" algn="just">
              <a:buNone/>
            </a:pPr>
            <a:r>
              <a:rPr lang="pl-PL" dirty="0" smtClean="0"/>
              <a:t>Technologie </a:t>
            </a:r>
            <a:r>
              <a:rPr lang="pl-PL" dirty="0"/>
              <a:t>informacyjne wpływają na procesy operacyjne i procesy zarządzania, kreując przyrosty ich wartości na trzy podstawowe sposoby, które mogą być utożsamiane z celami informatyzacji:</a:t>
            </a:r>
          </a:p>
          <a:p>
            <a:pPr lvl="0" algn="just"/>
            <a:r>
              <a:rPr lang="pl-PL" b="1" dirty="0"/>
              <a:t>poprzez automatyzację</a:t>
            </a:r>
            <a:r>
              <a:rPr lang="pl-PL" dirty="0"/>
              <a:t>, polegającą na wykorzystaniu IT jako czynnika stanowiącego substytucję pracy, kreującego wartość poprzez zwiększenie produktywności, redukcję kosztów itp.),</a:t>
            </a:r>
          </a:p>
          <a:p>
            <a:pPr lvl="0" algn="just"/>
            <a:r>
              <a:rPr lang="pl-PL" b="1" dirty="0"/>
              <a:t>drogą dodatnich efektów informacyjnych</a:t>
            </a:r>
            <a:r>
              <a:rPr lang="pl-PL" dirty="0"/>
              <a:t>, wynikających z użycia IT jako narzędzia poprawy jakości, skuteczności i efektywności procesów informacyjno-decyzyjnych),</a:t>
            </a:r>
          </a:p>
          <a:p>
            <a:pPr lvl="0" algn="just"/>
            <a:r>
              <a:rPr lang="pl-PL" b="1" dirty="0"/>
              <a:t>poprzez dostarczenie zdolności transformacyjnych</a:t>
            </a:r>
            <a:r>
              <a:rPr lang="pl-PL" dirty="0"/>
              <a:t>, a więc tworzeniu dzięki IT możliwości </a:t>
            </a:r>
            <a:r>
              <a:rPr lang="pl-PL" b="1" dirty="0"/>
              <a:t>wdrażania innowacji</a:t>
            </a:r>
            <a:r>
              <a:rPr lang="pl-PL" dirty="0"/>
              <a:t>, czego przykładem są tzw. zwłaszcza e-przedsięwzięcia czy projekty nowego typu.</a:t>
            </a:r>
          </a:p>
          <a:p>
            <a:pPr algn="just"/>
            <a:endParaRPr lang="pl-PL" dirty="0"/>
          </a:p>
        </p:txBody>
      </p:sp>
    </p:spTree>
    <p:extLst>
      <p:ext uri="{BB962C8B-B14F-4D97-AF65-F5344CB8AC3E}">
        <p14:creationId xmlns:p14="http://schemas.microsoft.com/office/powerpoint/2010/main" val="4936387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400" b="1" dirty="0" smtClean="0"/>
              <a:t>Cel badania efektywności przedsięwzięć informatycznych</a:t>
            </a:r>
            <a:endParaRPr lang="pl-PL" sz="2400" dirty="0"/>
          </a:p>
        </p:txBody>
      </p:sp>
      <p:sp>
        <p:nvSpPr>
          <p:cNvPr id="3" name="Symbol zastępczy zawartości 2"/>
          <p:cNvSpPr>
            <a:spLocks noGrp="1"/>
          </p:cNvSpPr>
          <p:nvPr>
            <p:ph idx="1"/>
          </p:nvPr>
        </p:nvSpPr>
        <p:spPr/>
        <p:txBody>
          <a:bodyPr>
            <a:normAutofit fontScale="85000" lnSpcReduction="20000"/>
          </a:bodyPr>
          <a:lstStyle/>
          <a:p>
            <a:pPr marL="0" indent="0">
              <a:buNone/>
            </a:pPr>
            <a:r>
              <a:rPr lang="pl-PL" dirty="0"/>
              <a:t>M</a:t>
            </a:r>
            <a:r>
              <a:rPr lang="pl-PL" dirty="0" smtClean="0"/>
              <a:t>ożna </a:t>
            </a:r>
            <a:r>
              <a:rPr lang="pl-PL" dirty="0"/>
              <a:t>wyodrębnić </a:t>
            </a:r>
            <a:r>
              <a:rPr lang="pl-PL" dirty="0" smtClean="0"/>
              <a:t>cztery typy przedsięwzięć informatycznych :</a:t>
            </a:r>
            <a:endParaRPr lang="pl-PL" dirty="0"/>
          </a:p>
          <a:p>
            <a:pPr lvl="1"/>
            <a:r>
              <a:rPr lang="pl-PL" b="1" dirty="0"/>
              <a:t>pierwotne</a:t>
            </a:r>
            <a:r>
              <a:rPr lang="pl-PL" dirty="0"/>
              <a:t>, a więc wprowadzające technikę komputerową do obiektu gospodarczego,</a:t>
            </a:r>
          </a:p>
          <a:p>
            <a:pPr lvl="1"/>
            <a:r>
              <a:rPr lang="pl-PL" b="1" dirty="0"/>
              <a:t>podtrzymujące</a:t>
            </a:r>
            <a:r>
              <a:rPr lang="pl-PL" dirty="0"/>
              <a:t>, czyli utrzymujące systemy informatyczne                          w wymaganej sprawności, bez wprowadzania zmian modernizacyjnych i/lub rozwojowych,</a:t>
            </a:r>
          </a:p>
          <a:p>
            <a:pPr lvl="1"/>
            <a:r>
              <a:rPr lang="pl-PL" b="1" dirty="0"/>
              <a:t>modernizacyjne</a:t>
            </a:r>
            <a:r>
              <a:rPr lang="pl-PL" dirty="0"/>
              <a:t>, których istotą jest zmiana systemów w ograniczonym zakresie, poprawiająca jednakże ich cechy funkcjonalne, techniczno-technologiczne i użytkowe,</a:t>
            </a:r>
          </a:p>
          <a:p>
            <a:pPr lvl="1"/>
            <a:r>
              <a:rPr lang="pl-PL" b="1" dirty="0"/>
              <a:t>rozwojowe</a:t>
            </a:r>
            <a:r>
              <a:rPr lang="pl-PL" dirty="0"/>
              <a:t>, polegające na wprowadzeniu zasadniczych zmian użytkowanych rozwiązań, a więc takich, których wynikiem jest „nowa jakość” systemów</a:t>
            </a:r>
            <a:r>
              <a:rPr lang="pl-PL" dirty="0" smtClean="0"/>
              <a:t>.</a:t>
            </a:r>
            <a:endParaRPr lang="pl-PL" dirty="0"/>
          </a:p>
        </p:txBody>
      </p:sp>
    </p:spTree>
    <p:extLst>
      <p:ext uri="{BB962C8B-B14F-4D97-AF65-F5344CB8AC3E}">
        <p14:creationId xmlns:p14="http://schemas.microsoft.com/office/powerpoint/2010/main" val="950670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548680"/>
            <a:ext cx="8229600" cy="5832648"/>
          </a:xfrm>
        </p:spPr>
        <p:txBody>
          <a:bodyPr>
            <a:normAutofit fontScale="55000" lnSpcReduction="20000"/>
          </a:bodyPr>
          <a:lstStyle/>
          <a:p>
            <a:pPr marL="0" indent="0" algn="just">
              <a:buNone/>
            </a:pPr>
            <a:r>
              <a:rPr lang="pl-PL" sz="4400" b="1" dirty="0" smtClean="0"/>
              <a:t>Zróżnicowanie </a:t>
            </a:r>
            <a:r>
              <a:rPr lang="pl-PL" sz="4400" b="1" dirty="0"/>
              <a:t>celów badania efektywności dobrze obrazuje, </a:t>
            </a:r>
            <a:r>
              <a:rPr lang="pl-PL" sz="4400" b="1" dirty="0" smtClean="0"/>
              <a:t>odmienność </a:t>
            </a:r>
            <a:r>
              <a:rPr lang="pl-PL" sz="4400" b="1" dirty="0"/>
              <a:t>pytań, na które – dokonując takiej oceny – próbujemy sobie odpowiedzieć</a:t>
            </a:r>
            <a:r>
              <a:rPr lang="pl-PL" sz="4400" b="1" dirty="0" smtClean="0"/>
              <a:t>:</a:t>
            </a:r>
          </a:p>
          <a:p>
            <a:pPr lvl="0" algn="just"/>
            <a:r>
              <a:rPr lang="pl-PL" dirty="0"/>
              <a:t>jakie rozwiązania z zakresu technologii informacyjnych/systemów informatycznych </a:t>
            </a:r>
            <a:r>
              <a:rPr lang="pl-PL" b="1" dirty="0"/>
              <a:t>mogą najlepiej wspierać </a:t>
            </a:r>
            <a:r>
              <a:rPr lang="pl-PL" dirty="0"/>
              <a:t>bieżącą i przyszłą strategię firmy? </a:t>
            </a:r>
          </a:p>
          <a:p>
            <a:pPr lvl="0" algn="just"/>
            <a:r>
              <a:rPr lang="pl-PL" dirty="0"/>
              <a:t>czy należy </a:t>
            </a:r>
            <a:r>
              <a:rPr lang="pl-PL" b="1" dirty="0"/>
              <a:t>podjąć się realizacji konkretnego projektu </a:t>
            </a:r>
            <a:r>
              <a:rPr lang="pl-PL" dirty="0"/>
              <a:t>i jakie są główne powody takiej decyzji? </a:t>
            </a:r>
          </a:p>
          <a:p>
            <a:pPr lvl="0" algn="just"/>
            <a:r>
              <a:rPr lang="pl-PL" b="1" dirty="0"/>
              <a:t>które z przedsięwzięć </a:t>
            </a:r>
            <a:r>
              <a:rPr lang="pl-PL" dirty="0"/>
              <a:t>informatycznych należy realizować i </a:t>
            </a:r>
            <a:r>
              <a:rPr lang="pl-PL" b="1" dirty="0"/>
              <a:t>w jakiej kolejności</a:t>
            </a:r>
            <a:r>
              <a:rPr lang="pl-PL" dirty="0"/>
              <a:t>, jeżeli składają się one na program informatyzacji (portfel projektów)? </a:t>
            </a:r>
          </a:p>
          <a:p>
            <a:pPr lvl="0" algn="just"/>
            <a:r>
              <a:rPr lang="pl-PL" dirty="0"/>
              <a:t>realizacja </a:t>
            </a:r>
            <a:r>
              <a:rPr lang="pl-PL" b="1" dirty="0"/>
              <a:t>którego z projektów: informatycznego czy też „nieinformatycznego</a:t>
            </a:r>
            <a:r>
              <a:rPr lang="pl-PL" dirty="0"/>
              <a:t>” (organizacyjnego, restrukturyzacji, </a:t>
            </a:r>
            <a:r>
              <a:rPr lang="pl-PL" dirty="0" err="1"/>
              <a:t>reinżynierii</a:t>
            </a:r>
            <a:r>
              <a:rPr lang="pl-PL" dirty="0"/>
              <a:t> procesowej, wprowadzającego certyfikowany system zarządzania jakością itp.) </a:t>
            </a:r>
            <a:r>
              <a:rPr lang="pl-PL" b="1" dirty="0"/>
              <a:t>jest dla firmy w danym momencie ważniejsza</a:t>
            </a:r>
            <a:r>
              <a:rPr lang="pl-PL" dirty="0"/>
              <a:t>, gdyż przyniesie większe lub istotniejsze efekty? </a:t>
            </a:r>
          </a:p>
          <a:p>
            <a:pPr lvl="0" algn="just"/>
            <a:r>
              <a:rPr lang="pl-PL" b="1" dirty="0"/>
              <a:t>kiedy należy podjąć się realizacj</a:t>
            </a:r>
            <a:r>
              <a:rPr lang="pl-PL" dirty="0"/>
              <a:t>i konkretnego przedsięwzięcia? </a:t>
            </a:r>
          </a:p>
          <a:p>
            <a:pPr lvl="0" algn="just"/>
            <a:r>
              <a:rPr lang="pl-PL" b="1" dirty="0"/>
              <a:t>czy tworzyć rozwiązania </a:t>
            </a:r>
            <a:r>
              <a:rPr lang="pl-PL" dirty="0"/>
              <a:t>(zwłaszcza systemy użytkowe) </a:t>
            </a:r>
            <a:r>
              <a:rPr lang="pl-PL" b="1" dirty="0"/>
              <a:t>indywidualne</a:t>
            </a:r>
            <a:r>
              <a:rPr lang="pl-PL" dirty="0"/>
              <a:t>, czy też szukać i pozyskiwać systemy </a:t>
            </a:r>
            <a:r>
              <a:rPr lang="pl-PL" b="1" dirty="0"/>
              <a:t>powtarzalne </a:t>
            </a:r>
            <a:r>
              <a:rPr lang="pl-PL" dirty="0"/>
              <a:t>(powielarne, typowe i/lub standardowe)?</a:t>
            </a:r>
          </a:p>
          <a:p>
            <a:pPr lvl="0" algn="just"/>
            <a:r>
              <a:rPr lang="pl-PL" b="1" dirty="0"/>
              <a:t>które z rozwiązań dostępnych na rynku </a:t>
            </a:r>
            <a:r>
              <a:rPr lang="pl-PL" dirty="0"/>
              <a:t>(sprzętowych, programowych, systemów użytkowych itd.), zwłaszcza w przypadku decyzji </a:t>
            </a:r>
            <a:r>
              <a:rPr lang="pl-PL" dirty="0" smtClean="0"/>
              <a:t>o </a:t>
            </a:r>
            <a:r>
              <a:rPr lang="pl-PL" dirty="0"/>
              <a:t>skorzystaniu z systemów powtarzalnych, </a:t>
            </a:r>
            <a:r>
              <a:rPr lang="pl-PL" b="1" dirty="0"/>
              <a:t>należy wybrać</a:t>
            </a:r>
            <a:r>
              <a:rPr lang="pl-PL" dirty="0"/>
              <a:t>?</a:t>
            </a:r>
          </a:p>
          <a:p>
            <a:pPr lvl="0" algn="just"/>
            <a:r>
              <a:rPr lang="pl-PL" b="1" dirty="0"/>
              <a:t>z oferty którego z dostawców produktów </a:t>
            </a:r>
            <a:r>
              <a:rPr lang="pl-PL" dirty="0"/>
              <a:t>i/lub usług informatycznych (wybranego na bazie jakich kryteriów szczegółowych) </a:t>
            </a:r>
            <a:r>
              <a:rPr lang="pl-PL" b="1" dirty="0"/>
              <a:t>skorzystać? </a:t>
            </a:r>
            <a:r>
              <a:rPr lang="pl-PL" dirty="0"/>
              <a:t/>
            </a:r>
            <a:br>
              <a:rPr lang="pl-PL" dirty="0"/>
            </a:br>
            <a:endParaRPr lang="pl-PL" dirty="0"/>
          </a:p>
        </p:txBody>
      </p:sp>
    </p:spTree>
    <p:extLst>
      <p:ext uri="{BB962C8B-B14F-4D97-AF65-F5344CB8AC3E}">
        <p14:creationId xmlns:p14="http://schemas.microsoft.com/office/powerpoint/2010/main" val="2149396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rmAutofit/>
          </a:bodyPr>
          <a:lstStyle/>
          <a:p>
            <a:pPr algn="l"/>
            <a:r>
              <a:rPr lang="pl-PL" sz="1400" b="1" dirty="0"/>
              <a:t>Cele pomiaru i oceny efektywności przedsięwzięć informatycznych w badaniach wykonywanych w przed rozpoczęciem (</a:t>
            </a:r>
            <a:r>
              <a:rPr lang="pl-PL" sz="1400" b="1" i="1" dirty="0"/>
              <a:t>ex </a:t>
            </a:r>
            <a:r>
              <a:rPr lang="pl-PL" sz="1400" b="1" i="1" dirty="0" err="1"/>
              <a:t>ante</a:t>
            </a:r>
            <a:r>
              <a:rPr lang="pl-PL" sz="1400" b="1" dirty="0"/>
              <a:t>), w trakcie realizacji oraz po zakończeniu (</a:t>
            </a:r>
            <a:r>
              <a:rPr lang="pl-PL" sz="1400" b="1" i="1" dirty="0"/>
              <a:t>ex post</a:t>
            </a:r>
            <a:r>
              <a:rPr lang="pl-PL" sz="1400" b="1" dirty="0"/>
              <a:t>) projektów</a:t>
            </a:r>
          </a:p>
        </p:txBody>
      </p:sp>
      <p:graphicFrame>
        <p:nvGraphicFramePr>
          <p:cNvPr id="4" name="Obiekt 3"/>
          <p:cNvGraphicFramePr>
            <a:graphicFrameLocks noChangeAspect="1"/>
          </p:cNvGraphicFramePr>
          <p:nvPr>
            <p:extLst>
              <p:ext uri="{D42A27DB-BD31-4B8C-83A1-F6EECF244321}">
                <p14:modId xmlns:p14="http://schemas.microsoft.com/office/powerpoint/2010/main" val="4021911595"/>
              </p:ext>
            </p:extLst>
          </p:nvPr>
        </p:nvGraphicFramePr>
        <p:xfrm>
          <a:off x="539552" y="1412776"/>
          <a:ext cx="7848872" cy="4536504"/>
        </p:xfrm>
        <a:graphic>
          <a:graphicData uri="http://schemas.openxmlformats.org/presentationml/2006/ole">
            <mc:AlternateContent xmlns:mc="http://schemas.openxmlformats.org/markup-compatibility/2006">
              <mc:Choice xmlns:v="urn:schemas-microsoft-com:vml" Requires="v">
                <p:oleObj spid="_x0000_s5194" name="Slajd" r:id="rId3" imgW="4570501" imgH="2284574" progId="PowerPoint.Slide.8">
                  <p:embed/>
                </p:oleObj>
              </mc:Choice>
              <mc:Fallback>
                <p:oleObj name="Slajd" r:id="rId3" imgW="4570501" imgH="2284574"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7848872" cy="45365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20548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78098"/>
          </a:xfrm>
        </p:spPr>
        <p:txBody>
          <a:bodyPr>
            <a:noAutofit/>
          </a:bodyPr>
          <a:lstStyle/>
          <a:p>
            <a:r>
              <a:rPr lang="pl-PL" sz="2400" b="1" dirty="0" smtClean="0"/>
              <a:t>Cel badania efektywności przedsięwzięć informatycznych</a:t>
            </a:r>
            <a:endParaRPr lang="pl-PL" sz="2400" dirty="0"/>
          </a:p>
        </p:txBody>
      </p:sp>
      <p:sp>
        <p:nvSpPr>
          <p:cNvPr id="3" name="Symbol zastępczy zawartości 2"/>
          <p:cNvSpPr>
            <a:spLocks noGrp="1"/>
          </p:cNvSpPr>
          <p:nvPr>
            <p:ph idx="1"/>
          </p:nvPr>
        </p:nvSpPr>
        <p:spPr>
          <a:xfrm>
            <a:off x="457200" y="1196752"/>
            <a:ext cx="8229600" cy="5472608"/>
          </a:xfrm>
        </p:spPr>
        <p:txBody>
          <a:bodyPr>
            <a:noAutofit/>
          </a:bodyPr>
          <a:lstStyle/>
          <a:p>
            <a:pPr algn="just"/>
            <a:r>
              <a:rPr lang="pl-PL" sz="2000" dirty="0"/>
              <a:t>I</a:t>
            </a:r>
            <a:r>
              <a:rPr lang="pl-PL" sz="2000" dirty="0" smtClean="0"/>
              <a:t>dentyfikując </a:t>
            </a:r>
            <a:r>
              <a:rPr lang="pl-PL" sz="2000" dirty="0"/>
              <a:t>cele badania efektywności, można spojrzeć na nie z punktu widzenia rodzaju informacji, których to badanie ma dostarczyć bezpośrednim i/lub pośrednim uczestnikom (udziałowcom) przedsięwzięcia. </a:t>
            </a:r>
            <a:endParaRPr lang="pl-PL" sz="2000" dirty="0" smtClean="0"/>
          </a:p>
          <a:p>
            <a:pPr algn="just"/>
            <a:r>
              <a:rPr lang="pl-PL" sz="2000" dirty="0" smtClean="0"/>
              <a:t>Mogą </a:t>
            </a:r>
            <a:r>
              <a:rPr lang="pl-PL" sz="2000" dirty="0"/>
              <a:t>one być ujmowane na przykład zgodnie z klasycznymi funkcjami zarządzania (przypomnijmy, że najczęściej w tym kontekście wymienia się planowanie, organizowanie, kierowanie, motywowanie i kontrolę).</a:t>
            </a:r>
          </a:p>
          <a:p>
            <a:pPr algn="just"/>
            <a:r>
              <a:rPr lang="pl-PL" sz="2000" dirty="0"/>
              <a:t>W ramach każdej z funkcji zarządzania cel badania efektywności będzie </a:t>
            </a:r>
            <a:r>
              <a:rPr lang="pl-PL" sz="2000" dirty="0" smtClean="0"/>
              <a:t>odmienny: </a:t>
            </a:r>
          </a:p>
          <a:p>
            <a:pPr algn="just">
              <a:buFont typeface="Wingdings" pitchFamily="2" charset="2"/>
              <a:buChar char="Ø"/>
            </a:pPr>
            <a:r>
              <a:rPr lang="pl-PL" sz="1600" dirty="0" smtClean="0"/>
              <a:t>poczynając </a:t>
            </a:r>
            <a:r>
              <a:rPr lang="pl-PL" sz="1600" dirty="0"/>
              <a:t>od planowania najważniejszych atrybutów przedsięwzięcia  i mechanizmów zarządzania ich zmianami, </a:t>
            </a:r>
            <a:endParaRPr lang="pl-PL" sz="1600" dirty="0" smtClean="0"/>
          </a:p>
          <a:p>
            <a:pPr algn="just">
              <a:buFont typeface="Wingdings" pitchFamily="2" charset="2"/>
              <a:buChar char="Ø"/>
            </a:pPr>
            <a:r>
              <a:rPr lang="pl-PL" sz="1600" dirty="0" smtClean="0"/>
              <a:t>poprzez </a:t>
            </a:r>
            <a:r>
              <a:rPr lang="pl-PL" sz="1600" dirty="0"/>
              <a:t>jego organizowanie (a więc m.in. decyzje dotyczące wyboru scenariusza realizacji), </a:t>
            </a:r>
            <a:endParaRPr lang="pl-PL" sz="1600" dirty="0" smtClean="0"/>
          </a:p>
          <a:p>
            <a:pPr algn="just">
              <a:buFont typeface="Wingdings" pitchFamily="2" charset="2"/>
              <a:buChar char="Ø"/>
            </a:pPr>
            <a:r>
              <a:rPr lang="pl-PL" sz="1600" dirty="0" smtClean="0"/>
              <a:t>monitorowanie </a:t>
            </a:r>
            <a:r>
              <a:rPr lang="pl-PL" sz="1600" dirty="0"/>
              <a:t>(kontrolowanie) przebiegu (w tym nadążne, </a:t>
            </a:r>
            <a:endParaRPr lang="pl-PL" sz="1600" dirty="0" smtClean="0"/>
          </a:p>
          <a:p>
            <a:pPr algn="just">
              <a:buFont typeface="Wingdings" pitchFamily="2" charset="2"/>
              <a:buChar char="Ø"/>
            </a:pPr>
            <a:r>
              <a:rPr lang="pl-PL" sz="1600" dirty="0" smtClean="0"/>
              <a:t>reaktywne </a:t>
            </a:r>
            <a:r>
              <a:rPr lang="pl-PL" sz="1600" dirty="0"/>
              <a:t>zarządzanie w przypadku wystąpienia niekorzystnych odchyleń lub konieczności wprowadzenia zmian będących konsekwencją np. wpływu otoczenia formalno-prawnego czy kooperującego obiektu gospodarczego czy pojawienia się nowych możliwości technologicznych), </a:t>
            </a:r>
            <a:endParaRPr lang="pl-PL" sz="1600" dirty="0" smtClean="0"/>
          </a:p>
          <a:p>
            <a:pPr algn="just">
              <a:buFont typeface="Wingdings" pitchFamily="2" charset="2"/>
              <a:buChar char="Ø"/>
            </a:pPr>
            <a:r>
              <a:rPr lang="pl-PL" sz="1600" dirty="0" smtClean="0"/>
              <a:t>aż </a:t>
            </a:r>
            <a:r>
              <a:rPr lang="pl-PL" sz="1600" dirty="0"/>
              <a:t>po jego zamykanie i rozliczanie.</a:t>
            </a:r>
          </a:p>
          <a:p>
            <a:pPr algn="just"/>
            <a:endParaRPr lang="pl-PL" sz="1800" dirty="0"/>
          </a:p>
        </p:txBody>
      </p:sp>
    </p:spTree>
    <p:extLst>
      <p:ext uri="{BB962C8B-B14F-4D97-AF65-F5344CB8AC3E}">
        <p14:creationId xmlns:p14="http://schemas.microsoft.com/office/powerpoint/2010/main" val="2968897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490066"/>
          </a:xfrm>
        </p:spPr>
        <p:txBody>
          <a:bodyPr>
            <a:noAutofit/>
          </a:bodyPr>
          <a:lstStyle/>
          <a:p>
            <a:r>
              <a:rPr lang="pl-PL" sz="2400" b="1" dirty="0" smtClean="0"/>
              <a:t>Cel badania efektywności przedsięwzięć informatycznych</a:t>
            </a:r>
            <a:endParaRPr lang="pl-PL" sz="2400" dirty="0"/>
          </a:p>
        </p:txBody>
      </p:sp>
      <p:sp>
        <p:nvSpPr>
          <p:cNvPr id="3" name="Symbol zastępczy zawartości 2"/>
          <p:cNvSpPr>
            <a:spLocks noGrp="1"/>
          </p:cNvSpPr>
          <p:nvPr>
            <p:ph idx="1"/>
          </p:nvPr>
        </p:nvSpPr>
        <p:spPr>
          <a:xfrm>
            <a:off x="107504" y="1124744"/>
            <a:ext cx="8640960" cy="5184576"/>
          </a:xfrm>
        </p:spPr>
        <p:txBody>
          <a:bodyPr>
            <a:noAutofit/>
          </a:bodyPr>
          <a:lstStyle/>
          <a:p>
            <a:pPr algn="just"/>
            <a:r>
              <a:rPr lang="pl-PL" sz="1600" dirty="0"/>
              <a:t>Po piąte, patrząc z perspektywy różnych podmiotów uczestniczących </a:t>
            </a:r>
            <a:r>
              <a:rPr lang="pl-PL" sz="1600" dirty="0" smtClean="0"/>
              <a:t>w </a:t>
            </a:r>
            <a:r>
              <a:rPr lang="pl-PL" sz="1600" dirty="0"/>
              <a:t>działaniach </a:t>
            </a:r>
            <a:r>
              <a:rPr lang="pl-PL" sz="1600" dirty="0" err="1"/>
              <a:t>informatyzacyjnych</a:t>
            </a:r>
            <a:r>
              <a:rPr lang="pl-PL" sz="1600" dirty="0"/>
              <a:t>, traktowanych w tym przypadku jako podmioty oceny, możemy mówić wreszcie o celach zewnętrznych, które są wyznaczane przez jednostki finansujące (współfinansujące) projekty IT (banki, centrale firm, agencje rozwoju, fundusze wsparcia itp.) i/lub je oceniające (niezależni albo wyznaczeni przez jednostki zewnętrzne audytorzy czy </a:t>
            </a:r>
            <a:r>
              <a:rPr lang="pl-PL" sz="1600" dirty="0" err="1"/>
              <a:t>ewaluatorzy</a:t>
            </a:r>
            <a:r>
              <a:rPr lang="pl-PL" sz="1600" dirty="0"/>
              <a:t> projektów) oraz o celach wewnętrznych (obiektowych). </a:t>
            </a:r>
            <a:endParaRPr lang="pl-PL" sz="1600" dirty="0" smtClean="0"/>
          </a:p>
          <a:p>
            <a:pPr algn="just"/>
            <a:r>
              <a:rPr lang="pl-PL" sz="1600" dirty="0" smtClean="0"/>
              <a:t>Należy </a:t>
            </a:r>
            <a:r>
              <a:rPr lang="pl-PL" sz="1600" dirty="0"/>
              <a:t>przy tym zaznaczyć, że zwłaszcza te ostatnie są bardzo zróżnicowane, gdyż inaczej postrzega się często efektywność przedsięwzięć z perspektywy najwyższych szczebli zarządzania firmą (jest to ujęcie globalne, </a:t>
            </a:r>
            <a:r>
              <a:rPr lang="pl-PL" sz="1600" dirty="0" smtClean="0"/>
              <a:t>strategiczne), </a:t>
            </a:r>
            <a:r>
              <a:rPr lang="pl-PL" sz="1600" dirty="0"/>
              <a:t>a zupełnie odmienne może być jej postrzeganie (a więc cele pomiaru i oceny) z punktu widzenia konkretnych stanowisk pracy, komórek organizacyjnych czy pojedynczych procesów biznesowych utożsamianych z użytkownikami końcowymi (bezpośrednimi) rozwiązań informatycznych (jest to ujęcie lokalne, operacyjne, </a:t>
            </a:r>
            <a:r>
              <a:rPr lang="pl-PL" sz="1600" dirty="0" smtClean="0"/>
              <a:t>cząstkowe).</a:t>
            </a:r>
            <a:endParaRPr lang="pl-PL" sz="1600" dirty="0"/>
          </a:p>
          <a:p>
            <a:pPr algn="just"/>
            <a:r>
              <a:rPr lang="pl-PL" sz="1600" dirty="0" smtClean="0"/>
              <a:t>Cel </a:t>
            </a:r>
            <a:r>
              <a:rPr lang="pl-PL" sz="1600" dirty="0"/>
              <a:t>badania efektywności wynika w znacznej mierze z przedmiotu oceny, a więc samego przedsięwzięcia postrzeganego we w miarę precyzyjnie wyznaczonych granicach. </a:t>
            </a:r>
            <a:endParaRPr lang="pl-PL" sz="1600" dirty="0" smtClean="0"/>
          </a:p>
          <a:p>
            <a:pPr algn="just"/>
            <a:r>
              <a:rPr lang="pl-PL" sz="1600" dirty="0" smtClean="0"/>
              <a:t>Tylko </a:t>
            </a:r>
            <a:r>
              <a:rPr lang="pl-PL" sz="1600" dirty="0"/>
              <a:t>wtedy możliwe jest bowiem zidentyfikowanie odnoszących się do tego właśnie przedsięwzięcia informatycznego nakładów </a:t>
            </a:r>
            <a:r>
              <a:rPr lang="pl-PL" sz="1600" dirty="0" smtClean="0"/>
              <a:t>i </a:t>
            </a:r>
            <a:r>
              <a:rPr lang="pl-PL" sz="1600" dirty="0"/>
              <a:t>będących jego rezultatem wyników, zmierzenie ich i – zgodnie ze podanym we wprowadzeniu pojęciem efektywności – zestawienie porównawcze, które pozwoli taką ocenę uzyskać. </a:t>
            </a:r>
            <a:endParaRPr lang="pl-PL" sz="1600" dirty="0" smtClean="0"/>
          </a:p>
        </p:txBody>
      </p:sp>
    </p:spTree>
    <p:extLst>
      <p:ext uri="{BB962C8B-B14F-4D97-AF65-F5344CB8AC3E}">
        <p14:creationId xmlns:p14="http://schemas.microsoft.com/office/powerpoint/2010/main" val="9871397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l"/>
            <a:r>
              <a:rPr lang="pl-PL" sz="2800" b="1" dirty="0" smtClean="0"/>
              <a:t>Reasumując:</a:t>
            </a:r>
            <a:endParaRPr lang="pl-PL" sz="2800" b="1" dirty="0"/>
          </a:p>
        </p:txBody>
      </p:sp>
      <p:sp>
        <p:nvSpPr>
          <p:cNvPr id="3" name="Symbol zastępczy zawartości 2"/>
          <p:cNvSpPr>
            <a:spLocks noGrp="1"/>
          </p:cNvSpPr>
          <p:nvPr>
            <p:ph idx="1"/>
          </p:nvPr>
        </p:nvSpPr>
        <p:spPr/>
        <p:txBody>
          <a:bodyPr>
            <a:normAutofit/>
          </a:bodyPr>
          <a:lstStyle/>
          <a:p>
            <a:pPr marL="0" indent="0" algn="just">
              <a:buNone/>
            </a:pPr>
            <a:r>
              <a:rPr lang="pl-PL" sz="2400" dirty="0" smtClean="0"/>
              <a:t>Niezależnie </a:t>
            </a:r>
            <a:r>
              <a:rPr lang="pl-PL" sz="2400" dirty="0"/>
              <a:t>od zróżnicowania szczegółowych zadań badania efektywności, ogólny cel tego działania jest następujący: </a:t>
            </a:r>
            <a:endParaRPr lang="pl-PL" sz="2400" dirty="0" smtClean="0"/>
          </a:p>
          <a:p>
            <a:pPr marL="0" indent="0" algn="just">
              <a:buNone/>
            </a:pPr>
            <a:r>
              <a:rPr lang="pl-PL" sz="2400" b="1" i="1" dirty="0" smtClean="0"/>
              <a:t>dostarczyć </a:t>
            </a:r>
            <a:r>
              <a:rPr lang="pl-PL" sz="2400" b="1" i="1" dirty="0"/>
              <a:t>odpowiednich, a więc dostosowanych do podmiotu, przedmiotu i czasu badania informacji, umożliwiających wszystkim uczestnikom przedsięwzięć informatycznych (przede wszystkim zarządzającym) podejmowanie jak najlepszych decyzji o ich zakresie, czasie </a:t>
            </a:r>
            <a:r>
              <a:rPr lang="pl-PL" sz="2400" b="1" i="1" dirty="0" smtClean="0"/>
              <a:t>rozpoczęcia i </a:t>
            </a:r>
            <a:r>
              <a:rPr lang="pl-PL" sz="2400" b="1" i="1" dirty="0"/>
              <a:t>zakończeniu oraz optymalnych ścieżkach przebiegu</a:t>
            </a:r>
            <a:r>
              <a:rPr lang="pl-PL" sz="2400" b="1" i="1" dirty="0" smtClean="0"/>
              <a:t>.</a:t>
            </a:r>
            <a:endParaRPr lang="pl-PL" sz="2400" b="1" i="1" dirty="0"/>
          </a:p>
        </p:txBody>
      </p:sp>
    </p:spTree>
    <p:extLst>
      <p:ext uri="{BB962C8B-B14F-4D97-AF65-F5344CB8AC3E}">
        <p14:creationId xmlns:p14="http://schemas.microsoft.com/office/powerpoint/2010/main" val="497588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94122"/>
          </a:xfrm>
        </p:spPr>
        <p:txBody>
          <a:bodyPr>
            <a:noAutofit/>
          </a:bodyPr>
          <a:lstStyle/>
          <a:p>
            <a:pPr algn="l"/>
            <a:r>
              <a:rPr lang="pl-PL" sz="2400" b="1" dirty="0"/>
              <a:t>Założenia organizacji procesu badania efektywności przedsięwzięć informatycznych </a:t>
            </a:r>
            <a:endParaRPr lang="pl-PL" sz="2400" dirty="0"/>
          </a:p>
        </p:txBody>
      </p:sp>
      <p:sp>
        <p:nvSpPr>
          <p:cNvPr id="3" name="Symbol zastępczy zawartości 2"/>
          <p:cNvSpPr>
            <a:spLocks noGrp="1"/>
          </p:cNvSpPr>
          <p:nvPr>
            <p:ph idx="1"/>
          </p:nvPr>
        </p:nvSpPr>
        <p:spPr>
          <a:xfrm>
            <a:off x="457200" y="1340768"/>
            <a:ext cx="8229600" cy="4785395"/>
          </a:xfrm>
        </p:spPr>
        <p:txBody>
          <a:bodyPr>
            <a:normAutofit fontScale="47500" lnSpcReduction="20000"/>
          </a:bodyPr>
          <a:lstStyle/>
          <a:p>
            <a:pPr algn="just"/>
            <a:r>
              <a:rPr lang="pl-PL" dirty="0"/>
              <a:t>Po pierwsze, badanie takie powinno mieć charakter pełnozakresowy, a więc dotyczyć obu stron rachunku efektywności, </a:t>
            </a:r>
            <a:r>
              <a:rPr lang="pl-PL" dirty="0" smtClean="0"/>
              <a:t>a </a:t>
            </a:r>
            <a:r>
              <a:rPr lang="pl-PL" dirty="0"/>
              <a:t>więc zarówno nakładów (kosztów), jak i efektów (wyników). </a:t>
            </a:r>
            <a:endParaRPr lang="pl-PL" dirty="0" smtClean="0"/>
          </a:p>
          <a:p>
            <a:pPr algn="just"/>
            <a:r>
              <a:rPr lang="pl-PL" dirty="0" smtClean="0"/>
              <a:t>Po </a:t>
            </a:r>
            <a:r>
              <a:rPr lang="pl-PL" dirty="0"/>
              <a:t>drugie, pomiar musi opierać się na jednoznacznych miarach, a które w wąskim ujęciu mogą mieć charakter statyczny, a więc identyfikować wartości nakładów (kosztów) i efektów (wyników) w ściśle określonych momentach czasu. Znacznie lepiej jest, gdy pomiar i formułowane na jego bazie oceny mają charakter dynamiczny czy też lepiej to ujmując przyrostowy, a więc odnoszą się do poniesionych (planowanych) nakładów (przyrosty kosztów IT) i przyrostów efektów. </a:t>
            </a:r>
            <a:endParaRPr lang="pl-PL" dirty="0" smtClean="0"/>
          </a:p>
          <a:p>
            <a:pPr algn="just"/>
            <a:r>
              <a:rPr lang="pl-PL" dirty="0" smtClean="0"/>
              <a:t>Po </a:t>
            </a:r>
            <a:r>
              <a:rPr lang="pl-PL" dirty="0"/>
              <a:t>trzecie, aby zapewnić jednoznaczność i porównywalność badania, należy przeprowadzić normalizację wszystkich mierzonych obiektów, co najlepiej (ale nie zawsze najłatwiej) osiągamy wyrażając je w jednostkach pieniężnych. </a:t>
            </a:r>
            <a:endParaRPr lang="pl-PL" dirty="0" smtClean="0"/>
          </a:p>
          <a:p>
            <a:pPr algn="just"/>
            <a:r>
              <a:rPr lang="pl-PL" dirty="0" smtClean="0"/>
              <a:t>Po </a:t>
            </a:r>
            <a:r>
              <a:rPr lang="pl-PL" dirty="0"/>
              <a:t>czwarte, podstawową perspektywą badawczą powinno być ujęcie procesowe (proceduralne), a nie produktowe. Wynika to z samej istoty przedsięwzięć informatycznych, jak i z ewolucji wszelkich działalności „doskonalących”, co najbardziej wyraziście obrazują przemiany modelu zarządzania jakością, istotne jako punkt odniesienia tym bardziej, że w części modeli zarządzania przedsięwzięciami i produktami informatycznymi efektywność jest jedną ze składowych jakości użytkowej, a więc kierunki doskonalenia obu cech powinny być analogiczne</a:t>
            </a:r>
            <a:r>
              <a:rPr lang="pl-PL" dirty="0" smtClean="0">
                <a:effectLst/>
              </a:rPr>
              <a:t> </a:t>
            </a:r>
            <a:r>
              <a:rPr lang="pl-PL" dirty="0"/>
              <a:t>Obrazują to bardzo dobrze zmiany standardów ISO 900x, które z powykonawczej kontroli jakości produktów i usług (wyraźnie widoczna jeszcze w regulacjach z 1994 roku) przekształciły się zgodnie z założeniami TQM w kierunku zarządzania procesami jakości (podstawa regulacji z roku 2000). </a:t>
            </a:r>
            <a:endParaRPr lang="pl-PL" dirty="0" smtClean="0"/>
          </a:p>
          <a:p>
            <a:pPr algn="just"/>
            <a:r>
              <a:rPr lang="pl-PL" dirty="0" smtClean="0"/>
              <a:t>Podobnych </a:t>
            </a:r>
            <a:r>
              <a:rPr lang="pl-PL" dirty="0"/>
              <a:t>analogii dostarczają także modele dojrzałości organizacji projektowych i/lub realizowanych w ich ramach procesów</a:t>
            </a:r>
            <a:r>
              <a:rPr lang="pl-PL" dirty="0" smtClean="0"/>
              <a:t>.</a:t>
            </a:r>
            <a:endParaRPr lang="pl-PL" dirty="0"/>
          </a:p>
        </p:txBody>
      </p:sp>
    </p:spTree>
    <p:extLst>
      <p:ext uri="{BB962C8B-B14F-4D97-AF65-F5344CB8AC3E}">
        <p14:creationId xmlns:p14="http://schemas.microsoft.com/office/powerpoint/2010/main" val="502251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Fazowy model pomiaru i oceny efektywności przedsięwzięć informatycznych</a:t>
            </a:r>
          </a:p>
        </p:txBody>
      </p:sp>
      <p:graphicFrame>
        <p:nvGraphicFramePr>
          <p:cNvPr id="4" name="Obiekt 3"/>
          <p:cNvGraphicFramePr>
            <a:graphicFrameLocks noChangeAspect="1"/>
          </p:cNvGraphicFramePr>
          <p:nvPr>
            <p:extLst>
              <p:ext uri="{D42A27DB-BD31-4B8C-83A1-F6EECF244321}">
                <p14:modId xmlns:p14="http://schemas.microsoft.com/office/powerpoint/2010/main" val="3550699557"/>
              </p:ext>
            </p:extLst>
          </p:nvPr>
        </p:nvGraphicFramePr>
        <p:xfrm>
          <a:off x="539552" y="1412776"/>
          <a:ext cx="7560839" cy="4536503"/>
        </p:xfrm>
        <a:graphic>
          <a:graphicData uri="http://schemas.openxmlformats.org/presentationml/2006/ole">
            <mc:AlternateContent xmlns:mc="http://schemas.openxmlformats.org/markup-compatibility/2006">
              <mc:Choice xmlns:v="urn:schemas-microsoft-com:vml" Requires="v">
                <p:oleObj spid="_x0000_s6217" name="Slajd" r:id="rId3" imgW="4570501" imgH="3427400" progId="PowerPoint.Slide.8">
                  <p:embed/>
                </p:oleObj>
              </mc:Choice>
              <mc:Fallback>
                <p:oleObj name="Slajd" r:id="rId3" imgW="4570501" imgH="34274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7560839" cy="453650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06007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Fazowy model pomiaru i oceny efektywności przedsięwzięć informatycznych</a:t>
            </a:r>
            <a:endParaRPr lang="pl-PL" sz="2400" dirty="0"/>
          </a:p>
        </p:txBody>
      </p:sp>
      <p:sp>
        <p:nvSpPr>
          <p:cNvPr id="3" name="Symbol zastępczy zawartości 2"/>
          <p:cNvSpPr>
            <a:spLocks noGrp="1"/>
          </p:cNvSpPr>
          <p:nvPr>
            <p:ph idx="1"/>
          </p:nvPr>
        </p:nvSpPr>
        <p:spPr/>
        <p:txBody>
          <a:bodyPr>
            <a:normAutofit fontScale="55000" lnSpcReduction="20000"/>
          </a:bodyPr>
          <a:lstStyle/>
          <a:p>
            <a:pPr algn="just"/>
            <a:r>
              <a:rPr lang="pl-PL" dirty="0"/>
              <a:t>W tym modelu wyodrębniono trzy wzajemnie powiązane metodycznie </a:t>
            </a:r>
            <a:r>
              <a:rPr lang="pl-PL" dirty="0" smtClean="0"/>
              <a:t>i </a:t>
            </a:r>
            <a:r>
              <a:rPr lang="pl-PL" dirty="0"/>
              <a:t>narzędziowo fazy: </a:t>
            </a:r>
            <a:r>
              <a:rPr lang="pl-PL" dirty="0" smtClean="0"/>
              <a:t>(</a:t>
            </a:r>
            <a:r>
              <a:rPr lang="pl-PL" dirty="0"/>
              <a:t>1) identyfikację, (2) kwantyfikację i (3) </a:t>
            </a:r>
            <a:r>
              <a:rPr lang="pl-PL" dirty="0" smtClean="0"/>
              <a:t>kalkulację, a </a:t>
            </a:r>
            <a:r>
              <a:rPr lang="pl-PL" dirty="0"/>
              <a:t>odniesiono je do nakładów (kosztów) i efektów (korzyści, skutków) związanych z przedsięwzięciami informacyjnymi. </a:t>
            </a:r>
            <a:endParaRPr lang="pl-PL" dirty="0" smtClean="0"/>
          </a:p>
          <a:p>
            <a:pPr algn="just"/>
            <a:r>
              <a:rPr lang="pl-PL" dirty="0" smtClean="0"/>
              <a:t>Komentując </a:t>
            </a:r>
            <a:r>
              <a:rPr lang="pl-PL" dirty="0"/>
              <a:t>model trzeba podkreślić, że ma on charakter uniwersalny i może  być w związku z tym użyty kontekście </a:t>
            </a:r>
            <a:r>
              <a:rPr lang="pl-PL" dirty="0" smtClean="0"/>
              <a:t>każdego z </a:t>
            </a:r>
            <a:r>
              <a:rPr lang="pl-PL" dirty="0"/>
              <a:t>obiektów, według których powinno nastąpić porządkowanie obszaru </a:t>
            </a:r>
            <a:r>
              <a:rPr lang="pl-PL" dirty="0" smtClean="0"/>
              <a:t>pomiaru i </a:t>
            </a:r>
            <a:r>
              <a:rPr lang="pl-PL" dirty="0"/>
              <a:t>oceny inwestycji informatycznych, a więc celu, przedmiotu, podmiotu i czasu badania.</a:t>
            </a:r>
          </a:p>
          <a:p>
            <a:pPr algn="just"/>
            <a:r>
              <a:rPr lang="pl-PL" dirty="0"/>
              <a:t>Mówiąc o powiązaniach metodycznych i narzędziowych mamy na myśli zależności, jakie zachodzą między wyróżnionymi fazami w przypadku zastosowania konkretnej metody pomiaru i oceny oraz jej instrumentarium. </a:t>
            </a:r>
            <a:endParaRPr lang="pl-PL" dirty="0" smtClean="0"/>
          </a:p>
          <a:p>
            <a:pPr algn="just"/>
            <a:r>
              <a:rPr lang="pl-PL" dirty="0" smtClean="0"/>
              <a:t>Przyjęcie </a:t>
            </a:r>
            <a:r>
              <a:rPr lang="pl-PL" dirty="0"/>
              <a:t>bowiem w którejkolwiek z faz określonego podejścia metodycznego (związanego z zastosowaniem w nich tzw. metod tradycyjnych, statycznych i/lub dynamicznych czy tzw. nowych, zorientowanych na badanie projektów z obszaru technologii informatycznych </a:t>
            </a:r>
            <a:r>
              <a:rPr lang="pl-PL" dirty="0" smtClean="0"/>
              <a:t>wywołuje </a:t>
            </a:r>
            <a:r>
              <a:rPr lang="pl-PL" dirty="0"/>
              <a:t>bowiem określone skutki w pozostałych fazach.</a:t>
            </a:r>
          </a:p>
          <a:p>
            <a:pPr algn="just"/>
            <a:endParaRPr lang="pl-PL" dirty="0"/>
          </a:p>
        </p:txBody>
      </p:sp>
    </p:spTree>
    <p:extLst>
      <p:ext uri="{BB962C8B-B14F-4D97-AF65-F5344CB8AC3E}">
        <p14:creationId xmlns:p14="http://schemas.microsoft.com/office/powerpoint/2010/main" val="175183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670086"/>
          </a:xfrm>
        </p:spPr>
        <p:txBody>
          <a:bodyPr>
            <a:noAutofit/>
          </a:bodyPr>
          <a:lstStyle/>
          <a:p>
            <a:r>
              <a:rPr lang="pl-PL" sz="2800" b="1" dirty="0"/>
              <a:t>Efektywność ekonomiczna systemów </a:t>
            </a:r>
            <a:r>
              <a:rPr lang="pl-PL" sz="2800" b="1" dirty="0" smtClean="0"/>
              <a:t>informatycznych</a:t>
            </a:r>
            <a:endParaRPr lang="pl-PL" sz="2800" dirty="0"/>
          </a:p>
        </p:txBody>
      </p:sp>
      <p:sp>
        <p:nvSpPr>
          <p:cNvPr id="3" name="Symbol zastępczy zawartości 2"/>
          <p:cNvSpPr>
            <a:spLocks noGrp="1"/>
          </p:cNvSpPr>
          <p:nvPr>
            <p:ph idx="1"/>
          </p:nvPr>
        </p:nvSpPr>
        <p:spPr>
          <a:xfrm>
            <a:off x="467544" y="1016732"/>
            <a:ext cx="8229600" cy="5220580"/>
          </a:xfrm>
        </p:spPr>
        <p:txBody>
          <a:bodyPr>
            <a:noAutofit/>
          </a:bodyPr>
          <a:lstStyle/>
          <a:p>
            <a:r>
              <a:rPr lang="pl-PL" sz="1800" dirty="0" smtClean="0"/>
              <a:t>Zagadnienie </a:t>
            </a:r>
            <a:r>
              <a:rPr lang="pl-PL" sz="1800" dirty="0"/>
              <a:t>efektywności jest, przez współczesnych </a:t>
            </a:r>
            <a:r>
              <a:rPr lang="pl-PL" sz="1800" dirty="0" smtClean="0"/>
              <a:t>kierowników, </a:t>
            </a:r>
            <a:r>
              <a:rPr lang="pl-PL" sz="1800" dirty="0"/>
              <a:t>utożsamiane z obszarem efektywności ekonomicznej. Takie zawężenie spojrzenia na funkcjonowanie wybranego podsystemu przedsiębiorstwa wynika z potrzeby uproszczenia analizy, ale też w istotny sposób zubaża jej wyniki, mogąc w negatywny sposób wpłynąć na podejmowane decyzje. </a:t>
            </a:r>
          </a:p>
          <a:p>
            <a:r>
              <a:rPr lang="pl-PL" sz="1800" dirty="0"/>
              <a:t>Efektywność - często określana również terminami skuteczność, sprawność, wydajność - to najczęściej wskaźnik wyrażający stosunek uzyskanego efektu do poniesionych nakładów. </a:t>
            </a:r>
          </a:p>
          <a:p>
            <a:pPr marL="0" indent="0">
              <a:buNone/>
            </a:pPr>
            <a:endParaRPr lang="pl-PL" sz="1800" dirty="0"/>
          </a:p>
          <a:p>
            <a:pPr marL="0" indent="0">
              <a:buNone/>
            </a:pPr>
            <a:r>
              <a:rPr lang="pl-PL" sz="1600" b="1" dirty="0"/>
              <a:t>Formuły </a:t>
            </a:r>
            <a:r>
              <a:rPr lang="pl-PL" sz="1600" b="1" dirty="0" smtClean="0"/>
              <a:t>obliczeniowe - wskaźnik </a:t>
            </a:r>
            <a:r>
              <a:rPr lang="pl-PL" sz="1600" b="1" dirty="0"/>
              <a:t>efektywności wyrażający się wzorem:</a:t>
            </a:r>
            <a:endParaRPr lang="pl-PL" sz="1600" dirty="0"/>
          </a:p>
          <a:p>
            <a:pPr marL="0" indent="0">
              <a:buNone/>
            </a:pPr>
            <a:r>
              <a:rPr lang="pl-PL" sz="1600" i="1" dirty="0"/>
              <a:t>E</a:t>
            </a:r>
            <a:r>
              <a:rPr lang="pl-PL" sz="1600" dirty="0"/>
              <a:t>=</a:t>
            </a:r>
            <a:r>
              <a:rPr lang="pl-PL" sz="1600" i="1" dirty="0"/>
              <a:t>PI</a:t>
            </a:r>
            <a:r>
              <a:rPr lang="pl-PL" sz="1600" dirty="0"/>
              <a:t> </a:t>
            </a:r>
          </a:p>
          <a:p>
            <a:pPr marL="0" indent="0">
              <a:buNone/>
            </a:pPr>
            <a:r>
              <a:rPr lang="pl-PL" sz="1600" dirty="0"/>
              <a:t>gdzie: </a:t>
            </a:r>
          </a:p>
          <a:p>
            <a:pPr marL="0" indent="0">
              <a:buNone/>
            </a:pPr>
            <a:r>
              <a:rPr lang="pl-PL" sz="1600" dirty="0"/>
              <a:t>E - wskaźnik efektywności,</a:t>
            </a:r>
          </a:p>
          <a:p>
            <a:pPr marL="0" indent="0">
              <a:buNone/>
            </a:pPr>
            <a:r>
              <a:rPr lang="pl-PL" sz="1600" dirty="0"/>
              <a:t>P - efekt wynikający z wdrożenia systemu informatycznego, wyrażony w jednostkach wartościowych,</a:t>
            </a:r>
          </a:p>
          <a:p>
            <a:pPr marL="0" indent="0">
              <a:buNone/>
            </a:pPr>
            <a:r>
              <a:rPr lang="pl-PL" sz="1600" dirty="0"/>
              <a:t>I - nakład poniesiony na projektowanie, wdrożenie oraz eksploatację systemu informatycznego, liczony w takich samych jednostkach jak efekt.</a:t>
            </a:r>
          </a:p>
          <a:p>
            <a:pPr marL="0" indent="0">
              <a:buNone/>
            </a:pPr>
            <a:endParaRPr lang="pl-PL" sz="1800" dirty="0"/>
          </a:p>
        </p:txBody>
      </p:sp>
    </p:spTree>
    <p:extLst>
      <p:ext uri="{BB962C8B-B14F-4D97-AF65-F5344CB8AC3E}">
        <p14:creationId xmlns:p14="http://schemas.microsoft.com/office/powerpoint/2010/main" val="595120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Środowisko badania efektywności przedsięwzięć informatycznych</a:t>
            </a:r>
          </a:p>
        </p:txBody>
      </p:sp>
      <p:graphicFrame>
        <p:nvGraphicFramePr>
          <p:cNvPr id="4" name="Obiekt 3"/>
          <p:cNvGraphicFramePr>
            <a:graphicFrameLocks noChangeAspect="1"/>
          </p:cNvGraphicFramePr>
          <p:nvPr>
            <p:extLst>
              <p:ext uri="{D42A27DB-BD31-4B8C-83A1-F6EECF244321}">
                <p14:modId xmlns:p14="http://schemas.microsoft.com/office/powerpoint/2010/main" val="1837576495"/>
              </p:ext>
            </p:extLst>
          </p:nvPr>
        </p:nvGraphicFramePr>
        <p:xfrm>
          <a:off x="395536" y="1556792"/>
          <a:ext cx="7920880" cy="4536504"/>
        </p:xfrm>
        <a:graphic>
          <a:graphicData uri="http://schemas.openxmlformats.org/presentationml/2006/ole">
            <mc:AlternateContent xmlns:mc="http://schemas.openxmlformats.org/markup-compatibility/2006">
              <mc:Choice xmlns:v="urn:schemas-microsoft-com:vml" Requires="v">
                <p:oleObj spid="_x0000_s7241" name="Slajd" r:id="rId3" imgW="4570501" imgH="3427400" progId="PowerPoint.Slide.8">
                  <p:embed/>
                </p:oleObj>
              </mc:Choice>
              <mc:Fallback>
                <p:oleObj name="Slajd" r:id="rId3" imgW="4570501" imgH="34274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556792"/>
                        <a:ext cx="7920880" cy="45365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632883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251520" y="404664"/>
            <a:ext cx="8568952" cy="6453336"/>
          </a:xfrm>
        </p:spPr>
        <p:txBody>
          <a:bodyPr>
            <a:noAutofit/>
          </a:bodyPr>
          <a:lstStyle/>
          <a:p>
            <a:pPr algn="just"/>
            <a:r>
              <a:rPr lang="pl-PL" sz="1600" dirty="0" smtClean="0"/>
              <a:t>Wskazane </a:t>
            </a:r>
            <a:r>
              <a:rPr lang="pl-PL" sz="1600" dirty="0"/>
              <a:t>na rysunku scenariusze badawcze są oparte na analizie tzw. kosztów alternatywnych i/lub utraconych możliwości (</a:t>
            </a:r>
            <a:r>
              <a:rPr lang="pl-PL" sz="1600" i="1" dirty="0" err="1"/>
              <a:t>opportunity</a:t>
            </a:r>
            <a:r>
              <a:rPr lang="pl-PL" sz="1600" i="1" dirty="0"/>
              <a:t> </a:t>
            </a:r>
            <a:r>
              <a:rPr lang="pl-PL" sz="1600" i="1" dirty="0" err="1"/>
              <a:t>or</a:t>
            </a:r>
            <a:r>
              <a:rPr lang="pl-PL" sz="1600" i="1" dirty="0"/>
              <a:t> </a:t>
            </a:r>
            <a:r>
              <a:rPr lang="pl-PL" sz="1600" i="1" dirty="0" err="1"/>
              <a:t>alternative</a:t>
            </a:r>
            <a:r>
              <a:rPr lang="pl-PL" sz="1600" i="1" dirty="0"/>
              <a:t> </a:t>
            </a:r>
            <a:r>
              <a:rPr lang="pl-PL" sz="1600" i="1" dirty="0" err="1"/>
              <a:t>costs</a:t>
            </a:r>
            <a:r>
              <a:rPr lang="pl-PL" sz="1600" i="1" dirty="0"/>
              <a:t> and </a:t>
            </a:r>
            <a:r>
              <a:rPr lang="pl-PL" sz="1600" i="1" dirty="0" err="1"/>
              <a:t>benefits</a:t>
            </a:r>
            <a:r>
              <a:rPr lang="pl-PL" sz="1600" dirty="0"/>
              <a:t> </a:t>
            </a:r>
            <a:r>
              <a:rPr lang="pl-PL" sz="1600" dirty="0" smtClean="0"/>
              <a:t> </a:t>
            </a:r>
          </a:p>
          <a:p>
            <a:pPr algn="just"/>
            <a:r>
              <a:rPr lang="pl-PL" sz="1600" dirty="0" smtClean="0"/>
              <a:t>Podejmując </a:t>
            </a:r>
            <a:r>
              <a:rPr lang="pl-PL" sz="1600" dirty="0"/>
              <a:t>decyzje inwestycyjne typu inicjować dane przedsięwzięcie czy też go zaniechać,                a następnie, który z wariantów realizacyjnych wybrać analizuje się na ogół dwa scenariusze podstawowe </a:t>
            </a:r>
            <a:r>
              <a:rPr lang="pl-PL" sz="1600" dirty="0" smtClean="0"/>
              <a:t>:</a:t>
            </a:r>
            <a:endParaRPr lang="pl-PL" sz="1600" dirty="0"/>
          </a:p>
          <a:p>
            <a:pPr lvl="0" algn="just">
              <a:buFont typeface="Wingdings" pitchFamily="2" charset="2"/>
              <a:buChar char="Ø"/>
            </a:pPr>
            <a:r>
              <a:rPr lang="pl-PL" sz="1400" dirty="0"/>
              <a:t>funkcjonowanie obiektu bez nowego projektu (tzw. scenariusz </a:t>
            </a:r>
            <a:r>
              <a:rPr lang="pl-PL" sz="1400" dirty="0" err="1"/>
              <a:t>bezprojektowy</a:t>
            </a:r>
            <a:r>
              <a:rPr lang="pl-PL" sz="1400" dirty="0"/>
              <a:t>, w którym szacuje się koszty, jakie będą ponoszone oraz uzyskiwane efekty, jeżeli dalej będziemy korzystać z istniejących rozwiązań,</a:t>
            </a:r>
          </a:p>
          <a:p>
            <a:pPr lvl="0" algn="just">
              <a:buFont typeface="Wingdings" pitchFamily="2" charset="2"/>
              <a:buChar char="Ø"/>
            </a:pPr>
            <a:r>
              <a:rPr lang="pl-PL" sz="1400" dirty="0"/>
              <a:t>funkcjonowanie obiektu po zmianach wynikających z inwestycji informatycznej (tzw. scenariusz poprojektowy, w którym szacuje się koszty, jakie będą ponoszone, gdy zostanie zrealizowane dane przedsięwzięcie oraz oczekiwane korzyści).</a:t>
            </a:r>
          </a:p>
          <a:p>
            <a:pPr algn="just"/>
            <a:r>
              <a:rPr lang="pl-PL" sz="1600" dirty="0"/>
              <a:t>Dla każdego scenariusza jest obliczana różnica między spodziewanymi korzyściami a kosztami. </a:t>
            </a:r>
            <a:endParaRPr lang="pl-PL" sz="1600" dirty="0" smtClean="0"/>
          </a:p>
          <a:p>
            <a:pPr algn="just"/>
            <a:r>
              <a:rPr lang="pl-PL" sz="1600" dirty="0" smtClean="0"/>
              <a:t>Efekt </a:t>
            </a:r>
            <a:r>
              <a:rPr lang="pl-PL" sz="1600" dirty="0"/>
              <a:t>analizowanej inwestycji stanowi różnicę między wynikiem uzyskanym w scenariuszu uwzględniającym wdrożenie rozwiązań informatycznych a wynikiem scenariusza bez tej inwestycji. </a:t>
            </a:r>
            <a:endParaRPr lang="pl-PL" sz="1600" dirty="0" smtClean="0"/>
          </a:p>
          <a:p>
            <a:pPr algn="just"/>
            <a:r>
              <a:rPr lang="pl-PL" sz="1600" dirty="0" smtClean="0"/>
              <a:t>Dla </a:t>
            </a:r>
            <a:r>
              <a:rPr lang="pl-PL" sz="1600" dirty="0"/>
              <a:t>każdego scenariusza muszą być rozpatrywane i mierzone te same elementy. </a:t>
            </a:r>
            <a:endParaRPr lang="pl-PL" sz="1600" dirty="0" smtClean="0"/>
          </a:p>
          <a:p>
            <a:pPr algn="just"/>
            <a:r>
              <a:rPr lang="pl-PL" sz="1600" dirty="0" smtClean="0"/>
              <a:t>Zasada </a:t>
            </a:r>
            <a:r>
              <a:rPr lang="pl-PL" sz="1600" dirty="0"/>
              <a:t>ta obowiązuje niezależnie od celu inwestycji, wielkości przedsiębiorstwa oraz zastosowanych metod analizy. </a:t>
            </a:r>
            <a:endParaRPr lang="pl-PL" sz="1600" dirty="0" smtClean="0"/>
          </a:p>
          <a:p>
            <a:pPr algn="just"/>
            <a:r>
              <a:rPr lang="pl-PL" sz="1600" dirty="0" smtClean="0"/>
              <a:t>Oba </a:t>
            </a:r>
            <a:r>
              <a:rPr lang="pl-PL" sz="1600" dirty="0"/>
              <a:t>scenariusze muszą bazować na tym samym modelu, ponieważ pozwala to m.in. na wychwycenie istotnych szczegółów danego przedsięwzięcia i rozliczenia ich realizacji po zakończeniu projektu. Obok nich może być wyróżnionych jeszcze wiele scenariuszy uzupełniających, które są związane z wariantami realizacyjnymi projektów, wynikającymi z ich atrybutów (np. opisanych w przywoływanej wcześniej typologii).</a:t>
            </a:r>
          </a:p>
          <a:p>
            <a:pPr algn="just"/>
            <a:r>
              <a:rPr lang="pl-PL" sz="1600" dirty="0"/>
              <a:t>W kosztach uwzględnia się również ewentualne straty wynikające z zaniechania wdrożenia planowanego projektu informatycznego.</a:t>
            </a:r>
          </a:p>
          <a:p>
            <a:pPr algn="just"/>
            <a:endParaRPr lang="pl-PL" sz="1600" dirty="0"/>
          </a:p>
        </p:txBody>
      </p:sp>
    </p:spTree>
    <p:extLst>
      <p:ext uri="{BB962C8B-B14F-4D97-AF65-F5344CB8AC3E}">
        <p14:creationId xmlns:p14="http://schemas.microsoft.com/office/powerpoint/2010/main" val="435225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800" b="1" dirty="0" smtClean="0"/>
              <a:t>Środowisko badania efektywności przedsięwzięć informatycznych</a:t>
            </a:r>
            <a:endParaRPr lang="pl-PL" sz="2800" dirty="0"/>
          </a:p>
        </p:txBody>
      </p:sp>
      <p:sp>
        <p:nvSpPr>
          <p:cNvPr id="3" name="Symbol zastępczy zawartości 2"/>
          <p:cNvSpPr>
            <a:spLocks noGrp="1"/>
          </p:cNvSpPr>
          <p:nvPr>
            <p:ph idx="1"/>
          </p:nvPr>
        </p:nvSpPr>
        <p:spPr/>
        <p:txBody>
          <a:bodyPr>
            <a:normAutofit fontScale="70000" lnSpcReduction="20000"/>
          </a:bodyPr>
          <a:lstStyle/>
          <a:p>
            <a:pPr marL="0" indent="0" algn="just">
              <a:buNone/>
            </a:pPr>
            <a:r>
              <a:rPr lang="pl-PL" dirty="0" smtClean="0"/>
              <a:t>Wyróżniono ponadto </a:t>
            </a:r>
            <a:r>
              <a:rPr lang="pl-PL" dirty="0"/>
              <a:t>dwa niezwykle istotne elementy, bez których trudno byłoby uznać </a:t>
            </a:r>
            <a:r>
              <a:rPr lang="pl-PL" dirty="0" smtClean="0"/>
              <a:t>badanie efektywności </a:t>
            </a:r>
            <a:r>
              <a:rPr lang="pl-PL" dirty="0"/>
              <a:t>za kompletne. </a:t>
            </a:r>
            <a:endParaRPr lang="pl-PL" dirty="0" smtClean="0"/>
          </a:p>
          <a:p>
            <a:pPr algn="just"/>
            <a:r>
              <a:rPr lang="pl-PL" dirty="0" smtClean="0"/>
              <a:t>Pierwszym </a:t>
            </a:r>
            <a:r>
              <a:rPr lang="pl-PL" dirty="0"/>
              <a:t>z nich jest repozytorium metod badania, w którym są zgromadzone ich sformalizowane opisy oraz procedury stosowania w różnych typach przedsięwzięć informatycznych, które mogą mieć charakter przewodników metodycznych, poradników, studiów przypadków itp. </a:t>
            </a:r>
            <a:endParaRPr lang="pl-PL" dirty="0" smtClean="0"/>
          </a:p>
          <a:p>
            <a:pPr algn="just"/>
            <a:r>
              <a:rPr lang="pl-PL" dirty="0" smtClean="0"/>
              <a:t>Natomiast </a:t>
            </a:r>
            <a:r>
              <a:rPr lang="pl-PL" dirty="0"/>
              <a:t>drugi, to narzędzia wspomagające, takie jak różnego rodzaju pakiety biurowe (np. MS Excel) i zarządzania projektami (np. MS Project czy </a:t>
            </a:r>
            <a:r>
              <a:rPr lang="pl-PL" dirty="0" err="1"/>
              <a:t>Primavera</a:t>
            </a:r>
            <a:r>
              <a:rPr lang="pl-PL" dirty="0"/>
              <a:t>), programy typu informatyczna zrównoważona karta wyników (ITSC bazująca na koncepcji BSC) czy inne systemy wspierające rejestrowanie danych wymaganych do pomiaru i oceny efektywności, ich przetwarzanie, przechowywanie oraz udostępnianie w formie komunikatów i raportów, portale wiedzy </a:t>
            </a:r>
          </a:p>
          <a:p>
            <a:pPr algn="just"/>
            <a:endParaRPr lang="pl-PL" dirty="0"/>
          </a:p>
        </p:txBody>
      </p:sp>
    </p:spTree>
    <p:extLst>
      <p:ext uri="{BB962C8B-B14F-4D97-AF65-F5344CB8AC3E}">
        <p14:creationId xmlns:p14="http://schemas.microsoft.com/office/powerpoint/2010/main" val="32895117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922114"/>
          </a:xfrm>
        </p:spPr>
        <p:txBody>
          <a:bodyPr>
            <a:noAutofit/>
          </a:bodyPr>
          <a:lstStyle/>
          <a:p>
            <a:pPr algn="l"/>
            <a:r>
              <a:rPr lang="pl-PL" sz="2400" b="1" dirty="0"/>
              <a:t>Typologia metod oceny efektywności przedsięwzięć informatycznych</a:t>
            </a:r>
            <a:endParaRPr lang="pl-PL" sz="2400" dirty="0"/>
          </a:p>
        </p:txBody>
      </p:sp>
      <p:sp>
        <p:nvSpPr>
          <p:cNvPr id="3" name="Symbol zastępczy zawartości 2"/>
          <p:cNvSpPr>
            <a:spLocks noGrp="1"/>
          </p:cNvSpPr>
          <p:nvPr>
            <p:ph idx="1"/>
          </p:nvPr>
        </p:nvSpPr>
        <p:spPr/>
        <p:txBody>
          <a:bodyPr>
            <a:normAutofit fontScale="70000" lnSpcReduction="20000"/>
          </a:bodyPr>
          <a:lstStyle/>
          <a:p>
            <a:pPr algn="just"/>
            <a:r>
              <a:rPr lang="pl-PL" dirty="0"/>
              <a:t>W literaturze można znaleźć różne typologie metod oceny efektywności przedsięwzięć informatycznych </a:t>
            </a:r>
            <a:endParaRPr lang="pl-PL" dirty="0" smtClean="0"/>
          </a:p>
          <a:p>
            <a:pPr algn="just"/>
            <a:r>
              <a:rPr lang="pl-PL" dirty="0" smtClean="0"/>
              <a:t>Różnorodność </a:t>
            </a:r>
            <a:r>
              <a:rPr lang="pl-PL" dirty="0"/>
              <a:t>ta jest konsekwencją zastosowania różnych kryteriów ich podziału oraz faktem, iż w literaturze ciągle pojawiają nowe lub znane już z innych dziedzin metody, które zdaniem autorów można zastosować do badania przedsięwzięć informatycznych. </a:t>
            </a:r>
            <a:endParaRPr lang="pl-PL" dirty="0" smtClean="0"/>
          </a:p>
          <a:p>
            <a:pPr algn="just"/>
            <a:r>
              <a:rPr lang="pl-PL" dirty="0" smtClean="0"/>
              <a:t>Na </a:t>
            </a:r>
            <a:r>
              <a:rPr lang="pl-PL" dirty="0"/>
              <a:t>podstawie studiów literaturowych </a:t>
            </a:r>
            <a:r>
              <a:rPr lang="pl-PL" dirty="0" smtClean="0"/>
              <a:t>można ustalić </a:t>
            </a:r>
            <a:r>
              <a:rPr lang="pl-PL" dirty="0"/>
              <a:t>listę aż 61 metod, które były wskazywane do przeprowadzania oceny inwestycji </a:t>
            </a:r>
            <a:r>
              <a:rPr lang="pl-PL" dirty="0" smtClean="0"/>
              <a:t>informatycznych. </a:t>
            </a:r>
          </a:p>
          <a:p>
            <a:pPr algn="just"/>
            <a:r>
              <a:rPr lang="pl-PL" dirty="0" smtClean="0"/>
              <a:t>Nadal </a:t>
            </a:r>
            <a:r>
              <a:rPr lang="pl-PL" dirty="0"/>
              <a:t>jednak trudno jest wskazać jedną, obiektywnie najlepszą metodę. </a:t>
            </a:r>
            <a:endParaRPr lang="pl-PL" dirty="0" smtClean="0"/>
          </a:p>
          <a:p>
            <a:pPr algn="just"/>
            <a:r>
              <a:rPr lang="pl-PL" dirty="0" smtClean="0"/>
              <a:t>Dlatego </a:t>
            </a:r>
            <a:r>
              <a:rPr lang="pl-PL" dirty="0"/>
              <a:t>dobór jej, obok skwantyfikowania efektów i nakładów niemierzalnych, jest uważany za jedno z najtrudniejszych zagadnień badania efektywności przedsięwzięcia </a:t>
            </a:r>
            <a:r>
              <a:rPr lang="pl-PL" dirty="0" smtClean="0"/>
              <a:t>informatycznego. </a:t>
            </a:r>
          </a:p>
        </p:txBody>
      </p:sp>
    </p:spTree>
    <p:extLst>
      <p:ext uri="{BB962C8B-B14F-4D97-AF65-F5344CB8AC3E}">
        <p14:creationId xmlns:p14="http://schemas.microsoft.com/office/powerpoint/2010/main" val="19190267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Typologia metod oceny efektywności przedsięwzięć informatycznych</a:t>
            </a:r>
            <a:endParaRPr lang="pl-PL" sz="2400" dirty="0"/>
          </a:p>
        </p:txBody>
      </p:sp>
      <p:sp>
        <p:nvSpPr>
          <p:cNvPr id="3" name="Symbol zastępczy zawartości 2"/>
          <p:cNvSpPr>
            <a:spLocks noGrp="1"/>
          </p:cNvSpPr>
          <p:nvPr>
            <p:ph idx="1"/>
          </p:nvPr>
        </p:nvSpPr>
        <p:spPr/>
        <p:txBody>
          <a:bodyPr>
            <a:normAutofit fontScale="85000" lnSpcReduction="20000"/>
          </a:bodyPr>
          <a:lstStyle/>
          <a:p>
            <a:pPr marL="0" indent="0" algn="just">
              <a:buNone/>
            </a:pPr>
            <a:r>
              <a:rPr lang="pl-PL" dirty="0" smtClean="0"/>
              <a:t>Natomiast wybór adekwatnej metody do analizy inwestycji informatycznych ma zasadniczy wpływ na wiarygodność i przydatność uzyskanej oceny w wyniku jej zastosowania</a:t>
            </a:r>
          </a:p>
          <a:p>
            <a:pPr marL="0" indent="0" algn="just">
              <a:buNone/>
            </a:pPr>
            <a:r>
              <a:rPr lang="pl-PL" dirty="0" smtClean="0"/>
              <a:t>Składają </a:t>
            </a:r>
            <a:r>
              <a:rPr lang="pl-PL" dirty="0"/>
              <a:t>się na to następujące </a:t>
            </a:r>
            <a:r>
              <a:rPr lang="pl-PL" dirty="0" smtClean="0"/>
              <a:t>przyczyny:</a:t>
            </a:r>
            <a:endParaRPr lang="pl-PL" dirty="0"/>
          </a:p>
          <a:p>
            <a:pPr lvl="0" algn="just"/>
            <a:r>
              <a:rPr lang="pl-PL" dirty="0"/>
              <a:t>różnorodność przedsięwzięć informatycznych,</a:t>
            </a:r>
          </a:p>
          <a:p>
            <a:pPr lvl="0" algn="just"/>
            <a:r>
              <a:rPr lang="pl-PL" dirty="0"/>
              <a:t>problemy z pełną identyfikacją efektów i nakładów tych przedsięwzięć,</a:t>
            </a:r>
          </a:p>
          <a:p>
            <a:pPr lvl="0" algn="just"/>
            <a:r>
              <a:rPr lang="pl-PL" dirty="0"/>
              <a:t>problemy z kwantyfikacją niektórych kategorii efektów i nakładów,</a:t>
            </a:r>
          </a:p>
          <a:p>
            <a:pPr lvl="0" algn="just"/>
            <a:r>
              <a:rPr lang="pl-PL" dirty="0"/>
              <a:t>szybki rozwój informatyki.</a:t>
            </a:r>
          </a:p>
          <a:p>
            <a:pPr algn="just"/>
            <a:endParaRPr lang="pl-PL" dirty="0"/>
          </a:p>
        </p:txBody>
      </p:sp>
    </p:spTree>
    <p:extLst>
      <p:ext uri="{BB962C8B-B14F-4D97-AF65-F5344CB8AC3E}">
        <p14:creationId xmlns:p14="http://schemas.microsoft.com/office/powerpoint/2010/main" val="38375334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88640"/>
            <a:ext cx="8363272" cy="778098"/>
          </a:xfrm>
        </p:spPr>
        <p:txBody>
          <a:bodyPr>
            <a:noAutofit/>
          </a:bodyPr>
          <a:lstStyle/>
          <a:p>
            <a:pPr algn="l"/>
            <a:r>
              <a:rPr lang="pl-PL" sz="2400" b="1" dirty="0" smtClean="0"/>
              <a:t>Typologia metod oceny efektywności przedsięwzięć informatycznych</a:t>
            </a:r>
            <a:endParaRPr lang="pl-PL" sz="2400" dirty="0"/>
          </a:p>
        </p:txBody>
      </p:sp>
      <p:sp>
        <p:nvSpPr>
          <p:cNvPr id="3" name="Symbol zastępczy zawartości 2"/>
          <p:cNvSpPr>
            <a:spLocks noGrp="1"/>
          </p:cNvSpPr>
          <p:nvPr>
            <p:ph idx="1"/>
          </p:nvPr>
        </p:nvSpPr>
        <p:spPr>
          <a:xfrm>
            <a:off x="467544" y="1052736"/>
            <a:ext cx="8435280" cy="5256584"/>
          </a:xfrm>
        </p:spPr>
        <p:txBody>
          <a:bodyPr>
            <a:noAutofit/>
          </a:bodyPr>
          <a:lstStyle/>
          <a:p>
            <a:pPr marL="0" indent="0">
              <a:buNone/>
            </a:pPr>
            <a:r>
              <a:rPr lang="pl-PL" sz="1600" dirty="0" smtClean="0"/>
              <a:t>Koncentrujemy </a:t>
            </a:r>
            <a:r>
              <a:rPr lang="pl-PL" sz="1600" dirty="0"/>
              <a:t>się na przeanalizowaniu i porównaniu metod stosowanych do oceny inwestycji informatycznych wyróżnionych w ramach dwóch podstawowych grup, tj. :</a:t>
            </a:r>
          </a:p>
          <a:p>
            <a:pPr lvl="0"/>
            <a:r>
              <a:rPr lang="pl-PL" sz="1600" dirty="0">
                <a:solidFill>
                  <a:srgbClr val="C00000"/>
                </a:solidFill>
              </a:rPr>
              <a:t>metod tradycyjnych, w ramach których wyróżnia się:</a:t>
            </a:r>
          </a:p>
          <a:p>
            <a:pPr lvl="1"/>
            <a:r>
              <a:rPr lang="pl-PL" sz="1400" b="1" dirty="0">
                <a:solidFill>
                  <a:schemeClr val="tx2"/>
                </a:solidFill>
              </a:rPr>
              <a:t>metody statyczne </a:t>
            </a:r>
            <a:r>
              <a:rPr lang="pl-PL" sz="1400" dirty="0"/>
              <a:t>inaczej zwane metodami prostymi, w tym najbardziej znane to: </a:t>
            </a:r>
          </a:p>
          <a:p>
            <a:pPr lvl="2"/>
            <a:r>
              <a:rPr lang="pl-PL" sz="1400" dirty="0"/>
              <a:t>okres zwrotu nakładów inwestycyjnych (</a:t>
            </a:r>
            <a:r>
              <a:rPr lang="pl-PL" sz="1400" i="1" dirty="0" err="1"/>
              <a:t>Payback</a:t>
            </a:r>
            <a:r>
              <a:rPr lang="pl-PL" sz="1400" i="1" dirty="0"/>
              <a:t> Period </a:t>
            </a:r>
            <a:r>
              <a:rPr lang="pl-PL" sz="1400" dirty="0"/>
              <a:t>– PB),</a:t>
            </a:r>
          </a:p>
          <a:p>
            <a:pPr lvl="2"/>
            <a:r>
              <a:rPr lang="pl-PL" sz="1400" dirty="0"/>
              <a:t>prosta stopa zwrotu z nakładów inwestycji (zwana również stopą rentowności lub przeciętną stopa zysku z inwestycji – </a:t>
            </a:r>
            <a:r>
              <a:rPr lang="pl-PL" sz="1400" i="1" dirty="0"/>
              <a:t>Accounting </a:t>
            </a:r>
            <a:r>
              <a:rPr lang="pl-PL" sz="1400" i="1" dirty="0" err="1"/>
              <a:t>Rate</a:t>
            </a:r>
            <a:r>
              <a:rPr lang="pl-PL" sz="1400" i="1" dirty="0"/>
              <a:t> of Return - </a:t>
            </a:r>
            <a:r>
              <a:rPr lang="pl-PL" sz="1400" dirty="0"/>
              <a:t>ARR),</a:t>
            </a:r>
          </a:p>
          <a:p>
            <a:pPr lvl="1"/>
            <a:r>
              <a:rPr lang="pl-PL" sz="1400" b="1" dirty="0">
                <a:solidFill>
                  <a:schemeClr val="tx2"/>
                </a:solidFill>
              </a:rPr>
              <a:t>metody dynamiczne </a:t>
            </a:r>
            <a:r>
              <a:rPr lang="pl-PL" sz="1400" dirty="0"/>
              <a:t>inaczej zwane metodami dyskontowymi, gdzie najczęściej stosuje się: </a:t>
            </a:r>
          </a:p>
          <a:p>
            <a:pPr lvl="2"/>
            <a:r>
              <a:rPr lang="pl-PL" sz="1400" dirty="0"/>
              <a:t>wartość zaktualizowaną (zdyskontowaną) netto (</a:t>
            </a:r>
            <a:r>
              <a:rPr lang="pl-PL" sz="1400" i="1" dirty="0"/>
              <a:t>Net </a:t>
            </a:r>
            <a:r>
              <a:rPr lang="pl-PL" sz="1400" i="1" dirty="0" err="1"/>
              <a:t>Present</a:t>
            </a:r>
            <a:r>
              <a:rPr lang="pl-PL" sz="1400" i="1" dirty="0"/>
              <a:t> Value </a:t>
            </a:r>
            <a:r>
              <a:rPr lang="pl-PL" sz="1400" dirty="0"/>
              <a:t>– NPV),</a:t>
            </a:r>
          </a:p>
          <a:p>
            <a:pPr lvl="2"/>
            <a:r>
              <a:rPr lang="en-US" sz="1400" dirty="0" err="1"/>
              <a:t>wewnętrzną</a:t>
            </a:r>
            <a:r>
              <a:rPr lang="en-US" sz="1400" dirty="0"/>
              <a:t> </a:t>
            </a:r>
            <a:r>
              <a:rPr lang="en-US" sz="1400" dirty="0" err="1"/>
              <a:t>stopę</a:t>
            </a:r>
            <a:r>
              <a:rPr lang="en-US" sz="1400" dirty="0"/>
              <a:t> </a:t>
            </a:r>
            <a:r>
              <a:rPr lang="en-US" sz="1400" dirty="0" err="1"/>
              <a:t>zwrotu</a:t>
            </a:r>
            <a:r>
              <a:rPr lang="en-US" sz="1400" dirty="0"/>
              <a:t> (</a:t>
            </a:r>
            <a:r>
              <a:rPr lang="en-US" sz="1400" i="1" dirty="0"/>
              <a:t>Internal Rate of Return – IRR</a:t>
            </a:r>
            <a:r>
              <a:rPr lang="en-US" sz="1400" dirty="0"/>
              <a:t>),</a:t>
            </a:r>
            <a:endParaRPr lang="pl-PL" sz="1400" dirty="0"/>
          </a:p>
          <a:p>
            <a:pPr lvl="0"/>
            <a:r>
              <a:rPr lang="pl-PL" sz="1600" dirty="0">
                <a:solidFill>
                  <a:srgbClr val="C00000"/>
                </a:solidFill>
              </a:rPr>
              <a:t>metod nowych ukierunkowanych na badanie przedsięwzięć informatycznych, w ramach której najczęściej wymienia się</a:t>
            </a:r>
            <a:r>
              <a:rPr lang="pl-PL" sz="1600" dirty="0"/>
              <a:t>:</a:t>
            </a:r>
          </a:p>
          <a:p>
            <a:pPr lvl="0"/>
            <a:r>
              <a:rPr lang="pl-PL" sz="1400" dirty="0"/>
              <a:t>metodę całkowitego kosztu utrzymania informatyki (zwaną również jako pełne koszty posiadania informatyki – </a:t>
            </a:r>
            <a:r>
              <a:rPr lang="pl-PL" sz="1400" i="1" dirty="0"/>
              <a:t>Total </a:t>
            </a:r>
            <a:r>
              <a:rPr lang="pl-PL" sz="1400" i="1" dirty="0" err="1"/>
              <a:t>Cost</a:t>
            </a:r>
            <a:r>
              <a:rPr lang="pl-PL" sz="1400" i="1" dirty="0"/>
              <a:t> of </a:t>
            </a:r>
            <a:r>
              <a:rPr lang="pl-PL" sz="1400" i="1" dirty="0" err="1"/>
              <a:t>Ownership</a:t>
            </a:r>
            <a:r>
              <a:rPr lang="pl-PL" sz="1400" i="1" dirty="0"/>
              <a:t> </a:t>
            </a:r>
            <a:r>
              <a:rPr lang="pl-PL" sz="1400" dirty="0"/>
              <a:t>– TCO),</a:t>
            </a:r>
          </a:p>
          <a:p>
            <a:pPr lvl="0"/>
            <a:r>
              <a:rPr lang="pl-PL" sz="1400" dirty="0"/>
              <a:t>metodę całkowitego wpływu ekonomicznego (</a:t>
            </a:r>
            <a:r>
              <a:rPr lang="pl-PL" sz="1400" i="1" dirty="0"/>
              <a:t>Total </a:t>
            </a:r>
            <a:r>
              <a:rPr lang="pl-PL" sz="1400" i="1" dirty="0" err="1"/>
              <a:t>Economic</a:t>
            </a:r>
            <a:r>
              <a:rPr lang="pl-PL" sz="1400" i="1" dirty="0"/>
              <a:t> </a:t>
            </a:r>
            <a:r>
              <a:rPr lang="pl-PL" sz="1400" i="1" dirty="0" err="1"/>
              <a:t>Impact</a:t>
            </a:r>
            <a:r>
              <a:rPr lang="pl-PL" sz="1400" i="1" dirty="0"/>
              <a:t> – </a:t>
            </a:r>
            <a:r>
              <a:rPr lang="pl-PL" sz="1400" dirty="0"/>
              <a:t>TEI),</a:t>
            </a:r>
          </a:p>
          <a:p>
            <a:pPr lvl="0"/>
            <a:r>
              <a:rPr lang="pl-PL" sz="1400" dirty="0"/>
              <a:t>metodę opcji rzeczywistych (</a:t>
            </a:r>
            <a:r>
              <a:rPr lang="pl-PL" sz="1400" i="1" dirty="0"/>
              <a:t>Real </a:t>
            </a:r>
            <a:r>
              <a:rPr lang="pl-PL" sz="1400" i="1" dirty="0" err="1"/>
              <a:t>Options</a:t>
            </a:r>
            <a:r>
              <a:rPr lang="pl-PL" sz="1400" i="1" dirty="0"/>
              <a:t> Metod – </a:t>
            </a:r>
            <a:r>
              <a:rPr lang="pl-PL" sz="1400" dirty="0"/>
              <a:t>ROM),</a:t>
            </a:r>
          </a:p>
          <a:p>
            <a:pPr lvl="0"/>
            <a:r>
              <a:rPr lang="pl-PL" sz="1400" dirty="0"/>
              <a:t>informatyczną kartę wyników (</a:t>
            </a:r>
            <a:r>
              <a:rPr lang="pl-PL" sz="1400" i="1" dirty="0"/>
              <a:t>Information Technology </a:t>
            </a:r>
            <a:r>
              <a:rPr lang="pl-PL" sz="1400" i="1" dirty="0" err="1"/>
              <a:t>Scorecard</a:t>
            </a:r>
            <a:r>
              <a:rPr lang="pl-PL" sz="1400" i="1" dirty="0"/>
              <a:t> – </a:t>
            </a:r>
            <a:r>
              <a:rPr lang="pl-PL" sz="1400" dirty="0"/>
              <a:t>ITSC)</a:t>
            </a:r>
            <a:r>
              <a:rPr lang="pl-PL" sz="1400" i="1" dirty="0"/>
              <a:t>,</a:t>
            </a:r>
            <a:endParaRPr lang="pl-PL" sz="1400" dirty="0"/>
          </a:p>
          <a:p>
            <a:pPr lvl="0"/>
            <a:r>
              <a:rPr lang="pl-PL" sz="1400" dirty="0"/>
              <a:t>ekonomikę informacji (</a:t>
            </a:r>
            <a:r>
              <a:rPr lang="pl-PL" sz="1400" i="1" dirty="0"/>
              <a:t>Information </a:t>
            </a:r>
            <a:r>
              <a:rPr lang="pl-PL" sz="1400" i="1" dirty="0" err="1"/>
              <a:t>Economics</a:t>
            </a:r>
            <a:r>
              <a:rPr lang="pl-PL" sz="1400" i="1" dirty="0"/>
              <a:t> –</a:t>
            </a:r>
            <a:r>
              <a:rPr lang="pl-PL" sz="1400" dirty="0"/>
              <a:t> IE),</a:t>
            </a:r>
          </a:p>
          <a:p>
            <a:pPr lvl="0"/>
            <a:r>
              <a:rPr lang="pl-PL" sz="1400" dirty="0"/>
              <a:t>oczekiwaną wartość informacji (</a:t>
            </a:r>
            <a:r>
              <a:rPr lang="pl-PL" sz="1400" i="1" dirty="0" err="1"/>
              <a:t>Expected</a:t>
            </a:r>
            <a:r>
              <a:rPr lang="pl-PL" sz="1400" i="1" dirty="0"/>
              <a:t> Value of Information</a:t>
            </a:r>
            <a:r>
              <a:rPr lang="pl-PL" sz="1400" dirty="0"/>
              <a:t> – EVI),</a:t>
            </a:r>
          </a:p>
          <a:p>
            <a:pPr lvl="0"/>
            <a:r>
              <a:rPr lang="pl-PL" sz="1400" dirty="0"/>
              <a:t>metodę </a:t>
            </a:r>
            <a:r>
              <a:rPr lang="pl-PL" sz="1400" i="1" dirty="0"/>
              <a:t>Applied Information </a:t>
            </a:r>
            <a:r>
              <a:rPr lang="pl-PL" sz="1400" i="1" dirty="0" err="1"/>
              <a:t>Economics</a:t>
            </a:r>
            <a:r>
              <a:rPr lang="pl-PL" sz="1400" dirty="0"/>
              <a:t> (AIE</a:t>
            </a:r>
            <a:r>
              <a:rPr lang="pl-PL" sz="1400" dirty="0" smtClean="0"/>
              <a:t>).</a:t>
            </a:r>
            <a:endParaRPr lang="pl-PL" sz="1400" dirty="0"/>
          </a:p>
        </p:txBody>
      </p:sp>
    </p:spTree>
    <p:extLst>
      <p:ext uri="{BB962C8B-B14F-4D97-AF65-F5344CB8AC3E}">
        <p14:creationId xmlns:p14="http://schemas.microsoft.com/office/powerpoint/2010/main" val="84400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a:t>Tradycyjne metody oceny efektywności przedsięwzięć informatycznych </a:t>
            </a:r>
            <a:endParaRPr lang="pl-PL" sz="2400" dirty="0"/>
          </a:p>
        </p:txBody>
      </p:sp>
      <p:sp>
        <p:nvSpPr>
          <p:cNvPr id="3" name="Symbol zastępczy zawartości 2"/>
          <p:cNvSpPr>
            <a:spLocks noGrp="1"/>
          </p:cNvSpPr>
          <p:nvPr>
            <p:ph idx="1"/>
          </p:nvPr>
        </p:nvSpPr>
        <p:spPr/>
        <p:txBody>
          <a:bodyPr>
            <a:normAutofit fontScale="62500" lnSpcReduction="20000"/>
          </a:bodyPr>
          <a:lstStyle/>
          <a:p>
            <a:pPr algn="just"/>
            <a:r>
              <a:rPr lang="pl-PL" dirty="0"/>
              <a:t>Grupa metod tradycyjnych stanowi zestaw metod finansowych (stąd nazywanych również metodami finansowymi tradycyjnymi) pozwalających na ocenę każdej inwestycji realizowanej przez obiekt gospodarczy. </a:t>
            </a:r>
            <a:endParaRPr lang="pl-PL" dirty="0" smtClean="0"/>
          </a:p>
          <a:p>
            <a:pPr algn="just"/>
            <a:r>
              <a:rPr lang="pl-PL" dirty="0" smtClean="0"/>
              <a:t>Ponieważ </a:t>
            </a:r>
            <a:r>
              <a:rPr lang="pl-PL" dirty="0"/>
              <a:t>wdrożenie systemu informatycznego jest dla przedsiębiorstwa także inwestycją, stąd metody te można również zastosować do przeprowadzenia badania efektywności przedsięwzięcia informatycznego. </a:t>
            </a:r>
            <a:endParaRPr lang="pl-PL" dirty="0" smtClean="0"/>
          </a:p>
          <a:p>
            <a:pPr algn="just"/>
            <a:r>
              <a:rPr lang="pl-PL" dirty="0" smtClean="0"/>
              <a:t>Skoncentrujemy </a:t>
            </a:r>
            <a:r>
              <a:rPr lang="pl-PL" dirty="0"/>
              <a:t>się na przeanalizowaniu najczęściej wymienianych w literaturze, jak i praktyce metodach tradycyjnych statycznych oraz dynamicznych.</a:t>
            </a:r>
          </a:p>
          <a:p>
            <a:pPr algn="just"/>
            <a:r>
              <a:rPr lang="pl-PL" dirty="0"/>
              <a:t>Metody statyczne przeprowadzają rachunek opłacalności inwestycji na podstawie danych dotyczących jednego roku lub wartości przeciętnych z kilku lat. </a:t>
            </a:r>
            <a:endParaRPr lang="pl-PL" dirty="0" smtClean="0"/>
          </a:p>
          <a:p>
            <a:pPr algn="just"/>
            <a:r>
              <a:rPr lang="pl-PL" dirty="0" smtClean="0"/>
              <a:t>Są </a:t>
            </a:r>
            <a:r>
              <a:rPr lang="pl-PL" dirty="0"/>
              <a:t>to dane nominalne, nie sprowadzane do porównywalności przez dyskontowanie oraz nie uwzględniające zmiennej w czasie wartości </a:t>
            </a:r>
            <a:r>
              <a:rPr lang="pl-PL" dirty="0" smtClean="0"/>
              <a:t>pieniądza</a:t>
            </a:r>
          </a:p>
          <a:p>
            <a:pPr algn="just"/>
            <a:r>
              <a:rPr lang="pl-PL" dirty="0" smtClean="0"/>
              <a:t>Dzielą się na statyczne i dynamiczne</a:t>
            </a:r>
            <a:endParaRPr lang="pl-PL" dirty="0"/>
          </a:p>
        </p:txBody>
      </p:sp>
    </p:spTree>
    <p:extLst>
      <p:ext uri="{BB962C8B-B14F-4D97-AF65-F5344CB8AC3E}">
        <p14:creationId xmlns:p14="http://schemas.microsoft.com/office/powerpoint/2010/main" val="663654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116632"/>
            <a:ext cx="8229600" cy="936104"/>
          </a:xfrm>
        </p:spPr>
        <p:txBody>
          <a:bodyPr>
            <a:noAutofit/>
          </a:bodyPr>
          <a:lstStyle/>
          <a:p>
            <a:pPr algn="l"/>
            <a:r>
              <a:rPr lang="pl-PL" sz="2000" b="1" dirty="0" smtClean="0"/>
              <a:t>Tradycyjne (statyczne) metody oceny efektywności przedsięwzięć informatycznych - </a:t>
            </a:r>
            <a:r>
              <a:rPr lang="pl-PL" sz="1800" dirty="0" smtClean="0"/>
              <a:t>okres </a:t>
            </a:r>
            <a:r>
              <a:rPr lang="pl-PL" sz="1800" dirty="0"/>
              <a:t>zwrotu nakładów inwestycyjnych (PB) </a:t>
            </a:r>
            <a:endParaRPr lang="pl-PL" sz="2000" dirty="0"/>
          </a:p>
        </p:txBody>
      </p:sp>
      <p:sp>
        <p:nvSpPr>
          <p:cNvPr id="3" name="Symbol zastępczy zawartości 2"/>
          <p:cNvSpPr>
            <a:spLocks noGrp="1"/>
          </p:cNvSpPr>
          <p:nvPr>
            <p:ph idx="1"/>
          </p:nvPr>
        </p:nvSpPr>
        <p:spPr>
          <a:xfrm>
            <a:off x="467544" y="1052736"/>
            <a:ext cx="8363272" cy="5688632"/>
          </a:xfrm>
        </p:spPr>
        <p:txBody>
          <a:bodyPr>
            <a:noAutofit/>
          </a:bodyPr>
          <a:lstStyle/>
          <a:p>
            <a:pPr lvl="0" algn="just"/>
            <a:r>
              <a:rPr lang="pl-PL" sz="1600" dirty="0"/>
              <a:t>Okres zwrotu nakładów inwestycyjnych (PB) określa prze­dział czasu, w ciągu którego przychody netto z inwestycji pokryją koszt tej inwe­stycji. </a:t>
            </a:r>
            <a:endParaRPr lang="pl-PL" sz="1600" dirty="0" smtClean="0"/>
          </a:p>
          <a:p>
            <a:pPr lvl="0" algn="just"/>
            <a:r>
              <a:rPr lang="pl-PL" sz="1600" dirty="0" smtClean="0"/>
              <a:t>Jest </a:t>
            </a:r>
            <a:r>
              <a:rPr lang="pl-PL" sz="1600" dirty="0"/>
              <a:t>zatem miernikiem czasu, który upłynie, aby pierwotne wydatki poniesione na inwestycję zostały całkowicie odzyskane z dochodów pieniężnych osiągniętych dzięki eksploatacji systemu informatycznego. Im ten okres jest krótszy, tym lepiej. </a:t>
            </a:r>
            <a:endParaRPr lang="pl-PL" sz="1600" dirty="0" smtClean="0"/>
          </a:p>
          <a:p>
            <a:pPr lvl="0" algn="just"/>
            <a:r>
              <a:rPr lang="pl-PL" sz="1600" dirty="0" smtClean="0"/>
              <a:t>Aby </a:t>
            </a:r>
            <a:r>
              <a:rPr lang="pl-PL" sz="1600" dirty="0"/>
              <a:t>było możliwe pod­jęcie decyzji o realizacji bądź odrzuceniu przedsięwzięcia informatycznego na podstawie tego kryterium, potrzebne jest wcześniejsze ustalenie maksymalnego dopuszczalnego (krytycznego, progowego, granicznego) okresu zwrotu dla danego projektu (</a:t>
            </a:r>
            <a:r>
              <a:rPr lang="pl-PL" sz="1600" dirty="0" err="1"/>
              <a:t>PB</a:t>
            </a:r>
            <a:r>
              <a:rPr lang="pl-PL" sz="1600" baseline="-25000" dirty="0" err="1"/>
              <a:t>k</a:t>
            </a:r>
            <a:r>
              <a:rPr lang="pl-PL" sz="1600" dirty="0" smtClean="0"/>
              <a:t>). </a:t>
            </a:r>
          </a:p>
          <a:p>
            <a:pPr lvl="0" algn="just"/>
            <a:r>
              <a:rPr lang="pl-PL" sz="1600" dirty="0" smtClean="0"/>
              <a:t>Sposób</a:t>
            </a:r>
            <a:r>
              <a:rPr lang="pl-PL" sz="1600" dirty="0"/>
              <a:t>, w jaki wyznacza się tą wartość progową nie jest jednoznacznie określony, decyzja ta najczęściej należy do kadry kierowniczej przedsiębiorstwa wdrażającego system informatyczny. Stosuje się następujące kryteria wyboru projektu do </a:t>
            </a:r>
            <a:r>
              <a:rPr lang="pl-PL" sz="1600" dirty="0" smtClean="0"/>
              <a:t>realizacji: </a:t>
            </a:r>
            <a:r>
              <a:rPr lang="pl-PL" sz="1600" dirty="0"/>
              <a:t>jeżeli </a:t>
            </a:r>
            <a:r>
              <a:rPr lang="pl-PL" sz="1600" dirty="0">
                <a:solidFill>
                  <a:srgbClr val="C00000"/>
                </a:solidFill>
              </a:rPr>
              <a:t>PB &lt; PB</a:t>
            </a:r>
            <a:r>
              <a:rPr lang="pl-PL" sz="1600" baseline="-25000" dirty="0">
                <a:solidFill>
                  <a:srgbClr val="C00000"/>
                </a:solidFill>
              </a:rPr>
              <a:t>K</a:t>
            </a:r>
            <a:r>
              <a:rPr lang="pl-PL" sz="1600" dirty="0"/>
              <a:t>, to projekt można przyjąć do realizacji (lub dalszej analizy) oraz jeżeli PB &gt; PB</a:t>
            </a:r>
            <a:r>
              <a:rPr lang="pl-PL" sz="1600" baseline="-25000" dirty="0"/>
              <a:t>K</a:t>
            </a:r>
            <a:r>
              <a:rPr lang="pl-PL" sz="1600" dirty="0"/>
              <a:t>, to projekt jest: odrzucany lub poddany dalszej analizie, gdzie o ewentualnym przyjęciu lub odrzuceniu projektu powinny zadecydować inne czynniki nieujęte w tym kryterium. Zaletą tej metody jest łatwość jej użycia. </a:t>
            </a:r>
            <a:endParaRPr lang="pl-PL" sz="1600" dirty="0" smtClean="0"/>
          </a:p>
          <a:p>
            <a:pPr lvl="0" algn="just"/>
            <a:r>
              <a:rPr lang="pl-PL" sz="1600" dirty="0" smtClean="0"/>
              <a:t>Natomiast </a:t>
            </a:r>
            <a:r>
              <a:rPr lang="pl-PL" sz="1600" dirty="0"/>
              <a:t>do wad należy zaliczyć </a:t>
            </a:r>
            <a:r>
              <a:rPr lang="pl-PL" sz="1600" dirty="0" smtClean="0"/>
              <a:t>: </a:t>
            </a:r>
            <a:endParaRPr lang="pl-PL" sz="1800" dirty="0"/>
          </a:p>
          <a:p>
            <a:pPr lvl="1" algn="just"/>
            <a:r>
              <a:rPr lang="pl-PL" sz="1400" dirty="0"/>
              <a:t>nie branie pod uwagę wpływu czasu na wartość pieniądza w okresie realizacji inwestycji,</a:t>
            </a:r>
            <a:endParaRPr lang="pl-PL" sz="1600" dirty="0"/>
          </a:p>
          <a:p>
            <a:pPr lvl="1" algn="just"/>
            <a:r>
              <a:rPr lang="pl-PL" sz="1400" dirty="0"/>
              <a:t>trudność w ustaleniu krytycznego okresu zwrotu na inwestycje (jest to często subiektywna miara),</a:t>
            </a:r>
            <a:endParaRPr lang="pl-PL" sz="1600" dirty="0"/>
          </a:p>
          <a:p>
            <a:pPr lvl="1" algn="just"/>
            <a:r>
              <a:rPr lang="pl-PL" sz="1400" dirty="0"/>
              <a:t>nie uwzględnianie przepływów pieniężnych następujących po okresie zwrotu,</a:t>
            </a:r>
            <a:endParaRPr lang="pl-PL" sz="1600" dirty="0"/>
          </a:p>
          <a:p>
            <a:pPr lvl="1" algn="just"/>
            <a:r>
              <a:rPr lang="pl-PL" sz="1400" dirty="0"/>
              <a:t>nie umożliwia wprowadzenie do procesu oceny ryzyka związanego z realizacją inwestycji (w przypadku przedsięwzięcia informatycznego ryzyko jest duże),</a:t>
            </a:r>
            <a:endParaRPr lang="pl-PL" sz="1600" dirty="0"/>
          </a:p>
          <a:p>
            <a:pPr lvl="1" algn="just"/>
            <a:r>
              <a:rPr lang="pl-PL" sz="1400" dirty="0"/>
              <a:t>nie dostarcza informacji o rentowności przedsięwzięcia inwestycyjnego.</a:t>
            </a:r>
            <a:endParaRPr lang="pl-PL" sz="1600" dirty="0"/>
          </a:p>
          <a:p>
            <a:pPr algn="just"/>
            <a:endParaRPr lang="pl-PL" sz="1600" dirty="0"/>
          </a:p>
        </p:txBody>
      </p:sp>
    </p:spTree>
    <p:extLst>
      <p:ext uri="{BB962C8B-B14F-4D97-AF65-F5344CB8AC3E}">
        <p14:creationId xmlns:p14="http://schemas.microsoft.com/office/powerpoint/2010/main" val="39239386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000" b="1" dirty="0" smtClean="0"/>
              <a:t>Tradycyjne (statyczne) metody oceny efektywności przedsięwzięć informatycznych - </a:t>
            </a:r>
            <a:r>
              <a:rPr lang="pl-PL" sz="1800" dirty="0" smtClean="0"/>
              <a:t>prosta </a:t>
            </a:r>
            <a:r>
              <a:rPr lang="pl-PL" sz="1800" dirty="0"/>
              <a:t>stopa zwrotu z nakładów inwestycji (</a:t>
            </a:r>
            <a:r>
              <a:rPr lang="pl-PL" sz="1800" dirty="0" smtClean="0"/>
              <a:t>ARR)</a:t>
            </a:r>
            <a:endParaRPr lang="pl-PL" sz="2000" dirty="0"/>
          </a:p>
        </p:txBody>
      </p:sp>
      <p:sp>
        <p:nvSpPr>
          <p:cNvPr id="3" name="Symbol zastępczy zawartości 2"/>
          <p:cNvSpPr>
            <a:spLocks noGrp="1"/>
          </p:cNvSpPr>
          <p:nvPr>
            <p:ph idx="1"/>
          </p:nvPr>
        </p:nvSpPr>
        <p:spPr>
          <a:xfrm>
            <a:off x="457200" y="1600200"/>
            <a:ext cx="8435280" cy="4997152"/>
          </a:xfrm>
        </p:spPr>
        <p:txBody>
          <a:bodyPr>
            <a:normAutofit fontScale="62500" lnSpcReduction="20000"/>
          </a:bodyPr>
          <a:lstStyle/>
          <a:p>
            <a:pPr lvl="0" algn="just"/>
            <a:r>
              <a:rPr lang="pl-PL" dirty="0"/>
              <a:t>Prosta stopa zwrotu z nakładów inwestycji (ARR) jest relacją przeciętnych rocznych nadwyżek netto osiąganych w danym okresie do nominalnego nakładu inwestycyjnego. </a:t>
            </a:r>
            <a:endParaRPr lang="pl-PL" dirty="0" smtClean="0"/>
          </a:p>
          <a:p>
            <a:pPr lvl="0" algn="just"/>
            <a:r>
              <a:rPr lang="pl-PL" dirty="0" smtClean="0"/>
              <a:t>Celem </a:t>
            </a:r>
            <a:r>
              <a:rPr lang="pl-PL" dirty="0"/>
              <a:t>takiego sposobu liczenia efektywności jest określenie wpływu, jaki wywiera inwestycja na bilans przedsiębiorstwa i jego rachunek wyników, a nie wielkość przepływu pieniężnego. </a:t>
            </a:r>
            <a:endParaRPr lang="pl-PL" dirty="0" smtClean="0"/>
          </a:p>
          <a:p>
            <a:pPr lvl="0" algn="just"/>
            <a:r>
              <a:rPr lang="pl-PL" dirty="0" smtClean="0"/>
              <a:t>Przy </a:t>
            </a:r>
            <a:r>
              <a:rPr lang="pl-PL" dirty="0"/>
              <a:t>analizowaniu alternatywnych rozwiązań za najlepsze należy uznać to przedsięwzięcie, które charakteryzuje się największą stopą </a:t>
            </a:r>
            <a:r>
              <a:rPr lang="pl-PL" dirty="0" smtClean="0"/>
              <a:t>rentowności. </a:t>
            </a:r>
          </a:p>
          <a:p>
            <a:pPr lvl="0" algn="just"/>
            <a:r>
              <a:rPr lang="pl-PL" dirty="0" smtClean="0"/>
              <a:t>Analogicznie </a:t>
            </a:r>
            <a:r>
              <a:rPr lang="pl-PL" dirty="0"/>
              <a:t>jak w poprzedniej metodzie, wyznacza się graniczną stopę, przyjętą przez decydentów, gdzie akceptowane są wszystkie inwestycje dla których stopa zwrotu jest większa od wyznaczonej wartości. </a:t>
            </a:r>
            <a:endParaRPr lang="pl-PL" dirty="0" smtClean="0"/>
          </a:p>
          <a:p>
            <a:pPr lvl="0" algn="just"/>
            <a:r>
              <a:rPr lang="pl-PL" dirty="0" smtClean="0"/>
              <a:t>Zaletami </a:t>
            </a:r>
            <a:r>
              <a:rPr lang="pl-PL" dirty="0"/>
              <a:t>tej miary są: prostota obliczeń, wykorzystanie łatwo dostępnych danych, które pochodzą z typowych sprawozdań finansowych, oraz łatwość interpretacji uzyskanych wyników. </a:t>
            </a:r>
            <a:endParaRPr lang="pl-PL" dirty="0" smtClean="0"/>
          </a:p>
          <a:p>
            <a:pPr lvl="0" algn="just"/>
            <a:r>
              <a:rPr lang="pl-PL" dirty="0" smtClean="0"/>
              <a:t>Natomiast </a:t>
            </a:r>
            <a:r>
              <a:rPr lang="pl-PL" dirty="0"/>
              <a:t>wadami: pomijanie wpływu czasu na wartość efektów i nakładów, stosowanie wielu różnych formuł obliczeniowych ARR oraz subiektywny sposób ustalania wielkości granicznej stopy rentowności, która decyduje o bezwzględnej ocenie efektywności analizowanego przedsięwzięcia. </a:t>
            </a:r>
          </a:p>
          <a:p>
            <a:pPr algn="just"/>
            <a:endParaRPr lang="pl-PL" dirty="0"/>
          </a:p>
        </p:txBody>
      </p:sp>
    </p:spTree>
    <p:extLst>
      <p:ext uri="{BB962C8B-B14F-4D97-AF65-F5344CB8AC3E}">
        <p14:creationId xmlns:p14="http://schemas.microsoft.com/office/powerpoint/2010/main" val="20899485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pPr algn="l"/>
            <a:r>
              <a:rPr lang="pl-PL" sz="2400" b="1" dirty="0" smtClean="0"/>
              <a:t>Tradycyjne (statyczne) metody oceny efektywności przedsięwzięć informatycznych</a:t>
            </a:r>
            <a:endParaRPr lang="pl-PL" sz="2400" dirty="0"/>
          </a:p>
        </p:txBody>
      </p:sp>
      <p:sp>
        <p:nvSpPr>
          <p:cNvPr id="3" name="Symbol zastępczy zawartości 2"/>
          <p:cNvSpPr>
            <a:spLocks noGrp="1"/>
          </p:cNvSpPr>
          <p:nvPr>
            <p:ph idx="1"/>
          </p:nvPr>
        </p:nvSpPr>
        <p:spPr/>
        <p:txBody>
          <a:bodyPr>
            <a:normAutofit fontScale="70000" lnSpcReduction="20000"/>
          </a:bodyPr>
          <a:lstStyle/>
          <a:p>
            <a:pPr algn="just"/>
            <a:r>
              <a:rPr lang="pl-PL" dirty="0" smtClean="0"/>
              <a:t>Podsumowując omawianie metod statycznych trzeba zaznaczyć, iż są one proste w zastosowaniu i wskazane, gdy występuje ko­nieczność szybkiej oceny wyłącznie typowych inwestycji informatycznych i podjęcia decyzji. </a:t>
            </a:r>
          </a:p>
          <a:p>
            <a:pPr algn="just"/>
            <a:r>
              <a:rPr lang="pl-PL" dirty="0" smtClean="0"/>
              <a:t>Jednak nie po­winny stanowić podstawowego kryterium w przypadku przedsięwzięć długotermi­nowych, o dużym poziomie ryzyka, gdzie wymaga się stosunkowo krótkich okresów zwrotu oraz w gospodarkach charakteryzujących się znaczną inflacją, ponieważ nie uwzględniają wpływu czynnika czasu na wartość pieniądza, który jest miernikiem zarówno nakładów, jak i efektów. </a:t>
            </a:r>
          </a:p>
          <a:p>
            <a:pPr algn="just"/>
            <a:r>
              <a:rPr lang="pl-PL" dirty="0" smtClean="0"/>
              <a:t>Ze względu na to, iż metody te odznaczają się mniejszą realnością ocen uzyskiwanych przy ich stosowaniu, powinno się z nich korzystać tylko na etapie wstępnego badania przedsięwzięcia informatycznego. </a:t>
            </a:r>
            <a:endParaRPr lang="pl-PL" dirty="0"/>
          </a:p>
        </p:txBody>
      </p:sp>
    </p:spTree>
    <p:extLst>
      <p:ext uri="{BB962C8B-B14F-4D97-AF65-F5344CB8AC3E}">
        <p14:creationId xmlns:p14="http://schemas.microsoft.com/office/powerpoint/2010/main" val="392197446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24469</Words>
  <Application>Microsoft Office PowerPoint</Application>
  <PresentationFormat>Pokaz na ekranie (4:3)</PresentationFormat>
  <Paragraphs>2244</Paragraphs>
  <Slides>226</Slides>
  <Notes>0</Notes>
  <HiddenSlides>0</HiddenSlides>
  <MMClips>0</MMClips>
  <ScaleCrop>false</ScaleCrop>
  <HeadingPairs>
    <vt:vector size="6" baseType="variant">
      <vt:variant>
        <vt:lpstr>Motyw</vt:lpstr>
      </vt:variant>
      <vt:variant>
        <vt:i4>1</vt:i4>
      </vt:variant>
      <vt:variant>
        <vt:lpstr>Osadzone serwery OLE</vt:lpstr>
      </vt:variant>
      <vt:variant>
        <vt:i4>3</vt:i4>
      </vt:variant>
      <vt:variant>
        <vt:lpstr>Tytuły slajdów</vt:lpstr>
      </vt:variant>
      <vt:variant>
        <vt:i4>226</vt:i4>
      </vt:variant>
    </vt:vector>
  </HeadingPairs>
  <TitlesOfParts>
    <vt:vector size="230" baseType="lpstr">
      <vt:lpstr>Motyw pakietu Office</vt:lpstr>
      <vt:lpstr>Slajd</vt:lpstr>
      <vt:lpstr>Równanie</vt:lpstr>
      <vt:lpstr>Fotografia Photo Editor</vt:lpstr>
      <vt:lpstr>Metody oceny efektywności ekonomicznej inwestycji informatycznych </vt:lpstr>
      <vt:lpstr>Harmonogram zajęć</vt:lpstr>
      <vt:lpstr>Literatura:</vt:lpstr>
      <vt:lpstr>Problemy zastosowania systemów informatycznych w organizacji</vt:lpstr>
      <vt:lpstr>Efektywność ekonomiczna (darmowa encyklopedia wiedzy – Onet)</vt:lpstr>
      <vt:lpstr>Efektywność ekonomiczna (Encyklopedia PWN)</vt:lpstr>
      <vt:lpstr>Prezentacja programu PowerPoint</vt:lpstr>
      <vt:lpstr>Efektywność ekonomiczna (Wikipedia)</vt:lpstr>
      <vt:lpstr>Efektywność ekonomiczna systemów informatycznych</vt:lpstr>
      <vt:lpstr>Coś z życia, czyli statystyki trochę: średnia skala realizacji projektów analizowanych przez The Standish Group w wybranych latach z okresu 1994 - 2010</vt:lpstr>
      <vt:lpstr>Czynniki powodzenia projektów w 2004 r. i ich porównanie z czynnikami z roku 1994 i 2002 </vt:lpstr>
      <vt:lpstr>Czynniki utrudniające realizację projektu</vt:lpstr>
      <vt:lpstr>Średnia skala przekroczenia planowanego czasu realizacji projektów w latach 1994 – 2004 w odstępach dwuletnich wg Standish Group</vt:lpstr>
      <vt:lpstr>Średnia skala przekroczenia planowanych kosztów realizacji projektu w latach 1994 – 2004 w odstępach dwuletnich wg Standish Group </vt:lpstr>
      <vt:lpstr>Średnia skala niedotrzymania planowanego zakresu projektu w latach 1994 – 2004 w odstępach dwuletnich wg Standish Group</vt:lpstr>
      <vt:lpstr>Menedżerowie projektów zidentyfikowali i scharakteryzowali pięć krytycznych obszarów  stanowiących największe ograniczenia w osiągnięciu sukcesu:</vt:lpstr>
      <vt:lpstr>Prezentacja programu PowerPoint</vt:lpstr>
      <vt:lpstr>Dziesięć najważniejszych czynników przyczyniających się do sukcesu projektu:</vt:lpstr>
      <vt:lpstr>Prezentacja programu PowerPoint</vt:lpstr>
      <vt:lpstr>Prezentacja programu PowerPoint</vt:lpstr>
      <vt:lpstr>Prezentacja programu PowerPoint</vt:lpstr>
      <vt:lpstr>Miejsce i rola oceny ekonomicznej przedsięwzięć w cyklu życia projektu informatycznego</vt:lpstr>
      <vt:lpstr>Model cyklu życia</vt:lpstr>
      <vt:lpstr>ETAPY CYKLU ŻYCIA SYSTEMU INFORMATYCZNEGO</vt:lpstr>
      <vt:lpstr>Tradycyjne modele cyklu życia systemu informatycznego</vt:lpstr>
      <vt:lpstr>TRADYCYJNE MODELE CYKLU ŻYCIA SYSTEMU</vt:lpstr>
      <vt:lpstr>MODEL KASKADOWY</vt:lpstr>
      <vt:lpstr>MODEL KASKADOWY (LINIOWY)</vt:lpstr>
      <vt:lpstr>MODEL EWOLUCYJNY</vt:lpstr>
      <vt:lpstr>MODEL EWOLUCYJNY</vt:lpstr>
      <vt:lpstr>MODEL PRZYROSTOWY</vt:lpstr>
      <vt:lpstr>MODEL PRZYROSTOWY</vt:lpstr>
      <vt:lpstr>MODEL TWORZENIA STRUKTURY BAZ DANYCH</vt:lpstr>
      <vt:lpstr>MODEL TWORZENIA STRUKTURY BAZY DANYCH</vt:lpstr>
      <vt:lpstr>MODEL PROTOTYPOWANIA</vt:lpstr>
      <vt:lpstr>MODEL Z TWORZENIEM PROTOTYPU</vt:lpstr>
      <vt:lpstr>MODEL SPIRALNY</vt:lpstr>
      <vt:lpstr>MODEL SPIRALNY</vt:lpstr>
      <vt:lpstr>Założenia metodyk nowoczesnych (zwinnych), a efektywność, czyli co się zmieniło</vt:lpstr>
      <vt:lpstr>Założenia metodyk nowoczesnych (zwinnych)</vt:lpstr>
      <vt:lpstr>Założenia metodyk nowoczesnych (zwinnych)</vt:lpstr>
      <vt:lpstr>Założenia metodyk nowoczesnych (zwinnych)</vt:lpstr>
      <vt:lpstr>Założenia metodyk nowoczesnych (zwinnych)</vt:lpstr>
      <vt:lpstr>Model uogólniony – miejsce w nim rachunku ekonomicznego przedsięwzięć informatycznych</vt:lpstr>
      <vt:lpstr>ETAPY ROZWOJU SYSTEMÓW INFORMATYCZNYCH</vt:lpstr>
      <vt:lpstr>WSTĘPNE ROZPOZNANIE SYSTEMU - ETAPY</vt:lpstr>
      <vt:lpstr>KRYTERIA OCENY SYSTEMU</vt:lpstr>
      <vt:lpstr>KOSZTY I NAKŁADY</vt:lpstr>
      <vt:lpstr>POTENCJALNE EFEKTY Z INFORMATYZACJI</vt:lpstr>
      <vt:lpstr>OCENA EKONOMICZNA INWESTYCJI INFORMATYCZNYCH</vt:lpstr>
      <vt:lpstr>Analiza efektywności inwestycji informatycznych</vt:lpstr>
      <vt:lpstr>Analiza efektywności inwestycji informatycznych</vt:lpstr>
      <vt:lpstr>Analiza efektywności inwestycji informatycznych</vt:lpstr>
      <vt:lpstr>Analiza efektywności inwestycji informatycznych</vt:lpstr>
      <vt:lpstr>ZAŁOŻENIA INFORMATYZACJI – końcowy dokument fazy wstępnej</vt:lpstr>
      <vt:lpstr>ANALIZA INFORMACYJNA SYSTEMU- fazy </vt:lpstr>
      <vt:lpstr>SCHEMAT ANALIZY ORGANIZACYJNEJ</vt:lpstr>
      <vt:lpstr>RAPORT "ANALIZA ORGANIZACYJNO-INFORMACYJNA"</vt:lpstr>
      <vt:lpstr>RAPORT "ANALIZA ORGANIZACYJNO-INFORMACYJNA"</vt:lpstr>
      <vt:lpstr>TWORZENIE PROJEKTU TECHNICZNEGO SYSTEMU</vt:lpstr>
      <vt:lpstr>PROJEKT LOGICZNY A FIZYCZNY</vt:lpstr>
      <vt:lpstr>ZAWARTOŚĆ PROJEKTU TECHNICZNEGO</vt:lpstr>
      <vt:lpstr>NASTĘPNE FAZY ROZWOJU SYSTEMU</vt:lpstr>
      <vt:lpstr>NASTĘPNE FAZY ROZWOJU SYSTEMU</vt:lpstr>
      <vt:lpstr>PROCEDURA POMIARU I OCENY EFEKTYWNOŚCI PRZEDSIĘWZIĘĆ INFORMATYCZNYCH. PODSTAWOWE PROBLEMY METODYCZNE</vt:lpstr>
      <vt:lpstr>Pojęcie efektywności w informatyce</vt:lpstr>
      <vt:lpstr>Prezentacja programu PowerPoint</vt:lpstr>
      <vt:lpstr>Prezentacja programu PowerPoint</vt:lpstr>
      <vt:lpstr>Prezentacja programu PowerPoint</vt:lpstr>
      <vt:lpstr>Prezentacja programu PowerPoint</vt:lpstr>
      <vt:lpstr>Doskonalenie procesów informatyzacji a poprawa ich efektywności</vt:lpstr>
      <vt:lpstr>Prezentacja programu PowerPoint</vt:lpstr>
      <vt:lpstr>Prezentacja programu PowerPoint</vt:lpstr>
      <vt:lpstr>Prezentacja programu PowerPoint</vt:lpstr>
      <vt:lpstr>Prezentacja programu PowerPoint</vt:lpstr>
      <vt:lpstr>Prezentacja programu PowerPoint</vt:lpstr>
      <vt:lpstr>Założenia metodyczne badania efektywności przedsięwzięć informatycznych</vt:lpstr>
      <vt:lpstr>Cel badania efektywności przedsięwzięć informatycznych</vt:lpstr>
      <vt:lpstr>Cel badania efektywności przedsięwzięć informatycznych</vt:lpstr>
      <vt:lpstr>Cel badania efektywności przedsięwzięć informatycznych</vt:lpstr>
      <vt:lpstr>Cel badania efektywności przedsięwzięć informatycznych</vt:lpstr>
      <vt:lpstr>Prezentacja programu PowerPoint</vt:lpstr>
      <vt:lpstr>Cele pomiaru i oceny efektywności przedsięwzięć informatycznych w badaniach wykonywanych w przed rozpoczęciem (ex ante), w trakcie realizacji oraz po zakończeniu (ex post) projektów</vt:lpstr>
      <vt:lpstr>Cel badania efektywności przedsięwzięć informatycznych</vt:lpstr>
      <vt:lpstr>Cel badania efektywności przedsięwzięć informatycznych</vt:lpstr>
      <vt:lpstr>Reasumując:</vt:lpstr>
      <vt:lpstr>Założenia organizacji procesu badania efektywności przedsięwzięć informatycznych </vt:lpstr>
      <vt:lpstr>Fazowy model pomiaru i oceny efektywności przedsięwzięć informatycznych</vt:lpstr>
      <vt:lpstr>Fazowy model pomiaru i oceny efektywności przedsięwzięć informatycznych</vt:lpstr>
      <vt:lpstr>Środowisko badania efektywności przedsięwzięć informatycznych</vt:lpstr>
      <vt:lpstr>Prezentacja programu PowerPoint</vt:lpstr>
      <vt:lpstr>Środowisko badania efektywności przedsięwzięć informatycznych</vt:lpstr>
      <vt:lpstr>Typologia metod oceny efektywności przedsięwzięć informatycznych</vt:lpstr>
      <vt:lpstr>Typologia metod oceny efektywności przedsięwzięć informatycznych</vt:lpstr>
      <vt:lpstr>Typologia metod oceny efektywności przedsięwzięć informatycznych</vt:lpstr>
      <vt:lpstr>Tradycyjne metody oceny efektywności przedsięwzięć informatycznych </vt:lpstr>
      <vt:lpstr>Tradycyjne (statyczne) metody oceny efektywności przedsięwzięć informatycznych - okres zwrotu nakładów inwestycyjnych (PB) </vt:lpstr>
      <vt:lpstr>Tradycyjne (statyczne) metody oceny efektywności przedsięwzięć informatycznych - prosta stopa zwrotu z nakładów inwestycji (ARR)</vt:lpstr>
      <vt:lpstr>Tradycyjne (statyczne) metody oceny efektywności przedsięwzięć informatycznych</vt:lpstr>
      <vt:lpstr>Tradycyjne (dynamiczne) metody oceny efektywności przedsięwzięć informatycznych</vt:lpstr>
      <vt:lpstr>Tradycyjne (dynamiczne) metody oceny efektywności przedsięwzięć informatycznych - wartość zaktualizowana netto (NPV)</vt:lpstr>
      <vt:lpstr>Tradycyjne (dynamiczne) metody oceny efektywności przedsięwzięć informatycznych - wartość zaktualizowana netto (NPV)</vt:lpstr>
      <vt:lpstr>Tradycyjne (dynamiczne) metody oceny efektywności przedsięwzięć informatycznych - metoda wewnętrznej stopy zwrotu (IRR) </vt:lpstr>
      <vt:lpstr>Tradycyjne metody oceny efektywności przedsięwzięć informatycznych</vt:lpstr>
      <vt:lpstr>Nowe metody oceny efektywności przedsięwzięć informatycznych</vt:lpstr>
      <vt:lpstr>Nowe metody oceny efektywności przedsięwzięć informatycznych - metoda całkowitego kosztu utrzymania informatyki (TCO), </vt:lpstr>
      <vt:lpstr>Nowe metody oceny efektywności przedsięwzięć informatycznych - metoda całkowitego wpływu ekonomicznego (TEI) </vt:lpstr>
      <vt:lpstr>Nowe metody oceny efektywności przedsięwzięć informatycznych - metoda opcji rzeczywistych (ROM) </vt:lpstr>
      <vt:lpstr>Nowe metody oceny efektywności przedsięwzięć informatycznych - informatyczna karta wyników (ITSC)</vt:lpstr>
      <vt:lpstr>Nowe metody oceny efektywności przedsięwzięć informatycznych - ekonomika informacji (IE) </vt:lpstr>
      <vt:lpstr>Nowe metody oceny efektywności przedsięwzięć informatycznych - metoda oczekiwanej wartość informacji (EVI) </vt:lpstr>
      <vt:lpstr>Nowe metody oceny efektywności przedsięwzięć informatycznych - metoda Applied Information Economics (AIE) </vt:lpstr>
      <vt:lpstr>Porównanie metod oceny efektywności przedsięwzięć informatycznych</vt:lpstr>
      <vt:lpstr>Porównanie metod oceny efektywności przedsięwzięć informatycznych</vt:lpstr>
      <vt:lpstr>Porównanie metod oceny efektywności przedsięwzięć informatycznych</vt:lpstr>
      <vt:lpstr>Porównanie metod oceny efektywności przedsięwzięć informatycznych</vt:lpstr>
      <vt:lpstr>Porównanie metod badania efektywności przedsięwzięć informatycznych </vt:lpstr>
      <vt:lpstr>Tradycyjnie czy nowocześnie - podsumowanie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Case 1</vt:lpstr>
      <vt:lpstr>Efektywność przedsięwzięć IT</vt:lpstr>
      <vt:lpstr>Filary rachunku efektywności projektów europejskich</vt:lpstr>
      <vt:lpstr>Prezentacja programu PowerPoint</vt:lpstr>
      <vt:lpstr>Prezentacja programu PowerPoint</vt:lpstr>
      <vt:lpstr>Wnioski</vt:lpstr>
      <vt:lpstr>Wprowadzenie</vt:lpstr>
      <vt:lpstr>Wartość (mld zł) i dynamika w ujęciu rok do roku (%) rynku IT w Polsce w latach 2004-2010 według danych i prognoz PMR z sierpnia 2010 roku </vt:lpstr>
      <vt:lpstr>Prezentacja programu PowerPoint</vt:lpstr>
      <vt:lpstr>Zestawienie porównawcze struktury zidentyfikowanych przez autora przejawów zmiany strategii informatyzacji w badanych obiektach w latach 2009-2010</vt:lpstr>
      <vt:lpstr>Prezentacja programu PowerPoint</vt:lpstr>
      <vt:lpstr>Prezentacja programu PowerPoint</vt:lpstr>
      <vt:lpstr>Wybrane podstawy metodyczne zarządzania efektywnością ekonomiczną IT</vt:lpstr>
      <vt:lpstr>Możliwe do realizacji scenariusze zarządzania efektywnością IT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Wspomaganie procesu zarządzania efektywnością – kalkulatory ROI/TCO</vt:lpstr>
      <vt:lpstr>Ogólny schemat procesu analizy efektywności ekonomicznej metodami TCO i ROI</vt:lpstr>
      <vt:lpstr>Komentarz</vt:lpstr>
      <vt:lpstr>Prezentacja programu PowerPoint</vt:lpstr>
      <vt:lpstr>Prezentacja programu PowerPoint</vt:lpstr>
      <vt:lpstr>FSM jako zestaw narzędzi optymalizacji łańcucha usług</vt:lpstr>
      <vt:lpstr>Prezentacja programu PowerPoint</vt:lpstr>
      <vt:lpstr>Prezentacja programu PowerPoint</vt:lpstr>
      <vt:lpstr>Przykładem systemu tej klasy oferowanym przez polskiego producenta jest Field Service Management firmy Comarch</vt:lpstr>
      <vt:lpstr>Prezentacja programu PowerPoint</vt:lpstr>
      <vt:lpstr>Wybrane aspekty badania efektywności ekonomicznej zastosowań FSM</vt:lpstr>
      <vt:lpstr>Prezentacja programu PowerPoint</vt:lpstr>
      <vt:lpstr>Średnie wartości wskaźników efektywności wg badania AFSMI/TSIA</vt:lpstr>
      <vt:lpstr>Analogiczne wskaźniki zostały użyte w analizie efektywności ekonomicznej wdrożenia systemu Comarch FSM w hipotetycznej firmie telekomunikacyjnej. Przyjęto, że zmiana wartości KPI, która nastąpi po wdrożeniu aplikacji, zostanie osiągnięta w całości dzięki jej funkcjonalności. Estymując efekty oparto się na danych o wzroście wartości wyróżnionych KPI, którą odnotowano po zastosowaniu systemu Comarch FSM w pięciu innych firmach tej samej branży świadczących usługi „w terenie”. </vt:lpstr>
      <vt:lpstr>Założenia badania i uzyskane wyniki</vt:lpstr>
      <vt:lpstr>Analizując efektywność wdrożenia systemu FSM użyto tych KPI, jako danych wejściowych dla estymacji oczekiwanych korzyści, przy czym przyjęto, że wzrost wartości poszczególnych wskaźników, będzie analogiczny jak w podobnych, wcześniej zrealizowanych projektach (zob. tabela 3)  Natomiast składowe pełnych nakładów inwestycyjnych i kosztów przedsięwzięcia oraz ich rozkład w czasie (ujemne przepływy pieniężne) dla różnych jego wariantów realizacyjnych związanych z trzema dostępnymi wersjami systemu, oszacowano na podstawie dostępnych cenników i kalkulacji przyjętych w podobnych wdrożeniach.  Następnie, używając zaimplementowanego w środowisku Excel kalkulatora ROI/TCO obliczono wartość ROI.   Zestawienie nakładów i kosztów, oczekiwanych efektów oraz obliczone wartości ROI zawiera tabela Pełen opis kalkulatora ROI/TCO zawiera praca T. Sinkiewicz, Efektywność wdrożeń..., op. cit., rozdz. 4.3 i 4.4, natomiast załącznikiem do pracy jest jego implementacja programie Excel. </vt:lpstr>
      <vt:lpstr>Efektywność wdrożenia systemu Comarch FSM</vt:lpstr>
      <vt:lpstr>Podsumowanie</vt:lpstr>
      <vt:lpstr>Interaktywny kalkulator ROI/TCO systemu Comarch FSM </vt:lpstr>
      <vt:lpstr>efektywnośĆ EKONOMICZNA WDRAŻANIA TELEPRACY W ZESPOŁACH INFORMATYCZNYCH NA PRZYKŁADZIE ISTYTUCJI SEKTORA PUBLICZNEGO</vt:lpstr>
      <vt:lpstr>Prezentacja programu PowerPoint</vt:lpstr>
      <vt:lpstr>Prezentacja programu PowerPoint</vt:lpstr>
      <vt:lpstr>Wybrane problemy wdrażania telepracy w zespołach informatycznych</vt:lpstr>
      <vt:lpstr>Najważniejsze zalety i wady telepracy dla instytucji i dla pracowników</vt:lpstr>
      <vt:lpstr>Prezentacja programu PowerPoint</vt:lpstr>
      <vt:lpstr>Prezentacja programu PowerPoint</vt:lpstr>
      <vt:lpstr>Prezentacja programu PowerPoint</vt:lpstr>
      <vt:lpstr>Prezentacja programu PowerPoint</vt:lpstr>
      <vt:lpstr>Prezentacja programu PowerPoint</vt:lpstr>
      <vt:lpstr>Wybrane elementy koncepcji pomiaru i oceny efektywności ekonomicznej wdrożenia telepracy w zespołach informatycznych</vt:lpstr>
      <vt:lpstr>Prezentacja programu PowerPoint</vt:lpstr>
      <vt:lpstr>Ogólny schemat procesu analizy efektywności ekonomicznej rozszerzonej o oceny korzyści trudnych do wyceny pieniężnej oraz czynników zmienności i ryzyka</vt:lpstr>
      <vt:lpstr>Prezentacja programu PowerPoint</vt:lpstr>
      <vt:lpstr>Cele i wskaźniki procesu PO7 Zarządzanie zasobami ludzkimi IT</vt:lpstr>
      <vt:lpstr>Prezentacja programu PowerPoint</vt:lpstr>
      <vt:lpstr>Studium przypadku - ogólna charakterystyka środowiska wdrożenia</vt:lpstr>
      <vt:lpstr>Prezentacja programu PowerPoint</vt:lpstr>
      <vt:lpstr>Pomiar i analiza efektywności wdrożenia finansowymi metodami dyskontowymi - podstawowe parametry analizowanego wdrożenia telepracy</vt:lpstr>
      <vt:lpstr>Prezentacja programu PowerPoint</vt:lpstr>
      <vt:lpstr>Prezentacja programu PowerPoint</vt:lpstr>
      <vt:lpstr>Prezentacja programu PowerPoint</vt:lpstr>
      <vt:lpstr>Rozszerzona analiza i finalna ocena efektywności ekonomicznej wdrożenia telepracy</vt:lpstr>
      <vt:lpstr>Natomiast jeżeli chodzi o przedstawione w następnej tabel wyniki analizy scenariuszowej, a więc wyliczone dla poszczególnych scenariuszy wartości NPV, IRR i MIRR można zauważyć, że projekt – poza scenariuszem pesymistycznym dla 3 letniego okresu analitycznego – w pełni spełnia we wszystkich przypadkach tzw. bezwzględne kryterium opłacalności, gdyż NPV  0 oraz IRR i MIRR  kgr</vt:lpstr>
      <vt:lpstr>Jak wskazano wcześniej, w analizie prowadzonej finansowymi metodami dyskontowymi nie uwzględniano przy szacowaniu korzyści części wskaźników efektywnościowych (KPI) telepracy, gdyż ich wycena pieniężna jest zbyt złożona, czaso- i pracochłonna, a tym samym nieracjonalna z punktu widzenia koniecznych do poniesienia kosztów. Nie oznacza to, że je w badaniu i ocenie ostatecznej wdrożenia pominięto.  Są one na bieżąco monitorowane na podstawie danych rejestrowanych przez odpowiednie służby i/lub systemy działające w instytucji w sferze zarządzania zasobami ludzkimi </vt:lpstr>
      <vt:lpstr>Podsumowanie</vt:lpstr>
      <vt:lpstr>AUTOMATYZACJA SYSTEMÓW ROZLICZEŃ OPARTA NA STANDARDACH EDI NA PRZYKŁADZIE ŁAŃCUCHÓW LOGISTYCZNYCH BRANŻY MOTORYZACYJNEJ. OCENA EFEKTYWNOŚCI EKONOMICZNEJ </vt:lpstr>
      <vt:lpstr>Prezentacja programu PowerPoint</vt:lpstr>
      <vt:lpstr>Automatyzacja rozliczeń w łańcuchach logistycznych branży motoryzacyjnej</vt:lpstr>
      <vt:lpstr>Diagram przypadków użycia dla tradycyjnego procesu fakturowania</vt:lpstr>
      <vt:lpstr>Diagram przypadków użycia procesu samofakturowania (SBI) </vt:lpstr>
      <vt:lpstr>Prezentacja programu PowerPoint</vt:lpstr>
      <vt:lpstr>Prezentacja programu PowerPoint</vt:lpstr>
      <vt:lpstr>Prezentacja programu PowerPoint</vt:lpstr>
      <vt:lpstr>Prezentacja programu PowerPoint</vt:lpstr>
      <vt:lpstr>Ocena efektywności ekonomicznej projektu systemu automatyzacji rozliczeń - ogólna charakterystyka projektu</vt:lpstr>
      <vt:lpstr>Prezentacja programu PowerPoint</vt:lpstr>
      <vt:lpstr>Podstawy metodyczne oceny</vt:lpstr>
      <vt:lpstr>Uzyskane wyniki i ich interpretacja</vt:lpstr>
      <vt:lpstr>Prezentacja programu PowerPoint</vt:lpstr>
      <vt:lpstr>Podsumowanie</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Witek</dc:creator>
  <cp:lastModifiedBy>Witek</cp:lastModifiedBy>
  <cp:revision>88</cp:revision>
  <dcterms:created xsi:type="dcterms:W3CDTF">2015-02-13T08:08:58Z</dcterms:created>
  <dcterms:modified xsi:type="dcterms:W3CDTF">2016-10-29T15:50:57Z</dcterms:modified>
</cp:coreProperties>
</file>