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</p:sldMasterIdLst>
  <p:notesMasterIdLst>
    <p:notesMasterId r:id="rId48"/>
  </p:notesMasterIdLst>
  <p:sldIdLst>
    <p:sldId id="451" r:id="rId5"/>
    <p:sldId id="469" r:id="rId6"/>
    <p:sldId id="452" r:id="rId7"/>
    <p:sldId id="450" r:id="rId8"/>
    <p:sldId id="449" r:id="rId9"/>
    <p:sldId id="419" r:id="rId10"/>
    <p:sldId id="418" r:id="rId11"/>
    <p:sldId id="420" r:id="rId12"/>
    <p:sldId id="422" r:id="rId13"/>
    <p:sldId id="426" r:id="rId14"/>
    <p:sldId id="427" r:id="rId15"/>
    <p:sldId id="425" r:id="rId16"/>
    <p:sldId id="453" r:id="rId17"/>
    <p:sldId id="455" r:id="rId18"/>
    <p:sldId id="430" r:id="rId19"/>
    <p:sldId id="456" r:id="rId20"/>
    <p:sldId id="428" r:id="rId21"/>
    <p:sldId id="431" r:id="rId22"/>
    <p:sldId id="423" r:id="rId23"/>
    <p:sldId id="457" r:id="rId24"/>
    <p:sldId id="458" r:id="rId25"/>
    <p:sldId id="459" r:id="rId26"/>
    <p:sldId id="460" r:id="rId27"/>
    <p:sldId id="461" r:id="rId28"/>
    <p:sldId id="434" r:id="rId29"/>
    <p:sldId id="421" r:id="rId30"/>
    <p:sldId id="432" r:id="rId31"/>
    <p:sldId id="440" r:id="rId32"/>
    <p:sldId id="435" r:id="rId33"/>
    <p:sldId id="436" r:id="rId34"/>
    <p:sldId id="441" r:id="rId35"/>
    <p:sldId id="437" r:id="rId36"/>
    <p:sldId id="462" r:id="rId37"/>
    <p:sldId id="464" r:id="rId38"/>
    <p:sldId id="463" r:id="rId39"/>
    <p:sldId id="468" r:id="rId40"/>
    <p:sldId id="465" r:id="rId41"/>
    <p:sldId id="466" r:id="rId42"/>
    <p:sldId id="467" r:id="rId43"/>
    <p:sldId id="444" r:id="rId44"/>
    <p:sldId id="445" r:id="rId45"/>
    <p:sldId id="446" r:id="rId46"/>
    <p:sldId id="44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85" d="100"/>
          <a:sy n="85" d="100"/>
        </p:scale>
        <p:origin x="4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8893-C11B-47BC-874E-7D00C2E14088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BA40-0114-4C5A-88A4-20ABEDD3A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6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147A-F948-4FDE-B887-A79319FFF7E1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AB5F-3503-49DF-B1FB-F4EE04A8B780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22D5-4A72-4370-89E5-939AA8ADD331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147A-F948-4FDE-B887-A79319FFF7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5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A585-46F3-4EDB-8C6C-4356A304E9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68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4A5-9B7F-4888-90C1-717CBA3708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B43D-B2C8-4C31-B18C-4999DA2469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0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EA0-6B09-4FF1-AA84-3F569808B1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1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C5A9-B4D0-4996-B820-CCD1BBAAEB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78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984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BD16-7799-4ED3-A7FE-CADE337800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0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A585-46F3-4EDB-8C6C-4356A304E94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1E1-E59F-4A15-A80B-DE9D77BDB9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92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AB5F-3503-49DF-B1FB-F4EE04A8B7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80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22D5-4A72-4370-89E5-939AA8ADD3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09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23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64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83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96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714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61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4A5-9B7F-4888-90C1-717CBA370881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02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880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52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067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294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99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081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106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600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9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B43D-B2C8-4C31-B18C-4999DA24695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684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734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115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828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7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EA0-6B09-4FF1-AA84-3F569808B1C0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C5A9-B4D0-4996-B820-CCD1BBAAEBFC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BD16-7799-4ED3-A7FE-CADE3378000D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1E1-E59F-4A15-A80B-DE9D77BDB9EC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DBB9-10E1-4A9C-A2B1-170EE1CAA542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DBB9-10E1-4A9C-A2B1-170EE1CAA5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1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3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0.wmf"/><Relationship Id="rId36" Type="http://schemas.openxmlformats.org/officeDocument/2006/relationships/image" Target="../media/image24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1.wmf"/><Relationship Id="rId35" Type="http://schemas.openxmlformats.org/officeDocument/2006/relationships/oleObject" Target="../embeddings/oleObject21.bin"/><Relationship Id="rId8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png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POWER ELECTRONICS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4000" b="1" dirty="0" smtClean="0">
                <a:solidFill>
                  <a:srgbClr val="00B050"/>
                </a:solidFill>
              </a:rPr>
              <a:t>Power Electronics combine Power, Electronics and Control.</a:t>
            </a:r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sz="3400" b="1" dirty="0">
                <a:solidFill>
                  <a:srgbClr val="0070C0"/>
                </a:solidFill>
              </a:rPr>
              <a:t>Power deals with the energy conversion system</a:t>
            </a:r>
            <a:r>
              <a:rPr lang="en-US" sz="3400" b="1" dirty="0" smtClean="0">
                <a:solidFill>
                  <a:srgbClr val="0070C0"/>
                </a:solidFill>
              </a:rPr>
              <a:t>.</a:t>
            </a:r>
          </a:p>
          <a:p>
            <a:pPr marL="0" indent="0" algn="just">
              <a:buNone/>
            </a:pPr>
            <a:endParaRPr lang="en-US" sz="3400" dirty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Control deals with the steady state and dynamic characterization of closed loop systems.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 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 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Electronics deals with the solid state devices and circuits for signal processing to meet the desired control objectives.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sz="4000" b="1" u="sng" dirty="0" smtClean="0">
                <a:solidFill>
                  <a:srgbClr val="00B050"/>
                </a:solidFill>
              </a:rPr>
              <a:t>Power electronics may be defined as the application of solid state electronics for the control and conversion of electric power.</a:t>
            </a:r>
            <a:endParaRPr lang="en-US" sz="4000" u="sng" dirty="0" smtClean="0">
              <a:solidFill>
                <a:srgbClr val="00B050"/>
              </a:solidFill>
            </a:endParaRP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7286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"/>
            <a:ext cx="8536577" cy="708866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 </a:t>
            </a:r>
            <a:r>
              <a:rPr lang="en-US" sz="2400" b="1" u="sng" dirty="0" smtClean="0"/>
              <a:t>0 → T/2</a:t>
            </a:r>
            <a:r>
              <a:rPr lang="en-US" sz="2400" b="1" dirty="0" smtClean="0"/>
              <a:t>  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   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A+ </a:t>
            </a:r>
            <a:r>
              <a:rPr lang="en-US" sz="2400" b="1" dirty="0" smtClean="0">
                <a:solidFill>
                  <a:srgbClr val="00B050"/>
                </a:solidFill>
              </a:rPr>
              <a:t>is on.           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A-</a:t>
            </a:r>
            <a:r>
              <a:rPr lang="en-US" sz="2400" b="1" dirty="0" smtClean="0">
                <a:solidFill>
                  <a:srgbClr val="00B050"/>
                </a:solidFill>
              </a:rPr>
              <a:t> is off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Load current path :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upper source, T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A+</a:t>
            </a:r>
            <a:r>
              <a:rPr lang="en-US" sz="2400" b="1" dirty="0" smtClean="0">
                <a:solidFill>
                  <a:srgbClr val="C00000"/>
                </a:solidFill>
              </a:rPr>
              <a:t> and load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 </a:t>
            </a:r>
            <a:r>
              <a:rPr lang="en-US" sz="2400" b="1" dirty="0" smtClean="0">
                <a:solidFill>
                  <a:srgbClr val="00B050"/>
                </a:solidFill>
              </a:rPr>
              <a:t>=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/2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 </a:t>
            </a:r>
            <a:r>
              <a:rPr lang="en-US" sz="2400" b="1" dirty="0" smtClean="0">
                <a:solidFill>
                  <a:srgbClr val="7030A0"/>
                </a:solidFill>
              </a:rPr>
              <a:t>= 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V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/R = 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7030A0"/>
                </a:solidFill>
              </a:rPr>
              <a:t>d</a:t>
            </a:r>
            <a:r>
              <a:rPr lang="en-US" sz="2400" b="1" dirty="0" smtClean="0">
                <a:solidFill>
                  <a:srgbClr val="7030A0"/>
                </a:solidFill>
              </a:rPr>
              <a:t>/2R  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endParaRPr lang="en-US" sz="2400" b="1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V</a:t>
            </a:r>
            <a:r>
              <a:rPr lang="en-US" sz="2400" baseline="-25000" dirty="0" smtClean="0">
                <a:solidFill>
                  <a:srgbClr val="C00000"/>
                </a:solidFill>
              </a:rPr>
              <a:t>TA+ </a:t>
            </a:r>
            <a:r>
              <a:rPr lang="en-US" sz="2400" b="1" dirty="0">
                <a:solidFill>
                  <a:srgbClr val="C00000"/>
                </a:solidFill>
              </a:rPr>
              <a:t>=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0 </a:t>
            </a:r>
            <a:endParaRPr lang="en-IN" sz="2400" baseline="-25000" dirty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  </a:t>
            </a:r>
            <a:r>
              <a:rPr lang="en-US" sz="2400" dirty="0" smtClean="0">
                <a:solidFill>
                  <a:srgbClr val="00B050"/>
                </a:solidFill>
              </a:rPr>
              <a:t>V</a:t>
            </a:r>
            <a:r>
              <a:rPr lang="en-US" sz="2400" baseline="-25000" dirty="0" smtClean="0">
                <a:solidFill>
                  <a:srgbClr val="00B050"/>
                </a:solidFill>
              </a:rPr>
              <a:t>DA</a:t>
            </a:r>
            <a:r>
              <a:rPr lang="en-US" sz="2400" baseline="-25000" dirty="0">
                <a:solidFill>
                  <a:srgbClr val="00B050"/>
                </a:solidFill>
              </a:rPr>
              <a:t>+ 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-0.6V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V</a:t>
            </a:r>
            <a:r>
              <a:rPr lang="en-US" sz="2400" baseline="-25000" dirty="0" smtClean="0">
                <a:solidFill>
                  <a:srgbClr val="C00000"/>
                </a:solidFill>
              </a:rPr>
              <a:t>TA- </a:t>
            </a:r>
            <a:r>
              <a:rPr lang="en-US" sz="2400" b="1" dirty="0" smtClean="0">
                <a:solidFill>
                  <a:srgbClr val="C00000"/>
                </a:solidFill>
              </a:rPr>
              <a:t>=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IN" sz="2400" baseline="-25000" dirty="0">
              <a:solidFill>
                <a:srgbClr val="FF0000"/>
              </a:solidFill>
            </a:endParaRPr>
          </a:p>
          <a:p>
            <a:endParaRPr lang="en-IN" sz="2400" baseline="-25000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At  t = </a:t>
            </a:r>
            <a:r>
              <a:rPr lang="en-US" sz="2400" b="1" u="sng" dirty="0" smtClean="0">
                <a:solidFill>
                  <a:srgbClr val="00B0F0"/>
                </a:solidFill>
              </a:rPr>
              <a:t>T/2 </a:t>
            </a:r>
            <a:r>
              <a:rPr lang="en-US" sz="2400" b="1" dirty="0" smtClean="0">
                <a:solidFill>
                  <a:srgbClr val="00B0F0"/>
                </a:solidFill>
              </a:rPr>
              <a:t>, T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A+ </a:t>
            </a:r>
            <a:r>
              <a:rPr lang="en-US" sz="2400" b="1" dirty="0" smtClean="0">
                <a:solidFill>
                  <a:srgbClr val="00B0F0"/>
                </a:solidFill>
              </a:rPr>
              <a:t>is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 turned off </a:t>
            </a:r>
            <a:r>
              <a:rPr lang="en-US" sz="2400" b="1" u="sng" dirty="0" smtClean="0">
                <a:solidFill>
                  <a:srgbClr val="00B0F0"/>
                </a:solidFill>
              </a:rPr>
              <a:t>forcibly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and T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A- </a:t>
            </a:r>
            <a:r>
              <a:rPr lang="en-US" sz="2400" b="1" dirty="0" smtClean="0">
                <a:solidFill>
                  <a:srgbClr val="00B0F0"/>
                </a:solidFill>
              </a:rPr>
              <a:t>is         turned on.</a:t>
            </a:r>
            <a:endParaRPr lang="en-US" sz="2400" b="1" baseline="-25000" dirty="0" smtClean="0">
              <a:solidFill>
                <a:srgbClr val="00B0F0"/>
              </a:solidFill>
            </a:endParaRPr>
          </a:p>
          <a:p>
            <a:r>
              <a:rPr lang="en-US" sz="2400" b="1" dirty="0" smtClean="0"/>
              <a:t>   </a:t>
            </a:r>
            <a:endParaRPr lang="en-US" sz="2400" b="1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6252" y="22965"/>
            <a:ext cx="29813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Straight Arrow Connector 21"/>
          <p:cNvCxnSpPr/>
          <p:nvPr/>
        </p:nvCxnSpPr>
        <p:spPr>
          <a:xfrm>
            <a:off x="4894215" y="4306389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878976" y="2438400"/>
            <a:ext cx="76200" cy="435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78976" y="5220789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55176" y="5715001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55176" y="6615113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50900" y="2666835"/>
            <a:ext cx="56876" cy="453297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60376" y="2666835"/>
            <a:ext cx="0" cy="439645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82939" y="29509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01347" y="29389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07329" y="47109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74823" y="579962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4823" y="66061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46076" y="65703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36076" y="37084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IN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88178" y="5073370"/>
            <a:ext cx="4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0</a:t>
            </a:r>
            <a:endParaRPr lang="en-IN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7550" y="5370852"/>
            <a:ext cx="6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TA+</a:t>
            </a:r>
            <a:endParaRPr lang="en-IN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39045" y="6319770"/>
            <a:ext cx="6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D</a:t>
            </a:r>
            <a:r>
              <a:rPr lang="en-US" baseline="-25000" dirty="0" smtClean="0"/>
              <a:t>A+</a:t>
            </a:r>
            <a:endParaRPr lang="en-IN" baseline="-250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894215" y="3894602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8976" y="4895614"/>
            <a:ext cx="1752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17076" y="5715001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55176" y="6689102"/>
            <a:ext cx="1752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78976" y="3008736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37758" y="3391989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917076" y="2871652"/>
            <a:ext cx="1614897" cy="189411"/>
            <a:chOff x="4943203" y="2706189"/>
            <a:chExt cx="1614897" cy="189411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481900" y="2743200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43203" y="2706471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206637" y="270618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621383" y="2706471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816237" y="2707703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077500" y="2730137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351816" y="2719917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373187" y="270618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6628854" y="3237785"/>
            <a:ext cx="1831522" cy="224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337909" y="3272891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654980" y="3238067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918414" y="3237785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333160" y="3238067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528014" y="3239299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789277" y="3261733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063593" y="3251513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084964" y="3237785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50671" y="2884759"/>
            <a:ext cx="1831522" cy="224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54283" y="2666835"/>
            <a:ext cx="5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gA</a:t>
            </a:r>
            <a:r>
              <a:rPr lang="en-US" baseline="-25000" dirty="0" smtClean="0">
                <a:solidFill>
                  <a:srgbClr val="C00000"/>
                </a:solidFill>
              </a:rPr>
              <a:t>+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51413" y="3203319"/>
            <a:ext cx="5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gA</a:t>
            </a:r>
            <a:r>
              <a:rPr lang="en-US" baseline="-25000" dirty="0">
                <a:solidFill>
                  <a:srgbClr val="C00000"/>
                </a:solidFill>
              </a:rPr>
              <a:t>-</a:t>
            </a:r>
            <a:endParaRPr lang="en-IN" baseline="-25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T/2  → 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T</a:t>
            </a:r>
            <a:r>
              <a:rPr lang="en-US" b="1" baseline="-25000" dirty="0" smtClean="0">
                <a:solidFill>
                  <a:srgbClr val="C00000"/>
                </a:solidFill>
              </a:rPr>
              <a:t>A- </a:t>
            </a:r>
            <a:r>
              <a:rPr lang="en-US" b="1" dirty="0" smtClean="0">
                <a:solidFill>
                  <a:srgbClr val="C00000"/>
                </a:solidFill>
              </a:rPr>
              <a:t>is on.           T</a:t>
            </a:r>
            <a:r>
              <a:rPr lang="en-US" b="1" baseline="-25000" dirty="0" smtClean="0">
                <a:solidFill>
                  <a:srgbClr val="C00000"/>
                </a:solidFill>
              </a:rPr>
              <a:t>A+</a:t>
            </a:r>
            <a:r>
              <a:rPr lang="en-US" b="1" dirty="0" smtClean="0">
                <a:solidFill>
                  <a:srgbClr val="C00000"/>
                </a:solidFill>
              </a:rPr>
              <a:t> is off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Load current path 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lower source, load and T</a:t>
            </a:r>
            <a:r>
              <a:rPr lang="en-US" b="1" baseline="-25000" dirty="0" smtClean="0">
                <a:solidFill>
                  <a:srgbClr val="00B050"/>
                </a:solidFill>
              </a:rPr>
              <a:t>A-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/>
          </a:p>
          <a:p>
            <a:r>
              <a:rPr lang="en-US" b="1" dirty="0" smtClean="0"/>
              <a:t>V</a:t>
            </a:r>
            <a:r>
              <a:rPr lang="en-US" b="1" baseline="-25000" dirty="0" smtClean="0"/>
              <a:t>0 </a:t>
            </a:r>
            <a:r>
              <a:rPr lang="en-US" b="1" dirty="0" smtClean="0"/>
              <a:t>=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-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d</a:t>
            </a:r>
            <a:r>
              <a:rPr lang="en-US" b="1" dirty="0" smtClean="0"/>
              <a:t>/2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                 i</a:t>
            </a:r>
            <a:r>
              <a:rPr lang="en-US" b="1" baseline="-25000" dirty="0" smtClean="0">
                <a:solidFill>
                  <a:srgbClr val="0070C0"/>
                </a:solidFill>
              </a:rPr>
              <a:t>0 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                   V</a:t>
            </a:r>
            <a:r>
              <a:rPr lang="en-US" b="1" baseline="-25000" dirty="0" smtClean="0">
                <a:solidFill>
                  <a:srgbClr val="0070C0"/>
                </a:solidFill>
              </a:rPr>
              <a:t>0</a:t>
            </a:r>
            <a:r>
              <a:rPr lang="en-US" b="1" dirty="0" smtClean="0">
                <a:solidFill>
                  <a:srgbClr val="0070C0"/>
                </a:solidFill>
              </a:rPr>
              <a:t>/R = -</a:t>
            </a:r>
            <a:r>
              <a:rPr lang="en-US" b="1" baseline="-25000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d</a:t>
            </a:r>
            <a:r>
              <a:rPr lang="en-US" b="1" dirty="0" smtClean="0">
                <a:solidFill>
                  <a:srgbClr val="0070C0"/>
                </a:solidFill>
              </a:rPr>
              <a:t>/2R   </a:t>
            </a:r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TA+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   </a:t>
            </a:r>
            <a:r>
              <a:rPr lang="en-US" b="1" dirty="0" err="1" smtClean="0">
                <a:solidFill>
                  <a:srgbClr val="C0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  </a:t>
            </a:r>
            <a:r>
              <a:rPr lang="en-US" b="1" dirty="0" smtClean="0">
                <a:solidFill>
                  <a:srgbClr val="00B0F0"/>
                </a:solidFill>
              </a:rPr>
              <a:t>                       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baseline="-25000" dirty="0" smtClean="0">
                <a:solidFill>
                  <a:srgbClr val="00B050"/>
                </a:solidFill>
              </a:rPr>
              <a:t>DA</a:t>
            </a:r>
            <a:r>
              <a:rPr lang="en-US" baseline="-25000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                             -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IN" baseline="-25000" dirty="0">
              <a:solidFill>
                <a:srgbClr val="00B050"/>
              </a:solidFill>
            </a:endParaRP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At  t = T,    T</a:t>
            </a:r>
            <a:r>
              <a:rPr lang="en-US" b="1" baseline="-25000" dirty="0" smtClean="0">
                <a:solidFill>
                  <a:srgbClr val="C00000"/>
                </a:solidFill>
              </a:rPr>
              <a:t>A- </a:t>
            </a:r>
            <a:r>
              <a:rPr lang="en-US" b="1" dirty="0" smtClean="0">
                <a:solidFill>
                  <a:srgbClr val="C00000"/>
                </a:solidFill>
              </a:rPr>
              <a:t>is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turned off   </a:t>
            </a:r>
            <a:r>
              <a:rPr lang="en-US" b="1" u="sng" dirty="0" smtClean="0">
                <a:solidFill>
                  <a:srgbClr val="C00000"/>
                </a:solidFill>
              </a:rPr>
              <a:t>forcibly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and T</a:t>
            </a:r>
            <a:r>
              <a:rPr lang="en-US" b="1" baseline="-25000" dirty="0" smtClean="0">
                <a:solidFill>
                  <a:srgbClr val="C00000"/>
                </a:solidFill>
              </a:rPr>
              <a:t>A+ </a:t>
            </a:r>
            <a:r>
              <a:rPr lang="en-US" b="1" dirty="0" smtClean="0">
                <a:solidFill>
                  <a:srgbClr val="C00000"/>
                </a:solidFill>
              </a:rPr>
              <a:t>is         turned on</a:t>
            </a:r>
            <a:r>
              <a:rPr lang="en-US" b="1" dirty="0" smtClean="0"/>
              <a:t>.</a:t>
            </a:r>
            <a:endParaRPr lang="en-US" b="1" baseline="-25000" dirty="0" smtClean="0"/>
          </a:p>
          <a:p>
            <a:pPr>
              <a:buNone/>
            </a:pP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9637" y="17920"/>
            <a:ext cx="2590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152208" y="2021763"/>
            <a:ext cx="76200" cy="435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52207" y="4410542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28408" y="5298364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28408" y="6198476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99634" y="1937866"/>
            <a:ext cx="81374" cy="457969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33608" y="2600883"/>
            <a:ext cx="0" cy="378015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9308" y="3265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39196" y="27314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69677" y="39956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48055" y="53829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48055" y="61894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19308" y="615369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59504" y="31090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IN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46171" y="3921934"/>
            <a:ext cx="4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0</a:t>
            </a:r>
            <a:endParaRPr lang="en-IN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30782" y="4954215"/>
            <a:ext cx="6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TA+</a:t>
            </a:r>
            <a:endParaRPr lang="en-IN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12277" y="5903133"/>
            <a:ext cx="6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D</a:t>
            </a:r>
            <a:r>
              <a:rPr lang="en-US" baseline="-25000" dirty="0" smtClean="0"/>
              <a:t>A+</a:t>
            </a:r>
            <a:endParaRPr lang="en-IN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7390583" y="487751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IN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08023" y="6235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IN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49215" y="3111490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9220" y="4109456"/>
            <a:ext cx="1752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50031" y="5294712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8131" y="6268813"/>
            <a:ext cx="1752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18733" y="3474740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03173" y="3836437"/>
            <a:ext cx="18669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86846" y="3094090"/>
            <a:ext cx="5713" cy="8151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905352" y="4714038"/>
            <a:ext cx="1854382" cy="103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22226" y="4057980"/>
            <a:ext cx="19186" cy="6664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934200" y="4958876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930185" y="4994034"/>
            <a:ext cx="18638" cy="3279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40731" y="6721475"/>
            <a:ext cx="175042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963558" y="6305879"/>
            <a:ext cx="10952" cy="5259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43500" y="2731462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78334" y="2362200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40234" y="2307127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178334" y="2158210"/>
            <a:ext cx="1614897" cy="189411"/>
            <a:chOff x="4943203" y="2706189"/>
            <a:chExt cx="1614897" cy="189411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6481900" y="2743200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943203" y="2706471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206637" y="270618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621383" y="2706471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816237" y="2707703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077500" y="2730137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351816" y="2719917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373187" y="270618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6890112" y="2536176"/>
            <a:ext cx="1831522" cy="224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8599167" y="2571282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916238" y="2536458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179672" y="2536176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594418" y="2536458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789272" y="2537690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50535" y="2560124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324851" y="2549904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346222" y="2536176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15541" y="1965226"/>
            <a:ext cx="5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gA</a:t>
            </a:r>
            <a:r>
              <a:rPr lang="en-US" baseline="-25000" dirty="0" smtClean="0">
                <a:solidFill>
                  <a:srgbClr val="C00000"/>
                </a:solidFill>
              </a:rPr>
              <a:t>+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12671" y="2501710"/>
            <a:ext cx="5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gA</a:t>
            </a:r>
            <a:r>
              <a:rPr lang="en-US" baseline="-25000" dirty="0">
                <a:solidFill>
                  <a:srgbClr val="C00000"/>
                </a:solidFill>
              </a:rPr>
              <a:t>-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118733" y="2158210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8580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B050"/>
                </a:solidFill>
              </a:rPr>
              <a:t>L – Load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For  t &lt; 0,  </a:t>
            </a:r>
          </a:p>
          <a:p>
            <a:r>
              <a:rPr lang="en-US" sz="2400" b="1" dirty="0" smtClean="0"/>
              <a:t>     let T</a:t>
            </a:r>
            <a:r>
              <a:rPr lang="en-US" sz="2400" b="1" baseline="-25000" dirty="0" smtClean="0"/>
              <a:t>A-</a:t>
            </a:r>
            <a:r>
              <a:rPr lang="en-US" sz="2400" b="1" dirty="0" smtClean="0"/>
              <a:t>  was conducting</a:t>
            </a:r>
          </a:p>
          <a:p>
            <a:r>
              <a:rPr lang="en-US" sz="2400" b="1" dirty="0" smtClean="0"/>
              <a:t>Load current path :</a:t>
            </a:r>
          </a:p>
          <a:p>
            <a:r>
              <a:rPr lang="en-US" sz="2400" b="1" dirty="0" smtClean="0"/>
              <a:t>lower source, load and T</a:t>
            </a:r>
            <a:r>
              <a:rPr lang="en-US" sz="2400" b="1" baseline="-25000" dirty="0" smtClean="0"/>
              <a:t>A- .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At  t = 0,  	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 </a:t>
            </a:r>
            <a:r>
              <a:rPr lang="en-US" sz="2400" b="1" dirty="0" smtClean="0">
                <a:solidFill>
                  <a:srgbClr val="C00000"/>
                </a:solidFill>
              </a:rPr>
              <a:t>= -I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1</a:t>
            </a:r>
          </a:p>
          <a:p>
            <a:endParaRPr lang="en-US" sz="2400" b="1" baseline="-25000" dirty="0" smtClean="0"/>
          </a:p>
          <a:p>
            <a:r>
              <a:rPr lang="en-US" sz="2400" b="1" baseline="-250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A- </a:t>
            </a:r>
            <a:r>
              <a:rPr lang="en-US" sz="2400" b="1" dirty="0" smtClean="0">
                <a:solidFill>
                  <a:srgbClr val="00B050"/>
                </a:solidFill>
              </a:rPr>
              <a:t>is turned off and 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A+ </a:t>
            </a:r>
            <a:r>
              <a:rPr lang="en-US" sz="2400" b="1" dirty="0" smtClean="0">
                <a:solidFill>
                  <a:srgbClr val="00B050"/>
                </a:solidFill>
              </a:rPr>
              <a:t>is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 turned on</a:t>
            </a:r>
            <a:endParaRPr lang="en-US" sz="2400" b="1" baseline="-25000" dirty="0" smtClean="0">
              <a:solidFill>
                <a:srgbClr val="00B050"/>
              </a:solidFill>
            </a:endParaRPr>
          </a:p>
          <a:p>
            <a:endParaRPr lang="en-US" sz="2400" b="1" u="sng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863" y="152400"/>
            <a:ext cx="2743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Arrow Connector 23"/>
          <p:cNvCxnSpPr/>
          <p:nvPr/>
        </p:nvCxnSpPr>
        <p:spPr>
          <a:xfrm>
            <a:off x="5105400" y="3300432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567646" y="2091954"/>
            <a:ext cx="4656908" cy="4537050"/>
            <a:chOff x="4572000" y="2018111"/>
            <a:chExt cx="4656908" cy="453705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0" y="2018111"/>
              <a:ext cx="4656908" cy="4537050"/>
              <a:chOff x="4260669" y="2362199"/>
              <a:chExt cx="4656908" cy="453705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4800600" y="2362199"/>
                <a:ext cx="76200" cy="4359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4800600" y="4566101"/>
                <a:ext cx="40407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876800" y="5638800"/>
                <a:ext cx="40407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876800" y="6538912"/>
                <a:ext cx="40407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553200" y="2819400"/>
                <a:ext cx="76200" cy="403860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382000" y="2941319"/>
                <a:ext cx="0" cy="3780155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8267700" y="360566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</a:t>
                </a:r>
                <a:endParaRPr lang="en-IN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287588" y="307189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T/2</a:t>
                </a:r>
                <a:endParaRPr lang="en-IN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18069" y="4336095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T/2</a:t>
                </a:r>
                <a:endParaRPr lang="en-IN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96447" y="572342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T/2</a:t>
                </a:r>
                <a:endParaRPr lang="en-IN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96447" y="6529917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T/2</a:t>
                </a:r>
                <a:endParaRPr lang="en-IN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267700" y="6494131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</a:t>
                </a:r>
                <a:endParaRPr lang="en-IN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81500" y="321949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endParaRPr lang="en-IN" baseline="-25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94563" y="4262370"/>
                <a:ext cx="406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0</a:t>
                </a:r>
                <a:endParaRPr lang="en-IN" baseline="-25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79174" y="5294651"/>
                <a:ext cx="687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TA+</a:t>
                </a:r>
                <a:endParaRPr lang="en-IN" baseline="-25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60669" y="6243569"/>
                <a:ext cx="687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/>
                  <a:t>D</a:t>
                </a:r>
                <a:r>
                  <a:rPr lang="en-US" baseline="-25000" dirty="0" smtClean="0"/>
                  <a:t>A+</a:t>
                </a:r>
                <a:endParaRPr lang="en-IN" baseline="-25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038975" y="521794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d</a:t>
                </a:r>
                <a:endParaRPr lang="en-IN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243082" y="615875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d</a:t>
                </a:r>
                <a:endParaRPr lang="en-IN" baseline="-25000" dirty="0"/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4761411" y="3505200"/>
              <a:ext cx="381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807131" y="4513739"/>
              <a:ext cx="355963" cy="21066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807131" y="4917404"/>
              <a:ext cx="381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821283" y="6513912"/>
              <a:ext cx="381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869724" y="43473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145677" y="2778572"/>
            <a:ext cx="3922123" cy="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5400" y="2438400"/>
            <a:ext cx="3962400" cy="1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81404" y="2626172"/>
            <a:ext cx="1831522" cy="224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04855" y="2260084"/>
            <a:ext cx="1776549" cy="27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580707" y="2133600"/>
            <a:ext cx="4085952" cy="735629"/>
            <a:chOff x="4580707" y="2133600"/>
            <a:chExt cx="4085952" cy="735629"/>
          </a:xfrm>
        </p:grpSpPr>
        <p:grpSp>
          <p:nvGrpSpPr>
            <p:cNvPr id="36" name="Group 35"/>
            <p:cNvGrpSpPr/>
            <p:nvPr/>
          </p:nvGrpSpPr>
          <p:grpSpPr>
            <a:xfrm>
              <a:off x="5156018" y="2275091"/>
              <a:ext cx="1614897" cy="189411"/>
              <a:chOff x="4943203" y="2706189"/>
              <a:chExt cx="1614897" cy="189411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6481900" y="2743200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4943203" y="2706471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5206637" y="2706189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621383" y="2706471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5816237" y="2707703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077500" y="2730137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6351816" y="2719917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5373187" y="2706189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 flipV="1">
              <a:off x="8590459" y="2661278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907530" y="2626454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170964" y="2626172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585710" y="2626454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780564" y="2627686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041827" y="2650120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316143" y="2639900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337514" y="2626172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580707" y="2133600"/>
              <a:ext cx="57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gA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+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01539" y="2499897"/>
              <a:ext cx="57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gA</a:t>
              </a:r>
              <a:r>
                <a:rPr lang="en-US" baseline="-25000" dirty="0">
                  <a:solidFill>
                    <a:srgbClr val="C00000"/>
                  </a:solidFill>
                </a:rPr>
                <a:t>-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6827519" y="232569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705600"/>
          </a:xfrm>
        </p:spPr>
        <p:txBody>
          <a:bodyPr>
            <a:normAutofit fontScale="32500" lnSpcReduction="20000"/>
          </a:bodyPr>
          <a:lstStyle/>
          <a:p>
            <a:r>
              <a:rPr lang="en-US" sz="4500" b="1" u="sng" dirty="0" smtClean="0"/>
              <a:t>0 → T/2</a:t>
            </a:r>
            <a:r>
              <a:rPr lang="en-US" sz="4500" b="1" dirty="0" smtClean="0"/>
              <a:t>   </a:t>
            </a:r>
          </a:p>
          <a:p>
            <a:r>
              <a:rPr lang="en-US" sz="4500" b="1" dirty="0" smtClean="0">
                <a:solidFill>
                  <a:schemeClr val="accent5"/>
                </a:solidFill>
              </a:rPr>
              <a:t>i</a:t>
            </a:r>
            <a:r>
              <a:rPr lang="en-US" sz="4500" b="1" baseline="-25000" dirty="0" smtClean="0">
                <a:solidFill>
                  <a:schemeClr val="accent5"/>
                </a:solidFill>
              </a:rPr>
              <a:t>0  </a:t>
            </a:r>
            <a:r>
              <a:rPr lang="en-US" sz="4500" b="1" dirty="0" smtClean="0">
                <a:solidFill>
                  <a:schemeClr val="accent5"/>
                </a:solidFill>
              </a:rPr>
              <a:t>continues as –</a:t>
            </a:r>
            <a:r>
              <a:rPr lang="en-US" sz="4500" b="1" dirty="0" err="1" smtClean="0">
                <a:solidFill>
                  <a:schemeClr val="accent5"/>
                </a:solidFill>
              </a:rPr>
              <a:t>ve</a:t>
            </a:r>
            <a:r>
              <a:rPr lang="en-US" sz="4500" b="1" dirty="0" smtClean="0">
                <a:solidFill>
                  <a:schemeClr val="accent5"/>
                </a:solidFill>
              </a:rPr>
              <a:t> due to inductance load</a:t>
            </a:r>
            <a:endParaRPr lang="en-US" sz="4500" b="1" baseline="-25000" dirty="0" smtClean="0">
              <a:solidFill>
                <a:schemeClr val="accent5"/>
              </a:solidFill>
            </a:endParaRPr>
          </a:p>
          <a:p>
            <a:r>
              <a:rPr lang="en-US" sz="4500" b="1" dirty="0" smtClean="0">
                <a:solidFill>
                  <a:srgbClr val="00B050"/>
                </a:solidFill>
              </a:rPr>
              <a:t>T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A-</a:t>
            </a:r>
            <a:r>
              <a:rPr lang="en-US" sz="4500" b="1" dirty="0" smtClean="0">
                <a:solidFill>
                  <a:srgbClr val="00B050"/>
                </a:solidFill>
              </a:rPr>
              <a:t> is in the off state for t greater than 0.  </a:t>
            </a:r>
          </a:p>
          <a:p>
            <a:endParaRPr lang="en-US" sz="4500" b="1" dirty="0" smtClean="0">
              <a:solidFill>
                <a:srgbClr val="00B050"/>
              </a:solidFill>
            </a:endParaRPr>
          </a:p>
          <a:p>
            <a:r>
              <a:rPr lang="en-US" sz="4500" b="1" dirty="0" smtClean="0">
                <a:solidFill>
                  <a:srgbClr val="C00000"/>
                </a:solidFill>
              </a:rPr>
              <a:t>Negative Load current finds path through</a:t>
            </a:r>
          </a:p>
          <a:p>
            <a:r>
              <a:rPr lang="en-US" sz="4500" b="1" dirty="0" smtClean="0">
                <a:solidFill>
                  <a:srgbClr val="C00000"/>
                </a:solidFill>
              </a:rPr>
              <a:t> </a:t>
            </a:r>
            <a:r>
              <a:rPr lang="en-US" sz="4500" b="1" dirty="0">
                <a:solidFill>
                  <a:srgbClr val="C00000"/>
                </a:solidFill>
              </a:rPr>
              <a:t>load </a:t>
            </a:r>
            <a:r>
              <a:rPr lang="en-US" sz="4500" b="1" dirty="0" smtClean="0">
                <a:solidFill>
                  <a:srgbClr val="C00000"/>
                </a:solidFill>
              </a:rPr>
              <a:t>D</a:t>
            </a:r>
            <a:r>
              <a:rPr lang="en-US" sz="4500" b="1" baseline="-25000" dirty="0" smtClean="0">
                <a:solidFill>
                  <a:srgbClr val="C00000"/>
                </a:solidFill>
              </a:rPr>
              <a:t>A+ </a:t>
            </a:r>
            <a:r>
              <a:rPr lang="en-US" sz="4500" b="1" dirty="0" smtClean="0">
                <a:solidFill>
                  <a:srgbClr val="C00000"/>
                </a:solidFill>
              </a:rPr>
              <a:t>upper source. </a:t>
            </a:r>
          </a:p>
          <a:p>
            <a:r>
              <a:rPr lang="en-US" sz="4500" b="1" dirty="0" smtClean="0">
                <a:solidFill>
                  <a:srgbClr val="00B050"/>
                </a:solidFill>
              </a:rPr>
              <a:t>T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A+</a:t>
            </a:r>
            <a:r>
              <a:rPr lang="en-US" sz="4500" b="1" dirty="0" smtClean="0">
                <a:solidFill>
                  <a:srgbClr val="00B050"/>
                </a:solidFill>
              </a:rPr>
              <a:t> </a:t>
            </a:r>
            <a:r>
              <a:rPr lang="en-US" sz="4500" b="1" dirty="0">
                <a:solidFill>
                  <a:srgbClr val="00B050"/>
                </a:solidFill>
              </a:rPr>
              <a:t>is </a:t>
            </a:r>
            <a:r>
              <a:rPr lang="en-US" sz="4500" b="1" dirty="0" smtClean="0">
                <a:solidFill>
                  <a:srgbClr val="00B050"/>
                </a:solidFill>
              </a:rPr>
              <a:t>reverse biased  due to the conduction of </a:t>
            </a:r>
            <a:r>
              <a:rPr lang="en-US" sz="4500" b="1" dirty="0">
                <a:solidFill>
                  <a:srgbClr val="C00000"/>
                </a:solidFill>
              </a:rPr>
              <a:t>D</a:t>
            </a:r>
            <a:r>
              <a:rPr lang="en-US" sz="4500" b="1" baseline="-25000" dirty="0">
                <a:solidFill>
                  <a:srgbClr val="C00000"/>
                </a:solidFill>
              </a:rPr>
              <a:t>A+ </a:t>
            </a:r>
            <a:r>
              <a:rPr lang="en-US" sz="4500" b="1" dirty="0" smtClean="0">
                <a:solidFill>
                  <a:srgbClr val="00B050"/>
                </a:solidFill>
              </a:rPr>
              <a:t>and</a:t>
            </a:r>
          </a:p>
          <a:p>
            <a:r>
              <a:rPr lang="en-US" sz="4500" b="1" dirty="0" smtClean="0">
                <a:solidFill>
                  <a:srgbClr val="00B050"/>
                </a:solidFill>
              </a:rPr>
              <a:t> hence continues to be in the off state.  </a:t>
            </a:r>
          </a:p>
          <a:p>
            <a:endParaRPr lang="en-US" sz="4500" b="1" dirty="0">
              <a:solidFill>
                <a:srgbClr val="00B050"/>
              </a:solidFill>
            </a:endParaRPr>
          </a:p>
          <a:p>
            <a:r>
              <a:rPr lang="en-US" sz="4500" b="1" dirty="0"/>
              <a:t>V</a:t>
            </a:r>
            <a:r>
              <a:rPr lang="en-US" sz="4500" b="1" baseline="-25000" dirty="0"/>
              <a:t>0 </a:t>
            </a:r>
            <a:r>
              <a:rPr lang="en-US" sz="4500" b="1" dirty="0"/>
              <a:t>= </a:t>
            </a:r>
            <a:r>
              <a:rPr lang="en-US" sz="4500" b="1" dirty="0" err="1"/>
              <a:t>V</a:t>
            </a:r>
            <a:r>
              <a:rPr lang="en-US" sz="4500" b="1" baseline="-25000" dirty="0" err="1"/>
              <a:t>d</a:t>
            </a:r>
            <a:r>
              <a:rPr lang="en-US" sz="4500" b="1" dirty="0"/>
              <a:t>/2 = L </a:t>
            </a:r>
            <a:r>
              <a:rPr lang="en-US" sz="4500" b="1" dirty="0" smtClean="0"/>
              <a:t>di</a:t>
            </a:r>
            <a:r>
              <a:rPr lang="en-US" sz="4500" b="1" baseline="-25000" dirty="0" smtClean="0"/>
              <a:t>0</a:t>
            </a:r>
            <a:r>
              <a:rPr lang="en-US" sz="4500" b="1" dirty="0" smtClean="0"/>
              <a:t>/</a:t>
            </a:r>
            <a:r>
              <a:rPr lang="en-US" sz="4500" b="1" dirty="0" err="1" smtClean="0"/>
              <a:t>dt</a:t>
            </a:r>
            <a:endParaRPr lang="en-US" sz="4500" b="1" dirty="0" smtClean="0"/>
          </a:p>
          <a:p>
            <a:endParaRPr lang="en-US" sz="4500" b="1" dirty="0"/>
          </a:p>
          <a:p>
            <a:r>
              <a:rPr lang="en-US" sz="4500" b="1" dirty="0" err="1" smtClean="0">
                <a:solidFill>
                  <a:srgbClr val="00B0F0"/>
                </a:solidFill>
              </a:rPr>
              <a:t>i</a:t>
            </a:r>
            <a:r>
              <a:rPr lang="en-US" sz="4500" b="1" baseline="-25000" dirty="0" err="1" smtClean="0">
                <a:solidFill>
                  <a:srgbClr val="00B0F0"/>
                </a:solidFill>
              </a:rPr>
              <a:t>o</a:t>
            </a:r>
            <a:r>
              <a:rPr lang="en-US" sz="4500" b="1" dirty="0" smtClean="0">
                <a:solidFill>
                  <a:srgbClr val="00B0F0"/>
                </a:solidFill>
              </a:rPr>
              <a:t> varies </a:t>
            </a:r>
            <a:r>
              <a:rPr lang="en-US" sz="4500" b="1" dirty="0">
                <a:solidFill>
                  <a:srgbClr val="00B0F0"/>
                </a:solidFill>
              </a:rPr>
              <a:t>linearly to zero </a:t>
            </a:r>
            <a:r>
              <a:rPr lang="en-US" sz="4500" b="1" dirty="0" smtClean="0">
                <a:solidFill>
                  <a:srgbClr val="00B0F0"/>
                </a:solidFill>
              </a:rPr>
              <a:t>with a positive slope</a:t>
            </a:r>
          </a:p>
          <a:p>
            <a:r>
              <a:rPr lang="en-US" sz="4500" b="1" dirty="0" smtClean="0">
                <a:solidFill>
                  <a:srgbClr val="00B050"/>
                </a:solidFill>
              </a:rPr>
              <a:t>When i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0 </a:t>
            </a:r>
            <a:r>
              <a:rPr lang="en-US" sz="4500" b="1" dirty="0" smtClean="0">
                <a:solidFill>
                  <a:srgbClr val="00B050"/>
                </a:solidFill>
              </a:rPr>
              <a:t>= </a:t>
            </a:r>
            <a:r>
              <a:rPr lang="en-US" sz="4500" b="1" dirty="0" err="1" smtClean="0">
                <a:solidFill>
                  <a:srgbClr val="00B050"/>
                </a:solidFill>
              </a:rPr>
              <a:t>i</a:t>
            </a:r>
            <a:r>
              <a:rPr lang="en-US" sz="4500" b="1" baseline="-25000" dirty="0" err="1" smtClean="0">
                <a:solidFill>
                  <a:srgbClr val="00B050"/>
                </a:solidFill>
              </a:rPr>
              <a:t>DA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+ </a:t>
            </a:r>
            <a:r>
              <a:rPr lang="en-US" sz="4500" b="1" dirty="0" smtClean="0">
                <a:solidFill>
                  <a:srgbClr val="00B050"/>
                </a:solidFill>
              </a:rPr>
              <a:t>= 0,</a:t>
            </a:r>
          </a:p>
          <a:p>
            <a:r>
              <a:rPr lang="en-US" sz="4500" b="1" dirty="0" smtClean="0">
                <a:solidFill>
                  <a:srgbClr val="C00000"/>
                </a:solidFill>
              </a:rPr>
              <a:t>D</a:t>
            </a:r>
            <a:r>
              <a:rPr lang="en-US" sz="4500" b="1" baseline="-25000" dirty="0" smtClean="0">
                <a:solidFill>
                  <a:srgbClr val="C00000"/>
                </a:solidFill>
              </a:rPr>
              <a:t>A+ </a:t>
            </a:r>
            <a:r>
              <a:rPr lang="en-US" sz="4500" b="1" dirty="0" smtClean="0">
                <a:solidFill>
                  <a:srgbClr val="C00000"/>
                </a:solidFill>
              </a:rPr>
              <a:t>becomes off and then T</a:t>
            </a:r>
            <a:r>
              <a:rPr lang="en-US" sz="4500" b="1" baseline="-25000" dirty="0" smtClean="0">
                <a:solidFill>
                  <a:srgbClr val="C00000"/>
                </a:solidFill>
              </a:rPr>
              <a:t>A+ </a:t>
            </a:r>
          </a:p>
          <a:p>
            <a:r>
              <a:rPr lang="en-US" sz="4500" b="1" dirty="0" smtClean="0">
                <a:solidFill>
                  <a:srgbClr val="C00000"/>
                </a:solidFill>
              </a:rPr>
              <a:t>becomes forward biased</a:t>
            </a:r>
            <a:endParaRPr lang="en-US" sz="4500" b="1" baseline="-25000" dirty="0" smtClean="0">
              <a:solidFill>
                <a:srgbClr val="C00000"/>
              </a:solidFill>
            </a:endParaRPr>
          </a:p>
          <a:p>
            <a:r>
              <a:rPr lang="en-US" sz="4500" b="1" dirty="0" smtClean="0">
                <a:solidFill>
                  <a:srgbClr val="00B050"/>
                </a:solidFill>
              </a:rPr>
              <a:t>T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A+ </a:t>
            </a:r>
            <a:r>
              <a:rPr lang="en-US" sz="4500" b="1" dirty="0" smtClean="0">
                <a:solidFill>
                  <a:srgbClr val="00B050"/>
                </a:solidFill>
              </a:rPr>
              <a:t>is on.           T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A-</a:t>
            </a:r>
            <a:r>
              <a:rPr lang="en-US" sz="4500" b="1" dirty="0" smtClean="0">
                <a:solidFill>
                  <a:srgbClr val="00B050"/>
                </a:solidFill>
              </a:rPr>
              <a:t> is off</a:t>
            </a:r>
          </a:p>
          <a:p>
            <a:r>
              <a:rPr lang="en-US" sz="4500" b="1" dirty="0" smtClean="0">
                <a:solidFill>
                  <a:srgbClr val="C00000"/>
                </a:solidFill>
              </a:rPr>
              <a:t>Load current path :</a:t>
            </a:r>
          </a:p>
          <a:p>
            <a:r>
              <a:rPr lang="en-US" sz="4500" b="1" dirty="0" smtClean="0">
                <a:solidFill>
                  <a:srgbClr val="7030A0"/>
                </a:solidFill>
              </a:rPr>
              <a:t>upper source, T</a:t>
            </a:r>
            <a:r>
              <a:rPr lang="en-US" sz="4500" b="1" baseline="-25000" dirty="0" smtClean="0">
                <a:solidFill>
                  <a:srgbClr val="7030A0"/>
                </a:solidFill>
              </a:rPr>
              <a:t>A+ </a:t>
            </a:r>
            <a:r>
              <a:rPr lang="en-US" sz="4500" b="1" dirty="0" smtClean="0">
                <a:solidFill>
                  <a:srgbClr val="7030A0"/>
                </a:solidFill>
              </a:rPr>
              <a:t>and load</a:t>
            </a:r>
          </a:p>
          <a:p>
            <a:r>
              <a:rPr lang="en-US" sz="4500" b="1" dirty="0"/>
              <a:t>V</a:t>
            </a:r>
            <a:r>
              <a:rPr lang="en-US" sz="4500" b="1" baseline="-25000" dirty="0"/>
              <a:t>0 </a:t>
            </a:r>
            <a:r>
              <a:rPr lang="en-US" sz="4500" b="1" dirty="0"/>
              <a:t>= </a:t>
            </a:r>
            <a:r>
              <a:rPr lang="en-US" sz="4500" b="1" dirty="0" err="1"/>
              <a:t>V</a:t>
            </a:r>
            <a:r>
              <a:rPr lang="en-US" sz="4500" b="1" baseline="-25000" dirty="0" err="1"/>
              <a:t>d</a:t>
            </a:r>
            <a:r>
              <a:rPr lang="en-US" sz="4500" b="1" dirty="0"/>
              <a:t>/2 = L di</a:t>
            </a:r>
            <a:r>
              <a:rPr lang="en-US" sz="4500" b="1" baseline="-25000" dirty="0"/>
              <a:t>0</a:t>
            </a:r>
            <a:r>
              <a:rPr lang="en-US" sz="4500" b="1" dirty="0"/>
              <a:t>/</a:t>
            </a:r>
            <a:r>
              <a:rPr lang="en-US" sz="4500" b="1" dirty="0" err="1"/>
              <a:t>dt</a:t>
            </a:r>
            <a:endParaRPr lang="en-US" sz="4500" b="1" dirty="0"/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5100" b="1" dirty="0" smtClean="0">
                <a:solidFill>
                  <a:srgbClr val="C00000"/>
                </a:solidFill>
              </a:rPr>
              <a:t>At t=0,            </a:t>
            </a:r>
            <a:r>
              <a:rPr lang="en-US" sz="5100" b="1" dirty="0" err="1" smtClean="0">
                <a:solidFill>
                  <a:srgbClr val="C00000"/>
                </a:solidFill>
              </a:rPr>
              <a:t>i</a:t>
            </a:r>
            <a:r>
              <a:rPr lang="en-US" sz="5100" b="1" baseline="-25000" dirty="0" err="1" smtClean="0">
                <a:solidFill>
                  <a:srgbClr val="C00000"/>
                </a:solidFill>
              </a:rPr>
              <a:t>o</a:t>
            </a:r>
            <a:r>
              <a:rPr lang="en-US" sz="5100" b="1" dirty="0" smtClean="0">
                <a:solidFill>
                  <a:srgbClr val="C00000"/>
                </a:solidFill>
              </a:rPr>
              <a:t> = -I</a:t>
            </a:r>
            <a:r>
              <a:rPr lang="en-US" sz="5100" b="1" baseline="-25000" dirty="0" smtClean="0">
                <a:solidFill>
                  <a:srgbClr val="C00000"/>
                </a:solidFill>
              </a:rPr>
              <a:t>1</a:t>
            </a:r>
          </a:p>
          <a:p>
            <a:r>
              <a:rPr lang="en-US" sz="5100" b="1" dirty="0">
                <a:solidFill>
                  <a:srgbClr val="00B0F0"/>
                </a:solidFill>
              </a:rPr>
              <a:t>At </a:t>
            </a:r>
            <a:r>
              <a:rPr lang="en-US" sz="5100" b="1" dirty="0" smtClean="0">
                <a:solidFill>
                  <a:srgbClr val="00B0F0"/>
                </a:solidFill>
              </a:rPr>
              <a:t>t=T/2,            </a:t>
            </a:r>
            <a:r>
              <a:rPr lang="en-US" sz="5100" b="1" dirty="0" err="1">
                <a:solidFill>
                  <a:srgbClr val="00B0F0"/>
                </a:solidFill>
              </a:rPr>
              <a:t>i</a:t>
            </a:r>
            <a:r>
              <a:rPr lang="en-US" sz="5100" b="1" baseline="-25000" dirty="0" err="1">
                <a:solidFill>
                  <a:srgbClr val="00B0F0"/>
                </a:solidFill>
              </a:rPr>
              <a:t>o</a:t>
            </a:r>
            <a:r>
              <a:rPr lang="en-US" sz="5100" b="1" dirty="0">
                <a:solidFill>
                  <a:srgbClr val="00B0F0"/>
                </a:solidFill>
              </a:rPr>
              <a:t> = </a:t>
            </a:r>
            <a:r>
              <a:rPr lang="en-US" sz="5100" b="1" dirty="0" smtClean="0">
                <a:solidFill>
                  <a:srgbClr val="00B0F0"/>
                </a:solidFill>
              </a:rPr>
              <a:t>+I</a:t>
            </a:r>
            <a:r>
              <a:rPr lang="en-US" sz="5100" b="1" baseline="-25000" dirty="0" smtClean="0">
                <a:solidFill>
                  <a:srgbClr val="00B0F0"/>
                </a:solidFill>
              </a:rPr>
              <a:t>1</a:t>
            </a:r>
            <a:endParaRPr lang="en-US" b="1" baseline="-25000" dirty="0">
              <a:solidFill>
                <a:srgbClr val="00B0F0"/>
              </a:solidFill>
            </a:endParaRPr>
          </a:p>
          <a:p>
            <a:endParaRPr lang="en-US" sz="5100" b="1" dirty="0" smtClean="0">
              <a:solidFill>
                <a:srgbClr val="7030A0"/>
              </a:solidFill>
            </a:endParaRPr>
          </a:p>
          <a:p>
            <a:r>
              <a:rPr lang="en-US" sz="5100" b="1" dirty="0" smtClean="0">
                <a:solidFill>
                  <a:srgbClr val="7030A0"/>
                </a:solidFill>
              </a:rPr>
              <a:t>i</a:t>
            </a:r>
            <a:r>
              <a:rPr lang="en-US" sz="51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5100" b="1" dirty="0" smtClean="0">
                <a:solidFill>
                  <a:srgbClr val="7030A0"/>
                </a:solidFill>
              </a:rPr>
              <a:t> is zero at t=</a:t>
            </a:r>
          </a:p>
          <a:p>
            <a:r>
              <a:rPr lang="en-US" sz="5100" b="1" dirty="0">
                <a:solidFill>
                  <a:srgbClr val="7030A0"/>
                </a:solidFill>
              </a:rPr>
              <a:t> </a:t>
            </a:r>
            <a:r>
              <a:rPr lang="en-US" sz="5100" b="1" dirty="0" smtClean="0">
                <a:solidFill>
                  <a:srgbClr val="7030A0"/>
                </a:solidFill>
              </a:rPr>
              <a:t>                        T/4</a:t>
            </a:r>
          </a:p>
          <a:p>
            <a:r>
              <a:rPr lang="en-US" sz="5100" b="1" dirty="0" smtClean="0">
                <a:solidFill>
                  <a:srgbClr val="00B050"/>
                </a:solidFill>
              </a:rPr>
              <a:t>At  </a:t>
            </a:r>
            <a:r>
              <a:rPr lang="en-US" sz="5100" b="1" u="sng" dirty="0" smtClean="0">
                <a:solidFill>
                  <a:srgbClr val="00B050"/>
                </a:solidFill>
              </a:rPr>
              <a:t>t = T/2 </a:t>
            </a:r>
            <a:r>
              <a:rPr lang="en-US" sz="5100" b="1" dirty="0" smtClean="0">
                <a:solidFill>
                  <a:srgbClr val="00B050"/>
                </a:solidFill>
              </a:rPr>
              <a:t>, T</a:t>
            </a:r>
            <a:r>
              <a:rPr lang="en-US" sz="5100" b="1" baseline="-25000" dirty="0" smtClean="0">
                <a:solidFill>
                  <a:srgbClr val="00B050"/>
                </a:solidFill>
              </a:rPr>
              <a:t>A+ </a:t>
            </a:r>
            <a:r>
              <a:rPr lang="en-US" sz="5100" b="1" dirty="0">
                <a:solidFill>
                  <a:srgbClr val="00B050"/>
                </a:solidFill>
              </a:rPr>
              <a:t> </a:t>
            </a:r>
            <a:r>
              <a:rPr lang="en-US" sz="5100" b="1" dirty="0" smtClean="0">
                <a:solidFill>
                  <a:srgbClr val="00B050"/>
                </a:solidFill>
              </a:rPr>
              <a:t>  is turned off   forcibly</a:t>
            </a:r>
          </a:p>
          <a:p>
            <a:r>
              <a:rPr lang="en-US" sz="5100" b="1" dirty="0" smtClean="0">
                <a:solidFill>
                  <a:srgbClr val="00B050"/>
                </a:solidFill>
              </a:rPr>
              <a:t> and T</a:t>
            </a:r>
            <a:r>
              <a:rPr lang="en-US" sz="5100" b="1" baseline="-25000" dirty="0" smtClean="0">
                <a:solidFill>
                  <a:srgbClr val="00B050"/>
                </a:solidFill>
              </a:rPr>
              <a:t>A- </a:t>
            </a:r>
            <a:r>
              <a:rPr lang="en-US" sz="5100" b="1" dirty="0" smtClean="0">
                <a:solidFill>
                  <a:srgbClr val="00B050"/>
                </a:solidFill>
              </a:rPr>
              <a:t>is turned on.</a:t>
            </a:r>
            <a:endParaRPr lang="en-US" sz="51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0226" y="106398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09542"/>
              </p:ext>
            </p:extLst>
          </p:nvPr>
        </p:nvGraphicFramePr>
        <p:xfrm>
          <a:off x="3268200" y="4273032"/>
          <a:ext cx="1219200" cy="5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5" r:id="rId4" imgW="2090880" imgH="957240" progId="">
                  <p:embed/>
                </p:oleObj>
              </mc:Choice>
              <mc:Fallback>
                <p:oleObj r:id="rId4" imgW="2090880" imgH="957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8200" y="4273032"/>
                        <a:ext cx="1219200" cy="5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2682365" y="430771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</a:t>
            </a:r>
            <a:r>
              <a:rPr lang="en-US" baseline="-25000" dirty="0" smtClean="0"/>
              <a:t>0 </a:t>
            </a:r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78681" y="2122639"/>
            <a:ext cx="4656908" cy="4866317"/>
            <a:chOff x="4260669" y="2231369"/>
            <a:chExt cx="4656908" cy="4866317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4800600" y="2362200"/>
              <a:ext cx="72934" cy="473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00600" y="4566101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876800" y="5638800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876800" y="6538912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2819400"/>
              <a:ext cx="76200" cy="403860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01699" y="3068459"/>
              <a:ext cx="47767" cy="3712381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267700" y="36056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</a:t>
              </a:r>
              <a:endParaRPr lang="en-IN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87588" y="307189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18069" y="433609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96447" y="572342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96447" y="652991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67700" y="649413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</a:t>
              </a:r>
              <a:endParaRPr lang="en-IN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2588" y="329223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IN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5677" y="4589001"/>
              <a:ext cx="40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IN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79174" y="5294651"/>
              <a:ext cx="68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TA+</a:t>
              </a:r>
              <a:endParaRPr lang="en-IN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60669" y="6243569"/>
              <a:ext cx="68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/>
                <a:t>D</a:t>
              </a:r>
              <a:r>
                <a:rPr lang="en-US" baseline="-25000" dirty="0" smtClean="0"/>
                <a:t>A+</a:t>
              </a:r>
              <a:endParaRPr lang="en-IN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8975" y="521794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d</a:t>
              </a:r>
              <a:endParaRPr lang="en-IN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43082" y="61587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d</a:t>
              </a:r>
              <a:endParaRPr lang="en-IN" baseline="-25000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8330778" y="2231369"/>
              <a:ext cx="173141" cy="4735361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4913812" y="4378801"/>
            <a:ext cx="381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13812" y="4492989"/>
            <a:ext cx="1253666" cy="5743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13812" y="5182481"/>
            <a:ext cx="381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27964" y="6778989"/>
            <a:ext cx="381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56712" y="3435323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8" idx="3"/>
          </p:cNvCxnSpPr>
          <p:nvPr/>
        </p:nvCxnSpPr>
        <p:spPr>
          <a:xfrm flipH="1" flipV="1">
            <a:off x="5257800" y="3368174"/>
            <a:ext cx="13744" cy="10514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02431" y="5582012"/>
            <a:ext cx="886846" cy="205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282498" y="5204121"/>
            <a:ext cx="19933" cy="3556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86896" y="6379938"/>
            <a:ext cx="894559" cy="295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8946" y="47363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45078" y="3866304"/>
            <a:ext cx="39700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218612" y="2862308"/>
            <a:ext cx="39700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45078" y="2514600"/>
            <a:ext cx="39700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4656910" y="2224100"/>
            <a:ext cx="4085952" cy="735629"/>
            <a:chOff x="4580707" y="2133600"/>
            <a:chExt cx="4085952" cy="735629"/>
          </a:xfrm>
        </p:grpSpPr>
        <p:grpSp>
          <p:nvGrpSpPr>
            <p:cNvPr id="45" name="Group 44"/>
            <p:cNvGrpSpPr/>
            <p:nvPr/>
          </p:nvGrpSpPr>
          <p:grpSpPr>
            <a:xfrm>
              <a:off x="5156018" y="2275091"/>
              <a:ext cx="1614897" cy="189411"/>
              <a:chOff x="4943203" y="2706189"/>
              <a:chExt cx="1614897" cy="189411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V="1">
                <a:off x="6481900" y="2743200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4943203" y="2706471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5206637" y="2706189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5621383" y="2706471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5816237" y="2707703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6077500" y="2730137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6351816" y="2719917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5373187" y="2706189"/>
                <a:ext cx="7620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 flipV="1">
              <a:off x="8590459" y="2661278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907530" y="2626454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170964" y="2626172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585710" y="2626454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780564" y="2627686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041827" y="2650120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316143" y="2639900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337514" y="2626172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580707" y="2133600"/>
              <a:ext cx="57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gA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+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1539" y="2499897"/>
              <a:ext cx="57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gA</a:t>
              </a:r>
              <a:r>
                <a:rPr lang="en-US" baseline="-25000" dirty="0">
                  <a:solidFill>
                    <a:srgbClr val="C00000"/>
                  </a:solidFill>
                </a:rPr>
                <a:t>-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6827519" y="232569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>
            <a:off x="5245078" y="2389539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7887" y="2716672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31836" y="4393897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A+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6303102" y="4440839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+</a:t>
            </a:r>
            <a:endParaRPr lang="en-IN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6132774" y="5490828"/>
            <a:ext cx="880313" cy="45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175536" y="6487126"/>
            <a:ext cx="894559" cy="295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50774" y="3457008"/>
            <a:ext cx="71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</a:t>
            </a:r>
            <a:r>
              <a:rPr lang="en-US" dirty="0"/>
              <a:t>/2</a:t>
            </a:r>
            <a:endParaRPr lang="en-IN" baseline="-25000" dirty="0"/>
          </a:p>
          <a:p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31686" y="4051104"/>
            <a:ext cx="835747" cy="4438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6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/>
      <p:bldP spid="5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705600"/>
          </a:xfrm>
        </p:spPr>
        <p:txBody>
          <a:bodyPr>
            <a:normAutofit fontScale="32500" lnSpcReduction="20000"/>
          </a:bodyPr>
          <a:lstStyle/>
          <a:p>
            <a:r>
              <a:rPr lang="en-US" sz="4500" b="1" u="sng" dirty="0"/>
              <a:t>T/2 </a:t>
            </a:r>
            <a:r>
              <a:rPr lang="en-US" sz="4500" b="1" u="sng" dirty="0" smtClean="0"/>
              <a:t> → T</a:t>
            </a:r>
            <a:r>
              <a:rPr lang="en-US" sz="4500" b="1" dirty="0" smtClean="0"/>
              <a:t>   </a:t>
            </a:r>
          </a:p>
          <a:p>
            <a:r>
              <a:rPr lang="en-US" sz="4500" b="1" dirty="0" smtClean="0">
                <a:solidFill>
                  <a:schemeClr val="accent5"/>
                </a:solidFill>
              </a:rPr>
              <a:t>i</a:t>
            </a:r>
            <a:r>
              <a:rPr lang="en-US" sz="4500" b="1" baseline="-25000" dirty="0" smtClean="0">
                <a:solidFill>
                  <a:schemeClr val="accent5"/>
                </a:solidFill>
              </a:rPr>
              <a:t>0  </a:t>
            </a:r>
            <a:r>
              <a:rPr lang="en-US" sz="4500" b="1" dirty="0" smtClean="0">
                <a:solidFill>
                  <a:schemeClr val="accent5"/>
                </a:solidFill>
              </a:rPr>
              <a:t>continues as +</a:t>
            </a:r>
            <a:r>
              <a:rPr lang="en-US" sz="4500" b="1" dirty="0" err="1" smtClean="0">
                <a:solidFill>
                  <a:schemeClr val="accent5"/>
                </a:solidFill>
              </a:rPr>
              <a:t>ve</a:t>
            </a:r>
            <a:r>
              <a:rPr lang="en-US" sz="4500" b="1" dirty="0" smtClean="0">
                <a:solidFill>
                  <a:schemeClr val="accent5"/>
                </a:solidFill>
              </a:rPr>
              <a:t> due to inductance load</a:t>
            </a:r>
            <a:endParaRPr lang="en-US" sz="4500" b="1" baseline="-25000" dirty="0" smtClean="0">
              <a:solidFill>
                <a:schemeClr val="accent5"/>
              </a:solidFill>
            </a:endParaRPr>
          </a:p>
          <a:p>
            <a:r>
              <a:rPr lang="en-US" sz="4500" b="1" dirty="0" smtClean="0">
                <a:solidFill>
                  <a:srgbClr val="00B050"/>
                </a:solidFill>
              </a:rPr>
              <a:t>T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A+  </a:t>
            </a:r>
            <a:r>
              <a:rPr lang="en-US" sz="4500" b="1" dirty="0" smtClean="0">
                <a:solidFill>
                  <a:srgbClr val="00B050"/>
                </a:solidFill>
              </a:rPr>
              <a:t>is in the off state for t greater than T/2.  </a:t>
            </a:r>
          </a:p>
          <a:p>
            <a:endParaRPr lang="en-US" sz="4500" b="1" dirty="0" smtClean="0">
              <a:solidFill>
                <a:srgbClr val="00B050"/>
              </a:solidFill>
            </a:endParaRPr>
          </a:p>
          <a:p>
            <a:r>
              <a:rPr lang="en-US" sz="4500" b="1" dirty="0" smtClean="0">
                <a:solidFill>
                  <a:srgbClr val="C00000"/>
                </a:solidFill>
              </a:rPr>
              <a:t>Positive Load current finds path through</a:t>
            </a:r>
          </a:p>
          <a:p>
            <a:r>
              <a:rPr lang="en-US" sz="4500" b="1" dirty="0" smtClean="0">
                <a:solidFill>
                  <a:srgbClr val="C00000"/>
                </a:solidFill>
              </a:rPr>
              <a:t> </a:t>
            </a:r>
            <a:r>
              <a:rPr lang="en-US" sz="4500" b="1" dirty="0">
                <a:solidFill>
                  <a:srgbClr val="C00000"/>
                </a:solidFill>
              </a:rPr>
              <a:t>load </a:t>
            </a:r>
            <a:r>
              <a:rPr lang="en-US" sz="4500" b="1" dirty="0" smtClean="0">
                <a:solidFill>
                  <a:srgbClr val="C00000"/>
                </a:solidFill>
              </a:rPr>
              <a:t>D</a:t>
            </a:r>
            <a:r>
              <a:rPr lang="en-US" sz="4500" b="1" baseline="-25000" dirty="0" smtClean="0">
                <a:solidFill>
                  <a:srgbClr val="C00000"/>
                </a:solidFill>
              </a:rPr>
              <a:t>A- </a:t>
            </a:r>
            <a:r>
              <a:rPr lang="en-US" sz="4500" b="1" dirty="0" smtClean="0">
                <a:solidFill>
                  <a:srgbClr val="C00000"/>
                </a:solidFill>
              </a:rPr>
              <a:t>lower source. </a:t>
            </a:r>
          </a:p>
          <a:p>
            <a:r>
              <a:rPr lang="en-US" sz="4500" b="1" dirty="0" smtClean="0">
                <a:solidFill>
                  <a:srgbClr val="00B050"/>
                </a:solidFill>
              </a:rPr>
              <a:t>T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A-</a:t>
            </a:r>
            <a:r>
              <a:rPr lang="en-US" sz="4500" b="1" dirty="0" smtClean="0">
                <a:solidFill>
                  <a:srgbClr val="00B050"/>
                </a:solidFill>
              </a:rPr>
              <a:t> </a:t>
            </a:r>
            <a:r>
              <a:rPr lang="en-US" sz="4500" b="1" dirty="0">
                <a:solidFill>
                  <a:srgbClr val="00B050"/>
                </a:solidFill>
              </a:rPr>
              <a:t>is </a:t>
            </a:r>
            <a:r>
              <a:rPr lang="en-US" sz="4500" b="1" dirty="0" smtClean="0">
                <a:solidFill>
                  <a:srgbClr val="00B050"/>
                </a:solidFill>
              </a:rPr>
              <a:t>reverse biased and hence continues to be </a:t>
            </a:r>
          </a:p>
          <a:p>
            <a:r>
              <a:rPr lang="en-US" sz="4500" b="1" dirty="0" smtClean="0">
                <a:solidFill>
                  <a:srgbClr val="00B050"/>
                </a:solidFill>
              </a:rPr>
              <a:t>in the off state.  </a:t>
            </a:r>
          </a:p>
          <a:p>
            <a:endParaRPr lang="en-US" sz="4500" b="1" dirty="0">
              <a:solidFill>
                <a:srgbClr val="00B050"/>
              </a:solidFill>
            </a:endParaRPr>
          </a:p>
          <a:p>
            <a:r>
              <a:rPr lang="en-US" sz="4500" b="1" dirty="0"/>
              <a:t>V</a:t>
            </a:r>
            <a:r>
              <a:rPr lang="en-US" sz="4500" b="1" baseline="-25000" dirty="0"/>
              <a:t>0 </a:t>
            </a:r>
            <a:r>
              <a:rPr lang="en-US" sz="4500" b="1" dirty="0" smtClean="0"/>
              <a:t>= - </a:t>
            </a:r>
            <a:r>
              <a:rPr lang="en-US" sz="4500" b="1" dirty="0" err="1"/>
              <a:t>V</a:t>
            </a:r>
            <a:r>
              <a:rPr lang="en-US" sz="4500" b="1" baseline="-25000" dirty="0" err="1"/>
              <a:t>d</a:t>
            </a:r>
            <a:r>
              <a:rPr lang="en-US" sz="4500" b="1" dirty="0"/>
              <a:t>/2 = L </a:t>
            </a:r>
            <a:r>
              <a:rPr lang="en-US" sz="4500" b="1" dirty="0" smtClean="0"/>
              <a:t>di</a:t>
            </a:r>
            <a:r>
              <a:rPr lang="en-US" sz="4500" b="1" baseline="-25000" dirty="0" smtClean="0"/>
              <a:t>0</a:t>
            </a:r>
            <a:r>
              <a:rPr lang="en-US" sz="4500" b="1" dirty="0" smtClean="0"/>
              <a:t>/</a:t>
            </a:r>
            <a:r>
              <a:rPr lang="en-US" sz="4500" b="1" dirty="0" err="1" smtClean="0"/>
              <a:t>dt</a:t>
            </a:r>
            <a:endParaRPr lang="en-US" sz="4500" b="1" dirty="0" smtClean="0"/>
          </a:p>
          <a:p>
            <a:endParaRPr lang="en-US" sz="4500" b="1" dirty="0"/>
          </a:p>
          <a:p>
            <a:r>
              <a:rPr lang="en-US" sz="4500" b="1" dirty="0" err="1" smtClean="0">
                <a:solidFill>
                  <a:srgbClr val="00B0F0"/>
                </a:solidFill>
              </a:rPr>
              <a:t>i</a:t>
            </a:r>
            <a:r>
              <a:rPr lang="en-US" sz="4500" b="1" baseline="-25000" dirty="0" err="1" smtClean="0">
                <a:solidFill>
                  <a:srgbClr val="00B0F0"/>
                </a:solidFill>
              </a:rPr>
              <a:t>o</a:t>
            </a:r>
            <a:r>
              <a:rPr lang="en-US" sz="4500" b="1" dirty="0" smtClean="0">
                <a:solidFill>
                  <a:srgbClr val="00B0F0"/>
                </a:solidFill>
              </a:rPr>
              <a:t> varies </a:t>
            </a:r>
            <a:r>
              <a:rPr lang="en-US" sz="4500" b="1" dirty="0">
                <a:solidFill>
                  <a:srgbClr val="00B0F0"/>
                </a:solidFill>
              </a:rPr>
              <a:t>linearly to zero </a:t>
            </a:r>
            <a:r>
              <a:rPr lang="en-US" sz="4500" b="1" dirty="0" smtClean="0">
                <a:solidFill>
                  <a:srgbClr val="00B0F0"/>
                </a:solidFill>
              </a:rPr>
              <a:t>with a negative slope.</a:t>
            </a:r>
          </a:p>
          <a:p>
            <a:r>
              <a:rPr lang="en-US" sz="4500" b="1" dirty="0" smtClean="0">
                <a:solidFill>
                  <a:srgbClr val="00B050"/>
                </a:solidFill>
              </a:rPr>
              <a:t>When i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0 </a:t>
            </a:r>
            <a:r>
              <a:rPr lang="en-US" sz="4500" b="1" dirty="0" smtClean="0">
                <a:solidFill>
                  <a:srgbClr val="00B050"/>
                </a:solidFill>
              </a:rPr>
              <a:t>= </a:t>
            </a:r>
            <a:r>
              <a:rPr lang="en-US" sz="4500" b="1" dirty="0" err="1" smtClean="0">
                <a:solidFill>
                  <a:srgbClr val="00B050"/>
                </a:solidFill>
              </a:rPr>
              <a:t>i</a:t>
            </a:r>
            <a:r>
              <a:rPr lang="en-US" sz="4500" b="1" baseline="-25000" dirty="0" err="1" smtClean="0">
                <a:solidFill>
                  <a:srgbClr val="00B050"/>
                </a:solidFill>
              </a:rPr>
              <a:t>DA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- </a:t>
            </a:r>
            <a:r>
              <a:rPr lang="en-US" sz="4500" b="1" dirty="0" smtClean="0">
                <a:solidFill>
                  <a:srgbClr val="00B050"/>
                </a:solidFill>
              </a:rPr>
              <a:t>= 0,</a:t>
            </a:r>
          </a:p>
          <a:p>
            <a:r>
              <a:rPr lang="en-US" sz="4500" b="1" dirty="0" smtClean="0">
                <a:solidFill>
                  <a:srgbClr val="C00000"/>
                </a:solidFill>
              </a:rPr>
              <a:t>D</a:t>
            </a:r>
            <a:r>
              <a:rPr lang="en-US" sz="4500" b="1" baseline="-25000" dirty="0" smtClean="0">
                <a:solidFill>
                  <a:srgbClr val="C00000"/>
                </a:solidFill>
              </a:rPr>
              <a:t>A- </a:t>
            </a:r>
            <a:r>
              <a:rPr lang="en-US" sz="4500" b="1" dirty="0" smtClean="0">
                <a:solidFill>
                  <a:srgbClr val="C00000"/>
                </a:solidFill>
              </a:rPr>
              <a:t>becomes off and then T</a:t>
            </a:r>
            <a:r>
              <a:rPr lang="en-US" sz="4500" b="1" baseline="-25000" dirty="0" smtClean="0">
                <a:solidFill>
                  <a:srgbClr val="C00000"/>
                </a:solidFill>
              </a:rPr>
              <a:t>A- </a:t>
            </a:r>
          </a:p>
          <a:p>
            <a:r>
              <a:rPr lang="en-US" sz="4500" b="1" dirty="0" smtClean="0">
                <a:solidFill>
                  <a:srgbClr val="C00000"/>
                </a:solidFill>
              </a:rPr>
              <a:t>becomes forward biased</a:t>
            </a:r>
            <a:endParaRPr lang="en-US" sz="4500" b="1" baseline="-25000" dirty="0" smtClean="0">
              <a:solidFill>
                <a:srgbClr val="C00000"/>
              </a:solidFill>
            </a:endParaRPr>
          </a:p>
          <a:p>
            <a:r>
              <a:rPr lang="en-US" sz="4500" b="1" dirty="0" smtClean="0">
                <a:solidFill>
                  <a:srgbClr val="00B050"/>
                </a:solidFill>
              </a:rPr>
              <a:t>T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A- </a:t>
            </a:r>
            <a:r>
              <a:rPr lang="en-US" sz="4500" b="1" dirty="0" smtClean="0">
                <a:solidFill>
                  <a:srgbClr val="00B050"/>
                </a:solidFill>
              </a:rPr>
              <a:t>is on.           T</a:t>
            </a:r>
            <a:r>
              <a:rPr lang="en-US" sz="4500" b="1" baseline="-25000" dirty="0" smtClean="0">
                <a:solidFill>
                  <a:srgbClr val="00B050"/>
                </a:solidFill>
              </a:rPr>
              <a:t>A+</a:t>
            </a:r>
            <a:r>
              <a:rPr lang="en-US" sz="4500" b="1" dirty="0" smtClean="0">
                <a:solidFill>
                  <a:srgbClr val="00B050"/>
                </a:solidFill>
              </a:rPr>
              <a:t> is off</a:t>
            </a:r>
          </a:p>
          <a:p>
            <a:r>
              <a:rPr lang="en-US" sz="4500" b="1" dirty="0" smtClean="0">
                <a:solidFill>
                  <a:srgbClr val="C00000"/>
                </a:solidFill>
              </a:rPr>
              <a:t>Load current path :</a:t>
            </a:r>
          </a:p>
          <a:p>
            <a:r>
              <a:rPr lang="en-US" sz="4500" b="1" dirty="0" smtClean="0">
                <a:solidFill>
                  <a:srgbClr val="7030A0"/>
                </a:solidFill>
              </a:rPr>
              <a:t>Lower source, T</a:t>
            </a:r>
            <a:r>
              <a:rPr lang="en-US" sz="4500" b="1" baseline="-25000" dirty="0" smtClean="0">
                <a:solidFill>
                  <a:srgbClr val="7030A0"/>
                </a:solidFill>
              </a:rPr>
              <a:t>A- </a:t>
            </a:r>
            <a:r>
              <a:rPr lang="en-US" sz="4500" b="1" dirty="0" smtClean="0">
                <a:solidFill>
                  <a:srgbClr val="7030A0"/>
                </a:solidFill>
              </a:rPr>
              <a:t>and load</a:t>
            </a:r>
          </a:p>
          <a:p>
            <a:r>
              <a:rPr lang="en-US" sz="4500" b="1" dirty="0"/>
              <a:t>V</a:t>
            </a:r>
            <a:r>
              <a:rPr lang="en-US" sz="4500" b="1" baseline="-25000" dirty="0"/>
              <a:t>0 </a:t>
            </a:r>
            <a:r>
              <a:rPr lang="en-US" sz="4500" b="1" dirty="0" smtClean="0"/>
              <a:t>= - </a:t>
            </a:r>
            <a:r>
              <a:rPr lang="en-US" sz="4500" b="1" dirty="0" err="1"/>
              <a:t>V</a:t>
            </a:r>
            <a:r>
              <a:rPr lang="en-US" sz="4500" b="1" baseline="-25000" dirty="0" err="1"/>
              <a:t>d</a:t>
            </a:r>
            <a:r>
              <a:rPr lang="en-US" sz="4500" b="1" dirty="0"/>
              <a:t>/2 = L di</a:t>
            </a:r>
            <a:r>
              <a:rPr lang="en-US" sz="4500" b="1" baseline="-25000" dirty="0"/>
              <a:t>0</a:t>
            </a:r>
            <a:r>
              <a:rPr lang="en-US" sz="4500" b="1" dirty="0"/>
              <a:t>/</a:t>
            </a:r>
            <a:r>
              <a:rPr lang="en-US" sz="4500" b="1" dirty="0" err="1"/>
              <a:t>dt</a:t>
            </a:r>
            <a:endParaRPr lang="en-US" sz="4500" b="1" dirty="0"/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5100" b="1" dirty="0" smtClean="0">
                <a:solidFill>
                  <a:srgbClr val="00B0F0"/>
                </a:solidFill>
              </a:rPr>
              <a:t>At t=T,            </a:t>
            </a:r>
            <a:r>
              <a:rPr lang="en-US" sz="5100" b="1" dirty="0" err="1">
                <a:solidFill>
                  <a:srgbClr val="00B0F0"/>
                </a:solidFill>
              </a:rPr>
              <a:t>i</a:t>
            </a:r>
            <a:r>
              <a:rPr lang="en-US" sz="5100" b="1" baseline="-25000" dirty="0" err="1">
                <a:solidFill>
                  <a:srgbClr val="00B0F0"/>
                </a:solidFill>
              </a:rPr>
              <a:t>o</a:t>
            </a:r>
            <a:r>
              <a:rPr lang="en-US" sz="5100" b="1" dirty="0">
                <a:solidFill>
                  <a:srgbClr val="00B0F0"/>
                </a:solidFill>
              </a:rPr>
              <a:t> = </a:t>
            </a:r>
            <a:r>
              <a:rPr lang="en-US" sz="5100" b="1" dirty="0" smtClean="0">
                <a:solidFill>
                  <a:srgbClr val="00B0F0"/>
                </a:solidFill>
              </a:rPr>
              <a:t>-I</a:t>
            </a:r>
            <a:r>
              <a:rPr lang="en-US" sz="5100" b="1" baseline="-25000" dirty="0" smtClean="0">
                <a:solidFill>
                  <a:srgbClr val="00B0F0"/>
                </a:solidFill>
              </a:rPr>
              <a:t>1</a:t>
            </a:r>
            <a:endParaRPr lang="en-US" b="1" baseline="-25000" dirty="0">
              <a:solidFill>
                <a:srgbClr val="00B0F0"/>
              </a:solidFill>
            </a:endParaRPr>
          </a:p>
          <a:p>
            <a:endParaRPr lang="en-US" sz="5100" b="1" dirty="0" smtClean="0">
              <a:solidFill>
                <a:srgbClr val="7030A0"/>
              </a:solidFill>
            </a:endParaRPr>
          </a:p>
          <a:p>
            <a:r>
              <a:rPr lang="en-US" sz="5100" b="1" dirty="0" smtClean="0">
                <a:solidFill>
                  <a:srgbClr val="7030A0"/>
                </a:solidFill>
              </a:rPr>
              <a:t>i</a:t>
            </a:r>
            <a:r>
              <a:rPr lang="en-US" sz="51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5100" b="1" dirty="0" smtClean="0">
                <a:solidFill>
                  <a:srgbClr val="7030A0"/>
                </a:solidFill>
              </a:rPr>
              <a:t> is zero at t =</a:t>
            </a:r>
          </a:p>
          <a:p>
            <a:r>
              <a:rPr lang="en-US" sz="5100" b="1" dirty="0">
                <a:solidFill>
                  <a:srgbClr val="7030A0"/>
                </a:solidFill>
              </a:rPr>
              <a:t> </a:t>
            </a:r>
            <a:r>
              <a:rPr lang="en-US" sz="5100" b="1" dirty="0" smtClean="0">
                <a:solidFill>
                  <a:srgbClr val="7030A0"/>
                </a:solidFill>
              </a:rPr>
              <a:t>                       3T/4</a:t>
            </a:r>
          </a:p>
          <a:p>
            <a:r>
              <a:rPr lang="en-US" sz="5100" b="1" dirty="0" smtClean="0">
                <a:solidFill>
                  <a:srgbClr val="00B050"/>
                </a:solidFill>
              </a:rPr>
              <a:t>At  </a:t>
            </a:r>
            <a:r>
              <a:rPr lang="en-US" sz="5100" b="1" u="sng" dirty="0" smtClean="0">
                <a:solidFill>
                  <a:srgbClr val="00B050"/>
                </a:solidFill>
              </a:rPr>
              <a:t>t = T </a:t>
            </a:r>
            <a:r>
              <a:rPr lang="en-US" sz="5100" b="1" dirty="0" smtClean="0">
                <a:solidFill>
                  <a:srgbClr val="00B050"/>
                </a:solidFill>
              </a:rPr>
              <a:t>, T</a:t>
            </a:r>
            <a:r>
              <a:rPr lang="en-US" sz="5100" b="1" baseline="-25000" dirty="0" smtClean="0">
                <a:solidFill>
                  <a:srgbClr val="00B050"/>
                </a:solidFill>
              </a:rPr>
              <a:t>A- </a:t>
            </a:r>
            <a:r>
              <a:rPr lang="en-US" sz="5100" b="1" dirty="0" smtClean="0">
                <a:solidFill>
                  <a:srgbClr val="00B050"/>
                </a:solidFill>
              </a:rPr>
              <a:t>   is turned off   forcibly</a:t>
            </a:r>
          </a:p>
          <a:p>
            <a:r>
              <a:rPr lang="en-US" sz="5100" b="1" dirty="0" smtClean="0">
                <a:solidFill>
                  <a:srgbClr val="00B050"/>
                </a:solidFill>
              </a:rPr>
              <a:t> and T</a:t>
            </a:r>
            <a:r>
              <a:rPr lang="en-US" sz="5100" b="1" baseline="-25000" dirty="0" smtClean="0">
                <a:solidFill>
                  <a:srgbClr val="00B050"/>
                </a:solidFill>
              </a:rPr>
              <a:t>A+ </a:t>
            </a:r>
            <a:r>
              <a:rPr lang="en-US" sz="5100" b="1" dirty="0" smtClean="0">
                <a:solidFill>
                  <a:srgbClr val="00B050"/>
                </a:solidFill>
              </a:rPr>
              <a:t>is turned on.</a:t>
            </a:r>
            <a:endParaRPr lang="en-US" sz="51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7468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4601392" y="1803426"/>
            <a:ext cx="4656908" cy="4848327"/>
            <a:chOff x="4260669" y="2362200"/>
            <a:chExt cx="4656908" cy="4848327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4800600" y="2362200"/>
              <a:ext cx="72934" cy="473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00600" y="4564928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876800" y="5638800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876800" y="6538912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2819400"/>
              <a:ext cx="76200" cy="403860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382000" y="2941319"/>
              <a:ext cx="0" cy="3780155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267700" y="36056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</a:t>
              </a:r>
              <a:endParaRPr lang="en-IN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87588" y="307189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18069" y="433609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96447" y="572342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96447" y="652991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67700" y="649413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</a:t>
              </a:r>
              <a:endParaRPr lang="en-IN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94563" y="30050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IN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94563" y="4262370"/>
              <a:ext cx="40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IN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79174" y="5294651"/>
              <a:ext cx="68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TA+</a:t>
              </a:r>
              <a:endParaRPr lang="en-IN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60669" y="6243569"/>
              <a:ext cx="68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/>
                <a:t>D</a:t>
              </a:r>
              <a:r>
                <a:rPr lang="en-US" baseline="-25000" dirty="0" smtClean="0"/>
                <a:t>A+</a:t>
              </a:r>
              <a:endParaRPr lang="en-IN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8975" y="521794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d</a:t>
              </a:r>
              <a:endParaRPr lang="en-IN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7356" y="468516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T/4</a:t>
              </a:r>
              <a:endParaRPr lang="en-IN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84448" y="4583228"/>
              <a:ext cx="62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3T/4</a:t>
              </a:r>
              <a:endParaRPr lang="en-IN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53288" y="664224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</a:t>
              </a:r>
              <a:r>
                <a:rPr lang="en-US" baseline="-25000" dirty="0" err="1" smtClean="0"/>
                <a:t>d</a:t>
              </a:r>
              <a:endParaRPr lang="en-IN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64207" y="2802135"/>
              <a:ext cx="70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d</a:t>
              </a:r>
              <a:r>
                <a:rPr lang="en-US" dirty="0"/>
                <a:t>/2</a:t>
              </a:r>
              <a:endParaRPr lang="en-IN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68108" y="3496479"/>
              <a:ext cx="70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V</a:t>
              </a:r>
              <a:r>
                <a:rPr lang="en-US" baseline="-25000" dirty="0" err="1" smtClean="0"/>
                <a:t>d</a:t>
              </a:r>
              <a:r>
                <a:rPr lang="en-US" dirty="0" smtClean="0"/>
                <a:t>/2</a:t>
              </a:r>
              <a:endParaRPr lang="en-IN" baseline="-250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642066" y="3430372"/>
              <a:ext cx="0" cy="3780155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4836523" y="3204104"/>
            <a:ext cx="381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36523" y="3556633"/>
            <a:ext cx="2133600" cy="10309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36523" y="4702718"/>
            <a:ext cx="381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50675" y="6299226"/>
            <a:ext cx="381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79423" y="2260626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5177790" y="2263751"/>
            <a:ext cx="16466" cy="9419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05209" y="5164648"/>
            <a:ext cx="7775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205209" y="4724358"/>
            <a:ext cx="19933" cy="3556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192959" y="5927090"/>
            <a:ext cx="789830" cy="188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6" idx="0"/>
          </p:cNvCxnSpPr>
          <p:nvPr/>
        </p:nvCxnSpPr>
        <p:spPr>
          <a:xfrm>
            <a:off x="6901272" y="3567184"/>
            <a:ext cx="1034550" cy="4572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60598" y="4631624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974207" y="6449408"/>
            <a:ext cx="1780225" cy="22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967234" y="4611189"/>
            <a:ext cx="36636" cy="4820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227865" y="6024920"/>
            <a:ext cx="7077" cy="29344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952638" y="6050783"/>
            <a:ext cx="13131" cy="3986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901272" y="3244903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892220" y="2256481"/>
            <a:ext cx="1703" cy="9571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43600" y="5015444"/>
            <a:ext cx="1030607" cy="130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22930" y="6037829"/>
            <a:ext cx="902562" cy="274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20197" y="40496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33704" y="2742034"/>
            <a:ext cx="39700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91765" y="3989644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A+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6263031" y="4036586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+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7297785" y="4041803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A-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8169051" y="4088745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A-</a:t>
            </a:r>
            <a:endParaRPr lang="en-IN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7871063" y="4018999"/>
            <a:ext cx="874856" cy="4047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                  </a:t>
            </a:r>
            <a:r>
              <a:rPr lang="en-US" sz="2800" b="1" u="sng" dirty="0" smtClean="0">
                <a:solidFill>
                  <a:srgbClr val="C00000"/>
                </a:solidFill>
              </a:rPr>
              <a:t>R – L Load</a:t>
            </a:r>
          </a:p>
          <a:p>
            <a:r>
              <a:rPr lang="en-US" sz="2000" b="1" u="sng" dirty="0" smtClean="0">
                <a:solidFill>
                  <a:srgbClr val="00B050"/>
                </a:solidFill>
              </a:rPr>
              <a:t>0 to T/2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T</a:t>
            </a:r>
            <a:r>
              <a:rPr lang="en-US" sz="2000" baseline="-25000" dirty="0" smtClean="0">
                <a:solidFill>
                  <a:srgbClr val="00B0F0"/>
                </a:solidFill>
              </a:rPr>
              <a:t>A+</a:t>
            </a:r>
            <a:r>
              <a:rPr lang="en-US" sz="2000" dirty="0" smtClean="0">
                <a:solidFill>
                  <a:srgbClr val="00B0F0"/>
                </a:solidFill>
              </a:rPr>
              <a:t> is gated.  Negative Current from the previous 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Cycle flows through D</a:t>
            </a:r>
            <a:r>
              <a:rPr lang="en-US" sz="2000" baseline="-25000" dirty="0" smtClean="0">
                <a:solidFill>
                  <a:srgbClr val="00B0F0"/>
                </a:solidFill>
              </a:rPr>
              <a:t>A+ </a:t>
            </a:r>
            <a:r>
              <a:rPr lang="en-US" sz="2000" dirty="0" smtClean="0">
                <a:solidFill>
                  <a:srgbClr val="00B0F0"/>
                </a:solidFill>
              </a:rPr>
              <a:t> and upper source</a:t>
            </a:r>
            <a:r>
              <a:rPr lang="en-US" sz="2000" dirty="0" smtClean="0">
                <a:solidFill>
                  <a:srgbClr val="00B050"/>
                </a:solidFill>
              </a:rPr>
              <a:t>. </a:t>
            </a:r>
          </a:p>
          <a:p>
            <a:r>
              <a:rPr lang="en-US" sz="2000" dirty="0">
                <a:solidFill>
                  <a:srgbClr val="7030A0"/>
                </a:solidFill>
              </a:rPr>
              <a:t>T</a:t>
            </a:r>
            <a:r>
              <a:rPr lang="en-US" sz="2000" baseline="-25000" dirty="0">
                <a:solidFill>
                  <a:srgbClr val="7030A0"/>
                </a:solidFill>
              </a:rPr>
              <a:t>A+ </a:t>
            </a:r>
            <a:r>
              <a:rPr lang="en-US" sz="2000" dirty="0" smtClean="0">
                <a:solidFill>
                  <a:srgbClr val="7030A0"/>
                </a:solidFill>
              </a:rPr>
              <a:t>is reverse biased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sz="2000" dirty="0">
                <a:solidFill>
                  <a:srgbClr val="00B050"/>
                </a:solidFill>
              </a:rPr>
              <a:t>V</a:t>
            </a:r>
            <a:r>
              <a:rPr lang="en-US" sz="2000" baseline="-25000" dirty="0">
                <a:solidFill>
                  <a:srgbClr val="00B050"/>
                </a:solidFill>
              </a:rPr>
              <a:t>0</a:t>
            </a:r>
            <a:r>
              <a:rPr lang="en-US" sz="2000" dirty="0">
                <a:solidFill>
                  <a:srgbClr val="00B050"/>
                </a:solidFill>
              </a:rPr>
              <a:t>  =  </a:t>
            </a:r>
            <a:r>
              <a:rPr lang="en-US" sz="2000" dirty="0" err="1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000" dirty="0" smtClean="0">
                <a:solidFill>
                  <a:srgbClr val="00B050"/>
                </a:solidFill>
              </a:rPr>
              <a:t>/2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smtClean="0">
                <a:solidFill>
                  <a:srgbClr val="00B050"/>
                </a:solidFill>
              </a:rPr>
              <a:t>DA+</a:t>
            </a:r>
            <a:r>
              <a:rPr lang="en-US" sz="2000" dirty="0" smtClean="0">
                <a:solidFill>
                  <a:srgbClr val="00B050"/>
                </a:solidFill>
              </a:rPr>
              <a:t>   =  0.6V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baseline="-25000" dirty="0" smtClean="0">
                <a:solidFill>
                  <a:srgbClr val="00B0F0"/>
                </a:solidFill>
              </a:rPr>
              <a:t>TA</a:t>
            </a:r>
            <a:r>
              <a:rPr lang="en-US" sz="2000" baseline="-25000" dirty="0">
                <a:solidFill>
                  <a:srgbClr val="00B0F0"/>
                </a:solidFill>
              </a:rPr>
              <a:t>+</a:t>
            </a:r>
            <a:r>
              <a:rPr lang="en-US" sz="2000" dirty="0">
                <a:solidFill>
                  <a:srgbClr val="00B0F0"/>
                </a:solidFill>
              </a:rPr>
              <a:t>   = </a:t>
            </a:r>
            <a:r>
              <a:rPr lang="en-US" sz="2000" dirty="0" smtClean="0">
                <a:solidFill>
                  <a:srgbClr val="00B0F0"/>
                </a:solidFill>
              </a:rPr>
              <a:t>- </a:t>
            </a:r>
            <a:r>
              <a:rPr lang="en-US" sz="2000" dirty="0">
                <a:solidFill>
                  <a:srgbClr val="00B0F0"/>
                </a:solidFill>
              </a:rPr>
              <a:t>0.6V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When i</a:t>
            </a:r>
            <a:r>
              <a:rPr lang="en-US" sz="2000" baseline="-25000" dirty="0" smtClean="0">
                <a:solidFill>
                  <a:srgbClr val="7030A0"/>
                </a:solidFill>
              </a:rPr>
              <a:t>0 </a:t>
            </a:r>
            <a:r>
              <a:rPr lang="en-US" sz="2000" dirty="0" smtClean="0">
                <a:solidFill>
                  <a:srgbClr val="7030A0"/>
                </a:solidFill>
              </a:rPr>
              <a:t>is zero, </a:t>
            </a:r>
            <a:r>
              <a:rPr lang="en-US" sz="2000" dirty="0">
                <a:solidFill>
                  <a:srgbClr val="7030A0"/>
                </a:solidFill>
              </a:rPr>
              <a:t>D</a:t>
            </a:r>
            <a:r>
              <a:rPr lang="en-US" sz="2000" baseline="-25000" dirty="0">
                <a:solidFill>
                  <a:srgbClr val="7030A0"/>
                </a:solidFill>
              </a:rPr>
              <a:t>A+ </a:t>
            </a:r>
            <a:r>
              <a:rPr lang="en-US" sz="2000" baseline="-250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becomes off and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T</a:t>
            </a:r>
            <a:r>
              <a:rPr lang="en-US" sz="2000" baseline="-25000" dirty="0" smtClean="0">
                <a:solidFill>
                  <a:srgbClr val="7030A0"/>
                </a:solidFill>
              </a:rPr>
              <a:t>A</a:t>
            </a:r>
            <a:r>
              <a:rPr lang="en-US" sz="2000" baseline="-25000" dirty="0">
                <a:solidFill>
                  <a:srgbClr val="7030A0"/>
                </a:solidFill>
              </a:rPr>
              <a:t>+ </a:t>
            </a:r>
            <a:r>
              <a:rPr lang="en-US" sz="2000" dirty="0" smtClean="0">
                <a:solidFill>
                  <a:srgbClr val="7030A0"/>
                </a:solidFill>
              </a:rPr>
              <a:t>becomes on 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Current rises in the positive direction 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Through upper source and </a:t>
            </a:r>
            <a:r>
              <a:rPr lang="en-US" sz="2000" dirty="0">
                <a:solidFill>
                  <a:srgbClr val="00B0F0"/>
                </a:solidFill>
              </a:rPr>
              <a:t>T</a:t>
            </a:r>
            <a:r>
              <a:rPr lang="en-US" sz="2000" baseline="-25000" dirty="0">
                <a:solidFill>
                  <a:srgbClr val="00B0F0"/>
                </a:solidFill>
              </a:rPr>
              <a:t>A+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Ri</a:t>
            </a:r>
            <a:r>
              <a:rPr lang="en-US" sz="2000" baseline="-25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(t) + Ldi</a:t>
            </a:r>
            <a:r>
              <a:rPr lang="en-US" sz="2000" baseline="-25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(t)/</a:t>
            </a:r>
            <a:r>
              <a:rPr lang="en-US" sz="2000" dirty="0" err="1" smtClean="0">
                <a:solidFill>
                  <a:srgbClr val="00B050"/>
                </a:solidFill>
              </a:rPr>
              <a:t>dt</a:t>
            </a:r>
            <a:r>
              <a:rPr lang="en-US" sz="2000" dirty="0" smtClean="0">
                <a:solidFill>
                  <a:srgbClr val="00B050"/>
                </a:solidFill>
              </a:rPr>
              <a:t> =  </a:t>
            </a:r>
            <a:r>
              <a:rPr lang="en-US" sz="2000" dirty="0" err="1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000" dirty="0" smtClean="0">
                <a:solidFill>
                  <a:srgbClr val="00B050"/>
                </a:solidFill>
              </a:rPr>
              <a:t>/2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i</a:t>
            </a:r>
            <a:r>
              <a:rPr lang="en-US" sz="2000" baseline="-25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(t) </a:t>
            </a:r>
            <a:r>
              <a:rPr lang="en-US" sz="2000" dirty="0">
                <a:solidFill>
                  <a:srgbClr val="00B050"/>
                </a:solidFill>
              </a:rPr>
              <a:t>=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 = 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000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/2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At t = T/2 </a:t>
            </a:r>
            <a:r>
              <a:rPr lang="en-US" sz="2000" dirty="0">
                <a:solidFill>
                  <a:srgbClr val="7030A0"/>
                </a:solidFill>
              </a:rPr>
              <a:t>T</a:t>
            </a:r>
            <a:r>
              <a:rPr lang="en-US" sz="2000" baseline="-25000" dirty="0">
                <a:solidFill>
                  <a:srgbClr val="7030A0"/>
                </a:solidFill>
              </a:rPr>
              <a:t>A+ </a:t>
            </a:r>
            <a:r>
              <a:rPr lang="en-US" sz="2000" baseline="-25000" dirty="0" smtClean="0">
                <a:solidFill>
                  <a:srgbClr val="7030A0"/>
                </a:solidFill>
              </a:rPr>
              <a:t>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is turned off and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T</a:t>
            </a:r>
            <a:r>
              <a:rPr lang="en-US" sz="2000" baseline="-25000" dirty="0" smtClean="0">
                <a:solidFill>
                  <a:srgbClr val="7030A0"/>
                </a:solidFill>
              </a:rPr>
              <a:t>A-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is turned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on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9706" y="78327"/>
            <a:ext cx="2895600" cy="186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4438067" y="1639560"/>
            <a:ext cx="4806182" cy="5035456"/>
            <a:chOff x="4422726" y="1598782"/>
            <a:chExt cx="4806182" cy="5035456"/>
          </a:xfrm>
        </p:grpSpPr>
        <p:grpSp>
          <p:nvGrpSpPr>
            <p:cNvPr id="7" name="Group 6"/>
            <p:cNvGrpSpPr/>
            <p:nvPr/>
          </p:nvGrpSpPr>
          <p:grpSpPr>
            <a:xfrm>
              <a:off x="4422726" y="1598782"/>
              <a:ext cx="4806182" cy="5035456"/>
              <a:chOff x="4422726" y="1598782"/>
              <a:chExt cx="4806182" cy="503545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422726" y="1598782"/>
                <a:ext cx="4806182" cy="5035456"/>
                <a:chOff x="4111395" y="1942870"/>
                <a:chExt cx="4806182" cy="5035456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 flipH="1" flipV="1">
                  <a:off x="4812574" y="1944288"/>
                  <a:ext cx="64226" cy="47771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800600" y="4566101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76800" y="5638800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876800" y="6538912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503399" y="1942870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375469" y="2096688"/>
                  <a:ext cx="6531" cy="4624786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8267700" y="360566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</a:t>
                  </a:r>
                  <a:endParaRPr lang="en-IN" b="1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287588" y="307189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318069" y="4336095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396447" y="572342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96447" y="652991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267700" y="6494131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</a:t>
                  </a:r>
                  <a:endParaRPr lang="en-IN" b="1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394563" y="300500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 smtClean="0"/>
                    <a:t>0</a:t>
                  </a:r>
                  <a:endParaRPr lang="en-IN" baseline="-25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394563" y="4262370"/>
                  <a:ext cx="406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i</a:t>
                  </a:r>
                  <a:r>
                    <a:rPr lang="en-US" baseline="-25000" dirty="0" smtClean="0"/>
                    <a:t>0</a:t>
                  </a:r>
                  <a:endParaRPr lang="en-IN" baseline="-25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279174" y="5294651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 smtClean="0"/>
                    <a:t>TA+</a:t>
                  </a:r>
                  <a:endParaRPr lang="en-IN" baseline="-25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260669" y="6243569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/>
                    <a:t>D</a:t>
                  </a:r>
                  <a:r>
                    <a:rPr lang="en-US" baseline="-25000" dirty="0" smtClean="0"/>
                    <a:t>A+</a:t>
                  </a:r>
                  <a:endParaRPr lang="en-IN" baseline="-25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38975" y="521794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243082" y="615875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111395" y="2155506"/>
                  <a:ext cx="6124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baseline="-25000" dirty="0" err="1" smtClean="0">
                      <a:solidFill>
                        <a:srgbClr val="C00000"/>
                      </a:solidFill>
                    </a:rPr>
                    <a:t>gA</a:t>
                  </a:r>
                  <a:r>
                    <a:rPr lang="en-US" baseline="-25000" dirty="0" smtClean="0">
                      <a:solidFill>
                        <a:srgbClr val="C00000"/>
                      </a:solidFill>
                    </a:rPr>
                    <a:t>+</a:t>
                  </a:r>
                  <a:endParaRPr lang="en-IN" baseline="-25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256515" y="2495188"/>
                  <a:ext cx="6124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baseline="-25000" dirty="0" err="1" smtClean="0">
                      <a:solidFill>
                        <a:srgbClr val="C00000"/>
                      </a:solidFill>
                    </a:rPr>
                    <a:t>gA</a:t>
                  </a:r>
                  <a:r>
                    <a:rPr lang="en-US" baseline="-25000" dirty="0" smtClean="0">
                      <a:solidFill>
                        <a:srgbClr val="C00000"/>
                      </a:solidFill>
                    </a:rPr>
                    <a:t>-</a:t>
                  </a:r>
                  <a:endParaRPr lang="en-IN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339694" y="2063196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4761411" y="3505200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07131" y="4917404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848497" y="6513912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50031" y="2707693"/>
                <a:ext cx="0" cy="7975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5150031" y="5345474"/>
                <a:ext cx="603629" cy="230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150031" y="4917404"/>
                <a:ext cx="30278" cy="42752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188131" y="6263101"/>
                <a:ext cx="2" cy="23488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5190027" y="6144282"/>
                <a:ext cx="603629" cy="230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874078" y="427353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-</a:t>
              </a:r>
              <a:r>
                <a:rPr lang="en-US" b="1" dirty="0" smtClean="0">
                  <a:solidFill>
                    <a:srgbClr val="C00000"/>
                  </a:solidFill>
                </a:rPr>
                <a:t>I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1</a:t>
              </a:r>
              <a:endParaRPr lang="en-IN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5111931" y="3149740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121183" y="2065728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23903" y="2443956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146766" y="1945384"/>
            <a:ext cx="17177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692805" y="192940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843859" y="1931939"/>
            <a:ext cx="86672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445031" y="192954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115861" y="194477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176290" y="1931939"/>
            <a:ext cx="96753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421075" y="192954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841158" y="2320896"/>
            <a:ext cx="1845642" cy="159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387197" y="232089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538251" y="2323429"/>
            <a:ext cx="86672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7139423" y="232103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810253" y="233626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870682" y="2323429"/>
            <a:ext cx="96753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115467" y="232103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582962" y="2321031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/>
          <p:cNvSpPr/>
          <p:nvPr/>
        </p:nvSpPr>
        <p:spPr>
          <a:xfrm>
            <a:off x="5180309" y="4219592"/>
            <a:ext cx="537481" cy="455144"/>
          </a:xfrm>
          <a:custGeom>
            <a:avLst/>
            <a:gdLst>
              <a:gd name="connsiteX0" fmla="*/ 0 w 511561"/>
              <a:gd name="connsiteY0" fmla="*/ 497880 h 497880"/>
              <a:gd name="connsiteX1" fmla="*/ 470263 w 511561"/>
              <a:gd name="connsiteY1" fmla="*/ 27617 h 497880"/>
              <a:gd name="connsiteX2" fmla="*/ 483326 w 511561"/>
              <a:gd name="connsiteY2" fmla="*/ 53743 h 497880"/>
              <a:gd name="connsiteX3" fmla="*/ 431075 w 511561"/>
              <a:gd name="connsiteY3" fmla="*/ 40680 h 49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1" h="497880">
                <a:moveTo>
                  <a:pt x="0" y="497880"/>
                </a:moveTo>
                <a:cubicBezTo>
                  <a:pt x="194854" y="299760"/>
                  <a:pt x="389709" y="101640"/>
                  <a:pt x="470263" y="27617"/>
                </a:cubicBezTo>
                <a:cubicBezTo>
                  <a:pt x="550817" y="-46406"/>
                  <a:pt x="489857" y="51566"/>
                  <a:pt x="483326" y="53743"/>
                </a:cubicBezTo>
                <a:cubicBezTo>
                  <a:pt x="476795" y="55920"/>
                  <a:pt x="431075" y="40680"/>
                  <a:pt x="431075" y="406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5150031" y="2720756"/>
            <a:ext cx="5362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666364" y="2732661"/>
            <a:ext cx="1214596" cy="228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5721531" y="3639312"/>
            <a:ext cx="1136469" cy="593054"/>
          </a:xfrm>
          <a:custGeom>
            <a:avLst/>
            <a:gdLst>
              <a:gd name="connsiteX0" fmla="*/ 0 w 1136469"/>
              <a:gd name="connsiteY0" fmla="*/ 593054 h 593054"/>
              <a:gd name="connsiteX1" fmla="*/ 391886 w 1136469"/>
              <a:gd name="connsiteY1" fmla="*/ 70539 h 593054"/>
              <a:gd name="connsiteX2" fmla="*/ 1136469 w 1136469"/>
              <a:gd name="connsiteY2" fmla="*/ 5225 h 5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469" h="593054">
                <a:moveTo>
                  <a:pt x="0" y="593054"/>
                </a:moveTo>
                <a:cubicBezTo>
                  <a:pt x="101237" y="380782"/>
                  <a:pt x="202475" y="168510"/>
                  <a:pt x="391886" y="70539"/>
                </a:cubicBezTo>
                <a:cubicBezTo>
                  <a:pt x="581298" y="-27433"/>
                  <a:pt x="1136469" y="5225"/>
                  <a:pt x="1136469" y="5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5765074" y="5283971"/>
            <a:ext cx="1190998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791200" y="5265841"/>
            <a:ext cx="0" cy="1198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82723" y="3989761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A+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6185156" y="3879082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+</a:t>
            </a:r>
            <a:endParaRPr lang="en-IN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5791200" y="6290149"/>
            <a:ext cx="1190998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3" grpId="0" animBg="1"/>
      <p:bldP spid="1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                  </a:t>
            </a:r>
            <a:r>
              <a:rPr lang="en-US" sz="2800" b="1" u="sng" dirty="0" smtClean="0">
                <a:solidFill>
                  <a:srgbClr val="C00000"/>
                </a:solidFill>
              </a:rPr>
              <a:t>R – L Load</a:t>
            </a:r>
          </a:p>
          <a:p>
            <a:r>
              <a:rPr lang="en-US" sz="2000" b="1" u="sng" dirty="0" smtClean="0">
                <a:solidFill>
                  <a:srgbClr val="00B050"/>
                </a:solidFill>
              </a:rPr>
              <a:t>T/2 to T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T</a:t>
            </a:r>
            <a:r>
              <a:rPr lang="en-US" sz="2000" baseline="-25000" dirty="0" smtClean="0">
                <a:solidFill>
                  <a:srgbClr val="00B0F0"/>
                </a:solidFill>
              </a:rPr>
              <a:t>A-</a:t>
            </a:r>
            <a:r>
              <a:rPr lang="en-US" sz="2000" dirty="0" smtClean="0">
                <a:solidFill>
                  <a:srgbClr val="00B0F0"/>
                </a:solidFill>
              </a:rPr>
              <a:t> is gated.  Positive Current from the previous 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Cycle flows through D</a:t>
            </a:r>
            <a:r>
              <a:rPr lang="en-US" sz="2000" baseline="-25000" dirty="0" smtClean="0">
                <a:solidFill>
                  <a:srgbClr val="00B0F0"/>
                </a:solidFill>
              </a:rPr>
              <a:t>A- </a:t>
            </a:r>
            <a:r>
              <a:rPr lang="en-US" sz="2000" dirty="0" smtClean="0">
                <a:solidFill>
                  <a:srgbClr val="00B0F0"/>
                </a:solidFill>
              </a:rPr>
              <a:t> and lower source</a:t>
            </a:r>
            <a:r>
              <a:rPr lang="en-US" sz="2000" dirty="0" smtClean="0">
                <a:solidFill>
                  <a:srgbClr val="00B050"/>
                </a:solidFill>
              </a:rPr>
              <a:t>.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T</a:t>
            </a:r>
            <a:r>
              <a:rPr lang="en-US" sz="2000" baseline="-25000" dirty="0" smtClean="0">
                <a:solidFill>
                  <a:srgbClr val="7030A0"/>
                </a:solidFill>
              </a:rPr>
              <a:t>A- </a:t>
            </a:r>
            <a:r>
              <a:rPr lang="en-US" sz="2000" dirty="0" smtClean="0">
                <a:solidFill>
                  <a:srgbClr val="7030A0"/>
                </a:solidFill>
              </a:rPr>
              <a:t>is reverse biased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sz="2000" dirty="0">
                <a:solidFill>
                  <a:srgbClr val="00B050"/>
                </a:solidFill>
              </a:rPr>
              <a:t>V</a:t>
            </a:r>
            <a:r>
              <a:rPr lang="en-US" sz="2000" baseline="-25000" dirty="0">
                <a:solidFill>
                  <a:srgbClr val="00B050"/>
                </a:solidFill>
              </a:rPr>
              <a:t>0</a:t>
            </a:r>
            <a:r>
              <a:rPr lang="en-US" sz="2000" dirty="0">
                <a:solidFill>
                  <a:srgbClr val="00B050"/>
                </a:solidFill>
              </a:rPr>
              <a:t>  =  </a:t>
            </a:r>
            <a:r>
              <a:rPr lang="en-US" sz="2000" dirty="0" smtClean="0">
                <a:solidFill>
                  <a:srgbClr val="00B050"/>
                </a:solidFill>
              </a:rPr>
              <a:t>-</a:t>
            </a:r>
            <a:r>
              <a:rPr lang="en-US" sz="2000" dirty="0" err="1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000" dirty="0" smtClean="0">
                <a:solidFill>
                  <a:srgbClr val="00B050"/>
                </a:solidFill>
              </a:rPr>
              <a:t>/2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smtClean="0">
                <a:solidFill>
                  <a:srgbClr val="00B050"/>
                </a:solidFill>
              </a:rPr>
              <a:t>DA+</a:t>
            </a:r>
            <a:r>
              <a:rPr lang="en-US" sz="2000" dirty="0" smtClean="0">
                <a:solidFill>
                  <a:srgbClr val="00B050"/>
                </a:solidFill>
              </a:rPr>
              <a:t>   = - </a:t>
            </a:r>
            <a:r>
              <a:rPr lang="en-US" sz="2000" dirty="0" err="1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d</a:t>
            </a:r>
            <a:endParaRPr lang="en-US" sz="2000" baseline="-25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baseline="-25000" dirty="0" smtClean="0">
                <a:solidFill>
                  <a:srgbClr val="00B0F0"/>
                </a:solidFill>
              </a:rPr>
              <a:t>TA</a:t>
            </a:r>
            <a:r>
              <a:rPr lang="en-US" sz="2000" baseline="-25000" dirty="0">
                <a:solidFill>
                  <a:srgbClr val="00B0F0"/>
                </a:solidFill>
              </a:rPr>
              <a:t>+</a:t>
            </a:r>
            <a:r>
              <a:rPr lang="en-US" sz="2000" dirty="0">
                <a:solidFill>
                  <a:srgbClr val="00B0F0"/>
                </a:solidFill>
              </a:rPr>
              <a:t>   = </a:t>
            </a:r>
            <a:r>
              <a:rPr lang="en-US" sz="2000" dirty="0" err="1">
                <a:solidFill>
                  <a:srgbClr val="00B050"/>
                </a:solidFill>
              </a:rPr>
              <a:t>V</a:t>
            </a:r>
            <a:r>
              <a:rPr lang="en-US" sz="2000" baseline="-25000" dirty="0" err="1">
                <a:solidFill>
                  <a:srgbClr val="00B050"/>
                </a:solidFill>
              </a:rPr>
              <a:t>d</a:t>
            </a:r>
            <a:endParaRPr lang="en-US" sz="2000" baseline="-25000" dirty="0">
              <a:solidFill>
                <a:srgbClr val="00B050"/>
              </a:solidFill>
            </a:endParaRPr>
          </a:p>
          <a:p>
            <a:endParaRPr lang="en-US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When i</a:t>
            </a:r>
            <a:r>
              <a:rPr lang="en-US" sz="2000" baseline="-25000" dirty="0" smtClean="0">
                <a:solidFill>
                  <a:srgbClr val="7030A0"/>
                </a:solidFill>
              </a:rPr>
              <a:t>0 </a:t>
            </a:r>
            <a:r>
              <a:rPr lang="en-US" sz="2000" dirty="0" smtClean="0">
                <a:solidFill>
                  <a:srgbClr val="7030A0"/>
                </a:solidFill>
              </a:rPr>
              <a:t>is zero, D</a:t>
            </a:r>
            <a:r>
              <a:rPr lang="en-US" sz="2000" baseline="-25000" dirty="0" smtClean="0">
                <a:solidFill>
                  <a:srgbClr val="7030A0"/>
                </a:solidFill>
              </a:rPr>
              <a:t>A- 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becomes off and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T</a:t>
            </a:r>
            <a:r>
              <a:rPr lang="en-US" sz="2000" baseline="-25000" dirty="0" smtClean="0">
                <a:solidFill>
                  <a:srgbClr val="7030A0"/>
                </a:solidFill>
              </a:rPr>
              <a:t>A- </a:t>
            </a:r>
            <a:r>
              <a:rPr lang="en-US" sz="2000" dirty="0" smtClean="0">
                <a:solidFill>
                  <a:srgbClr val="7030A0"/>
                </a:solidFill>
              </a:rPr>
              <a:t>becomes on 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Current rises in the negative direction 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Through lower source and T</a:t>
            </a:r>
            <a:r>
              <a:rPr lang="en-US" sz="2000" baseline="-25000" dirty="0" smtClean="0">
                <a:solidFill>
                  <a:srgbClr val="00B0F0"/>
                </a:solidFill>
              </a:rPr>
              <a:t>A-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Ri</a:t>
            </a:r>
            <a:r>
              <a:rPr lang="en-US" sz="2000" baseline="-25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(t) + Ldi</a:t>
            </a:r>
            <a:r>
              <a:rPr lang="en-US" sz="2000" baseline="-25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(t)/</a:t>
            </a:r>
            <a:r>
              <a:rPr lang="en-US" sz="2000" dirty="0" err="1" smtClean="0">
                <a:solidFill>
                  <a:srgbClr val="00B050"/>
                </a:solidFill>
              </a:rPr>
              <a:t>dt</a:t>
            </a:r>
            <a:r>
              <a:rPr lang="en-US" sz="2000" dirty="0" smtClean="0">
                <a:solidFill>
                  <a:srgbClr val="00B050"/>
                </a:solidFill>
              </a:rPr>
              <a:t> = - </a:t>
            </a:r>
            <a:r>
              <a:rPr lang="en-US" sz="2000" dirty="0" err="1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000" dirty="0" smtClean="0">
                <a:solidFill>
                  <a:srgbClr val="00B050"/>
                </a:solidFill>
              </a:rPr>
              <a:t>/2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i</a:t>
            </a:r>
            <a:r>
              <a:rPr lang="en-US" sz="2000" baseline="-25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(t) </a:t>
            </a:r>
            <a:r>
              <a:rPr lang="en-US" sz="2000" dirty="0">
                <a:solidFill>
                  <a:srgbClr val="00B050"/>
                </a:solidFill>
              </a:rPr>
              <a:t>=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 =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000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/2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At t = T </a:t>
            </a:r>
            <a:r>
              <a:rPr lang="en-US" sz="2000" dirty="0" smtClean="0">
                <a:solidFill>
                  <a:srgbClr val="7030A0"/>
                </a:solidFill>
              </a:rPr>
              <a:t>T</a:t>
            </a:r>
            <a:r>
              <a:rPr lang="en-US" sz="2000" baseline="-25000" dirty="0" smtClean="0">
                <a:solidFill>
                  <a:srgbClr val="7030A0"/>
                </a:solidFill>
              </a:rPr>
              <a:t>A-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is turned off and</a:t>
            </a:r>
          </a:p>
          <a:p>
            <a:r>
              <a:rPr lang="en-US" sz="2000" dirty="0">
                <a:solidFill>
                  <a:srgbClr val="7030A0"/>
                </a:solidFill>
              </a:rPr>
              <a:t>T</a:t>
            </a:r>
            <a:r>
              <a:rPr lang="en-US" sz="2000" baseline="-25000" dirty="0">
                <a:solidFill>
                  <a:srgbClr val="7030A0"/>
                </a:solidFill>
              </a:rPr>
              <a:t>A</a:t>
            </a:r>
            <a:r>
              <a:rPr lang="en-US" sz="2000" baseline="-25000" dirty="0" smtClean="0">
                <a:solidFill>
                  <a:srgbClr val="7030A0"/>
                </a:solidFill>
              </a:rPr>
              <a:t>+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is turned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on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9706" y="78327"/>
            <a:ext cx="2895600" cy="186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4438067" y="1639560"/>
            <a:ext cx="4806182" cy="5035456"/>
            <a:chOff x="4422726" y="1598782"/>
            <a:chExt cx="4806182" cy="5035456"/>
          </a:xfrm>
        </p:grpSpPr>
        <p:grpSp>
          <p:nvGrpSpPr>
            <p:cNvPr id="7" name="Group 6"/>
            <p:cNvGrpSpPr/>
            <p:nvPr/>
          </p:nvGrpSpPr>
          <p:grpSpPr>
            <a:xfrm>
              <a:off x="4422726" y="1598782"/>
              <a:ext cx="4806182" cy="5035456"/>
              <a:chOff x="4422726" y="1598782"/>
              <a:chExt cx="4806182" cy="503545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422726" y="1598782"/>
                <a:ext cx="4806182" cy="5035456"/>
                <a:chOff x="4111395" y="1942870"/>
                <a:chExt cx="4806182" cy="5035456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 flipH="1" flipV="1">
                  <a:off x="4812574" y="1944288"/>
                  <a:ext cx="64226" cy="47771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800600" y="4566101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76800" y="5638800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876800" y="6538912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503399" y="1942870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375469" y="2096688"/>
                  <a:ext cx="6531" cy="4624786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8267700" y="360566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</a:t>
                  </a:r>
                  <a:endParaRPr lang="en-IN" b="1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287588" y="307189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318069" y="4336095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396447" y="572342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96447" y="652991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267700" y="6494131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</a:t>
                  </a:r>
                  <a:endParaRPr lang="en-IN" b="1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394563" y="300500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 smtClean="0"/>
                    <a:t>0</a:t>
                  </a:r>
                  <a:endParaRPr lang="en-IN" baseline="-25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394563" y="4262370"/>
                  <a:ext cx="406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i</a:t>
                  </a:r>
                  <a:r>
                    <a:rPr lang="en-US" baseline="-25000" dirty="0" smtClean="0"/>
                    <a:t>0</a:t>
                  </a:r>
                  <a:endParaRPr lang="en-IN" baseline="-25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279174" y="5294651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 smtClean="0"/>
                    <a:t>TA+</a:t>
                  </a:r>
                  <a:endParaRPr lang="en-IN" baseline="-25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260669" y="6243569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/>
                    <a:t>D</a:t>
                  </a:r>
                  <a:r>
                    <a:rPr lang="en-US" baseline="-25000" dirty="0" smtClean="0"/>
                    <a:t>A+</a:t>
                  </a:r>
                  <a:endParaRPr lang="en-IN" baseline="-25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38975" y="521794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243082" y="615875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111395" y="2155506"/>
                  <a:ext cx="6124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baseline="-25000" dirty="0" err="1" smtClean="0">
                      <a:solidFill>
                        <a:srgbClr val="C00000"/>
                      </a:solidFill>
                    </a:rPr>
                    <a:t>gA</a:t>
                  </a:r>
                  <a:r>
                    <a:rPr lang="en-US" baseline="-25000" dirty="0" smtClean="0">
                      <a:solidFill>
                        <a:srgbClr val="C00000"/>
                      </a:solidFill>
                    </a:rPr>
                    <a:t>+</a:t>
                  </a:r>
                  <a:endParaRPr lang="en-IN" baseline="-25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256515" y="2495188"/>
                  <a:ext cx="6124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baseline="-25000" dirty="0" err="1" smtClean="0">
                      <a:solidFill>
                        <a:srgbClr val="C00000"/>
                      </a:solidFill>
                    </a:rPr>
                    <a:t>gA</a:t>
                  </a:r>
                  <a:r>
                    <a:rPr lang="en-US" baseline="-25000" dirty="0" smtClean="0">
                      <a:solidFill>
                        <a:srgbClr val="C00000"/>
                      </a:solidFill>
                    </a:rPr>
                    <a:t>-</a:t>
                  </a:r>
                  <a:endParaRPr lang="en-IN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339694" y="2063196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4761411" y="3505200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07131" y="4917404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848497" y="6513912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50031" y="2707693"/>
                <a:ext cx="0" cy="7975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5150031" y="5399196"/>
                <a:ext cx="603629" cy="230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150031" y="4917404"/>
                <a:ext cx="13063" cy="492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188131" y="6263101"/>
                <a:ext cx="2" cy="23488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5190027" y="6144282"/>
                <a:ext cx="603629" cy="230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874078" y="427353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-</a:t>
              </a:r>
              <a:r>
                <a:rPr lang="en-US" b="1" dirty="0" smtClean="0">
                  <a:solidFill>
                    <a:srgbClr val="C00000"/>
                  </a:solidFill>
                </a:rPr>
                <a:t>I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1</a:t>
              </a:r>
              <a:endParaRPr lang="en-IN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5111931" y="3149740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121183" y="2065728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23903" y="2443956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146766" y="1945384"/>
            <a:ext cx="17177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692805" y="192940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843859" y="1931939"/>
            <a:ext cx="86672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445031" y="192954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115861" y="194477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176290" y="1931939"/>
            <a:ext cx="96753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421075" y="192954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841158" y="2320896"/>
            <a:ext cx="1845642" cy="159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387197" y="232089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538251" y="2323429"/>
            <a:ext cx="86672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7139423" y="232103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810253" y="233626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870682" y="2323429"/>
            <a:ext cx="96753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115467" y="232103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582962" y="2321031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150031" y="2720756"/>
            <a:ext cx="5362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666364" y="2706535"/>
            <a:ext cx="1214596" cy="228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5721531" y="3639312"/>
            <a:ext cx="1136469" cy="593054"/>
          </a:xfrm>
          <a:custGeom>
            <a:avLst/>
            <a:gdLst>
              <a:gd name="connsiteX0" fmla="*/ 0 w 1136469"/>
              <a:gd name="connsiteY0" fmla="*/ 593054 h 593054"/>
              <a:gd name="connsiteX1" fmla="*/ 391886 w 1136469"/>
              <a:gd name="connsiteY1" fmla="*/ 70539 h 593054"/>
              <a:gd name="connsiteX2" fmla="*/ 1136469 w 1136469"/>
              <a:gd name="connsiteY2" fmla="*/ 5225 h 5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469" h="593054">
                <a:moveTo>
                  <a:pt x="0" y="593054"/>
                </a:moveTo>
                <a:cubicBezTo>
                  <a:pt x="101237" y="380782"/>
                  <a:pt x="202475" y="168510"/>
                  <a:pt x="391886" y="70539"/>
                </a:cubicBezTo>
                <a:cubicBezTo>
                  <a:pt x="581298" y="-27433"/>
                  <a:pt x="1136469" y="5225"/>
                  <a:pt x="1136469" y="5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5748734" y="5239147"/>
            <a:ext cx="1160429" cy="266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791200" y="5265841"/>
            <a:ext cx="0" cy="1198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824639" y="6286431"/>
            <a:ext cx="1160429" cy="266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56326" y="3542444"/>
            <a:ext cx="1845815" cy="88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880960" y="2742462"/>
            <a:ext cx="2886" cy="7884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7524206" y="4258491"/>
            <a:ext cx="1201783" cy="473587"/>
          </a:xfrm>
          <a:custGeom>
            <a:avLst/>
            <a:gdLst>
              <a:gd name="connsiteX0" fmla="*/ 0 w 1201783"/>
              <a:gd name="connsiteY0" fmla="*/ 0 h 650022"/>
              <a:gd name="connsiteX1" fmla="*/ 470263 w 1201783"/>
              <a:gd name="connsiteY1" fmla="*/ 600892 h 650022"/>
              <a:gd name="connsiteX2" fmla="*/ 1201783 w 1201783"/>
              <a:gd name="connsiteY2" fmla="*/ 613955 h 65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783" h="650022">
                <a:moveTo>
                  <a:pt x="0" y="0"/>
                </a:moveTo>
                <a:cubicBezTo>
                  <a:pt x="134983" y="249283"/>
                  <a:pt x="269966" y="498566"/>
                  <a:pt x="470263" y="600892"/>
                </a:cubicBezTo>
                <a:cubicBezTo>
                  <a:pt x="670560" y="703218"/>
                  <a:pt x="1201783" y="613955"/>
                  <a:pt x="1201783" y="6139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925177" y="4914639"/>
            <a:ext cx="1759526" cy="380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953020" y="6639164"/>
            <a:ext cx="1759526" cy="380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932741" y="6230433"/>
            <a:ext cx="30952" cy="391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29295" y="3867835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A+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6052866" y="4150509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+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7009098" y="3973817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A-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7958886" y="4202668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A-</a:t>
            </a:r>
            <a:endParaRPr lang="en-IN" dirty="0"/>
          </a:p>
        </p:txBody>
      </p:sp>
      <p:sp>
        <p:nvSpPr>
          <p:cNvPr id="11" name="Freeform 10"/>
          <p:cNvSpPr/>
          <p:nvPr/>
        </p:nvSpPr>
        <p:spPr>
          <a:xfrm rot="11894729">
            <a:off x="5175414" y="4066180"/>
            <a:ext cx="495778" cy="586048"/>
          </a:xfrm>
          <a:custGeom>
            <a:avLst/>
            <a:gdLst>
              <a:gd name="connsiteX0" fmla="*/ 0 w 300446"/>
              <a:gd name="connsiteY0" fmla="*/ 1449977 h 1449977"/>
              <a:gd name="connsiteX1" fmla="*/ 300446 w 300446"/>
              <a:gd name="connsiteY1" fmla="*/ 0 h 144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446" h="1449977">
                <a:moveTo>
                  <a:pt x="0" y="1449977"/>
                </a:moveTo>
                <a:cubicBezTo>
                  <a:pt x="42454" y="791391"/>
                  <a:pt x="84909" y="132806"/>
                  <a:pt x="3004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Freeform 79"/>
          <p:cNvSpPr/>
          <p:nvPr/>
        </p:nvSpPr>
        <p:spPr>
          <a:xfrm rot="7312950">
            <a:off x="7086478" y="3514859"/>
            <a:ext cx="209072" cy="858250"/>
          </a:xfrm>
          <a:custGeom>
            <a:avLst/>
            <a:gdLst>
              <a:gd name="connsiteX0" fmla="*/ 0 w 300446"/>
              <a:gd name="connsiteY0" fmla="*/ 1449977 h 1449977"/>
              <a:gd name="connsiteX1" fmla="*/ 300446 w 300446"/>
              <a:gd name="connsiteY1" fmla="*/ 0 h 144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446" h="1449977">
                <a:moveTo>
                  <a:pt x="0" y="1449977"/>
                </a:moveTo>
                <a:cubicBezTo>
                  <a:pt x="42454" y="791391"/>
                  <a:pt x="84909" y="132806"/>
                  <a:pt x="3004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5" grpId="0" uiExpand="1" animBg="1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2658"/>
            <a:ext cx="9372600" cy="6825342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R- L – C   Load</a:t>
            </a:r>
            <a:r>
              <a:rPr lang="en-US" sz="2400" b="1" dirty="0" smtClean="0"/>
              <a:t> ,     </a:t>
            </a:r>
            <a:r>
              <a:rPr lang="en-US" sz="2400" b="1" u="sng" dirty="0" smtClean="0">
                <a:solidFill>
                  <a:srgbClr val="FF0000"/>
                </a:solidFill>
              </a:rPr>
              <a:t>X</a:t>
            </a:r>
            <a:r>
              <a:rPr lang="en-US" sz="2400" b="1" u="sng" baseline="-25000" dirty="0" smtClean="0">
                <a:solidFill>
                  <a:srgbClr val="FF0000"/>
                </a:solidFill>
              </a:rPr>
              <a:t>L  </a:t>
            </a:r>
            <a:r>
              <a:rPr lang="en-US" sz="2400" b="1" u="sng" dirty="0" smtClean="0">
                <a:solidFill>
                  <a:srgbClr val="FF0000"/>
                </a:solidFill>
              </a:rPr>
              <a:t> &gt;   X</a:t>
            </a:r>
            <a:r>
              <a:rPr lang="en-US" sz="2400" b="1" u="sng" baseline="-25000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/>
              <a:t>  </a:t>
            </a:r>
          </a:p>
          <a:p>
            <a:endParaRPr lang="en-US" sz="2400" b="1" baseline="-250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5"/>
                </a:solidFill>
              </a:rPr>
              <a:t>At t = 0,    i</a:t>
            </a:r>
            <a:r>
              <a:rPr lang="en-US" sz="2400" b="1" baseline="-25000" dirty="0" smtClean="0">
                <a:solidFill>
                  <a:schemeClr val="accent5"/>
                </a:solidFill>
              </a:rPr>
              <a:t>0 </a:t>
            </a:r>
            <a:r>
              <a:rPr lang="en-US" sz="2400" b="1" dirty="0" smtClean="0">
                <a:solidFill>
                  <a:schemeClr val="accent5"/>
                </a:solidFill>
              </a:rPr>
              <a:t>= -I</a:t>
            </a:r>
            <a:r>
              <a:rPr lang="en-US" sz="2400" b="1" baseline="-25000" dirty="0" smtClean="0">
                <a:solidFill>
                  <a:schemeClr val="accent5"/>
                </a:solidFill>
              </a:rPr>
              <a:t>1                     </a:t>
            </a:r>
          </a:p>
          <a:p>
            <a:r>
              <a:rPr lang="en-US" sz="2400" b="1" dirty="0" smtClean="0"/>
              <a:t>For t &gt; 0,  D</a:t>
            </a:r>
            <a:r>
              <a:rPr lang="en-US" sz="2400" b="1" baseline="-25000" dirty="0" smtClean="0"/>
              <a:t>A+</a:t>
            </a:r>
            <a:r>
              <a:rPr lang="en-US" sz="2400" b="1" dirty="0" smtClean="0"/>
              <a:t> is conducting</a:t>
            </a:r>
          </a:p>
          <a:p>
            <a:r>
              <a:rPr lang="en-US" sz="2400" b="1" dirty="0" smtClean="0"/>
              <a:t>For t &gt; A,  T</a:t>
            </a:r>
            <a:r>
              <a:rPr lang="en-US" sz="2400" b="1" baseline="-25000" dirty="0" smtClean="0"/>
              <a:t>A+</a:t>
            </a:r>
            <a:r>
              <a:rPr lang="en-US" sz="2400" b="1" dirty="0" smtClean="0"/>
              <a:t> is conducting</a:t>
            </a:r>
          </a:p>
          <a:p>
            <a:r>
              <a:rPr lang="en-US" sz="2400" b="1" dirty="0" smtClean="0"/>
              <a:t>V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 = 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d</a:t>
            </a:r>
            <a:r>
              <a:rPr lang="en-US" sz="2400" b="1" dirty="0" smtClean="0"/>
              <a:t>/2</a:t>
            </a: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/2 - R i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b="1" dirty="0" smtClean="0">
                <a:solidFill>
                  <a:srgbClr val="FF0000"/>
                </a:solidFill>
              </a:rPr>
              <a:t> - L di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b="1" dirty="0" smtClean="0">
                <a:solidFill>
                  <a:srgbClr val="FF0000"/>
                </a:solidFill>
              </a:rPr>
              <a:t>/</a:t>
            </a:r>
            <a:r>
              <a:rPr lang="en-US" sz="2000" b="1" dirty="0" err="1" smtClean="0">
                <a:solidFill>
                  <a:srgbClr val="FF0000"/>
                </a:solidFill>
              </a:rPr>
              <a:t>dt</a:t>
            </a:r>
            <a:r>
              <a:rPr lang="en-US" sz="2000" b="1" dirty="0" smtClean="0">
                <a:solidFill>
                  <a:srgbClr val="FF0000"/>
                </a:solidFill>
              </a:rPr>
              <a:t>  - 1/C ∫i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b="1" dirty="0" smtClean="0">
                <a:solidFill>
                  <a:srgbClr val="FF0000"/>
                </a:solidFill>
              </a:rPr>
              <a:t>dt  = 0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i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0</a:t>
            </a:r>
            <a:r>
              <a:rPr lang="en-US" sz="2400" b="1" dirty="0" smtClean="0">
                <a:solidFill>
                  <a:srgbClr val="00B0F0"/>
                </a:solidFill>
              </a:rPr>
              <a:t>(0) = -I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1  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di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r>
              <a:rPr lang="en-US" sz="2400" b="1" dirty="0" smtClean="0">
                <a:solidFill>
                  <a:srgbClr val="00B050"/>
                </a:solidFill>
              </a:rPr>
              <a:t>(t)/</a:t>
            </a:r>
            <a:r>
              <a:rPr lang="en-US" sz="2400" b="1" dirty="0" err="1" smtClean="0">
                <a:solidFill>
                  <a:srgbClr val="00B050"/>
                </a:solidFill>
              </a:rPr>
              <a:t>dt</a:t>
            </a:r>
            <a:r>
              <a:rPr lang="en-US" sz="2400" b="1" dirty="0" smtClean="0">
                <a:solidFill>
                  <a:srgbClr val="00B050"/>
                </a:solidFill>
              </a:rPr>
              <a:t> at t = 0 is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     (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/2 - R I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 -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co</a:t>
            </a:r>
            <a:r>
              <a:rPr lang="en-US" sz="2400" b="1" dirty="0" smtClean="0">
                <a:solidFill>
                  <a:srgbClr val="00B050"/>
                </a:solidFill>
              </a:rPr>
              <a:t>)/L</a:t>
            </a: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baseline="-250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(t)  = 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At T/2, </a:t>
            </a:r>
            <a:r>
              <a:rPr lang="en-US" sz="2400" b="1" dirty="0"/>
              <a:t>T</a:t>
            </a:r>
            <a:r>
              <a:rPr lang="en-US" sz="2400" b="1" baseline="-25000" dirty="0"/>
              <a:t>A+ </a:t>
            </a:r>
            <a:r>
              <a:rPr lang="en-US" sz="2400" b="1" dirty="0" smtClean="0">
                <a:solidFill>
                  <a:srgbClr val="FF0000"/>
                </a:solidFill>
              </a:rPr>
              <a:t>is turned off and </a:t>
            </a:r>
            <a:r>
              <a:rPr lang="en-US" sz="2400" b="1" dirty="0" smtClean="0"/>
              <a:t>T</a:t>
            </a:r>
            <a:r>
              <a:rPr lang="en-US" sz="2400" b="1" baseline="-25000" dirty="0" smtClean="0"/>
              <a:t>A-</a:t>
            </a:r>
          </a:p>
          <a:p>
            <a:r>
              <a:rPr lang="en-US" sz="2400" b="1" baseline="-250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is turned on.  </a:t>
            </a:r>
          </a:p>
          <a:p>
            <a:r>
              <a:rPr lang="en-US" sz="2400" b="1" dirty="0" smtClean="0"/>
              <a:t>D</a:t>
            </a:r>
            <a:r>
              <a:rPr lang="en-US" sz="2400" b="1" baseline="-25000" dirty="0" smtClean="0"/>
              <a:t>A- </a:t>
            </a:r>
            <a:r>
              <a:rPr lang="en-US" sz="2400" b="1" dirty="0" smtClean="0"/>
              <a:t>Conducts until i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is zero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A-</a:t>
            </a:r>
            <a:r>
              <a:rPr lang="en-US" sz="2400" b="1" dirty="0" smtClean="0">
                <a:solidFill>
                  <a:srgbClr val="FF0000"/>
                </a:solidFill>
              </a:rPr>
              <a:t> conducts beyond 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168554"/>
              </p:ext>
            </p:extLst>
          </p:nvPr>
        </p:nvGraphicFramePr>
        <p:xfrm>
          <a:off x="5607050" y="-44450"/>
          <a:ext cx="307657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4" name="Visio" r:id="rId3" imgW="1402920" imgH="1051560" progId="Visio.Drawing.11">
                  <p:embed/>
                </p:oleObj>
              </mc:Choice>
              <mc:Fallback>
                <p:oleObj name="Visio" r:id="rId3" imgW="1402920" imgH="1051560" progId="Visio.Drawing.11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-44450"/>
                        <a:ext cx="3076575" cy="2047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11430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10784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38067" y="1639560"/>
            <a:ext cx="4806182" cy="5043961"/>
            <a:chOff x="4422726" y="1598782"/>
            <a:chExt cx="4806182" cy="5043961"/>
          </a:xfrm>
        </p:grpSpPr>
        <p:grpSp>
          <p:nvGrpSpPr>
            <p:cNvPr id="8" name="Group 7"/>
            <p:cNvGrpSpPr/>
            <p:nvPr/>
          </p:nvGrpSpPr>
          <p:grpSpPr>
            <a:xfrm>
              <a:off x="4422726" y="1598782"/>
              <a:ext cx="4806182" cy="5043961"/>
              <a:chOff x="4422726" y="1598782"/>
              <a:chExt cx="4806182" cy="504396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422726" y="1598782"/>
                <a:ext cx="4806182" cy="5043961"/>
                <a:chOff x="4111395" y="1942870"/>
                <a:chExt cx="4806182" cy="5043961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4812574" y="1944288"/>
                  <a:ext cx="64226" cy="47771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4800600" y="4566101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876800" y="5638800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876800" y="6538912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503399" y="1942870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8375469" y="2096688"/>
                  <a:ext cx="6531" cy="4624786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8267700" y="360566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</a:t>
                  </a:r>
                  <a:endParaRPr lang="en-IN" b="1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6287588" y="307189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318069" y="4336095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396447" y="572342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396447" y="652991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267700" y="6494131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</a:t>
                  </a:r>
                  <a:endParaRPr lang="en-IN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394563" y="300500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 smtClean="0"/>
                    <a:t>0</a:t>
                  </a:r>
                  <a:endParaRPr lang="en-IN" baseline="-250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394563" y="4262370"/>
                  <a:ext cx="406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i</a:t>
                  </a:r>
                  <a:r>
                    <a:rPr lang="en-US" baseline="-25000" dirty="0" smtClean="0"/>
                    <a:t>0</a:t>
                  </a:r>
                  <a:endParaRPr lang="en-IN" baseline="-250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279174" y="5294651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 smtClean="0"/>
                    <a:t>TA+</a:t>
                  </a:r>
                  <a:endParaRPr lang="en-IN" baseline="-25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260669" y="6243569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/>
                    <a:t>D</a:t>
                  </a:r>
                  <a:r>
                    <a:rPr lang="en-US" baseline="-25000" dirty="0" smtClean="0"/>
                    <a:t>A+</a:t>
                  </a:r>
                  <a:endParaRPr lang="en-IN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038975" y="521794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359622" y="661749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-</a:t>
                  </a:r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111395" y="2155506"/>
                  <a:ext cx="6124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baseline="-25000" dirty="0" err="1" smtClean="0">
                      <a:solidFill>
                        <a:srgbClr val="C00000"/>
                      </a:solidFill>
                    </a:rPr>
                    <a:t>gA</a:t>
                  </a:r>
                  <a:r>
                    <a:rPr lang="en-US" baseline="-25000" dirty="0" smtClean="0">
                      <a:solidFill>
                        <a:srgbClr val="C00000"/>
                      </a:solidFill>
                    </a:rPr>
                    <a:t>+</a:t>
                  </a:r>
                  <a:endParaRPr lang="en-IN" baseline="-25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256515" y="2495188"/>
                  <a:ext cx="6124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baseline="-25000" dirty="0" err="1" smtClean="0">
                      <a:solidFill>
                        <a:srgbClr val="C00000"/>
                      </a:solidFill>
                    </a:rPr>
                    <a:t>gA</a:t>
                  </a:r>
                  <a:r>
                    <a:rPr lang="en-US" baseline="-25000" dirty="0" smtClean="0">
                      <a:solidFill>
                        <a:srgbClr val="C00000"/>
                      </a:solidFill>
                    </a:rPr>
                    <a:t>-</a:t>
                  </a:r>
                  <a:endParaRPr lang="en-IN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39694" y="2063196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5255149" y="411317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IN" b="1" baseline="-25000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926058" y="4192127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B</a:t>
                  </a:r>
                  <a:endParaRPr lang="en-IN" b="1" baseline="-25000" dirty="0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4761411" y="3505200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07131" y="4917404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848497" y="6513912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150031" y="2707693"/>
                <a:ext cx="0" cy="7975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5150031" y="5399196"/>
                <a:ext cx="603629" cy="230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50031" y="4917404"/>
                <a:ext cx="13063" cy="492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5188131" y="6263101"/>
                <a:ext cx="2" cy="23488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190027" y="6144282"/>
                <a:ext cx="603629" cy="230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74078" y="427353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-</a:t>
              </a:r>
              <a:r>
                <a:rPr lang="en-US" b="1" dirty="0" smtClean="0">
                  <a:solidFill>
                    <a:srgbClr val="C00000"/>
                  </a:solidFill>
                </a:rPr>
                <a:t>I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1</a:t>
              </a:r>
              <a:endParaRPr lang="en-IN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5111931" y="3149740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21183" y="2065728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23903" y="2443956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46766" y="1945384"/>
            <a:ext cx="17177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692805" y="192940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843859" y="1931939"/>
            <a:ext cx="86672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445031" y="192954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115861" y="194477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421075" y="192954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841158" y="2320896"/>
            <a:ext cx="1845642" cy="159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387197" y="232089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139423" y="232103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810253" y="233626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870682" y="2323429"/>
            <a:ext cx="96753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115467" y="232103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582962" y="2321031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50031" y="2720756"/>
            <a:ext cx="5362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66364" y="2706535"/>
            <a:ext cx="1214596" cy="228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56326" y="3542444"/>
            <a:ext cx="1845815" cy="88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880960" y="2742462"/>
            <a:ext cx="2886" cy="7884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5185067" y="3487020"/>
            <a:ext cx="1724297" cy="1227909"/>
          </a:xfrm>
          <a:custGeom>
            <a:avLst/>
            <a:gdLst>
              <a:gd name="connsiteX0" fmla="*/ 0 w 1724297"/>
              <a:gd name="connsiteY0" fmla="*/ 1227909 h 1227909"/>
              <a:gd name="connsiteX1" fmla="*/ 209006 w 1724297"/>
              <a:gd name="connsiteY1" fmla="*/ 1201783 h 1227909"/>
              <a:gd name="connsiteX2" fmla="*/ 248194 w 1724297"/>
              <a:gd name="connsiteY2" fmla="*/ 1175657 h 1227909"/>
              <a:gd name="connsiteX3" fmla="*/ 313509 w 1724297"/>
              <a:gd name="connsiteY3" fmla="*/ 1097280 h 1227909"/>
              <a:gd name="connsiteX4" fmla="*/ 352697 w 1724297"/>
              <a:gd name="connsiteY4" fmla="*/ 1084217 h 1227909"/>
              <a:gd name="connsiteX5" fmla="*/ 391886 w 1724297"/>
              <a:gd name="connsiteY5" fmla="*/ 1045029 h 1227909"/>
              <a:gd name="connsiteX6" fmla="*/ 418011 w 1724297"/>
              <a:gd name="connsiteY6" fmla="*/ 1005840 h 1227909"/>
              <a:gd name="connsiteX7" fmla="*/ 457200 w 1724297"/>
              <a:gd name="connsiteY7" fmla="*/ 979714 h 1227909"/>
              <a:gd name="connsiteX8" fmla="*/ 483326 w 1724297"/>
              <a:gd name="connsiteY8" fmla="*/ 940526 h 1227909"/>
              <a:gd name="connsiteX9" fmla="*/ 496389 w 1724297"/>
              <a:gd name="connsiteY9" fmla="*/ 901337 h 1227909"/>
              <a:gd name="connsiteX10" fmla="*/ 587829 w 1724297"/>
              <a:gd name="connsiteY10" fmla="*/ 783772 h 1227909"/>
              <a:gd name="connsiteX11" fmla="*/ 666206 w 1724297"/>
              <a:gd name="connsiteY11" fmla="*/ 731520 h 1227909"/>
              <a:gd name="connsiteX12" fmla="*/ 718457 w 1724297"/>
              <a:gd name="connsiteY12" fmla="*/ 640080 h 1227909"/>
              <a:gd name="connsiteX13" fmla="*/ 770709 w 1724297"/>
              <a:gd name="connsiteY13" fmla="*/ 548640 h 1227909"/>
              <a:gd name="connsiteX14" fmla="*/ 809897 w 1724297"/>
              <a:gd name="connsiteY14" fmla="*/ 457200 h 1227909"/>
              <a:gd name="connsiteX15" fmla="*/ 822960 w 1724297"/>
              <a:gd name="connsiteY15" fmla="*/ 418012 h 1227909"/>
              <a:gd name="connsiteX16" fmla="*/ 849086 w 1724297"/>
              <a:gd name="connsiteY16" fmla="*/ 365760 h 1227909"/>
              <a:gd name="connsiteX17" fmla="*/ 862149 w 1724297"/>
              <a:gd name="connsiteY17" fmla="*/ 326572 h 1227909"/>
              <a:gd name="connsiteX18" fmla="*/ 888274 w 1724297"/>
              <a:gd name="connsiteY18" fmla="*/ 287383 h 1227909"/>
              <a:gd name="connsiteX19" fmla="*/ 914400 w 1724297"/>
              <a:gd name="connsiteY19" fmla="*/ 235132 h 1227909"/>
              <a:gd name="connsiteX20" fmla="*/ 927463 w 1724297"/>
              <a:gd name="connsiteY20" fmla="*/ 195943 h 1227909"/>
              <a:gd name="connsiteX21" fmla="*/ 966651 w 1724297"/>
              <a:gd name="connsiteY21" fmla="*/ 156754 h 1227909"/>
              <a:gd name="connsiteX22" fmla="*/ 979714 w 1724297"/>
              <a:gd name="connsiteY22" fmla="*/ 117566 h 1227909"/>
              <a:gd name="connsiteX23" fmla="*/ 1045029 w 1724297"/>
              <a:gd name="connsiteY23" fmla="*/ 39189 h 1227909"/>
              <a:gd name="connsiteX24" fmla="*/ 1084217 w 1724297"/>
              <a:gd name="connsiteY24" fmla="*/ 13063 h 1227909"/>
              <a:gd name="connsiteX25" fmla="*/ 1123406 w 1724297"/>
              <a:gd name="connsiteY25" fmla="*/ 0 h 1227909"/>
              <a:gd name="connsiteX26" fmla="*/ 1319349 w 1724297"/>
              <a:gd name="connsiteY26" fmla="*/ 26126 h 1227909"/>
              <a:gd name="connsiteX27" fmla="*/ 1410789 w 1724297"/>
              <a:gd name="connsiteY27" fmla="*/ 78377 h 1227909"/>
              <a:gd name="connsiteX28" fmla="*/ 1449977 w 1724297"/>
              <a:gd name="connsiteY28" fmla="*/ 91440 h 1227909"/>
              <a:gd name="connsiteX29" fmla="*/ 1567543 w 1724297"/>
              <a:gd name="connsiteY29" fmla="*/ 156754 h 1227909"/>
              <a:gd name="connsiteX30" fmla="*/ 1698171 w 1724297"/>
              <a:gd name="connsiteY30" fmla="*/ 235132 h 1227909"/>
              <a:gd name="connsiteX31" fmla="*/ 1724297 w 1724297"/>
              <a:gd name="connsiteY31" fmla="*/ 274320 h 12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297" h="1227909">
                <a:moveTo>
                  <a:pt x="0" y="1227909"/>
                </a:moveTo>
                <a:cubicBezTo>
                  <a:pt x="32410" y="1225416"/>
                  <a:pt x="152614" y="1229979"/>
                  <a:pt x="209006" y="1201783"/>
                </a:cubicBezTo>
                <a:cubicBezTo>
                  <a:pt x="223048" y="1194762"/>
                  <a:pt x="235131" y="1184366"/>
                  <a:pt x="248194" y="1175657"/>
                </a:cubicBezTo>
                <a:cubicBezTo>
                  <a:pt x="267472" y="1146741"/>
                  <a:pt x="283335" y="1117396"/>
                  <a:pt x="313509" y="1097280"/>
                </a:cubicBezTo>
                <a:cubicBezTo>
                  <a:pt x="324966" y="1089642"/>
                  <a:pt x="339634" y="1088571"/>
                  <a:pt x="352697" y="1084217"/>
                </a:cubicBezTo>
                <a:cubicBezTo>
                  <a:pt x="365760" y="1071154"/>
                  <a:pt x="380059" y="1059221"/>
                  <a:pt x="391886" y="1045029"/>
                </a:cubicBezTo>
                <a:cubicBezTo>
                  <a:pt x="401937" y="1032968"/>
                  <a:pt x="406910" y="1016941"/>
                  <a:pt x="418011" y="1005840"/>
                </a:cubicBezTo>
                <a:cubicBezTo>
                  <a:pt x="429112" y="994738"/>
                  <a:pt x="444137" y="988423"/>
                  <a:pt x="457200" y="979714"/>
                </a:cubicBezTo>
                <a:cubicBezTo>
                  <a:pt x="465909" y="966651"/>
                  <a:pt x="476305" y="954568"/>
                  <a:pt x="483326" y="940526"/>
                </a:cubicBezTo>
                <a:cubicBezTo>
                  <a:pt x="489484" y="928210"/>
                  <a:pt x="489702" y="913374"/>
                  <a:pt x="496389" y="901337"/>
                </a:cubicBezTo>
                <a:cubicBezTo>
                  <a:pt x="517864" y="862681"/>
                  <a:pt x="550573" y="812749"/>
                  <a:pt x="587829" y="783772"/>
                </a:cubicBezTo>
                <a:cubicBezTo>
                  <a:pt x="612614" y="764495"/>
                  <a:pt x="666206" y="731520"/>
                  <a:pt x="666206" y="731520"/>
                </a:cubicBezTo>
                <a:cubicBezTo>
                  <a:pt x="729862" y="636035"/>
                  <a:pt x="652155" y="756106"/>
                  <a:pt x="718457" y="640080"/>
                </a:cubicBezTo>
                <a:cubicBezTo>
                  <a:pt x="792313" y="510834"/>
                  <a:pt x="691758" y="706543"/>
                  <a:pt x="770709" y="548640"/>
                </a:cubicBezTo>
                <a:cubicBezTo>
                  <a:pt x="797893" y="439900"/>
                  <a:pt x="764793" y="547407"/>
                  <a:pt x="809897" y="457200"/>
                </a:cubicBezTo>
                <a:cubicBezTo>
                  <a:pt x="816055" y="444884"/>
                  <a:pt x="817536" y="430668"/>
                  <a:pt x="822960" y="418012"/>
                </a:cubicBezTo>
                <a:cubicBezTo>
                  <a:pt x="830631" y="400113"/>
                  <a:pt x="841415" y="383659"/>
                  <a:pt x="849086" y="365760"/>
                </a:cubicBezTo>
                <a:cubicBezTo>
                  <a:pt x="854510" y="353104"/>
                  <a:pt x="855991" y="338888"/>
                  <a:pt x="862149" y="326572"/>
                </a:cubicBezTo>
                <a:cubicBezTo>
                  <a:pt x="869170" y="312530"/>
                  <a:pt x="880485" y="301014"/>
                  <a:pt x="888274" y="287383"/>
                </a:cubicBezTo>
                <a:cubicBezTo>
                  <a:pt x="897935" y="270476"/>
                  <a:pt x="906729" y="253030"/>
                  <a:pt x="914400" y="235132"/>
                </a:cubicBezTo>
                <a:cubicBezTo>
                  <a:pt x="919824" y="222476"/>
                  <a:pt x="919825" y="207400"/>
                  <a:pt x="927463" y="195943"/>
                </a:cubicBezTo>
                <a:cubicBezTo>
                  <a:pt x="937710" y="180572"/>
                  <a:pt x="953588" y="169817"/>
                  <a:pt x="966651" y="156754"/>
                </a:cubicBezTo>
                <a:cubicBezTo>
                  <a:pt x="971005" y="143691"/>
                  <a:pt x="973556" y="129882"/>
                  <a:pt x="979714" y="117566"/>
                </a:cubicBezTo>
                <a:cubicBezTo>
                  <a:pt x="994394" y="88206"/>
                  <a:pt x="1020264" y="59826"/>
                  <a:pt x="1045029" y="39189"/>
                </a:cubicBezTo>
                <a:cubicBezTo>
                  <a:pt x="1057090" y="29138"/>
                  <a:pt x="1070175" y="20084"/>
                  <a:pt x="1084217" y="13063"/>
                </a:cubicBezTo>
                <a:cubicBezTo>
                  <a:pt x="1096533" y="6905"/>
                  <a:pt x="1110343" y="4354"/>
                  <a:pt x="1123406" y="0"/>
                </a:cubicBezTo>
                <a:cubicBezTo>
                  <a:pt x="1168389" y="4089"/>
                  <a:pt x="1263960" y="5355"/>
                  <a:pt x="1319349" y="26126"/>
                </a:cubicBezTo>
                <a:cubicBezTo>
                  <a:pt x="1410943" y="60474"/>
                  <a:pt x="1334999" y="40482"/>
                  <a:pt x="1410789" y="78377"/>
                </a:cubicBezTo>
                <a:cubicBezTo>
                  <a:pt x="1423105" y="84535"/>
                  <a:pt x="1437941" y="84753"/>
                  <a:pt x="1449977" y="91440"/>
                </a:cubicBezTo>
                <a:cubicBezTo>
                  <a:pt x="1584720" y="166299"/>
                  <a:pt x="1478872" y="127199"/>
                  <a:pt x="1567543" y="156754"/>
                </a:cubicBezTo>
                <a:cubicBezTo>
                  <a:pt x="1662122" y="219808"/>
                  <a:pt x="1617836" y="194964"/>
                  <a:pt x="1698171" y="235132"/>
                </a:cubicBezTo>
                <a:lnTo>
                  <a:pt x="1724297" y="274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/>
          <p:cNvCxnSpPr/>
          <p:nvPr/>
        </p:nvCxnSpPr>
        <p:spPr>
          <a:xfrm>
            <a:off x="5755377" y="5276399"/>
            <a:ext cx="1205145" cy="20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799409" y="6314189"/>
            <a:ext cx="1214596" cy="228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/>
          <p:cNvSpPr/>
          <p:nvPr/>
        </p:nvSpPr>
        <p:spPr>
          <a:xfrm>
            <a:off x="6884126" y="3775166"/>
            <a:ext cx="1894114" cy="1045028"/>
          </a:xfrm>
          <a:custGeom>
            <a:avLst/>
            <a:gdLst>
              <a:gd name="connsiteX0" fmla="*/ 0 w 1894114"/>
              <a:gd name="connsiteY0" fmla="*/ 0 h 1045028"/>
              <a:gd name="connsiteX1" fmla="*/ 143691 w 1894114"/>
              <a:gd name="connsiteY1" fmla="*/ 78377 h 1045028"/>
              <a:gd name="connsiteX2" fmla="*/ 182880 w 1894114"/>
              <a:gd name="connsiteY2" fmla="*/ 104503 h 1045028"/>
              <a:gd name="connsiteX3" fmla="*/ 261257 w 1894114"/>
              <a:gd name="connsiteY3" fmla="*/ 169817 h 1045028"/>
              <a:gd name="connsiteX4" fmla="*/ 287383 w 1894114"/>
              <a:gd name="connsiteY4" fmla="*/ 209005 h 1045028"/>
              <a:gd name="connsiteX5" fmla="*/ 326571 w 1894114"/>
              <a:gd name="connsiteY5" fmla="*/ 235131 h 1045028"/>
              <a:gd name="connsiteX6" fmla="*/ 365760 w 1894114"/>
              <a:gd name="connsiteY6" fmla="*/ 274320 h 1045028"/>
              <a:gd name="connsiteX7" fmla="*/ 418011 w 1894114"/>
              <a:gd name="connsiteY7" fmla="*/ 339634 h 1045028"/>
              <a:gd name="connsiteX8" fmla="*/ 457200 w 1894114"/>
              <a:gd name="connsiteY8" fmla="*/ 378823 h 1045028"/>
              <a:gd name="connsiteX9" fmla="*/ 522514 w 1894114"/>
              <a:gd name="connsiteY9" fmla="*/ 457200 h 1045028"/>
              <a:gd name="connsiteX10" fmla="*/ 561703 w 1894114"/>
              <a:gd name="connsiteY10" fmla="*/ 470263 h 1045028"/>
              <a:gd name="connsiteX11" fmla="*/ 587828 w 1894114"/>
              <a:gd name="connsiteY11" fmla="*/ 509451 h 1045028"/>
              <a:gd name="connsiteX12" fmla="*/ 627017 w 1894114"/>
              <a:gd name="connsiteY12" fmla="*/ 535577 h 1045028"/>
              <a:gd name="connsiteX13" fmla="*/ 679268 w 1894114"/>
              <a:gd name="connsiteY13" fmla="*/ 613954 h 1045028"/>
              <a:gd name="connsiteX14" fmla="*/ 809897 w 1894114"/>
              <a:gd name="connsiteY14" fmla="*/ 718457 h 1045028"/>
              <a:gd name="connsiteX15" fmla="*/ 875211 w 1894114"/>
              <a:gd name="connsiteY15" fmla="*/ 796834 h 1045028"/>
              <a:gd name="connsiteX16" fmla="*/ 940525 w 1894114"/>
              <a:gd name="connsiteY16" fmla="*/ 875211 h 1045028"/>
              <a:gd name="connsiteX17" fmla="*/ 953588 w 1894114"/>
              <a:gd name="connsiteY17" fmla="*/ 914400 h 1045028"/>
              <a:gd name="connsiteX18" fmla="*/ 979714 w 1894114"/>
              <a:gd name="connsiteY18" fmla="*/ 953588 h 1045028"/>
              <a:gd name="connsiteX19" fmla="*/ 1110343 w 1894114"/>
              <a:gd name="connsiteY19" fmla="*/ 992777 h 1045028"/>
              <a:gd name="connsiteX20" fmla="*/ 1149531 w 1894114"/>
              <a:gd name="connsiteY20" fmla="*/ 1005840 h 1045028"/>
              <a:gd name="connsiteX21" fmla="*/ 1188720 w 1894114"/>
              <a:gd name="connsiteY21" fmla="*/ 1031965 h 1045028"/>
              <a:gd name="connsiteX22" fmla="*/ 1254034 w 1894114"/>
              <a:gd name="connsiteY22" fmla="*/ 1045028 h 1045028"/>
              <a:gd name="connsiteX23" fmla="*/ 1567543 w 1894114"/>
              <a:gd name="connsiteY23" fmla="*/ 1031965 h 1045028"/>
              <a:gd name="connsiteX24" fmla="*/ 1828800 w 1894114"/>
              <a:gd name="connsiteY24" fmla="*/ 1018903 h 1045028"/>
              <a:gd name="connsiteX25" fmla="*/ 1894114 w 1894114"/>
              <a:gd name="connsiteY25" fmla="*/ 1031965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94114" h="1045028">
                <a:moveTo>
                  <a:pt x="0" y="0"/>
                </a:moveTo>
                <a:cubicBezTo>
                  <a:pt x="94468" y="37786"/>
                  <a:pt x="45803" y="13118"/>
                  <a:pt x="143691" y="78377"/>
                </a:cubicBezTo>
                <a:cubicBezTo>
                  <a:pt x="156754" y="87086"/>
                  <a:pt x="171779" y="93402"/>
                  <a:pt x="182880" y="104503"/>
                </a:cubicBezTo>
                <a:cubicBezTo>
                  <a:pt x="233169" y="154792"/>
                  <a:pt x="206697" y="133444"/>
                  <a:pt x="261257" y="169817"/>
                </a:cubicBezTo>
                <a:cubicBezTo>
                  <a:pt x="269966" y="182880"/>
                  <a:pt x="276282" y="197904"/>
                  <a:pt x="287383" y="209005"/>
                </a:cubicBezTo>
                <a:cubicBezTo>
                  <a:pt x="298484" y="220106"/>
                  <a:pt x="314510" y="225080"/>
                  <a:pt x="326571" y="235131"/>
                </a:cubicBezTo>
                <a:cubicBezTo>
                  <a:pt x="340763" y="246958"/>
                  <a:pt x="353595" y="260417"/>
                  <a:pt x="365760" y="274320"/>
                </a:cubicBezTo>
                <a:cubicBezTo>
                  <a:pt x="384120" y="295303"/>
                  <a:pt x="399651" y="318651"/>
                  <a:pt x="418011" y="339634"/>
                </a:cubicBezTo>
                <a:cubicBezTo>
                  <a:pt x="430176" y="353537"/>
                  <a:pt x="445373" y="364631"/>
                  <a:pt x="457200" y="378823"/>
                </a:cubicBezTo>
                <a:cubicBezTo>
                  <a:pt x="487322" y="414970"/>
                  <a:pt x="479579" y="428576"/>
                  <a:pt x="522514" y="457200"/>
                </a:cubicBezTo>
                <a:cubicBezTo>
                  <a:pt x="533971" y="464838"/>
                  <a:pt x="548640" y="465909"/>
                  <a:pt x="561703" y="470263"/>
                </a:cubicBezTo>
                <a:cubicBezTo>
                  <a:pt x="570411" y="483326"/>
                  <a:pt x="576727" y="498350"/>
                  <a:pt x="587828" y="509451"/>
                </a:cubicBezTo>
                <a:cubicBezTo>
                  <a:pt x="598929" y="520552"/>
                  <a:pt x="616679" y="523762"/>
                  <a:pt x="627017" y="535577"/>
                </a:cubicBezTo>
                <a:cubicBezTo>
                  <a:pt x="647693" y="559207"/>
                  <a:pt x="657065" y="591751"/>
                  <a:pt x="679268" y="613954"/>
                </a:cubicBezTo>
                <a:cubicBezTo>
                  <a:pt x="771415" y="706101"/>
                  <a:pt x="724598" y="675808"/>
                  <a:pt x="809897" y="718457"/>
                </a:cubicBezTo>
                <a:cubicBezTo>
                  <a:pt x="874766" y="815759"/>
                  <a:pt x="791391" y="696248"/>
                  <a:pt x="875211" y="796834"/>
                </a:cubicBezTo>
                <a:cubicBezTo>
                  <a:pt x="966136" y="905945"/>
                  <a:pt x="826047" y="760733"/>
                  <a:pt x="940525" y="875211"/>
                </a:cubicBezTo>
                <a:cubicBezTo>
                  <a:pt x="944879" y="888274"/>
                  <a:pt x="947430" y="902084"/>
                  <a:pt x="953588" y="914400"/>
                </a:cubicBezTo>
                <a:cubicBezTo>
                  <a:pt x="960609" y="928442"/>
                  <a:pt x="967653" y="943537"/>
                  <a:pt x="979714" y="953588"/>
                </a:cubicBezTo>
                <a:cubicBezTo>
                  <a:pt x="1017686" y="985231"/>
                  <a:pt x="1064402" y="985120"/>
                  <a:pt x="1110343" y="992777"/>
                </a:cubicBezTo>
                <a:cubicBezTo>
                  <a:pt x="1123406" y="997131"/>
                  <a:pt x="1137215" y="999682"/>
                  <a:pt x="1149531" y="1005840"/>
                </a:cubicBezTo>
                <a:cubicBezTo>
                  <a:pt x="1163573" y="1012861"/>
                  <a:pt x="1174020" y="1026453"/>
                  <a:pt x="1188720" y="1031965"/>
                </a:cubicBezTo>
                <a:cubicBezTo>
                  <a:pt x="1209509" y="1039761"/>
                  <a:pt x="1232263" y="1040674"/>
                  <a:pt x="1254034" y="1045028"/>
                </a:cubicBezTo>
                <a:cubicBezTo>
                  <a:pt x="1358537" y="1040674"/>
                  <a:pt x="1463379" y="1041434"/>
                  <a:pt x="1567543" y="1031965"/>
                </a:cubicBezTo>
                <a:cubicBezTo>
                  <a:pt x="1850871" y="1006208"/>
                  <a:pt x="1502784" y="989265"/>
                  <a:pt x="1828800" y="1018903"/>
                </a:cubicBezTo>
                <a:cubicBezTo>
                  <a:pt x="1885275" y="1033021"/>
                  <a:pt x="1863098" y="1031965"/>
                  <a:pt x="1894114" y="10319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/>
          <p:cNvCxnSpPr/>
          <p:nvPr/>
        </p:nvCxnSpPr>
        <p:spPr>
          <a:xfrm>
            <a:off x="6911441" y="4963201"/>
            <a:ext cx="178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956072" y="6720790"/>
            <a:ext cx="178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6934201" y="4940941"/>
            <a:ext cx="33234" cy="3465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6919059" y="6325014"/>
            <a:ext cx="6402" cy="4011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18813" y="3919220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A+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6053919" y="3928348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+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6943282" y="4181118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A-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7831183" y="3971468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-</a:t>
            </a:r>
            <a:endParaRPr lang="en-IN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36150" y="4033360"/>
            <a:ext cx="509412" cy="1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119726" y="4125262"/>
            <a:ext cx="528705" cy="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7443230" y="4178170"/>
            <a:ext cx="430558" cy="1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5705002" y="4085212"/>
            <a:ext cx="430558" cy="1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" y="860"/>
            <a:ext cx="488609" cy="13785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" y="3802"/>
            <a:ext cx="488609" cy="137859"/>
          </a:xfrm>
          <a:prstGeom prst="rect">
            <a:avLst/>
          </a:prstGeom>
        </p:spPr>
      </p:pic>
      <p:sp>
        <p:nvSpPr>
          <p:cNvPr id="64" name="Oval 63"/>
          <p:cNvSpPr/>
          <p:nvPr/>
        </p:nvSpPr>
        <p:spPr>
          <a:xfrm>
            <a:off x="7483041" y="762000"/>
            <a:ext cx="45719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1" grpId="0" uiExpand="1" animBg="1"/>
      <p:bldP spid="79" grpId="0" animBg="1"/>
      <p:bldP spid="88" grpId="0"/>
      <p:bldP spid="89" grpId="0"/>
      <p:bldP spid="90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809"/>
            <a:ext cx="8458200" cy="6483391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R- L – C Load</a:t>
            </a:r>
            <a:r>
              <a:rPr lang="en-US" sz="2000" b="1" dirty="0" smtClean="0"/>
              <a:t> ,        X</a:t>
            </a:r>
            <a:r>
              <a:rPr lang="en-US" sz="2000" b="1" baseline="-25000" dirty="0" smtClean="0"/>
              <a:t>C </a:t>
            </a:r>
            <a:r>
              <a:rPr lang="en-US" sz="2000" b="1" dirty="0" smtClean="0"/>
              <a:t> &gt;   X</a:t>
            </a:r>
            <a:r>
              <a:rPr lang="en-US" sz="2000" b="1" baseline="-25000" dirty="0" smtClean="0"/>
              <a:t>L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Let D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A-</a:t>
            </a:r>
            <a:r>
              <a:rPr lang="en-US" sz="2000" b="1" dirty="0" smtClean="0">
                <a:solidFill>
                  <a:srgbClr val="00B050"/>
                </a:solidFill>
              </a:rPr>
              <a:t> was conducting before t= 0. i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0</a:t>
            </a:r>
            <a:r>
              <a:rPr lang="en-US" sz="2000" b="1" dirty="0" smtClean="0">
                <a:solidFill>
                  <a:srgbClr val="00B050"/>
                </a:solidFill>
              </a:rPr>
              <a:t> was positive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5"/>
                </a:solidFill>
              </a:rPr>
              <a:t>At t = 0,    i</a:t>
            </a:r>
            <a:r>
              <a:rPr lang="en-US" sz="2000" b="1" baseline="-25000" dirty="0" smtClean="0">
                <a:solidFill>
                  <a:schemeClr val="accent5"/>
                </a:solidFill>
              </a:rPr>
              <a:t>0 </a:t>
            </a:r>
            <a:r>
              <a:rPr lang="en-US" sz="2000" b="1" dirty="0" smtClean="0">
                <a:solidFill>
                  <a:schemeClr val="accent5"/>
                </a:solidFill>
              </a:rPr>
              <a:t>= +I</a:t>
            </a:r>
            <a:r>
              <a:rPr lang="en-US" sz="2000" b="1" baseline="-25000" dirty="0" smtClean="0">
                <a:solidFill>
                  <a:schemeClr val="accent5"/>
                </a:solidFill>
              </a:rPr>
              <a:t>1                    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For t &gt; 0,    </a:t>
            </a:r>
          </a:p>
          <a:p>
            <a:r>
              <a:rPr lang="en-US" sz="2000" b="1" u="sng" dirty="0" smtClean="0">
                <a:solidFill>
                  <a:srgbClr val="00B050"/>
                </a:solidFill>
              </a:rPr>
              <a:t>(0 →A)   </a:t>
            </a:r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A+</a:t>
            </a:r>
            <a:r>
              <a:rPr lang="en-US" sz="2000" b="1" dirty="0" smtClean="0">
                <a:solidFill>
                  <a:srgbClr val="00B050"/>
                </a:solidFill>
              </a:rPr>
              <a:t> is conducting</a:t>
            </a: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/2 - R i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b="1" dirty="0" smtClean="0">
                <a:solidFill>
                  <a:srgbClr val="FF0000"/>
                </a:solidFill>
              </a:rPr>
              <a:t> - L di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b="1" dirty="0" smtClean="0">
                <a:solidFill>
                  <a:srgbClr val="FF0000"/>
                </a:solidFill>
              </a:rPr>
              <a:t>/</a:t>
            </a:r>
            <a:r>
              <a:rPr lang="en-US" sz="2000" b="1" dirty="0" err="1" smtClean="0">
                <a:solidFill>
                  <a:srgbClr val="FF0000"/>
                </a:solidFill>
              </a:rPr>
              <a:t>dt</a:t>
            </a:r>
            <a:r>
              <a:rPr lang="en-US" sz="2000" b="1" dirty="0" smtClean="0">
                <a:solidFill>
                  <a:srgbClr val="FF0000"/>
                </a:solidFill>
              </a:rPr>
              <a:t> - 1/C ∫i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b="1" dirty="0" smtClean="0">
                <a:solidFill>
                  <a:srgbClr val="FF0000"/>
                </a:solidFill>
              </a:rPr>
              <a:t>dt  = 0,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</a:t>
            </a:r>
            <a:r>
              <a:rPr lang="en-US" sz="2000" b="1" dirty="0" smtClean="0">
                <a:solidFill>
                  <a:srgbClr val="00B0F0"/>
                </a:solidFill>
              </a:rPr>
              <a:t>V</a:t>
            </a:r>
            <a:r>
              <a:rPr lang="en-US" sz="2000" b="1" baseline="-25000" dirty="0" smtClean="0">
                <a:solidFill>
                  <a:srgbClr val="00B0F0"/>
                </a:solidFill>
              </a:rPr>
              <a:t>0</a:t>
            </a:r>
            <a:r>
              <a:rPr lang="en-US" sz="2000" b="1" dirty="0" smtClean="0">
                <a:solidFill>
                  <a:srgbClr val="00B0F0"/>
                </a:solidFill>
              </a:rPr>
              <a:t> = </a:t>
            </a:r>
            <a:r>
              <a:rPr lang="en-US" sz="2000" b="1" dirty="0" err="1" smtClean="0">
                <a:solidFill>
                  <a:srgbClr val="00B0F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000" b="1" dirty="0" smtClean="0">
                <a:solidFill>
                  <a:srgbClr val="00B0F0"/>
                </a:solidFill>
              </a:rPr>
              <a:t>/2</a:t>
            </a:r>
          </a:p>
          <a:p>
            <a:r>
              <a:rPr lang="en-US" sz="2000" b="1" dirty="0" smtClean="0"/>
              <a:t>At  A,   i</a:t>
            </a:r>
            <a:r>
              <a:rPr lang="en-US" sz="2000" b="1" baseline="-25000" dirty="0" smtClean="0"/>
              <a:t>0 </a:t>
            </a:r>
            <a:r>
              <a:rPr lang="en-US" sz="2000" b="1" dirty="0" smtClean="0"/>
              <a:t>= 0, T</a:t>
            </a:r>
            <a:r>
              <a:rPr lang="en-US" sz="2000" b="1" baseline="-25000" dirty="0" smtClean="0"/>
              <a:t>A+</a:t>
            </a:r>
            <a:r>
              <a:rPr lang="en-US" sz="2000" b="1" dirty="0" smtClean="0"/>
              <a:t> becomes off naturally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b="1" u="sng" dirty="0" smtClean="0">
                <a:solidFill>
                  <a:srgbClr val="00B050"/>
                </a:solidFill>
              </a:rPr>
              <a:t>A →T/2,    </a:t>
            </a:r>
            <a:r>
              <a:rPr lang="en-US" sz="2000" b="1" dirty="0" smtClean="0">
                <a:solidFill>
                  <a:srgbClr val="00B050"/>
                </a:solidFill>
              </a:rPr>
              <a:t>D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A+ </a:t>
            </a:r>
            <a:r>
              <a:rPr lang="en-US" sz="2000" b="1" dirty="0" smtClean="0">
                <a:solidFill>
                  <a:srgbClr val="00B050"/>
                </a:solidFill>
              </a:rPr>
              <a:t>conducts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V</a:t>
            </a:r>
            <a:r>
              <a:rPr lang="en-US" sz="2000" b="1" baseline="-25000" dirty="0" smtClean="0">
                <a:solidFill>
                  <a:srgbClr val="00B0F0"/>
                </a:solidFill>
              </a:rPr>
              <a:t>0</a:t>
            </a:r>
            <a:r>
              <a:rPr lang="en-US" sz="2000" b="1" dirty="0" smtClean="0">
                <a:solidFill>
                  <a:srgbClr val="00B0F0"/>
                </a:solidFill>
              </a:rPr>
              <a:t> = </a:t>
            </a:r>
            <a:r>
              <a:rPr lang="en-US" sz="2000" b="1" dirty="0" err="1" smtClean="0">
                <a:solidFill>
                  <a:srgbClr val="00B0F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000" b="1" dirty="0" smtClean="0">
                <a:solidFill>
                  <a:srgbClr val="00B0F0"/>
                </a:solidFill>
              </a:rPr>
              <a:t>/2</a:t>
            </a:r>
          </a:p>
          <a:p>
            <a:r>
              <a:rPr lang="en-US" sz="2000" b="1" u="sng" dirty="0" smtClean="0">
                <a:solidFill>
                  <a:srgbClr val="00B050"/>
                </a:solidFill>
              </a:rPr>
              <a:t>T/2  →  </a:t>
            </a:r>
            <a:r>
              <a:rPr lang="en-US" sz="2000" u="sng" dirty="0" smtClean="0">
                <a:solidFill>
                  <a:srgbClr val="00B050"/>
                </a:solidFill>
              </a:rPr>
              <a:t>B </a:t>
            </a:r>
            <a:r>
              <a:rPr lang="en-US" sz="2000" b="1" u="sng" dirty="0" smtClean="0">
                <a:solidFill>
                  <a:srgbClr val="00B050"/>
                </a:solidFill>
              </a:rPr>
              <a:t>,    T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A- </a:t>
            </a:r>
            <a:r>
              <a:rPr lang="en-US" sz="2000" b="1" dirty="0" smtClean="0">
                <a:solidFill>
                  <a:srgbClr val="00B050"/>
                </a:solidFill>
              </a:rPr>
              <a:t>conducts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V</a:t>
            </a:r>
            <a:r>
              <a:rPr lang="en-US" sz="2000" b="1" baseline="-25000" dirty="0">
                <a:solidFill>
                  <a:srgbClr val="00B0F0"/>
                </a:solidFill>
              </a:rPr>
              <a:t>0</a:t>
            </a:r>
            <a:r>
              <a:rPr lang="en-US" sz="2000" b="1" dirty="0">
                <a:solidFill>
                  <a:srgbClr val="00B0F0"/>
                </a:solidFill>
              </a:rPr>
              <a:t> = </a:t>
            </a:r>
            <a:r>
              <a:rPr lang="en-US" sz="2000" b="1" dirty="0" smtClean="0">
                <a:solidFill>
                  <a:srgbClr val="00B0F0"/>
                </a:solidFill>
              </a:rPr>
              <a:t>-</a:t>
            </a:r>
            <a:r>
              <a:rPr lang="en-US" sz="2000" b="1" dirty="0" err="1" smtClean="0">
                <a:solidFill>
                  <a:srgbClr val="00B0F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000" b="1" dirty="0" smtClean="0">
                <a:solidFill>
                  <a:srgbClr val="00B0F0"/>
                </a:solidFill>
              </a:rPr>
              <a:t>/2</a:t>
            </a:r>
            <a:endParaRPr lang="en-US" sz="2000" b="1" dirty="0">
              <a:solidFill>
                <a:srgbClr val="00B0F0"/>
              </a:solidFill>
            </a:endParaRPr>
          </a:p>
          <a:p>
            <a:r>
              <a:rPr lang="en-US" sz="2000" b="1" u="sng" dirty="0">
                <a:solidFill>
                  <a:srgbClr val="00B050"/>
                </a:solidFill>
              </a:rPr>
              <a:t>T</a:t>
            </a:r>
            <a:r>
              <a:rPr lang="en-US" sz="2000" b="1" baseline="-25000" dirty="0">
                <a:solidFill>
                  <a:srgbClr val="00B050"/>
                </a:solidFill>
              </a:rPr>
              <a:t>A- </a:t>
            </a:r>
            <a:r>
              <a:rPr lang="en-US" sz="2000" dirty="0" smtClean="0">
                <a:solidFill>
                  <a:srgbClr val="00B0F0"/>
                </a:solidFill>
              </a:rPr>
              <a:t>becomes off at B</a:t>
            </a:r>
          </a:p>
          <a:p>
            <a:r>
              <a:rPr lang="en-US" sz="2000" b="1" u="sng" dirty="0" smtClean="0">
                <a:solidFill>
                  <a:srgbClr val="00B050"/>
                </a:solidFill>
              </a:rPr>
              <a:t>B </a:t>
            </a:r>
            <a:r>
              <a:rPr lang="en-US" sz="2000" b="1" u="sng" dirty="0">
                <a:solidFill>
                  <a:srgbClr val="00B050"/>
                </a:solidFill>
              </a:rPr>
              <a:t>→</a:t>
            </a:r>
            <a:r>
              <a:rPr lang="en-US" sz="2000" b="1" u="sng" dirty="0" smtClean="0">
                <a:solidFill>
                  <a:srgbClr val="00B050"/>
                </a:solidFill>
              </a:rPr>
              <a:t>T      </a:t>
            </a:r>
            <a:r>
              <a:rPr lang="en-US" sz="2000" b="1" dirty="0" smtClean="0">
                <a:solidFill>
                  <a:srgbClr val="00B050"/>
                </a:solidFill>
              </a:rPr>
              <a:t>D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A- </a:t>
            </a:r>
            <a:r>
              <a:rPr lang="en-US" sz="2000" b="1" dirty="0">
                <a:solidFill>
                  <a:srgbClr val="00B050"/>
                </a:solidFill>
              </a:rPr>
              <a:t>conducts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438067" y="1699865"/>
            <a:ext cx="4806182" cy="5234335"/>
            <a:chOff x="4422726" y="1598782"/>
            <a:chExt cx="4806182" cy="5234335"/>
          </a:xfrm>
        </p:grpSpPr>
        <p:grpSp>
          <p:nvGrpSpPr>
            <p:cNvPr id="41" name="Group 40"/>
            <p:cNvGrpSpPr/>
            <p:nvPr/>
          </p:nvGrpSpPr>
          <p:grpSpPr>
            <a:xfrm>
              <a:off x="4422726" y="1598782"/>
              <a:ext cx="4806182" cy="5234335"/>
              <a:chOff x="4422726" y="1598782"/>
              <a:chExt cx="4806182" cy="523433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422726" y="1598782"/>
                <a:ext cx="4806182" cy="5234335"/>
                <a:chOff x="4111395" y="1942870"/>
                <a:chExt cx="4806182" cy="5234335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flipH="1" flipV="1">
                  <a:off x="4812574" y="1944288"/>
                  <a:ext cx="64226" cy="47771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4800600" y="4566101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4876800" y="5638800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876800" y="6538912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503399" y="1942870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8375469" y="2096688"/>
                  <a:ext cx="78764" cy="5080517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8267700" y="360566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</a:t>
                  </a:r>
                  <a:endParaRPr lang="en-IN" b="1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287588" y="307189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318069" y="4336095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96447" y="572342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6396447" y="652991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T/2</a:t>
                  </a:r>
                  <a:endParaRPr lang="en-IN" b="1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8267700" y="6494131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</a:t>
                  </a:r>
                  <a:endParaRPr lang="en-IN" b="1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394563" y="300500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 smtClean="0"/>
                    <a:t>0</a:t>
                  </a:r>
                  <a:endParaRPr lang="en-IN" baseline="-250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394563" y="4262370"/>
                  <a:ext cx="406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i</a:t>
                  </a:r>
                  <a:r>
                    <a:rPr lang="en-US" baseline="-25000" dirty="0" smtClean="0"/>
                    <a:t>0</a:t>
                  </a:r>
                  <a:endParaRPr lang="en-IN" baseline="-25000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279174" y="5294651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 smtClean="0"/>
                    <a:t>TA+</a:t>
                  </a:r>
                  <a:endParaRPr lang="en-IN" baseline="-250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260669" y="6243569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/>
                    <a:t>D</a:t>
                  </a:r>
                  <a:r>
                    <a:rPr lang="en-US" baseline="-25000" dirty="0" smtClean="0"/>
                    <a:t>A+</a:t>
                  </a:r>
                  <a:endParaRPr lang="en-IN" baseline="-250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7038975" y="521794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7267575" y="6643957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-</a:t>
                  </a:r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111395" y="2155506"/>
                  <a:ext cx="6124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baseline="-25000" dirty="0" err="1" smtClean="0">
                      <a:solidFill>
                        <a:srgbClr val="C00000"/>
                      </a:solidFill>
                    </a:rPr>
                    <a:t>gA</a:t>
                  </a:r>
                  <a:r>
                    <a:rPr lang="en-US" baseline="-25000" dirty="0" smtClean="0">
                      <a:solidFill>
                        <a:srgbClr val="C00000"/>
                      </a:solidFill>
                    </a:rPr>
                    <a:t>+</a:t>
                  </a:r>
                  <a:endParaRPr lang="en-IN" baseline="-25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256515" y="2495188"/>
                  <a:ext cx="6124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baseline="-25000" dirty="0" err="1" smtClean="0">
                      <a:solidFill>
                        <a:srgbClr val="C00000"/>
                      </a:solidFill>
                    </a:rPr>
                    <a:t>gA</a:t>
                  </a:r>
                  <a:r>
                    <a:rPr lang="en-US" baseline="-25000" dirty="0" smtClean="0">
                      <a:solidFill>
                        <a:srgbClr val="C00000"/>
                      </a:solidFill>
                    </a:rPr>
                    <a:t>-</a:t>
                  </a:r>
                  <a:endParaRPr lang="en-IN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339694" y="2063196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6078477" y="455741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IN" b="1" baseline="-25000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7817647" y="4140731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B</a:t>
                  </a:r>
                  <a:endParaRPr lang="en-IN" b="1" baseline="-25000" dirty="0"/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4761411" y="3505200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07131" y="4917404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48497" y="6513912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150031" y="2707693"/>
                <a:ext cx="0" cy="7975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150031" y="4917404"/>
                <a:ext cx="13063" cy="492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188131" y="6263101"/>
                <a:ext cx="2" cy="23488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5190027" y="6373616"/>
                <a:ext cx="603629" cy="230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834570" y="359429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+I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1</a:t>
              </a:r>
              <a:endParaRPr lang="en-IN" dirty="0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5105400" y="2078863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46766" y="1945384"/>
            <a:ext cx="17177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692805" y="192940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843859" y="1931939"/>
            <a:ext cx="86672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445031" y="192954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15861" y="194477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421075" y="192954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841158" y="2320896"/>
            <a:ext cx="1845642" cy="159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8387197" y="232089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7139423" y="232103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810253" y="233626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115467" y="232103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8582962" y="2321031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130538" y="2457621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538523" y="2381443"/>
            <a:ext cx="91840" cy="1097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839450" y="2336267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178435" y="3202793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502149" y="2811186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A+</a:t>
            </a:r>
            <a:endParaRPr lang="en-IN" dirty="0"/>
          </a:p>
        </p:txBody>
      </p:sp>
      <p:sp>
        <p:nvSpPr>
          <p:cNvPr id="93" name="TextBox 92"/>
          <p:cNvSpPr txBox="1"/>
          <p:nvPr/>
        </p:nvSpPr>
        <p:spPr>
          <a:xfrm>
            <a:off x="5637918" y="2847502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+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8332590" y="2760480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A-</a:t>
            </a:r>
            <a:endParaRPr lang="en-IN" dirty="0"/>
          </a:p>
        </p:txBody>
      </p:sp>
      <p:sp>
        <p:nvSpPr>
          <p:cNvPr id="95" name="Freeform 94"/>
          <p:cNvSpPr/>
          <p:nvPr/>
        </p:nvSpPr>
        <p:spPr>
          <a:xfrm>
            <a:off x="5146766" y="3526971"/>
            <a:ext cx="1476103" cy="770709"/>
          </a:xfrm>
          <a:custGeom>
            <a:avLst/>
            <a:gdLst>
              <a:gd name="connsiteX0" fmla="*/ 0 w 1476103"/>
              <a:gd name="connsiteY0" fmla="*/ 378823 h 770709"/>
              <a:gd name="connsiteX1" fmla="*/ 65314 w 1476103"/>
              <a:gd name="connsiteY1" fmla="*/ 326572 h 770709"/>
              <a:gd name="connsiteX2" fmla="*/ 104503 w 1476103"/>
              <a:gd name="connsiteY2" fmla="*/ 313509 h 770709"/>
              <a:gd name="connsiteX3" fmla="*/ 182880 w 1476103"/>
              <a:gd name="connsiteY3" fmla="*/ 261258 h 770709"/>
              <a:gd name="connsiteX4" fmla="*/ 222068 w 1476103"/>
              <a:gd name="connsiteY4" fmla="*/ 248195 h 770709"/>
              <a:gd name="connsiteX5" fmla="*/ 300445 w 1476103"/>
              <a:gd name="connsiteY5" fmla="*/ 195943 h 770709"/>
              <a:gd name="connsiteX6" fmla="*/ 378823 w 1476103"/>
              <a:gd name="connsiteY6" fmla="*/ 156755 h 770709"/>
              <a:gd name="connsiteX7" fmla="*/ 418011 w 1476103"/>
              <a:gd name="connsiteY7" fmla="*/ 143692 h 770709"/>
              <a:gd name="connsiteX8" fmla="*/ 496388 w 1476103"/>
              <a:gd name="connsiteY8" fmla="*/ 104503 h 770709"/>
              <a:gd name="connsiteX9" fmla="*/ 574765 w 1476103"/>
              <a:gd name="connsiteY9" fmla="*/ 52252 h 770709"/>
              <a:gd name="connsiteX10" fmla="*/ 613954 w 1476103"/>
              <a:gd name="connsiteY10" fmla="*/ 26126 h 770709"/>
              <a:gd name="connsiteX11" fmla="*/ 796834 w 1476103"/>
              <a:gd name="connsiteY11" fmla="*/ 0 h 770709"/>
              <a:gd name="connsiteX12" fmla="*/ 888274 w 1476103"/>
              <a:gd name="connsiteY12" fmla="*/ 13063 h 770709"/>
              <a:gd name="connsiteX13" fmla="*/ 979714 w 1476103"/>
              <a:gd name="connsiteY13" fmla="*/ 78378 h 770709"/>
              <a:gd name="connsiteX14" fmla="*/ 1071154 w 1476103"/>
              <a:gd name="connsiteY14" fmla="*/ 130629 h 770709"/>
              <a:gd name="connsiteX15" fmla="*/ 1175657 w 1476103"/>
              <a:gd name="connsiteY15" fmla="*/ 248195 h 770709"/>
              <a:gd name="connsiteX16" fmla="*/ 1240971 w 1476103"/>
              <a:gd name="connsiteY16" fmla="*/ 326572 h 770709"/>
              <a:gd name="connsiteX17" fmla="*/ 1254034 w 1476103"/>
              <a:gd name="connsiteY17" fmla="*/ 365760 h 770709"/>
              <a:gd name="connsiteX18" fmla="*/ 1280160 w 1476103"/>
              <a:gd name="connsiteY18" fmla="*/ 404949 h 770709"/>
              <a:gd name="connsiteX19" fmla="*/ 1293223 w 1476103"/>
              <a:gd name="connsiteY19" fmla="*/ 444138 h 770709"/>
              <a:gd name="connsiteX20" fmla="*/ 1371600 w 1476103"/>
              <a:gd name="connsiteY20" fmla="*/ 561703 h 770709"/>
              <a:gd name="connsiteX21" fmla="*/ 1397725 w 1476103"/>
              <a:gd name="connsiteY21" fmla="*/ 600892 h 770709"/>
              <a:gd name="connsiteX22" fmla="*/ 1423851 w 1476103"/>
              <a:gd name="connsiteY22" fmla="*/ 640080 h 770709"/>
              <a:gd name="connsiteX23" fmla="*/ 1449977 w 1476103"/>
              <a:gd name="connsiteY23" fmla="*/ 718458 h 770709"/>
              <a:gd name="connsiteX24" fmla="*/ 1476103 w 1476103"/>
              <a:gd name="connsiteY24" fmla="*/ 770709 h 7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76103" h="770709">
                <a:moveTo>
                  <a:pt x="0" y="378823"/>
                </a:moveTo>
                <a:cubicBezTo>
                  <a:pt x="21771" y="361406"/>
                  <a:pt x="41671" y="341349"/>
                  <a:pt x="65314" y="326572"/>
                </a:cubicBezTo>
                <a:cubicBezTo>
                  <a:pt x="76991" y="319274"/>
                  <a:pt x="92466" y="320196"/>
                  <a:pt x="104503" y="313509"/>
                </a:cubicBezTo>
                <a:cubicBezTo>
                  <a:pt x="131951" y="298260"/>
                  <a:pt x="153092" y="271187"/>
                  <a:pt x="182880" y="261258"/>
                </a:cubicBezTo>
                <a:cubicBezTo>
                  <a:pt x="195943" y="256904"/>
                  <a:pt x="210032" y="254882"/>
                  <a:pt x="222068" y="248195"/>
                </a:cubicBezTo>
                <a:cubicBezTo>
                  <a:pt x="249516" y="232946"/>
                  <a:pt x="270657" y="205872"/>
                  <a:pt x="300445" y="195943"/>
                </a:cubicBezTo>
                <a:cubicBezTo>
                  <a:pt x="398945" y="163110"/>
                  <a:pt x="277535" y="207399"/>
                  <a:pt x="378823" y="156755"/>
                </a:cubicBezTo>
                <a:cubicBezTo>
                  <a:pt x="391139" y="150597"/>
                  <a:pt x="405695" y="149850"/>
                  <a:pt x="418011" y="143692"/>
                </a:cubicBezTo>
                <a:cubicBezTo>
                  <a:pt x="519301" y="93046"/>
                  <a:pt x="397889" y="137337"/>
                  <a:pt x="496388" y="104503"/>
                </a:cubicBezTo>
                <a:cubicBezTo>
                  <a:pt x="542308" y="35624"/>
                  <a:pt x="496036" y="85993"/>
                  <a:pt x="574765" y="52252"/>
                </a:cubicBezTo>
                <a:cubicBezTo>
                  <a:pt x="589195" y="46067"/>
                  <a:pt x="598672" y="29722"/>
                  <a:pt x="613954" y="26126"/>
                </a:cubicBezTo>
                <a:cubicBezTo>
                  <a:pt x="673896" y="12022"/>
                  <a:pt x="796834" y="0"/>
                  <a:pt x="796834" y="0"/>
                </a:cubicBezTo>
                <a:cubicBezTo>
                  <a:pt x="827314" y="4354"/>
                  <a:pt x="858783" y="4216"/>
                  <a:pt x="888274" y="13063"/>
                </a:cubicBezTo>
                <a:cubicBezTo>
                  <a:pt x="898905" y="16252"/>
                  <a:pt x="979626" y="78323"/>
                  <a:pt x="979714" y="78378"/>
                </a:cubicBezTo>
                <a:cubicBezTo>
                  <a:pt x="1019557" y="103280"/>
                  <a:pt x="1037088" y="100348"/>
                  <a:pt x="1071154" y="130629"/>
                </a:cubicBezTo>
                <a:cubicBezTo>
                  <a:pt x="1234470" y="275799"/>
                  <a:pt x="1097661" y="154599"/>
                  <a:pt x="1175657" y="248195"/>
                </a:cubicBezTo>
                <a:cubicBezTo>
                  <a:pt x="1211770" y="291531"/>
                  <a:pt x="1216645" y="277921"/>
                  <a:pt x="1240971" y="326572"/>
                </a:cubicBezTo>
                <a:cubicBezTo>
                  <a:pt x="1247129" y="338888"/>
                  <a:pt x="1247876" y="353444"/>
                  <a:pt x="1254034" y="365760"/>
                </a:cubicBezTo>
                <a:cubicBezTo>
                  <a:pt x="1261055" y="379802"/>
                  <a:pt x="1273139" y="390907"/>
                  <a:pt x="1280160" y="404949"/>
                </a:cubicBezTo>
                <a:cubicBezTo>
                  <a:pt x="1286318" y="417265"/>
                  <a:pt x="1286536" y="432101"/>
                  <a:pt x="1293223" y="444138"/>
                </a:cubicBezTo>
                <a:cubicBezTo>
                  <a:pt x="1293237" y="444163"/>
                  <a:pt x="1358529" y="542097"/>
                  <a:pt x="1371600" y="561703"/>
                </a:cubicBezTo>
                <a:lnTo>
                  <a:pt x="1397725" y="600892"/>
                </a:lnTo>
                <a:lnTo>
                  <a:pt x="1423851" y="640080"/>
                </a:lnTo>
                <a:lnTo>
                  <a:pt x="1449977" y="718458"/>
                </a:lnTo>
                <a:cubicBezTo>
                  <a:pt x="1464987" y="763488"/>
                  <a:pt x="1453304" y="747910"/>
                  <a:pt x="1476103" y="7707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7" name="Straight Connector 96"/>
          <p:cNvCxnSpPr/>
          <p:nvPr/>
        </p:nvCxnSpPr>
        <p:spPr>
          <a:xfrm>
            <a:off x="5146766" y="2747489"/>
            <a:ext cx="17177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>
            <a:off x="6622869" y="4284617"/>
            <a:ext cx="352697" cy="391886"/>
          </a:xfrm>
          <a:custGeom>
            <a:avLst/>
            <a:gdLst>
              <a:gd name="connsiteX0" fmla="*/ 0 w 352697"/>
              <a:gd name="connsiteY0" fmla="*/ 0 h 391886"/>
              <a:gd name="connsiteX1" fmla="*/ 104502 w 352697"/>
              <a:gd name="connsiteY1" fmla="*/ 143692 h 391886"/>
              <a:gd name="connsiteX2" fmla="*/ 169817 w 352697"/>
              <a:gd name="connsiteY2" fmla="*/ 261257 h 391886"/>
              <a:gd name="connsiteX3" fmla="*/ 195942 w 352697"/>
              <a:gd name="connsiteY3" fmla="*/ 300446 h 391886"/>
              <a:gd name="connsiteX4" fmla="*/ 248194 w 352697"/>
              <a:gd name="connsiteY4" fmla="*/ 378823 h 391886"/>
              <a:gd name="connsiteX5" fmla="*/ 313508 w 352697"/>
              <a:gd name="connsiteY5" fmla="*/ 365760 h 391886"/>
              <a:gd name="connsiteX6" fmla="*/ 352697 w 352697"/>
              <a:gd name="connsiteY6" fmla="*/ 378823 h 391886"/>
              <a:gd name="connsiteX7" fmla="*/ 313508 w 352697"/>
              <a:gd name="connsiteY7" fmla="*/ 391886 h 391886"/>
              <a:gd name="connsiteX8" fmla="*/ 261257 w 352697"/>
              <a:gd name="connsiteY8" fmla="*/ 352697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697" h="391886">
                <a:moveTo>
                  <a:pt x="0" y="0"/>
                </a:moveTo>
                <a:cubicBezTo>
                  <a:pt x="20329" y="25411"/>
                  <a:pt x="94827" y="114667"/>
                  <a:pt x="104502" y="143692"/>
                </a:cubicBezTo>
                <a:cubicBezTo>
                  <a:pt x="127495" y="212669"/>
                  <a:pt x="109926" y="171420"/>
                  <a:pt x="169817" y="261257"/>
                </a:cubicBezTo>
                <a:cubicBezTo>
                  <a:pt x="178526" y="274320"/>
                  <a:pt x="190977" y="285552"/>
                  <a:pt x="195942" y="300446"/>
                </a:cubicBezTo>
                <a:cubicBezTo>
                  <a:pt x="214847" y="357160"/>
                  <a:pt x="199269" y="329898"/>
                  <a:pt x="248194" y="378823"/>
                </a:cubicBezTo>
                <a:cubicBezTo>
                  <a:pt x="269965" y="374469"/>
                  <a:pt x="291305" y="365760"/>
                  <a:pt x="313508" y="365760"/>
                </a:cubicBezTo>
                <a:cubicBezTo>
                  <a:pt x="327278" y="365760"/>
                  <a:pt x="352697" y="365053"/>
                  <a:pt x="352697" y="378823"/>
                </a:cubicBezTo>
                <a:cubicBezTo>
                  <a:pt x="352697" y="392593"/>
                  <a:pt x="326571" y="387532"/>
                  <a:pt x="313508" y="391886"/>
                </a:cubicBezTo>
                <a:cubicBezTo>
                  <a:pt x="269196" y="362344"/>
                  <a:pt x="285421" y="376861"/>
                  <a:pt x="261257" y="352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Connector 98"/>
          <p:cNvCxnSpPr/>
          <p:nvPr/>
        </p:nvCxnSpPr>
        <p:spPr>
          <a:xfrm>
            <a:off x="5169625" y="5275197"/>
            <a:ext cx="1383575" cy="877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605079" y="5380923"/>
            <a:ext cx="384740" cy="28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6949440" y="4232366"/>
            <a:ext cx="1449977" cy="666205"/>
          </a:xfrm>
          <a:custGeom>
            <a:avLst/>
            <a:gdLst>
              <a:gd name="connsiteX0" fmla="*/ 0 w 1449977"/>
              <a:gd name="connsiteY0" fmla="*/ 418011 h 666205"/>
              <a:gd name="connsiteX1" fmla="*/ 195943 w 1449977"/>
              <a:gd name="connsiteY1" fmla="*/ 457200 h 666205"/>
              <a:gd name="connsiteX2" fmla="*/ 261257 w 1449977"/>
              <a:gd name="connsiteY2" fmla="*/ 470263 h 666205"/>
              <a:gd name="connsiteX3" fmla="*/ 352697 w 1449977"/>
              <a:gd name="connsiteY3" fmla="*/ 509451 h 666205"/>
              <a:gd name="connsiteX4" fmla="*/ 535577 w 1449977"/>
              <a:gd name="connsiteY4" fmla="*/ 561703 h 666205"/>
              <a:gd name="connsiteX5" fmla="*/ 574766 w 1449977"/>
              <a:gd name="connsiteY5" fmla="*/ 574765 h 666205"/>
              <a:gd name="connsiteX6" fmla="*/ 809897 w 1449977"/>
              <a:gd name="connsiteY6" fmla="*/ 600891 h 666205"/>
              <a:gd name="connsiteX7" fmla="*/ 901337 w 1449977"/>
              <a:gd name="connsiteY7" fmla="*/ 627017 h 666205"/>
              <a:gd name="connsiteX8" fmla="*/ 940526 w 1449977"/>
              <a:gd name="connsiteY8" fmla="*/ 653143 h 666205"/>
              <a:gd name="connsiteX9" fmla="*/ 1005840 w 1449977"/>
              <a:gd name="connsiteY9" fmla="*/ 666205 h 666205"/>
              <a:gd name="connsiteX10" fmla="*/ 1136469 w 1449977"/>
              <a:gd name="connsiteY10" fmla="*/ 640080 h 666205"/>
              <a:gd name="connsiteX11" fmla="*/ 1214846 w 1449977"/>
              <a:gd name="connsiteY11" fmla="*/ 587828 h 666205"/>
              <a:gd name="connsiteX12" fmla="*/ 1254034 w 1449977"/>
              <a:gd name="connsiteY12" fmla="*/ 548640 h 666205"/>
              <a:gd name="connsiteX13" fmla="*/ 1267097 w 1449977"/>
              <a:gd name="connsiteY13" fmla="*/ 509451 h 666205"/>
              <a:gd name="connsiteX14" fmla="*/ 1306286 w 1449977"/>
              <a:gd name="connsiteY14" fmla="*/ 483325 h 666205"/>
              <a:gd name="connsiteX15" fmla="*/ 1319349 w 1449977"/>
              <a:gd name="connsiteY15" fmla="*/ 431074 h 666205"/>
              <a:gd name="connsiteX16" fmla="*/ 1332411 w 1449977"/>
              <a:gd name="connsiteY16" fmla="*/ 391885 h 666205"/>
              <a:gd name="connsiteX17" fmla="*/ 1358537 w 1449977"/>
              <a:gd name="connsiteY17" fmla="*/ 261257 h 666205"/>
              <a:gd name="connsiteX18" fmla="*/ 1410789 w 1449977"/>
              <a:gd name="connsiteY18" fmla="*/ 182880 h 666205"/>
              <a:gd name="connsiteX19" fmla="*/ 1436914 w 1449977"/>
              <a:gd name="connsiteY19" fmla="*/ 52251 h 666205"/>
              <a:gd name="connsiteX20" fmla="*/ 1449977 w 1449977"/>
              <a:gd name="connsiteY20" fmla="*/ 0 h 66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49977" h="666205">
                <a:moveTo>
                  <a:pt x="0" y="418011"/>
                </a:moveTo>
                <a:cubicBezTo>
                  <a:pt x="227802" y="450555"/>
                  <a:pt x="-56002" y="406810"/>
                  <a:pt x="195943" y="457200"/>
                </a:cubicBezTo>
                <a:cubicBezTo>
                  <a:pt x="217714" y="461554"/>
                  <a:pt x="239717" y="464878"/>
                  <a:pt x="261257" y="470263"/>
                </a:cubicBezTo>
                <a:cubicBezTo>
                  <a:pt x="317330" y="484281"/>
                  <a:pt x="290378" y="484523"/>
                  <a:pt x="352697" y="509451"/>
                </a:cubicBezTo>
                <a:cubicBezTo>
                  <a:pt x="478446" y="559751"/>
                  <a:pt x="387005" y="512183"/>
                  <a:pt x="535577" y="561703"/>
                </a:cubicBezTo>
                <a:cubicBezTo>
                  <a:pt x="548640" y="566057"/>
                  <a:pt x="561219" y="572302"/>
                  <a:pt x="574766" y="574765"/>
                </a:cubicBezTo>
                <a:cubicBezTo>
                  <a:pt x="619969" y="582983"/>
                  <a:pt x="772384" y="597140"/>
                  <a:pt x="809897" y="600891"/>
                </a:cubicBezTo>
                <a:cubicBezTo>
                  <a:pt x="826640" y="605077"/>
                  <a:pt x="882596" y="617646"/>
                  <a:pt x="901337" y="627017"/>
                </a:cubicBezTo>
                <a:cubicBezTo>
                  <a:pt x="915379" y="634038"/>
                  <a:pt x="925826" y="647631"/>
                  <a:pt x="940526" y="653143"/>
                </a:cubicBezTo>
                <a:cubicBezTo>
                  <a:pt x="961315" y="660939"/>
                  <a:pt x="984069" y="661851"/>
                  <a:pt x="1005840" y="666205"/>
                </a:cubicBezTo>
                <a:cubicBezTo>
                  <a:pt x="1013586" y="665099"/>
                  <a:pt x="1111596" y="656662"/>
                  <a:pt x="1136469" y="640080"/>
                </a:cubicBezTo>
                <a:cubicBezTo>
                  <a:pt x="1234319" y="574846"/>
                  <a:pt x="1121664" y="618889"/>
                  <a:pt x="1214846" y="587828"/>
                </a:cubicBezTo>
                <a:cubicBezTo>
                  <a:pt x="1227909" y="574765"/>
                  <a:pt x="1243787" y="564011"/>
                  <a:pt x="1254034" y="548640"/>
                </a:cubicBezTo>
                <a:cubicBezTo>
                  <a:pt x="1261672" y="537183"/>
                  <a:pt x="1258495" y="520203"/>
                  <a:pt x="1267097" y="509451"/>
                </a:cubicBezTo>
                <a:cubicBezTo>
                  <a:pt x="1276905" y="497192"/>
                  <a:pt x="1293223" y="492034"/>
                  <a:pt x="1306286" y="483325"/>
                </a:cubicBezTo>
                <a:cubicBezTo>
                  <a:pt x="1310640" y="465908"/>
                  <a:pt x="1314417" y="448336"/>
                  <a:pt x="1319349" y="431074"/>
                </a:cubicBezTo>
                <a:cubicBezTo>
                  <a:pt x="1323132" y="417834"/>
                  <a:pt x="1329711" y="405387"/>
                  <a:pt x="1332411" y="391885"/>
                </a:cubicBezTo>
                <a:cubicBezTo>
                  <a:pt x="1337685" y="365516"/>
                  <a:pt x="1340092" y="294458"/>
                  <a:pt x="1358537" y="261257"/>
                </a:cubicBezTo>
                <a:cubicBezTo>
                  <a:pt x="1373786" y="233809"/>
                  <a:pt x="1410789" y="182880"/>
                  <a:pt x="1410789" y="182880"/>
                </a:cubicBezTo>
                <a:cubicBezTo>
                  <a:pt x="1441134" y="61492"/>
                  <a:pt x="1404879" y="212425"/>
                  <a:pt x="1436914" y="52251"/>
                </a:cubicBezTo>
                <a:cubicBezTo>
                  <a:pt x="1440435" y="34647"/>
                  <a:pt x="1449977" y="0"/>
                  <a:pt x="144997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Freeform 108"/>
          <p:cNvSpPr/>
          <p:nvPr/>
        </p:nvSpPr>
        <p:spPr>
          <a:xfrm>
            <a:off x="8386354" y="3774468"/>
            <a:ext cx="394551" cy="497086"/>
          </a:xfrm>
          <a:custGeom>
            <a:avLst/>
            <a:gdLst>
              <a:gd name="connsiteX0" fmla="*/ 13063 w 394551"/>
              <a:gd name="connsiteY0" fmla="*/ 497086 h 497086"/>
              <a:gd name="connsiteX1" fmla="*/ 0 w 394551"/>
              <a:gd name="connsiteY1" fmla="*/ 457898 h 497086"/>
              <a:gd name="connsiteX2" fmla="*/ 26126 w 394551"/>
              <a:gd name="connsiteY2" fmla="*/ 301143 h 497086"/>
              <a:gd name="connsiteX3" fmla="*/ 52252 w 394551"/>
              <a:gd name="connsiteY3" fmla="*/ 248892 h 497086"/>
              <a:gd name="connsiteX4" fmla="*/ 78377 w 394551"/>
              <a:gd name="connsiteY4" fmla="*/ 209703 h 497086"/>
              <a:gd name="connsiteX5" fmla="*/ 117566 w 394551"/>
              <a:gd name="connsiteY5" fmla="*/ 170515 h 497086"/>
              <a:gd name="connsiteX6" fmla="*/ 143692 w 394551"/>
              <a:gd name="connsiteY6" fmla="*/ 131326 h 497086"/>
              <a:gd name="connsiteX7" fmla="*/ 182880 w 394551"/>
              <a:gd name="connsiteY7" fmla="*/ 118263 h 497086"/>
              <a:gd name="connsiteX8" fmla="*/ 261257 w 394551"/>
              <a:gd name="connsiteY8" fmla="*/ 66012 h 497086"/>
              <a:gd name="connsiteX9" fmla="*/ 313509 w 394551"/>
              <a:gd name="connsiteY9" fmla="*/ 26823 h 497086"/>
              <a:gd name="connsiteX10" fmla="*/ 391886 w 394551"/>
              <a:gd name="connsiteY10" fmla="*/ 698 h 497086"/>
              <a:gd name="connsiteX11" fmla="*/ 352697 w 394551"/>
              <a:gd name="connsiteY11" fmla="*/ 13761 h 497086"/>
              <a:gd name="connsiteX12" fmla="*/ 300446 w 394551"/>
              <a:gd name="connsiteY12" fmla="*/ 13761 h 49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4551" h="497086">
                <a:moveTo>
                  <a:pt x="13063" y="497086"/>
                </a:moveTo>
                <a:cubicBezTo>
                  <a:pt x="8709" y="484023"/>
                  <a:pt x="0" y="471667"/>
                  <a:pt x="0" y="457898"/>
                </a:cubicBezTo>
                <a:cubicBezTo>
                  <a:pt x="0" y="409417"/>
                  <a:pt x="5687" y="348833"/>
                  <a:pt x="26126" y="301143"/>
                </a:cubicBezTo>
                <a:cubicBezTo>
                  <a:pt x="33797" y="283245"/>
                  <a:pt x="42591" y="265799"/>
                  <a:pt x="52252" y="248892"/>
                </a:cubicBezTo>
                <a:cubicBezTo>
                  <a:pt x="60041" y="235261"/>
                  <a:pt x="68326" y="221764"/>
                  <a:pt x="78377" y="209703"/>
                </a:cubicBezTo>
                <a:cubicBezTo>
                  <a:pt x="90204" y="195511"/>
                  <a:pt x="105739" y="184707"/>
                  <a:pt x="117566" y="170515"/>
                </a:cubicBezTo>
                <a:cubicBezTo>
                  <a:pt x="127617" y="158454"/>
                  <a:pt x="131433" y="141134"/>
                  <a:pt x="143692" y="131326"/>
                </a:cubicBezTo>
                <a:cubicBezTo>
                  <a:pt x="154444" y="122724"/>
                  <a:pt x="170843" y="124950"/>
                  <a:pt x="182880" y="118263"/>
                </a:cubicBezTo>
                <a:cubicBezTo>
                  <a:pt x="210328" y="103014"/>
                  <a:pt x="236138" y="84851"/>
                  <a:pt x="261257" y="66012"/>
                </a:cubicBezTo>
                <a:cubicBezTo>
                  <a:pt x="278674" y="52949"/>
                  <a:pt x="294036" y="36560"/>
                  <a:pt x="313509" y="26823"/>
                </a:cubicBezTo>
                <a:cubicBezTo>
                  <a:pt x="338140" y="14507"/>
                  <a:pt x="365760" y="9406"/>
                  <a:pt x="391886" y="698"/>
                </a:cubicBezTo>
                <a:cubicBezTo>
                  <a:pt x="404949" y="-3656"/>
                  <a:pt x="366467" y="13761"/>
                  <a:pt x="352697" y="13761"/>
                </a:cubicBezTo>
                <a:lnTo>
                  <a:pt x="300446" y="1376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6934629" y="4936345"/>
            <a:ext cx="17177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825034" y="6465739"/>
            <a:ext cx="834948" cy="112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536457" y="1726825"/>
            <a:ext cx="92943" cy="513117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571353" y="6163734"/>
            <a:ext cx="418466" cy="137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926063" y="4972486"/>
            <a:ext cx="11504" cy="421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365257" y="1815878"/>
            <a:ext cx="92943" cy="513117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954223" y="6723825"/>
            <a:ext cx="1826682" cy="55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359617" y="2782479"/>
            <a:ext cx="5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-</a:t>
            </a:r>
            <a:endParaRPr lang="en-IN" dirty="0"/>
          </a:p>
        </p:txBody>
      </p:sp>
      <p:cxnSp>
        <p:nvCxnSpPr>
          <p:cNvPr id="5" name="Straight Arrow Connector 4"/>
          <p:cNvCxnSpPr>
            <a:stCxn id="93" idx="3"/>
          </p:cNvCxnSpPr>
          <p:nvPr/>
        </p:nvCxnSpPr>
        <p:spPr>
          <a:xfrm flipV="1">
            <a:off x="6174855" y="3025374"/>
            <a:ext cx="346261" cy="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171903" y="3072460"/>
            <a:ext cx="480241" cy="1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6960367" y="3033343"/>
            <a:ext cx="480241" cy="1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687645" y="2947852"/>
            <a:ext cx="666300" cy="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58" idx="2"/>
          </p:cNvCxnSpPr>
          <p:nvPr/>
        </p:nvCxnSpPr>
        <p:spPr>
          <a:xfrm>
            <a:off x="6839450" y="3673537"/>
            <a:ext cx="1907322" cy="5845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882756" y="2713121"/>
            <a:ext cx="867" cy="90661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055869"/>
              </p:ext>
            </p:extLst>
          </p:nvPr>
        </p:nvGraphicFramePr>
        <p:xfrm>
          <a:off x="6521116" y="32523"/>
          <a:ext cx="2771576" cy="184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2" name="Visio" r:id="rId3" imgW="1402920" imgH="1051560" progId="Visio.Drawing.11">
                  <p:embed/>
                </p:oleObj>
              </mc:Choice>
              <mc:Fallback>
                <p:oleObj name="Visio" r:id="rId3" imgW="1402920" imgH="1051560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116" y="32523"/>
                        <a:ext cx="2771576" cy="1844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69" y="3340600"/>
            <a:ext cx="67062" cy="17679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44319" y="838200"/>
            <a:ext cx="103273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animBg="1"/>
      <p:bldP spid="98" grpId="0" animBg="1"/>
      <p:bldP spid="107" grpId="0" animBg="1"/>
      <p:bldP spid="1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a). Full Bridge Inverter Circuit</a:t>
            </a:r>
          </a:p>
          <a:p>
            <a:r>
              <a:rPr lang="en-US" b="1" u="sng" dirty="0" smtClean="0"/>
              <a:t>R – LOAD</a:t>
            </a:r>
          </a:p>
          <a:p>
            <a:r>
              <a:rPr lang="en-US" b="1" u="sng" dirty="0" smtClean="0"/>
              <a:t>L - Load</a:t>
            </a:r>
          </a:p>
          <a:p>
            <a:r>
              <a:rPr lang="en-US" b="1" u="sng" dirty="0" smtClean="0"/>
              <a:t>R – L Load</a:t>
            </a:r>
          </a:p>
          <a:p>
            <a:r>
              <a:rPr lang="en-US" b="1" u="sng" dirty="0" smtClean="0"/>
              <a:t>R- L – C Load </a:t>
            </a:r>
          </a:p>
          <a:p>
            <a:pPr>
              <a:buNone/>
            </a:pPr>
            <a:r>
              <a:rPr lang="en-US" b="1" dirty="0" smtClean="0"/>
              <a:t>			X</a:t>
            </a:r>
            <a:r>
              <a:rPr lang="en-US" b="1" baseline="-25000" dirty="0" smtClean="0"/>
              <a:t>L  </a:t>
            </a:r>
            <a:r>
              <a:rPr lang="en-US" b="1" dirty="0" smtClean="0"/>
              <a:t> &gt;   X</a:t>
            </a:r>
            <a:r>
              <a:rPr lang="en-US" b="1" baseline="-25000" dirty="0" smtClean="0"/>
              <a:t>C</a:t>
            </a:r>
          </a:p>
          <a:p>
            <a:pPr>
              <a:buNone/>
            </a:pPr>
            <a:r>
              <a:rPr lang="en-US" b="1" baseline="-25000" dirty="0" smtClean="0"/>
              <a:t>                              </a:t>
            </a:r>
            <a:r>
              <a:rPr lang="en-US" b="1" dirty="0" smtClean="0"/>
              <a:t>X</a:t>
            </a:r>
            <a:r>
              <a:rPr lang="en-US" b="1" baseline="-25000" dirty="0" smtClean="0"/>
              <a:t>C </a:t>
            </a:r>
            <a:r>
              <a:rPr lang="en-US" b="1" dirty="0" smtClean="0"/>
              <a:t> &gt;   X</a:t>
            </a:r>
            <a:r>
              <a:rPr lang="en-US" b="1" baseline="-25000" dirty="0" smtClean="0"/>
              <a:t>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609686"/>
              </p:ext>
            </p:extLst>
          </p:nvPr>
        </p:nvGraphicFramePr>
        <p:xfrm>
          <a:off x="5791200" y="152400"/>
          <a:ext cx="3200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4" name="Visio" r:id="rId3" imgW="1616737" imgH="1245616" progId="Visio.Drawing.11">
                  <p:embed/>
                </p:oleObj>
              </mc:Choice>
              <mc:Fallback>
                <p:oleObj name="Visio" r:id="rId3" imgW="1616737" imgH="124561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152400"/>
                        <a:ext cx="32004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0"/>
            <a:ext cx="8229600" cy="68400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Full Bridge Inverter Circuit</a:t>
            </a:r>
            <a:endParaRPr lang="en-US" sz="2400" b="1" u="sng" dirty="0" smtClean="0"/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R Load</a:t>
            </a:r>
          </a:p>
          <a:p>
            <a:pPr>
              <a:buNone/>
            </a:pP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52208" y="2021763"/>
            <a:ext cx="76200" cy="435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52207" y="4410542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28408" y="5298364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28408" y="6198476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99634" y="1937866"/>
            <a:ext cx="81374" cy="457969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33608" y="2600883"/>
            <a:ext cx="0" cy="378015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9308" y="3265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39196" y="27314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69677" y="39956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48055" y="53829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48055" y="61894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19308" y="615369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59504" y="31090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IN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46171" y="3921934"/>
            <a:ext cx="4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0</a:t>
            </a:r>
            <a:endParaRPr lang="en-IN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30782" y="4954215"/>
            <a:ext cx="6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TA+</a:t>
            </a:r>
            <a:endParaRPr lang="en-IN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12277" y="5903133"/>
            <a:ext cx="6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D</a:t>
            </a:r>
            <a:r>
              <a:rPr lang="en-US" baseline="-25000" dirty="0" smtClean="0"/>
              <a:t>A+</a:t>
            </a:r>
            <a:endParaRPr lang="en-IN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7390583" y="487751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IN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08023" y="6235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IN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49215" y="3111490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9220" y="4109456"/>
            <a:ext cx="1752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50031" y="5294712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8131" y="6268813"/>
            <a:ext cx="1752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18733" y="3474740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03173" y="3836437"/>
            <a:ext cx="18669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86846" y="3094090"/>
            <a:ext cx="5713" cy="8151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905352" y="4714038"/>
            <a:ext cx="1854382" cy="103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22226" y="4057980"/>
            <a:ext cx="19186" cy="6664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934200" y="4958876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930185" y="4994034"/>
            <a:ext cx="18638" cy="3279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40731" y="6721475"/>
            <a:ext cx="175042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963558" y="6305879"/>
            <a:ext cx="10952" cy="5259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43500" y="2731462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78334" y="2362200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40234" y="2307127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178334" y="2158210"/>
            <a:ext cx="1614897" cy="189411"/>
            <a:chOff x="4943203" y="2706189"/>
            <a:chExt cx="1614897" cy="189411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6481900" y="2743200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943203" y="2706471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206637" y="270618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621383" y="2706471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816237" y="2707703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077500" y="2730137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351816" y="2719917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373187" y="270618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6890112" y="2536176"/>
            <a:ext cx="1831522" cy="224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8599167" y="2571282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916238" y="2536458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179672" y="2536176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594418" y="2536458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789272" y="2537690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50535" y="2560124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324851" y="2549904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346222" y="2536176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10469" y="1965226"/>
            <a:ext cx="877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gA</a:t>
            </a:r>
            <a:r>
              <a:rPr lang="en-US" baseline="-25000" dirty="0" smtClean="0">
                <a:solidFill>
                  <a:srgbClr val="C00000"/>
                </a:solidFill>
              </a:rPr>
              <a:t>+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gB</a:t>
            </a:r>
            <a:r>
              <a:rPr lang="en-US" baseline="-25000" dirty="0" smtClean="0">
                <a:solidFill>
                  <a:srgbClr val="C00000"/>
                </a:solidFill>
              </a:rPr>
              <a:t>-</a:t>
            </a:r>
            <a:endParaRPr lang="en-IN" baseline="-25000" dirty="0">
              <a:solidFill>
                <a:srgbClr val="C00000"/>
              </a:solidFill>
            </a:endParaRPr>
          </a:p>
          <a:p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84345" y="2501710"/>
            <a:ext cx="80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gB</a:t>
            </a:r>
            <a:r>
              <a:rPr lang="en-US" baseline="-25000" dirty="0" smtClean="0">
                <a:solidFill>
                  <a:srgbClr val="C00000"/>
                </a:solidFill>
              </a:rPr>
              <a:t>+ 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gA</a:t>
            </a:r>
            <a:r>
              <a:rPr lang="en-US" baseline="-25000" dirty="0" smtClean="0">
                <a:solidFill>
                  <a:srgbClr val="C00000"/>
                </a:solidFill>
              </a:rPr>
              <a:t>-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118733" y="2158210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349320"/>
              </p:ext>
            </p:extLst>
          </p:nvPr>
        </p:nvGraphicFramePr>
        <p:xfrm>
          <a:off x="6534694" y="102499"/>
          <a:ext cx="2676652" cy="2230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2" name="Visio" r:id="rId3" imgW="1616737" imgH="1245616" progId="Visio.Drawing.11">
                  <p:embed/>
                </p:oleObj>
              </mc:Choice>
              <mc:Fallback>
                <p:oleObj name="Visio" r:id="rId3" imgW="1616737" imgH="1245616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4694" y="102499"/>
                        <a:ext cx="2676652" cy="2230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561963" y="3462279"/>
            <a:ext cx="8862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r>
              <a:rPr lang="en-US" b="1" baseline="-25000" dirty="0" smtClean="0"/>
              <a:t>B+  </a:t>
            </a:r>
            <a:r>
              <a:rPr lang="en-US" b="1" dirty="0" smtClean="0"/>
              <a:t>T</a:t>
            </a:r>
            <a:r>
              <a:rPr lang="en-US" b="1" baseline="-25000" dirty="0" smtClean="0"/>
              <a:t>A-</a:t>
            </a:r>
            <a:endParaRPr lang="en-IN" b="1" baseline="-25000" dirty="0"/>
          </a:p>
          <a:p>
            <a:endParaRPr lang="en-IN" b="1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12631" y="3634560"/>
            <a:ext cx="574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188130" y="3634560"/>
            <a:ext cx="420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57820" y="3462279"/>
            <a:ext cx="8862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r>
              <a:rPr lang="en-US" b="1" baseline="-25000" dirty="0" smtClean="0"/>
              <a:t>A+  </a:t>
            </a:r>
            <a:r>
              <a:rPr lang="en-US" b="1" dirty="0" smtClean="0"/>
              <a:t>T</a:t>
            </a:r>
            <a:r>
              <a:rPr lang="en-US" b="1" baseline="-25000" dirty="0" smtClean="0"/>
              <a:t>B-</a:t>
            </a:r>
            <a:endParaRPr lang="en-IN" b="1" baseline="-25000" dirty="0"/>
          </a:p>
          <a:p>
            <a:endParaRPr lang="en-IN" b="1" baseline="-25000" dirty="0"/>
          </a:p>
        </p:txBody>
      </p:sp>
    </p:spTree>
    <p:extLst>
      <p:ext uri="{BB962C8B-B14F-4D97-AF65-F5344CB8AC3E}">
        <p14:creationId xmlns:p14="http://schemas.microsoft.com/office/powerpoint/2010/main" val="107353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70560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Full Bridge Inverter Circuit</a:t>
            </a:r>
            <a:endParaRPr lang="en-US" sz="2400" b="1" u="sng" dirty="0"/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L   </a:t>
            </a:r>
            <a:r>
              <a:rPr lang="en-US" sz="2400" b="1" u="sng" dirty="0">
                <a:solidFill>
                  <a:srgbClr val="FF0000"/>
                </a:solidFill>
              </a:rPr>
              <a:t>Load</a:t>
            </a:r>
          </a:p>
          <a:p>
            <a:endParaRPr lang="en-US" sz="51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092175" y="533400"/>
            <a:ext cx="122082" cy="600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41323" y="4006154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17523" y="5080026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17523" y="5980138"/>
            <a:ext cx="404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57046" y="685800"/>
            <a:ext cx="113077" cy="561342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53872" y="685800"/>
            <a:ext cx="68851" cy="54769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08423" y="304689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28311" y="251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58792" y="37773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37170" y="51646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37170" y="59711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T/2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608423" y="59353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35286" y="24462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IN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735286" y="3703596"/>
            <a:ext cx="4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0</a:t>
            </a:r>
            <a:endParaRPr lang="en-IN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619897" y="4735877"/>
            <a:ext cx="6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TA+</a:t>
            </a:r>
            <a:endParaRPr lang="en-IN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601392" y="5684795"/>
            <a:ext cx="6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D</a:t>
            </a:r>
            <a:r>
              <a:rPr lang="en-US" baseline="-25000" dirty="0" smtClean="0"/>
              <a:t>A+</a:t>
            </a:r>
            <a:endParaRPr lang="en-IN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379698" y="46591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IN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5848079" y="41263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T/4</a:t>
            </a:r>
            <a:endParaRPr lang="en-IN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625171" y="4024454"/>
            <a:ext cx="62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3T/4</a:t>
            </a:r>
            <a:endParaRPr lang="en-IN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94011" y="60834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IN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704930" y="2243361"/>
            <a:ext cx="70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IN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7508831" y="2937705"/>
            <a:ext cx="70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IN" baseline="-250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903323" y="609600"/>
            <a:ext cx="79466" cy="604215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36523" y="3204104"/>
            <a:ext cx="381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36523" y="3556633"/>
            <a:ext cx="2133600" cy="10309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36523" y="4702718"/>
            <a:ext cx="381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50675" y="6299226"/>
            <a:ext cx="381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53297" y="2260626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5151664" y="2263751"/>
            <a:ext cx="16466" cy="9419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05209" y="5164648"/>
            <a:ext cx="7775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205210" y="4724358"/>
            <a:ext cx="9047" cy="4320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192959" y="5907952"/>
            <a:ext cx="829971" cy="2102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01272" y="3567184"/>
            <a:ext cx="1907446" cy="8779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60598" y="4631624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974207" y="6449408"/>
            <a:ext cx="1780225" cy="22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948526" y="4631624"/>
            <a:ext cx="27943" cy="3834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200102" y="5947772"/>
            <a:ext cx="34841" cy="37059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952638" y="6050783"/>
            <a:ext cx="13131" cy="3986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901272" y="3244903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892220" y="2256481"/>
            <a:ext cx="1703" cy="9571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43600" y="5015444"/>
            <a:ext cx="1030607" cy="130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968475" y="6057345"/>
            <a:ext cx="9841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20197" y="40496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33704" y="2742034"/>
            <a:ext cx="39700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91765" y="3989644"/>
            <a:ext cx="53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A</a:t>
            </a:r>
            <a:r>
              <a:rPr lang="en-US" b="1" baseline="-25000" dirty="0" smtClean="0">
                <a:solidFill>
                  <a:srgbClr val="C00000"/>
                </a:solidFill>
              </a:rPr>
              <a:t>+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B-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6263031" y="4036586"/>
            <a:ext cx="53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A+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B-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7297785" y="4041803"/>
            <a:ext cx="53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B+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A-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8169051" y="4088745"/>
            <a:ext cx="53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B+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A-</a:t>
            </a:r>
            <a:endParaRPr lang="en-IN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567796"/>
              </p:ext>
            </p:extLst>
          </p:nvPr>
        </p:nvGraphicFramePr>
        <p:xfrm>
          <a:off x="342747" y="1803426"/>
          <a:ext cx="3188416" cy="2230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7" name="Visio" r:id="rId3" imgW="1616737" imgH="1245616" progId="Visio.Drawing.11">
                  <p:embed/>
                </p:oleObj>
              </mc:Choice>
              <mc:Fallback>
                <p:oleObj name="Visio" r:id="rId3" imgW="1616737" imgH="1245616" progId="Visio.Drawing.11">
                  <p:embed/>
                  <p:pic>
                    <p:nvPicPr>
                      <p:cNvPr id="71" name="Object 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747" y="1803426"/>
                        <a:ext cx="3188416" cy="2230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7829893" y="503238"/>
            <a:ext cx="68851" cy="54769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092175" y="1447800"/>
            <a:ext cx="39700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92175" y="990600"/>
            <a:ext cx="39700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092175" y="838200"/>
            <a:ext cx="1752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857046" y="1295400"/>
            <a:ext cx="17968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52410" y="864326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20937" y="862149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60233" y="8382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22930" y="812075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381479" y="812075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591300" y="8382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844775" y="851263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57046" y="12954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974207" y="12954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161711" y="1269274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326088" y="12954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508831" y="12954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648303" y="1282337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865201" y="12954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51211" y="12954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210143" y="1282337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13570" y="1282337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597537" y="1282337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653872" y="1269274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263031" y="851263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486400" y="825137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822906" y="825138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19439" y="1160808"/>
            <a:ext cx="80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gB</a:t>
            </a:r>
            <a:r>
              <a:rPr lang="en-US" baseline="-25000" dirty="0" smtClean="0">
                <a:solidFill>
                  <a:srgbClr val="C00000"/>
                </a:solidFill>
              </a:rPr>
              <a:t>+ 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gA</a:t>
            </a:r>
            <a:r>
              <a:rPr lang="en-US" baseline="-25000" dirty="0" smtClean="0">
                <a:solidFill>
                  <a:srgbClr val="C00000"/>
                </a:solidFill>
              </a:rPr>
              <a:t>-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23671" y="619573"/>
            <a:ext cx="877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gA</a:t>
            </a:r>
            <a:r>
              <a:rPr lang="en-US" baseline="-25000" dirty="0" smtClean="0">
                <a:solidFill>
                  <a:srgbClr val="C00000"/>
                </a:solidFill>
              </a:rPr>
              <a:t>+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gB</a:t>
            </a:r>
            <a:r>
              <a:rPr lang="en-US" baseline="-25000" dirty="0" smtClean="0">
                <a:solidFill>
                  <a:srgbClr val="C00000"/>
                </a:solidFill>
              </a:rPr>
              <a:t>-</a:t>
            </a:r>
            <a:endParaRPr lang="en-IN" baseline="-25000" dirty="0">
              <a:solidFill>
                <a:srgbClr val="C00000"/>
              </a:solidFill>
            </a:endParaRPr>
          </a:p>
          <a:p>
            <a:endParaRPr lang="en-IN" baseline="-25000" dirty="0">
              <a:solidFill>
                <a:srgbClr val="C00000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 flipV="1">
            <a:off x="5983329" y="5896188"/>
            <a:ext cx="3266" cy="18529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6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B050"/>
                </a:solidFill>
              </a:rPr>
              <a:t>Full </a:t>
            </a:r>
            <a:r>
              <a:rPr lang="en-US" sz="2400" b="1" u="sng" dirty="0">
                <a:solidFill>
                  <a:srgbClr val="00B050"/>
                </a:solidFill>
              </a:rPr>
              <a:t>Bridge Inverter Circuit</a:t>
            </a:r>
            <a:endParaRPr lang="en-US" sz="2400" b="1" u="sng" dirty="0"/>
          </a:p>
          <a:p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u="sng" dirty="0">
                <a:solidFill>
                  <a:srgbClr val="C00000"/>
                </a:solidFill>
              </a:rPr>
              <a:t>R – L Load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87341" y="1639560"/>
            <a:ext cx="4656908" cy="5035456"/>
            <a:chOff x="4572000" y="1598782"/>
            <a:chExt cx="4656908" cy="5035456"/>
          </a:xfrm>
        </p:grpSpPr>
        <p:grpSp>
          <p:nvGrpSpPr>
            <p:cNvPr id="7" name="Group 6"/>
            <p:cNvGrpSpPr/>
            <p:nvPr/>
          </p:nvGrpSpPr>
          <p:grpSpPr>
            <a:xfrm>
              <a:off x="4572000" y="1598782"/>
              <a:ext cx="4656908" cy="5035456"/>
              <a:chOff x="4572000" y="1598782"/>
              <a:chExt cx="4656908" cy="503545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72000" y="1598782"/>
                <a:ext cx="4656908" cy="5035456"/>
                <a:chOff x="4260669" y="1942870"/>
                <a:chExt cx="4656908" cy="5035456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 flipH="1" flipV="1">
                  <a:off x="4812574" y="1944288"/>
                  <a:ext cx="64226" cy="47771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800600" y="4566101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76800" y="5638800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876800" y="6538912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503399" y="1942870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375469" y="2096688"/>
                  <a:ext cx="6531" cy="4624786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8267700" y="360566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287588" y="307189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T/2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318069" y="4336095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T/2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396447" y="572342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T/2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96447" y="652991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T/2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267700" y="6494131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394563" y="300500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V</a:t>
                  </a:r>
                  <a:r>
                    <a:rPr kumimoji="0" lang="en-US" sz="1800" b="0" i="0" u="none" strike="noStrike" kern="120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0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394563" y="4262370"/>
                  <a:ext cx="406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</a:t>
                  </a:r>
                  <a:r>
                    <a:rPr kumimoji="0" lang="en-US" sz="1800" b="0" i="0" u="none" strike="noStrike" kern="120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0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279174" y="5294651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V</a:t>
                  </a:r>
                  <a:r>
                    <a:rPr kumimoji="0" lang="en-US" sz="1800" b="0" i="0" u="none" strike="noStrike" kern="120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TA+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260669" y="6243569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V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  <a:r>
                    <a:rPr kumimoji="0" lang="en-US" sz="1800" b="0" i="0" u="none" strike="noStrike" kern="120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A+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38975" y="521794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V</a:t>
                  </a:r>
                  <a:r>
                    <a:rPr kumimoji="0" lang="en-US" sz="1800" b="0" i="0" u="none" strike="noStrike" kern="120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243082" y="615875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V</a:t>
                  </a:r>
                  <a:r>
                    <a:rPr kumimoji="0" lang="en-US" sz="1800" b="0" i="0" u="none" strike="noStrike" kern="120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339694" y="2063196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4761411" y="3505200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07131" y="4917404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848497" y="6513912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50031" y="2707693"/>
                <a:ext cx="0" cy="7975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5150031" y="5399196"/>
                <a:ext cx="603629" cy="230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150031" y="4917404"/>
                <a:ext cx="13063" cy="492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5188131" y="6263101"/>
                <a:ext cx="2" cy="23488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5190027" y="6144282"/>
                <a:ext cx="603629" cy="230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07131" y="4648809"/>
                <a:ext cx="381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874078" y="427353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r>
                <a:rPr kumimoji="0" lang="en-US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5111931" y="3149740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121183" y="2065728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23903" y="2443956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146766" y="1945384"/>
            <a:ext cx="17177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692805" y="192940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843859" y="1931939"/>
            <a:ext cx="86672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445031" y="192954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115861" y="194477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176290" y="1931939"/>
            <a:ext cx="96753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421075" y="192954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841158" y="2320896"/>
            <a:ext cx="1845642" cy="159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387197" y="232089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538251" y="2323429"/>
            <a:ext cx="86672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7139423" y="232103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810253" y="233626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870682" y="2323429"/>
            <a:ext cx="96753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115467" y="232103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582962" y="2321031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150031" y="2720756"/>
            <a:ext cx="5362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666364" y="2706535"/>
            <a:ext cx="1214596" cy="228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5721531" y="3639312"/>
            <a:ext cx="1136469" cy="593054"/>
          </a:xfrm>
          <a:custGeom>
            <a:avLst/>
            <a:gdLst>
              <a:gd name="connsiteX0" fmla="*/ 0 w 1136469"/>
              <a:gd name="connsiteY0" fmla="*/ 593054 h 593054"/>
              <a:gd name="connsiteX1" fmla="*/ 391886 w 1136469"/>
              <a:gd name="connsiteY1" fmla="*/ 70539 h 593054"/>
              <a:gd name="connsiteX2" fmla="*/ 1136469 w 1136469"/>
              <a:gd name="connsiteY2" fmla="*/ 5225 h 5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469" h="593054">
                <a:moveTo>
                  <a:pt x="0" y="593054"/>
                </a:moveTo>
                <a:cubicBezTo>
                  <a:pt x="101237" y="380782"/>
                  <a:pt x="202475" y="168510"/>
                  <a:pt x="391886" y="70539"/>
                </a:cubicBezTo>
                <a:cubicBezTo>
                  <a:pt x="581298" y="-27433"/>
                  <a:pt x="1136469" y="5225"/>
                  <a:pt x="1136469" y="5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5748734" y="5239147"/>
            <a:ext cx="1160429" cy="266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791200" y="5265841"/>
            <a:ext cx="0" cy="1198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824639" y="6286431"/>
            <a:ext cx="1160429" cy="266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56326" y="3542444"/>
            <a:ext cx="1845815" cy="88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880960" y="2742462"/>
            <a:ext cx="2886" cy="7884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7524206" y="4258491"/>
            <a:ext cx="1201783" cy="473587"/>
          </a:xfrm>
          <a:custGeom>
            <a:avLst/>
            <a:gdLst>
              <a:gd name="connsiteX0" fmla="*/ 0 w 1201783"/>
              <a:gd name="connsiteY0" fmla="*/ 0 h 650022"/>
              <a:gd name="connsiteX1" fmla="*/ 470263 w 1201783"/>
              <a:gd name="connsiteY1" fmla="*/ 600892 h 650022"/>
              <a:gd name="connsiteX2" fmla="*/ 1201783 w 1201783"/>
              <a:gd name="connsiteY2" fmla="*/ 613955 h 65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783" h="650022">
                <a:moveTo>
                  <a:pt x="0" y="0"/>
                </a:moveTo>
                <a:cubicBezTo>
                  <a:pt x="134983" y="249283"/>
                  <a:pt x="269966" y="498566"/>
                  <a:pt x="470263" y="600892"/>
                </a:cubicBezTo>
                <a:cubicBezTo>
                  <a:pt x="670560" y="703218"/>
                  <a:pt x="1201783" y="613955"/>
                  <a:pt x="1201783" y="6139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925177" y="4914639"/>
            <a:ext cx="1759526" cy="380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953020" y="6639164"/>
            <a:ext cx="1759526" cy="380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932741" y="6230433"/>
            <a:ext cx="30952" cy="391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30463" y="4403911"/>
            <a:ext cx="5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B-</a:t>
            </a:r>
            <a:endParaRPr lang="en-I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52866" y="4150509"/>
            <a:ext cx="5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A+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B-</a:t>
            </a:r>
            <a:endParaRPr lang="en-I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24019" y="4196713"/>
            <a:ext cx="5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A-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B+</a:t>
            </a:r>
            <a:endParaRPr lang="en-US" b="1" baseline="-25000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58886" y="4202668"/>
            <a:ext cx="53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B+</a:t>
            </a:r>
            <a:endParaRPr lang="en-US" b="1" baseline="-25000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A-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828776"/>
              </p:ext>
            </p:extLst>
          </p:nvPr>
        </p:nvGraphicFramePr>
        <p:xfrm>
          <a:off x="342747" y="1803426"/>
          <a:ext cx="3475394" cy="292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9" name="Visio" r:id="rId3" imgW="1616737" imgH="1245616" progId="Visio.Drawing.11">
                  <p:embed/>
                </p:oleObj>
              </mc:Choice>
              <mc:Fallback>
                <p:oleObj name="Visio" r:id="rId3" imgW="1616737" imgH="1245616" progId="Visio.Drawing.11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747" y="1803426"/>
                        <a:ext cx="3475394" cy="2928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4311516" y="1493899"/>
            <a:ext cx="877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gA</a:t>
            </a:r>
            <a:r>
              <a:rPr lang="en-US" baseline="-25000" dirty="0" smtClean="0">
                <a:solidFill>
                  <a:srgbClr val="C00000"/>
                </a:solidFill>
              </a:rPr>
              <a:t>+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gB</a:t>
            </a:r>
            <a:r>
              <a:rPr lang="en-US" baseline="-25000" dirty="0" smtClean="0">
                <a:solidFill>
                  <a:srgbClr val="C00000"/>
                </a:solidFill>
              </a:rPr>
              <a:t>-</a:t>
            </a:r>
            <a:endParaRPr lang="en-IN" baseline="-25000" dirty="0">
              <a:solidFill>
                <a:srgbClr val="C00000"/>
              </a:solidFill>
            </a:endParaRPr>
          </a:p>
          <a:p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37921" y="2210711"/>
            <a:ext cx="877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gB</a:t>
            </a:r>
            <a:r>
              <a:rPr lang="en-US" baseline="-25000" dirty="0" smtClean="0">
                <a:solidFill>
                  <a:srgbClr val="C00000"/>
                </a:solidFill>
              </a:rPr>
              <a:t>+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gA</a:t>
            </a:r>
            <a:r>
              <a:rPr lang="en-US" baseline="-25000" dirty="0" smtClean="0">
                <a:solidFill>
                  <a:srgbClr val="C00000"/>
                </a:solidFill>
              </a:rPr>
              <a:t>-</a:t>
            </a:r>
            <a:endParaRPr lang="en-IN" baseline="-25000" dirty="0">
              <a:solidFill>
                <a:srgbClr val="C00000"/>
              </a:solidFill>
            </a:endParaRPr>
          </a:p>
          <a:p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6762128" y="3643237"/>
            <a:ext cx="788485" cy="681603"/>
          </a:xfrm>
          <a:custGeom>
            <a:avLst/>
            <a:gdLst>
              <a:gd name="connsiteX0" fmla="*/ 0 w 653424"/>
              <a:gd name="connsiteY0" fmla="*/ 13407 h 654521"/>
              <a:gd name="connsiteX1" fmla="*/ 274320 w 653424"/>
              <a:gd name="connsiteY1" fmla="*/ 78721 h 654521"/>
              <a:gd name="connsiteX2" fmla="*/ 627017 w 653424"/>
              <a:gd name="connsiteY2" fmla="*/ 614298 h 654521"/>
              <a:gd name="connsiteX3" fmla="*/ 600891 w 653424"/>
              <a:gd name="connsiteY3" fmla="*/ 575110 h 6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24" h="654521">
                <a:moveTo>
                  <a:pt x="0" y="13407"/>
                </a:moveTo>
                <a:cubicBezTo>
                  <a:pt x="84908" y="-4010"/>
                  <a:pt x="169817" y="-21427"/>
                  <a:pt x="274320" y="78721"/>
                </a:cubicBezTo>
                <a:cubicBezTo>
                  <a:pt x="378823" y="178869"/>
                  <a:pt x="572589" y="531567"/>
                  <a:pt x="627017" y="614298"/>
                </a:cubicBezTo>
                <a:cubicBezTo>
                  <a:pt x="681446" y="697030"/>
                  <a:pt x="641168" y="636070"/>
                  <a:pt x="600891" y="5751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reeform 90"/>
          <p:cNvSpPr/>
          <p:nvPr/>
        </p:nvSpPr>
        <p:spPr>
          <a:xfrm rot="5879130">
            <a:off x="5165010" y="4205904"/>
            <a:ext cx="543763" cy="487466"/>
          </a:xfrm>
          <a:custGeom>
            <a:avLst/>
            <a:gdLst>
              <a:gd name="connsiteX0" fmla="*/ 0 w 653424"/>
              <a:gd name="connsiteY0" fmla="*/ 13407 h 654521"/>
              <a:gd name="connsiteX1" fmla="*/ 274320 w 653424"/>
              <a:gd name="connsiteY1" fmla="*/ 78721 h 654521"/>
              <a:gd name="connsiteX2" fmla="*/ 627017 w 653424"/>
              <a:gd name="connsiteY2" fmla="*/ 614298 h 654521"/>
              <a:gd name="connsiteX3" fmla="*/ 600891 w 653424"/>
              <a:gd name="connsiteY3" fmla="*/ 575110 h 6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24" h="654521">
                <a:moveTo>
                  <a:pt x="0" y="13407"/>
                </a:moveTo>
                <a:cubicBezTo>
                  <a:pt x="84908" y="-4010"/>
                  <a:pt x="169817" y="-21427"/>
                  <a:pt x="274320" y="78721"/>
                </a:cubicBezTo>
                <a:cubicBezTo>
                  <a:pt x="378823" y="178869"/>
                  <a:pt x="572589" y="531567"/>
                  <a:pt x="627017" y="614298"/>
                </a:cubicBezTo>
                <a:cubicBezTo>
                  <a:pt x="681446" y="697030"/>
                  <a:pt x="641168" y="636070"/>
                  <a:pt x="600891" y="5751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35" grpId="0" animBg="1"/>
      <p:bldP spid="76" grpId="0"/>
      <p:bldP spid="77" grpId="0"/>
      <p:bldP spid="78" grpId="0"/>
      <p:bldP spid="79" grpId="0"/>
      <p:bldP spid="36" grpId="0" animBg="1"/>
      <p:bldP spid="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2658"/>
            <a:ext cx="9372600" cy="6825342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Full Bridge Inverter Circuit</a:t>
            </a:r>
            <a:endParaRPr lang="en-US" sz="2400" b="1" u="sng" dirty="0"/>
          </a:p>
          <a:p>
            <a:r>
              <a:rPr lang="en-US" sz="2400" b="1" u="sng" dirty="0" smtClean="0"/>
              <a:t>R- L – C   Load</a:t>
            </a:r>
            <a:r>
              <a:rPr lang="en-US" sz="2400" b="1" dirty="0" smtClean="0"/>
              <a:t> ,     </a:t>
            </a:r>
            <a:r>
              <a:rPr lang="en-US" sz="2400" b="1" u="sng" dirty="0" smtClean="0">
                <a:solidFill>
                  <a:srgbClr val="FF0000"/>
                </a:solidFill>
              </a:rPr>
              <a:t>X</a:t>
            </a:r>
            <a:r>
              <a:rPr lang="en-US" sz="2400" b="1" u="sng" baseline="-25000" dirty="0" smtClean="0">
                <a:solidFill>
                  <a:srgbClr val="FF0000"/>
                </a:solidFill>
              </a:rPr>
              <a:t>L  </a:t>
            </a:r>
            <a:r>
              <a:rPr lang="en-US" sz="2400" b="1" u="sng" dirty="0" smtClean="0">
                <a:solidFill>
                  <a:srgbClr val="FF0000"/>
                </a:solidFill>
              </a:rPr>
              <a:t> &gt;   X</a:t>
            </a:r>
            <a:r>
              <a:rPr lang="en-US" sz="2400" b="1" u="sng" baseline="-25000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/>
              <a:t>  </a:t>
            </a:r>
          </a:p>
          <a:p>
            <a:endParaRPr lang="en-US" sz="2400" b="1" baseline="-25000" dirty="0" smtClean="0"/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90431" y="1639560"/>
            <a:ext cx="5053818" cy="5043961"/>
            <a:chOff x="4175090" y="1598782"/>
            <a:chExt cx="5053818" cy="5043961"/>
          </a:xfrm>
        </p:grpSpPr>
        <p:grpSp>
          <p:nvGrpSpPr>
            <p:cNvPr id="8" name="Group 7"/>
            <p:cNvGrpSpPr/>
            <p:nvPr/>
          </p:nvGrpSpPr>
          <p:grpSpPr>
            <a:xfrm>
              <a:off x="4175090" y="1598782"/>
              <a:ext cx="5053818" cy="5043961"/>
              <a:chOff x="4175090" y="1598782"/>
              <a:chExt cx="5053818" cy="504396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175090" y="1598782"/>
                <a:ext cx="5053818" cy="5043961"/>
                <a:chOff x="3863759" y="1942870"/>
                <a:chExt cx="5053818" cy="5043961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4812574" y="1944288"/>
                  <a:ext cx="64226" cy="47771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4800600" y="4566101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876800" y="5638800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876800" y="6538912"/>
                  <a:ext cx="4040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503399" y="1942870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8375469" y="2096688"/>
                  <a:ext cx="6531" cy="4624786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8267700" y="360566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6287588" y="307189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T/2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318069" y="4336095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T/2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396447" y="572342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T/2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396447" y="652991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T/2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267700" y="6494131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</a:t>
                  </a:r>
                  <a:endPara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394563" y="300500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V</a:t>
                  </a:r>
                  <a:r>
                    <a:rPr kumimoji="0" lang="en-US" sz="1800" b="0" i="0" u="none" strike="noStrike" kern="120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0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394563" y="4262370"/>
                  <a:ext cx="406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</a:t>
                  </a:r>
                  <a:r>
                    <a:rPr kumimoji="0" lang="en-US" sz="1800" b="0" i="0" u="none" strike="noStrike" kern="120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0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279174" y="5294651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V</a:t>
                  </a:r>
                  <a:r>
                    <a:rPr kumimoji="0" lang="en-US" sz="1800" b="0" i="0" u="none" strike="noStrike" kern="120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TA+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260669" y="6243569"/>
                  <a:ext cx="687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V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  <a:r>
                    <a:rPr kumimoji="0" lang="en-US" sz="1800" b="0" i="0" u="none" strike="noStrike" kern="120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A+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038975" y="521794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V</a:t>
                  </a:r>
                  <a:r>
                    <a:rPr kumimoji="0" lang="en-US" sz="1800" b="0" i="0" u="none" strike="noStrike" kern="120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359622" y="661749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-</a:t>
                  </a:r>
                  <a:r>
                    <a:rPr kumimoji="0" lang="en-US" sz="18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V</a:t>
                  </a:r>
                  <a:r>
                    <a:rPr kumimoji="0" lang="en-US" sz="1800" b="0" i="0" u="none" strike="noStrike" kern="120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d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863759" y="2052074"/>
                  <a:ext cx="85974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US" sz="18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</a:t>
                  </a:r>
                  <a:r>
                    <a:rPr kumimoji="0" lang="en-US" sz="1800" b="0" i="0" u="none" strike="noStrike" kern="1200" cap="none" spc="0" normalizeH="0" baseline="-25000" noProof="0" dirty="0" err="1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gA</a:t>
                  </a:r>
                  <a:r>
                    <a:rPr kumimoji="0" lang="en-US" sz="1800" b="0" i="0" u="none" strike="noStrike" kern="1200" cap="none" spc="0" normalizeH="0" baseline="-25000" noProof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+  </a:t>
                  </a:r>
                  <a:r>
                    <a:rPr lang="en-US" smtClean="0">
                      <a:solidFill>
                        <a:srgbClr val="C00000"/>
                      </a:solidFill>
                    </a:rPr>
                    <a:t>i</a:t>
                  </a:r>
                  <a:r>
                    <a:rPr lang="en-US" baseline="-25000" smtClean="0">
                      <a:solidFill>
                        <a:srgbClr val="C00000"/>
                      </a:solidFill>
                    </a:rPr>
                    <a:t>gB</a:t>
                  </a:r>
                  <a:r>
                    <a:rPr lang="en-US" baseline="-25000" dirty="0" smtClean="0">
                      <a:solidFill>
                        <a:srgbClr val="C00000"/>
                      </a:solidFill>
                    </a:rPr>
                    <a:t>-</a:t>
                  </a:r>
                  <a:endParaRPr lang="en-IN" baseline="-25000" dirty="0">
                    <a:solidFill>
                      <a:srgbClr val="C00000"/>
                    </a:solidFill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37463" y="2495188"/>
                  <a:ext cx="931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18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</a:t>
                  </a:r>
                  <a:r>
                    <a:rPr kumimoji="0" lang="en-US" sz="1800" b="0" i="0" u="none" strike="noStrike" kern="1200" cap="none" spc="0" normalizeH="0" baseline="-25000" noProof="0" dirty="0" err="1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gB</a:t>
                  </a:r>
                  <a:r>
                    <a:rPr kumimoji="0" lang="en-US" sz="1800" b="0" i="0" u="none" strike="noStrike" kern="1200" cap="none" spc="0" normalizeH="0" baseline="-2500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+   </a:t>
                  </a:r>
                  <a:r>
                    <a:rPr lang="en-US" dirty="0" err="1">
                      <a:solidFill>
                        <a:srgbClr val="C00000"/>
                      </a:solidFill>
                    </a:rPr>
                    <a:t>i</a:t>
                  </a:r>
                  <a:r>
                    <a:rPr lang="en-US" baseline="-25000" dirty="0" err="1">
                      <a:solidFill>
                        <a:srgbClr val="C00000"/>
                      </a:solidFill>
                    </a:rPr>
                    <a:t>gA</a:t>
                  </a:r>
                  <a:r>
                    <a:rPr lang="en-US" baseline="-25000" dirty="0">
                      <a:solidFill>
                        <a:srgbClr val="C00000"/>
                      </a:solidFill>
                    </a:rPr>
                    <a:t>-</a:t>
                  </a:r>
                  <a:endParaRPr kumimoji="0" lang="en-I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39694" y="2063196"/>
                  <a:ext cx="126001" cy="4915130"/>
                </a:xfrm>
                <a:prstGeom prst="line">
                  <a:avLst/>
                </a:prstGeom>
                <a:ln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5255149" y="411317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</a:t>
                  </a:r>
                  <a:endParaRPr kumimoji="0" lang="en-I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4761411" y="3505200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07131" y="4917404"/>
                <a:ext cx="381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848497" y="6513912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150031" y="2707693"/>
                <a:ext cx="0" cy="7975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5150031" y="5399196"/>
                <a:ext cx="603629" cy="230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50031" y="4917404"/>
                <a:ext cx="13063" cy="492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5188131" y="6263101"/>
                <a:ext cx="2" cy="23488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190027" y="6144282"/>
                <a:ext cx="603629" cy="230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74078" y="427353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r>
                <a:rPr kumimoji="0" lang="en-US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5111931" y="3149740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21183" y="2065728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23903" y="2443956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46766" y="1945384"/>
            <a:ext cx="17177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692805" y="192940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843859" y="1931939"/>
            <a:ext cx="86672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445031" y="192954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115861" y="194477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421075" y="192954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841158" y="2320896"/>
            <a:ext cx="1845642" cy="159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387197" y="232089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139423" y="232103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810253" y="233626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870682" y="2323429"/>
            <a:ext cx="96753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115467" y="232103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582962" y="2321031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50031" y="2720756"/>
            <a:ext cx="5362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66364" y="2706535"/>
            <a:ext cx="1214596" cy="228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56326" y="3542444"/>
            <a:ext cx="1845815" cy="88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880960" y="2742462"/>
            <a:ext cx="2886" cy="7884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5106859" y="3498035"/>
            <a:ext cx="1724297" cy="1227909"/>
          </a:xfrm>
          <a:custGeom>
            <a:avLst/>
            <a:gdLst>
              <a:gd name="connsiteX0" fmla="*/ 0 w 1724297"/>
              <a:gd name="connsiteY0" fmla="*/ 1227909 h 1227909"/>
              <a:gd name="connsiteX1" fmla="*/ 209006 w 1724297"/>
              <a:gd name="connsiteY1" fmla="*/ 1201783 h 1227909"/>
              <a:gd name="connsiteX2" fmla="*/ 248194 w 1724297"/>
              <a:gd name="connsiteY2" fmla="*/ 1175657 h 1227909"/>
              <a:gd name="connsiteX3" fmla="*/ 313509 w 1724297"/>
              <a:gd name="connsiteY3" fmla="*/ 1097280 h 1227909"/>
              <a:gd name="connsiteX4" fmla="*/ 352697 w 1724297"/>
              <a:gd name="connsiteY4" fmla="*/ 1084217 h 1227909"/>
              <a:gd name="connsiteX5" fmla="*/ 391886 w 1724297"/>
              <a:gd name="connsiteY5" fmla="*/ 1045029 h 1227909"/>
              <a:gd name="connsiteX6" fmla="*/ 418011 w 1724297"/>
              <a:gd name="connsiteY6" fmla="*/ 1005840 h 1227909"/>
              <a:gd name="connsiteX7" fmla="*/ 457200 w 1724297"/>
              <a:gd name="connsiteY7" fmla="*/ 979714 h 1227909"/>
              <a:gd name="connsiteX8" fmla="*/ 483326 w 1724297"/>
              <a:gd name="connsiteY8" fmla="*/ 940526 h 1227909"/>
              <a:gd name="connsiteX9" fmla="*/ 496389 w 1724297"/>
              <a:gd name="connsiteY9" fmla="*/ 901337 h 1227909"/>
              <a:gd name="connsiteX10" fmla="*/ 587829 w 1724297"/>
              <a:gd name="connsiteY10" fmla="*/ 783772 h 1227909"/>
              <a:gd name="connsiteX11" fmla="*/ 666206 w 1724297"/>
              <a:gd name="connsiteY11" fmla="*/ 731520 h 1227909"/>
              <a:gd name="connsiteX12" fmla="*/ 718457 w 1724297"/>
              <a:gd name="connsiteY12" fmla="*/ 640080 h 1227909"/>
              <a:gd name="connsiteX13" fmla="*/ 770709 w 1724297"/>
              <a:gd name="connsiteY13" fmla="*/ 548640 h 1227909"/>
              <a:gd name="connsiteX14" fmla="*/ 809897 w 1724297"/>
              <a:gd name="connsiteY14" fmla="*/ 457200 h 1227909"/>
              <a:gd name="connsiteX15" fmla="*/ 822960 w 1724297"/>
              <a:gd name="connsiteY15" fmla="*/ 418012 h 1227909"/>
              <a:gd name="connsiteX16" fmla="*/ 849086 w 1724297"/>
              <a:gd name="connsiteY16" fmla="*/ 365760 h 1227909"/>
              <a:gd name="connsiteX17" fmla="*/ 862149 w 1724297"/>
              <a:gd name="connsiteY17" fmla="*/ 326572 h 1227909"/>
              <a:gd name="connsiteX18" fmla="*/ 888274 w 1724297"/>
              <a:gd name="connsiteY18" fmla="*/ 287383 h 1227909"/>
              <a:gd name="connsiteX19" fmla="*/ 914400 w 1724297"/>
              <a:gd name="connsiteY19" fmla="*/ 235132 h 1227909"/>
              <a:gd name="connsiteX20" fmla="*/ 927463 w 1724297"/>
              <a:gd name="connsiteY20" fmla="*/ 195943 h 1227909"/>
              <a:gd name="connsiteX21" fmla="*/ 966651 w 1724297"/>
              <a:gd name="connsiteY21" fmla="*/ 156754 h 1227909"/>
              <a:gd name="connsiteX22" fmla="*/ 979714 w 1724297"/>
              <a:gd name="connsiteY22" fmla="*/ 117566 h 1227909"/>
              <a:gd name="connsiteX23" fmla="*/ 1045029 w 1724297"/>
              <a:gd name="connsiteY23" fmla="*/ 39189 h 1227909"/>
              <a:gd name="connsiteX24" fmla="*/ 1084217 w 1724297"/>
              <a:gd name="connsiteY24" fmla="*/ 13063 h 1227909"/>
              <a:gd name="connsiteX25" fmla="*/ 1123406 w 1724297"/>
              <a:gd name="connsiteY25" fmla="*/ 0 h 1227909"/>
              <a:gd name="connsiteX26" fmla="*/ 1319349 w 1724297"/>
              <a:gd name="connsiteY26" fmla="*/ 26126 h 1227909"/>
              <a:gd name="connsiteX27" fmla="*/ 1410789 w 1724297"/>
              <a:gd name="connsiteY27" fmla="*/ 78377 h 1227909"/>
              <a:gd name="connsiteX28" fmla="*/ 1449977 w 1724297"/>
              <a:gd name="connsiteY28" fmla="*/ 91440 h 1227909"/>
              <a:gd name="connsiteX29" fmla="*/ 1567543 w 1724297"/>
              <a:gd name="connsiteY29" fmla="*/ 156754 h 1227909"/>
              <a:gd name="connsiteX30" fmla="*/ 1698171 w 1724297"/>
              <a:gd name="connsiteY30" fmla="*/ 235132 h 1227909"/>
              <a:gd name="connsiteX31" fmla="*/ 1724297 w 1724297"/>
              <a:gd name="connsiteY31" fmla="*/ 274320 h 12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297" h="1227909">
                <a:moveTo>
                  <a:pt x="0" y="1227909"/>
                </a:moveTo>
                <a:cubicBezTo>
                  <a:pt x="32410" y="1225416"/>
                  <a:pt x="152614" y="1229979"/>
                  <a:pt x="209006" y="1201783"/>
                </a:cubicBezTo>
                <a:cubicBezTo>
                  <a:pt x="223048" y="1194762"/>
                  <a:pt x="235131" y="1184366"/>
                  <a:pt x="248194" y="1175657"/>
                </a:cubicBezTo>
                <a:cubicBezTo>
                  <a:pt x="267472" y="1146741"/>
                  <a:pt x="283335" y="1117396"/>
                  <a:pt x="313509" y="1097280"/>
                </a:cubicBezTo>
                <a:cubicBezTo>
                  <a:pt x="324966" y="1089642"/>
                  <a:pt x="339634" y="1088571"/>
                  <a:pt x="352697" y="1084217"/>
                </a:cubicBezTo>
                <a:cubicBezTo>
                  <a:pt x="365760" y="1071154"/>
                  <a:pt x="380059" y="1059221"/>
                  <a:pt x="391886" y="1045029"/>
                </a:cubicBezTo>
                <a:cubicBezTo>
                  <a:pt x="401937" y="1032968"/>
                  <a:pt x="406910" y="1016941"/>
                  <a:pt x="418011" y="1005840"/>
                </a:cubicBezTo>
                <a:cubicBezTo>
                  <a:pt x="429112" y="994738"/>
                  <a:pt x="444137" y="988423"/>
                  <a:pt x="457200" y="979714"/>
                </a:cubicBezTo>
                <a:cubicBezTo>
                  <a:pt x="465909" y="966651"/>
                  <a:pt x="476305" y="954568"/>
                  <a:pt x="483326" y="940526"/>
                </a:cubicBezTo>
                <a:cubicBezTo>
                  <a:pt x="489484" y="928210"/>
                  <a:pt x="489702" y="913374"/>
                  <a:pt x="496389" y="901337"/>
                </a:cubicBezTo>
                <a:cubicBezTo>
                  <a:pt x="517864" y="862681"/>
                  <a:pt x="550573" y="812749"/>
                  <a:pt x="587829" y="783772"/>
                </a:cubicBezTo>
                <a:cubicBezTo>
                  <a:pt x="612614" y="764495"/>
                  <a:pt x="666206" y="731520"/>
                  <a:pt x="666206" y="731520"/>
                </a:cubicBezTo>
                <a:cubicBezTo>
                  <a:pt x="729862" y="636035"/>
                  <a:pt x="652155" y="756106"/>
                  <a:pt x="718457" y="640080"/>
                </a:cubicBezTo>
                <a:cubicBezTo>
                  <a:pt x="792313" y="510834"/>
                  <a:pt x="691758" y="706543"/>
                  <a:pt x="770709" y="548640"/>
                </a:cubicBezTo>
                <a:cubicBezTo>
                  <a:pt x="797893" y="439900"/>
                  <a:pt x="764793" y="547407"/>
                  <a:pt x="809897" y="457200"/>
                </a:cubicBezTo>
                <a:cubicBezTo>
                  <a:pt x="816055" y="444884"/>
                  <a:pt x="817536" y="430668"/>
                  <a:pt x="822960" y="418012"/>
                </a:cubicBezTo>
                <a:cubicBezTo>
                  <a:pt x="830631" y="400113"/>
                  <a:pt x="841415" y="383659"/>
                  <a:pt x="849086" y="365760"/>
                </a:cubicBezTo>
                <a:cubicBezTo>
                  <a:pt x="854510" y="353104"/>
                  <a:pt x="855991" y="338888"/>
                  <a:pt x="862149" y="326572"/>
                </a:cubicBezTo>
                <a:cubicBezTo>
                  <a:pt x="869170" y="312530"/>
                  <a:pt x="880485" y="301014"/>
                  <a:pt x="888274" y="287383"/>
                </a:cubicBezTo>
                <a:cubicBezTo>
                  <a:pt x="897935" y="270476"/>
                  <a:pt x="906729" y="253030"/>
                  <a:pt x="914400" y="235132"/>
                </a:cubicBezTo>
                <a:cubicBezTo>
                  <a:pt x="919824" y="222476"/>
                  <a:pt x="919825" y="207400"/>
                  <a:pt x="927463" y="195943"/>
                </a:cubicBezTo>
                <a:cubicBezTo>
                  <a:pt x="937710" y="180572"/>
                  <a:pt x="953588" y="169817"/>
                  <a:pt x="966651" y="156754"/>
                </a:cubicBezTo>
                <a:cubicBezTo>
                  <a:pt x="971005" y="143691"/>
                  <a:pt x="973556" y="129882"/>
                  <a:pt x="979714" y="117566"/>
                </a:cubicBezTo>
                <a:cubicBezTo>
                  <a:pt x="994394" y="88206"/>
                  <a:pt x="1020264" y="59826"/>
                  <a:pt x="1045029" y="39189"/>
                </a:cubicBezTo>
                <a:cubicBezTo>
                  <a:pt x="1057090" y="29138"/>
                  <a:pt x="1070175" y="20084"/>
                  <a:pt x="1084217" y="13063"/>
                </a:cubicBezTo>
                <a:cubicBezTo>
                  <a:pt x="1096533" y="6905"/>
                  <a:pt x="1110343" y="4354"/>
                  <a:pt x="1123406" y="0"/>
                </a:cubicBezTo>
                <a:cubicBezTo>
                  <a:pt x="1168389" y="4089"/>
                  <a:pt x="1263960" y="5355"/>
                  <a:pt x="1319349" y="26126"/>
                </a:cubicBezTo>
                <a:cubicBezTo>
                  <a:pt x="1410943" y="60474"/>
                  <a:pt x="1334999" y="40482"/>
                  <a:pt x="1410789" y="78377"/>
                </a:cubicBezTo>
                <a:cubicBezTo>
                  <a:pt x="1423105" y="84535"/>
                  <a:pt x="1437941" y="84753"/>
                  <a:pt x="1449977" y="91440"/>
                </a:cubicBezTo>
                <a:cubicBezTo>
                  <a:pt x="1584720" y="166299"/>
                  <a:pt x="1478872" y="127199"/>
                  <a:pt x="1567543" y="156754"/>
                </a:cubicBezTo>
                <a:cubicBezTo>
                  <a:pt x="1662122" y="219808"/>
                  <a:pt x="1617836" y="194964"/>
                  <a:pt x="1698171" y="235132"/>
                </a:cubicBezTo>
                <a:lnTo>
                  <a:pt x="1724297" y="274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5745926" y="5255630"/>
            <a:ext cx="1214596" cy="228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799409" y="6314189"/>
            <a:ext cx="1214596" cy="228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/>
          <p:cNvSpPr/>
          <p:nvPr/>
        </p:nvSpPr>
        <p:spPr>
          <a:xfrm>
            <a:off x="6884126" y="3775166"/>
            <a:ext cx="1894114" cy="1045028"/>
          </a:xfrm>
          <a:custGeom>
            <a:avLst/>
            <a:gdLst>
              <a:gd name="connsiteX0" fmla="*/ 0 w 1894114"/>
              <a:gd name="connsiteY0" fmla="*/ 0 h 1045028"/>
              <a:gd name="connsiteX1" fmla="*/ 143691 w 1894114"/>
              <a:gd name="connsiteY1" fmla="*/ 78377 h 1045028"/>
              <a:gd name="connsiteX2" fmla="*/ 182880 w 1894114"/>
              <a:gd name="connsiteY2" fmla="*/ 104503 h 1045028"/>
              <a:gd name="connsiteX3" fmla="*/ 261257 w 1894114"/>
              <a:gd name="connsiteY3" fmla="*/ 169817 h 1045028"/>
              <a:gd name="connsiteX4" fmla="*/ 287383 w 1894114"/>
              <a:gd name="connsiteY4" fmla="*/ 209005 h 1045028"/>
              <a:gd name="connsiteX5" fmla="*/ 326571 w 1894114"/>
              <a:gd name="connsiteY5" fmla="*/ 235131 h 1045028"/>
              <a:gd name="connsiteX6" fmla="*/ 365760 w 1894114"/>
              <a:gd name="connsiteY6" fmla="*/ 274320 h 1045028"/>
              <a:gd name="connsiteX7" fmla="*/ 418011 w 1894114"/>
              <a:gd name="connsiteY7" fmla="*/ 339634 h 1045028"/>
              <a:gd name="connsiteX8" fmla="*/ 457200 w 1894114"/>
              <a:gd name="connsiteY8" fmla="*/ 378823 h 1045028"/>
              <a:gd name="connsiteX9" fmla="*/ 522514 w 1894114"/>
              <a:gd name="connsiteY9" fmla="*/ 457200 h 1045028"/>
              <a:gd name="connsiteX10" fmla="*/ 561703 w 1894114"/>
              <a:gd name="connsiteY10" fmla="*/ 470263 h 1045028"/>
              <a:gd name="connsiteX11" fmla="*/ 587828 w 1894114"/>
              <a:gd name="connsiteY11" fmla="*/ 509451 h 1045028"/>
              <a:gd name="connsiteX12" fmla="*/ 627017 w 1894114"/>
              <a:gd name="connsiteY12" fmla="*/ 535577 h 1045028"/>
              <a:gd name="connsiteX13" fmla="*/ 679268 w 1894114"/>
              <a:gd name="connsiteY13" fmla="*/ 613954 h 1045028"/>
              <a:gd name="connsiteX14" fmla="*/ 809897 w 1894114"/>
              <a:gd name="connsiteY14" fmla="*/ 718457 h 1045028"/>
              <a:gd name="connsiteX15" fmla="*/ 875211 w 1894114"/>
              <a:gd name="connsiteY15" fmla="*/ 796834 h 1045028"/>
              <a:gd name="connsiteX16" fmla="*/ 940525 w 1894114"/>
              <a:gd name="connsiteY16" fmla="*/ 875211 h 1045028"/>
              <a:gd name="connsiteX17" fmla="*/ 953588 w 1894114"/>
              <a:gd name="connsiteY17" fmla="*/ 914400 h 1045028"/>
              <a:gd name="connsiteX18" fmla="*/ 979714 w 1894114"/>
              <a:gd name="connsiteY18" fmla="*/ 953588 h 1045028"/>
              <a:gd name="connsiteX19" fmla="*/ 1110343 w 1894114"/>
              <a:gd name="connsiteY19" fmla="*/ 992777 h 1045028"/>
              <a:gd name="connsiteX20" fmla="*/ 1149531 w 1894114"/>
              <a:gd name="connsiteY20" fmla="*/ 1005840 h 1045028"/>
              <a:gd name="connsiteX21" fmla="*/ 1188720 w 1894114"/>
              <a:gd name="connsiteY21" fmla="*/ 1031965 h 1045028"/>
              <a:gd name="connsiteX22" fmla="*/ 1254034 w 1894114"/>
              <a:gd name="connsiteY22" fmla="*/ 1045028 h 1045028"/>
              <a:gd name="connsiteX23" fmla="*/ 1567543 w 1894114"/>
              <a:gd name="connsiteY23" fmla="*/ 1031965 h 1045028"/>
              <a:gd name="connsiteX24" fmla="*/ 1828800 w 1894114"/>
              <a:gd name="connsiteY24" fmla="*/ 1018903 h 1045028"/>
              <a:gd name="connsiteX25" fmla="*/ 1894114 w 1894114"/>
              <a:gd name="connsiteY25" fmla="*/ 1031965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94114" h="1045028">
                <a:moveTo>
                  <a:pt x="0" y="0"/>
                </a:moveTo>
                <a:cubicBezTo>
                  <a:pt x="94468" y="37786"/>
                  <a:pt x="45803" y="13118"/>
                  <a:pt x="143691" y="78377"/>
                </a:cubicBezTo>
                <a:cubicBezTo>
                  <a:pt x="156754" y="87086"/>
                  <a:pt x="171779" y="93402"/>
                  <a:pt x="182880" y="104503"/>
                </a:cubicBezTo>
                <a:cubicBezTo>
                  <a:pt x="233169" y="154792"/>
                  <a:pt x="206697" y="133444"/>
                  <a:pt x="261257" y="169817"/>
                </a:cubicBezTo>
                <a:cubicBezTo>
                  <a:pt x="269966" y="182880"/>
                  <a:pt x="276282" y="197904"/>
                  <a:pt x="287383" y="209005"/>
                </a:cubicBezTo>
                <a:cubicBezTo>
                  <a:pt x="298484" y="220106"/>
                  <a:pt x="314510" y="225080"/>
                  <a:pt x="326571" y="235131"/>
                </a:cubicBezTo>
                <a:cubicBezTo>
                  <a:pt x="340763" y="246958"/>
                  <a:pt x="353595" y="260417"/>
                  <a:pt x="365760" y="274320"/>
                </a:cubicBezTo>
                <a:cubicBezTo>
                  <a:pt x="384120" y="295303"/>
                  <a:pt x="399651" y="318651"/>
                  <a:pt x="418011" y="339634"/>
                </a:cubicBezTo>
                <a:cubicBezTo>
                  <a:pt x="430176" y="353537"/>
                  <a:pt x="445373" y="364631"/>
                  <a:pt x="457200" y="378823"/>
                </a:cubicBezTo>
                <a:cubicBezTo>
                  <a:pt x="487322" y="414970"/>
                  <a:pt x="479579" y="428576"/>
                  <a:pt x="522514" y="457200"/>
                </a:cubicBezTo>
                <a:cubicBezTo>
                  <a:pt x="533971" y="464838"/>
                  <a:pt x="548640" y="465909"/>
                  <a:pt x="561703" y="470263"/>
                </a:cubicBezTo>
                <a:cubicBezTo>
                  <a:pt x="570411" y="483326"/>
                  <a:pt x="576727" y="498350"/>
                  <a:pt x="587828" y="509451"/>
                </a:cubicBezTo>
                <a:cubicBezTo>
                  <a:pt x="598929" y="520552"/>
                  <a:pt x="616679" y="523762"/>
                  <a:pt x="627017" y="535577"/>
                </a:cubicBezTo>
                <a:cubicBezTo>
                  <a:pt x="647693" y="559207"/>
                  <a:pt x="657065" y="591751"/>
                  <a:pt x="679268" y="613954"/>
                </a:cubicBezTo>
                <a:cubicBezTo>
                  <a:pt x="771415" y="706101"/>
                  <a:pt x="724598" y="675808"/>
                  <a:pt x="809897" y="718457"/>
                </a:cubicBezTo>
                <a:cubicBezTo>
                  <a:pt x="874766" y="815759"/>
                  <a:pt x="791391" y="696248"/>
                  <a:pt x="875211" y="796834"/>
                </a:cubicBezTo>
                <a:cubicBezTo>
                  <a:pt x="966136" y="905945"/>
                  <a:pt x="826047" y="760733"/>
                  <a:pt x="940525" y="875211"/>
                </a:cubicBezTo>
                <a:cubicBezTo>
                  <a:pt x="944879" y="888274"/>
                  <a:pt x="947430" y="902084"/>
                  <a:pt x="953588" y="914400"/>
                </a:cubicBezTo>
                <a:cubicBezTo>
                  <a:pt x="960609" y="928442"/>
                  <a:pt x="967653" y="943537"/>
                  <a:pt x="979714" y="953588"/>
                </a:cubicBezTo>
                <a:cubicBezTo>
                  <a:pt x="1017686" y="985231"/>
                  <a:pt x="1064402" y="985120"/>
                  <a:pt x="1110343" y="992777"/>
                </a:cubicBezTo>
                <a:cubicBezTo>
                  <a:pt x="1123406" y="997131"/>
                  <a:pt x="1137215" y="999682"/>
                  <a:pt x="1149531" y="1005840"/>
                </a:cubicBezTo>
                <a:cubicBezTo>
                  <a:pt x="1163573" y="1012861"/>
                  <a:pt x="1174020" y="1026453"/>
                  <a:pt x="1188720" y="1031965"/>
                </a:cubicBezTo>
                <a:cubicBezTo>
                  <a:pt x="1209509" y="1039761"/>
                  <a:pt x="1232263" y="1040674"/>
                  <a:pt x="1254034" y="1045028"/>
                </a:cubicBezTo>
                <a:cubicBezTo>
                  <a:pt x="1358537" y="1040674"/>
                  <a:pt x="1463379" y="1041434"/>
                  <a:pt x="1567543" y="1031965"/>
                </a:cubicBezTo>
                <a:cubicBezTo>
                  <a:pt x="1850871" y="1006208"/>
                  <a:pt x="1502784" y="989265"/>
                  <a:pt x="1828800" y="1018903"/>
                </a:cubicBezTo>
                <a:cubicBezTo>
                  <a:pt x="1885275" y="1033021"/>
                  <a:pt x="1863098" y="1031965"/>
                  <a:pt x="1894114" y="10319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6911441" y="4963201"/>
            <a:ext cx="178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956072" y="6720790"/>
            <a:ext cx="178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6934201" y="4940941"/>
            <a:ext cx="33234" cy="3465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6919059" y="6325014"/>
            <a:ext cx="6402" cy="4011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81600" y="3920340"/>
            <a:ext cx="5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B-</a:t>
            </a:r>
            <a:endParaRPr lang="en-I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53919" y="3928348"/>
            <a:ext cx="5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A+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B-</a:t>
            </a:r>
            <a:endParaRPr lang="en-I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43282" y="4181118"/>
            <a:ext cx="5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B+</a:t>
            </a:r>
            <a:endParaRPr lang="en-I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1183" y="3971468"/>
            <a:ext cx="53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B+</a:t>
            </a:r>
            <a:endParaRPr lang="en-I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A-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36150" y="4033360"/>
            <a:ext cx="509412" cy="1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119726" y="4125262"/>
            <a:ext cx="528705" cy="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7443230" y="4178170"/>
            <a:ext cx="430558" cy="1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5705002" y="4085212"/>
            <a:ext cx="430558" cy="1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30961"/>
              </p:ext>
            </p:extLst>
          </p:nvPr>
        </p:nvGraphicFramePr>
        <p:xfrm>
          <a:off x="-75744" y="1838028"/>
          <a:ext cx="3911496" cy="395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name="Visio" r:id="rId3" imgW="1616737" imgH="1245616" progId="Visio.Drawing.11">
                  <p:embed/>
                </p:oleObj>
              </mc:Choice>
              <mc:Fallback>
                <p:oleObj name="Visio" r:id="rId3" imgW="1616737" imgH="1245616" progId="Visio.Drawing.11">
                  <p:embed/>
                  <p:pic>
                    <p:nvPicPr>
                      <p:cNvPr id="80" name="Object 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5744" y="1838028"/>
                        <a:ext cx="3911496" cy="395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4"/>
          <p:cNvSpPr/>
          <p:nvPr/>
        </p:nvSpPr>
        <p:spPr>
          <a:xfrm>
            <a:off x="4712711" y="4555717"/>
            <a:ext cx="424262" cy="164713"/>
          </a:xfrm>
          <a:custGeom>
            <a:avLst/>
            <a:gdLst>
              <a:gd name="connsiteX0" fmla="*/ 0 w 406634"/>
              <a:gd name="connsiteY0" fmla="*/ 0 h 253604"/>
              <a:gd name="connsiteX1" fmla="*/ 130628 w 406634"/>
              <a:gd name="connsiteY1" fmla="*/ 156754 h 253604"/>
              <a:gd name="connsiteX2" fmla="*/ 365760 w 406634"/>
              <a:gd name="connsiteY2" fmla="*/ 248194 h 253604"/>
              <a:gd name="connsiteX3" fmla="*/ 404948 w 406634"/>
              <a:gd name="connsiteY3" fmla="*/ 235131 h 25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634" h="253604">
                <a:moveTo>
                  <a:pt x="0" y="0"/>
                </a:moveTo>
                <a:cubicBezTo>
                  <a:pt x="34834" y="57694"/>
                  <a:pt x="69668" y="115388"/>
                  <a:pt x="130628" y="156754"/>
                </a:cubicBezTo>
                <a:cubicBezTo>
                  <a:pt x="191588" y="198120"/>
                  <a:pt x="320040" y="235131"/>
                  <a:pt x="365760" y="248194"/>
                </a:cubicBezTo>
                <a:cubicBezTo>
                  <a:pt x="411480" y="261257"/>
                  <a:pt x="408214" y="248194"/>
                  <a:pt x="404948" y="2351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animBg="1"/>
      <p:bldP spid="79" grpId="0" animBg="1"/>
      <p:bldP spid="88" grpId="0"/>
      <p:bldP spid="89" grpId="0"/>
      <p:bldP spid="90" grpId="0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24840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00B050"/>
                </a:solidFill>
              </a:rPr>
              <a:t>Full Bridge Inverter Circuit</a:t>
            </a:r>
            <a:endParaRPr lang="en-US" sz="2000" b="1" u="sng" dirty="0"/>
          </a:p>
          <a:p>
            <a:r>
              <a:rPr lang="en-US" sz="2000" b="1" u="sng" dirty="0" smtClean="0"/>
              <a:t>R- L – C Load</a:t>
            </a:r>
            <a:r>
              <a:rPr lang="en-US" sz="2000" b="1" dirty="0" smtClean="0"/>
              <a:t> ,        X</a:t>
            </a:r>
            <a:r>
              <a:rPr lang="en-US" sz="2000" b="1" baseline="-25000" dirty="0" smtClean="0"/>
              <a:t>C </a:t>
            </a:r>
            <a:r>
              <a:rPr lang="en-US" sz="2000" b="1" dirty="0" smtClean="0"/>
              <a:t> &gt;   X</a:t>
            </a:r>
            <a:r>
              <a:rPr lang="en-US" sz="2000" b="1" baseline="-25000" dirty="0" smtClean="0"/>
              <a:t>L</a:t>
            </a:r>
          </a:p>
          <a:p>
            <a:pPr>
              <a:buNone/>
            </a:pP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438067" y="1639560"/>
            <a:ext cx="4806182" cy="5070419"/>
            <a:chOff x="4111395" y="1942870"/>
            <a:chExt cx="4806182" cy="5070419"/>
          </a:xfrm>
        </p:grpSpPr>
        <p:cxnSp>
          <p:nvCxnSpPr>
            <p:cNvPr id="52" name="Straight Arrow Connector 51"/>
            <p:cNvCxnSpPr/>
            <p:nvPr/>
          </p:nvCxnSpPr>
          <p:spPr>
            <a:xfrm flipH="1" flipV="1">
              <a:off x="4812574" y="1944288"/>
              <a:ext cx="64226" cy="4777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800600" y="4566101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876800" y="5638800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876800" y="6538912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03399" y="1942870"/>
              <a:ext cx="126001" cy="491513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75469" y="2096688"/>
              <a:ext cx="6531" cy="4624786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67700" y="36056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87588" y="307189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T/2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18069" y="433609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T/2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96447" y="572342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T/2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96447" y="652991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T/2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267700" y="649413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94563" y="30050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endPara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94563" y="4262370"/>
              <a:ext cx="40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endPara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79174" y="5294651"/>
              <a:ext cx="68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TA+</a:t>
              </a:r>
              <a:endPara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60669" y="6243569"/>
              <a:ext cx="68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A+</a:t>
              </a:r>
              <a:endPara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38975" y="521794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  <a:endPara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67575" y="66439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r>
                <a:rPr kumimoji="0" lang="en-US" sz="1800" b="0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  <a:endPara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11395" y="2155506"/>
              <a:ext cx="612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r>
                <a:rPr kumimoji="0" lang="en-US" sz="1800" b="0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gA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  <a:endPara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56515" y="2495188"/>
              <a:ext cx="612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r>
                <a:rPr kumimoji="0" lang="en-US" sz="1800" b="0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gA</a:t>
              </a:r>
              <a:r>
                <a:rPr kumimoji="0" lang="en-US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endPara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339694" y="2063196"/>
              <a:ext cx="126001" cy="491513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78477" y="455741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en-I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817647" y="414073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en-I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4776752" y="3545978"/>
            <a:ext cx="381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22472" y="4958182"/>
            <a:ext cx="381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63838" y="6554690"/>
            <a:ext cx="381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65372" y="2748471"/>
            <a:ext cx="0" cy="79750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65372" y="4958182"/>
            <a:ext cx="19595" cy="4024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203472" y="6303879"/>
            <a:ext cx="2" cy="2348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205368" y="6185060"/>
            <a:ext cx="603629" cy="23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49911" y="3635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+I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105400" y="2078863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46766" y="1945384"/>
            <a:ext cx="17177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692805" y="192940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843859" y="1931939"/>
            <a:ext cx="86672" cy="128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445031" y="192954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15861" y="194477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421075" y="192954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841158" y="2320896"/>
            <a:ext cx="1845642" cy="159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8387197" y="2320896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7139423" y="2321031"/>
            <a:ext cx="161111" cy="152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810253" y="2336267"/>
            <a:ext cx="125324" cy="1334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115467" y="2321031"/>
            <a:ext cx="132125" cy="1558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8582962" y="2321031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130538" y="2457621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538523" y="2381443"/>
            <a:ext cx="91840" cy="1097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839450" y="2336267"/>
            <a:ext cx="138865" cy="1663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178435" y="3202793"/>
            <a:ext cx="3955869" cy="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87137" y="3111289"/>
            <a:ext cx="5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B-</a:t>
            </a:r>
            <a:endParaRPr lang="en-I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37918" y="2847502"/>
            <a:ext cx="5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A+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B-</a:t>
            </a:r>
            <a:endParaRPr lang="en-I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32590" y="2760480"/>
            <a:ext cx="5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baseline="-25000" dirty="0" smtClean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+</a:t>
            </a:r>
            <a:endParaRPr lang="en-I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5146766" y="3526971"/>
            <a:ext cx="1476103" cy="770709"/>
          </a:xfrm>
          <a:custGeom>
            <a:avLst/>
            <a:gdLst>
              <a:gd name="connsiteX0" fmla="*/ 0 w 1476103"/>
              <a:gd name="connsiteY0" fmla="*/ 378823 h 770709"/>
              <a:gd name="connsiteX1" fmla="*/ 65314 w 1476103"/>
              <a:gd name="connsiteY1" fmla="*/ 326572 h 770709"/>
              <a:gd name="connsiteX2" fmla="*/ 104503 w 1476103"/>
              <a:gd name="connsiteY2" fmla="*/ 313509 h 770709"/>
              <a:gd name="connsiteX3" fmla="*/ 182880 w 1476103"/>
              <a:gd name="connsiteY3" fmla="*/ 261258 h 770709"/>
              <a:gd name="connsiteX4" fmla="*/ 222068 w 1476103"/>
              <a:gd name="connsiteY4" fmla="*/ 248195 h 770709"/>
              <a:gd name="connsiteX5" fmla="*/ 300445 w 1476103"/>
              <a:gd name="connsiteY5" fmla="*/ 195943 h 770709"/>
              <a:gd name="connsiteX6" fmla="*/ 378823 w 1476103"/>
              <a:gd name="connsiteY6" fmla="*/ 156755 h 770709"/>
              <a:gd name="connsiteX7" fmla="*/ 418011 w 1476103"/>
              <a:gd name="connsiteY7" fmla="*/ 143692 h 770709"/>
              <a:gd name="connsiteX8" fmla="*/ 496388 w 1476103"/>
              <a:gd name="connsiteY8" fmla="*/ 104503 h 770709"/>
              <a:gd name="connsiteX9" fmla="*/ 574765 w 1476103"/>
              <a:gd name="connsiteY9" fmla="*/ 52252 h 770709"/>
              <a:gd name="connsiteX10" fmla="*/ 613954 w 1476103"/>
              <a:gd name="connsiteY10" fmla="*/ 26126 h 770709"/>
              <a:gd name="connsiteX11" fmla="*/ 796834 w 1476103"/>
              <a:gd name="connsiteY11" fmla="*/ 0 h 770709"/>
              <a:gd name="connsiteX12" fmla="*/ 888274 w 1476103"/>
              <a:gd name="connsiteY12" fmla="*/ 13063 h 770709"/>
              <a:gd name="connsiteX13" fmla="*/ 979714 w 1476103"/>
              <a:gd name="connsiteY13" fmla="*/ 78378 h 770709"/>
              <a:gd name="connsiteX14" fmla="*/ 1071154 w 1476103"/>
              <a:gd name="connsiteY14" fmla="*/ 130629 h 770709"/>
              <a:gd name="connsiteX15" fmla="*/ 1175657 w 1476103"/>
              <a:gd name="connsiteY15" fmla="*/ 248195 h 770709"/>
              <a:gd name="connsiteX16" fmla="*/ 1240971 w 1476103"/>
              <a:gd name="connsiteY16" fmla="*/ 326572 h 770709"/>
              <a:gd name="connsiteX17" fmla="*/ 1254034 w 1476103"/>
              <a:gd name="connsiteY17" fmla="*/ 365760 h 770709"/>
              <a:gd name="connsiteX18" fmla="*/ 1280160 w 1476103"/>
              <a:gd name="connsiteY18" fmla="*/ 404949 h 770709"/>
              <a:gd name="connsiteX19" fmla="*/ 1293223 w 1476103"/>
              <a:gd name="connsiteY19" fmla="*/ 444138 h 770709"/>
              <a:gd name="connsiteX20" fmla="*/ 1371600 w 1476103"/>
              <a:gd name="connsiteY20" fmla="*/ 561703 h 770709"/>
              <a:gd name="connsiteX21" fmla="*/ 1397725 w 1476103"/>
              <a:gd name="connsiteY21" fmla="*/ 600892 h 770709"/>
              <a:gd name="connsiteX22" fmla="*/ 1423851 w 1476103"/>
              <a:gd name="connsiteY22" fmla="*/ 640080 h 770709"/>
              <a:gd name="connsiteX23" fmla="*/ 1449977 w 1476103"/>
              <a:gd name="connsiteY23" fmla="*/ 718458 h 770709"/>
              <a:gd name="connsiteX24" fmla="*/ 1476103 w 1476103"/>
              <a:gd name="connsiteY24" fmla="*/ 770709 h 7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76103" h="770709">
                <a:moveTo>
                  <a:pt x="0" y="378823"/>
                </a:moveTo>
                <a:cubicBezTo>
                  <a:pt x="21771" y="361406"/>
                  <a:pt x="41671" y="341349"/>
                  <a:pt x="65314" y="326572"/>
                </a:cubicBezTo>
                <a:cubicBezTo>
                  <a:pt x="76991" y="319274"/>
                  <a:pt x="92466" y="320196"/>
                  <a:pt x="104503" y="313509"/>
                </a:cubicBezTo>
                <a:cubicBezTo>
                  <a:pt x="131951" y="298260"/>
                  <a:pt x="153092" y="271187"/>
                  <a:pt x="182880" y="261258"/>
                </a:cubicBezTo>
                <a:cubicBezTo>
                  <a:pt x="195943" y="256904"/>
                  <a:pt x="210032" y="254882"/>
                  <a:pt x="222068" y="248195"/>
                </a:cubicBezTo>
                <a:cubicBezTo>
                  <a:pt x="249516" y="232946"/>
                  <a:pt x="270657" y="205872"/>
                  <a:pt x="300445" y="195943"/>
                </a:cubicBezTo>
                <a:cubicBezTo>
                  <a:pt x="398945" y="163110"/>
                  <a:pt x="277535" y="207399"/>
                  <a:pt x="378823" y="156755"/>
                </a:cubicBezTo>
                <a:cubicBezTo>
                  <a:pt x="391139" y="150597"/>
                  <a:pt x="405695" y="149850"/>
                  <a:pt x="418011" y="143692"/>
                </a:cubicBezTo>
                <a:cubicBezTo>
                  <a:pt x="519301" y="93046"/>
                  <a:pt x="397889" y="137337"/>
                  <a:pt x="496388" y="104503"/>
                </a:cubicBezTo>
                <a:cubicBezTo>
                  <a:pt x="542308" y="35624"/>
                  <a:pt x="496036" y="85993"/>
                  <a:pt x="574765" y="52252"/>
                </a:cubicBezTo>
                <a:cubicBezTo>
                  <a:pt x="589195" y="46067"/>
                  <a:pt x="598672" y="29722"/>
                  <a:pt x="613954" y="26126"/>
                </a:cubicBezTo>
                <a:cubicBezTo>
                  <a:pt x="673896" y="12022"/>
                  <a:pt x="796834" y="0"/>
                  <a:pt x="796834" y="0"/>
                </a:cubicBezTo>
                <a:cubicBezTo>
                  <a:pt x="827314" y="4354"/>
                  <a:pt x="858783" y="4216"/>
                  <a:pt x="888274" y="13063"/>
                </a:cubicBezTo>
                <a:cubicBezTo>
                  <a:pt x="898905" y="16252"/>
                  <a:pt x="979626" y="78323"/>
                  <a:pt x="979714" y="78378"/>
                </a:cubicBezTo>
                <a:cubicBezTo>
                  <a:pt x="1019557" y="103280"/>
                  <a:pt x="1037088" y="100348"/>
                  <a:pt x="1071154" y="130629"/>
                </a:cubicBezTo>
                <a:cubicBezTo>
                  <a:pt x="1234470" y="275799"/>
                  <a:pt x="1097661" y="154599"/>
                  <a:pt x="1175657" y="248195"/>
                </a:cubicBezTo>
                <a:cubicBezTo>
                  <a:pt x="1211770" y="291531"/>
                  <a:pt x="1216645" y="277921"/>
                  <a:pt x="1240971" y="326572"/>
                </a:cubicBezTo>
                <a:cubicBezTo>
                  <a:pt x="1247129" y="338888"/>
                  <a:pt x="1247876" y="353444"/>
                  <a:pt x="1254034" y="365760"/>
                </a:cubicBezTo>
                <a:cubicBezTo>
                  <a:pt x="1261055" y="379802"/>
                  <a:pt x="1273139" y="390907"/>
                  <a:pt x="1280160" y="404949"/>
                </a:cubicBezTo>
                <a:cubicBezTo>
                  <a:pt x="1286318" y="417265"/>
                  <a:pt x="1286536" y="432101"/>
                  <a:pt x="1293223" y="444138"/>
                </a:cubicBezTo>
                <a:cubicBezTo>
                  <a:pt x="1293237" y="444163"/>
                  <a:pt x="1358529" y="542097"/>
                  <a:pt x="1371600" y="561703"/>
                </a:cubicBezTo>
                <a:lnTo>
                  <a:pt x="1397725" y="600892"/>
                </a:lnTo>
                <a:lnTo>
                  <a:pt x="1423851" y="640080"/>
                </a:lnTo>
                <a:lnTo>
                  <a:pt x="1449977" y="718458"/>
                </a:lnTo>
                <a:cubicBezTo>
                  <a:pt x="1464987" y="763488"/>
                  <a:pt x="1453304" y="747910"/>
                  <a:pt x="1476103" y="7707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5146766" y="2747489"/>
            <a:ext cx="17177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>
            <a:off x="6629400" y="4284617"/>
            <a:ext cx="352697" cy="391886"/>
          </a:xfrm>
          <a:custGeom>
            <a:avLst/>
            <a:gdLst>
              <a:gd name="connsiteX0" fmla="*/ 0 w 352697"/>
              <a:gd name="connsiteY0" fmla="*/ 0 h 391886"/>
              <a:gd name="connsiteX1" fmla="*/ 104502 w 352697"/>
              <a:gd name="connsiteY1" fmla="*/ 143692 h 391886"/>
              <a:gd name="connsiteX2" fmla="*/ 169817 w 352697"/>
              <a:gd name="connsiteY2" fmla="*/ 261257 h 391886"/>
              <a:gd name="connsiteX3" fmla="*/ 195942 w 352697"/>
              <a:gd name="connsiteY3" fmla="*/ 300446 h 391886"/>
              <a:gd name="connsiteX4" fmla="*/ 248194 w 352697"/>
              <a:gd name="connsiteY4" fmla="*/ 378823 h 391886"/>
              <a:gd name="connsiteX5" fmla="*/ 313508 w 352697"/>
              <a:gd name="connsiteY5" fmla="*/ 365760 h 391886"/>
              <a:gd name="connsiteX6" fmla="*/ 352697 w 352697"/>
              <a:gd name="connsiteY6" fmla="*/ 378823 h 391886"/>
              <a:gd name="connsiteX7" fmla="*/ 313508 w 352697"/>
              <a:gd name="connsiteY7" fmla="*/ 391886 h 391886"/>
              <a:gd name="connsiteX8" fmla="*/ 261257 w 352697"/>
              <a:gd name="connsiteY8" fmla="*/ 352697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697" h="391886">
                <a:moveTo>
                  <a:pt x="0" y="0"/>
                </a:moveTo>
                <a:cubicBezTo>
                  <a:pt x="20329" y="25411"/>
                  <a:pt x="94827" y="114667"/>
                  <a:pt x="104502" y="143692"/>
                </a:cubicBezTo>
                <a:cubicBezTo>
                  <a:pt x="127495" y="212669"/>
                  <a:pt x="109926" y="171420"/>
                  <a:pt x="169817" y="261257"/>
                </a:cubicBezTo>
                <a:cubicBezTo>
                  <a:pt x="178526" y="274320"/>
                  <a:pt x="190977" y="285552"/>
                  <a:pt x="195942" y="300446"/>
                </a:cubicBezTo>
                <a:cubicBezTo>
                  <a:pt x="214847" y="357160"/>
                  <a:pt x="199269" y="329898"/>
                  <a:pt x="248194" y="378823"/>
                </a:cubicBezTo>
                <a:cubicBezTo>
                  <a:pt x="269965" y="374469"/>
                  <a:pt x="291305" y="365760"/>
                  <a:pt x="313508" y="365760"/>
                </a:cubicBezTo>
                <a:cubicBezTo>
                  <a:pt x="327278" y="365760"/>
                  <a:pt x="352697" y="365053"/>
                  <a:pt x="352697" y="378823"/>
                </a:cubicBezTo>
                <a:cubicBezTo>
                  <a:pt x="352697" y="392593"/>
                  <a:pt x="326571" y="387532"/>
                  <a:pt x="313508" y="391886"/>
                </a:cubicBezTo>
                <a:cubicBezTo>
                  <a:pt x="269196" y="362344"/>
                  <a:pt x="285421" y="376861"/>
                  <a:pt x="261257" y="352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169625" y="5275197"/>
            <a:ext cx="1383575" cy="877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605079" y="5380923"/>
            <a:ext cx="384740" cy="28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6949440" y="4232366"/>
            <a:ext cx="1449977" cy="666205"/>
          </a:xfrm>
          <a:custGeom>
            <a:avLst/>
            <a:gdLst>
              <a:gd name="connsiteX0" fmla="*/ 0 w 1449977"/>
              <a:gd name="connsiteY0" fmla="*/ 418011 h 666205"/>
              <a:gd name="connsiteX1" fmla="*/ 195943 w 1449977"/>
              <a:gd name="connsiteY1" fmla="*/ 457200 h 666205"/>
              <a:gd name="connsiteX2" fmla="*/ 261257 w 1449977"/>
              <a:gd name="connsiteY2" fmla="*/ 470263 h 666205"/>
              <a:gd name="connsiteX3" fmla="*/ 352697 w 1449977"/>
              <a:gd name="connsiteY3" fmla="*/ 509451 h 666205"/>
              <a:gd name="connsiteX4" fmla="*/ 535577 w 1449977"/>
              <a:gd name="connsiteY4" fmla="*/ 561703 h 666205"/>
              <a:gd name="connsiteX5" fmla="*/ 574766 w 1449977"/>
              <a:gd name="connsiteY5" fmla="*/ 574765 h 666205"/>
              <a:gd name="connsiteX6" fmla="*/ 809897 w 1449977"/>
              <a:gd name="connsiteY6" fmla="*/ 600891 h 666205"/>
              <a:gd name="connsiteX7" fmla="*/ 901337 w 1449977"/>
              <a:gd name="connsiteY7" fmla="*/ 627017 h 666205"/>
              <a:gd name="connsiteX8" fmla="*/ 940526 w 1449977"/>
              <a:gd name="connsiteY8" fmla="*/ 653143 h 666205"/>
              <a:gd name="connsiteX9" fmla="*/ 1005840 w 1449977"/>
              <a:gd name="connsiteY9" fmla="*/ 666205 h 666205"/>
              <a:gd name="connsiteX10" fmla="*/ 1136469 w 1449977"/>
              <a:gd name="connsiteY10" fmla="*/ 640080 h 666205"/>
              <a:gd name="connsiteX11" fmla="*/ 1214846 w 1449977"/>
              <a:gd name="connsiteY11" fmla="*/ 587828 h 666205"/>
              <a:gd name="connsiteX12" fmla="*/ 1254034 w 1449977"/>
              <a:gd name="connsiteY12" fmla="*/ 548640 h 666205"/>
              <a:gd name="connsiteX13" fmla="*/ 1267097 w 1449977"/>
              <a:gd name="connsiteY13" fmla="*/ 509451 h 666205"/>
              <a:gd name="connsiteX14" fmla="*/ 1306286 w 1449977"/>
              <a:gd name="connsiteY14" fmla="*/ 483325 h 666205"/>
              <a:gd name="connsiteX15" fmla="*/ 1319349 w 1449977"/>
              <a:gd name="connsiteY15" fmla="*/ 431074 h 666205"/>
              <a:gd name="connsiteX16" fmla="*/ 1332411 w 1449977"/>
              <a:gd name="connsiteY16" fmla="*/ 391885 h 666205"/>
              <a:gd name="connsiteX17" fmla="*/ 1358537 w 1449977"/>
              <a:gd name="connsiteY17" fmla="*/ 261257 h 666205"/>
              <a:gd name="connsiteX18" fmla="*/ 1410789 w 1449977"/>
              <a:gd name="connsiteY18" fmla="*/ 182880 h 666205"/>
              <a:gd name="connsiteX19" fmla="*/ 1436914 w 1449977"/>
              <a:gd name="connsiteY19" fmla="*/ 52251 h 666205"/>
              <a:gd name="connsiteX20" fmla="*/ 1449977 w 1449977"/>
              <a:gd name="connsiteY20" fmla="*/ 0 h 66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49977" h="666205">
                <a:moveTo>
                  <a:pt x="0" y="418011"/>
                </a:moveTo>
                <a:cubicBezTo>
                  <a:pt x="227802" y="450555"/>
                  <a:pt x="-56002" y="406810"/>
                  <a:pt x="195943" y="457200"/>
                </a:cubicBezTo>
                <a:cubicBezTo>
                  <a:pt x="217714" y="461554"/>
                  <a:pt x="239717" y="464878"/>
                  <a:pt x="261257" y="470263"/>
                </a:cubicBezTo>
                <a:cubicBezTo>
                  <a:pt x="317330" y="484281"/>
                  <a:pt x="290378" y="484523"/>
                  <a:pt x="352697" y="509451"/>
                </a:cubicBezTo>
                <a:cubicBezTo>
                  <a:pt x="478446" y="559751"/>
                  <a:pt x="387005" y="512183"/>
                  <a:pt x="535577" y="561703"/>
                </a:cubicBezTo>
                <a:cubicBezTo>
                  <a:pt x="548640" y="566057"/>
                  <a:pt x="561219" y="572302"/>
                  <a:pt x="574766" y="574765"/>
                </a:cubicBezTo>
                <a:cubicBezTo>
                  <a:pt x="619969" y="582983"/>
                  <a:pt x="772384" y="597140"/>
                  <a:pt x="809897" y="600891"/>
                </a:cubicBezTo>
                <a:cubicBezTo>
                  <a:pt x="826640" y="605077"/>
                  <a:pt x="882596" y="617646"/>
                  <a:pt x="901337" y="627017"/>
                </a:cubicBezTo>
                <a:cubicBezTo>
                  <a:pt x="915379" y="634038"/>
                  <a:pt x="925826" y="647631"/>
                  <a:pt x="940526" y="653143"/>
                </a:cubicBezTo>
                <a:cubicBezTo>
                  <a:pt x="961315" y="660939"/>
                  <a:pt x="984069" y="661851"/>
                  <a:pt x="1005840" y="666205"/>
                </a:cubicBezTo>
                <a:cubicBezTo>
                  <a:pt x="1013586" y="665099"/>
                  <a:pt x="1111596" y="656662"/>
                  <a:pt x="1136469" y="640080"/>
                </a:cubicBezTo>
                <a:cubicBezTo>
                  <a:pt x="1234319" y="574846"/>
                  <a:pt x="1121664" y="618889"/>
                  <a:pt x="1214846" y="587828"/>
                </a:cubicBezTo>
                <a:cubicBezTo>
                  <a:pt x="1227909" y="574765"/>
                  <a:pt x="1243787" y="564011"/>
                  <a:pt x="1254034" y="548640"/>
                </a:cubicBezTo>
                <a:cubicBezTo>
                  <a:pt x="1261672" y="537183"/>
                  <a:pt x="1258495" y="520203"/>
                  <a:pt x="1267097" y="509451"/>
                </a:cubicBezTo>
                <a:cubicBezTo>
                  <a:pt x="1276905" y="497192"/>
                  <a:pt x="1293223" y="492034"/>
                  <a:pt x="1306286" y="483325"/>
                </a:cubicBezTo>
                <a:cubicBezTo>
                  <a:pt x="1310640" y="465908"/>
                  <a:pt x="1314417" y="448336"/>
                  <a:pt x="1319349" y="431074"/>
                </a:cubicBezTo>
                <a:cubicBezTo>
                  <a:pt x="1323132" y="417834"/>
                  <a:pt x="1329711" y="405387"/>
                  <a:pt x="1332411" y="391885"/>
                </a:cubicBezTo>
                <a:cubicBezTo>
                  <a:pt x="1337685" y="365516"/>
                  <a:pt x="1340092" y="294458"/>
                  <a:pt x="1358537" y="261257"/>
                </a:cubicBezTo>
                <a:cubicBezTo>
                  <a:pt x="1373786" y="233809"/>
                  <a:pt x="1410789" y="182880"/>
                  <a:pt x="1410789" y="182880"/>
                </a:cubicBezTo>
                <a:cubicBezTo>
                  <a:pt x="1441134" y="61492"/>
                  <a:pt x="1404879" y="212425"/>
                  <a:pt x="1436914" y="52251"/>
                </a:cubicBezTo>
                <a:cubicBezTo>
                  <a:pt x="1440435" y="34647"/>
                  <a:pt x="1449977" y="0"/>
                  <a:pt x="144997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8386354" y="3774468"/>
            <a:ext cx="394551" cy="497086"/>
          </a:xfrm>
          <a:custGeom>
            <a:avLst/>
            <a:gdLst>
              <a:gd name="connsiteX0" fmla="*/ 13063 w 394551"/>
              <a:gd name="connsiteY0" fmla="*/ 497086 h 497086"/>
              <a:gd name="connsiteX1" fmla="*/ 0 w 394551"/>
              <a:gd name="connsiteY1" fmla="*/ 457898 h 497086"/>
              <a:gd name="connsiteX2" fmla="*/ 26126 w 394551"/>
              <a:gd name="connsiteY2" fmla="*/ 301143 h 497086"/>
              <a:gd name="connsiteX3" fmla="*/ 52252 w 394551"/>
              <a:gd name="connsiteY3" fmla="*/ 248892 h 497086"/>
              <a:gd name="connsiteX4" fmla="*/ 78377 w 394551"/>
              <a:gd name="connsiteY4" fmla="*/ 209703 h 497086"/>
              <a:gd name="connsiteX5" fmla="*/ 117566 w 394551"/>
              <a:gd name="connsiteY5" fmla="*/ 170515 h 497086"/>
              <a:gd name="connsiteX6" fmla="*/ 143692 w 394551"/>
              <a:gd name="connsiteY6" fmla="*/ 131326 h 497086"/>
              <a:gd name="connsiteX7" fmla="*/ 182880 w 394551"/>
              <a:gd name="connsiteY7" fmla="*/ 118263 h 497086"/>
              <a:gd name="connsiteX8" fmla="*/ 261257 w 394551"/>
              <a:gd name="connsiteY8" fmla="*/ 66012 h 497086"/>
              <a:gd name="connsiteX9" fmla="*/ 313509 w 394551"/>
              <a:gd name="connsiteY9" fmla="*/ 26823 h 497086"/>
              <a:gd name="connsiteX10" fmla="*/ 391886 w 394551"/>
              <a:gd name="connsiteY10" fmla="*/ 698 h 497086"/>
              <a:gd name="connsiteX11" fmla="*/ 352697 w 394551"/>
              <a:gd name="connsiteY11" fmla="*/ 13761 h 497086"/>
              <a:gd name="connsiteX12" fmla="*/ 300446 w 394551"/>
              <a:gd name="connsiteY12" fmla="*/ 13761 h 49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4551" h="497086">
                <a:moveTo>
                  <a:pt x="13063" y="497086"/>
                </a:moveTo>
                <a:cubicBezTo>
                  <a:pt x="8709" y="484023"/>
                  <a:pt x="0" y="471667"/>
                  <a:pt x="0" y="457898"/>
                </a:cubicBezTo>
                <a:cubicBezTo>
                  <a:pt x="0" y="409417"/>
                  <a:pt x="5687" y="348833"/>
                  <a:pt x="26126" y="301143"/>
                </a:cubicBezTo>
                <a:cubicBezTo>
                  <a:pt x="33797" y="283245"/>
                  <a:pt x="42591" y="265799"/>
                  <a:pt x="52252" y="248892"/>
                </a:cubicBezTo>
                <a:cubicBezTo>
                  <a:pt x="60041" y="235261"/>
                  <a:pt x="68326" y="221764"/>
                  <a:pt x="78377" y="209703"/>
                </a:cubicBezTo>
                <a:cubicBezTo>
                  <a:pt x="90204" y="195511"/>
                  <a:pt x="105739" y="184707"/>
                  <a:pt x="117566" y="170515"/>
                </a:cubicBezTo>
                <a:cubicBezTo>
                  <a:pt x="127617" y="158454"/>
                  <a:pt x="131433" y="141134"/>
                  <a:pt x="143692" y="131326"/>
                </a:cubicBezTo>
                <a:cubicBezTo>
                  <a:pt x="154444" y="122724"/>
                  <a:pt x="170843" y="124950"/>
                  <a:pt x="182880" y="118263"/>
                </a:cubicBezTo>
                <a:cubicBezTo>
                  <a:pt x="210328" y="103014"/>
                  <a:pt x="236138" y="84851"/>
                  <a:pt x="261257" y="66012"/>
                </a:cubicBezTo>
                <a:cubicBezTo>
                  <a:pt x="278674" y="52949"/>
                  <a:pt x="294036" y="36560"/>
                  <a:pt x="313509" y="26823"/>
                </a:cubicBezTo>
                <a:cubicBezTo>
                  <a:pt x="338140" y="14507"/>
                  <a:pt x="365760" y="9406"/>
                  <a:pt x="391886" y="698"/>
                </a:cubicBezTo>
                <a:cubicBezTo>
                  <a:pt x="404949" y="-3656"/>
                  <a:pt x="366467" y="13761"/>
                  <a:pt x="352697" y="13761"/>
                </a:cubicBezTo>
                <a:lnTo>
                  <a:pt x="300446" y="1376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6934629" y="4936345"/>
            <a:ext cx="17177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825034" y="6307734"/>
            <a:ext cx="834948" cy="112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536457" y="1726825"/>
            <a:ext cx="92943" cy="513117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571353" y="6175506"/>
            <a:ext cx="418466" cy="137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926063" y="4972486"/>
            <a:ext cx="11504" cy="4215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365257" y="1815878"/>
            <a:ext cx="92943" cy="513117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954223" y="6704668"/>
            <a:ext cx="1782609" cy="247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359617" y="2782479"/>
            <a:ext cx="53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B+</a:t>
            </a:r>
            <a:endParaRPr lang="en-I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>
            <a:stCxn id="93" idx="3"/>
          </p:cNvCxnSpPr>
          <p:nvPr/>
        </p:nvCxnSpPr>
        <p:spPr>
          <a:xfrm flipV="1">
            <a:off x="6174855" y="3025374"/>
            <a:ext cx="346261" cy="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171903" y="3072460"/>
            <a:ext cx="480241" cy="1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6960367" y="3033343"/>
            <a:ext cx="480241" cy="1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687645" y="2947852"/>
            <a:ext cx="666300" cy="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58" idx="2"/>
          </p:cNvCxnSpPr>
          <p:nvPr/>
        </p:nvCxnSpPr>
        <p:spPr>
          <a:xfrm>
            <a:off x="6839450" y="3613232"/>
            <a:ext cx="1907322" cy="5845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882756" y="2713121"/>
            <a:ext cx="867" cy="90661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637662"/>
              </p:ext>
            </p:extLst>
          </p:nvPr>
        </p:nvGraphicFramePr>
        <p:xfrm>
          <a:off x="-75744" y="1838028"/>
          <a:ext cx="3911496" cy="395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Visio" r:id="rId3" imgW="1616737" imgH="1245616" progId="Visio.Drawing.11">
                  <p:embed/>
                </p:oleObj>
              </mc:Choice>
              <mc:Fallback>
                <p:oleObj name="Visio" r:id="rId3" imgW="1616737" imgH="1245616" progId="Visio.Drawing.11">
                  <p:embed/>
                  <p:pic>
                    <p:nvPicPr>
                      <p:cNvPr id="77" name="Object 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5744" y="1838028"/>
                        <a:ext cx="3911496" cy="395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>
          <a:xfrm>
            <a:off x="4768797" y="3605426"/>
            <a:ext cx="365760" cy="287383"/>
          </a:xfrm>
          <a:custGeom>
            <a:avLst/>
            <a:gdLst>
              <a:gd name="connsiteX0" fmla="*/ 0 w 365760"/>
              <a:gd name="connsiteY0" fmla="*/ 0 h 287383"/>
              <a:gd name="connsiteX1" fmla="*/ 104503 w 365760"/>
              <a:gd name="connsiteY1" fmla="*/ 130628 h 287383"/>
              <a:gd name="connsiteX2" fmla="*/ 365760 w 365760"/>
              <a:gd name="connsiteY2" fmla="*/ 287383 h 28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287383">
                <a:moveTo>
                  <a:pt x="0" y="0"/>
                </a:moveTo>
                <a:cubicBezTo>
                  <a:pt x="21771" y="41365"/>
                  <a:pt x="43543" y="82731"/>
                  <a:pt x="104503" y="130628"/>
                </a:cubicBezTo>
                <a:cubicBezTo>
                  <a:pt x="165463" y="178525"/>
                  <a:pt x="265611" y="232954"/>
                  <a:pt x="365760" y="2873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3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 animBg="1"/>
      <p:bldP spid="98" grpId="0" animBg="1"/>
      <p:bldP spid="107" grpId="0" animBg="1"/>
      <p:bldP spid="109" grpId="0" animBg="1"/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6400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Diodes are used to feed back stored energy in load to dc source.  These diodes are called feedback diodes</a:t>
            </a:r>
            <a:r>
              <a:rPr lang="en-US" sz="2400" dirty="0" smtClean="0"/>
              <a:t>.  </a:t>
            </a:r>
          </a:p>
          <a:p>
            <a:endParaRPr lang="en-US" sz="2400" dirty="0" smtClean="0"/>
          </a:p>
          <a:p>
            <a:r>
              <a:rPr lang="en-US" sz="2400" b="1" dirty="0">
                <a:solidFill>
                  <a:srgbClr val="FF0000"/>
                </a:solidFill>
              </a:rPr>
              <a:t>devices used </a:t>
            </a:r>
            <a:r>
              <a:rPr lang="en-US" sz="2400" b="1" dirty="0" smtClean="0">
                <a:solidFill>
                  <a:srgbClr val="FF0000"/>
                </a:solidFill>
              </a:rPr>
              <a:t>have a turn off time </a:t>
            </a:r>
            <a:r>
              <a:rPr lang="en-US" sz="2400" b="1" dirty="0" err="1" smtClean="0">
                <a:solidFill>
                  <a:srgbClr val="FF0000"/>
                </a:solidFill>
              </a:rPr>
              <a:t>t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off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00B0F0"/>
                </a:solidFill>
              </a:rPr>
              <a:t>There must be a delay  period of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 t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d</a:t>
            </a:r>
            <a:r>
              <a:rPr lang="en-US" sz="2400" b="1" dirty="0" smtClean="0">
                <a:solidFill>
                  <a:srgbClr val="00B0F0"/>
                </a:solidFill>
              </a:rPr>
              <a:t> (&gt; </a:t>
            </a:r>
            <a:r>
              <a:rPr lang="en-US" sz="2400" b="1" dirty="0" err="1" smtClean="0">
                <a:solidFill>
                  <a:srgbClr val="00B0F0"/>
                </a:solidFill>
              </a:rPr>
              <a:t>t</a:t>
            </a:r>
            <a:r>
              <a:rPr lang="en-US" sz="2400" b="1" baseline="-25000" dirty="0" err="1" smtClean="0">
                <a:solidFill>
                  <a:srgbClr val="00B0F0"/>
                </a:solidFill>
              </a:rPr>
              <a:t>off</a:t>
            </a:r>
            <a:r>
              <a:rPr lang="en-US" sz="2400" b="1" dirty="0" smtClean="0">
                <a:solidFill>
                  <a:srgbClr val="00B0F0"/>
                </a:solidFill>
              </a:rPr>
              <a:t>) between the turn off of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 outgoing devices and turn on of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 incoming devices.</a:t>
            </a: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Maximum conduction period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 is     </a:t>
            </a:r>
            <a:r>
              <a:rPr lang="en-US" sz="2400" b="1" dirty="0" smtClean="0">
                <a:solidFill>
                  <a:srgbClr val="FF0000"/>
                </a:solidFill>
              </a:rPr>
              <a:t>T/2 - 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d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00175"/>
              </p:ext>
            </p:extLst>
          </p:nvPr>
        </p:nvGraphicFramePr>
        <p:xfrm>
          <a:off x="5232504" y="2906584"/>
          <a:ext cx="3911496" cy="395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name="Visio" r:id="rId3" imgW="1616737" imgH="1245616" progId="Visio.Drawing.11">
                  <p:embed/>
                </p:oleObj>
              </mc:Choice>
              <mc:Fallback>
                <p:oleObj name="Visio" r:id="rId3" imgW="1616737" imgH="1245616" progId="Visio.Drawing.11">
                  <p:embed/>
                  <p:pic>
                    <p:nvPicPr>
                      <p:cNvPr id="105" name="Object 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2504" y="2906584"/>
                        <a:ext cx="3911496" cy="395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Output Voltage 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o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Fundamental component 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01</a:t>
            </a:r>
          </a:p>
          <a:p>
            <a:endParaRPr lang="en-US" sz="2400" b="1" baseline="-25000" dirty="0">
              <a:solidFill>
                <a:srgbClr val="00B050"/>
              </a:solidFill>
            </a:endParaRPr>
          </a:p>
          <a:p>
            <a:endParaRPr lang="en-US" sz="2400" b="1" baseline="-25000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For full bridge inverter,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41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054654"/>
              </p:ext>
            </p:extLst>
          </p:nvPr>
        </p:nvGraphicFramePr>
        <p:xfrm>
          <a:off x="3886200" y="152400"/>
          <a:ext cx="50641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8" name="Equation" r:id="rId3" imgW="1968480" imgH="431640" progId="Equation.3">
                  <p:embed/>
                </p:oleObj>
              </mc:Choice>
              <mc:Fallback>
                <p:oleObj name="Equation" r:id="rId3" imgW="1968480" imgH="431640" progId="Equation.3">
                  <p:embed/>
                  <p:pic>
                    <p:nvPicPr>
                      <p:cNvPr id="0" name="Picture 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52400"/>
                        <a:ext cx="50641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926346"/>
              </p:ext>
            </p:extLst>
          </p:nvPr>
        </p:nvGraphicFramePr>
        <p:xfrm>
          <a:off x="304800" y="1295400"/>
          <a:ext cx="3810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9" name="Equation" r:id="rId5" imgW="1485720" imgH="228600" progId="Equation.3">
                  <p:embed/>
                </p:oleObj>
              </mc:Choice>
              <mc:Fallback>
                <p:oleObj name="Equation" r:id="rId5" imgW="1485720" imgH="228600" progId="Equation.3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38100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640159"/>
              </p:ext>
            </p:extLst>
          </p:nvPr>
        </p:nvGraphicFramePr>
        <p:xfrm>
          <a:off x="715962" y="2381250"/>
          <a:ext cx="857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0" name="Equation" r:id="rId7" imgW="291847" imgH="215713" progId="Equation.3">
                  <p:embed/>
                </p:oleObj>
              </mc:Choice>
              <mc:Fallback>
                <p:oleObj name="Equation" r:id="rId7" imgW="291847" imgH="215713" progId="Equation.3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" y="2381250"/>
                        <a:ext cx="8572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45048"/>
              </p:ext>
            </p:extLst>
          </p:nvPr>
        </p:nvGraphicFramePr>
        <p:xfrm>
          <a:off x="1600200" y="2209800"/>
          <a:ext cx="57912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1" name="Equation" r:id="rId9" imgW="2400120" imgH="507960" progId="Equation.3">
                  <p:embed/>
                </p:oleObj>
              </mc:Choice>
              <mc:Fallback>
                <p:oleObj name="Equation" r:id="rId9" imgW="2400120" imgH="50796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579120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9563"/>
              </p:ext>
            </p:extLst>
          </p:nvPr>
        </p:nvGraphicFramePr>
        <p:xfrm>
          <a:off x="455612" y="3752850"/>
          <a:ext cx="8207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2" name="Equation" r:id="rId11" imgW="279279" imgH="215806" progId="Equation.3">
                  <p:embed/>
                </p:oleObj>
              </mc:Choice>
              <mc:Fallback>
                <p:oleObj name="Equation" r:id="rId11" imgW="279279" imgH="215806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" y="3752850"/>
                        <a:ext cx="8207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859237"/>
              </p:ext>
            </p:extLst>
          </p:nvPr>
        </p:nvGraphicFramePr>
        <p:xfrm>
          <a:off x="1066800" y="3429000"/>
          <a:ext cx="693578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3" name="Equation" r:id="rId13" imgW="2361960" imgH="507960" progId="Equation.3">
                  <p:embed/>
                </p:oleObj>
              </mc:Choice>
              <mc:Fallback>
                <p:oleObj name="Equation" r:id="rId13" imgW="2361960" imgH="50796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6935787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74629"/>
              </p:ext>
            </p:extLst>
          </p:nvPr>
        </p:nvGraphicFramePr>
        <p:xfrm>
          <a:off x="8037512" y="3689350"/>
          <a:ext cx="8588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4" name="Equation" r:id="rId15" imgW="291973" imgH="393529" progId="Equation.3">
                  <p:embed/>
                </p:oleObj>
              </mc:Choice>
              <mc:Fallback>
                <p:oleObj name="Equation" r:id="rId15" imgW="291973" imgH="393529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512" y="3689350"/>
                        <a:ext cx="85883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23380"/>
              </p:ext>
            </p:extLst>
          </p:nvPr>
        </p:nvGraphicFramePr>
        <p:xfrm>
          <a:off x="76200" y="4724400"/>
          <a:ext cx="51101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5" name="Equation" r:id="rId17" imgW="1739900" imgH="228600" progId="Equation.3">
                  <p:embed/>
                </p:oleObj>
              </mc:Choice>
              <mc:Fallback>
                <p:oleObj name="Equation" r:id="rId17" imgW="173990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24400"/>
                        <a:ext cx="51101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539804"/>
              </p:ext>
            </p:extLst>
          </p:nvPr>
        </p:nvGraphicFramePr>
        <p:xfrm>
          <a:off x="5181600" y="4495800"/>
          <a:ext cx="19399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6" name="Equation" r:id="rId19" imgW="660113" imgH="393529" progId="Equation.3">
                  <p:embed/>
                </p:oleObj>
              </mc:Choice>
              <mc:Fallback>
                <p:oleObj name="Equation" r:id="rId19" imgW="660113" imgH="393529" progId="Equation.3">
                  <p:embed/>
                  <p:pic>
                    <p:nvPicPr>
                      <p:cNvPr id="0" name="Picture 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95800"/>
                        <a:ext cx="19399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16284"/>
              </p:ext>
            </p:extLst>
          </p:nvPr>
        </p:nvGraphicFramePr>
        <p:xfrm>
          <a:off x="381000" y="6172200"/>
          <a:ext cx="58816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7" name="Equation" r:id="rId21" imgW="2362200" imgH="203200" progId="Equation.3">
                  <p:embed/>
                </p:oleObj>
              </mc:Choice>
              <mc:Fallback>
                <p:oleObj name="Equation" r:id="rId21" imgW="2362200" imgH="2032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172200"/>
                        <a:ext cx="58816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567842"/>
              </p:ext>
            </p:extLst>
          </p:nvPr>
        </p:nvGraphicFramePr>
        <p:xfrm>
          <a:off x="6156325" y="6096000"/>
          <a:ext cx="10064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8" name="Equation" r:id="rId23" imgW="342751" imgH="228501" progId="Equation.3">
                  <p:embed/>
                </p:oleObj>
              </mc:Choice>
              <mc:Fallback>
                <p:oleObj name="Equation" r:id="rId23" imgW="342751" imgH="228501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6096000"/>
                        <a:ext cx="10064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948732"/>
              </p:ext>
            </p:extLst>
          </p:nvPr>
        </p:nvGraphicFramePr>
        <p:xfrm>
          <a:off x="7086600" y="5791200"/>
          <a:ext cx="10810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9" name="Equation" r:id="rId25" imgW="368300" imgH="419100" progId="Equation.3">
                  <p:embed/>
                </p:oleObj>
              </mc:Choice>
              <mc:Fallback>
                <p:oleObj name="Equation" r:id="rId25" imgW="368300" imgH="4191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791200"/>
                        <a:ext cx="108108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52018"/>
              </p:ext>
            </p:extLst>
          </p:nvPr>
        </p:nvGraphicFramePr>
        <p:xfrm>
          <a:off x="7324725" y="4311650"/>
          <a:ext cx="11572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0" name="Equation" r:id="rId27" imgW="393480" imgH="215640" progId="Equation.3">
                  <p:embed/>
                </p:oleObj>
              </mc:Choice>
              <mc:Fallback>
                <p:oleObj name="Equation" r:id="rId27" imgW="393480" imgH="215640" progId="Equation.3">
                  <p:embed/>
                  <p:pic>
                    <p:nvPicPr>
                      <p:cNvPr id="0" name="Picture 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4311650"/>
                        <a:ext cx="11572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896571"/>
              </p:ext>
            </p:extLst>
          </p:nvPr>
        </p:nvGraphicFramePr>
        <p:xfrm>
          <a:off x="4191000" y="1295400"/>
          <a:ext cx="2362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1" name="Equation" r:id="rId29" imgW="977760" imgH="215640" progId="Equation.3">
                  <p:embed/>
                </p:oleObj>
              </mc:Choice>
              <mc:Fallback>
                <p:oleObj name="Equation" r:id="rId29" imgW="977760" imgH="21564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95400"/>
                        <a:ext cx="23622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887884"/>
              </p:ext>
            </p:extLst>
          </p:nvPr>
        </p:nvGraphicFramePr>
        <p:xfrm>
          <a:off x="7391400" y="1066800"/>
          <a:ext cx="1616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2" name="Equation" r:id="rId31" imgW="901440" imgH="291960" progId="Equation.3">
                  <p:embed/>
                </p:oleObj>
              </mc:Choice>
              <mc:Fallback>
                <p:oleObj name="Equation" r:id="rId31" imgW="901440" imgH="29196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066800"/>
                        <a:ext cx="16160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554070"/>
              </p:ext>
            </p:extLst>
          </p:nvPr>
        </p:nvGraphicFramePr>
        <p:xfrm>
          <a:off x="7391400" y="1676400"/>
          <a:ext cx="18732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3" name="Equation" r:id="rId33" imgW="787320" imgH="431640" progId="Equation.3">
                  <p:embed/>
                </p:oleObj>
              </mc:Choice>
              <mc:Fallback>
                <p:oleObj name="Equation" r:id="rId33" imgW="787320" imgH="431640" progId="Equation.3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76400"/>
                        <a:ext cx="187325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58214"/>
              </p:ext>
            </p:extLst>
          </p:nvPr>
        </p:nvGraphicFramePr>
        <p:xfrm>
          <a:off x="533400" y="5105400"/>
          <a:ext cx="4191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4" name="Equation" r:id="rId35" imgW="4191120" imgH="1143000" progId="Equation.3">
                  <p:embed/>
                </p:oleObj>
              </mc:Choice>
              <mc:Fallback>
                <p:oleObj name="Equation" r:id="rId35" imgW="419112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33400" y="5105400"/>
                        <a:ext cx="4191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00625"/>
              </p:ext>
            </p:extLst>
          </p:nvPr>
        </p:nvGraphicFramePr>
        <p:xfrm>
          <a:off x="1009650" y="1828800"/>
          <a:ext cx="9683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2" name="Equation" r:id="rId3" imgW="330200" imgH="228600" progId="Equation.3">
                  <p:embed/>
                </p:oleObj>
              </mc:Choice>
              <mc:Fallback>
                <p:oleObj name="Equation" r:id="rId3" imgW="330200" imgH="228600" progId="Equation.3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828800"/>
                        <a:ext cx="9683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494932"/>
              </p:ext>
            </p:extLst>
          </p:nvPr>
        </p:nvGraphicFramePr>
        <p:xfrm>
          <a:off x="3643669" y="1641368"/>
          <a:ext cx="19399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3" name="Equation" r:id="rId5" imgW="660113" imgH="393529" progId="Equation.3">
                  <p:embed/>
                </p:oleObj>
              </mc:Choice>
              <mc:Fallback>
                <p:oleObj name="Equation" r:id="rId5" imgW="660113" imgH="393529" progId="Equation.3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669" y="1641368"/>
                        <a:ext cx="19399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537497"/>
              </p:ext>
            </p:extLst>
          </p:nvPr>
        </p:nvGraphicFramePr>
        <p:xfrm>
          <a:off x="485775" y="2667000"/>
          <a:ext cx="6267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4" name="Equation" r:id="rId7" imgW="2387520" imgH="203040" progId="Equation.3">
                  <p:embed/>
                </p:oleObj>
              </mc:Choice>
              <mc:Fallback>
                <p:oleObj name="Equation" r:id="rId7" imgW="2387520" imgH="203040" progId="Equation.3">
                  <p:embed/>
                  <p:pic>
                    <p:nvPicPr>
                      <p:cNvPr id="0" name="Picture 2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2667000"/>
                        <a:ext cx="62674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52000"/>
              </p:ext>
            </p:extLst>
          </p:nvPr>
        </p:nvGraphicFramePr>
        <p:xfrm>
          <a:off x="6859588" y="2590800"/>
          <a:ext cx="10048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5" name="Equation" r:id="rId9" imgW="342751" imgH="228501" progId="Equation.3">
                  <p:embed/>
                </p:oleObj>
              </mc:Choice>
              <mc:Fallback>
                <p:oleObj name="Equation" r:id="rId9" imgW="342751" imgH="228501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2590800"/>
                        <a:ext cx="10048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50229"/>
              </p:ext>
            </p:extLst>
          </p:nvPr>
        </p:nvGraphicFramePr>
        <p:xfrm>
          <a:off x="7848600" y="2438400"/>
          <a:ext cx="10826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6" name="Equation" r:id="rId11" imgW="368300" imgH="419100" progId="Equation.3">
                  <p:embed/>
                </p:oleObj>
              </mc:Choice>
              <mc:Fallback>
                <p:oleObj name="Equation" r:id="rId11" imgW="368300" imgH="419100" progId="Equation.3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438400"/>
                        <a:ext cx="10826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685800" y="3962400"/>
            <a:ext cx="5368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RMS value of total output voltage  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37444" y="4401205"/>
            <a:ext cx="3518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Half Bridge inverter  =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13632" y="5562600"/>
            <a:ext cx="3851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Full Bridge inverter  =  </a:t>
            </a:r>
            <a:r>
              <a:rPr lang="en-US" sz="2800" b="1" dirty="0" err="1" smtClean="0">
                <a:solidFill>
                  <a:srgbClr val="0070C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70C0"/>
                </a:solidFill>
              </a:rPr>
              <a:t>d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2923" y="1828800"/>
                <a:ext cx="1674369" cy="49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𝑉𝑑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 smtClean="0"/>
                  <a:t>sin</a:t>
                </a:r>
                <a:r>
                  <a:rPr lang="el-GR" dirty="0" smtClean="0"/>
                  <a:t>ω</a:t>
                </a:r>
                <a:r>
                  <a:rPr lang="en-US" dirty="0" smtClean="0"/>
                  <a:t>t      =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23" y="1828800"/>
                <a:ext cx="1674369" cy="496674"/>
              </a:xfrm>
              <a:prstGeom prst="rect">
                <a:avLst/>
              </a:prstGeom>
              <a:blipFill rotWithShape="1">
                <a:blip r:embed="rId13"/>
                <a:stretch>
                  <a:fillRect r="-2182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38200" y="533400"/>
                <a:ext cx="3935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half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bridge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inverter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3400"/>
                <a:ext cx="3935693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7620000" y="4800600"/>
            <a:ext cx="1351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  =  </a:t>
            </a:r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800" b="1" dirty="0" smtClean="0">
                <a:solidFill>
                  <a:srgbClr val="00B050"/>
                </a:solidFill>
              </a:rPr>
              <a:t>/2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7" grpId="0" build="p"/>
      <p:bldP spid="2" grpId="0"/>
      <p:bldP spid="18" grpId="0"/>
      <p:bldP spid="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991600" cy="6705600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Output current of full bridge inverter</a:t>
            </a:r>
          </a:p>
          <a:p>
            <a:r>
              <a:rPr lang="en-US" u="sng" dirty="0" smtClean="0">
                <a:solidFill>
                  <a:srgbClr val="00B050"/>
                </a:solidFill>
              </a:rPr>
              <a:t>with R-L-C load</a:t>
            </a:r>
            <a:endParaRPr lang="en-US" u="sng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272013"/>
              </p:ext>
            </p:extLst>
          </p:nvPr>
        </p:nvGraphicFramePr>
        <p:xfrm>
          <a:off x="304800" y="1524000"/>
          <a:ext cx="1752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1" name="Equation" r:id="rId3" imgW="571320" imgH="393480" progId="Equation.3">
                  <p:embed/>
                </p:oleObj>
              </mc:Choice>
              <mc:Fallback>
                <p:oleObj name="Equation" r:id="rId3" imgW="571320" imgH="39348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1752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988253"/>
              </p:ext>
            </p:extLst>
          </p:nvPr>
        </p:nvGraphicFramePr>
        <p:xfrm>
          <a:off x="4648200" y="2895600"/>
          <a:ext cx="4114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2" name="Equation" r:id="rId5" imgW="4114800" imgH="1371600" progId="Equation.3">
                  <p:embed/>
                </p:oleObj>
              </mc:Choice>
              <mc:Fallback>
                <p:oleObj name="Equation" r:id="rId5" imgW="4114800" imgH="13716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95600"/>
                        <a:ext cx="41148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65381"/>
              </p:ext>
            </p:extLst>
          </p:nvPr>
        </p:nvGraphicFramePr>
        <p:xfrm>
          <a:off x="152400" y="4191000"/>
          <a:ext cx="1066799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3" name="Equation" r:id="rId7" imgW="304560" imgH="228600" progId="Equation.3">
                  <p:embed/>
                </p:oleObj>
              </mc:Choice>
              <mc:Fallback>
                <p:oleObj name="Equation" r:id="rId7" imgW="304560" imgH="2286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1066799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012148"/>
              </p:ext>
            </p:extLst>
          </p:nvPr>
        </p:nvGraphicFramePr>
        <p:xfrm>
          <a:off x="6096000" y="5292398"/>
          <a:ext cx="3048000" cy="13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4" name="Equation" r:id="rId9" imgW="1358640" imgH="736560" progId="Equation.3">
                  <p:embed/>
                </p:oleObj>
              </mc:Choice>
              <mc:Fallback>
                <p:oleObj name="Equation" r:id="rId9" imgW="1358640" imgH="73656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92398"/>
                        <a:ext cx="3048000" cy="1303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1573"/>
              </p:ext>
            </p:extLst>
          </p:nvPr>
        </p:nvGraphicFramePr>
        <p:xfrm>
          <a:off x="2166236" y="1219200"/>
          <a:ext cx="69405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5" name="Equation" r:id="rId11" imgW="2806560" imgH="711000" progId="Equation.3">
                  <p:embed/>
                </p:oleObj>
              </mc:Choice>
              <mc:Fallback>
                <p:oleObj name="Equation" r:id="rId11" imgW="2806560" imgH="7110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36" y="1219200"/>
                        <a:ext cx="694055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473087"/>
              </p:ext>
            </p:extLst>
          </p:nvPr>
        </p:nvGraphicFramePr>
        <p:xfrm>
          <a:off x="1143000" y="4038600"/>
          <a:ext cx="6096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6" name="Equation" r:id="rId13" imgW="2057400" imgH="698400" progId="Equation.3">
                  <p:embed/>
                </p:oleObj>
              </mc:Choice>
              <mc:Fallback>
                <p:oleObj name="Equation" r:id="rId13" imgW="2057400" imgH="6984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60960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633383"/>
              </p:ext>
            </p:extLst>
          </p:nvPr>
        </p:nvGraphicFramePr>
        <p:xfrm>
          <a:off x="5257800" y="5715000"/>
          <a:ext cx="8556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7" name="Equation" r:id="rId15" imgW="330120" imgH="228600" progId="Equation.3">
                  <p:embed/>
                </p:oleObj>
              </mc:Choice>
              <mc:Fallback>
                <p:oleObj name="Equation" r:id="rId15" imgW="330120" imgH="2286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715000"/>
                        <a:ext cx="85566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52400" y="5715000"/>
            <a:ext cx="5235472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 smtClean="0">
                <a:solidFill>
                  <a:srgbClr val="C00000"/>
                </a:solidFill>
              </a:rPr>
              <a:t>RMS value of </a:t>
            </a:r>
            <a:r>
              <a:rPr lang="en-US" sz="2800" b="1" u="sng" dirty="0" err="1" smtClean="0">
                <a:solidFill>
                  <a:srgbClr val="C00000"/>
                </a:solidFill>
              </a:rPr>
              <a:t>fundamentalcurrent</a:t>
            </a: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Performance Parameters of Single Phase Square wave Inverters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Harmonic Factor of n</a:t>
            </a:r>
            <a:r>
              <a:rPr lang="en-US" b="1" u="sng" baseline="30000" dirty="0" smtClean="0">
                <a:solidFill>
                  <a:srgbClr val="C00000"/>
                </a:solidFill>
              </a:rPr>
              <a:t>th</a:t>
            </a:r>
            <a:r>
              <a:rPr lang="en-US" b="1" u="sng" dirty="0" smtClean="0">
                <a:solidFill>
                  <a:srgbClr val="C00000"/>
                </a:solidFill>
              </a:rPr>
              <a:t> Harmonic output voltage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err="1" smtClean="0">
                <a:solidFill>
                  <a:srgbClr val="00B050"/>
                </a:solidFill>
              </a:rPr>
              <a:t>HF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b="1" u="sng" dirty="0" smtClean="0">
                <a:solidFill>
                  <a:srgbClr val="C00000"/>
                </a:solidFill>
              </a:rPr>
              <a:t>Output Voltage THD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529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60671"/>
              </p:ext>
            </p:extLst>
          </p:nvPr>
        </p:nvGraphicFramePr>
        <p:xfrm>
          <a:off x="1925637" y="3233738"/>
          <a:ext cx="52927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81" name="Equation" r:id="rId3" imgW="2387520" imgH="419040" progId="Equation.3">
                  <p:embed/>
                </p:oleObj>
              </mc:Choice>
              <mc:Fallback>
                <p:oleObj name="Equation" r:id="rId3" imgW="2387520" imgH="41904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7" y="3233738"/>
                        <a:ext cx="52927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19225"/>
              </p:ext>
            </p:extLst>
          </p:nvPr>
        </p:nvGraphicFramePr>
        <p:xfrm>
          <a:off x="969169" y="5129213"/>
          <a:ext cx="47244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82" name="Equation" r:id="rId5" imgW="2095200" imgH="393480" progId="Equation.3">
                  <p:embed/>
                </p:oleObj>
              </mc:Choice>
              <mc:Fallback>
                <p:oleObj name="Equation" r:id="rId5" imgW="2095200" imgH="39348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169" y="5129213"/>
                        <a:ext cx="472440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640863"/>
              </p:ext>
            </p:extLst>
          </p:nvPr>
        </p:nvGraphicFramePr>
        <p:xfrm>
          <a:off x="7391400" y="3307997"/>
          <a:ext cx="84296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83" name="Equation" r:id="rId7" imgW="380880" imgH="431640" progId="Equation.3">
                  <p:embed/>
                </p:oleObj>
              </mc:Choice>
              <mc:Fallback>
                <p:oleObj name="Equation" r:id="rId7" imgW="380880" imgH="43164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307997"/>
                        <a:ext cx="842962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279127"/>
              </p:ext>
            </p:extLst>
          </p:nvPr>
        </p:nvGraphicFramePr>
        <p:xfrm>
          <a:off x="6205538" y="4876800"/>
          <a:ext cx="29972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84" name="Equation" r:id="rId9" imgW="1549080" imgH="507960" progId="Equation.3">
                  <p:embed/>
                </p:oleObj>
              </mc:Choice>
              <mc:Fallback>
                <p:oleObj name="Equation" r:id="rId9" imgW="1549080" imgH="50796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4876800"/>
                        <a:ext cx="29972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9067800" cy="67818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 Power electronic converters </a:t>
            </a:r>
          </a:p>
          <a:p>
            <a:r>
              <a:rPr lang="en-US" sz="28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input side and output side power condition</a:t>
            </a:r>
          </a:p>
          <a:p>
            <a:pPr lvl="1">
              <a:buNone/>
            </a:pPr>
            <a:r>
              <a:rPr lang="en-US" b="1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1.	      ac - dc converters  (Rectifiers)</a:t>
            </a:r>
            <a:endParaRPr lang="en-US" sz="3200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a.     Uncontrolled rectification (diode rectification)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			      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fixed voltage ac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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fixed voltage dc.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</a:t>
            </a:r>
            <a:r>
              <a:rPr lang="en-US" b="1" dirty="0" smtClean="0">
                <a:solidFill>
                  <a:srgbClr val="00B050"/>
                </a:solidFill>
              </a:rPr>
              <a:t>          </a:t>
            </a:r>
            <a:r>
              <a:rPr lang="en-US" sz="2400" b="1" dirty="0" smtClean="0">
                <a:solidFill>
                  <a:srgbClr val="00B050"/>
                </a:solidFill>
              </a:rPr>
              <a:t>b.      controlled rectification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	            fixed voltage ac </a:t>
            </a:r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</a:t>
            </a:r>
            <a:r>
              <a:rPr lang="en-US" sz="2400" b="1" dirty="0" smtClean="0">
                <a:solidFill>
                  <a:srgbClr val="00B050"/>
                </a:solidFill>
              </a:rPr>
              <a:t> variable voltage dc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b="1" dirty="0" smtClean="0"/>
              <a:t>	</a:t>
            </a:r>
            <a:r>
              <a:rPr lang="en-US" sz="2800" b="1" dirty="0" smtClean="0">
                <a:solidFill>
                  <a:srgbClr val="00B0F0"/>
                </a:solidFill>
              </a:rPr>
              <a:t>2.	      ac - ac converters (ac choppers/ac regulators)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514350" indent="-514350">
              <a:buNone/>
            </a:pPr>
            <a:r>
              <a:rPr lang="en-US" b="1" dirty="0" smtClean="0"/>
              <a:t>		          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fixed ac voltage &amp; frequency  to controlled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     ac  voltage  &amp; frequency</a:t>
            </a:r>
          </a:p>
          <a:p>
            <a:pPr marL="514350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Distortion Factor</a:t>
            </a:r>
            <a:r>
              <a:rPr lang="en-US" b="1" dirty="0" smtClean="0"/>
              <a:t> of n</a:t>
            </a:r>
            <a:r>
              <a:rPr lang="en-US" b="1" baseline="30000" dirty="0" smtClean="0"/>
              <a:t>th</a:t>
            </a:r>
            <a:r>
              <a:rPr lang="en-US" b="1" dirty="0" smtClean="0"/>
              <a:t> Harmonic  </a:t>
            </a:r>
            <a:r>
              <a:rPr lang="en-US" b="1" dirty="0" err="1" smtClean="0">
                <a:solidFill>
                  <a:srgbClr val="00B050"/>
                </a:solidFill>
              </a:rPr>
              <a:t>DF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n</a:t>
            </a:r>
            <a:r>
              <a:rPr lang="en-US" b="1" baseline="-25000" dirty="0" smtClean="0">
                <a:solidFill>
                  <a:srgbClr val="00B050"/>
                </a:solidFill>
              </a:rPr>
              <a:t>.</a:t>
            </a:r>
            <a:endParaRPr lang="en-US" b="1" u="sng" dirty="0" smtClean="0">
              <a:solidFill>
                <a:srgbClr val="00B05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Indicates the amount of harmonic distortion that remains in a particular waveform even after it has been subjected to a second order attenuation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b="1" u="sng" dirty="0" smtClean="0">
              <a:solidFill>
                <a:srgbClr val="00B050"/>
              </a:solidFill>
            </a:endParaRPr>
          </a:p>
          <a:p>
            <a:pPr algn="just"/>
            <a:r>
              <a:rPr lang="en-US" b="1" u="sng" dirty="0" smtClean="0">
                <a:solidFill>
                  <a:srgbClr val="00B050"/>
                </a:solidFill>
              </a:rPr>
              <a:t>Lowest order Harmonic LOH.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It is that harmonic component whose frequency is closest to the fundamental and </a:t>
            </a:r>
          </a:p>
          <a:p>
            <a:pPr algn="just"/>
            <a:r>
              <a:rPr lang="en-US" b="1" dirty="0" smtClean="0">
                <a:solidFill>
                  <a:srgbClr val="00B0F0"/>
                </a:solidFill>
              </a:rPr>
              <a:t>its amplitude greater than or equal to 3% of the fundamental.</a:t>
            </a:r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379002"/>
              </p:ext>
            </p:extLst>
          </p:nvPr>
        </p:nvGraphicFramePr>
        <p:xfrm>
          <a:off x="3200400" y="2590800"/>
          <a:ext cx="2819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3" name="Equation" r:id="rId3" imgW="838200" imgH="457200" progId="Equation.3">
                  <p:embed/>
                </p:oleObj>
              </mc:Choice>
              <mc:Fallback>
                <p:oleObj name="Equation" r:id="rId3" imgW="838200" imgH="4572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90800"/>
                        <a:ext cx="2819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full bridge inverter has an R-L-C load with R= 10</a:t>
            </a:r>
            <a:r>
              <a:rPr lang="el-GR" dirty="0" smtClean="0"/>
              <a:t>Ω</a:t>
            </a:r>
            <a:r>
              <a:rPr lang="en-US" dirty="0" smtClean="0"/>
              <a:t>, L=31.5mH and C=112µF.  The inverter frequency f</a:t>
            </a:r>
            <a:r>
              <a:rPr lang="en-US" baseline="-25000" dirty="0" smtClean="0"/>
              <a:t>0</a:t>
            </a:r>
            <a:r>
              <a:rPr lang="en-US" dirty="0" smtClean="0"/>
              <a:t> is 50Hz and dc input voltage is 220V.  </a:t>
            </a:r>
          </a:p>
          <a:p>
            <a:r>
              <a:rPr lang="en-US" dirty="0" smtClean="0"/>
              <a:t>(a). </a:t>
            </a:r>
            <a:r>
              <a:rPr lang="en-US" dirty="0" smtClean="0">
                <a:solidFill>
                  <a:srgbClr val="C00000"/>
                </a:solidFill>
              </a:rPr>
              <a:t>Express the instantaneous load voltage in Fourier series.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(b).	Express </a:t>
            </a:r>
            <a:r>
              <a:rPr lang="en-US" dirty="0">
                <a:solidFill>
                  <a:srgbClr val="00B0F0"/>
                </a:solidFill>
              </a:rPr>
              <a:t>the instantaneous load current in Fourier series.</a:t>
            </a:r>
          </a:p>
          <a:p>
            <a:r>
              <a:rPr lang="en-US" dirty="0" smtClean="0"/>
              <a:t>(c). </a:t>
            </a:r>
            <a:r>
              <a:rPr lang="en-US" dirty="0" smtClean="0">
                <a:solidFill>
                  <a:srgbClr val="00B050"/>
                </a:solidFill>
              </a:rPr>
              <a:t>Calculate the RMS load current I</a:t>
            </a:r>
            <a:r>
              <a:rPr lang="en-US" baseline="-25000" dirty="0" smtClean="0">
                <a:solidFill>
                  <a:srgbClr val="00B050"/>
                </a:solidFill>
              </a:rPr>
              <a:t>01</a:t>
            </a:r>
            <a:r>
              <a:rPr lang="en-US" dirty="0" smtClean="0">
                <a:solidFill>
                  <a:srgbClr val="00B050"/>
                </a:solidFill>
              </a:rPr>
              <a:t> at the fundamental frequency.</a:t>
            </a:r>
          </a:p>
          <a:p>
            <a:r>
              <a:rPr lang="en-US" dirty="0" smtClean="0"/>
              <a:t>(d). </a:t>
            </a:r>
            <a:r>
              <a:rPr lang="en-US" dirty="0" smtClean="0">
                <a:solidFill>
                  <a:srgbClr val="00B0F0"/>
                </a:solidFill>
              </a:rPr>
              <a:t>THD of the load current.</a:t>
            </a:r>
          </a:p>
          <a:p>
            <a:r>
              <a:rPr lang="en-US" dirty="0" smtClean="0"/>
              <a:t>(e). </a:t>
            </a:r>
            <a:r>
              <a:rPr lang="en-US" dirty="0" smtClean="0">
                <a:solidFill>
                  <a:srgbClr val="7030A0"/>
                </a:solidFill>
              </a:rPr>
              <a:t>Power absorbed by the load P</a:t>
            </a:r>
            <a:r>
              <a:rPr lang="en-US" baseline="-25000" dirty="0" smtClean="0">
                <a:solidFill>
                  <a:srgbClr val="7030A0"/>
                </a:solidFill>
              </a:rPr>
              <a:t>0</a:t>
            </a:r>
            <a:r>
              <a:rPr lang="en-US" dirty="0" smtClean="0">
                <a:solidFill>
                  <a:srgbClr val="7030A0"/>
                </a:solidFill>
              </a:rPr>
              <a:t> and the fundamental power.</a:t>
            </a:r>
          </a:p>
          <a:p>
            <a:r>
              <a:rPr lang="en-US" smtClean="0"/>
              <a:t>(f)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RMS and peak current of each device.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6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Three Phase Square Wave Inverters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Three half bridge inverters are connected in parallel.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26569"/>
              </p:ext>
            </p:extLst>
          </p:nvPr>
        </p:nvGraphicFramePr>
        <p:xfrm>
          <a:off x="2057400" y="2043592"/>
          <a:ext cx="6705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1" name="Visio" r:id="rId3" imgW="1614704" imgH="1432052" progId="Visio.Drawing.11">
                  <p:embed/>
                </p:oleObj>
              </mc:Choice>
              <mc:Fallback>
                <p:oleObj name="Visio" r:id="rId3" imgW="1614704" imgH="143205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2043592"/>
                        <a:ext cx="67056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7400" y="3731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32527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33414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257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180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Mode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56559" y="502623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IN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124200" y="4953000"/>
            <a:ext cx="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24200" y="4953000"/>
            <a:ext cx="45719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1001" y="173084"/>
            <a:ext cx="36467" cy="642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1000" y="510404"/>
            <a:ext cx="8763000" cy="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1000" y="265159"/>
            <a:ext cx="8763000" cy="3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8382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1000" y="11430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" y="14478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" y="17526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92938" y="21771"/>
            <a:ext cx="76200" cy="628015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4252" y="59102"/>
            <a:ext cx="92529" cy="65345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0612" y="-23949"/>
            <a:ext cx="95793" cy="655850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1164" y="76200"/>
            <a:ext cx="2178" cy="637703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23358" y="76200"/>
            <a:ext cx="35922" cy="65327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30340" y="59102"/>
            <a:ext cx="90351" cy="64583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38897" y="2177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31717" y="23679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2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30379" y="3633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075465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95351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5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794719" y="-1540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6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2631" y="210534"/>
            <a:ext cx="2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4423851" y="214842"/>
            <a:ext cx="7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T/2</a:t>
            </a:r>
            <a:endParaRPr lang="en-IN" dirty="0"/>
          </a:p>
        </p:txBody>
      </p:sp>
      <p:sp>
        <p:nvSpPr>
          <p:cNvPr id="84" name="Rectangle 83"/>
          <p:cNvSpPr/>
          <p:nvPr/>
        </p:nvSpPr>
        <p:spPr>
          <a:xfrm>
            <a:off x="399233" y="211145"/>
            <a:ext cx="4257131" cy="1041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1807535" y="480070"/>
            <a:ext cx="4257131" cy="104104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3186217" y="763084"/>
            <a:ext cx="4257131" cy="10410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5980613" y="1366761"/>
            <a:ext cx="2812326" cy="1175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6364" y="1058776"/>
            <a:ext cx="4136573" cy="893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380999" y="1397983"/>
            <a:ext cx="1459745" cy="478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7401164" y="1635002"/>
            <a:ext cx="1467974" cy="1175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449583" y="1673978"/>
            <a:ext cx="2849910" cy="67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/>
          <p:cNvSpPr txBox="1"/>
          <p:nvPr/>
        </p:nvSpPr>
        <p:spPr>
          <a:xfrm>
            <a:off x="25855" y="-7620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g1</a:t>
            </a:r>
            <a:endParaRPr lang="en-IN" sz="2000" baseline="-25000" dirty="0"/>
          </a:p>
        </p:txBody>
      </p:sp>
      <p:sp>
        <p:nvSpPr>
          <p:cNvPr id="94" name="TextBox 93"/>
          <p:cNvSpPr txBox="1"/>
          <p:nvPr/>
        </p:nvSpPr>
        <p:spPr>
          <a:xfrm>
            <a:off x="-14067" y="22860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g2</a:t>
            </a:r>
            <a:endParaRPr lang="en-IN" sz="2000" baseline="-25000" dirty="0"/>
          </a:p>
        </p:txBody>
      </p:sp>
      <p:sp>
        <p:nvSpPr>
          <p:cNvPr id="95" name="TextBox 94"/>
          <p:cNvSpPr txBox="1"/>
          <p:nvPr/>
        </p:nvSpPr>
        <p:spPr>
          <a:xfrm>
            <a:off x="10401" y="48527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g3</a:t>
            </a:r>
            <a:endParaRPr lang="en-IN" sz="2000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11296" y="796857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g4</a:t>
            </a:r>
            <a:endParaRPr lang="en-IN" sz="2000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-53077" y="112319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g5</a:t>
            </a:r>
            <a:endParaRPr lang="en-IN" sz="2000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-14067" y="1472779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g6</a:t>
            </a:r>
            <a:endParaRPr lang="en-IN" sz="20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648774" y="1869142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6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61807" y="1816891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6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1,</a:t>
            </a:r>
            <a:r>
              <a:rPr lang="en-US" b="1" dirty="0">
                <a:solidFill>
                  <a:srgbClr val="00B050"/>
                </a:solidFill>
              </a:rPr>
              <a:t> T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32867" y="1860549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91463" y="1836176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03561" y="1898762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 ,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61587" y="1878115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6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" y="2261889"/>
            <a:ext cx="1861270" cy="1881690"/>
          </a:xfrm>
          <a:prstGeom prst="rect">
            <a:avLst/>
          </a:prstGeom>
        </p:spPr>
      </p:pic>
      <p:cxnSp>
        <p:nvCxnSpPr>
          <p:cNvPr id="125" name="Straight Connector 124"/>
          <p:cNvCxnSpPr/>
          <p:nvPr/>
        </p:nvCxnSpPr>
        <p:spPr>
          <a:xfrm>
            <a:off x="929424" y="2960041"/>
            <a:ext cx="273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1924582" y="2336842"/>
            <a:ext cx="1340869" cy="1552037"/>
            <a:chOff x="1910977" y="2144416"/>
            <a:chExt cx="1298827" cy="1552037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1910977" y="2144416"/>
              <a:ext cx="1298827" cy="1552037"/>
              <a:chOff x="9087973" y="671450"/>
              <a:chExt cx="1930767" cy="194308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9974035" y="2245200"/>
                <a:ext cx="298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IN" baseline="-25000" dirty="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14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13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2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9809627" y="671450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IN" baseline="-25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9956173" y="132324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IN" baseline="-25000" dirty="0"/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120" idx="2"/>
                  <a:endCxn id="112" idx="1"/>
                </p:cNvCxnSpPr>
                <p:nvPr/>
              </p:nvCxnSpPr>
              <p:spPr>
                <a:xfrm>
                  <a:off x="9958667" y="1040782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 flipV="1">
                  <a:off x="9958986" y="1595731"/>
                  <a:ext cx="6925" cy="544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5" name="Group 204"/>
          <p:cNvGrpSpPr/>
          <p:nvPr/>
        </p:nvGrpSpPr>
        <p:grpSpPr>
          <a:xfrm>
            <a:off x="3236157" y="2417303"/>
            <a:ext cx="1450281" cy="1539291"/>
            <a:chOff x="3236157" y="2417303"/>
            <a:chExt cx="1450281" cy="1539291"/>
          </a:xfrm>
        </p:grpSpPr>
        <p:grpSp>
          <p:nvGrpSpPr>
            <p:cNvPr id="182" name="Group 181"/>
            <p:cNvGrpSpPr/>
            <p:nvPr/>
          </p:nvGrpSpPr>
          <p:grpSpPr>
            <a:xfrm>
              <a:off x="3236157" y="2417303"/>
              <a:ext cx="1450281" cy="1539291"/>
              <a:chOff x="9755230" y="2575509"/>
              <a:chExt cx="1450281" cy="1539291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9894792" y="3273334"/>
                <a:ext cx="4719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10414107" y="3297069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IN" baseline="-25000" dirty="0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 flipV="1">
                <a:off x="10115227" y="3013024"/>
                <a:ext cx="0" cy="304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10130792" y="3418317"/>
                <a:ext cx="0" cy="304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0115227" y="3013024"/>
                <a:ext cx="3517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10466983" y="2871603"/>
                <a:ext cx="0" cy="1236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10681771" y="2805294"/>
                <a:ext cx="333078" cy="147835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0652974" y="3273334"/>
                <a:ext cx="333078" cy="156489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0681326" y="3663817"/>
                <a:ext cx="333078" cy="156489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 flipV="1">
                <a:off x="11173607" y="2879211"/>
                <a:ext cx="0" cy="9032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90" idx="3"/>
              </p:cNvCxnSpPr>
              <p:nvPr/>
            </p:nvCxnSpPr>
            <p:spPr>
              <a:xfrm flipV="1">
                <a:off x="10986052" y="3351578"/>
                <a:ext cx="15875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89" idx="3"/>
              </p:cNvCxnSpPr>
              <p:nvPr/>
            </p:nvCxnSpPr>
            <p:spPr>
              <a:xfrm flipV="1">
                <a:off x="11014850" y="2879211"/>
                <a:ext cx="15875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9755230" y="3325229"/>
                <a:ext cx="411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d</a:t>
                </a:r>
                <a:endParaRPr lang="en-IN" baseline="-2500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0998503" y="3326921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IN" baseline="-25000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0365813" y="2575509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IN" baseline="-2500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0460992" y="3819796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IN" baseline="-25000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 flipV="1">
                <a:off x="11014849" y="3768817"/>
                <a:ext cx="15875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stCxn id="197" idx="2"/>
                <a:endCxn id="189" idx="1"/>
              </p:cNvCxnSpPr>
              <p:nvPr/>
            </p:nvCxnSpPr>
            <p:spPr>
              <a:xfrm>
                <a:off x="10469317" y="2870513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H="1" flipV="1">
                <a:off x="10482406" y="2868631"/>
                <a:ext cx="4809" cy="4345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0441689" y="3322562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0061530" y="3429823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4" name="Straight Connector 203"/>
            <p:cNvCxnSpPr/>
            <p:nvPr/>
          </p:nvCxnSpPr>
          <p:spPr>
            <a:xfrm>
              <a:off x="3587862" y="3584883"/>
              <a:ext cx="550534" cy="19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7505236" y="2222641"/>
            <a:ext cx="1340869" cy="1626365"/>
            <a:chOff x="1910977" y="2144416"/>
            <a:chExt cx="1298827" cy="1626365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/>
            <p:cNvGrpSpPr/>
            <p:nvPr/>
          </p:nvGrpSpPr>
          <p:grpSpPr>
            <a:xfrm>
              <a:off x="1910977" y="2144416"/>
              <a:ext cx="1298827" cy="1626365"/>
              <a:chOff x="9087973" y="671450"/>
              <a:chExt cx="1930767" cy="2036138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9974035" y="2245200"/>
                <a:ext cx="298078" cy="46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baseline="-25000" dirty="0"/>
              </a:p>
            </p:txBody>
          </p:sp>
          <p:grpSp>
            <p:nvGrpSpPr>
              <p:cNvPr id="210" name="Group 209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>
                  <a:endCxn id="218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Rectangle 215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19" name="Straight Connector 218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>
                  <a:stCxn id="217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6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9809628" y="671450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IN" baseline="-25000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9956173" y="1323245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IN" baseline="-25000" dirty="0"/>
                </a:p>
              </p:txBody>
            </p: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stCxn id="224" idx="2"/>
                  <a:endCxn id="216" idx="1"/>
                </p:cNvCxnSpPr>
                <p:nvPr/>
              </p:nvCxnSpPr>
              <p:spPr>
                <a:xfrm flipV="1">
                  <a:off x="9958667" y="1051673"/>
                  <a:ext cx="305920" cy="82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 flipH="1" flipV="1">
                  <a:off x="9958986" y="1595731"/>
                  <a:ext cx="6925" cy="544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1" name="Group 230"/>
          <p:cNvGrpSpPr/>
          <p:nvPr/>
        </p:nvGrpSpPr>
        <p:grpSpPr>
          <a:xfrm>
            <a:off x="4715942" y="2428110"/>
            <a:ext cx="1340869" cy="1626365"/>
            <a:chOff x="1910977" y="2144416"/>
            <a:chExt cx="1298827" cy="1626365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1910977" y="2144416"/>
              <a:ext cx="1298827" cy="1626365"/>
              <a:chOff x="9087973" y="671450"/>
              <a:chExt cx="1930767" cy="2036138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9974035" y="2245200"/>
                <a:ext cx="298078" cy="46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baseline="-25000" dirty="0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>
                  <a:endCxn id="243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Rectangle 240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2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stCxn id="241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TextBox 246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9809628" y="671450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en-IN" baseline="-25000" dirty="0"/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9956173" y="132324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IN" baseline="-25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>
                  <a:stCxn id="249" idx="2"/>
                  <a:endCxn id="241" idx="1"/>
                </p:cNvCxnSpPr>
                <p:nvPr/>
              </p:nvCxnSpPr>
              <p:spPr>
                <a:xfrm flipV="1">
                  <a:off x="9958667" y="1051673"/>
                  <a:ext cx="305920" cy="82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H="1" flipV="1">
                  <a:off x="9958986" y="1595731"/>
                  <a:ext cx="6925" cy="544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6" name="Group 255"/>
          <p:cNvGrpSpPr/>
          <p:nvPr/>
        </p:nvGrpSpPr>
        <p:grpSpPr>
          <a:xfrm>
            <a:off x="6006228" y="2422370"/>
            <a:ext cx="1450281" cy="1613619"/>
            <a:chOff x="9755230" y="2575509"/>
            <a:chExt cx="1450281" cy="1613619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9894792" y="3273334"/>
              <a:ext cx="471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10414107" y="3297069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IN" baseline="-25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 flipV="1">
              <a:off x="10115227" y="3013024"/>
              <a:ext cx="0" cy="304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10130792" y="3418317"/>
              <a:ext cx="0" cy="304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10115227" y="3013024"/>
              <a:ext cx="3517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10466983" y="2871603"/>
              <a:ext cx="0" cy="123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10681771" y="2805294"/>
              <a:ext cx="333078" cy="147835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0652974" y="3273334"/>
              <a:ext cx="333078" cy="15648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681326" y="3663817"/>
              <a:ext cx="333078" cy="15648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6" name="Straight Connector 265"/>
            <p:cNvCxnSpPr/>
            <p:nvPr/>
          </p:nvCxnSpPr>
          <p:spPr>
            <a:xfrm flipV="1">
              <a:off x="11173607" y="2879211"/>
              <a:ext cx="0" cy="90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64" idx="3"/>
            </p:cNvCxnSpPr>
            <p:nvPr/>
          </p:nvCxnSpPr>
          <p:spPr>
            <a:xfrm flipV="1">
              <a:off x="10986052" y="3351578"/>
              <a:ext cx="1587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63" idx="3"/>
            </p:cNvCxnSpPr>
            <p:nvPr/>
          </p:nvCxnSpPr>
          <p:spPr>
            <a:xfrm flipV="1">
              <a:off x="11014850" y="2879211"/>
              <a:ext cx="15875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/>
            <p:cNvSpPr txBox="1"/>
            <p:nvPr/>
          </p:nvSpPr>
          <p:spPr>
            <a:xfrm>
              <a:off x="9755230" y="3325229"/>
              <a:ext cx="41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d</a:t>
              </a:r>
              <a:endParaRPr lang="en-IN" baseline="-25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0998503" y="3326921"/>
              <a:ext cx="207008" cy="29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IN" baseline="-250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0365813" y="2575509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IN" baseline="-250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0460992" y="3819796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IN" baseline="-25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 flipV="1">
              <a:off x="11014849" y="3768817"/>
              <a:ext cx="1587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71" idx="2"/>
              <a:endCxn id="263" idx="1"/>
            </p:cNvCxnSpPr>
            <p:nvPr/>
          </p:nvCxnSpPr>
          <p:spPr>
            <a:xfrm flipV="1">
              <a:off x="10469317" y="2879212"/>
              <a:ext cx="212454" cy="65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H="1" flipV="1">
              <a:off x="10482406" y="2868631"/>
              <a:ext cx="4809" cy="434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10441689" y="3322562"/>
              <a:ext cx="212454" cy="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0061530" y="3429823"/>
              <a:ext cx="212454" cy="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0144353" y="3717574"/>
              <a:ext cx="523647" cy="17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2" name="Object 3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78256"/>
              </p:ext>
            </p:extLst>
          </p:nvPr>
        </p:nvGraphicFramePr>
        <p:xfrm>
          <a:off x="2501629" y="4177514"/>
          <a:ext cx="6222339" cy="2759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8" name="Visio" r:id="rId4" imgW="1614704" imgH="1432052" progId="Visio.Drawing.11">
                  <p:embed/>
                </p:oleObj>
              </mc:Choice>
              <mc:Fallback>
                <p:oleObj name="Visio" r:id="rId4" imgW="1614704" imgH="1432052" progId="Visio.Drawing.11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1629" y="4177514"/>
                        <a:ext cx="6222339" cy="2759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037" y="4843730"/>
            <a:ext cx="3852081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1001" y="173084"/>
            <a:ext cx="36467" cy="642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1000" y="510404"/>
            <a:ext cx="8763000" cy="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1000" y="265159"/>
            <a:ext cx="8763000" cy="3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8382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1000" y="11430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" y="14478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" y="17526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92938" y="21771"/>
            <a:ext cx="76200" cy="628015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4252" y="59102"/>
            <a:ext cx="92529" cy="65345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0612" y="-23949"/>
            <a:ext cx="95793" cy="655850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1164" y="76200"/>
            <a:ext cx="2178" cy="637703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23358" y="76200"/>
            <a:ext cx="35922" cy="65327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30340" y="59102"/>
            <a:ext cx="90351" cy="64583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38897" y="2177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31717" y="23679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2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30379" y="3633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075465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95351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5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794719" y="-1540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6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2631" y="210534"/>
            <a:ext cx="2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4423851" y="214842"/>
            <a:ext cx="7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T/2</a:t>
            </a:r>
            <a:endParaRPr lang="en-IN" dirty="0"/>
          </a:p>
        </p:txBody>
      </p:sp>
      <p:sp>
        <p:nvSpPr>
          <p:cNvPr id="84" name="Rectangle 83"/>
          <p:cNvSpPr/>
          <p:nvPr/>
        </p:nvSpPr>
        <p:spPr>
          <a:xfrm>
            <a:off x="399233" y="211145"/>
            <a:ext cx="4257131" cy="1041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1807535" y="480070"/>
            <a:ext cx="4257131" cy="104104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3186217" y="763084"/>
            <a:ext cx="4257131" cy="10410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5980613" y="1366761"/>
            <a:ext cx="2812326" cy="1175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6364" y="1058777"/>
            <a:ext cx="4136573" cy="552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380999" y="1397983"/>
            <a:ext cx="1459745" cy="478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7401164" y="1635002"/>
            <a:ext cx="1467974" cy="1175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449583" y="1673978"/>
            <a:ext cx="2849910" cy="67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/>
          <p:cNvSpPr txBox="1"/>
          <p:nvPr/>
        </p:nvSpPr>
        <p:spPr>
          <a:xfrm>
            <a:off x="25855" y="-7620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g1</a:t>
            </a:r>
            <a:endParaRPr lang="en-IN" sz="2000" baseline="-25000" dirty="0"/>
          </a:p>
        </p:txBody>
      </p:sp>
      <p:sp>
        <p:nvSpPr>
          <p:cNvPr id="94" name="TextBox 93"/>
          <p:cNvSpPr txBox="1"/>
          <p:nvPr/>
        </p:nvSpPr>
        <p:spPr>
          <a:xfrm>
            <a:off x="-14067" y="22860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g2</a:t>
            </a:r>
            <a:endParaRPr lang="en-IN" sz="2000" baseline="-25000" dirty="0"/>
          </a:p>
        </p:txBody>
      </p:sp>
      <p:sp>
        <p:nvSpPr>
          <p:cNvPr id="95" name="TextBox 94"/>
          <p:cNvSpPr txBox="1"/>
          <p:nvPr/>
        </p:nvSpPr>
        <p:spPr>
          <a:xfrm>
            <a:off x="10401" y="48527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g3</a:t>
            </a:r>
            <a:endParaRPr lang="en-IN" sz="2000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11296" y="796857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g4</a:t>
            </a:r>
            <a:endParaRPr lang="en-IN" sz="2000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-53077" y="112319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g5</a:t>
            </a:r>
            <a:endParaRPr lang="en-IN" sz="2000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-14067" y="1472779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g6</a:t>
            </a:r>
            <a:endParaRPr lang="en-IN" sz="20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648774" y="1869142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6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61807" y="1816891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6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1,</a:t>
            </a:r>
            <a:r>
              <a:rPr lang="en-US" b="1" dirty="0">
                <a:solidFill>
                  <a:srgbClr val="00B050"/>
                </a:solidFill>
              </a:rPr>
              <a:t> T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32867" y="1860549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91463" y="1836176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03561" y="1898762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 ,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61587" y="1878115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6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" y="2261889"/>
            <a:ext cx="1861270" cy="1881690"/>
          </a:xfrm>
          <a:prstGeom prst="rect">
            <a:avLst/>
          </a:prstGeom>
        </p:spPr>
      </p:pic>
      <p:cxnSp>
        <p:nvCxnSpPr>
          <p:cNvPr id="125" name="Straight Connector 124"/>
          <p:cNvCxnSpPr/>
          <p:nvPr/>
        </p:nvCxnSpPr>
        <p:spPr>
          <a:xfrm>
            <a:off x="929424" y="2960041"/>
            <a:ext cx="273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1924582" y="2336842"/>
            <a:ext cx="1340869" cy="1552037"/>
            <a:chOff x="1910977" y="2144416"/>
            <a:chExt cx="1298827" cy="1552037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1910977" y="2144416"/>
              <a:ext cx="1298827" cy="1552037"/>
              <a:chOff x="9087973" y="671450"/>
              <a:chExt cx="1930767" cy="194308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9974035" y="2245200"/>
                <a:ext cx="298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IN" baseline="-25000" dirty="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14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13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2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9809627" y="671450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IN" baseline="-25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9956173" y="132324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IN" baseline="-25000" dirty="0"/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120" idx="2"/>
                  <a:endCxn id="112" idx="1"/>
                </p:cNvCxnSpPr>
                <p:nvPr/>
              </p:nvCxnSpPr>
              <p:spPr>
                <a:xfrm>
                  <a:off x="9958667" y="1040782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 flipV="1">
                  <a:off x="9958986" y="1595731"/>
                  <a:ext cx="6925" cy="544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5" name="Group 204"/>
          <p:cNvGrpSpPr/>
          <p:nvPr/>
        </p:nvGrpSpPr>
        <p:grpSpPr>
          <a:xfrm>
            <a:off x="3236157" y="2417303"/>
            <a:ext cx="1450281" cy="1539291"/>
            <a:chOff x="3236157" y="2417303"/>
            <a:chExt cx="1450281" cy="1539291"/>
          </a:xfrm>
        </p:grpSpPr>
        <p:grpSp>
          <p:nvGrpSpPr>
            <p:cNvPr id="182" name="Group 181"/>
            <p:cNvGrpSpPr/>
            <p:nvPr/>
          </p:nvGrpSpPr>
          <p:grpSpPr>
            <a:xfrm>
              <a:off x="3236157" y="2417303"/>
              <a:ext cx="1450281" cy="1539291"/>
              <a:chOff x="9755230" y="2575509"/>
              <a:chExt cx="1450281" cy="1539291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9894792" y="3273334"/>
                <a:ext cx="4719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10414107" y="3297069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IN" baseline="-25000" dirty="0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 flipV="1">
                <a:off x="10115227" y="3013024"/>
                <a:ext cx="0" cy="304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10130792" y="3418317"/>
                <a:ext cx="0" cy="304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0115227" y="3013024"/>
                <a:ext cx="3517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10466983" y="2871603"/>
                <a:ext cx="0" cy="1236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10681771" y="2805294"/>
                <a:ext cx="333078" cy="147835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0652974" y="3273334"/>
                <a:ext cx="333078" cy="156489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0681326" y="3663817"/>
                <a:ext cx="333078" cy="156489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 flipV="1">
                <a:off x="11173607" y="2879211"/>
                <a:ext cx="0" cy="9032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90" idx="3"/>
              </p:cNvCxnSpPr>
              <p:nvPr/>
            </p:nvCxnSpPr>
            <p:spPr>
              <a:xfrm flipV="1">
                <a:off x="10986052" y="3351578"/>
                <a:ext cx="15875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89" idx="3"/>
              </p:cNvCxnSpPr>
              <p:nvPr/>
            </p:nvCxnSpPr>
            <p:spPr>
              <a:xfrm flipV="1">
                <a:off x="11014850" y="2879211"/>
                <a:ext cx="15875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9755230" y="3325229"/>
                <a:ext cx="411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d</a:t>
                </a:r>
                <a:endParaRPr lang="en-IN" baseline="-2500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0998503" y="3326921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IN" baseline="-25000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0365813" y="2575509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IN" baseline="-2500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0460992" y="3819796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IN" baseline="-25000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 flipV="1">
                <a:off x="11014849" y="3768817"/>
                <a:ext cx="15875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stCxn id="197" idx="2"/>
                <a:endCxn id="189" idx="1"/>
              </p:cNvCxnSpPr>
              <p:nvPr/>
            </p:nvCxnSpPr>
            <p:spPr>
              <a:xfrm>
                <a:off x="10469317" y="2870513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H="1" flipV="1">
                <a:off x="10482406" y="2868631"/>
                <a:ext cx="4809" cy="4345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0441689" y="3322562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0061530" y="3429823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4" name="Straight Connector 203"/>
            <p:cNvCxnSpPr/>
            <p:nvPr/>
          </p:nvCxnSpPr>
          <p:spPr>
            <a:xfrm>
              <a:off x="3587862" y="3584883"/>
              <a:ext cx="550534" cy="19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7505236" y="2222641"/>
            <a:ext cx="1340869" cy="1626365"/>
            <a:chOff x="1910977" y="2144416"/>
            <a:chExt cx="1298827" cy="1626365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/>
            <p:cNvGrpSpPr/>
            <p:nvPr/>
          </p:nvGrpSpPr>
          <p:grpSpPr>
            <a:xfrm>
              <a:off x="1910977" y="2144416"/>
              <a:ext cx="1298827" cy="1626365"/>
              <a:chOff x="9087973" y="671450"/>
              <a:chExt cx="1930767" cy="2036138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9974035" y="2245200"/>
                <a:ext cx="298078" cy="46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baseline="-25000" dirty="0"/>
              </a:p>
            </p:txBody>
          </p:sp>
          <p:grpSp>
            <p:nvGrpSpPr>
              <p:cNvPr id="210" name="Group 209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>
                  <a:endCxn id="218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Rectangle 215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19" name="Straight Connector 218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>
                  <a:stCxn id="217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6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9809628" y="671450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IN" baseline="-25000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9956173" y="1323245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IN" baseline="-25000" dirty="0"/>
                </a:p>
              </p:txBody>
            </p: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stCxn id="224" idx="2"/>
                  <a:endCxn id="216" idx="1"/>
                </p:cNvCxnSpPr>
                <p:nvPr/>
              </p:nvCxnSpPr>
              <p:spPr>
                <a:xfrm flipV="1">
                  <a:off x="9958667" y="1051673"/>
                  <a:ext cx="305920" cy="82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 flipH="1" flipV="1">
                  <a:off x="9958986" y="1595731"/>
                  <a:ext cx="6925" cy="544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1" name="Group 230"/>
          <p:cNvGrpSpPr/>
          <p:nvPr/>
        </p:nvGrpSpPr>
        <p:grpSpPr>
          <a:xfrm>
            <a:off x="4715942" y="2428110"/>
            <a:ext cx="1340869" cy="1626365"/>
            <a:chOff x="1910977" y="2144416"/>
            <a:chExt cx="1298827" cy="1626365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1910977" y="2144416"/>
              <a:ext cx="1298827" cy="1626365"/>
              <a:chOff x="9087973" y="671450"/>
              <a:chExt cx="1930767" cy="2036138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9974035" y="2245200"/>
                <a:ext cx="298078" cy="46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baseline="-25000" dirty="0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>
                  <a:endCxn id="243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Rectangle 240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2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stCxn id="241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TextBox 246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9809628" y="671450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en-IN" baseline="-25000" dirty="0"/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9956173" y="132324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IN" baseline="-25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>
                  <a:stCxn id="249" idx="2"/>
                  <a:endCxn id="241" idx="1"/>
                </p:cNvCxnSpPr>
                <p:nvPr/>
              </p:nvCxnSpPr>
              <p:spPr>
                <a:xfrm flipV="1">
                  <a:off x="9958667" y="1051673"/>
                  <a:ext cx="305920" cy="82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H="1" flipV="1">
                  <a:off x="9958986" y="1595731"/>
                  <a:ext cx="6925" cy="544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6" name="Group 255"/>
          <p:cNvGrpSpPr/>
          <p:nvPr/>
        </p:nvGrpSpPr>
        <p:grpSpPr>
          <a:xfrm>
            <a:off x="6006228" y="2422370"/>
            <a:ext cx="1450281" cy="1613619"/>
            <a:chOff x="9755230" y="2575509"/>
            <a:chExt cx="1450281" cy="1613619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9894792" y="3273334"/>
              <a:ext cx="471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10414107" y="3297069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IN" baseline="-25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 flipV="1">
              <a:off x="10115227" y="3013024"/>
              <a:ext cx="0" cy="304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10130792" y="3418317"/>
              <a:ext cx="0" cy="304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10115227" y="3013024"/>
              <a:ext cx="3517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10466983" y="2871603"/>
              <a:ext cx="0" cy="123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10681771" y="2805294"/>
              <a:ext cx="333078" cy="147835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0652974" y="3273334"/>
              <a:ext cx="333078" cy="15648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681326" y="3663817"/>
              <a:ext cx="333078" cy="15648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6" name="Straight Connector 265"/>
            <p:cNvCxnSpPr/>
            <p:nvPr/>
          </p:nvCxnSpPr>
          <p:spPr>
            <a:xfrm flipV="1">
              <a:off x="11173607" y="2879211"/>
              <a:ext cx="0" cy="90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64" idx="3"/>
            </p:cNvCxnSpPr>
            <p:nvPr/>
          </p:nvCxnSpPr>
          <p:spPr>
            <a:xfrm flipV="1">
              <a:off x="10986052" y="3351578"/>
              <a:ext cx="1587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63" idx="3"/>
            </p:cNvCxnSpPr>
            <p:nvPr/>
          </p:nvCxnSpPr>
          <p:spPr>
            <a:xfrm flipV="1">
              <a:off x="11014850" y="2879211"/>
              <a:ext cx="15875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/>
            <p:cNvSpPr txBox="1"/>
            <p:nvPr/>
          </p:nvSpPr>
          <p:spPr>
            <a:xfrm>
              <a:off x="9755230" y="3325229"/>
              <a:ext cx="41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d</a:t>
              </a:r>
              <a:endParaRPr lang="en-IN" baseline="-25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0998503" y="3326921"/>
              <a:ext cx="207008" cy="29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IN" baseline="-250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0365813" y="2575509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IN" baseline="-250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0460992" y="3819796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IN" baseline="-25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 flipV="1">
              <a:off x="11014849" y="3768817"/>
              <a:ext cx="1587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71" idx="2"/>
              <a:endCxn id="263" idx="1"/>
            </p:cNvCxnSpPr>
            <p:nvPr/>
          </p:nvCxnSpPr>
          <p:spPr>
            <a:xfrm flipV="1">
              <a:off x="10469317" y="2879212"/>
              <a:ext cx="212454" cy="65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H="1" flipV="1">
              <a:off x="10482406" y="2868631"/>
              <a:ext cx="4809" cy="434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10441689" y="3322562"/>
              <a:ext cx="212454" cy="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0061530" y="3429823"/>
              <a:ext cx="212454" cy="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0144353" y="3717574"/>
              <a:ext cx="523647" cy="17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/>
          <p:cNvSpPr txBox="1"/>
          <p:nvPr/>
        </p:nvSpPr>
        <p:spPr>
          <a:xfrm>
            <a:off x="708666" y="4109046"/>
            <a:ext cx="91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94787" y="4642411"/>
            <a:ext cx="8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-2V</a:t>
            </a:r>
            <a:r>
              <a:rPr lang="en-US" baseline="-25000" dirty="0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82166" y="5127609"/>
            <a:ext cx="70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4787" y="5574681"/>
            <a:ext cx="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31263" y="6006021"/>
            <a:ext cx="51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88734" y="6425427"/>
            <a:ext cx="3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226250" y="4132282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2V</a:t>
            </a:r>
            <a:r>
              <a:rPr lang="en-US" baseline="-25000" dirty="0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158439" y="4617223"/>
            <a:ext cx="91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015525" y="5113975"/>
            <a:ext cx="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171685" y="5616655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176665" y="6083902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161829" y="6384729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675896" y="4118668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049175" y="4184486"/>
            <a:ext cx="8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6312528" y="4238398"/>
            <a:ext cx="8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-2V</a:t>
            </a:r>
            <a:r>
              <a:rPr lang="en-US" baseline="-25000" dirty="0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681554" y="4198153"/>
            <a:ext cx="7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-78425" y="403860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an</a:t>
            </a:r>
            <a:r>
              <a:rPr lang="en-US" baseline="-25000" dirty="0" smtClean="0"/>
              <a:t> </a:t>
            </a:r>
            <a:endParaRPr lang="en-IN" baseline="-25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-91436" y="459567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bn</a:t>
            </a:r>
            <a:r>
              <a:rPr lang="en-US" baseline="-25000" dirty="0" smtClean="0"/>
              <a:t> </a:t>
            </a:r>
            <a:endParaRPr lang="en-IN" baseline="-25000" dirty="0"/>
          </a:p>
        </p:txBody>
      </p:sp>
      <p:sp>
        <p:nvSpPr>
          <p:cNvPr id="288" name="TextBox 287"/>
          <p:cNvSpPr txBox="1"/>
          <p:nvPr/>
        </p:nvSpPr>
        <p:spPr>
          <a:xfrm>
            <a:off x="-53600" y="508544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cn</a:t>
            </a:r>
            <a:r>
              <a:rPr lang="en-US" baseline="-25000" dirty="0" smtClean="0">
                <a:solidFill>
                  <a:srgbClr val="0070C0"/>
                </a:solidFill>
              </a:rPr>
              <a:t> 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-78225" y="5605382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AB 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-66211" y="598598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baseline="-25000" dirty="0" smtClean="0">
                <a:solidFill>
                  <a:srgbClr val="00B050"/>
                </a:solidFill>
              </a:rPr>
              <a:t>BC 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-66211" y="639163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CA 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583878" y="4615237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412127" y="5111806"/>
            <a:ext cx="8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-2V</a:t>
            </a:r>
            <a:r>
              <a:rPr lang="en-US" baseline="-25000" dirty="0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667344" y="5582834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568785" y="6035751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546148" y="6424234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099943" y="471611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2V</a:t>
            </a:r>
            <a:r>
              <a:rPr lang="en-US" baseline="-25000" dirty="0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979076" y="5215812"/>
            <a:ext cx="91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4995888" y="5714570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083076" y="6142748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5170116" y="6525227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6327414" y="4768408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7658068" y="4761757"/>
            <a:ext cx="8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6301596" y="519984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7567756" y="521346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2V</a:t>
            </a:r>
            <a:r>
              <a:rPr lang="en-US" baseline="-25000" dirty="0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368329" y="5687875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7755821" y="5741112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477332" y="6209181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467961" y="6533591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738803" y="6014278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7821340" y="6429883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172" grpId="0"/>
      <p:bldP spid="173" grpId="0"/>
      <p:bldP spid="174" grpId="0"/>
      <p:bldP spid="175" grpId="0"/>
      <p:bldP spid="176" grpId="0"/>
      <p:bldP spid="177" grpId="0"/>
      <p:bldP spid="179" grpId="0"/>
      <p:bldP spid="180" grpId="0"/>
      <p:bldP spid="181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1001" y="173084"/>
            <a:ext cx="36467" cy="642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7468" y="915069"/>
            <a:ext cx="8763000" cy="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349" y="461215"/>
            <a:ext cx="8763000" cy="3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15233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1000" y="22098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" y="28956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7468" y="35814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92938" y="21771"/>
            <a:ext cx="76200" cy="628015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4252" y="59102"/>
            <a:ext cx="92529" cy="65345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0612" y="-23949"/>
            <a:ext cx="95793" cy="655850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1164" y="76200"/>
            <a:ext cx="2178" cy="637703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23358" y="76200"/>
            <a:ext cx="35922" cy="65327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30340" y="59102"/>
            <a:ext cx="90351" cy="64583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38897" y="2177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31717" y="23679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2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30379" y="3633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075465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95351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5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794719" y="-1540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6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2631" y="210534"/>
            <a:ext cx="2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4423851" y="214842"/>
            <a:ext cx="7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T/2</a:t>
            </a:r>
            <a:endParaRPr lang="en-IN" dirty="0"/>
          </a:p>
        </p:txBody>
      </p:sp>
      <p:sp>
        <p:nvSpPr>
          <p:cNvPr id="278" name="TextBox 277"/>
          <p:cNvSpPr txBox="1"/>
          <p:nvPr/>
        </p:nvSpPr>
        <p:spPr>
          <a:xfrm>
            <a:off x="708666" y="4109046"/>
            <a:ext cx="91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94787" y="4642411"/>
            <a:ext cx="8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-2V</a:t>
            </a:r>
            <a:r>
              <a:rPr lang="en-US" baseline="-25000" dirty="0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82166" y="5127609"/>
            <a:ext cx="70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4787" y="5574681"/>
            <a:ext cx="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31263" y="6006021"/>
            <a:ext cx="51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88734" y="6425427"/>
            <a:ext cx="3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226250" y="4132282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2V</a:t>
            </a:r>
            <a:r>
              <a:rPr lang="en-US" baseline="-25000" dirty="0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158439" y="4617223"/>
            <a:ext cx="91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015525" y="5113975"/>
            <a:ext cx="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171685" y="5616655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176665" y="6083902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161829" y="6384729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675896" y="4118668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049175" y="4184486"/>
            <a:ext cx="8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6312528" y="4238398"/>
            <a:ext cx="8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-2V</a:t>
            </a:r>
            <a:r>
              <a:rPr lang="en-US" baseline="-25000" dirty="0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681554" y="4198153"/>
            <a:ext cx="7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-78425" y="403860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an 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-91436" y="459567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bn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-53600" y="508544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cn</a:t>
            </a:r>
            <a:r>
              <a:rPr lang="en-US" baseline="-25000" dirty="0" smtClean="0">
                <a:solidFill>
                  <a:srgbClr val="0070C0"/>
                </a:solidFill>
              </a:rPr>
              <a:t> 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-78225" y="5605382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AB 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-66211" y="598598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baseline="-25000" dirty="0" smtClean="0">
                <a:solidFill>
                  <a:srgbClr val="00B050"/>
                </a:solidFill>
              </a:rPr>
              <a:t>BC 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-66211" y="639163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CA 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583878" y="4615237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412127" y="5111806"/>
            <a:ext cx="8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-2V</a:t>
            </a:r>
            <a:r>
              <a:rPr lang="en-US" baseline="-25000" dirty="0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667344" y="5582834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568785" y="6035751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546148" y="6424234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099943" y="471611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2V</a:t>
            </a:r>
            <a:r>
              <a:rPr lang="en-US" baseline="-25000" dirty="0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979076" y="5215812"/>
            <a:ext cx="91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4995888" y="5714570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083076" y="6142748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5170116" y="6525227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6327414" y="4768408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7658068" y="4761757"/>
            <a:ext cx="8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/3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6301596" y="519984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7567756" y="521346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2V</a:t>
            </a:r>
            <a:r>
              <a:rPr lang="en-US" baseline="-25000" dirty="0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/3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368329" y="5687875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7755821" y="5741112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477332" y="6209181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467961" y="6533591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738803" y="6014278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7821340" y="6429883"/>
            <a:ext cx="4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-37731" y="22706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an </a:t>
            </a:r>
            <a:endParaRPr lang="en-IN" baseline="-25000" dirty="0"/>
          </a:p>
        </p:txBody>
      </p:sp>
      <p:sp>
        <p:nvSpPr>
          <p:cNvPr id="312" name="TextBox 311"/>
          <p:cNvSpPr txBox="1"/>
          <p:nvPr/>
        </p:nvSpPr>
        <p:spPr>
          <a:xfrm>
            <a:off x="-50742" y="78413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bn</a:t>
            </a:r>
            <a:r>
              <a:rPr lang="en-US" baseline="-25000" dirty="0" smtClean="0"/>
              <a:t> </a:t>
            </a:r>
            <a:endParaRPr lang="en-IN" baseline="-25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-12906" y="127390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cn</a:t>
            </a:r>
            <a:r>
              <a:rPr lang="en-US" baseline="-25000" dirty="0" smtClean="0"/>
              <a:t> </a:t>
            </a:r>
            <a:endParaRPr lang="en-IN" baseline="-25000" dirty="0"/>
          </a:p>
        </p:txBody>
      </p:sp>
      <p:sp>
        <p:nvSpPr>
          <p:cNvPr id="314" name="TextBox 313"/>
          <p:cNvSpPr txBox="1"/>
          <p:nvPr/>
        </p:nvSpPr>
        <p:spPr>
          <a:xfrm>
            <a:off x="-37531" y="1793842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AB </a:t>
            </a:r>
            <a:endParaRPr lang="en-IN" baseline="-25000" dirty="0"/>
          </a:p>
        </p:txBody>
      </p:sp>
      <p:sp>
        <p:nvSpPr>
          <p:cNvPr id="315" name="TextBox 314"/>
          <p:cNvSpPr txBox="1"/>
          <p:nvPr/>
        </p:nvSpPr>
        <p:spPr>
          <a:xfrm>
            <a:off x="-25517" y="2488629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BC </a:t>
            </a:r>
            <a:endParaRPr lang="en-IN" baseline="-25000" dirty="0"/>
          </a:p>
        </p:txBody>
      </p:sp>
      <p:sp>
        <p:nvSpPr>
          <p:cNvPr id="316" name="TextBox 315"/>
          <p:cNvSpPr txBox="1"/>
          <p:nvPr/>
        </p:nvSpPr>
        <p:spPr>
          <a:xfrm>
            <a:off x="-25517" y="3230835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CA </a:t>
            </a:r>
            <a:endParaRPr lang="en-IN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393864" y="387424"/>
            <a:ext cx="1465416" cy="12880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Rectangle 316"/>
          <p:cNvSpPr/>
          <p:nvPr/>
        </p:nvSpPr>
        <p:spPr>
          <a:xfrm>
            <a:off x="1831526" y="264931"/>
            <a:ext cx="1465416" cy="251303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8" name="Rectangle 317"/>
          <p:cNvSpPr/>
          <p:nvPr/>
        </p:nvSpPr>
        <p:spPr>
          <a:xfrm>
            <a:off x="3279889" y="377630"/>
            <a:ext cx="1341812" cy="1336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9" name="Rectangle 318"/>
          <p:cNvSpPr/>
          <p:nvPr/>
        </p:nvSpPr>
        <p:spPr>
          <a:xfrm>
            <a:off x="4625540" y="495547"/>
            <a:ext cx="1341812" cy="1336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0" name="Rectangle 319"/>
          <p:cNvSpPr/>
          <p:nvPr/>
        </p:nvSpPr>
        <p:spPr>
          <a:xfrm>
            <a:off x="5984290" y="486564"/>
            <a:ext cx="1465416" cy="251303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1" name="Rectangle 320"/>
          <p:cNvSpPr/>
          <p:nvPr/>
        </p:nvSpPr>
        <p:spPr>
          <a:xfrm>
            <a:off x="7487042" y="482060"/>
            <a:ext cx="1341812" cy="1336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2" name="Rectangle 321"/>
          <p:cNvSpPr/>
          <p:nvPr/>
        </p:nvSpPr>
        <p:spPr>
          <a:xfrm>
            <a:off x="3233408" y="843744"/>
            <a:ext cx="1465416" cy="1288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3" name="Rectangle 322"/>
          <p:cNvSpPr/>
          <p:nvPr/>
        </p:nvSpPr>
        <p:spPr>
          <a:xfrm>
            <a:off x="4671070" y="721251"/>
            <a:ext cx="1465416" cy="2513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4" name="Rectangle 323"/>
          <p:cNvSpPr/>
          <p:nvPr/>
        </p:nvSpPr>
        <p:spPr>
          <a:xfrm>
            <a:off x="6119433" y="833950"/>
            <a:ext cx="1341812" cy="1336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5" name="Rectangle 324"/>
          <p:cNvSpPr/>
          <p:nvPr/>
        </p:nvSpPr>
        <p:spPr>
          <a:xfrm>
            <a:off x="7465084" y="951867"/>
            <a:ext cx="1341812" cy="1336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6" name="Rectangle 325"/>
          <p:cNvSpPr/>
          <p:nvPr/>
        </p:nvSpPr>
        <p:spPr>
          <a:xfrm>
            <a:off x="411349" y="956588"/>
            <a:ext cx="1465416" cy="2513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7" name="Rectangle 326"/>
          <p:cNvSpPr/>
          <p:nvPr/>
        </p:nvSpPr>
        <p:spPr>
          <a:xfrm>
            <a:off x="1895747" y="975718"/>
            <a:ext cx="1360166" cy="110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8" name="Rectangle 327"/>
          <p:cNvSpPr/>
          <p:nvPr/>
        </p:nvSpPr>
        <p:spPr>
          <a:xfrm>
            <a:off x="6011985" y="1371600"/>
            <a:ext cx="1465416" cy="1288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9" name="Rectangle 328"/>
          <p:cNvSpPr/>
          <p:nvPr/>
        </p:nvSpPr>
        <p:spPr>
          <a:xfrm>
            <a:off x="7449647" y="1310454"/>
            <a:ext cx="1465416" cy="2513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0" name="Rectangle 329"/>
          <p:cNvSpPr/>
          <p:nvPr/>
        </p:nvSpPr>
        <p:spPr>
          <a:xfrm>
            <a:off x="465252" y="1368317"/>
            <a:ext cx="1341812" cy="133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1" name="Rectangle 330"/>
          <p:cNvSpPr/>
          <p:nvPr/>
        </p:nvSpPr>
        <p:spPr>
          <a:xfrm>
            <a:off x="1810903" y="1486234"/>
            <a:ext cx="1341812" cy="133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2" name="Rectangle 331"/>
          <p:cNvSpPr/>
          <p:nvPr/>
        </p:nvSpPr>
        <p:spPr>
          <a:xfrm>
            <a:off x="3169653" y="1477251"/>
            <a:ext cx="1465416" cy="2513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3" name="Rectangle 332"/>
          <p:cNvSpPr/>
          <p:nvPr/>
        </p:nvSpPr>
        <p:spPr>
          <a:xfrm>
            <a:off x="4672405" y="1472747"/>
            <a:ext cx="1341812" cy="133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49819" y="1830296"/>
            <a:ext cx="2806093" cy="3795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4" name="Rectangle 333"/>
          <p:cNvSpPr/>
          <p:nvPr/>
        </p:nvSpPr>
        <p:spPr>
          <a:xfrm>
            <a:off x="4659634" y="2207743"/>
            <a:ext cx="2806093" cy="3795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255912" y="2202618"/>
            <a:ext cx="138031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7467790" y="2209800"/>
            <a:ext cx="138031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/>
          <p:cNvSpPr/>
          <p:nvPr/>
        </p:nvSpPr>
        <p:spPr>
          <a:xfrm>
            <a:off x="3261810" y="2502432"/>
            <a:ext cx="2806093" cy="3795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7" name="Rectangle 336"/>
          <p:cNvSpPr/>
          <p:nvPr/>
        </p:nvSpPr>
        <p:spPr>
          <a:xfrm>
            <a:off x="7471625" y="2880463"/>
            <a:ext cx="1376481" cy="3795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8" name="Straight Connector 337"/>
          <p:cNvCxnSpPr/>
          <p:nvPr/>
        </p:nvCxnSpPr>
        <p:spPr>
          <a:xfrm>
            <a:off x="6067903" y="2874754"/>
            <a:ext cx="138031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/>
          <p:cNvSpPr/>
          <p:nvPr/>
        </p:nvSpPr>
        <p:spPr>
          <a:xfrm>
            <a:off x="412049" y="2853345"/>
            <a:ext cx="1447232" cy="3795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1" name="Straight Connector 340"/>
          <p:cNvCxnSpPr/>
          <p:nvPr/>
        </p:nvCxnSpPr>
        <p:spPr>
          <a:xfrm>
            <a:off x="1875596" y="2895600"/>
            <a:ext cx="138031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6019800" y="3189722"/>
            <a:ext cx="2806093" cy="3795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3" name="Rectangle 342"/>
          <p:cNvSpPr/>
          <p:nvPr/>
        </p:nvSpPr>
        <p:spPr>
          <a:xfrm>
            <a:off x="1843915" y="3580364"/>
            <a:ext cx="2811938" cy="3795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408577" y="3575239"/>
            <a:ext cx="134970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4620455" y="3582421"/>
            <a:ext cx="1455950" cy="177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/>
          <p:cNvSpPr txBox="1"/>
          <p:nvPr/>
        </p:nvSpPr>
        <p:spPr>
          <a:xfrm>
            <a:off x="3302386" y="1783212"/>
            <a:ext cx="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IN" baseline="-25000" dirty="0"/>
          </a:p>
        </p:txBody>
      </p:sp>
      <p:sp>
        <p:nvSpPr>
          <p:cNvPr id="347" name="TextBox 346"/>
          <p:cNvSpPr txBox="1"/>
          <p:nvPr/>
        </p:nvSpPr>
        <p:spPr>
          <a:xfrm>
            <a:off x="5638800" y="3167724"/>
            <a:ext cx="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9625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  <p:bldP spid="312" grpId="0"/>
      <p:bldP spid="313" grpId="0"/>
      <p:bldP spid="314" grpId="0"/>
      <p:bldP spid="315" grpId="0"/>
      <p:bldP spid="316" grpId="0"/>
      <p:bldP spid="2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5" grpId="0" animBg="1"/>
      <p:bldP spid="334" grpId="0" animBg="1"/>
      <p:bldP spid="336" grpId="0" animBg="1"/>
      <p:bldP spid="337" grpId="0" animBg="1"/>
      <p:bldP spid="340" grpId="0" animBg="1"/>
      <p:bldP spid="342" grpId="0" animBg="1"/>
      <p:bldP spid="343" grpId="0" animBg="1"/>
      <p:bldP spid="346" grpId="0"/>
      <p:bldP spid="3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Three Phase Square Wave Inverters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57400" y="2043592"/>
          <a:ext cx="6705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Visio" r:id="rId3" imgW="1614704" imgH="1432052" progId="Visio.Drawing.11">
                  <p:embed/>
                </p:oleObj>
              </mc:Choice>
              <mc:Fallback>
                <p:oleObj name="Visio" r:id="rId3" imgW="1614704" imgH="1432052" progId="Visio.Drawing.11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2043592"/>
                        <a:ext cx="67056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7400" y="3731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32527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3414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54969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8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1001" y="173084"/>
            <a:ext cx="36467" cy="642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1000" y="510404"/>
            <a:ext cx="8763000" cy="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1000" y="265159"/>
            <a:ext cx="8763000" cy="3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8382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1000" y="11430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" y="14478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" y="17526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92938" y="21771"/>
            <a:ext cx="76200" cy="628015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4252" y="59102"/>
            <a:ext cx="92529" cy="65345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0612" y="-23949"/>
            <a:ext cx="95793" cy="655850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1164" y="76200"/>
            <a:ext cx="2178" cy="637703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23358" y="76200"/>
            <a:ext cx="35922" cy="65327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30340" y="59102"/>
            <a:ext cx="90351" cy="64583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38897" y="2177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31717" y="23679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2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30379" y="3633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075465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95351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5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794719" y="-1540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6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2631" y="210534"/>
            <a:ext cx="2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4423851" y="214842"/>
            <a:ext cx="7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T/2</a:t>
            </a:r>
            <a:endParaRPr lang="en-IN" dirty="0"/>
          </a:p>
        </p:txBody>
      </p:sp>
      <p:sp>
        <p:nvSpPr>
          <p:cNvPr id="84" name="Rectangle 83"/>
          <p:cNvSpPr/>
          <p:nvPr/>
        </p:nvSpPr>
        <p:spPr>
          <a:xfrm>
            <a:off x="399233" y="211145"/>
            <a:ext cx="2839769" cy="636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1807536" y="538454"/>
            <a:ext cx="2816716" cy="4571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3186218" y="763084"/>
            <a:ext cx="2838690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5980613" y="1366761"/>
            <a:ext cx="2812326" cy="1175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6364" y="1058776"/>
            <a:ext cx="2800145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7401164" y="1635002"/>
            <a:ext cx="1467974" cy="1175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449583" y="1673979"/>
            <a:ext cx="1409697" cy="53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/>
          <p:cNvSpPr txBox="1"/>
          <p:nvPr/>
        </p:nvSpPr>
        <p:spPr>
          <a:xfrm>
            <a:off x="25855" y="-7620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g1</a:t>
            </a:r>
            <a:endParaRPr lang="en-IN" sz="2000" baseline="-25000" dirty="0"/>
          </a:p>
        </p:txBody>
      </p:sp>
      <p:sp>
        <p:nvSpPr>
          <p:cNvPr id="94" name="TextBox 93"/>
          <p:cNvSpPr txBox="1"/>
          <p:nvPr/>
        </p:nvSpPr>
        <p:spPr>
          <a:xfrm>
            <a:off x="-14067" y="22860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g2</a:t>
            </a:r>
            <a:endParaRPr lang="en-IN" sz="2000" baseline="-25000" dirty="0"/>
          </a:p>
        </p:txBody>
      </p:sp>
      <p:sp>
        <p:nvSpPr>
          <p:cNvPr id="95" name="TextBox 94"/>
          <p:cNvSpPr txBox="1"/>
          <p:nvPr/>
        </p:nvSpPr>
        <p:spPr>
          <a:xfrm>
            <a:off x="10401" y="48527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g3</a:t>
            </a:r>
            <a:endParaRPr lang="en-IN" sz="2000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11296" y="796857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g4</a:t>
            </a:r>
            <a:endParaRPr lang="en-IN" sz="2000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-53077" y="112319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g5</a:t>
            </a:r>
            <a:endParaRPr lang="en-IN" sz="2000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-14067" y="1472779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g6</a:t>
            </a:r>
            <a:endParaRPr lang="en-IN" sz="20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648774" y="1869142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6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61807" y="1816891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1,</a:t>
            </a:r>
            <a:r>
              <a:rPr lang="en-US" b="1" dirty="0">
                <a:solidFill>
                  <a:srgbClr val="00B050"/>
                </a:solidFill>
              </a:rPr>
              <a:t> T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32867" y="1860549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91463" y="1836176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03561" y="1898762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61587" y="1878115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6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" y="2261889"/>
            <a:ext cx="1861270" cy="1881690"/>
          </a:xfrm>
          <a:prstGeom prst="rect">
            <a:avLst/>
          </a:prstGeom>
        </p:spPr>
      </p:pic>
      <p:cxnSp>
        <p:nvCxnSpPr>
          <p:cNvPr id="125" name="Straight Connector 124"/>
          <p:cNvCxnSpPr/>
          <p:nvPr/>
        </p:nvCxnSpPr>
        <p:spPr>
          <a:xfrm>
            <a:off x="929424" y="2960041"/>
            <a:ext cx="273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1924582" y="2336842"/>
            <a:ext cx="1340869" cy="1626365"/>
            <a:chOff x="1910977" y="2144416"/>
            <a:chExt cx="1298827" cy="1626365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1910977" y="2144416"/>
              <a:ext cx="1298827" cy="1626365"/>
              <a:chOff x="9087973" y="671450"/>
              <a:chExt cx="1930767" cy="203613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9974035" y="2245200"/>
                <a:ext cx="298078" cy="462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IN" baseline="-25000" dirty="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14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13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2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9809627" y="671450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IN" baseline="-25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9917895" y="1193523"/>
                  <a:ext cx="298078" cy="346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aseline="-25000" dirty="0" smtClean="0"/>
                    <a:t>B</a:t>
                  </a:r>
                  <a:endParaRPr lang="en-IN" baseline="-25000" dirty="0"/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120" idx="2"/>
                  <a:endCxn id="112" idx="1"/>
                </p:cNvCxnSpPr>
                <p:nvPr/>
              </p:nvCxnSpPr>
              <p:spPr>
                <a:xfrm>
                  <a:off x="9958667" y="1040782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5" name="Group 204"/>
          <p:cNvGrpSpPr/>
          <p:nvPr/>
        </p:nvGrpSpPr>
        <p:grpSpPr>
          <a:xfrm>
            <a:off x="3236157" y="2417303"/>
            <a:ext cx="1450281" cy="1539291"/>
            <a:chOff x="3236157" y="2417303"/>
            <a:chExt cx="1450281" cy="1539291"/>
          </a:xfrm>
        </p:grpSpPr>
        <p:grpSp>
          <p:nvGrpSpPr>
            <p:cNvPr id="182" name="Group 181"/>
            <p:cNvGrpSpPr/>
            <p:nvPr/>
          </p:nvGrpSpPr>
          <p:grpSpPr>
            <a:xfrm>
              <a:off x="3236157" y="2417303"/>
              <a:ext cx="1450281" cy="1539291"/>
              <a:chOff x="9755230" y="2575509"/>
              <a:chExt cx="1450281" cy="1539291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9894792" y="3273334"/>
                <a:ext cx="4719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10414107" y="3297069"/>
                <a:ext cx="207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IN" baseline="-25000" dirty="0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 flipV="1">
                <a:off x="10115227" y="3013024"/>
                <a:ext cx="0" cy="304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10130792" y="3418317"/>
                <a:ext cx="0" cy="304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0115227" y="3013024"/>
                <a:ext cx="3517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10466983" y="2871603"/>
                <a:ext cx="0" cy="1236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10681771" y="2805294"/>
                <a:ext cx="333078" cy="147835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0652974" y="3273334"/>
                <a:ext cx="333078" cy="156489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0681326" y="3663817"/>
                <a:ext cx="333078" cy="156489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 flipV="1">
                <a:off x="11173607" y="2879211"/>
                <a:ext cx="0" cy="9032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90" idx="3"/>
              </p:cNvCxnSpPr>
              <p:nvPr/>
            </p:nvCxnSpPr>
            <p:spPr>
              <a:xfrm flipV="1">
                <a:off x="10986052" y="3351578"/>
                <a:ext cx="15875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89" idx="3"/>
              </p:cNvCxnSpPr>
              <p:nvPr/>
            </p:nvCxnSpPr>
            <p:spPr>
              <a:xfrm flipV="1">
                <a:off x="11014850" y="2879211"/>
                <a:ext cx="15875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9755230" y="3325229"/>
                <a:ext cx="411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d</a:t>
                </a:r>
                <a:endParaRPr lang="en-IN" baseline="-2500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0998503" y="3326921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IN" baseline="-25000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0365813" y="2575509"/>
                <a:ext cx="207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IN" baseline="-2500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0460992" y="3819796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IN" baseline="-25000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 flipV="1">
                <a:off x="11014849" y="3768817"/>
                <a:ext cx="15875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stCxn id="197" idx="2"/>
                <a:endCxn id="189" idx="1"/>
              </p:cNvCxnSpPr>
              <p:nvPr/>
            </p:nvCxnSpPr>
            <p:spPr>
              <a:xfrm>
                <a:off x="10469317" y="2870513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10460992" y="2868631"/>
                <a:ext cx="21415" cy="172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0441689" y="3322562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0061530" y="3429823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4" name="Straight Connector 203"/>
            <p:cNvCxnSpPr/>
            <p:nvPr/>
          </p:nvCxnSpPr>
          <p:spPr>
            <a:xfrm>
              <a:off x="3587862" y="3584883"/>
              <a:ext cx="550534" cy="19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7505236" y="2222641"/>
            <a:ext cx="1340869" cy="1626365"/>
            <a:chOff x="1910977" y="2144416"/>
            <a:chExt cx="1298827" cy="1626365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/>
            <p:cNvGrpSpPr/>
            <p:nvPr/>
          </p:nvGrpSpPr>
          <p:grpSpPr>
            <a:xfrm>
              <a:off x="1910977" y="2144416"/>
              <a:ext cx="1298827" cy="1626365"/>
              <a:chOff x="9087973" y="671450"/>
              <a:chExt cx="1930767" cy="2036138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9974035" y="2245200"/>
                <a:ext cx="298078" cy="46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IN" baseline="-25000" dirty="0"/>
              </a:p>
            </p:txBody>
          </p:sp>
          <p:grpSp>
            <p:nvGrpSpPr>
              <p:cNvPr id="210" name="Group 209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>
                  <a:endCxn id="218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Rectangle 215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19" name="Straight Connector 218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>
                  <a:stCxn id="217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6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9809628" y="671450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IN" baseline="-25000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9956173" y="1323245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IN" baseline="-25000" dirty="0"/>
                </a:p>
              </p:txBody>
            </p: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stCxn id="224" idx="2"/>
                  <a:endCxn id="216" idx="1"/>
                </p:cNvCxnSpPr>
                <p:nvPr/>
              </p:nvCxnSpPr>
              <p:spPr>
                <a:xfrm flipV="1">
                  <a:off x="9958667" y="1051673"/>
                  <a:ext cx="305920" cy="82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1" name="Group 230"/>
          <p:cNvGrpSpPr/>
          <p:nvPr/>
        </p:nvGrpSpPr>
        <p:grpSpPr>
          <a:xfrm>
            <a:off x="4715942" y="2428110"/>
            <a:ext cx="1340869" cy="1626365"/>
            <a:chOff x="1910977" y="2144416"/>
            <a:chExt cx="1298827" cy="1626365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1910977" y="2144416"/>
              <a:ext cx="1298827" cy="1626365"/>
              <a:chOff x="9087973" y="671450"/>
              <a:chExt cx="1930767" cy="2036138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9974035" y="2245200"/>
                <a:ext cx="298078" cy="46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baseline="-25000" dirty="0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>
                  <a:endCxn id="243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Rectangle 240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2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stCxn id="241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TextBox 246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9809628" y="671450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en-IN" baseline="-25000" dirty="0"/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9956173" y="132324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IN" baseline="-25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>
                  <a:stCxn id="249" idx="2"/>
                  <a:endCxn id="241" idx="1"/>
                </p:cNvCxnSpPr>
                <p:nvPr/>
              </p:nvCxnSpPr>
              <p:spPr>
                <a:xfrm flipV="1">
                  <a:off x="9958667" y="1051673"/>
                  <a:ext cx="305920" cy="82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6" name="Group 255"/>
          <p:cNvGrpSpPr/>
          <p:nvPr/>
        </p:nvGrpSpPr>
        <p:grpSpPr>
          <a:xfrm>
            <a:off x="6006228" y="2422370"/>
            <a:ext cx="1450281" cy="1613619"/>
            <a:chOff x="9755230" y="2575509"/>
            <a:chExt cx="1450281" cy="1613619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9894792" y="3273334"/>
              <a:ext cx="471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10414107" y="3297069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IN" baseline="-25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 flipV="1">
              <a:off x="10115227" y="3013024"/>
              <a:ext cx="0" cy="304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10130792" y="3418317"/>
              <a:ext cx="0" cy="304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10115227" y="3013024"/>
              <a:ext cx="3517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10466983" y="2871603"/>
              <a:ext cx="0" cy="123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10681771" y="2805294"/>
              <a:ext cx="333078" cy="147835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0652974" y="3273334"/>
              <a:ext cx="333078" cy="15648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681326" y="3663817"/>
              <a:ext cx="333078" cy="15648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6" name="Straight Connector 265"/>
            <p:cNvCxnSpPr/>
            <p:nvPr/>
          </p:nvCxnSpPr>
          <p:spPr>
            <a:xfrm flipV="1">
              <a:off x="11173607" y="2879211"/>
              <a:ext cx="0" cy="90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64" idx="3"/>
            </p:cNvCxnSpPr>
            <p:nvPr/>
          </p:nvCxnSpPr>
          <p:spPr>
            <a:xfrm flipV="1">
              <a:off x="10986052" y="3351578"/>
              <a:ext cx="1587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63" idx="3"/>
            </p:cNvCxnSpPr>
            <p:nvPr/>
          </p:nvCxnSpPr>
          <p:spPr>
            <a:xfrm flipV="1">
              <a:off x="11014850" y="2879211"/>
              <a:ext cx="15875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/>
            <p:cNvSpPr txBox="1"/>
            <p:nvPr/>
          </p:nvSpPr>
          <p:spPr>
            <a:xfrm>
              <a:off x="9755230" y="3325229"/>
              <a:ext cx="41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d</a:t>
              </a:r>
              <a:endParaRPr lang="en-IN" baseline="-25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0998503" y="3326921"/>
              <a:ext cx="207008" cy="29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IN" baseline="-250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0365813" y="2575509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IN" baseline="-250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0460992" y="3819796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IN" baseline="-25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 flipV="1">
              <a:off x="11014849" y="3768817"/>
              <a:ext cx="1587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endCxn id="263" idx="1"/>
            </p:cNvCxnSpPr>
            <p:nvPr/>
          </p:nvCxnSpPr>
          <p:spPr>
            <a:xfrm flipV="1">
              <a:off x="10469317" y="2879212"/>
              <a:ext cx="212454" cy="6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71" idx="2"/>
            </p:cNvCxnSpPr>
            <p:nvPr/>
          </p:nvCxnSpPr>
          <p:spPr>
            <a:xfrm flipV="1">
              <a:off x="10469317" y="2868631"/>
              <a:ext cx="13091" cy="76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10441689" y="3322562"/>
              <a:ext cx="212454" cy="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0061530" y="3429823"/>
              <a:ext cx="212454" cy="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0144353" y="3717574"/>
              <a:ext cx="523647" cy="17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2" name="Object 311"/>
          <p:cNvGraphicFramePr>
            <a:graphicFrameLocks noChangeAspect="1"/>
          </p:cNvGraphicFramePr>
          <p:nvPr>
            <p:extLst/>
          </p:nvPr>
        </p:nvGraphicFramePr>
        <p:xfrm>
          <a:off x="4226317" y="4177514"/>
          <a:ext cx="4497651" cy="2759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1" name="Visio" r:id="rId4" imgW="1614704" imgH="1432052" progId="Visio.Drawing.11">
                  <p:embed/>
                </p:oleObj>
              </mc:Choice>
              <mc:Fallback>
                <p:oleObj name="Visio" r:id="rId4" imgW="1614704" imgH="1432052" progId="Visio.Drawing.11">
                  <p:embed/>
                  <p:pic>
                    <p:nvPicPr>
                      <p:cNvPr id="312" name="Object 3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6317" y="4177514"/>
                        <a:ext cx="4497651" cy="2759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838012" y="2837059"/>
            <a:ext cx="180944" cy="16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7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9" grpId="0" animBg="1"/>
      <p:bldP spid="91" grpId="0" animBg="1"/>
      <p:bldP spid="92" grpId="0" animBg="1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1001" y="173084"/>
            <a:ext cx="36467" cy="642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1000" y="510404"/>
            <a:ext cx="8763000" cy="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1000" y="265159"/>
            <a:ext cx="8763000" cy="3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8382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1000" y="11430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" y="14478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" y="17526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92938" y="21771"/>
            <a:ext cx="76200" cy="628015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4252" y="59102"/>
            <a:ext cx="92529" cy="65345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0612" y="-23949"/>
            <a:ext cx="95793" cy="655850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1164" y="76200"/>
            <a:ext cx="2178" cy="637703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23358" y="76200"/>
            <a:ext cx="35922" cy="65327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30340" y="59102"/>
            <a:ext cx="90351" cy="64583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38897" y="2177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31717" y="23679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2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30379" y="3633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075465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95351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5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794719" y="-1540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6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2631" y="210534"/>
            <a:ext cx="2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4423851" y="214842"/>
            <a:ext cx="7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T/2</a:t>
            </a:r>
            <a:endParaRPr lang="en-IN" dirty="0"/>
          </a:p>
        </p:txBody>
      </p:sp>
      <p:sp>
        <p:nvSpPr>
          <p:cNvPr id="84" name="Rectangle 83"/>
          <p:cNvSpPr/>
          <p:nvPr/>
        </p:nvSpPr>
        <p:spPr>
          <a:xfrm>
            <a:off x="399233" y="211145"/>
            <a:ext cx="4257131" cy="1041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1807535" y="480070"/>
            <a:ext cx="4257131" cy="104104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3186217" y="763084"/>
            <a:ext cx="4257131" cy="10410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5980613" y="1366761"/>
            <a:ext cx="2812326" cy="1175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6364" y="1058777"/>
            <a:ext cx="4136573" cy="552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380999" y="1397983"/>
            <a:ext cx="1459745" cy="478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7401164" y="1635002"/>
            <a:ext cx="1467974" cy="1175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449583" y="1673978"/>
            <a:ext cx="2849910" cy="67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/>
          <p:cNvSpPr txBox="1"/>
          <p:nvPr/>
        </p:nvSpPr>
        <p:spPr>
          <a:xfrm>
            <a:off x="25855" y="-7620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g1</a:t>
            </a:r>
            <a:endParaRPr lang="en-IN" sz="2000" baseline="-25000" dirty="0"/>
          </a:p>
        </p:txBody>
      </p:sp>
      <p:sp>
        <p:nvSpPr>
          <p:cNvPr id="94" name="TextBox 93"/>
          <p:cNvSpPr txBox="1"/>
          <p:nvPr/>
        </p:nvSpPr>
        <p:spPr>
          <a:xfrm>
            <a:off x="-14067" y="22860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g2</a:t>
            </a:r>
            <a:endParaRPr lang="en-IN" sz="2000" baseline="-25000" dirty="0"/>
          </a:p>
        </p:txBody>
      </p:sp>
      <p:sp>
        <p:nvSpPr>
          <p:cNvPr id="95" name="TextBox 94"/>
          <p:cNvSpPr txBox="1"/>
          <p:nvPr/>
        </p:nvSpPr>
        <p:spPr>
          <a:xfrm>
            <a:off x="10401" y="48527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g3</a:t>
            </a:r>
            <a:endParaRPr lang="en-IN" sz="2000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11296" y="796857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g4</a:t>
            </a:r>
            <a:endParaRPr lang="en-IN" sz="2000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-53077" y="1123190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g5</a:t>
            </a:r>
            <a:endParaRPr lang="en-IN" sz="2000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-14067" y="1472779"/>
            <a:ext cx="45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g6</a:t>
            </a:r>
            <a:endParaRPr lang="en-IN" sz="20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648774" y="1869142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6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61807" y="1816891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baseline="-25000" dirty="0" smtClean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 T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32867" y="1860549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91463" y="1836176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,T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03561" y="1898762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61587" y="1878115"/>
            <a:ext cx="97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6</a:t>
            </a:r>
            <a:endParaRPr lang="en-IN" b="1" baseline="-25000" dirty="0">
              <a:solidFill>
                <a:srgbClr val="00B05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708666" y="4109046"/>
            <a:ext cx="91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94787" y="4642411"/>
            <a:ext cx="8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82166" y="5127609"/>
            <a:ext cx="70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4787" y="5574681"/>
            <a:ext cx="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226250" y="4132282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158439" y="4617223"/>
            <a:ext cx="91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015525" y="5113975"/>
            <a:ext cx="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174803" y="6464885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675896" y="4118668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049175" y="4184486"/>
            <a:ext cx="8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6312528" y="4238398"/>
            <a:ext cx="8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785779" y="4158362"/>
            <a:ext cx="7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-78425" y="403860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an</a:t>
            </a:r>
            <a:r>
              <a:rPr lang="en-US" baseline="-25000" dirty="0" smtClean="0"/>
              <a:t> </a:t>
            </a:r>
            <a:endParaRPr lang="en-IN" baseline="-25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-91436" y="459567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bn</a:t>
            </a:r>
            <a:r>
              <a:rPr lang="en-US" baseline="-25000" dirty="0" smtClean="0"/>
              <a:t> </a:t>
            </a:r>
            <a:endParaRPr lang="en-IN" baseline="-25000" dirty="0"/>
          </a:p>
        </p:txBody>
      </p:sp>
      <p:sp>
        <p:nvSpPr>
          <p:cNvPr id="288" name="TextBox 287"/>
          <p:cNvSpPr txBox="1"/>
          <p:nvPr/>
        </p:nvSpPr>
        <p:spPr>
          <a:xfrm>
            <a:off x="-53600" y="508544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cn</a:t>
            </a:r>
            <a:r>
              <a:rPr lang="en-US" baseline="-25000" dirty="0" smtClean="0">
                <a:solidFill>
                  <a:srgbClr val="0070C0"/>
                </a:solidFill>
              </a:rPr>
              <a:t> 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-78225" y="5605382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AB 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-66211" y="598598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baseline="-25000" dirty="0" smtClean="0">
                <a:solidFill>
                  <a:srgbClr val="00B050"/>
                </a:solidFill>
              </a:rPr>
              <a:t>BC 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-66211" y="639163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CA 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583878" y="4615237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412127" y="5111806"/>
            <a:ext cx="8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568785" y="6035751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099943" y="471611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979076" y="5215812"/>
            <a:ext cx="91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4995888" y="5714570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6327414" y="4768408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7658068" y="4761757"/>
            <a:ext cx="8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6301596" y="519984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7567756" y="521346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467961" y="6533591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738803" y="6014278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pic>
        <p:nvPicPr>
          <p:cNvPr id="279" name="Picture 2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" y="2261889"/>
            <a:ext cx="1861270" cy="18816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15063" y="2978393"/>
            <a:ext cx="204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1924582" y="2336842"/>
            <a:ext cx="1340869" cy="1626365"/>
            <a:chOff x="1910977" y="2144416"/>
            <a:chExt cx="1298827" cy="1626365"/>
          </a:xfrm>
        </p:grpSpPr>
        <p:cxnSp>
          <p:nvCxnSpPr>
            <p:cNvPr id="313" name="Straight Connector 312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313"/>
            <p:cNvGrpSpPr/>
            <p:nvPr/>
          </p:nvGrpSpPr>
          <p:grpSpPr>
            <a:xfrm>
              <a:off x="1910977" y="2144416"/>
              <a:ext cx="1298827" cy="1626365"/>
              <a:chOff x="9087973" y="671450"/>
              <a:chExt cx="1930767" cy="2036137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9974035" y="2245200"/>
                <a:ext cx="298078" cy="462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IN" baseline="-25000" dirty="0"/>
              </a:p>
            </p:txBody>
          </p:sp>
          <p:grpSp>
            <p:nvGrpSpPr>
              <p:cNvPr id="316" name="Group 315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>
                  <a:endCxn id="324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2" name="Rectangle 321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25" name="Straight Connector 324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>
                  <a:stCxn id="323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>
                  <a:stCxn id="322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8" name="TextBox 327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9809627" y="671450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IN" baseline="-25000" dirty="0"/>
                </a:p>
              </p:txBody>
            </p:sp>
            <p:sp>
              <p:nvSpPr>
                <p:cNvPr id="331" name="TextBox 330"/>
                <p:cNvSpPr txBox="1"/>
                <p:nvPr/>
              </p:nvSpPr>
              <p:spPr>
                <a:xfrm>
                  <a:off x="9917895" y="1193523"/>
                  <a:ext cx="298078" cy="346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aseline="-25000" dirty="0" smtClean="0"/>
                    <a:t>B</a:t>
                  </a:r>
                  <a:endParaRPr lang="en-IN" baseline="-25000" dirty="0"/>
                </a:p>
              </p:txBody>
            </p:sp>
            <p:cxnSp>
              <p:nvCxnSpPr>
                <p:cNvPr id="332" name="Straight Connector 331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>
                  <a:stCxn id="330" idx="2"/>
                  <a:endCxn id="322" idx="1"/>
                </p:cNvCxnSpPr>
                <p:nvPr/>
              </p:nvCxnSpPr>
              <p:spPr>
                <a:xfrm>
                  <a:off x="9958667" y="1040782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6" name="Group 335"/>
          <p:cNvGrpSpPr/>
          <p:nvPr/>
        </p:nvGrpSpPr>
        <p:grpSpPr>
          <a:xfrm>
            <a:off x="3236157" y="2417303"/>
            <a:ext cx="1450281" cy="1539291"/>
            <a:chOff x="3236157" y="2417303"/>
            <a:chExt cx="1450281" cy="1539291"/>
          </a:xfrm>
        </p:grpSpPr>
        <p:grpSp>
          <p:nvGrpSpPr>
            <p:cNvPr id="337" name="Group 336"/>
            <p:cNvGrpSpPr/>
            <p:nvPr/>
          </p:nvGrpSpPr>
          <p:grpSpPr>
            <a:xfrm>
              <a:off x="3236157" y="2417303"/>
              <a:ext cx="1450281" cy="1539291"/>
              <a:chOff x="9755230" y="2575509"/>
              <a:chExt cx="1450281" cy="1539291"/>
            </a:xfrm>
          </p:grpSpPr>
          <p:cxnSp>
            <p:nvCxnSpPr>
              <p:cNvPr id="339" name="Straight Connector 338"/>
              <p:cNvCxnSpPr/>
              <p:nvPr/>
            </p:nvCxnSpPr>
            <p:spPr>
              <a:xfrm>
                <a:off x="9894792" y="3273334"/>
                <a:ext cx="4719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TextBox 339"/>
              <p:cNvSpPr txBox="1"/>
              <p:nvPr/>
            </p:nvSpPr>
            <p:spPr>
              <a:xfrm>
                <a:off x="10414107" y="3297069"/>
                <a:ext cx="207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IN" baseline="-25000" dirty="0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10115227" y="3013024"/>
                <a:ext cx="0" cy="304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 flipV="1">
                <a:off x="10130792" y="3418317"/>
                <a:ext cx="0" cy="3043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10115227" y="3013024"/>
                <a:ext cx="3517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10466983" y="2871603"/>
                <a:ext cx="0" cy="1236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Rectangle 344"/>
              <p:cNvSpPr/>
              <p:nvPr/>
            </p:nvSpPr>
            <p:spPr>
              <a:xfrm>
                <a:off x="10681771" y="2805294"/>
                <a:ext cx="333078" cy="147835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10652974" y="3273334"/>
                <a:ext cx="333078" cy="156489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0681326" y="3663817"/>
                <a:ext cx="333078" cy="156489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8" name="Straight Connector 347"/>
              <p:cNvCxnSpPr/>
              <p:nvPr/>
            </p:nvCxnSpPr>
            <p:spPr>
              <a:xfrm flipV="1">
                <a:off x="11173607" y="2879211"/>
                <a:ext cx="0" cy="9032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>
                <a:stCxn id="346" idx="3"/>
              </p:cNvCxnSpPr>
              <p:nvPr/>
            </p:nvCxnSpPr>
            <p:spPr>
              <a:xfrm flipV="1">
                <a:off x="10986052" y="3351578"/>
                <a:ext cx="15875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>
                <a:stCxn id="345" idx="3"/>
              </p:cNvCxnSpPr>
              <p:nvPr/>
            </p:nvCxnSpPr>
            <p:spPr>
              <a:xfrm flipV="1">
                <a:off x="11014850" y="2879211"/>
                <a:ext cx="15875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350"/>
              <p:cNvSpPr txBox="1"/>
              <p:nvPr/>
            </p:nvSpPr>
            <p:spPr>
              <a:xfrm>
                <a:off x="9755230" y="3325229"/>
                <a:ext cx="411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d</a:t>
                </a:r>
                <a:endParaRPr lang="en-IN" baseline="-25000" dirty="0"/>
              </a:p>
            </p:txBody>
          </p:sp>
          <p:sp>
            <p:nvSpPr>
              <p:cNvPr id="352" name="TextBox 351"/>
              <p:cNvSpPr txBox="1"/>
              <p:nvPr/>
            </p:nvSpPr>
            <p:spPr>
              <a:xfrm>
                <a:off x="10998503" y="3326921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IN" baseline="-25000" dirty="0"/>
              </a:p>
            </p:txBody>
          </p:sp>
          <p:sp>
            <p:nvSpPr>
              <p:cNvPr id="353" name="TextBox 352"/>
              <p:cNvSpPr txBox="1"/>
              <p:nvPr/>
            </p:nvSpPr>
            <p:spPr>
              <a:xfrm>
                <a:off x="10365813" y="2575509"/>
                <a:ext cx="207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IN" baseline="-25000" dirty="0"/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>
                <a:off x="10460992" y="3819796"/>
                <a:ext cx="207008" cy="29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IN" baseline="-25000" dirty="0"/>
              </a:p>
            </p:txBody>
          </p:sp>
          <p:cxnSp>
            <p:nvCxnSpPr>
              <p:cNvPr id="355" name="Straight Connector 354"/>
              <p:cNvCxnSpPr/>
              <p:nvPr/>
            </p:nvCxnSpPr>
            <p:spPr>
              <a:xfrm flipV="1">
                <a:off x="11014849" y="3768817"/>
                <a:ext cx="15875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>
                <a:stCxn id="353" idx="2"/>
                <a:endCxn id="345" idx="1"/>
              </p:cNvCxnSpPr>
              <p:nvPr/>
            </p:nvCxnSpPr>
            <p:spPr>
              <a:xfrm>
                <a:off x="10469317" y="2870513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flipV="1">
                <a:off x="10460992" y="2868631"/>
                <a:ext cx="21415" cy="172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10441689" y="3322562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10061530" y="3429823"/>
                <a:ext cx="212454" cy="8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8" name="Straight Connector 337"/>
            <p:cNvCxnSpPr/>
            <p:nvPr/>
          </p:nvCxnSpPr>
          <p:spPr>
            <a:xfrm>
              <a:off x="3587862" y="3584883"/>
              <a:ext cx="550534" cy="19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/>
        </p:nvGrpSpPr>
        <p:grpSpPr>
          <a:xfrm>
            <a:off x="7505236" y="2222641"/>
            <a:ext cx="1340869" cy="1626365"/>
            <a:chOff x="1910977" y="2144416"/>
            <a:chExt cx="1298827" cy="1626365"/>
          </a:xfrm>
        </p:grpSpPr>
        <p:cxnSp>
          <p:nvCxnSpPr>
            <p:cNvPr id="361" name="Straight Connector 360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/>
            <p:cNvGrpSpPr/>
            <p:nvPr/>
          </p:nvGrpSpPr>
          <p:grpSpPr>
            <a:xfrm>
              <a:off x="1910977" y="2144416"/>
              <a:ext cx="1298827" cy="1626365"/>
              <a:chOff x="9087973" y="671450"/>
              <a:chExt cx="1930767" cy="2036138"/>
            </a:xfrm>
          </p:grpSpPr>
          <p:sp>
            <p:nvSpPr>
              <p:cNvPr id="363" name="TextBox 362"/>
              <p:cNvSpPr txBox="1"/>
              <p:nvPr/>
            </p:nvSpPr>
            <p:spPr>
              <a:xfrm>
                <a:off x="9974035" y="2245200"/>
                <a:ext cx="298078" cy="46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IN" baseline="-25000" dirty="0"/>
              </a:p>
            </p:txBody>
          </p:sp>
          <p:grpSp>
            <p:nvGrpSpPr>
              <p:cNvPr id="364" name="Group 363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365" name="Straight Connector 364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/>
                <p:cNvCxnSpPr>
                  <a:endCxn id="372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0" name="Rectangle 369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73" name="Straight Connector 372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/>
                <p:cNvCxnSpPr>
                  <a:stCxn id="371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>
                  <a:stCxn id="370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6" name="TextBox 375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377" name="TextBox 376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378" name="TextBox 377"/>
                <p:cNvSpPr txBox="1"/>
                <p:nvPr/>
              </p:nvSpPr>
              <p:spPr>
                <a:xfrm>
                  <a:off x="9809628" y="671450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IN" baseline="-25000" dirty="0"/>
                </a:p>
              </p:txBody>
            </p:sp>
            <p:sp>
              <p:nvSpPr>
                <p:cNvPr id="379" name="TextBox 378"/>
                <p:cNvSpPr txBox="1"/>
                <p:nvPr/>
              </p:nvSpPr>
              <p:spPr>
                <a:xfrm>
                  <a:off x="9956173" y="1323245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IN" baseline="-25000" dirty="0"/>
                </a:p>
              </p:txBody>
            </p:sp>
            <p:cxnSp>
              <p:nvCxnSpPr>
                <p:cNvPr id="380" name="Straight Connector 379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>
                  <a:stCxn id="378" idx="2"/>
                  <a:endCxn id="370" idx="1"/>
                </p:cNvCxnSpPr>
                <p:nvPr/>
              </p:nvCxnSpPr>
              <p:spPr>
                <a:xfrm flipV="1">
                  <a:off x="9958667" y="1051673"/>
                  <a:ext cx="305920" cy="82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4" name="Group 383"/>
          <p:cNvGrpSpPr/>
          <p:nvPr/>
        </p:nvGrpSpPr>
        <p:grpSpPr>
          <a:xfrm>
            <a:off x="4715942" y="2428110"/>
            <a:ext cx="1340869" cy="1626365"/>
            <a:chOff x="1910977" y="2144416"/>
            <a:chExt cx="1298827" cy="1626365"/>
          </a:xfrm>
        </p:grpSpPr>
        <p:cxnSp>
          <p:nvCxnSpPr>
            <p:cNvPr id="385" name="Straight Connector 384"/>
            <p:cNvCxnSpPr/>
            <p:nvPr/>
          </p:nvCxnSpPr>
          <p:spPr>
            <a:xfrm>
              <a:off x="1940182" y="284224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 385"/>
            <p:cNvGrpSpPr/>
            <p:nvPr/>
          </p:nvGrpSpPr>
          <p:grpSpPr>
            <a:xfrm>
              <a:off x="1910977" y="2144416"/>
              <a:ext cx="1298827" cy="1626365"/>
              <a:chOff x="9087973" y="671450"/>
              <a:chExt cx="1930767" cy="2036138"/>
            </a:xfrm>
          </p:grpSpPr>
          <p:sp>
            <p:nvSpPr>
              <p:cNvPr id="387" name="TextBox 386"/>
              <p:cNvSpPr txBox="1"/>
              <p:nvPr/>
            </p:nvSpPr>
            <p:spPr>
              <a:xfrm>
                <a:off x="9974035" y="2245200"/>
                <a:ext cx="298078" cy="46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IN" baseline="-25000" dirty="0"/>
              </a:p>
            </p:txBody>
          </p:sp>
          <p:grpSp>
            <p:nvGrpSpPr>
              <p:cNvPr id="388" name="Group 387"/>
              <p:cNvGrpSpPr/>
              <p:nvPr/>
            </p:nvGrpSpPr>
            <p:grpSpPr>
              <a:xfrm>
                <a:off x="9087973" y="671450"/>
                <a:ext cx="1930767" cy="1558431"/>
                <a:chOff x="9087973" y="671450"/>
                <a:chExt cx="1930767" cy="1558431"/>
              </a:xfrm>
            </p:grpSpPr>
            <p:cxnSp>
              <p:nvCxnSpPr>
                <p:cNvPr id="389" name="Straight Connector 388"/>
                <p:cNvCxnSpPr/>
                <p:nvPr/>
              </p:nvCxnSpPr>
              <p:spPr>
                <a:xfrm flipV="1">
                  <a:off x="9448800" y="1219200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 flipV="1">
                  <a:off x="9471212" y="1726609"/>
                  <a:ext cx="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9448800" y="1219200"/>
                  <a:ext cx="50650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>
                  <a:endCxn id="396" idx="1"/>
                </p:cNvCxnSpPr>
                <p:nvPr/>
              </p:nvCxnSpPr>
              <p:spPr>
                <a:xfrm>
                  <a:off x="9471212" y="2107609"/>
                  <a:ext cx="792734" cy="24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>
                <a:xfrm flipV="1">
                  <a:off x="9955306" y="1042147"/>
                  <a:ext cx="0" cy="154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Rectangle 393"/>
                <p:cNvSpPr/>
                <p:nvPr/>
              </p:nvSpPr>
              <p:spPr>
                <a:xfrm>
                  <a:off x="10264588" y="959131"/>
                  <a:ext cx="479612" cy="185083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10223122" y="1545096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6" name="Rectangle 395"/>
                <p:cNvSpPr/>
                <p:nvPr/>
              </p:nvSpPr>
              <p:spPr>
                <a:xfrm>
                  <a:off x="10263946" y="2033964"/>
                  <a:ext cx="479611" cy="195917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 flipV="1">
                  <a:off x="10972800" y="1051672"/>
                  <a:ext cx="0" cy="1130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>
                  <a:stCxn id="395" idx="3"/>
                </p:cNvCxnSpPr>
                <p:nvPr/>
              </p:nvCxnSpPr>
              <p:spPr>
                <a:xfrm flipV="1">
                  <a:off x="10702733" y="1643054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>
                  <a:stCxn id="394" idx="3"/>
                </p:cNvCxnSpPr>
                <p:nvPr/>
              </p:nvCxnSpPr>
              <p:spPr>
                <a:xfrm flipV="1">
                  <a:off x="10744200" y="1051672"/>
                  <a:ext cx="2286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" name="TextBox 399"/>
                <p:cNvSpPr txBox="1"/>
                <p:nvPr/>
              </p:nvSpPr>
              <p:spPr>
                <a:xfrm>
                  <a:off x="9087973" y="1610067"/>
                  <a:ext cx="434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V</a:t>
                  </a:r>
                  <a:r>
                    <a:rPr lang="en-US" baseline="-25000" dirty="0" err="1" smtClean="0"/>
                    <a:t>d</a:t>
                  </a:r>
                  <a:endParaRPr lang="en-IN" baseline="-25000" dirty="0"/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10720661" y="161218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IN" baseline="-25000" dirty="0"/>
                </a:p>
              </p:txBody>
            </p:sp>
            <p:sp>
              <p:nvSpPr>
                <p:cNvPr id="402" name="TextBox 401"/>
                <p:cNvSpPr txBox="1"/>
                <p:nvPr/>
              </p:nvSpPr>
              <p:spPr>
                <a:xfrm>
                  <a:off x="9809628" y="671450"/>
                  <a:ext cx="298078" cy="462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en-IN" baseline="-25000" dirty="0"/>
                </a:p>
              </p:txBody>
            </p:sp>
            <p:sp>
              <p:nvSpPr>
                <p:cNvPr id="403" name="TextBox 402"/>
                <p:cNvSpPr txBox="1"/>
                <p:nvPr/>
              </p:nvSpPr>
              <p:spPr>
                <a:xfrm>
                  <a:off x="9956173" y="1323245"/>
                  <a:ext cx="298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IN" baseline="-25000" dirty="0"/>
                </a:p>
              </p:txBody>
            </p:sp>
            <p:cxnSp>
              <p:nvCxnSpPr>
                <p:cNvPr id="404" name="Straight Connector 403"/>
                <p:cNvCxnSpPr/>
                <p:nvPr/>
              </p:nvCxnSpPr>
              <p:spPr>
                <a:xfrm flipV="1">
                  <a:off x="10744198" y="2165419"/>
                  <a:ext cx="22860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>
                  <a:stCxn id="402" idx="2"/>
                  <a:endCxn id="394" idx="1"/>
                </p:cNvCxnSpPr>
                <p:nvPr/>
              </p:nvCxnSpPr>
              <p:spPr>
                <a:xfrm flipV="1">
                  <a:off x="9958667" y="1051673"/>
                  <a:ext cx="305920" cy="82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>
                  <a:off x="9918885" y="1606728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/>
                <p:cNvCxnSpPr/>
                <p:nvPr/>
              </p:nvCxnSpPr>
              <p:spPr>
                <a:xfrm>
                  <a:off x="9371479" y="1741013"/>
                  <a:ext cx="305921" cy="108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8" name="Group 407"/>
          <p:cNvGrpSpPr/>
          <p:nvPr/>
        </p:nvGrpSpPr>
        <p:grpSpPr>
          <a:xfrm>
            <a:off x="6006228" y="2422370"/>
            <a:ext cx="1450281" cy="1613619"/>
            <a:chOff x="9755230" y="2575509"/>
            <a:chExt cx="1450281" cy="1613619"/>
          </a:xfrm>
        </p:grpSpPr>
        <p:cxnSp>
          <p:nvCxnSpPr>
            <p:cNvPr id="409" name="Straight Connector 408"/>
            <p:cNvCxnSpPr/>
            <p:nvPr/>
          </p:nvCxnSpPr>
          <p:spPr>
            <a:xfrm>
              <a:off x="9894792" y="3273334"/>
              <a:ext cx="471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Box 409"/>
            <p:cNvSpPr txBox="1"/>
            <p:nvPr/>
          </p:nvSpPr>
          <p:spPr>
            <a:xfrm>
              <a:off x="10414107" y="3297069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IN" baseline="-25000" dirty="0"/>
            </a:p>
          </p:txBody>
        </p:sp>
        <p:cxnSp>
          <p:nvCxnSpPr>
            <p:cNvPr id="411" name="Straight Connector 410"/>
            <p:cNvCxnSpPr/>
            <p:nvPr/>
          </p:nvCxnSpPr>
          <p:spPr>
            <a:xfrm flipV="1">
              <a:off x="10115227" y="3013024"/>
              <a:ext cx="0" cy="304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flipV="1">
              <a:off x="10130792" y="3418317"/>
              <a:ext cx="0" cy="304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10115227" y="3013024"/>
              <a:ext cx="3517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V="1">
              <a:off x="10466983" y="2871603"/>
              <a:ext cx="0" cy="123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Rectangle 414"/>
            <p:cNvSpPr/>
            <p:nvPr/>
          </p:nvSpPr>
          <p:spPr>
            <a:xfrm>
              <a:off x="10681771" y="2805294"/>
              <a:ext cx="333078" cy="147835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0652974" y="3273334"/>
              <a:ext cx="333078" cy="15648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0681326" y="3663817"/>
              <a:ext cx="333078" cy="15648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8" name="Straight Connector 417"/>
            <p:cNvCxnSpPr/>
            <p:nvPr/>
          </p:nvCxnSpPr>
          <p:spPr>
            <a:xfrm flipV="1">
              <a:off x="11173607" y="2879211"/>
              <a:ext cx="0" cy="90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>
              <a:stCxn id="416" idx="3"/>
            </p:cNvCxnSpPr>
            <p:nvPr/>
          </p:nvCxnSpPr>
          <p:spPr>
            <a:xfrm flipV="1">
              <a:off x="10986052" y="3351578"/>
              <a:ext cx="1587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15" idx="3"/>
            </p:cNvCxnSpPr>
            <p:nvPr/>
          </p:nvCxnSpPr>
          <p:spPr>
            <a:xfrm flipV="1">
              <a:off x="11014850" y="2879211"/>
              <a:ext cx="15875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TextBox 420"/>
            <p:cNvSpPr txBox="1"/>
            <p:nvPr/>
          </p:nvSpPr>
          <p:spPr>
            <a:xfrm>
              <a:off x="9755230" y="3325229"/>
              <a:ext cx="41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d</a:t>
              </a:r>
              <a:endParaRPr lang="en-IN" baseline="-25000" dirty="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10998503" y="3326921"/>
              <a:ext cx="207008" cy="29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IN" baseline="-25000" dirty="0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10365813" y="2575509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IN" baseline="-25000" dirty="0"/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10460992" y="3819796"/>
              <a:ext cx="20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IN" baseline="-25000" dirty="0"/>
            </a:p>
          </p:txBody>
        </p:sp>
        <p:cxnSp>
          <p:nvCxnSpPr>
            <p:cNvPr id="425" name="Straight Connector 424"/>
            <p:cNvCxnSpPr/>
            <p:nvPr/>
          </p:nvCxnSpPr>
          <p:spPr>
            <a:xfrm flipV="1">
              <a:off x="11014849" y="3768817"/>
              <a:ext cx="1587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endCxn id="415" idx="1"/>
            </p:cNvCxnSpPr>
            <p:nvPr/>
          </p:nvCxnSpPr>
          <p:spPr>
            <a:xfrm flipV="1">
              <a:off x="10469317" y="2879212"/>
              <a:ext cx="212454" cy="6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>
              <a:stCxn id="423" idx="2"/>
            </p:cNvCxnSpPr>
            <p:nvPr/>
          </p:nvCxnSpPr>
          <p:spPr>
            <a:xfrm flipV="1">
              <a:off x="10469317" y="2868631"/>
              <a:ext cx="13091" cy="76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10441689" y="3322562"/>
              <a:ext cx="212454" cy="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10061530" y="3429823"/>
              <a:ext cx="212454" cy="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10144353" y="3717574"/>
              <a:ext cx="523647" cy="17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" name="TextBox 430"/>
          <p:cNvSpPr txBox="1"/>
          <p:nvPr/>
        </p:nvSpPr>
        <p:spPr>
          <a:xfrm>
            <a:off x="3703566" y="5712983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2161272" y="5687356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6354474" y="5712983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7738803" y="5712983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601482" y="6040280"/>
            <a:ext cx="8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2133567" y="6071770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4996133" y="6166254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6472391" y="6185399"/>
            <a:ext cx="8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657154" y="6445098"/>
            <a:ext cx="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3438990" y="6562297"/>
            <a:ext cx="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5057470" y="6598956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7638259" y="6520813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1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172" grpId="0"/>
      <p:bldP spid="173" grpId="0"/>
      <p:bldP spid="174" grpId="0"/>
      <p:bldP spid="177" grpId="0"/>
      <p:bldP spid="179" grpId="0"/>
      <p:bldP spid="1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5" grpId="0"/>
      <p:bldP spid="297" grpId="0"/>
      <p:bldP spid="298" grpId="0"/>
      <p:bldP spid="299" grpId="0"/>
      <p:bldP spid="302" grpId="0"/>
      <p:bldP spid="303" grpId="0"/>
      <p:bldP spid="304" grpId="0"/>
      <p:bldP spid="305" grpId="0"/>
      <p:bldP spid="309" grpId="0"/>
      <p:bldP spid="310" grpId="0"/>
      <p:bldP spid="431" grpId="0"/>
      <p:bldP spid="432" grpId="0"/>
      <p:bldP spid="433" grpId="0"/>
      <p:bldP spid="434" grpId="0"/>
      <p:bldP spid="435" grpId="0"/>
      <p:bldP spid="436" grpId="0"/>
      <p:bldP spid="437" grpId="0"/>
      <p:bldP spid="438" grpId="0"/>
      <p:bldP spid="439" grpId="0"/>
      <p:bldP spid="440" grpId="0"/>
      <p:bldP spid="441" grpId="0"/>
      <p:bldP spid="4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1001" y="173084"/>
            <a:ext cx="36467" cy="642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7468" y="915069"/>
            <a:ext cx="8763000" cy="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349" y="461215"/>
            <a:ext cx="8763000" cy="3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15233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1000" y="22098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" y="28956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7468" y="3581400"/>
            <a:ext cx="876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92938" y="21771"/>
            <a:ext cx="76200" cy="628015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4252" y="59102"/>
            <a:ext cx="92529" cy="65345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0612" y="-23949"/>
            <a:ext cx="95793" cy="655850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1164" y="76200"/>
            <a:ext cx="2178" cy="637703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23358" y="76200"/>
            <a:ext cx="35922" cy="65327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30340" y="59102"/>
            <a:ext cx="90351" cy="645835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38897" y="2177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31717" y="23679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2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30379" y="36331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075465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95351" y="9345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5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794719" y="-1540"/>
            <a:ext cx="273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6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2631" y="210534"/>
            <a:ext cx="2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4423851" y="214842"/>
            <a:ext cx="7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T/2</a:t>
            </a:r>
            <a:endParaRPr lang="en-IN" dirty="0"/>
          </a:p>
        </p:txBody>
      </p:sp>
      <p:sp>
        <p:nvSpPr>
          <p:cNvPr id="286" name="TextBox 285"/>
          <p:cNvSpPr txBox="1"/>
          <p:nvPr/>
        </p:nvSpPr>
        <p:spPr>
          <a:xfrm>
            <a:off x="-78425" y="403860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an 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-91436" y="459567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bn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-53600" y="508544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cn</a:t>
            </a:r>
            <a:r>
              <a:rPr lang="en-US" baseline="-25000" dirty="0" smtClean="0">
                <a:solidFill>
                  <a:srgbClr val="0070C0"/>
                </a:solidFill>
              </a:rPr>
              <a:t> 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-78225" y="5605382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AB 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-66211" y="598598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baseline="-25000" dirty="0" smtClean="0">
                <a:solidFill>
                  <a:srgbClr val="00B050"/>
                </a:solidFill>
              </a:rPr>
              <a:t>BC 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-66211" y="639163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CA 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-37731" y="22706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an </a:t>
            </a:r>
            <a:endParaRPr lang="en-IN" baseline="-25000" dirty="0"/>
          </a:p>
        </p:txBody>
      </p:sp>
      <p:sp>
        <p:nvSpPr>
          <p:cNvPr id="312" name="TextBox 311"/>
          <p:cNvSpPr txBox="1"/>
          <p:nvPr/>
        </p:nvSpPr>
        <p:spPr>
          <a:xfrm>
            <a:off x="-50742" y="784130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bn</a:t>
            </a:r>
            <a:r>
              <a:rPr lang="en-US" baseline="-25000" dirty="0" smtClean="0"/>
              <a:t> </a:t>
            </a:r>
            <a:endParaRPr lang="en-IN" baseline="-25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-12906" y="1273907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cn</a:t>
            </a:r>
            <a:r>
              <a:rPr lang="en-US" baseline="-25000" dirty="0" smtClean="0"/>
              <a:t> </a:t>
            </a:r>
            <a:endParaRPr lang="en-IN" baseline="-25000" dirty="0"/>
          </a:p>
        </p:txBody>
      </p:sp>
      <p:sp>
        <p:nvSpPr>
          <p:cNvPr id="314" name="TextBox 313"/>
          <p:cNvSpPr txBox="1"/>
          <p:nvPr/>
        </p:nvSpPr>
        <p:spPr>
          <a:xfrm>
            <a:off x="-37531" y="1793842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AB </a:t>
            </a:r>
            <a:endParaRPr lang="en-IN" baseline="-25000" dirty="0"/>
          </a:p>
        </p:txBody>
      </p:sp>
      <p:sp>
        <p:nvSpPr>
          <p:cNvPr id="315" name="TextBox 314"/>
          <p:cNvSpPr txBox="1"/>
          <p:nvPr/>
        </p:nvSpPr>
        <p:spPr>
          <a:xfrm>
            <a:off x="-25517" y="2488629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BC </a:t>
            </a:r>
            <a:endParaRPr lang="en-IN" baseline="-25000" dirty="0"/>
          </a:p>
        </p:txBody>
      </p:sp>
      <p:sp>
        <p:nvSpPr>
          <p:cNvPr id="316" name="TextBox 315"/>
          <p:cNvSpPr txBox="1"/>
          <p:nvPr/>
        </p:nvSpPr>
        <p:spPr>
          <a:xfrm>
            <a:off x="-25517" y="3230835"/>
            <a:ext cx="4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CA </a:t>
            </a:r>
            <a:endParaRPr lang="en-IN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393864" y="317226"/>
            <a:ext cx="1465416" cy="19900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Rectangle 316"/>
          <p:cNvSpPr/>
          <p:nvPr/>
        </p:nvSpPr>
        <p:spPr>
          <a:xfrm>
            <a:off x="1831526" y="311277"/>
            <a:ext cx="1465416" cy="20495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9" name="Rectangle 318"/>
          <p:cNvSpPr/>
          <p:nvPr/>
        </p:nvSpPr>
        <p:spPr>
          <a:xfrm>
            <a:off x="4625540" y="495547"/>
            <a:ext cx="1341812" cy="19341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0" name="Rectangle 319"/>
          <p:cNvSpPr/>
          <p:nvPr/>
        </p:nvSpPr>
        <p:spPr>
          <a:xfrm>
            <a:off x="5984290" y="486565"/>
            <a:ext cx="1465416" cy="22128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2" name="Rectangle 321"/>
          <p:cNvSpPr/>
          <p:nvPr/>
        </p:nvSpPr>
        <p:spPr>
          <a:xfrm>
            <a:off x="3233408" y="774615"/>
            <a:ext cx="1465416" cy="1979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3" name="Rectangle 322"/>
          <p:cNvSpPr/>
          <p:nvPr/>
        </p:nvSpPr>
        <p:spPr>
          <a:xfrm>
            <a:off x="4671070" y="784130"/>
            <a:ext cx="1339310" cy="1884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5" name="Rectangle 324"/>
          <p:cNvSpPr/>
          <p:nvPr/>
        </p:nvSpPr>
        <p:spPr>
          <a:xfrm>
            <a:off x="7465084" y="951866"/>
            <a:ext cx="1341812" cy="2257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6" name="Rectangle 325"/>
          <p:cNvSpPr/>
          <p:nvPr/>
        </p:nvSpPr>
        <p:spPr>
          <a:xfrm>
            <a:off x="411466" y="997077"/>
            <a:ext cx="1465416" cy="2177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8" name="Rectangle 327"/>
          <p:cNvSpPr/>
          <p:nvPr/>
        </p:nvSpPr>
        <p:spPr>
          <a:xfrm>
            <a:off x="6011985" y="1353831"/>
            <a:ext cx="1465416" cy="2298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9" name="Rectangle 328"/>
          <p:cNvSpPr/>
          <p:nvPr/>
        </p:nvSpPr>
        <p:spPr>
          <a:xfrm>
            <a:off x="7449647" y="1335065"/>
            <a:ext cx="1465416" cy="2266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1" name="Rectangle 330"/>
          <p:cNvSpPr/>
          <p:nvPr/>
        </p:nvSpPr>
        <p:spPr>
          <a:xfrm>
            <a:off x="1810903" y="1473170"/>
            <a:ext cx="1341812" cy="2260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2" name="Rectangle 331"/>
          <p:cNvSpPr/>
          <p:nvPr/>
        </p:nvSpPr>
        <p:spPr>
          <a:xfrm>
            <a:off x="3169653" y="1477251"/>
            <a:ext cx="1465416" cy="2299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49819" y="1830296"/>
            <a:ext cx="1409461" cy="3795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4" name="Rectangle 333"/>
          <p:cNvSpPr/>
          <p:nvPr/>
        </p:nvSpPr>
        <p:spPr>
          <a:xfrm>
            <a:off x="4659635" y="2207743"/>
            <a:ext cx="1360708" cy="3795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255912" y="2202618"/>
            <a:ext cx="138031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7467790" y="2209800"/>
            <a:ext cx="138031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/>
          <p:cNvSpPr/>
          <p:nvPr/>
        </p:nvSpPr>
        <p:spPr>
          <a:xfrm>
            <a:off x="3261810" y="2531234"/>
            <a:ext cx="1412339" cy="35070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7" name="Rectangle 336"/>
          <p:cNvSpPr/>
          <p:nvPr/>
        </p:nvSpPr>
        <p:spPr>
          <a:xfrm>
            <a:off x="7471625" y="2880463"/>
            <a:ext cx="1376481" cy="3795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8" name="Straight Connector 337"/>
          <p:cNvCxnSpPr/>
          <p:nvPr/>
        </p:nvCxnSpPr>
        <p:spPr>
          <a:xfrm>
            <a:off x="6067903" y="2874754"/>
            <a:ext cx="138031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/>
          <p:cNvSpPr/>
          <p:nvPr/>
        </p:nvSpPr>
        <p:spPr>
          <a:xfrm>
            <a:off x="424982" y="2905089"/>
            <a:ext cx="1447232" cy="22688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1" name="Straight Connector 340"/>
          <p:cNvCxnSpPr/>
          <p:nvPr/>
        </p:nvCxnSpPr>
        <p:spPr>
          <a:xfrm>
            <a:off x="1875596" y="2895600"/>
            <a:ext cx="138031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6070256" y="3265590"/>
            <a:ext cx="1364901" cy="3159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3" name="Rectangle 342"/>
          <p:cNvSpPr/>
          <p:nvPr/>
        </p:nvSpPr>
        <p:spPr>
          <a:xfrm>
            <a:off x="1843915" y="3580364"/>
            <a:ext cx="1476776" cy="3795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408577" y="3575239"/>
            <a:ext cx="134970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4620455" y="3582421"/>
            <a:ext cx="1455950" cy="177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/>
          <p:cNvSpPr txBox="1"/>
          <p:nvPr/>
        </p:nvSpPr>
        <p:spPr>
          <a:xfrm>
            <a:off x="3207748" y="100389"/>
            <a:ext cx="6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/>
              <a:t>/2</a:t>
            </a:r>
            <a:endParaRPr lang="en-IN" baseline="-25000" dirty="0"/>
          </a:p>
        </p:txBody>
      </p:sp>
      <p:sp>
        <p:nvSpPr>
          <p:cNvPr id="347" name="TextBox 346"/>
          <p:cNvSpPr txBox="1"/>
          <p:nvPr/>
        </p:nvSpPr>
        <p:spPr>
          <a:xfrm>
            <a:off x="2906766" y="2291506"/>
            <a:ext cx="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IN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08666" y="4109046"/>
            <a:ext cx="91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4787" y="4642411"/>
            <a:ext cx="8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82166" y="5127609"/>
            <a:ext cx="70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4787" y="5574681"/>
            <a:ext cx="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226250" y="4132282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58439" y="4617223"/>
            <a:ext cx="91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15525" y="5113975"/>
            <a:ext cx="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74803" y="6464885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75896" y="4118668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49175" y="4184486"/>
            <a:ext cx="8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12528" y="4238398"/>
            <a:ext cx="8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85779" y="4158362"/>
            <a:ext cx="7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83878" y="4615237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12127" y="5111806"/>
            <a:ext cx="8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8785" y="6035751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099943" y="471611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79076" y="5215812"/>
            <a:ext cx="91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995888" y="5714570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27414" y="4768408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658068" y="4761757"/>
            <a:ext cx="8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01596" y="519984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567756" y="5213465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67961" y="6533591"/>
            <a:ext cx="4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738803" y="6014278"/>
            <a:ext cx="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03566" y="5712983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61272" y="5687356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354474" y="5712983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738803" y="5712983"/>
            <a:ext cx="7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/2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1482" y="6040280"/>
            <a:ext cx="8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133567" y="6071770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96133" y="6166254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472391" y="6185399"/>
            <a:ext cx="8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endParaRPr lang="en-IN" baseline="-25000" dirty="0">
              <a:solidFill>
                <a:srgbClr val="00B05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7154" y="6445098"/>
            <a:ext cx="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438990" y="6562297"/>
            <a:ext cx="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057470" y="6598956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638259" y="6520813"/>
            <a:ext cx="8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/2</a:t>
            </a:r>
            <a:endParaRPr lang="en-IN" baseline="-25000" dirty="0">
              <a:solidFill>
                <a:srgbClr val="0070C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735368" y="897378"/>
            <a:ext cx="78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/2</a:t>
            </a:r>
            <a:endParaRPr lang="en-IN" baseline="-25000" dirty="0"/>
          </a:p>
        </p:txBody>
      </p:sp>
      <p:sp>
        <p:nvSpPr>
          <p:cNvPr id="143" name="Rectangle 142"/>
          <p:cNvSpPr/>
          <p:nvPr/>
        </p:nvSpPr>
        <p:spPr>
          <a:xfrm>
            <a:off x="1887131" y="1995741"/>
            <a:ext cx="1409461" cy="2014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3257263" y="2191251"/>
            <a:ext cx="1409461" cy="2014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/>
          <p:cNvSpPr/>
          <p:nvPr/>
        </p:nvSpPr>
        <p:spPr>
          <a:xfrm>
            <a:off x="6014038" y="2202769"/>
            <a:ext cx="1409461" cy="2014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/>
          <p:cNvSpPr/>
          <p:nvPr/>
        </p:nvSpPr>
        <p:spPr>
          <a:xfrm>
            <a:off x="7438783" y="2020996"/>
            <a:ext cx="1409461" cy="2014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Rectangle 146"/>
          <p:cNvSpPr/>
          <p:nvPr/>
        </p:nvSpPr>
        <p:spPr>
          <a:xfrm>
            <a:off x="1848225" y="2688572"/>
            <a:ext cx="1447232" cy="1995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Rectangle 147"/>
          <p:cNvSpPr/>
          <p:nvPr/>
        </p:nvSpPr>
        <p:spPr>
          <a:xfrm>
            <a:off x="4579919" y="2696832"/>
            <a:ext cx="1447232" cy="2086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Rectangle 148"/>
          <p:cNvSpPr/>
          <p:nvPr/>
        </p:nvSpPr>
        <p:spPr>
          <a:xfrm>
            <a:off x="6030169" y="2930668"/>
            <a:ext cx="1447232" cy="1977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Rectangle 149"/>
          <p:cNvSpPr/>
          <p:nvPr/>
        </p:nvSpPr>
        <p:spPr>
          <a:xfrm>
            <a:off x="424934" y="3581400"/>
            <a:ext cx="1415810" cy="1895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3296632" y="3598499"/>
            <a:ext cx="1415810" cy="1895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/>
          <p:cNvSpPr/>
          <p:nvPr/>
        </p:nvSpPr>
        <p:spPr>
          <a:xfrm>
            <a:off x="4696325" y="3402036"/>
            <a:ext cx="1415810" cy="1895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ectangle 152"/>
          <p:cNvSpPr/>
          <p:nvPr/>
        </p:nvSpPr>
        <p:spPr>
          <a:xfrm>
            <a:off x="7413055" y="3390153"/>
            <a:ext cx="1415810" cy="1895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/>
          <p:nvPr/>
        </p:nvCxnSpPr>
        <p:spPr>
          <a:xfrm>
            <a:off x="1895747" y="965658"/>
            <a:ext cx="1343798" cy="125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464296" y="464370"/>
            <a:ext cx="1319898" cy="221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258862" y="467689"/>
            <a:ext cx="1261107" cy="10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036422" y="927328"/>
            <a:ext cx="1343798" cy="125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70506" y="1511786"/>
            <a:ext cx="1275745" cy="76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4663849" y="1511334"/>
            <a:ext cx="1275745" cy="76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3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  <p:bldP spid="312" grpId="0"/>
      <p:bldP spid="313" grpId="0"/>
      <p:bldP spid="314" grpId="0"/>
      <p:bldP spid="315" grpId="0"/>
      <p:bldP spid="316" grpId="0"/>
      <p:bldP spid="2" grpId="0" animBg="1"/>
      <p:bldP spid="317" grpId="0" animBg="1"/>
      <p:bldP spid="319" grpId="0" animBg="1"/>
      <p:bldP spid="320" grpId="0" animBg="1"/>
      <p:bldP spid="322" grpId="0" animBg="1"/>
      <p:bldP spid="323" grpId="0" animBg="1"/>
      <p:bldP spid="325" grpId="0" animBg="1"/>
      <p:bldP spid="326" grpId="0" animBg="1"/>
      <p:bldP spid="328" grpId="0" animBg="1"/>
      <p:bldP spid="329" grpId="0" animBg="1"/>
      <p:bldP spid="331" grpId="0" animBg="1"/>
      <p:bldP spid="332" grpId="0" animBg="1"/>
      <p:bldP spid="5" grpId="0" animBg="1"/>
      <p:bldP spid="334" grpId="0" animBg="1"/>
      <p:bldP spid="336" grpId="0" animBg="1"/>
      <p:bldP spid="337" grpId="0" animBg="1"/>
      <p:bldP spid="340" grpId="0" animBg="1"/>
      <p:bldP spid="342" grpId="0" animBg="1"/>
      <p:bldP spid="343" grpId="0" animBg="1"/>
      <p:bldP spid="346" grpId="0"/>
      <p:bldP spid="347" grpId="0"/>
      <p:bldP spid="142" grpId="0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3.	dc - dc converters  (Chopper)</a:t>
            </a:r>
          </a:p>
          <a:p>
            <a:pPr marL="514350" indent="-514350">
              <a:buNone/>
            </a:pPr>
            <a:r>
              <a:rPr lang="en-US" b="1" dirty="0" smtClean="0"/>
              <a:t>		</a:t>
            </a:r>
            <a:r>
              <a:rPr lang="en-US" sz="2000" b="1" dirty="0" smtClean="0">
                <a:solidFill>
                  <a:srgbClr val="00B050"/>
                </a:solidFill>
              </a:rPr>
              <a:t>fixed dc voltage  to controlled dc voltage</a:t>
            </a:r>
          </a:p>
          <a:p>
            <a:pPr marL="514350" indent="-514350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 startAt="5"/>
            </a:pPr>
            <a:r>
              <a:rPr lang="en-US" b="1" dirty="0" smtClean="0">
                <a:solidFill>
                  <a:srgbClr val="00B0F0"/>
                </a:solidFill>
              </a:rPr>
              <a:t>dc - ac converters  (Inverter)</a:t>
            </a:r>
          </a:p>
          <a:p>
            <a:pPr marL="514350" indent="-514350">
              <a:buNone/>
            </a:pPr>
            <a:r>
              <a:rPr lang="en-US" b="1" dirty="0" smtClean="0"/>
              <a:t>	</a:t>
            </a:r>
            <a:r>
              <a:rPr lang="en-US" sz="2000" b="1" dirty="0">
                <a:solidFill>
                  <a:srgbClr val="00B050"/>
                </a:solidFill>
              </a:rPr>
              <a:t>fixed </a:t>
            </a:r>
            <a:r>
              <a:rPr lang="en-US" sz="2000" b="1" dirty="0" smtClean="0">
                <a:solidFill>
                  <a:srgbClr val="00B050"/>
                </a:solidFill>
              </a:rPr>
              <a:t>dc voltage  to ac voltage with controlled </a:t>
            </a:r>
            <a:r>
              <a:rPr lang="en-US" sz="2000" b="1" dirty="0">
                <a:solidFill>
                  <a:srgbClr val="00B050"/>
                </a:solidFill>
              </a:rPr>
              <a:t>magnitude </a:t>
            </a:r>
            <a:r>
              <a:rPr lang="en-US" sz="2000" b="1" dirty="0" smtClean="0">
                <a:solidFill>
                  <a:srgbClr val="00B050"/>
                </a:solidFill>
              </a:rPr>
              <a:t>&amp; frequency</a:t>
            </a:r>
          </a:p>
          <a:p>
            <a:pPr marL="514350" indent="-514350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6.	Static switches  (Contactors)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indent="-514350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sz="2800" b="1" dirty="0" smtClean="0"/>
              <a:t>	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5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Utility of Switches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Utility factor of switches is defined as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P</a:t>
            </a:r>
            <a:r>
              <a:rPr lang="en-US" b="1" baseline="-25000" dirty="0" smtClean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  = N V</a:t>
            </a:r>
            <a:r>
              <a:rPr lang="en-US" b="1" baseline="-25000" dirty="0" smtClean="0">
                <a:solidFill>
                  <a:srgbClr val="0070C0"/>
                </a:solidFill>
              </a:rPr>
              <a:t>DM</a:t>
            </a: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US" b="1" baseline="-25000" dirty="0">
                <a:solidFill>
                  <a:srgbClr val="0070C0"/>
                </a:solidFill>
              </a:rPr>
              <a:t>DRMS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   N	          Number of devices used in the inverter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</a:t>
            </a:r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en-US" b="1" baseline="-25000" dirty="0" smtClean="0">
                <a:solidFill>
                  <a:srgbClr val="C00000"/>
                </a:solidFill>
              </a:rPr>
              <a:t>DM</a:t>
            </a:r>
            <a:r>
              <a:rPr lang="en-US" b="1" dirty="0" smtClean="0">
                <a:solidFill>
                  <a:srgbClr val="C00000"/>
                </a:solidFill>
              </a:rPr>
              <a:t>           Repetitive forward voltage rating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I</a:t>
            </a:r>
            <a:r>
              <a:rPr lang="en-US" b="1" baseline="-25000" dirty="0" smtClean="0">
                <a:solidFill>
                  <a:srgbClr val="0070C0"/>
                </a:solidFill>
              </a:rPr>
              <a:t>DRMS              </a:t>
            </a:r>
            <a:r>
              <a:rPr lang="en-US" b="1" dirty="0" smtClean="0">
                <a:solidFill>
                  <a:srgbClr val="0070C0"/>
                </a:solidFill>
              </a:rPr>
              <a:t>Rated RMS forward current of each 			device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077466"/>
              </p:ext>
            </p:extLst>
          </p:nvPr>
        </p:nvGraphicFramePr>
        <p:xfrm>
          <a:off x="152400" y="1447800"/>
          <a:ext cx="8686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0" name="Equation" r:id="rId3" imgW="2679700" imgH="660400" progId="Equation.3">
                  <p:embed/>
                </p:oleObj>
              </mc:Choice>
              <mc:Fallback>
                <p:oleObj name="Equation" r:id="rId3" imgW="2679700" imgH="660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47800"/>
                        <a:ext cx="86868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 flipV="1">
            <a:off x="1366837" y="4419600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V="1">
            <a:off x="1524000" y="5029200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V="1">
            <a:off x="1585912" y="5715000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5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Utility factor is calculated with the following assumptions.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  load is ideal resistance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   RMS value of current flowing through the 			device is same as that of the RMS current 			rating  of the device</a:t>
            </a:r>
          </a:p>
          <a:p>
            <a:pPr lvl="1">
              <a:buNone/>
            </a:pPr>
            <a:r>
              <a:rPr lang="en-US" b="1" u="sng" dirty="0">
                <a:solidFill>
                  <a:srgbClr val="C00000"/>
                </a:solidFill>
              </a:rPr>
              <a:t>Utility </a:t>
            </a:r>
            <a:r>
              <a:rPr lang="en-US" b="1" u="sng" dirty="0" smtClean="0">
                <a:solidFill>
                  <a:srgbClr val="C00000"/>
                </a:solidFill>
              </a:rPr>
              <a:t>factor for 180</a:t>
            </a:r>
            <a:r>
              <a:rPr lang="en-US" b="1" u="sng" baseline="30000" dirty="0" smtClean="0">
                <a:solidFill>
                  <a:srgbClr val="C00000"/>
                </a:solidFill>
              </a:rPr>
              <a:t>0</a:t>
            </a:r>
            <a:r>
              <a:rPr lang="en-US" b="1" u="sng" dirty="0" smtClean="0">
                <a:solidFill>
                  <a:srgbClr val="C00000"/>
                </a:solidFill>
              </a:rPr>
              <a:t> mode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When load is pure resistance,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RMS value of per phase load current </a:t>
            </a:r>
          </a:p>
          <a:p>
            <a:pPr lvl="1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762000" y="4876800"/>
          <a:ext cx="6324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6" name="Equation" r:id="rId3" imgW="2514600" imgH="571500" progId="Equation.3">
                  <p:embed/>
                </p:oleObj>
              </mc:Choice>
              <mc:Fallback>
                <p:oleObj name="Equation" r:id="rId3" imgW="2514600" imgH="5715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6324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391400" y="4876800"/>
          <a:ext cx="127793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7" name="Equation" r:id="rId5" imgW="508000" imgH="431800" progId="Equation.3">
                  <p:embed/>
                </p:oleObj>
              </mc:Choice>
              <mc:Fallback>
                <p:oleObj name="Equation" r:id="rId5" imgW="508000" imgH="4318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876800"/>
                        <a:ext cx="127793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89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RMS value of current flowing through a device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                               = </a:t>
            </a:r>
          </a:p>
          <a:p>
            <a:endParaRPr lang="en-US" b="1" dirty="0" smtClean="0"/>
          </a:p>
          <a:p>
            <a:r>
              <a:rPr lang="en-US" b="1" dirty="0" smtClean="0"/>
              <a:t>P</a:t>
            </a:r>
            <a:r>
              <a:rPr lang="en-US" b="1" baseline="-25000" dirty="0" smtClean="0"/>
              <a:t>T</a:t>
            </a:r>
            <a:r>
              <a:rPr lang="en-US" b="1" dirty="0" smtClean="0"/>
              <a:t>  </a:t>
            </a:r>
            <a:r>
              <a:rPr lang="en-US" b="1" dirty="0"/>
              <a:t>= N </a:t>
            </a:r>
            <a:r>
              <a:rPr lang="en-US" b="1" dirty="0" smtClean="0"/>
              <a:t>V</a:t>
            </a:r>
            <a:r>
              <a:rPr lang="en-US" b="1" baseline="-25000" dirty="0" smtClean="0"/>
              <a:t>DM</a:t>
            </a:r>
            <a:r>
              <a:rPr lang="en-US" b="1" dirty="0" smtClean="0"/>
              <a:t>I</a:t>
            </a:r>
            <a:r>
              <a:rPr lang="en-US" b="1" baseline="-25000" dirty="0" smtClean="0"/>
              <a:t>DRMS </a:t>
            </a:r>
            <a:r>
              <a:rPr lang="en-US" b="1" dirty="0" smtClean="0"/>
              <a:t>= 6 ×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d</a:t>
            </a:r>
            <a:r>
              <a:rPr lang="en-US" b="1" dirty="0" smtClean="0"/>
              <a:t> × </a:t>
            </a:r>
          </a:p>
          <a:p>
            <a:endParaRPr lang="en-US" b="1" dirty="0"/>
          </a:p>
          <a:p>
            <a:r>
              <a:rPr lang="en-US" b="1" dirty="0" smtClean="0"/>
              <a:t>UF = </a:t>
            </a:r>
            <a:endParaRPr lang="en-US" b="1" dirty="0"/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457200" y="381000"/>
          <a:ext cx="281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76" name="Equation" r:id="rId3" imgW="1066337" imgH="533169" progId="Equation.3">
                  <p:embed/>
                </p:oleObj>
              </mc:Choice>
              <mc:Fallback>
                <p:oleObj name="Equation" r:id="rId3" imgW="1066337" imgH="533169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2819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13516"/>
              </p:ext>
            </p:extLst>
          </p:nvPr>
        </p:nvGraphicFramePr>
        <p:xfrm>
          <a:off x="4608513" y="488950"/>
          <a:ext cx="16779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77" name="Equation" r:id="rId5" imgW="634725" imgH="431613" progId="Equation.3">
                  <p:embed/>
                </p:oleObj>
              </mc:Choice>
              <mc:Fallback>
                <p:oleObj name="Equation" r:id="rId5" imgW="634725" imgH="431613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488950"/>
                        <a:ext cx="167798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9832"/>
              </p:ext>
            </p:extLst>
          </p:nvPr>
        </p:nvGraphicFramePr>
        <p:xfrm>
          <a:off x="5105400" y="3495675"/>
          <a:ext cx="6381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78" name="Equation" r:id="rId7" imgW="241200" imgH="393480" progId="Equation.3">
                  <p:embed/>
                </p:oleObj>
              </mc:Choice>
              <mc:Fallback>
                <p:oleObj name="Equation" r:id="rId7" imgW="241200" imgH="3934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495675"/>
                        <a:ext cx="6381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34702"/>
              </p:ext>
            </p:extLst>
          </p:nvPr>
        </p:nvGraphicFramePr>
        <p:xfrm>
          <a:off x="5581650" y="3419475"/>
          <a:ext cx="12096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79" name="Equation" r:id="rId9" imgW="457200" imgH="431640" progId="Equation.3">
                  <p:embed/>
                </p:oleObj>
              </mc:Choice>
              <mc:Fallback>
                <p:oleObj name="Equation" r:id="rId9" imgW="457200" imgH="43164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419475"/>
                        <a:ext cx="12096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9832"/>
              </p:ext>
            </p:extLst>
          </p:nvPr>
        </p:nvGraphicFramePr>
        <p:xfrm>
          <a:off x="4724400" y="2362200"/>
          <a:ext cx="6381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80" name="Equation" r:id="rId11" imgW="241200" imgH="393480" progId="Equation.3">
                  <p:embed/>
                </p:oleObj>
              </mc:Choice>
              <mc:Fallback>
                <p:oleObj name="Equation" r:id="rId11" imgW="241200" imgH="393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6381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9832"/>
              </p:ext>
            </p:extLst>
          </p:nvPr>
        </p:nvGraphicFramePr>
        <p:xfrm>
          <a:off x="1735138" y="4800600"/>
          <a:ext cx="3683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81" name="Equation" r:id="rId12" imgW="139680" imgH="393480" progId="Equation.3">
                  <p:embed/>
                </p:oleObj>
              </mc:Choice>
              <mc:Fallback>
                <p:oleObj name="Equation" r:id="rId12" imgW="139680" imgH="39348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4800600"/>
                        <a:ext cx="3683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47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5532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u="sng" dirty="0">
                <a:solidFill>
                  <a:srgbClr val="C00000"/>
                </a:solidFill>
              </a:rPr>
              <a:t>Utility factor for </a:t>
            </a:r>
            <a:r>
              <a:rPr lang="en-US" b="1" u="sng" dirty="0" smtClean="0">
                <a:solidFill>
                  <a:srgbClr val="C00000"/>
                </a:solidFill>
              </a:rPr>
              <a:t>120</a:t>
            </a:r>
            <a:r>
              <a:rPr lang="en-US" b="1" u="sng" baseline="30000" dirty="0" smtClean="0">
                <a:solidFill>
                  <a:srgbClr val="C00000"/>
                </a:solidFill>
              </a:rPr>
              <a:t>0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r>
              <a:rPr lang="en-US" b="1" u="sng" dirty="0">
                <a:solidFill>
                  <a:srgbClr val="C00000"/>
                </a:solidFill>
              </a:rPr>
              <a:t>mode</a:t>
            </a:r>
          </a:p>
          <a:p>
            <a:pPr lvl="1">
              <a:buNone/>
            </a:pPr>
            <a:r>
              <a:rPr lang="en-US" b="1" dirty="0">
                <a:solidFill>
                  <a:srgbClr val="0070C0"/>
                </a:solidFill>
              </a:rPr>
              <a:t>When load is </a:t>
            </a:r>
            <a:r>
              <a:rPr lang="en-US" b="1" dirty="0" smtClean="0">
                <a:solidFill>
                  <a:srgbClr val="0070C0"/>
                </a:solidFill>
              </a:rPr>
              <a:t>pure resistance,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rgbClr val="00B050"/>
                </a:solidFill>
              </a:rPr>
              <a:t> RMS value of per phase load current 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endParaRPr lang="en-US" b="1" dirty="0">
              <a:solidFill>
                <a:srgbClr val="00B05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C00000"/>
                </a:solidFill>
              </a:rPr>
              <a:t>RMS value of current flowing through a device =</a:t>
            </a:r>
          </a:p>
          <a:p>
            <a:pPr lvl="1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</a:t>
            </a:r>
            <a:r>
              <a:rPr lang="en-US" b="1" baseline="-25000" dirty="0" smtClean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= N V</a:t>
            </a:r>
            <a:r>
              <a:rPr lang="en-US" b="1" baseline="-25000" dirty="0">
                <a:solidFill>
                  <a:srgbClr val="C00000"/>
                </a:solidFill>
              </a:rPr>
              <a:t>DM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baseline="-25000" dirty="0">
                <a:solidFill>
                  <a:srgbClr val="C00000"/>
                </a:solidFill>
              </a:rPr>
              <a:t>DRMS </a:t>
            </a:r>
            <a:r>
              <a:rPr lang="en-US" b="1" dirty="0">
                <a:solidFill>
                  <a:srgbClr val="C00000"/>
                </a:solidFill>
              </a:rPr>
              <a:t>= 6 ×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d</a:t>
            </a:r>
            <a:r>
              <a:rPr lang="en-US" b="1" dirty="0">
                <a:solidFill>
                  <a:srgbClr val="C00000"/>
                </a:solidFill>
              </a:rPr>
              <a:t> × </a:t>
            </a:r>
          </a:p>
          <a:p>
            <a:pPr lvl="1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/>
              <a:t>UF = </a:t>
            </a:r>
          </a:p>
          <a:p>
            <a:pPr lvl="1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378653"/>
              </p:ext>
            </p:extLst>
          </p:nvPr>
        </p:nvGraphicFramePr>
        <p:xfrm>
          <a:off x="2438400" y="1752600"/>
          <a:ext cx="30019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2" name="Equation" r:id="rId3" imgW="1193760" imgH="571320" progId="Equation.3">
                  <p:embed/>
                </p:oleObj>
              </mc:Choice>
              <mc:Fallback>
                <p:oleObj name="Equation" r:id="rId3" imgW="1193760" imgH="57132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300196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18887"/>
              </p:ext>
            </p:extLst>
          </p:nvPr>
        </p:nvGraphicFramePr>
        <p:xfrm>
          <a:off x="5638800" y="1905000"/>
          <a:ext cx="118268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3" name="Equation" r:id="rId5" imgW="469800" imgH="419040" progId="Equation.3">
                  <p:embed/>
                </p:oleObj>
              </mc:Choice>
              <mc:Fallback>
                <p:oleObj name="Equation" r:id="rId5" imgW="469800" imgH="41904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905000"/>
                        <a:ext cx="1182688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16840"/>
              </p:ext>
            </p:extLst>
          </p:nvPr>
        </p:nvGraphicFramePr>
        <p:xfrm>
          <a:off x="1744662" y="3128963"/>
          <a:ext cx="2876551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4" name="Equation" r:id="rId7" imgW="1143000" imgH="482400" progId="Equation.3">
                  <p:embed/>
                </p:oleObj>
              </mc:Choice>
              <mc:Fallback>
                <p:oleObj name="Equation" r:id="rId7" imgW="1143000" imgH="4824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2" y="3128963"/>
                        <a:ext cx="2876551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826067"/>
              </p:ext>
            </p:extLst>
          </p:nvPr>
        </p:nvGraphicFramePr>
        <p:xfrm>
          <a:off x="4648200" y="3200400"/>
          <a:ext cx="9588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5" name="Equation" r:id="rId9" imgW="380880" imgH="431640" progId="Equation.3">
                  <p:embed/>
                </p:oleObj>
              </mc:Choice>
              <mc:Fallback>
                <p:oleObj name="Equation" r:id="rId9" imgW="380880" imgH="43164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0"/>
                        <a:ext cx="9588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04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Switch Mode dc-ac Converters (Inverters)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00B050"/>
                </a:solidFill>
              </a:rPr>
              <a:t>An inverter is a circuit or system that delivers ac power at desired voltage and frequency when energized from a source of dc power</a:t>
            </a:r>
            <a:r>
              <a:rPr lang="en-US" sz="28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achieved by controlled turn on and turn off of controllable devices like IGBT, MOSFET,  GTO, BJT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7030A0"/>
                </a:solidFill>
              </a:rPr>
              <a:t>DC input source  →  Battery, fuel cell,  solar 				     cell etc. </a:t>
            </a:r>
          </a:p>
          <a:p>
            <a:pPr algn="just"/>
            <a:r>
              <a:rPr lang="en-US" sz="2800" b="1" dirty="0" smtClean="0">
                <a:solidFill>
                  <a:srgbClr val="00B050"/>
                </a:solidFill>
              </a:rPr>
              <a:t>In most of the industrial applications, inverter is fed through a rectifier. </a:t>
            </a:r>
          </a:p>
          <a:p>
            <a:pPr algn="just"/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This configuration of ac to dc converter and dc to ac converter is called a dc link converter. 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Areas for Applications of Inverters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b="1" dirty="0" smtClean="0"/>
              <a:t>Variable speed ac motor drives</a:t>
            </a:r>
          </a:p>
          <a:p>
            <a:r>
              <a:rPr lang="en-US" b="1" dirty="0" smtClean="0"/>
              <a:t>Industrial heating</a:t>
            </a:r>
          </a:p>
          <a:p>
            <a:r>
              <a:rPr lang="en-US" b="1" dirty="0" smtClean="0"/>
              <a:t>Aircraft power supplies</a:t>
            </a:r>
          </a:p>
          <a:p>
            <a:r>
              <a:rPr lang="en-US" b="1" dirty="0" smtClean="0"/>
              <a:t>Uninterruptable power supplies</a:t>
            </a:r>
          </a:p>
          <a:p>
            <a:r>
              <a:rPr lang="en-US" b="1" dirty="0" smtClean="0"/>
              <a:t>HVDC Systems</a:t>
            </a:r>
          </a:p>
          <a:p>
            <a:r>
              <a:rPr lang="en-US" b="1" dirty="0" smtClean="0"/>
              <a:t>Static VAR compensators</a:t>
            </a:r>
          </a:p>
          <a:p>
            <a:r>
              <a:rPr lang="en-US" b="1" dirty="0" smtClean="0"/>
              <a:t>Active Harmonic Filters</a:t>
            </a:r>
          </a:p>
          <a:p>
            <a:r>
              <a:rPr lang="en-US" b="1" smtClean="0"/>
              <a:t>Electric Vehicles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Classification of Inverters</a:t>
            </a:r>
            <a:br>
              <a:rPr lang="en-US" b="1" u="sng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1. </a:t>
            </a:r>
            <a:r>
              <a:rPr lang="en-US" b="1" dirty="0">
                <a:solidFill>
                  <a:srgbClr val="00B050"/>
                </a:solidFill>
              </a:rPr>
              <a:t>Voltage Source Inverters (VSI)</a:t>
            </a:r>
          </a:p>
          <a:p>
            <a:r>
              <a:rPr lang="en-US" sz="2800" b="1" dirty="0" smtClean="0"/>
              <a:t>                 </a:t>
            </a:r>
            <a:r>
              <a:rPr lang="en-US" sz="2800" b="1" dirty="0" smtClean="0">
                <a:solidFill>
                  <a:srgbClr val="0070C0"/>
                </a:solidFill>
              </a:rPr>
              <a:t>input </a:t>
            </a:r>
            <a:r>
              <a:rPr lang="en-US" sz="2800" b="1" dirty="0">
                <a:solidFill>
                  <a:srgbClr val="0070C0"/>
                </a:solidFill>
              </a:rPr>
              <a:t>dc source is a voltage source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b="1" dirty="0" smtClean="0"/>
          </a:p>
          <a:p>
            <a:endParaRPr lang="en-US" b="1" dirty="0"/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rgbClr val="00B050"/>
                </a:solidFill>
              </a:rPr>
              <a:t>2. Current  </a:t>
            </a:r>
            <a:r>
              <a:rPr lang="en-US" sz="2800" b="1" dirty="0">
                <a:solidFill>
                  <a:srgbClr val="00B050"/>
                </a:solidFill>
              </a:rPr>
              <a:t>Source Inverters  (CSI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2800" b="1" dirty="0" smtClean="0"/>
              <a:t>                 </a:t>
            </a:r>
            <a:r>
              <a:rPr lang="en-US" sz="2800" b="1" dirty="0" smtClean="0">
                <a:solidFill>
                  <a:srgbClr val="0070C0"/>
                </a:solidFill>
              </a:rPr>
              <a:t>input </a:t>
            </a:r>
            <a:r>
              <a:rPr lang="en-US" sz="2800" b="1" dirty="0">
                <a:solidFill>
                  <a:srgbClr val="0070C0"/>
                </a:solidFill>
              </a:rPr>
              <a:t>dc source is a current source                          	</a:t>
            </a:r>
            <a:r>
              <a:rPr lang="en-US" sz="2800" b="1" dirty="0" smtClean="0">
                <a:solidFill>
                  <a:srgbClr val="0070C0"/>
                </a:solidFill>
              </a:rPr>
              <a:t>               -     </a:t>
            </a:r>
            <a:r>
              <a:rPr lang="en-US" sz="2800" b="1" dirty="0">
                <a:solidFill>
                  <a:srgbClr val="0070C0"/>
                </a:solidFill>
              </a:rPr>
              <a:t>usually used in high power ac drives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100" b="1" u="sng" dirty="0" smtClean="0"/>
              <a:t/>
            </a:r>
            <a:br>
              <a:rPr lang="en-US" sz="3100" b="1" u="sng" dirty="0" smtClean="0"/>
            </a:br>
            <a:r>
              <a:rPr lang="en-US" sz="3100" b="1" u="sng" dirty="0" smtClean="0">
                <a:solidFill>
                  <a:srgbClr val="C00000"/>
                </a:solidFill>
              </a:rPr>
              <a:t>Classification of VSI on the basis of output voltage control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1.  Square wave inverters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      </a:t>
            </a:r>
            <a:r>
              <a:rPr lang="en-US" sz="2800" b="1" dirty="0" smtClean="0">
                <a:solidFill>
                  <a:srgbClr val="C00000"/>
                </a:solidFill>
              </a:rPr>
              <a:t>Output voltage waveform is similar to a square 	      wave</a:t>
            </a:r>
            <a:r>
              <a:rPr lang="en-US" sz="2800" b="1" dirty="0" smtClean="0"/>
              <a:t>.   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                  Input dc voltage is controlled to get controlled      		magnitude of ac output.  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		The inverter has to control only the frequency.  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2.  PWM inverters</a:t>
            </a:r>
          </a:p>
          <a:p>
            <a:r>
              <a:rPr lang="en-US" sz="2800" b="1" dirty="0" smtClean="0"/>
              <a:t>          </a:t>
            </a:r>
            <a:r>
              <a:rPr lang="en-US" sz="2800" b="1" dirty="0" smtClean="0">
                <a:solidFill>
                  <a:srgbClr val="C00000"/>
                </a:solidFill>
              </a:rPr>
              <a:t>Input dc voltage is constant in magnitude. </a:t>
            </a:r>
          </a:p>
          <a:p>
            <a:r>
              <a:rPr lang="en-US" sz="2800" b="1" dirty="0" smtClean="0"/>
              <a:t>     </a:t>
            </a:r>
            <a:r>
              <a:rPr lang="en-US" sz="2800" b="1" dirty="0" smtClean="0">
                <a:solidFill>
                  <a:srgbClr val="00B0F0"/>
                </a:solidFill>
              </a:rPr>
              <a:t>The inverter has to control both the frequency and 	magnitude.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4354"/>
            <a:ext cx="8229600" cy="376646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SQUARE WAVE INVERTERS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999"/>
            <a:ext cx="8229600" cy="6340475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1. Single phase bridge Inverter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00B050"/>
                </a:solidFill>
              </a:rPr>
              <a:t>  a). Half Bridge Inverter Circuit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Period of the inverter is selected as T = 1/f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f is the required output frequency</a:t>
            </a:r>
            <a:r>
              <a:rPr lang="en-US" sz="2000" b="1" dirty="0" smtClean="0"/>
              <a:t> </a:t>
            </a:r>
          </a:p>
          <a:p>
            <a:r>
              <a:rPr lang="en-US" sz="2000" b="1" u="sng" dirty="0" smtClean="0"/>
              <a:t>R – LOAD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For  t &lt; 0,  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  let T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A-</a:t>
            </a:r>
            <a:r>
              <a:rPr lang="en-US" sz="2000" b="1" dirty="0" smtClean="0">
                <a:solidFill>
                  <a:srgbClr val="00B050"/>
                </a:solidFill>
              </a:rPr>
              <a:t>  was conducting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Load current path :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lower source, load and T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A- </a:t>
            </a:r>
            <a:r>
              <a:rPr lang="en-US" sz="2000" b="1" baseline="-25000" dirty="0" smtClean="0"/>
              <a:t>.</a:t>
            </a:r>
            <a:endParaRPr lang="en-US" sz="2000" b="1" dirty="0" smtClean="0"/>
          </a:p>
          <a:p>
            <a:r>
              <a:rPr lang="en-US" sz="2000" b="1" dirty="0" smtClean="0">
                <a:solidFill>
                  <a:srgbClr val="00B050"/>
                </a:solidFill>
              </a:rPr>
              <a:t>At  t = 0, T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A- </a:t>
            </a:r>
            <a:r>
              <a:rPr lang="en-US" sz="2000" b="1" dirty="0" smtClean="0">
                <a:solidFill>
                  <a:srgbClr val="00B050"/>
                </a:solidFill>
              </a:rPr>
              <a:t>is turned off forcibly and 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A+ </a:t>
            </a:r>
            <a:r>
              <a:rPr lang="en-US" sz="2000" b="1" dirty="0" smtClean="0">
                <a:solidFill>
                  <a:srgbClr val="00B050"/>
                </a:solidFill>
              </a:rPr>
              <a:t>is turned on</a:t>
            </a:r>
            <a:endParaRPr lang="en-US" sz="2000" b="1" baseline="-250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4354"/>
            <a:ext cx="2899954" cy="258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Group 24"/>
          <p:cNvGrpSpPr/>
          <p:nvPr/>
        </p:nvGrpSpPr>
        <p:grpSpPr>
          <a:xfrm>
            <a:off x="4271554" y="2320950"/>
            <a:ext cx="4656908" cy="4537050"/>
            <a:chOff x="4260669" y="2362199"/>
            <a:chExt cx="4656908" cy="4537050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800600" y="2362199"/>
              <a:ext cx="76200" cy="4359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800600" y="4566101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876800" y="5638800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876800" y="6538912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53200" y="2819400"/>
              <a:ext cx="76200" cy="403860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382000" y="2941319"/>
              <a:ext cx="0" cy="3780155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267700" y="36056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</a:t>
              </a:r>
              <a:endParaRPr lang="en-IN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62700" y="363373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28953" y="463474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96447" y="572342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6447" y="652991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T/2</a:t>
              </a:r>
              <a:endParaRPr lang="en-IN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67700" y="649413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</a:t>
              </a:r>
              <a:endParaRPr lang="en-IN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79174" y="2572872"/>
              <a:ext cx="57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gA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+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94563" y="4262370"/>
              <a:ext cx="40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-25000" dirty="0" smtClean="0"/>
                <a:t>0</a:t>
              </a:r>
              <a:endParaRPr lang="en-IN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9174" y="5294651"/>
              <a:ext cx="68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TA+</a:t>
              </a:r>
              <a:endParaRPr lang="en-IN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0669" y="6243569"/>
              <a:ext cx="68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/>
                <a:t>D</a:t>
              </a:r>
              <a:r>
                <a:rPr lang="en-US" baseline="-25000" dirty="0" smtClean="0"/>
                <a:t>A+</a:t>
              </a:r>
              <a:endParaRPr lang="en-IN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600" y="34860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IN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9174" y="3017522"/>
              <a:ext cx="57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i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gA</a:t>
              </a:r>
              <a:r>
                <a:rPr lang="en-US" baseline="-25000" dirty="0">
                  <a:solidFill>
                    <a:srgbClr val="C00000"/>
                  </a:solidFill>
                </a:rPr>
                <a:t>-</a:t>
              </a:r>
              <a:endParaRPr lang="en-IN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00600" y="2719917"/>
            <a:ext cx="4082141" cy="1013883"/>
            <a:chOff x="4800600" y="2719917"/>
            <a:chExt cx="4082141" cy="101388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800600" y="3733800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41964" y="3276600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841964" y="2843349"/>
              <a:ext cx="4040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800600" y="2719917"/>
              <a:ext cx="1745526" cy="1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943203" y="2706189"/>
            <a:ext cx="1614897" cy="189411"/>
            <a:chOff x="4943203" y="2706189"/>
            <a:chExt cx="1614897" cy="189411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481900" y="2743200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943203" y="2706471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206637" y="270618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21383" y="2706471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816237" y="2707703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6077500" y="2730137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351816" y="2719917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373187" y="270618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 flipV="1">
            <a:off x="7420791" y="3138891"/>
            <a:ext cx="7620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600008" y="3138609"/>
            <a:ext cx="1757500" cy="189411"/>
            <a:chOff x="6600008" y="3138609"/>
            <a:chExt cx="1757500" cy="189411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6600008" y="3152337"/>
              <a:ext cx="1745526" cy="1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8281308" y="3175620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742611" y="3138891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7006045" y="313860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7615645" y="3140123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876908" y="3162557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151224" y="3152337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172595" y="3138609"/>
              <a:ext cx="76200" cy="152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19196</TotalTime>
  <Words>2474</Words>
  <Application>Microsoft Office PowerPoint</Application>
  <PresentationFormat>On-screen Show (4:3)</PresentationFormat>
  <Paragraphs>1121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Cambria Math</vt:lpstr>
      <vt:lpstr>Symbol</vt:lpstr>
      <vt:lpstr>Times New Roman</vt:lpstr>
      <vt:lpstr>Office Theme</vt:lpstr>
      <vt:lpstr>2_Office Theme</vt:lpstr>
      <vt:lpstr>3_Office Theme</vt:lpstr>
      <vt:lpstr>4_Office Theme</vt:lpstr>
      <vt:lpstr>Visio</vt:lpstr>
      <vt:lpstr>Equation</vt:lpstr>
      <vt:lpstr>POWER ELECTRONICS</vt:lpstr>
      <vt:lpstr>PowerPoint Presentation</vt:lpstr>
      <vt:lpstr>PowerPoint Presentation</vt:lpstr>
      <vt:lpstr>PowerPoint Presentation</vt:lpstr>
      <vt:lpstr>Switch Mode dc-ac Converters (Inverters)</vt:lpstr>
      <vt:lpstr>Areas for Applications of Inverters</vt:lpstr>
      <vt:lpstr>Classification of Inverters </vt:lpstr>
      <vt:lpstr> Classification of VSI on the basis of output voltage control </vt:lpstr>
      <vt:lpstr>SQUARE WAVE INVERTERS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Parameters of Single Phase Square wave Inverters</vt:lpstr>
      <vt:lpstr>PowerPoint Presentation</vt:lpstr>
      <vt:lpstr>PowerPoint Presentation</vt:lpstr>
      <vt:lpstr>Three Phase Square Wave Inverters</vt:lpstr>
      <vt:lpstr>PowerPoint Presentation</vt:lpstr>
      <vt:lpstr>PowerPoint Presentation</vt:lpstr>
      <vt:lpstr>PowerPoint Presentation</vt:lpstr>
      <vt:lpstr>Three Phase Square Wave Inverters</vt:lpstr>
      <vt:lpstr>PowerPoint Presentation</vt:lpstr>
      <vt:lpstr>PowerPoint Presentation</vt:lpstr>
      <vt:lpstr>PowerPoint Presentation</vt:lpstr>
      <vt:lpstr>Utility of Switches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Uncontrolled Rectifiers</dc:title>
  <dc:creator>Saly George</dc:creator>
  <cp:lastModifiedBy>user</cp:lastModifiedBy>
  <cp:revision>914</cp:revision>
  <dcterms:created xsi:type="dcterms:W3CDTF">2006-08-16T00:00:00Z</dcterms:created>
  <dcterms:modified xsi:type="dcterms:W3CDTF">2021-11-16T00:34:16Z</dcterms:modified>
</cp:coreProperties>
</file>