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53" r:id="rId2"/>
    <p:sldId id="354" r:id="rId3"/>
    <p:sldId id="355" r:id="rId4"/>
    <p:sldId id="356" r:id="rId5"/>
    <p:sldId id="357" r:id="rId6"/>
    <p:sldId id="358" r:id="rId7"/>
    <p:sldId id="394" r:id="rId8"/>
    <p:sldId id="359" r:id="rId9"/>
    <p:sldId id="360" r:id="rId10"/>
    <p:sldId id="361" r:id="rId11"/>
    <p:sldId id="396" r:id="rId12"/>
    <p:sldId id="362" r:id="rId13"/>
    <p:sldId id="363" r:id="rId14"/>
    <p:sldId id="364" r:id="rId15"/>
    <p:sldId id="395" r:id="rId16"/>
    <p:sldId id="366" r:id="rId17"/>
    <p:sldId id="367" r:id="rId18"/>
    <p:sldId id="368" r:id="rId19"/>
    <p:sldId id="369" r:id="rId20"/>
    <p:sldId id="370" r:id="rId21"/>
    <p:sldId id="371" r:id="rId22"/>
    <p:sldId id="390" r:id="rId23"/>
    <p:sldId id="397" r:id="rId24"/>
    <p:sldId id="374" r:id="rId25"/>
    <p:sldId id="388" r:id="rId26"/>
    <p:sldId id="389" r:id="rId27"/>
    <p:sldId id="398" r:id="rId28"/>
    <p:sldId id="376" r:id="rId29"/>
    <p:sldId id="377" r:id="rId30"/>
    <p:sldId id="379" r:id="rId31"/>
    <p:sldId id="380" r:id="rId32"/>
    <p:sldId id="381" r:id="rId33"/>
    <p:sldId id="392" r:id="rId34"/>
    <p:sldId id="393" r:id="rId35"/>
    <p:sldId id="383" r:id="rId36"/>
    <p:sldId id="384" r:id="rId37"/>
    <p:sldId id="385" r:id="rId38"/>
    <p:sldId id="38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94660"/>
  </p:normalViewPr>
  <p:slideViewPr>
    <p:cSldViewPr>
      <p:cViewPr varScale="1">
        <p:scale>
          <a:sx n="80" d="100"/>
          <a:sy n="80" d="100"/>
        </p:scale>
        <p:origin x="5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e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48.wmf"/><Relationship Id="rId7" Type="http://schemas.openxmlformats.org/officeDocument/2006/relationships/image" Target="../media/image63.wmf"/><Relationship Id="rId2" Type="http://schemas.openxmlformats.org/officeDocument/2006/relationships/image" Target="../media/image47.wmf"/><Relationship Id="rId1" Type="http://schemas.openxmlformats.org/officeDocument/2006/relationships/image" Target="../media/image59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65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65.wmf"/><Relationship Id="rId2" Type="http://schemas.openxmlformats.org/officeDocument/2006/relationships/image" Target="../media/image69.wmf"/><Relationship Id="rId1" Type="http://schemas.openxmlformats.org/officeDocument/2006/relationships/image" Target="../media/image47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84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132.wmf"/><Relationship Id="rId2" Type="http://schemas.openxmlformats.org/officeDocument/2006/relationships/image" Target="../media/image80.wmf"/><Relationship Id="rId1" Type="http://schemas.openxmlformats.org/officeDocument/2006/relationships/image" Target="../media/image125.wmf"/><Relationship Id="rId6" Type="http://schemas.openxmlformats.org/officeDocument/2006/relationships/image" Target="../media/image127.wmf"/><Relationship Id="rId11" Type="http://schemas.openxmlformats.org/officeDocument/2006/relationships/image" Target="../media/image131.wmf"/><Relationship Id="rId5" Type="http://schemas.openxmlformats.org/officeDocument/2006/relationships/image" Target="../media/image126.wmf"/><Relationship Id="rId10" Type="http://schemas.openxmlformats.org/officeDocument/2006/relationships/image" Target="../media/image130.wmf"/><Relationship Id="rId4" Type="http://schemas.openxmlformats.org/officeDocument/2006/relationships/image" Target="../media/image82.wmf"/><Relationship Id="rId9" Type="http://schemas.openxmlformats.org/officeDocument/2006/relationships/image" Target="../media/image129.wmf"/><Relationship Id="rId14" Type="http://schemas.openxmlformats.org/officeDocument/2006/relationships/image" Target="../media/image8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103.wmf"/><Relationship Id="rId5" Type="http://schemas.openxmlformats.org/officeDocument/2006/relationships/image" Target="../media/image101.wmf"/><Relationship Id="rId4" Type="http://schemas.openxmlformats.org/officeDocument/2006/relationships/image" Target="../media/image9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23.wmf"/><Relationship Id="rId3" Type="http://schemas.openxmlformats.org/officeDocument/2006/relationships/image" Target="../media/image109.wmf"/><Relationship Id="rId7" Type="http://schemas.openxmlformats.org/officeDocument/2006/relationships/image" Target="../media/image114.wmf"/><Relationship Id="rId12" Type="http://schemas.openxmlformats.org/officeDocument/2006/relationships/image" Target="../media/image122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52.wmf"/><Relationship Id="rId11" Type="http://schemas.openxmlformats.org/officeDocument/2006/relationships/image" Target="../media/image117.wmf"/><Relationship Id="rId5" Type="http://schemas.openxmlformats.org/officeDocument/2006/relationships/image" Target="../media/image151.wmf"/><Relationship Id="rId10" Type="http://schemas.openxmlformats.org/officeDocument/2006/relationships/image" Target="../media/image119.wmf"/><Relationship Id="rId4" Type="http://schemas.openxmlformats.org/officeDocument/2006/relationships/image" Target="../media/image113.wmf"/><Relationship Id="rId9" Type="http://schemas.openxmlformats.org/officeDocument/2006/relationships/image" Target="../media/image153.wmf"/><Relationship Id="rId14" Type="http://schemas.openxmlformats.org/officeDocument/2006/relationships/image" Target="../media/image1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emf"/><Relationship Id="rId12" Type="http://schemas.openxmlformats.org/officeDocument/2006/relationships/image" Target="../media/image20.wmf"/><Relationship Id="rId2" Type="http://schemas.openxmlformats.org/officeDocument/2006/relationships/image" Target="../media/image7.emf"/><Relationship Id="rId1" Type="http://schemas.openxmlformats.org/officeDocument/2006/relationships/image" Target="../media/image10.e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emf"/><Relationship Id="rId1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34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3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2.emf"/><Relationship Id="rId5" Type="http://schemas.openxmlformats.org/officeDocument/2006/relationships/image" Target="../media/image28.wmf"/><Relationship Id="rId15" Type="http://schemas.openxmlformats.org/officeDocument/2006/relationships/image" Target="../media/image23.wmf"/><Relationship Id="rId10" Type="http://schemas.openxmlformats.org/officeDocument/2006/relationships/image" Target="../media/image31.emf"/><Relationship Id="rId4" Type="http://schemas.openxmlformats.org/officeDocument/2006/relationships/image" Target="../media/image27.emf"/><Relationship Id="rId9" Type="http://schemas.openxmlformats.org/officeDocument/2006/relationships/image" Target="../media/image19.wmf"/><Relationship Id="rId1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23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e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CF502-8CCB-40EA-AD50-4C86A874C84C}" type="datetimeFigureOut">
              <a:rPr lang="en-US" smtClean="0"/>
              <a:pPr/>
              <a:t>12/30/2021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A16CE-36A2-4899-BFC0-AF68CFB1AF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9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0.wmf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3.bin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image" Target="../media/image41.emf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6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3.wmf"/><Relationship Id="rId9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56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61.png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61.wmf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7.bin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png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image" Target="../media/image62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68.png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75.wmf"/><Relationship Id="rId26" Type="http://schemas.openxmlformats.org/officeDocument/2006/relationships/oleObject" Target="../embeddings/oleObject81.bin"/><Relationship Id="rId3" Type="http://schemas.openxmlformats.org/officeDocument/2006/relationships/oleObject" Target="../embeddings/oleObject86.bin"/><Relationship Id="rId21" Type="http://schemas.openxmlformats.org/officeDocument/2006/relationships/image" Target="../media/image68.png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93.bin"/><Relationship Id="rId25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90.bin"/><Relationship Id="rId24" Type="http://schemas.openxmlformats.org/officeDocument/2006/relationships/oleObject" Target="../embeddings/oleObject96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image" Target="../media/image77.wmf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73.wmf"/><Relationship Id="rId22" Type="http://schemas.openxmlformats.org/officeDocument/2006/relationships/oleObject" Target="../embeddings/oleObject95.bin"/><Relationship Id="rId27" Type="http://schemas.openxmlformats.org/officeDocument/2006/relationships/image" Target="../media/image6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86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97.bin"/><Relationship Id="rId21" Type="http://schemas.openxmlformats.org/officeDocument/2006/relationships/image" Target="../media/image87.wmf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.wmf"/><Relationship Id="rId20" Type="http://schemas.openxmlformats.org/officeDocument/2006/relationships/oleObject" Target="../embeddings/oleObject105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68.png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image" Target="../media/image88.wmf"/><Relationship Id="rId10" Type="http://schemas.openxmlformats.org/officeDocument/2006/relationships/image" Target="../media/image82.wmf"/><Relationship Id="rId19" Type="http://schemas.openxmlformats.org/officeDocument/2006/relationships/image" Target="../media/image46.png"/><Relationship Id="rId4" Type="http://schemas.openxmlformats.org/officeDocument/2006/relationships/image" Target="../media/image79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84.wmf"/><Relationship Id="rId22" Type="http://schemas.openxmlformats.org/officeDocument/2006/relationships/oleObject" Target="../embeddings/oleObject106.bin"/><Relationship Id="rId27" Type="http://schemas.openxmlformats.org/officeDocument/2006/relationships/oleObject" Target="../embeddings/oleObject10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6.png"/><Relationship Id="rId4" Type="http://schemas.openxmlformats.org/officeDocument/2006/relationships/image" Target="../media/image9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94.wmf"/><Relationship Id="rId3" Type="http://schemas.openxmlformats.org/officeDocument/2006/relationships/image" Target="../media/image97.png"/><Relationship Id="rId7" Type="http://schemas.openxmlformats.org/officeDocument/2006/relationships/image" Target="../media/image98.png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5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png"/><Relationship Id="rId11" Type="http://schemas.openxmlformats.org/officeDocument/2006/relationships/image" Target="../media/image93.wmf"/><Relationship Id="rId5" Type="http://schemas.openxmlformats.org/officeDocument/2006/relationships/image" Target="../media/image91.wmf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11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03.wmf"/><Relationship Id="rId3" Type="http://schemas.openxmlformats.org/officeDocument/2006/relationships/image" Target="../media/image46.png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99.wmf"/><Relationship Id="rId4" Type="http://schemas.openxmlformats.org/officeDocument/2006/relationships/image" Target="../media/image98.png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0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00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0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4.wmf"/><Relationship Id="rId3" Type="http://schemas.openxmlformats.org/officeDocument/2006/relationships/image" Target="../media/image105.png"/><Relationship Id="rId7" Type="http://schemas.openxmlformats.org/officeDocument/2006/relationships/image" Target="../media/image109.wmf"/><Relationship Id="rId12" Type="http://schemas.openxmlformats.org/officeDocument/2006/relationships/image" Target="../media/image113.wmf"/><Relationship Id="rId2" Type="http://schemas.openxmlformats.org/officeDocument/2006/relationships/image" Target="../media/image104.png"/><Relationship Id="rId16" Type="http://schemas.openxmlformats.org/officeDocument/2006/relationships/image" Target="../media/image1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wmf"/><Relationship Id="rId11" Type="http://schemas.openxmlformats.org/officeDocument/2006/relationships/image" Target="../media/image46.png"/><Relationship Id="rId5" Type="http://schemas.openxmlformats.org/officeDocument/2006/relationships/image" Target="../media/image107.wmf"/><Relationship Id="rId15" Type="http://schemas.openxmlformats.org/officeDocument/2006/relationships/image" Target="../media/image116.wmf"/><Relationship Id="rId10" Type="http://schemas.openxmlformats.org/officeDocument/2006/relationships/image" Target="../media/image112.wmf"/><Relationship Id="rId4" Type="http://schemas.openxmlformats.org/officeDocument/2006/relationships/image" Target="../media/image106.png"/><Relationship Id="rId9" Type="http://schemas.openxmlformats.org/officeDocument/2006/relationships/image" Target="../media/image111.wmf"/><Relationship Id="rId14" Type="http://schemas.openxmlformats.org/officeDocument/2006/relationships/image" Target="../media/image11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46.png"/><Relationship Id="rId3" Type="http://schemas.openxmlformats.org/officeDocument/2006/relationships/image" Target="../media/image113.wmf"/><Relationship Id="rId7" Type="http://schemas.openxmlformats.org/officeDocument/2006/relationships/image" Target="../media/image121.png"/><Relationship Id="rId12" Type="http://schemas.openxmlformats.org/officeDocument/2006/relationships/image" Target="../media/image108.wmf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wmf"/><Relationship Id="rId11" Type="http://schemas.openxmlformats.org/officeDocument/2006/relationships/image" Target="../media/image115.wmf"/><Relationship Id="rId5" Type="http://schemas.openxmlformats.org/officeDocument/2006/relationships/image" Target="../media/image117.wmf"/><Relationship Id="rId10" Type="http://schemas.openxmlformats.org/officeDocument/2006/relationships/image" Target="../media/image124.wmf"/><Relationship Id="rId4" Type="http://schemas.openxmlformats.org/officeDocument/2006/relationships/image" Target="../media/image119.wmf"/><Relationship Id="rId9" Type="http://schemas.openxmlformats.org/officeDocument/2006/relationships/image" Target="../media/image12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116.wmf"/><Relationship Id="rId18" Type="http://schemas.openxmlformats.org/officeDocument/2006/relationships/image" Target="../media/image121.png"/><Relationship Id="rId3" Type="http://schemas.openxmlformats.org/officeDocument/2006/relationships/image" Target="../media/image107.wmf"/><Relationship Id="rId21" Type="http://schemas.openxmlformats.org/officeDocument/2006/relationships/image" Target="../media/image124.wmf"/><Relationship Id="rId7" Type="http://schemas.openxmlformats.org/officeDocument/2006/relationships/image" Target="../media/image111.wmf"/><Relationship Id="rId12" Type="http://schemas.openxmlformats.org/officeDocument/2006/relationships/image" Target="../media/image104.png"/><Relationship Id="rId17" Type="http://schemas.openxmlformats.org/officeDocument/2006/relationships/image" Target="../media/image120.wmf"/><Relationship Id="rId2" Type="http://schemas.openxmlformats.org/officeDocument/2006/relationships/image" Target="../media/image106.png"/><Relationship Id="rId16" Type="http://schemas.openxmlformats.org/officeDocument/2006/relationships/image" Target="../media/image119.wmf"/><Relationship Id="rId20" Type="http://schemas.openxmlformats.org/officeDocument/2006/relationships/image" Target="../media/image1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wmf"/><Relationship Id="rId11" Type="http://schemas.openxmlformats.org/officeDocument/2006/relationships/image" Target="../media/image114.wmf"/><Relationship Id="rId5" Type="http://schemas.openxmlformats.org/officeDocument/2006/relationships/image" Target="../media/image109.wmf"/><Relationship Id="rId15" Type="http://schemas.openxmlformats.org/officeDocument/2006/relationships/image" Target="../media/image118.png"/><Relationship Id="rId10" Type="http://schemas.openxmlformats.org/officeDocument/2006/relationships/image" Target="../media/image113.wmf"/><Relationship Id="rId19" Type="http://schemas.openxmlformats.org/officeDocument/2006/relationships/image" Target="../media/image122.wmf"/><Relationship Id="rId4" Type="http://schemas.openxmlformats.org/officeDocument/2006/relationships/image" Target="../media/image108.wmf"/><Relationship Id="rId9" Type="http://schemas.openxmlformats.org/officeDocument/2006/relationships/image" Target="../media/image105.png"/><Relationship Id="rId14" Type="http://schemas.openxmlformats.org/officeDocument/2006/relationships/image" Target="../media/image117.wmf"/><Relationship Id="rId22" Type="http://schemas.openxmlformats.org/officeDocument/2006/relationships/image" Target="../media/image11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00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02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28.wmf"/><Relationship Id="rId26" Type="http://schemas.openxmlformats.org/officeDocument/2006/relationships/oleObject" Target="../embeddings/oleObject132.bin"/><Relationship Id="rId3" Type="http://schemas.openxmlformats.org/officeDocument/2006/relationships/oleObject" Target="../embeddings/oleObject121.bin"/><Relationship Id="rId21" Type="http://schemas.openxmlformats.org/officeDocument/2006/relationships/image" Target="../media/image133.png"/><Relationship Id="rId34" Type="http://schemas.openxmlformats.org/officeDocument/2006/relationships/oleObject" Target="../embeddings/oleObject106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28.bin"/><Relationship Id="rId25" Type="http://schemas.openxmlformats.org/officeDocument/2006/relationships/image" Target="../media/image131.wmf"/><Relationship Id="rId3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.wmf"/><Relationship Id="rId20" Type="http://schemas.openxmlformats.org/officeDocument/2006/relationships/image" Target="../media/image129.wmf"/><Relationship Id="rId29" Type="http://schemas.openxmlformats.org/officeDocument/2006/relationships/oleObject" Target="../embeddings/oleObject99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25.bin"/><Relationship Id="rId24" Type="http://schemas.openxmlformats.org/officeDocument/2006/relationships/oleObject" Target="../embeddings/oleObject131.bin"/><Relationship Id="rId32" Type="http://schemas.openxmlformats.org/officeDocument/2006/relationships/image" Target="../media/image84.w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image" Target="../media/image130.wmf"/><Relationship Id="rId28" Type="http://schemas.openxmlformats.org/officeDocument/2006/relationships/oleObject" Target="../embeddings/oleObject98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129.bin"/><Relationship Id="rId31" Type="http://schemas.openxmlformats.org/officeDocument/2006/relationships/oleObject" Target="../embeddings/oleObject102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7.wmf"/><Relationship Id="rId22" Type="http://schemas.openxmlformats.org/officeDocument/2006/relationships/oleObject" Target="../embeddings/oleObject130.bin"/><Relationship Id="rId27" Type="http://schemas.openxmlformats.org/officeDocument/2006/relationships/image" Target="../media/image132.wmf"/><Relationship Id="rId30" Type="http://schemas.openxmlformats.org/officeDocument/2006/relationships/oleObject" Target="../embeddings/oleObject100.bin"/><Relationship Id="rId35" Type="http://schemas.openxmlformats.org/officeDocument/2006/relationships/image" Target="../media/image88.wmf"/><Relationship Id="rId8" Type="http://schemas.openxmlformats.org/officeDocument/2006/relationships/image" Target="../media/image8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38.wmf"/><Relationship Id="rId3" Type="http://schemas.openxmlformats.org/officeDocument/2006/relationships/image" Target="../media/image139.png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37.wmf"/><Relationship Id="rId5" Type="http://schemas.openxmlformats.org/officeDocument/2006/relationships/image" Target="../media/image134.w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3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42.png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image" Target="../media/image144.png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33.png"/><Relationship Id="rId4" Type="http://schemas.openxmlformats.org/officeDocument/2006/relationships/image" Target="../media/image143.png"/><Relationship Id="rId9" Type="http://schemas.openxmlformats.org/officeDocument/2006/relationships/oleObject" Target="../embeddings/oleObject14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133.png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99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50.wmf"/><Relationship Id="rId3" Type="http://schemas.openxmlformats.org/officeDocument/2006/relationships/image" Target="../media/image133.png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49.wmf"/><Relationship Id="rId5" Type="http://schemas.openxmlformats.org/officeDocument/2006/relationships/image" Target="../media/image146.wmf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4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4.bin"/><Relationship Id="rId18" Type="http://schemas.openxmlformats.org/officeDocument/2006/relationships/oleObject" Target="../embeddings/oleObject157.bin"/><Relationship Id="rId26" Type="http://schemas.openxmlformats.org/officeDocument/2006/relationships/oleObject" Target="../embeddings/oleObject162.bin"/><Relationship Id="rId39" Type="http://schemas.openxmlformats.org/officeDocument/2006/relationships/oleObject" Target="../embeddings/oleObject171.bin"/><Relationship Id="rId21" Type="http://schemas.openxmlformats.org/officeDocument/2006/relationships/image" Target="../media/image114.wmf"/><Relationship Id="rId34" Type="http://schemas.openxmlformats.org/officeDocument/2006/relationships/oleObject" Target="../embeddings/oleObject168.bin"/><Relationship Id="rId42" Type="http://schemas.openxmlformats.org/officeDocument/2006/relationships/oleObject" Target="../embeddings/oleObject174.bin"/><Relationship Id="rId47" Type="http://schemas.openxmlformats.org/officeDocument/2006/relationships/image" Target="../media/image133.png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2.wmf"/><Relationship Id="rId29" Type="http://schemas.openxmlformats.org/officeDocument/2006/relationships/oleObject" Target="../embeddings/oleObject164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53.bin"/><Relationship Id="rId24" Type="http://schemas.openxmlformats.org/officeDocument/2006/relationships/oleObject" Target="../embeddings/oleObject161.bin"/><Relationship Id="rId32" Type="http://schemas.openxmlformats.org/officeDocument/2006/relationships/oleObject" Target="../embeddings/oleObject166.bin"/><Relationship Id="rId37" Type="http://schemas.openxmlformats.org/officeDocument/2006/relationships/oleObject" Target="../embeddings/oleObject170.bin"/><Relationship Id="rId40" Type="http://schemas.openxmlformats.org/officeDocument/2006/relationships/oleObject" Target="../embeddings/oleObject172.bin"/><Relationship Id="rId45" Type="http://schemas.openxmlformats.org/officeDocument/2006/relationships/oleObject" Target="../embeddings/oleObject176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5.bin"/><Relationship Id="rId23" Type="http://schemas.openxmlformats.org/officeDocument/2006/relationships/image" Target="../media/image116.wmf"/><Relationship Id="rId28" Type="http://schemas.openxmlformats.org/officeDocument/2006/relationships/image" Target="../media/image119.wmf"/><Relationship Id="rId36" Type="http://schemas.openxmlformats.org/officeDocument/2006/relationships/image" Target="../media/image122.wmf"/><Relationship Id="rId10" Type="http://schemas.openxmlformats.org/officeDocument/2006/relationships/oleObject" Target="../embeddings/oleObject152.bin"/><Relationship Id="rId19" Type="http://schemas.openxmlformats.org/officeDocument/2006/relationships/oleObject" Target="../embeddings/oleObject158.bin"/><Relationship Id="rId31" Type="http://schemas.openxmlformats.org/officeDocument/2006/relationships/image" Target="../media/image117.wmf"/><Relationship Id="rId44" Type="http://schemas.openxmlformats.org/officeDocument/2006/relationships/image" Target="../media/image154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1.wmf"/><Relationship Id="rId22" Type="http://schemas.openxmlformats.org/officeDocument/2006/relationships/oleObject" Target="../embeddings/oleObject160.bin"/><Relationship Id="rId27" Type="http://schemas.openxmlformats.org/officeDocument/2006/relationships/oleObject" Target="../embeddings/oleObject163.bin"/><Relationship Id="rId30" Type="http://schemas.openxmlformats.org/officeDocument/2006/relationships/oleObject" Target="../embeddings/oleObject165.bin"/><Relationship Id="rId35" Type="http://schemas.openxmlformats.org/officeDocument/2006/relationships/oleObject" Target="../embeddings/oleObject169.bin"/><Relationship Id="rId43" Type="http://schemas.openxmlformats.org/officeDocument/2006/relationships/oleObject" Target="../embeddings/oleObject175.bin"/><Relationship Id="rId8" Type="http://schemas.openxmlformats.org/officeDocument/2006/relationships/image" Target="../media/image109.wmf"/><Relationship Id="rId3" Type="http://schemas.openxmlformats.org/officeDocument/2006/relationships/oleObject" Target="../embeddings/oleObject148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56.bin"/><Relationship Id="rId25" Type="http://schemas.openxmlformats.org/officeDocument/2006/relationships/image" Target="../media/image153.wmf"/><Relationship Id="rId33" Type="http://schemas.openxmlformats.org/officeDocument/2006/relationships/oleObject" Target="../embeddings/oleObject167.bin"/><Relationship Id="rId38" Type="http://schemas.openxmlformats.org/officeDocument/2006/relationships/image" Target="../media/image123.wmf"/><Relationship Id="rId46" Type="http://schemas.openxmlformats.org/officeDocument/2006/relationships/oleObject" Target="../embeddings/oleObject177.bin"/><Relationship Id="rId20" Type="http://schemas.openxmlformats.org/officeDocument/2006/relationships/oleObject" Target="../embeddings/oleObject159.bin"/><Relationship Id="rId41" Type="http://schemas.openxmlformats.org/officeDocument/2006/relationships/oleObject" Target="../embeddings/oleObject173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4.png"/><Relationship Id="rId3" Type="http://schemas.openxmlformats.org/officeDocument/2006/relationships/image" Target="../media/image101.png"/><Relationship Id="rId7" Type="http://schemas.openxmlformats.org/officeDocument/2006/relationships/image" Target="../media/image7.emf"/><Relationship Id="rId12" Type="http://schemas.openxmlformats.org/officeDocument/2006/relationships/image" Target="../media/image1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0.png"/><Relationship Id="rId5" Type="http://schemas.openxmlformats.org/officeDocument/2006/relationships/image" Target="../media/image6.wmf"/><Relationship Id="rId10" Type="http://schemas.openxmlformats.org/officeDocument/2006/relationships/image" Target="../media/image110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1.png"/><Relationship Id="rId11" Type="http://schemas.openxmlformats.org/officeDocument/2006/relationships/image" Target="../media/image11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9.wmf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6.wmf"/><Relationship Id="rId26" Type="http://schemas.openxmlformats.org/officeDocument/2006/relationships/oleObject" Target="../embeddings/oleObject22.bin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34" Type="http://schemas.openxmlformats.org/officeDocument/2006/relationships/oleObject" Target="../embeddings/oleObject27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19.wmf"/><Relationship Id="rId32" Type="http://schemas.openxmlformats.org/officeDocument/2006/relationships/oleObject" Target="../embeddings/oleObject26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oleObject" Target="../embeddings/oleObject23.bin"/><Relationship Id="rId36" Type="http://schemas.openxmlformats.org/officeDocument/2006/relationships/oleObject" Target="../embeddings/oleObject28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5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image" Target="../media/image20.wmf"/><Relationship Id="rId30" Type="http://schemas.openxmlformats.org/officeDocument/2006/relationships/oleObject" Target="../embeddings/oleObject24.bin"/><Relationship Id="rId35" Type="http://schemas.openxmlformats.org/officeDocument/2006/relationships/image" Target="../media/image23.wmf"/><Relationship Id="rId8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.bin"/><Relationship Id="rId18" Type="http://schemas.openxmlformats.org/officeDocument/2006/relationships/image" Target="../media/image22.wmf"/><Relationship Id="rId26" Type="http://schemas.openxmlformats.org/officeDocument/2006/relationships/oleObject" Target="../embeddings/oleObject41.bin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23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6.bin"/><Relationship Id="rId25" Type="http://schemas.openxmlformats.org/officeDocument/2006/relationships/image" Target="../media/image32.emf"/><Relationship Id="rId3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3.bin"/><Relationship Id="rId24" Type="http://schemas.openxmlformats.org/officeDocument/2006/relationships/oleObject" Target="../embeddings/oleObject40.bin"/><Relationship Id="rId32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42.bin"/><Relationship Id="rId36" Type="http://schemas.openxmlformats.org/officeDocument/2006/relationships/oleObject" Target="../embeddings/oleObject47.bin"/><Relationship Id="rId10" Type="http://schemas.openxmlformats.org/officeDocument/2006/relationships/image" Target="../media/image27.e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9.wmf"/><Relationship Id="rId22" Type="http://schemas.openxmlformats.org/officeDocument/2006/relationships/image" Target="../media/image31.emf"/><Relationship Id="rId27" Type="http://schemas.openxmlformats.org/officeDocument/2006/relationships/image" Target="../media/image33.wmf"/><Relationship Id="rId30" Type="http://schemas.openxmlformats.org/officeDocument/2006/relationships/image" Target="../media/image34.wmf"/><Relationship Id="rId35" Type="http://schemas.openxmlformats.org/officeDocument/2006/relationships/oleObject" Target="../embeddings/oleObject46.bin"/><Relationship Id="rId8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772400" cy="1470025"/>
          </a:xfrm>
        </p:spPr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SPACE VECTOR PWM (SVPWM)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62200"/>
            <a:ext cx="8001000" cy="3581400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rgbClr val="FF0000"/>
                </a:solidFill>
              </a:rPr>
              <a:t>References</a:t>
            </a:r>
          </a:p>
          <a:p>
            <a:pPr algn="l"/>
            <a:r>
              <a:rPr lang="en-US" sz="2400" b="1" dirty="0" smtClean="0">
                <a:solidFill>
                  <a:srgbClr val="00B050"/>
                </a:solidFill>
              </a:rPr>
              <a:t>Power Electronics by B K Bose</a:t>
            </a:r>
          </a:p>
          <a:p>
            <a:pPr algn="l"/>
            <a:r>
              <a:rPr lang="en-US" sz="2400" b="1" dirty="0" smtClean="0">
                <a:solidFill>
                  <a:srgbClr val="00B050"/>
                </a:solidFill>
              </a:rPr>
              <a:t>Power Electronics by Rashid 3</a:t>
            </a:r>
            <a:r>
              <a:rPr lang="en-US" sz="2400" b="1" baseline="30000" dirty="0" smtClean="0">
                <a:solidFill>
                  <a:srgbClr val="00B050"/>
                </a:solidFill>
              </a:rPr>
              <a:t>rd</a:t>
            </a:r>
            <a:r>
              <a:rPr lang="en-US" sz="2400" b="1" dirty="0" smtClean="0">
                <a:solidFill>
                  <a:srgbClr val="00B050"/>
                </a:solidFill>
              </a:rPr>
              <a:t> Edition</a:t>
            </a:r>
          </a:p>
          <a:p>
            <a:pPr algn="l"/>
            <a:r>
              <a:rPr lang="en-US" sz="2400" b="1" dirty="0" smtClean="0">
                <a:solidFill>
                  <a:srgbClr val="00B050"/>
                </a:solidFill>
              </a:rPr>
              <a:t>High Power Converters and AC Drives   by Bin Wu</a:t>
            </a:r>
          </a:p>
          <a:p>
            <a:pPr algn="l"/>
            <a:endParaRPr lang="en-US" sz="2400" b="1" dirty="0" smtClean="0">
              <a:solidFill>
                <a:srgbClr val="00B05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“SPACE VECTOR MODULATION – An Introduction”, IECON 01 The 27</a:t>
            </a:r>
            <a:r>
              <a:rPr lang="en-US" sz="2400" b="1" baseline="30000" dirty="0" smtClean="0">
                <a:solidFill>
                  <a:srgbClr val="00B050"/>
                </a:solidFill>
              </a:rPr>
              <a:t>th</a:t>
            </a:r>
            <a:r>
              <a:rPr lang="en-US" sz="2400" b="1" dirty="0" smtClean="0">
                <a:solidFill>
                  <a:srgbClr val="00B050"/>
                </a:solidFill>
              </a:rPr>
              <a:t> Annual Conference of the IEEE Industrial Electronics  Society.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7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400" y="365981"/>
          <a:ext cx="868679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20019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</a:p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6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</a:t>
                      </a:r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8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</a:p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</a:t>
                      </a:r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                        </a:t>
                      </a:r>
                      <a:r>
                        <a:rPr lang="en-US" sz="4800" b="1" baseline="0" dirty="0" smtClean="0"/>
                        <a:t>.</a:t>
                      </a:r>
                      <a:endParaRPr lang="en-US" sz="4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>
            <p:extLst/>
          </p:nvPr>
        </p:nvGraphicFramePr>
        <p:xfrm>
          <a:off x="6858000" y="838200"/>
          <a:ext cx="1233487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98" name="Equation" r:id="rId3" imgW="672840" imgH="660240" progId="Equation.3">
                  <p:embed/>
                </p:oleObj>
              </mc:Choice>
              <mc:Fallback>
                <p:oleObj name="Equation" r:id="rId3" imgW="672840" imgH="660240" progId="Equation.3">
                  <p:embed/>
                  <p:pic>
                    <p:nvPicPr>
                      <p:cNvPr id="194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838200"/>
                        <a:ext cx="1233487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6781800" y="3200400"/>
          <a:ext cx="11620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99" name="Equation" r:id="rId5" imgW="634680" imgH="457200" progId="Equation.3">
                  <p:embed/>
                </p:oleObj>
              </mc:Choice>
              <mc:Fallback>
                <p:oleObj name="Equation" r:id="rId5" imgW="634680" imgH="45720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00400"/>
                        <a:ext cx="11620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295400" y="762000"/>
          <a:ext cx="196532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0" name="Visio" r:id="rId7" imgW="1965395" imgH="1229868" progId="Visio.Drawing.11">
                  <p:embed/>
                </p:oleObj>
              </mc:Choice>
              <mc:Fallback>
                <p:oleObj name="Visio" r:id="rId7" imgW="1965395" imgH="1229868" progId="Visio.Drawing.11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762000"/>
                        <a:ext cx="1965325" cy="123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701771" y="990600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1" name="Equation" r:id="rId9" imgW="228600" imgH="393840" progId="Equation.3">
                  <p:embed/>
                </p:oleObj>
              </mc:Choice>
              <mc:Fallback>
                <p:oleObj name="Equation" r:id="rId9" imgW="228600" imgH="3938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01771" y="990600"/>
                        <a:ext cx="228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073371" y="990600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2" name="Equation" r:id="rId11" imgW="228600" imgH="393840" progId="Equation.3">
                  <p:embed/>
                </p:oleObj>
              </mc:Choice>
              <mc:Fallback>
                <p:oleObj name="Equation" r:id="rId11" imgW="228600" imgH="3938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73371" y="990600"/>
                        <a:ext cx="228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216121" y="914400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3" name="Equation" r:id="rId12" imgW="419040" imgH="393480" progId="Equation.3">
                  <p:embed/>
                </p:oleObj>
              </mc:Choice>
              <mc:Fallback>
                <p:oleObj name="Equation" r:id="rId12" imgW="419040" imgH="393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6121" y="914400"/>
                        <a:ext cx="419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447800" y="3048000"/>
          <a:ext cx="15938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4" name="Visio" r:id="rId14" imgW="1593866" imgH="922528" progId="Visio.Drawing.11">
                  <p:embed/>
                </p:oleObj>
              </mc:Choice>
              <mc:Fallback>
                <p:oleObj name="Visio" r:id="rId14" imgW="1593866" imgH="922528" progId="Visio.Drawing.11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47800" y="3048000"/>
                        <a:ext cx="1593850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3721" y="5817435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Vectors V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  V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  V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  V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  V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  V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are called active vectors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6300871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Vectors V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 V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are called zero vectors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21" y="4343400"/>
            <a:ext cx="8613775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5391309" y="683851"/>
            <a:ext cx="917583" cy="7500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122443"/>
              </p:ext>
            </p:extLst>
          </p:nvPr>
        </p:nvGraphicFramePr>
        <p:xfrm>
          <a:off x="6234196" y="1162007"/>
          <a:ext cx="349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5" name="Equation" r:id="rId17" imgW="190440" imgH="241200" progId="Equation.3">
                  <p:embed/>
                </p:oleObj>
              </mc:Choice>
              <mc:Fallback>
                <p:oleObj name="Equation" r:id="rId17" imgW="190440" imgH="24120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96" y="1162007"/>
                        <a:ext cx="3492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46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The active vectors are </a:t>
            </a:r>
            <a:r>
              <a:rPr lang="el-GR" b="1" dirty="0" smtClean="0">
                <a:solidFill>
                  <a:srgbClr val="00B050"/>
                </a:solidFill>
              </a:rPr>
              <a:t>π</a:t>
            </a:r>
            <a:r>
              <a:rPr lang="en-US" b="1" dirty="0" smtClean="0">
                <a:solidFill>
                  <a:srgbClr val="00B050"/>
                </a:solidFill>
              </a:rPr>
              <a:t>/3 </a:t>
            </a:r>
            <a:r>
              <a:rPr lang="en-US" b="1" dirty="0" smtClean="0">
                <a:solidFill>
                  <a:srgbClr val="C00000"/>
                </a:solidFill>
              </a:rPr>
              <a:t>angle apart with magnitude </a:t>
            </a:r>
            <a:r>
              <a:rPr lang="en-US" b="1" dirty="0" smtClean="0">
                <a:solidFill>
                  <a:srgbClr val="00B050"/>
                </a:solidFill>
              </a:rPr>
              <a:t>2V</a:t>
            </a:r>
            <a:r>
              <a:rPr lang="en-US" b="1" baseline="-25000" dirty="0" smtClean="0">
                <a:solidFill>
                  <a:srgbClr val="00B050"/>
                </a:solidFill>
              </a:rPr>
              <a:t>d</a:t>
            </a:r>
            <a:r>
              <a:rPr lang="en-US" b="1" dirty="0" smtClean="0">
                <a:solidFill>
                  <a:srgbClr val="00B050"/>
                </a:solidFill>
              </a:rPr>
              <a:t>/3</a:t>
            </a:r>
            <a:r>
              <a:rPr lang="en-US" b="1" dirty="0" smtClean="0">
                <a:solidFill>
                  <a:srgbClr val="C00000"/>
                </a:solidFill>
              </a:rPr>
              <a:t> and tip of the vectors occupy the </a:t>
            </a:r>
            <a:r>
              <a:rPr lang="en-US" b="1" dirty="0" smtClean="0">
                <a:solidFill>
                  <a:srgbClr val="00B050"/>
                </a:solidFill>
              </a:rPr>
              <a:t>corners of a regular hexagon.   </a:t>
            </a:r>
          </a:p>
          <a:p>
            <a:pPr algn="just"/>
            <a:r>
              <a:rPr lang="en-US" b="1" dirty="0" smtClean="0">
                <a:solidFill>
                  <a:srgbClr val="00B0F0"/>
                </a:solidFill>
              </a:rPr>
              <a:t>Zero vectors              and                are at the origin.</a:t>
            </a:r>
            <a:endParaRPr 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/>
          </p:nvPr>
        </p:nvGraphicFramePr>
        <p:xfrm>
          <a:off x="3262313" y="2057400"/>
          <a:ext cx="12493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9" name="Equation" r:id="rId3" imgW="698400" imgH="241200" progId="Equation.3">
                  <p:embed/>
                </p:oleObj>
              </mc:Choice>
              <mc:Fallback>
                <p:oleObj name="Equation" r:id="rId3" imgW="698400" imgH="241200" progId="Equation.3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2057400"/>
                        <a:ext cx="12493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/>
          </p:nvPr>
        </p:nvGraphicFramePr>
        <p:xfrm>
          <a:off x="5453063" y="2057400"/>
          <a:ext cx="1133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0" name="Equation" r:id="rId5" imgW="634680" imgH="241200" progId="Equation.3">
                  <p:embed/>
                </p:oleObj>
              </mc:Choice>
              <mc:Fallback>
                <p:oleObj name="Equation" r:id="rId5" imgW="634680" imgH="241200" progId="Equation.3">
                  <p:embed/>
                  <p:pic>
                    <p:nvPicPr>
                      <p:cNvPr id="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2057400"/>
                        <a:ext cx="11334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05" name="Picture 2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56338"/>
            <a:ext cx="4953000" cy="341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>
            <p:extLst/>
          </p:nvPr>
        </p:nvGraphicFramePr>
        <p:xfrm>
          <a:off x="4631871" y="4800600"/>
          <a:ext cx="339725" cy="382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1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1871" y="4800600"/>
                        <a:ext cx="339725" cy="382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608342" y="4057650"/>
            <a:ext cx="1030458" cy="406619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 rot="19902386">
            <a:off x="4579636" y="4213334"/>
            <a:ext cx="1143000" cy="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3571" y="3733800"/>
            <a:ext cx="515229" cy="52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1136" y="4260959"/>
            <a:ext cx="230049" cy="20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44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0"/>
            <a:ext cx="9296400" cy="66294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Active and zero vectors do not move in space and they are referred to stationary vectors.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For three phase square wave operation of the inverter, the vector sequence is     ,      ,     ,      ,     ,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Each vector represent the inverter for an angle of </a:t>
            </a:r>
            <a:r>
              <a:rPr lang="el-GR" b="1" dirty="0" smtClean="0">
                <a:solidFill>
                  <a:srgbClr val="C00000"/>
                </a:solidFill>
              </a:rPr>
              <a:t>π</a:t>
            </a:r>
            <a:r>
              <a:rPr lang="en-US" b="1" dirty="0" smtClean="0">
                <a:solidFill>
                  <a:srgbClr val="C00000"/>
                </a:solidFill>
              </a:rPr>
              <a:t>/3  or a period of T/6 and there are no zero vectors.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486400" y="1690687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15" name="Equation" r:id="rId3" imgW="177480" imgH="228600" progId="Equation.3">
                  <p:embed/>
                </p:oleObj>
              </mc:Choice>
              <mc:Fallback>
                <p:oleObj name="Equation" r:id="rId3" imgW="177480" imgH="228600" progId="Equation.3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90687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6156325" y="1676400"/>
          <a:ext cx="488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16" name="Equation" r:id="rId5" imgW="190440" imgH="228600" progId="Equation.3">
                  <p:embed/>
                </p:oleObj>
              </mc:Choice>
              <mc:Fallback>
                <p:oleObj name="Equation" r:id="rId5" imgW="190440" imgH="2286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676400"/>
                        <a:ext cx="488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6688931" y="1676400"/>
          <a:ext cx="4905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17" name="Equation" r:id="rId7" imgW="190440" imgH="241200" progId="Equation.3">
                  <p:embed/>
                </p:oleObj>
              </mc:Choice>
              <mc:Fallback>
                <p:oleObj name="Equation" r:id="rId7" imgW="190440" imgH="2412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931" y="1676400"/>
                        <a:ext cx="4905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7359650" y="1676400"/>
          <a:ext cx="488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18" name="Equation" r:id="rId9" imgW="190440" imgH="228600" progId="Equation.3">
                  <p:embed/>
                </p:oleObj>
              </mc:Choice>
              <mc:Fallback>
                <p:oleObj name="Equation" r:id="rId9" imgW="190440" imgH="2286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1676400"/>
                        <a:ext cx="488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7915170" y="1676400"/>
          <a:ext cx="4905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19" name="Equation" r:id="rId11" imgW="190440" imgH="241200" progId="Equation.3">
                  <p:embed/>
                </p:oleObj>
              </mc:Choice>
              <mc:Fallback>
                <p:oleObj name="Equation" r:id="rId11" imgW="190440" imgH="2412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170" y="1676400"/>
                        <a:ext cx="4905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8619881" y="1676400"/>
          <a:ext cx="4889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20" name="Equation" r:id="rId13" imgW="190440" imgH="241200" progId="Equation.3">
                  <p:embed/>
                </p:oleObj>
              </mc:Choice>
              <mc:Fallback>
                <p:oleObj name="Equation" r:id="rId13" imgW="190440" imgH="2412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9881" y="1676400"/>
                        <a:ext cx="4889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88408"/>
              </p:ext>
            </p:extLst>
          </p:nvPr>
        </p:nvGraphicFramePr>
        <p:xfrm>
          <a:off x="245713" y="2590800"/>
          <a:ext cx="85344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21" name="Visio" r:id="rId15" imgW="7631853" imgH="4673555" progId="Visio.Drawing.11">
                  <p:embed/>
                </p:oleObj>
              </mc:Choice>
              <mc:Fallback>
                <p:oleObj name="Visio" r:id="rId15" imgW="7631853" imgH="4673555" progId="Visio.Drawing.11">
                  <p:embed/>
                  <p:pic>
                    <p:nvPicPr>
                      <p:cNvPr id="215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13" y="2590800"/>
                        <a:ext cx="85344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910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50292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19294" y="4572000"/>
            <a:ext cx="7691176" cy="710920"/>
            <a:chOff x="719294" y="4572000"/>
            <a:chExt cx="7691176" cy="710920"/>
          </a:xfrm>
          <a:solidFill>
            <a:schemeClr val="bg1"/>
          </a:solidFill>
        </p:grpSpPr>
        <p:sp>
          <p:nvSpPr>
            <p:cNvPr id="4" name="TextBox 3"/>
            <p:cNvSpPr txBox="1"/>
            <p:nvPr/>
          </p:nvSpPr>
          <p:spPr>
            <a:xfrm>
              <a:off x="719294" y="4572837"/>
              <a:ext cx="9906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(POO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38300" y="4572000"/>
              <a:ext cx="9906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(PPO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1800" y="4572000"/>
              <a:ext cx="9906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(OPO)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63237" y="4572000"/>
              <a:ext cx="9906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(OPP)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57800" y="4572000"/>
              <a:ext cx="9906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(OOP)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00800" y="4572000"/>
              <a:ext cx="9906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(POP)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19870" y="4572000"/>
              <a:ext cx="9906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(POO)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5041760"/>
              <a:ext cx="609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07264" y="5041759"/>
              <a:ext cx="609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71800" y="5041760"/>
              <a:ext cx="609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48300" y="5054320"/>
              <a:ext cx="609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9400" y="5054320"/>
              <a:ext cx="609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800" y="5054320"/>
              <a:ext cx="609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81000" y="3124200"/>
            <a:ext cx="338294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8600" y="3505200"/>
            <a:ext cx="490694" cy="445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59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220200" cy="64770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Space Vector PWM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desired output voltage of the </a:t>
            </a:r>
            <a:r>
              <a:rPr lang="en-US" sz="2800" b="1" dirty="0">
                <a:solidFill>
                  <a:srgbClr val="00B050"/>
                </a:solidFill>
              </a:rPr>
              <a:t>three phase </a:t>
            </a:r>
            <a:r>
              <a:rPr lang="en-US" sz="2800" b="1" dirty="0" smtClean="0">
                <a:solidFill>
                  <a:srgbClr val="00B050"/>
                </a:solidFill>
              </a:rPr>
              <a:t>inverter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b="1" dirty="0" smtClean="0">
                <a:solidFill>
                  <a:srgbClr val="00B050"/>
                </a:solidFill>
              </a:rPr>
              <a:t>Desired peak magnitude of output </a:t>
            </a:r>
            <a:r>
              <a:rPr lang="en-US" sz="2800" b="1" dirty="0">
                <a:solidFill>
                  <a:srgbClr val="00B050"/>
                </a:solidFill>
              </a:rPr>
              <a:t>is </a:t>
            </a:r>
            <a:r>
              <a:rPr lang="en-US" sz="2800" b="1" dirty="0" err="1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>
                <a:solidFill>
                  <a:srgbClr val="00B050"/>
                </a:solidFill>
              </a:rPr>
              <a:t>m</a:t>
            </a:r>
            <a:r>
              <a:rPr lang="en-US" sz="2800" b="1" baseline="30000" dirty="0">
                <a:solidFill>
                  <a:srgbClr val="00B050"/>
                </a:solidFill>
              </a:rPr>
              <a:t>*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desired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output frequency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is </a:t>
            </a:r>
            <a:r>
              <a:rPr lang="el-GR" sz="2800" b="1" dirty="0">
                <a:solidFill>
                  <a:schemeClr val="accent6">
                    <a:lumMod val="50000"/>
                  </a:schemeClr>
                </a:solidFill>
              </a:rPr>
              <a:t>ω</a:t>
            </a:r>
            <a:r>
              <a:rPr lang="en-US" sz="2800" b="1" baseline="30000" dirty="0">
                <a:solidFill>
                  <a:schemeClr val="accent6">
                    <a:lumMod val="50000"/>
                  </a:schemeClr>
                </a:solidFill>
              </a:rPr>
              <a:t>*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00B0F0"/>
                </a:solidFill>
              </a:rPr>
              <a:t>This three phase reference voltage results in a reference space vector         of magnitude 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m</a:t>
            </a:r>
            <a:r>
              <a:rPr lang="en-US" sz="2800" b="1" dirty="0" smtClean="0"/>
              <a:t>*</a:t>
            </a:r>
            <a:r>
              <a:rPr lang="en-US" sz="2800" b="1" dirty="0" smtClean="0">
                <a:solidFill>
                  <a:srgbClr val="00B0F0"/>
                </a:solidFill>
              </a:rPr>
              <a:t> and rotates with an angular velocity of </a:t>
            </a:r>
            <a:r>
              <a:rPr lang="el-GR" sz="2800" b="1" dirty="0"/>
              <a:t>ω</a:t>
            </a:r>
            <a:r>
              <a:rPr lang="en-US" sz="2800" b="1" baseline="30000" dirty="0"/>
              <a:t>*</a:t>
            </a:r>
            <a:r>
              <a:rPr lang="en-US" sz="2800" b="1" dirty="0">
                <a:solidFill>
                  <a:srgbClr val="00B0F0"/>
                </a:solidFill>
              </a:rPr>
              <a:t>. 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pPr algn="just"/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</a:rPr>
              <a:t>                                                                                                   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Inverter switches are controlled such that its output voltage </a:t>
            </a:r>
            <a:r>
              <a:rPr lang="en-US" sz="2800" b="1" dirty="0" err="1" smtClean="0">
                <a:solidFill>
                  <a:srgbClr val="00B050"/>
                </a:solidFill>
              </a:rPr>
              <a:t>phasor</a:t>
            </a:r>
            <a:r>
              <a:rPr lang="en-US" sz="2800" b="1" dirty="0" smtClean="0">
                <a:solidFill>
                  <a:srgbClr val="00B050"/>
                </a:solidFill>
              </a:rPr>
              <a:t>        follows closely 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990600" y="1143000"/>
          <a:ext cx="58197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14" name="Equation" r:id="rId3" imgW="1663560" imgH="736560" progId="Equation.3">
                  <p:embed/>
                </p:oleObj>
              </mc:Choice>
              <mc:Fallback>
                <p:oleObj name="Equation" r:id="rId3" imgW="1663560" imgH="73656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5819775" cy="1981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/>
          </p:nvPr>
        </p:nvGraphicFramePr>
        <p:xfrm>
          <a:off x="1447800" y="4267200"/>
          <a:ext cx="54468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15" name="Equation" r:id="rId5" imgW="266400" imgH="241200" progId="Equation.3">
                  <p:embed/>
                </p:oleObj>
              </mc:Choice>
              <mc:Fallback>
                <p:oleObj name="Equation" r:id="rId5" imgW="266400" imgH="241200" progId="Equation.3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67200"/>
                        <a:ext cx="544680" cy="585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>
            <p:extLst/>
          </p:nvPr>
        </p:nvGraphicFramePr>
        <p:xfrm>
          <a:off x="1295400" y="59436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16" name="Equation" r:id="rId7" imgW="177646" imgH="241091" progId="Equation.3">
                  <p:embed/>
                </p:oleObj>
              </mc:Choice>
              <mc:Fallback>
                <p:oleObj name="Equation" r:id="rId7" imgW="177646" imgH="241091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943600"/>
                        <a:ext cx="609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>
            <p:extLst/>
          </p:nvPr>
        </p:nvGraphicFramePr>
        <p:xfrm>
          <a:off x="4419600" y="5867400"/>
          <a:ext cx="62980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17" name="Equation" r:id="rId9" imgW="266400" imgH="241200" progId="Equation.3">
                  <p:embed/>
                </p:oleObj>
              </mc:Choice>
              <mc:Fallback>
                <p:oleObj name="Equation" r:id="rId9" imgW="266400" imgH="241200" progId="Equation.3">
                  <p:embed/>
                  <p:pic>
                    <p:nvPicPr>
                      <p:cNvPr id="41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867400"/>
                        <a:ext cx="629801" cy="609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9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2400"/>
                <a:ext cx="8839200" cy="5973763"/>
              </a:xfrm>
            </p:spPr>
            <p:txBody>
              <a:bodyPr>
                <a:normAutofit/>
              </a:bodyPr>
              <a:lstStyle/>
              <a:p>
                <a:r>
                  <a:rPr lang="en-US" sz="1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Sampling interval of </a:t>
                </a:r>
                <a:r>
                  <a:rPr lang="en-US" sz="1800" b="1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="1" baseline="-2500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selected.</a:t>
                </a:r>
              </a:p>
              <a:p>
                <a:r>
                  <a:rPr lang="en-US" sz="18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Initially           lies along </a:t>
                </a:r>
                <a:r>
                  <a:rPr lang="el-GR" sz="18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8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axis.   Inverter state is kept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𝐕</m:t>
                            </m:r>
                          </m:e>
                          <m:sub>
                            <m:r>
                              <a:rPr lang="en-US" sz="1800" b="1" i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acc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𝐎𝐎𝐎</m:t>
                    </m:r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</a:t>
                </a:r>
                <a:r>
                  <a:rPr lang="en-US" sz="1800" b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8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sz="1800" b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18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sz="1800" b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closed) for part of the  interval </a:t>
                </a:r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 of </a:t>
                </a:r>
                <a:r>
                  <a:rPr lang="en-US" sz="1800" b="1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="1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8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sz="18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</a:t>
                </a:r>
                <a:r>
                  <a:rPr lang="en-US" sz="1600" b="1" baseline="-250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opened and T</a:t>
                </a:r>
                <a:r>
                  <a:rPr lang="en-US" sz="1600" b="1" baseline="-250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closed.  </a:t>
                </a:r>
                <a:r>
                  <a:rPr lang="en-US" sz="16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Inverter state is moved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𝐕</m:t>
                            </m:r>
                          </m:e>
                          <m:sub>
                            <m:r>
                              <a:rPr lang="en-US" sz="1600" b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acc>
                    <m:r>
                      <a:rPr lang="en-US" sz="1600" b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sz="1600" b="1">
                        <a:solidFill>
                          <a:srgbClr val="00B050"/>
                        </a:solidFill>
                        <a:latin typeface="Cambria Math"/>
                      </a:rPr>
                      <m:t>𝐎𝐎𝐎</m:t>
                    </m:r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𝐕</m:t>
                            </m:r>
                          </m:e>
                          <m:sub>
                            <m:r>
                              <a:rPr lang="en-US" sz="1600" b="1" i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600" b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0" smtClean="0">
                        <a:solidFill>
                          <a:srgbClr val="00B050"/>
                        </a:solidFill>
                        <a:latin typeface="Cambria Math"/>
                      </a:rPr>
                      <m:t>𝐏</m:t>
                    </m:r>
                    <m:r>
                      <a:rPr lang="en-US" sz="1600" b="1">
                        <a:solidFill>
                          <a:srgbClr val="00B050"/>
                        </a:solidFill>
                        <a:latin typeface="Cambria Math"/>
                      </a:rPr>
                      <m:t>𝐎𝐎</m:t>
                    </m:r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kept in that condition for the period T</a:t>
                </a:r>
                <a:r>
                  <a:rPr lang="en-US" sz="1600" b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period </a:t>
                </a:r>
                <a:r>
                  <a:rPr lang="en-US" sz="1600" b="1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600" b="1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6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moved again to V</a:t>
                </a:r>
                <a:r>
                  <a:rPr lang="en-US" sz="1600" b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(OOO) for a period T</a:t>
                </a:r>
                <a:r>
                  <a:rPr lang="en-US" sz="1600" b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</a:t>
                </a:r>
                <a:endParaRPr lang="en-US" sz="16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 smtClean="0">
                    <a:solidFill>
                      <a:srgbClr val="00B050"/>
                    </a:solidFill>
                  </a:rPr>
                  <a:t>During next </a:t>
                </a:r>
                <a:r>
                  <a:rPr lang="en-US" sz="1600" b="1" dirty="0" err="1" smtClean="0">
                    <a:solidFill>
                      <a:srgbClr val="00B050"/>
                    </a:solidFill>
                  </a:rPr>
                  <a:t>Ts</a:t>
                </a:r>
                <a:r>
                  <a:rPr lang="en-US" sz="1600" b="1" dirty="0" smtClean="0">
                    <a:solidFill>
                      <a:srgbClr val="00B050"/>
                    </a:solidFill>
                  </a:rPr>
                  <a:t> inverter state is </a:t>
                </a:r>
                <a:r>
                  <a:rPr lang="en-US" sz="16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600" b="1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(OOO</a:t>
                </a:r>
                <a:r>
                  <a:rPr lang="en-US" sz="16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T</a:t>
                </a:r>
                <a:r>
                  <a:rPr lang="en-US" sz="1600" b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 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𝐕</m:t>
                            </m:r>
                          </m:e>
                          <m:sub>
                            <m:r>
                              <a:rPr lang="en-US" sz="1600" b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600" b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sz="1600" b="1">
                        <a:solidFill>
                          <a:srgbClr val="00B050"/>
                        </a:solidFill>
                        <a:latin typeface="Cambria Math"/>
                      </a:rPr>
                      <m:t>𝐏𝐎𝐎</m:t>
                    </m:r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 period of </a:t>
                </a:r>
                <a:r>
                  <a:rPr lang="en-US" sz="16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600" b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moved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𝐕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600" b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sz="1600" b="1">
                        <a:solidFill>
                          <a:srgbClr val="00B050"/>
                        </a:solidFill>
                        <a:latin typeface="Cambria Math"/>
                      </a:rPr>
                      <m:t>𝐏𝐏𝐎</m:t>
                    </m:r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period of </a:t>
                </a:r>
                <a:r>
                  <a:rPr lang="en-US" sz="16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600" b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16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then to V</a:t>
                </a:r>
                <a:r>
                  <a:rPr lang="en-US" sz="1600" b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16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(PPP) for a period of </a:t>
                </a:r>
                <a:r>
                  <a:rPr lang="en-US" sz="16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600" b="1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</a:t>
                </a:r>
                <a:endParaRPr lang="en-US" sz="16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b="1" dirty="0">
                  <a:solidFill>
                    <a:srgbClr val="00B050"/>
                  </a:solidFill>
                </a:endParaRPr>
              </a:p>
              <a:p>
                <a:endParaRPr lang="en-US" sz="2400" b="1" dirty="0" smtClean="0">
                  <a:solidFill>
                    <a:srgbClr val="00B050"/>
                  </a:solidFill>
                </a:endParaRPr>
              </a:p>
              <a:p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"/>
                <a:ext cx="8839200" cy="5973763"/>
              </a:xfrm>
              <a:blipFill>
                <a:blip r:embed="rId3"/>
                <a:stretch>
                  <a:fillRect l="-414" t="-5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41168"/>
            <a:ext cx="2524777" cy="174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098089"/>
              </p:ext>
            </p:extLst>
          </p:nvPr>
        </p:nvGraphicFramePr>
        <p:xfrm>
          <a:off x="1475656" y="548680"/>
          <a:ext cx="495969" cy="29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8" name="Equation" r:id="rId5" imgW="757080" imgH="814320" progId="Equation.3">
                  <p:embed/>
                </p:oleObj>
              </mc:Choice>
              <mc:Fallback>
                <p:oleObj name="Equation" r:id="rId5" imgW="757080" imgH="81432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656" y="548680"/>
                        <a:ext cx="495969" cy="29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409095"/>
              </p:ext>
            </p:extLst>
          </p:nvPr>
        </p:nvGraphicFramePr>
        <p:xfrm>
          <a:off x="5399794" y="5185711"/>
          <a:ext cx="3648776" cy="187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9" name="Visio" r:id="rId7" imgW="5181480" imgH="2666880" progId="Visio.Drawing.11">
                  <p:embed/>
                </p:oleObj>
              </mc:Choice>
              <mc:Fallback>
                <p:oleObj name="Visio" r:id="rId7" imgW="5181480" imgH="2666880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9794" y="5185711"/>
                        <a:ext cx="3648776" cy="1878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987824" y="1157577"/>
            <a:ext cx="0" cy="19331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043608" y="944402"/>
            <a:ext cx="5506679" cy="2014855"/>
            <a:chOff x="1043608" y="944402"/>
            <a:chExt cx="5506679" cy="2014855"/>
          </a:xfrm>
        </p:grpSpPr>
        <p:sp>
          <p:nvSpPr>
            <p:cNvPr id="34" name="TextBox 33"/>
            <p:cNvSpPr txBox="1"/>
            <p:nvPr/>
          </p:nvSpPr>
          <p:spPr>
            <a:xfrm>
              <a:off x="1043608" y="1157577"/>
              <a:ext cx="557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4688" y="1502966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600" b="1" baseline="-25000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68399" y="1502966"/>
              <a:ext cx="468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2T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97964" y="1503043"/>
              <a:ext cx="540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3T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47663" y="1040216"/>
              <a:ext cx="0" cy="1717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47663" y="1461176"/>
              <a:ext cx="4968553" cy="6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547663" y="2105556"/>
              <a:ext cx="5002624" cy="36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7663" y="2737068"/>
              <a:ext cx="4968553" cy="20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427984" y="1026129"/>
              <a:ext cx="0" cy="193312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820451" y="944402"/>
              <a:ext cx="0" cy="193312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052982" y="1682827"/>
              <a:ext cx="557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600" b="1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9277" y="2285476"/>
              <a:ext cx="557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</a:t>
              </a:r>
              <a:endParaRPr lang="en-IN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V="1">
            <a:off x="1972404" y="1069179"/>
            <a:ext cx="511364" cy="9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4649908" y="1877093"/>
            <a:ext cx="5899" cy="156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634634" y="2508556"/>
            <a:ext cx="18151" cy="66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1973300" y="1075342"/>
            <a:ext cx="1240" cy="373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566701" y="2093028"/>
            <a:ext cx="360700" cy="125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972576" y="1952774"/>
            <a:ext cx="9325" cy="32795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8904878" y="1321134"/>
            <a:ext cx="12149" cy="42313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56651" y="2717151"/>
            <a:ext cx="355930" cy="156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673751" y="6547123"/>
            <a:ext cx="6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</a:t>
            </a:r>
            <a:endParaRPr lang="en-IN" b="1" baseline="-25000" dirty="0">
              <a:solidFill>
                <a:srgbClr val="C00000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5820451" y="6448654"/>
            <a:ext cx="56926" cy="13147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2479322" y="1086409"/>
            <a:ext cx="1240" cy="373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551567" y="1457048"/>
            <a:ext cx="436648" cy="70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962135" y="2091965"/>
            <a:ext cx="504995" cy="125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943131" y="2717151"/>
            <a:ext cx="522346" cy="2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549485" y="1444131"/>
            <a:ext cx="436648" cy="70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492190" y="2079696"/>
            <a:ext cx="504995" cy="125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2473009" y="2728134"/>
            <a:ext cx="522346" cy="2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104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Consider that at an instant          lies in Sector I. 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and        are closer to           .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Inverter switches are controlled such that its state is </a:t>
            </a:r>
            <a:r>
              <a:rPr lang="en-US" sz="2400" b="1" dirty="0">
                <a:solidFill>
                  <a:srgbClr val="00B050"/>
                </a:solidFill>
              </a:rPr>
              <a:t>along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        </a:t>
            </a:r>
            <a:r>
              <a:rPr lang="en-US" sz="2400" b="1" dirty="0" smtClean="0">
                <a:solidFill>
                  <a:srgbClr val="00B0F0"/>
                </a:solidFill>
              </a:rPr>
              <a:t>         </a:t>
            </a:r>
            <a:r>
              <a:rPr lang="en-US" sz="2400" b="1" dirty="0" smtClean="0">
                <a:solidFill>
                  <a:srgbClr val="00B050"/>
                </a:solidFill>
              </a:rPr>
              <a:t>(</a:t>
            </a:r>
            <a:r>
              <a:rPr lang="en-US" sz="2400" b="1" dirty="0">
                <a:solidFill>
                  <a:srgbClr val="00B050"/>
                </a:solidFill>
              </a:rPr>
              <a:t>POO)  for a period of T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00B050"/>
                </a:solidFill>
              </a:rPr>
              <a:t>    </a:t>
            </a:r>
            <a:r>
              <a:rPr lang="en-US" sz="2400" b="1" dirty="0" smtClean="0">
                <a:solidFill>
                  <a:srgbClr val="00B050"/>
                </a:solidFill>
              </a:rPr>
              <a:t>             ( on devices T6     </a:t>
            </a:r>
            <a:r>
              <a:rPr lang="en-US" sz="2400" b="1" dirty="0">
                <a:solidFill>
                  <a:srgbClr val="00B050"/>
                </a:solidFill>
              </a:rPr>
              <a:t>T1     T2)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              </a:t>
            </a:r>
            <a:r>
              <a:rPr lang="en-US" sz="2400" b="1" dirty="0" smtClean="0">
                <a:solidFill>
                  <a:srgbClr val="00B0F0"/>
                </a:solidFill>
              </a:rPr>
              <a:t>(PPO)  </a:t>
            </a:r>
            <a:r>
              <a:rPr lang="en-US" sz="2400" b="1" dirty="0" smtClean="0">
                <a:solidFill>
                  <a:srgbClr val="7030A0"/>
                </a:solidFill>
              </a:rPr>
              <a:t>for a period  of T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b="1" dirty="0" smtClean="0">
                <a:solidFill>
                  <a:srgbClr val="7030A0"/>
                </a:solidFill>
              </a:rPr>
              <a:t>                    </a:t>
            </a:r>
            <a:r>
              <a:rPr lang="en-US" sz="2400" b="1" dirty="0" smtClean="0">
                <a:solidFill>
                  <a:srgbClr val="00B0F0"/>
                </a:solidFill>
              </a:rPr>
              <a:t>(</a:t>
            </a:r>
            <a:r>
              <a:rPr lang="en-US" sz="2400" b="1" dirty="0">
                <a:solidFill>
                  <a:srgbClr val="00B050"/>
                </a:solidFill>
              </a:rPr>
              <a:t>on devices </a:t>
            </a:r>
            <a:r>
              <a:rPr lang="en-US" sz="2400" b="1" dirty="0" smtClean="0">
                <a:solidFill>
                  <a:srgbClr val="00B0F0"/>
                </a:solidFill>
              </a:rPr>
              <a:t>T1     T2     T3)</a:t>
            </a:r>
            <a:endParaRPr lang="en-US" sz="2400" b="1" dirty="0">
              <a:solidFill>
                <a:srgbClr val="00B0F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chemeClr val="accent6"/>
                </a:solidFill>
              </a:rPr>
              <a:t>      </a:t>
            </a:r>
            <a:r>
              <a:rPr lang="en-US" sz="2000" b="1" dirty="0" smtClean="0">
                <a:solidFill>
                  <a:schemeClr val="accent6"/>
                </a:solidFill>
              </a:rPr>
              <a:t>(OOO) </a:t>
            </a:r>
            <a:r>
              <a:rPr lang="en-US" sz="2000" b="1" dirty="0">
                <a:solidFill>
                  <a:srgbClr val="00B0F0"/>
                </a:solidFill>
              </a:rPr>
              <a:t>(T6     T4     T2</a:t>
            </a:r>
            <a:r>
              <a:rPr lang="en-US" sz="2000" b="1" dirty="0" smtClean="0">
                <a:solidFill>
                  <a:srgbClr val="00B0F0"/>
                </a:solidFill>
              </a:rPr>
              <a:t>)    </a:t>
            </a:r>
            <a:r>
              <a:rPr lang="en-US" sz="2000" b="1" dirty="0" smtClean="0">
                <a:solidFill>
                  <a:schemeClr val="accent6"/>
                </a:solidFill>
              </a:rPr>
              <a:t> or           </a:t>
            </a:r>
            <a:r>
              <a:rPr lang="en-US" sz="2000" b="1" dirty="0" smtClean="0">
                <a:solidFill>
                  <a:srgbClr val="00B0F0"/>
                </a:solidFill>
              </a:rPr>
              <a:t>(PPP) </a:t>
            </a:r>
            <a:r>
              <a:rPr lang="en-US" sz="2000" b="1" dirty="0">
                <a:solidFill>
                  <a:srgbClr val="00B0F0"/>
                </a:solidFill>
              </a:rPr>
              <a:t>(T1     </a:t>
            </a:r>
            <a:r>
              <a:rPr lang="en-US" sz="2000" b="1" dirty="0" smtClean="0">
                <a:solidFill>
                  <a:srgbClr val="00B0F0"/>
                </a:solidFill>
              </a:rPr>
              <a:t>T5     T3) </a:t>
            </a:r>
            <a:r>
              <a:rPr lang="en-US" sz="2000" b="1" dirty="0" smtClean="0">
                <a:solidFill>
                  <a:schemeClr val="accent6"/>
                </a:solidFill>
              </a:rPr>
              <a:t>for a period of </a:t>
            </a:r>
            <a:r>
              <a:rPr lang="en-US" sz="2000" b="1" dirty="0" smtClean="0">
                <a:solidFill>
                  <a:srgbClr val="FFC000"/>
                </a:solidFill>
              </a:rPr>
              <a:t>T</a:t>
            </a:r>
            <a:r>
              <a:rPr lang="en-US" sz="2000" b="1" baseline="-25000" dirty="0" smtClean="0">
                <a:solidFill>
                  <a:srgbClr val="FFC000"/>
                </a:solidFill>
              </a:rPr>
              <a:t>0</a:t>
            </a:r>
            <a:r>
              <a:rPr lang="en-US" sz="2000" b="1" dirty="0" smtClean="0">
                <a:solidFill>
                  <a:srgbClr val="FFC000"/>
                </a:solidFill>
              </a:rPr>
              <a:t>    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/>
          </p:nvPr>
        </p:nvGraphicFramePr>
        <p:xfrm>
          <a:off x="5105400" y="140201"/>
          <a:ext cx="6223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74" name="Equation" r:id="rId3" imgW="330120" imgH="203040" progId="Equation.3">
                  <p:embed/>
                </p:oleObj>
              </mc:Choice>
              <mc:Fallback>
                <p:oleObj name="Equation" r:id="rId3" imgW="330120" imgH="203040" progId="Equation.3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40201"/>
                        <a:ext cx="622301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/>
          </p:nvPr>
        </p:nvGraphicFramePr>
        <p:xfrm>
          <a:off x="113246" y="2914151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75" name="Equation" r:id="rId5" imgW="177480" imgH="228600" progId="Equation.3">
                  <p:embed/>
                </p:oleObj>
              </mc:Choice>
              <mc:Fallback>
                <p:oleObj name="Equation" r:id="rId5" imgW="177480" imgH="228600" progId="Equation.3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46" y="2914151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2"/>
          <p:cNvGraphicFramePr>
            <a:graphicFrameLocks noChangeAspect="1"/>
          </p:cNvGraphicFramePr>
          <p:nvPr>
            <p:extLst/>
          </p:nvPr>
        </p:nvGraphicFramePr>
        <p:xfrm>
          <a:off x="1448066" y="2959978"/>
          <a:ext cx="488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76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2765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066" y="2959978"/>
                        <a:ext cx="488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827452"/>
              </p:ext>
            </p:extLst>
          </p:nvPr>
        </p:nvGraphicFramePr>
        <p:xfrm>
          <a:off x="977942" y="3913141"/>
          <a:ext cx="457200" cy="4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77" name="Equation" r:id="rId9" imgW="177480" imgH="228600" progId="Equation.3">
                  <p:embed/>
                </p:oleObj>
              </mc:Choice>
              <mc:Fallback>
                <p:oleObj name="Equation" r:id="rId9" imgW="177480" imgH="2286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42" y="3913141"/>
                        <a:ext cx="457200" cy="40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080076"/>
              </p:ext>
            </p:extLst>
          </p:nvPr>
        </p:nvGraphicFramePr>
        <p:xfrm>
          <a:off x="762931" y="4647320"/>
          <a:ext cx="488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78" name="Equation" r:id="rId11" imgW="190440" imgH="228600" progId="Equation.3">
                  <p:embed/>
                </p:oleObj>
              </mc:Choice>
              <mc:Fallback>
                <p:oleObj name="Equation" r:id="rId11" imgW="190440" imgH="2286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31" y="4647320"/>
                        <a:ext cx="488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510764"/>
              </p:ext>
            </p:extLst>
          </p:nvPr>
        </p:nvGraphicFramePr>
        <p:xfrm>
          <a:off x="3662222" y="5678347"/>
          <a:ext cx="4889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79" name="Equation" r:id="rId12" imgW="190440" imgH="241200" progId="Equation.3">
                  <p:embed/>
                </p:oleObj>
              </mc:Choice>
              <mc:Fallback>
                <p:oleObj name="Equation" r:id="rId12" imgW="190440" imgH="24120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222" y="5678347"/>
                        <a:ext cx="4889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/>
          </p:nvPr>
        </p:nvGraphicFramePr>
        <p:xfrm>
          <a:off x="4136427" y="2990351"/>
          <a:ext cx="6223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80" name="Equation" r:id="rId14" imgW="330120" imgH="203040" progId="Equation.3">
                  <p:embed/>
                </p:oleObj>
              </mc:Choice>
              <mc:Fallback>
                <p:oleObj name="Equation" r:id="rId14" imgW="330120" imgH="20304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427" y="2990351"/>
                        <a:ext cx="622301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" y="303042"/>
            <a:ext cx="3048000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72200" y="1714500"/>
            <a:ext cx="381000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60373" y="3043855"/>
            <a:ext cx="3810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2819400"/>
            <a:ext cx="609600" cy="4489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1600200"/>
            <a:ext cx="5334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072397"/>
              </p:ext>
            </p:extLst>
          </p:nvPr>
        </p:nvGraphicFramePr>
        <p:xfrm>
          <a:off x="4868068" y="764888"/>
          <a:ext cx="45894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81" name="Visio" r:id="rId17" imgW="4589640" imgH="2362320" progId="Visio.Drawing.11">
                  <p:embed/>
                </p:oleObj>
              </mc:Choice>
              <mc:Fallback>
                <p:oleObj name="Visio" r:id="rId17" imgW="4589640" imgH="2362320" progId="Visio.Drawing.11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68068" y="764888"/>
                        <a:ext cx="45894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385623"/>
              </p:ext>
            </p:extLst>
          </p:nvPr>
        </p:nvGraphicFramePr>
        <p:xfrm>
          <a:off x="325971" y="5670110"/>
          <a:ext cx="4889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82" name="Equation" r:id="rId19" imgW="190440" imgH="241200" progId="Equation.3">
                  <p:embed/>
                </p:oleObj>
              </mc:Choice>
              <mc:Fallback>
                <p:oleObj name="Equation" r:id="rId19" imgW="190440" imgH="241200" progId="Equation.3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71" y="5670110"/>
                        <a:ext cx="4889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868068" y="1089646"/>
            <a:ext cx="1007190" cy="1785733"/>
            <a:chOff x="4868068" y="1089646"/>
            <a:chExt cx="1007190" cy="1785733"/>
          </a:xfrm>
        </p:grpSpPr>
        <p:sp>
          <p:nvSpPr>
            <p:cNvPr id="6" name="TextBox 5"/>
            <p:cNvSpPr txBox="1"/>
            <p:nvPr/>
          </p:nvSpPr>
          <p:spPr>
            <a:xfrm>
              <a:off x="4868068" y="1089646"/>
              <a:ext cx="60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d</a:t>
              </a:r>
              <a:endParaRPr lang="en-IN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69850" y="2506047"/>
              <a:ext cx="60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N</a:t>
              </a:r>
              <a:endParaRPr lang="en-IN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416550" y="2407578"/>
              <a:ext cx="56926" cy="13147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2345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6858000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Calculation of Dwell period for each state</a:t>
            </a:r>
            <a:endParaRPr lang="en-US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 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       is </a:t>
            </a:r>
            <a:r>
              <a:rPr lang="en-US" sz="2400" b="1" dirty="0" smtClean="0">
                <a:solidFill>
                  <a:srgbClr val="C00000"/>
                </a:solidFill>
              </a:rPr>
              <a:t>resolved into two components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a</a:t>
            </a:r>
            <a:r>
              <a:rPr 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</a:rPr>
              <a:t>along           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and </a:t>
            </a:r>
            <a:r>
              <a:rPr lang="en-US" sz="2800" b="1" dirty="0" err="1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b</a:t>
            </a:r>
            <a:r>
              <a:rPr lang="en-US" sz="2800" b="1" dirty="0" smtClean="0">
                <a:solidFill>
                  <a:srgbClr val="C00000"/>
                </a:solidFill>
              </a:rPr>
              <a:t>  along        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Dwell </a:t>
            </a:r>
            <a:r>
              <a:rPr lang="en-US" sz="2800" b="1" dirty="0">
                <a:solidFill>
                  <a:srgbClr val="00B0F0"/>
                </a:solidFill>
              </a:rPr>
              <a:t>periods T</a:t>
            </a:r>
            <a:r>
              <a:rPr lang="en-US" sz="2800" b="1" baseline="-25000" dirty="0">
                <a:solidFill>
                  <a:srgbClr val="00B0F0"/>
                </a:solidFill>
              </a:rPr>
              <a:t>1   ,  </a:t>
            </a:r>
            <a:r>
              <a:rPr lang="en-US" sz="2800" b="1" dirty="0">
                <a:solidFill>
                  <a:srgbClr val="00B0F0"/>
                </a:solidFill>
              </a:rPr>
              <a:t>T</a:t>
            </a:r>
            <a:r>
              <a:rPr lang="en-US" sz="2800" b="1" baseline="-25000" dirty="0">
                <a:solidFill>
                  <a:srgbClr val="00B0F0"/>
                </a:solidFill>
              </a:rPr>
              <a:t>2  </a:t>
            </a:r>
            <a:r>
              <a:rPr lang="en-US" sz="2800" b="1" dirty="0">
                <a:solidFill>
                  <a:srgbClr val="00B0F0"/>
                </a:solidFill>
              </a:rPr>
              <a:t> and T</a:t>
            </a:r>
            <a:r>
              <a:rPr lang="en-US" sz="2800" b="1" baseline="-25000" dirty="0">
                <a:solidFill>
                  <a:srgbClr val="00B0F0"/>
                </a:solidFill>
              </a:rPr>
              <a:t>0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</a:rPr>
              <a:t>are </a:t>
            </a:r>
            <a:r>
              <a:rPr lang="en-US" sz="2800" b="1" dirty="0">
                <a:solidFill>
                  <a:srgbClr val="00B0F0"/>
                </a:solidFill>
              </a:rPr>
              <a:t>decided by the position </a:t>
            </a:r>
            <a:r>
              <a:rPr lang="el-GR" sz="2800" b="1" dirty="0" smtClean="0">
                <a:solidFill>
                  <a:srgbClr val="00B0F0"/>
                </a:solidFill>
              </a:rPr>
              <a:t>θ</a:t>
            </a:r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By volt –second balance equation</a:t>
            </a:r>
            <a:r>
              <a:rPr lang="en-US" sz="2800" dirty="0" smtClean="0">
                <a:solidFill>
                  <a:srgbClr val="00B050"/>
                </a:solidFill>
              </a:rPr>
              <a:t>,</a:t>
            </a:r>
          </a:p>
          <a:p>
            <a:endParaRPr lang="en-US" sz="2800" b="1" dirty="0" smtClean="0">
              <a:solidFill>
                <a:srgbClr val="002060"/>
              </a:solidFill>
            </a:endParaRP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730469"/>
              </p:ext>
            </p:extLst>
          </p:nvPr>
        </p:nvGraphicFramePr>
        <p:xfrm>
          <a:off x="4678110" y="6381327"/>
          <a:ext cx="4003675" cy="49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33" name="Equation" r:id="rId3" imgW="1765080" imgH="241200" progId="Equation.3">
                  <p:embed/>
                </p:oleObj>
              </mc:Choice>
              <mc:Fallback>
                <p:oleObj name="Equation" r:id="rId3" imgW="1765080" imgH="241200" progId="Equation.3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110" y="6381327"/>
                        <a:ext cx="4003675" cy="496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558337"/>
              </p:ext>
            </p:extLst>
          </p:nvPr>
        </p:nvGraphicFramePr>
        <p:xfrm>
          <a:off x="1535089" y="3645024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34" name="Equation" r:id="rId5" imgW="177480" imgH="228600" progId="Equation.3">
                  <p:embed/>
                </p:oleObj>
              </mc:Choice>
              <mc:Fallback>
                <p:oleObj name="Equation" r:id="rId5" imgW="177480" imgH="228600" progId="Equation.3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089" y="3645024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926728"/>
              </p:ext>
            </p:extLst>
          </p:nvPr>
        </p:nvGraphicFramePr>
        <p:xfrm>
          <a:off x="2339752" y="4365104"/>
          <a:ext cx="488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35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286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365104"/>
                        <a:ext cx="488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960690"/>
              </p:ext>
            </p:extLst>
          </p:nvPr>
        </p:nvGraphicFramePr>
        <p:xfrm>
          <a:off x="107504" y="2851637"/>
          <a:ext cx="6111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36" name="Equation" r:id="rId9" imgW="330120" imgH="203040" progId="Equation.3">
                  <p:embed/>
                </p:oleObj>
              </mc:Choice>
              <mc:Fallback>
                <p:oleObj name="Equation" r:id="rId9" imgW="330120" imgH="20304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851637"/>
                        <a:ext cx="6111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552993"/>
              </p:ext>
            </p:extLst>
          </p:nvPr>
        </p:nvGraphicFramePr>
        <p:xfrm>
          <a:off x="5765800" y="5469438"/>
          <a:ext cx="2159000" cy="42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37" name="Equation" r:id="rId11" imgW="952200" imgH="228600" progId="Equation.3">
                  <p:embed/>
                </p:oleObj>
              </mc:Choice>
              <mc:Fallback>
                <p:oleObj name="Equation" r:id="rId11" imgW="952200" imgH="2286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5469438"/>
                        <a:ext cx="2159000" cy="424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76" y="423562"/>
            <a:ext cx="2769174" cy="220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423562"/>
            <a:ext cx="3312368" cy="242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6200" y="19812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6138" y="184482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936170"/>
            <a:ext cx="374510" cy="435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5775" y="144837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10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6858000"/>
          </a:xfrm>
        </p:spPr>
        <p:txBody>
          <a:bodyPr/>
          <a:lstStyle/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2060"/>
                </a:solidFill>
              </a:rPr>
              <a:t>Splitting into real and imaginary components along real and imaginary axes,</a:t>
            </a: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/>
          </p:nvPr>
        </p:nvGraphicFramePr>
        <p:xfrm>
          <a:off x="7086600" y="1600200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0" name="Equation" r:id="rId3" imgW="177480" imgH="228600" progId="Equation.3">
                  <p:embed/>
                </p:oleObj>
              </mc:Choice>
              <mc:Fallback>
                <p:oleObj name="Equation" r:id="rId3" imgW="177480" imgH="228600" progId="Equation.3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600200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673100" y="3200400"/>
          <a:ext cx="16954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1" name="Equation" r:id="rId5" imgW="838080" imgH="241200" progId="Equation.3">
                  <p:embed/>
                </p:oleObj>
              </mc:Choice>
              <mc:Fallback>
                <p:oleObj name="Equation" r:id="rId5" imgW="838080" imgH="2412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3200400"/>
                        <a:ext cx="16954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5791200" y="2971800"/>
          <a:ext cx="21066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2" name="Equation" r:id="rId7" imgW="1041120" imgH="393480" progId="Equation.3">
                  <p:embed/>
                </p:oleObj>
              </mc:Choice>
              <mc:Fallback>
                <p:oleObj name="Equation" r:id="rId7" imgW="1041120" imgH="39348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71800"/>
                        <a:ext cx="21066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/>
          </p:nvPr>
        </p:nvGraphicFramePr>
        <p:xfrm>
          <a:off x="2286000" y="5486400"/>
          <a:ext cx="19780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3" name="Equation" r:id="rId9" imgW="977760" imgH="393480" progId="Equation.3">
                  <p:embed/>
                </p:oleObj>
              </mc:Choice>
              <mc:Fallback>
                <p:oleObj name="Equation" r:id="rId9" imgW="977760" imgH="39348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86400"/>
                        <a:ext cx="19780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/>
          </p:nvPr>
        </p:nvGraphicFramePr>
        <p:xfrm>
          <a:off x="2514600" y="2971800"/>
          <a:ext cx="30813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4" name="Equation" r:id="rId11" imgW="1523880" imgH="393480" progId="Equation.3">
                  <p:embed/>
                </p:oleObj>
              </mc:Choice>
              <mc:Fallback>
                <p:oleObj name="Equation" r:id="rId11" imgW="1523880" imgH="39348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30813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/>
          </p:nvPr>
        </p:nvGraphicFramePr>
        <p:xfrm>
          <a:off x="368300" y="5410200"/>
          <a:ext cx="19002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5" name="Equation" r:id="rId13" imgW="939600" imgH="393480" progId="Equation.3">
                  <p:embed/>
                </p:oleObj>
              </mc:Choice>
              <mc:Fallback>
                <p:oleObj name="Equation" r:id="rId13" imgW="939600" imgH="39348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5410200"/>
                        <a:ext cx="19002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/>
          </p:nvPr>
        </p:nvGraphicFramePr>
        <p:xfrm>
          <a:off x="4419600" y="5486400"/>
          <a:ext cx="14636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6" name="Equation" r:id="rId15" imgW="723600" imgH="419040" progId="Equation.3">
                  <p:embed/>
                </p:oleObj>
              </mc:Choice>
              <mc:Fallback>
                <p:oleObj name="Equation" r:id="rId15" imgW="723600" imgH="41904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486400"/>
                        <a:ext cx="146367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/>
          </p:nvPr>
        </p:nvGraphicFramePr>
        <p:xfrm>
          <a:off x="368300" y="3657600"/>
          <a:ext cx="21574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7" name="Equation" r:id="rId17" imgW="1066680" imgH="431640" progId="Equation.3">
                  <p:embed/>
                </p:oleObj>
              </mc:Choice>
              <mc:Fallback>
                <p:oleObj name="Equation" r:id="rId17" imgW="1066680" imgH="43164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3657600"/>
                        <a:ext cx="215741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extLst/>
          </p:nvPr>
        </p:nvGraphicFramePr>
        <p:xfrm>
          <a:off x="2590800" y="3733800"/>
          <a:ext cx="24669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8" name="Equation" r:id="rId19" imgW="1218960" imgH="419040" progId="Equation.3">
                  <p:embed/>
                </p:oleObj>
              </mc:Choice>
              <mc:Fallback>
                <p:oleObj name="Equation" r:id="rId19" imgW="1218960" imgH="419040" progId="Equation.3">
                  <p:embed/>
                  <p:pic>
                    <p:nvPicPr>
                      <p:cNvPr id="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24669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26" y="0"/>
            <a:ext cx="2769174" cy="220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Object 2"/>
          <p:cNvGraphicFramePr>
            <a:graphicFrameLocks noChangeAspect="1"/>
          </p:cNvGraphicFramePr>
          <p:nvPr>
            <p:extLst/>
          </p:nvPr>
        </p:nvGraphicFramePr>
        <p:xfrm>
          <a:off x="571500" y="4621213"/>
          <a:ext cx="1644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9" name="Equation" r:id="rId22" imgW="812520" imgH="241200" progId="Equation.3">
                  <p:embed/>
                </p:oleObj>
              </mc:Choice>
              <mc:Fallback>
                <p:oleObj name="Equation" r:id="rId22" imgW="812520" imgH="241200" progId="Equation.3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621213"/>
                        <a:ext cx="16446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/>
          </p:nvPr>
        </p:nvGraphicFramePr>
        <p:xfrm>
          <a:off x="2082800" y="4495800"/>
          <a:ext cx="20828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0" name="Equation" r:id="rId24" imgW="1028520" imgH="393480" progId="Equation.3">
                  <p:embed/>
                </p:oleObj>
              </mc:Choice>
              <mc:Fallback>
                <p:oleObj name="Equation" r:id="rId24" imgW="1028520" imgH="393480" progId="Equation.3">
                  <p:embed/>
                  <p:pic>
                    <p:nvPicPr>
                      <p:cNvPr id="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495800"/>
                        <a:ext cx="20828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934200" y="794266"/>
            <a:ext cx="304800" cy="424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0" y="1828800"/>
            <a:ext cx="304800" cy="424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7543800" y="18793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6776775" y="8862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0575" y="556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624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2600" y="624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(-)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87991" y="62823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59691"/>
              </p:ext>
            </p:extLst>
          </p:nvPr>
        </p:nvGraphicFramePr>
        <p:xfrm>
          <a:off x="348848" y="654605"/>
          <a:ext cx="4003675" cy="49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1" name="Equation" r:id="rId26" imgW="1765080" imgH="241200" progId="Equation.3">
                  <p:embed/>
                </p:oleObj>
              </mc:Choice>
              <mc:Fallback>
                <p:oleObj name="Equation" r:id="rId26" imgW="1765080" imgH="241200" progId="Equation.3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48" y="654605"/>
                        <a:ext cx="4003675" cy="496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5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3" grpId="0"/>
      <p:bldP spid="24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40113" y="4148236"/>
            <a:ext cx="381000" cy="38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067800" cy="68580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If  </a:t>
            </a:r>
            <a:r>
              <a:rPr lang="el-GR" b="1" dirty="0" smtClean="0">
                <a:solidFill>
                  <a:srgbClr val="C00000"/>
                </a:solidFill>
              </a:rPr>
              <a:t>θ</a:t>
            </a:r>
            <a:r>
              <a:rPr lang="en-US" b="1" dirty="0" smtClean="0">
                <a:solidFill>
                  <a:srgbClr val="C00000"/>
                </a:solidFill>
              </a:rPr>
              <a:t> = </a:t>
            </a:r>
            <a:r>
              <a:rPr lang="el-GR" b="1" dirty="0" smtClean="0">
                <a:solidFill>
                  <a:srgbClr val="C00000"/>
                </a:solidFill>
              </a:rPr>
              <a:t>π</a:t>
            </a:r>
            <a:r>
              <a:rPr lang="en-US" b="1" dirty="0" smtClean="0">
                <a:solidFill>
                  <a:srgbClr val="C00000"/>
                </a:solidFill>
              </a:rPr>
              <a:t>/6  ,   </a:t>
            </a:r>
            <a:r>
              <a:rPr lang="en-US" b="1" i="1" dirty="0" smtClean="0">
                <a:solidFill>
                  <a:srgbClr val="C00000"/>
                </a:solidFill>
              </a:rPr>
              <a:t>T</a:t>
            </a:r>
            <a:r>
              <a:rPr lang="en-US" b="1" i="1" baseline="-25000" dirty="0" smtClean="0">
                <a:solidFill>
                  <a:srgbClr val="C00000"/>
                </a:solidFill>
              </a:rPr>
              <a:t>1</a:t>
            </a:r>
            <a:r>
              <a:rPr lang="en-US" b="1" i="1" dirty="0" smtClean="0">
                <a:solidFill>
                  <a:srgbClr val="C00000"/>
                </a:solidFill>
              </a:rPr>
              <a:t> = T</a:t>
            </a:r>
            <a:r>
              <a:rPr lang="en-US" b="1" i="1" baseline="-25000" dirty="0" smtClean="0">
                <a:solidFill>
                  <a:srgbClr val="C00000"/>
                </a:solidFill>
              </a:rPr>
              <a:t>2</a:t>
            </a:r>
            <a:endParaRPr lang="en-US" b="1" i="1" dirty="0" smtClean="0">
              <a:solidFill>
                <a:srgbClr val="C00000"/>
              </a:solidFill>
            </a:endParaRPr>
          </a:p>
          <a:p>
            <a:endParaRPr lang="en-US" i="1" dirty="0" smtClean="0"/>
          </a:p>
          <a:p>
            <a:r>
              <a:rPr lang="en-US" sz="2100" b="1" dirty="0" smtClean="0">
                <a:solidFill>
                  <a:srgbClr val="00B050"/>
                </a:solidFill>
              </a:rPr>
              <a:t>When </a:t>
            </a:r>
            <a:r>
              <a:rPr lang="el-GR" sz="2100" b="1" dirty="0" smtClean="0">
                <a:solidFill>
                  <a:srgbClr val="C00000"/>
                </a:solidFill>
              </a:rPr>
              <a:t>θ</a:t>
            </a:r>
            <a:r>
              <a:rPr lang="en-US" sz="2100" b="1" dirty="0" smtClean="0">
                <a:solidFill>
                  <a:srgbClr val="C00000"/>
                </a:solidFill>
              </a:rPr>
              <a:t> increases or when </a:t>
            </a:r>
            <a:r>
              <a:rPr lang="en-US" sz="2100" b="1" dirty="0" smtClean="0">
                <a:solidFill>
                  <a:srgbClr val="00B050"/>
                </a:solidFill>
              </a:rPr>
              <a:t>       is closer to V</a:t>
            </a:r>
            <a:r>
              <a:rPr lang="en-US" sz="21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100" b="1" dirty="0" smtClean="0">
                <a:solidFill>
                  <a:srgbClr val="00B050"/>
                </a:solidFill>
              </a:rPr>
              <a:t>  </a:t>
            </a:r>
            <a:r>
              <a:rPr lang="en-US" b="1" dirty="0" smtClean="0">
                <a:solidFill>
                  <a:srgbClr val="00B050"/>
                </a:solidFill>
              </a:rPr>
              <a:t>,   </a:t>
            </a:r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</a:rPr>
              <a:t> ›   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1 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When            is coincident with V</a:t>
            </a:r>
            <a:r>
              <a:rPr lang="en-US" b="1" baseline="-25000" dirty="0" smtClean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002060"/>
                </a:solidFill>
              </a:rPr>
              <a:t>  , T</a:t>
            </a:r>
            <a:r>
              <a:rPr lang="en-US" b="1" baseline="-25000" dirty="0" smtClean="0">
                <a:solidFill>
                  <a:srgbClr val="002060"/>
                </a:solidFill>
              </a:rPr>
              <a:t>1  </a:t>
            </a:r>
            <a:r>
              <a:rPr lang="en-US" b="1" dirty="0" smtClean="0">
                <a:solidFill>
                  <a:srgbClr val="002060"/>
                </a:solidFill>
              </a:rPr>
              <a:t>= 0</a:t>
            </a:r>
            <a:endParaRPr lang="en-US" b="1" baseline="-25000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When tip of           is coincident with Q, T</a:t>
            </a:r>
            <a:r>
              <a:rPr lang="en-US" b="1" baseline="-25000" dirty="0" smtClean="0">
                <a:solidFill>
                  <a:srgbClr val="C00000"/>
                </a:solidFill>
              </a:rPr>
              <a:t>1  </a:t>
            </a:r>
            <a:r>
              <a:rPr lang="en-US" b="1" dirty="0" smtClean="0">
                <a:solidFill>
                  <a:srgbClr val="C00000"/>
                </a:solidFill>
              </a:rPr>
              <a:t>= T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= T</a:t>
            </a:r>
            <a:r>
              <a:rPr lang="en-US" b="1" baseline="-25000" dirty="0" smtClean="0">
                <a:solidFill>
                  <a:srgbClr val="C00000"/>
                </a:solidFill>
              </a:rPr>
              <a:t>0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/>
          </p:nvPr>
        </p:nvGraphicFramePr>
        <p:xfrm>
          <a:off x="-53975" y="0"/>
          <a:ext cx="55181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6" name="Equation" r:id="rId3" imgW="2222280" imgH="507960" progId="Equation.3">
                  <p:embed/>
                </p:oleObj>
              </mc:Choice>
              <mc:Fallback>
                <p:oleObj name="Equation" r:id="rId3" imgW="2222280" imgH="50796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3975" y="0"/>
                        <a:ext cx="55181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457200" y="1600200"/>
          <a:ext cx="6937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7" name="Equation" r:id="rId5" imgW="279360" imgH="215640" progId="Equation.3">
                  <p:embed/>
                </p:oleObj>
              </mc:Choice>
              <mc:Fallback>
                <p:oleObj name="Equation" r:id="rId5" imgW="279360" imgH="21564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6937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489398"/>
              </p:ext>
            </p:extLst>
          </p:nvPr>
        </p:nvGraphicFramePr>
        <p:xfrm>
          <a:off x="136525" y="2286000"/>
          <a:ext cx="725488" cy="38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8" name="Equation" r:id="rId7" imgW="291960" imgH="215640" progId="Equation.3">
                  <p:embed/>
                </p:oleObj>
              </mc:Choice>
              <mc:Fallback>
                <p:oleObj name="Equation" r:id="rId7" imgW="291960" imgH="21564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2286000"/>
                        <a:ext cx="725488" cy="38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844657"/>
              </p:ext>
            </p:extLst>
          </p:nvPr>
        </p:nvGraphicFramePr>
        <p:xfrm>
          <a:off x="157005" y="3144300"/>
          <a:ext cx="725488" cy="3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9" name="Equation" r:id="rId9" imgW="291960" imgH="228600" progId="Equation.3">
                  <p:embed/>
                </p:oleObj>
              </mc:Choice>
              <mc:Fallback>
                <p:oleObj name="Equation" r:id="rId9" imgW="291960" imgH="2286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5" y="3144300"/>
                        <a:ext cx="725488" cy="3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152400" y="762000"/>
          <a:ext cx="29654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0" name="Equation" r:id="rId11" imgW="1193760" imgH="431640" progId="Equation.3">
                  <p:embed/>
                </p:oleObj>
              </mc:Choice>
              <mc:Fallback>
                <p:oleObj name="Equation" r:id="rId11" imgW="1193760" imgH="43164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0"/>
                        <a:ext cx="29654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053445"/>
              </p:ext>
            </p:extLst>
          </p:nvPr>
        </p:nvGraphicFramePr>
        <p:xfrm>
          <a:off x="898525" y="2190750"/>
          <a:ext cx="2301875" cy="76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1" name="Equation" r:id="rId13" imgW="927000" imgH="431640" progId="Equation.3">
                  <p:embed/>
                </p:oleObj>
              </mc:Choice>
              <mc:Fallback>
                <p:oleObj name="Equation" r:id="rId13" imgW="927000" imgH="43164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2190750"/>
                        <a:ext cx="2301875" cy="761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873713"/>
              </p:ext>
            </p:extLst>
          </p:nvPr>
        </p:nvGraphicFramePr>
        <p:xfrm>
          <a:off x="914400" y="3171824"/>
          <a:ext cx="1670050" cy="41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2" name="Equation" r:id="rId15" imgW="672840" imgH="228600" progId="Equation.3">
                  <p:embed/>
                </p:oleObj>
              </mc:Choice>
              <mc:Fallback>
                <p:oleObj name="Equation" r:id="rId15" imgW="672840" imgH="2286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71824"/>
                        <a:ext cx="1670050" cy="417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138402"/>
              </p:ext>
            </p:extLst>
          </p:nvPr>
        </p:nvGraphicFramePr>
        <p:xfrm>
          <a:off x="2871788" y="4463534"/>
          <a:ext cx="557291" cy="457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3" name="Equation" r:id="rId17" imgW="266400" imgH="241200" progId="Equation.3">
                  <p:embed/>
                </p:oleObj>
              </mc:Choice>
              <mc:Fallback>
                <p:oleObj name="Equation" r:id="rId17" imgW="266400" imgH="24120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4463534"/>
                        <a:ext cx="557291" cy="457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"/>
            <a:ext cx="3657600" cy="30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Object 2"/>
          <p:cNvGraphicFramePr>
            <a:graphicFrameLocks noChangeAspect="1"/>
          </p:cNvGraphicFramePr>
          <p:nvPr>
            <p:extLst/>
          </p:nvPr>
        </p:nvGraphicFramePr>
        <p:xfrm>
          <a:off x="3124200" y="762000"/>
          <a:ext cx="12604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4" name="Equation" r:id="rId20" imgW="507960" imgH="419040" progId="Equation.3">
                  <p:embed/>
                </p:oleObj>
              </mc:Choice>
              <mc:Fallback>
                <p:oleObj name="Equation" r:id="rId20" imgW="507960" imgH="41904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762000"/>
                        <a:ext cx="12604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63650" y="1466850"/>
          <a:ext cx="23479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5" name="Equation" r:id="rId22" imgW="1307880" imgH="457200" progId="Equation.3">
                  <p:embed/>
                </p:oleObj>
              </mc:Choice>
              <mc:Fallback>
                <p:oleObj name="Equation" r:id="rId22" imgW="1307880" imgH="4572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263650" y="1466850"/>
                        <a:ext cx="2347913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31" y="3173967"/>
            <a:ext cx="2769174" cy="220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Object 2"/>
          <p:cNvGraphicFramePr>
            <a:graphicFrameLocks noChangeAspect="1"/>
          </p:cNvGraphicFramePr>
          <p:nvPr>
            <p:extLst/>
          </p:nvPr>
        </p:nvGraphicFramePr>
        <p:xfrm>
          <a:off x="1447800" y="5214937"/>
          <a:ext cx="6619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6" name="Equation" r:id="rId25" imgW="266400" imgH="241200" progId="Equation.3">
                  <p:embed/>
                </p:oleObj>
              </mc:Choice>
              <mc:Fallback>
                <p:oleObj name="Equation" r:id="rId25" imgW="266400" imgH="241200" progId="Equation.3">
                  <p:embed/>
                  <p:pic>
                    <p:nvPicPr>
                      <p:cNvPr id="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14937"/>
                        <a:ext cx="6619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/>
          </p:nvPr>
        </p:nvGraphicFramePr>
        <p:xfrm>
          <a:off x="2209800" y="6096000"/>
          <a:ext cx="6619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7" name="Equation" r:id="rId27" imgW="266400" imgH="241200" progId="Equation.3">
                  <p:embed/>
                </p:oleObj>
              </mc:Choice>
              <mc:Fallback>
                <p:oleObj name="Equation" r:id="rId27" imgW="266400" imgH="241200" progId="Equation.3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096000"/>
                        <a:ext cx="6619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7162800" y="5181600"/>
            <a:ext cx="381000" cy="30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665027" y="48456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0" y="4148236"/>
            <a:ext cx="228600" cy="38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7239000" y="4278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59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7030A0"/>
                </a:solidFill>
              </a:rPr>
              <a:t>The main aim of any modulation technique is to obtain variable output having a </a:t>
            </a:r>
            <a:r>
              <a:rPr lang="en-US" sz="4400" b="1" u="sng" dirty="0">
                <a:solidFill>
                  <a:srgbClr val="FF0000"/>
                </a:solidFill>
              </a:rPr>
              <a:t>maximum fundamental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component with </a:t>
            </a:r>
            <a:r>
              <a:rPr lang="en-US" sz="4400" b="1" u="sng" dirty="0">
                <a:solidFill>
                  <a:schemeClr val="accent6">
                    <a:lumMod val="50000"/>
                  </a:schemeClr>
                </a:solidFill>
              </a:rPr>
              <a:t>minimum harmonics.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This objective can be achieved to a large extent by SVPWM method </a:t>
            </a:r>
          </a:p>
          <a:p>
            <a:pPr algn="just"/>
            <a:r>
              <a:rPr lang="en-US" b="1" dirty="0" smtClean="0">
                <a:solidFill>
                  <a:srgbClr val="7030A0"/>
                </a:solidFill>
              </a:rPr>
              <a:t>It is the best  technique for variable frequency drive (VFD) applications.</a:t>
            </a:r>
          </a:p>
          <a:p>
            <a:pPr algn="just"/>
            <a:endParaRPr lang="en-US" b="1" dirty="0" smtClean="0">
              <a:solidFill>
                <a:srgbClr val="00B050"/>
              </a:solidFill>
            </a:endParaRPr>
          </a:p>
          <a:p>
            <a:pPr algn="just"/>
            <a:r>
              <a:rPr lang="en-US" b="1" dirty="0">
                <a:solidFill>
                  <a:srgbClr val="00B0F0"/>
                </a:solidFill>
              </a:rPr>
              <a:t>SVM is based on rotating phasor theory.</a:t>
            </a:r>
          </a:p>
          <a:p>
            <a:pPr algn="just"/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7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5532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Switching Sequence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Switching sequence  is designed such that switching </a:t>
            </a:r>
          </a:p>
          <a:p>
            <a:r>
              <a:rPr lang="en-US" sz="2000" b="1" u="sng" dirty="0" smtClean="0">
                <a:solidFill>
                  <a:srgbClr val="00B0F0"/>
                </a:solidFill>
              </a:rPr>
              <a:t>frequency is minimum so as to have minimum loss.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To achieve this, two conditions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are to be satisfied.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       1. For the transition from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 one switching state to the next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 involves </a:t>
            </a:r>
            <a:r>
              <a:rPr lang="en-US" b="1" dirty="0" smtClean="0">
                <a:solidFill>
                  <a:srgbClr val="C00000"/>
                </a:solidFill>
              </a:rPr>
              <a:t>turn on and turn off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 a switch</a:t>
            </a:r>
            <a:r>
              <a:rPr lang="en-US" b="1" dirty="0" smtClean="0">
                <a:solidFill>
                  <a:srgbClr val="002060"/>
                </a:solidFill>
              </a:rPr>
              <a:t> in the same leg.</a:t>
            </a:r>
          </a:p>
          <a:p>
            <a:pPr algn="just"/>
            <a:r>
              <a:rPr lang="en-US" dirty="0" smtClean="0"/>
              <a:t>       </a:t>
            </a:r>
            <a:r>
              <a:rPr lang="en-US" b="1" dirty="0" smtClean="0">
                <a:solidFill>
                  <a:srgbClr val="00B050"/>
                </a:solidFill>
              </a:rPr>
              <a:t>2.  Transition of       from one sector to the next involves </a:t>
            </a:r>
            <a:r>
              <a:rPr lang="en-US" b="1" dirty="0" smtClean="0">
                <a:solidFill>
                  <a:srgbClr val="C00000"/>
                </a:solidFill>
              </a:rPr>
              <a:t>no or minimum </a:t>
            </a:r>
            <a:r>
              <a:rPr lang="en-US" b="1" dirty="0" smtClean="0">
                <a:solidFill>
                  <a:srgbClr val="00B050"/>
                </a:solidFill>
              </a:rPr>
              <a:t>number of switching.   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/>
          </p:nvPr>
        </p:nvGraphicFramePr>
        <p:xfrm>
          <a:off x="4038600" y="4876800"/>
          <a:ext cx="674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7" name="Equation" r:id="rId3" imgW="330120" imgH="203040" progId="Equation.3">
                  <p:embed/>
                </p:oleObj>
              </mc:Choice>
              <mc:Fallback>
                <p:oleObj name="Equation" r:id="rId3" imgW="330120" imgH="203040" progId="Equation.3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76800"/>
                        <a:ext cx="6746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114" y="1143000"/>
            <a:ext cx="3159369" cy="30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70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447800"/>
            <a:ext cx="6248401" cy="52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44" y="168757"/>
            <a:ext cx="9069808" cy="67818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Sampling period T</a:t>
            </a:r>
            <a:r>
              <a:rPr lang="en-US" sz="1800" b="1" baseline="-25000" dirty="0" smtClean="0">
                <a:solidFill>
                  <a:srgbClr val="C00000"/>
                </a:solidFill>
              </a:rPr>
              <a:t>s </a:t>
            </a:r>
            <a:r>
              <a:rPr lang="en-US" sz="1800" b="1" dirty="0" smtClean="0">
                <a:solidFill>
                  <a:srgbClr val="C00000"/>
                </a:solidFill>
              </a:rPr>
              <a:t>is divided into seven segments for the adjacent vectors.</a:t>
            </a:r>
          </a:p>
          <a:p>
            <a:r>
              <a:rPr lang="en-US" sz="1800" b="1" dirty="0" smtClean="0">
                <a:solidFill>
                  <a:srgbClr val="00B050"/>
                </a:solidFill>
              </a:rPr>
              <a:t>For Sector I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9612" y="1532792"/>
            <a:ext cx="353787" cy="448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000500" y="1587500"/>
          <a:ext cx="3111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59" name="Equation" r:id="rId4" imgW="177480" imgH="241200" progId="Equation.3">
                  <p:embed/>
                </p:oleObj>
              </mc:Choice>
              <mc:Fallback>
                <p:oleObj name="Equation" r:id="rId4" imgW="177480" imgH="241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0500" y="1587500"/>
                        <a:ext cx="31115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114800" y="5029200"/>
            <a:ext cx="218552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5105400"/>
            <a:ext cx="304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9400" y="5105400"/>
            <a:ext cx="414077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7600" y="5105400"/>
            <a:ext cx="414077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32256" y="5109168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0600" y="51816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31638" y="5254451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91400" y="5192486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806" y="1882988"/>
            <a:ext cx="3602616" cy="45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4569" y="2286000"/>
            <a:ext cx="6137031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2725" y="2372637"/>
            <a:ext cx="64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8179" y="2343484"/>
            <a:ext cx="64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12782" y="2567783"/>
            <a:ext cx="64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1798" y="2595225"/>
            <a:ext cx="64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83641" y="2581124"/>
            <a:ext cx="64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86577" y="2683241"/>
            <a:ext cx="64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97423" y="2659858"/>
            <a:ext cx="64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856" y="3814929"/>
            <a:ext cx="4639458" cy="236545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195472" y="1532792"/>
            <a:ext cx="5409863" cy="888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2355144" y="980728"/>
            <a:ext cx="5756" cy="15251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16508" y="980728"/>
            <a:ext cx="18756" cy="1575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56732" y="980728"/>
            <a:ext cx="14636" cy="1575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92080" y="1117461"/>
            <a:ext cx="15392" cy="1423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03409" y="1117461"/>
            <a:ext cx="12175" cy="1451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364920" y="1650885"/>
            <a:ext cx="15392" cy="1058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974725" y="1117461"/>
            <a:ext cx="27309" cy="1538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451174"/>
              </p:ext>
            </p:extLst>
          </p:nvPr>
        </p:nvGraphicFramePr>
        <p:xfrm>
          <a:off x="2737021" y="872866"/>
          <a:ext cx="333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60" name="Equation" r:id="rId8" imgW="190440" imgH="253800" progId="Equation.3">
                  <p:embed/>
                </p:oleObj>
              </mc:Choice>
              <mc:Fallback>
                <p:oleObj name="Equation" r:id="rId8" imgW="190440" imgH="2538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7021" y="872866"/>
                        <a:ext cx="3333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39730" y="1698507"/>
            <a:ext cx="95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22170" y="1163792"/>
            <a:ext cx="95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OOO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28783"/>
              </p:ext>
            </p:extLst>
          </p:nvPr>
        </p:nvGraphicFramePr>
        <p:xfrm>
          <a:off x="3855228" y="924941"/>
          <a:ext cx="3111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61"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55228" y="924941"/>
                        <a:ext cx="31115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3551370" y="1278966"/>
            <a:ext cx="896444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76900" y="1876502"/>
            <a:ext cx="83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994187"/>
              </p:ext>
            </p:extLst>
          </p:nvPr>
        </p:nvGraphicFramePr>
        <p:xfrm>
          <a:off x="4734045" y="980728"/>
          <a:ext cx="3333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62" name="Equation" r:id="rId12" imgW="190440" imgH="241200" progId="Equation.3">
                  <p:embed/>
                </p:oleObj>
              </mc:Choice>
              <mc:Fallback>
                <p:oleObj name="Equation" r:id="rId12" imgW="190440" imgH="241200" progId="Equation.3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34045" y="980728"/>
                        <a:ext cx="33337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/>
          <p:cNvSpPr/>
          <p:nvPr/>
        </p:nvSpPr>
        <p:spPr>
          <a:xfrm>
            <a:off x="4499992" y="1391935"/>
            <a:ext cx="896444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85534" y="1892084"/>
            <a:ext cx="95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28359"/>
              </p:ext>
            </p:extLst>
          </p:nvPr>
        </p:nvGraphicFramePr>
        <p:xfrm>
          <a:off x="5724787" y="1042641"/>
          <a:ext cx="333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63" name="Equation" r:id="rId14" imgW="190440" imgH="253800" progId="Equation.3">
                  <p:embed/>
                </p:oleObj>
              </mc:Choice>
              <mc:Fallback>
                <p:oleObj name="Equation" r:id="rId14" imgW="190440" imgH="253800" progId="Equation.3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24787" y="1042641"/>
                        <a:ext cx="3333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1"/>
          <p:cNvSpPr/>
          <p:nvPr/>
        </p:nvSpPr>
        <p:spPr>
          <a:xfrm>
            <a:off x="5436096" y="1422732"/>
            <a:ext cx="896444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PPP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91346" y="2004506"/>
            <a:ext cx="95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271515"/>
              </p:ext>
            </p:extLst>
          </p:nvPr>
        </p:nvGraphicFramePr>
        <p:xfrm>
          <a:off x="6839463" y="1090871"/>
          <a:ext cx="3333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64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39463" y="1090871"/>
                        <a:ext cx="33337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6599936" y="1431971"/>
            <a:ext cx="896444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30193" y="2037501"/>
            <a:ext cx="95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689754"/>
              </p:ext>
            </p:extLst>
          </p:nvPr>
        </p:nvGraphicFramePr>
        <p:xfrm>
          <a:off x="7639640" y="1080623"/>
          <a:ext cx="3111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65"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39640" y="1080623"/>
                        <a:ext cx="31115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57"/>
          <p:cNvSpPr/>
          <p:nvPr/>
        </p:nvSpPr>
        <p:spPr>
          <a:xfrm>
            <a:off x="7335151" y="1501145"/>
            <a:ext cx="896444" cy="432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85025" y="2124351"/>
            <a:ext cx="83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8304106" y="1117461"/>
            <a:ext cx="34739" cy="1451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547829"/>
              </p:ext>
            </p:extLst>
          </p:nvPr>
        </p:nvGraphicFramePr>
        <p:xfrm>
          <a:off x="8509307" y="1091275"/>
          <a:ext cx="333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66" name="Equation" r:id="rId8" imgW="190440" imgH="253800" progId="Equation.3">
                  <p:embed/>
                </p:oleObj>
              </mc:Choice>
              <mc:Fallback>
                <p:oleObj name="Equation" r:id="rId8" imgW="190440" imgH="2538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09307" y="1091275"/>
                        <a:ext cx="3333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8359957" y="2037501"/>
            <a:ext cx="95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94456" y="1382201"/>
            <a:ext cx="95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OOO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58066" y="4420543"/>
            <a:ext cx="30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29497" y="4375803"/>
            <a:ext cx="30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47529" y="4409398"/>
            <a:ext cx="30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8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24" grpId="0"/>
      <p:bldP spid="28" grpId="0"/>
      <p:bldP spid="29" grpId="0"/>
      <p:bldP spid="31" grpId="0"/>
      <p:bldP spid="32" grpId="0"/>
      <p:bldP spid="33" grpId="0"/>
      <p:bldP spid="16" grpId="0"/>
      <p:bldP spid="48" grpId="0"/>
      <p:bldP spid="37" grpId="0" animBg="1"/>
      <p:bldP spid="39" grpId="0"/>
      <p:bldP spid="50" grpId="0" animBg="1"/>
      <p:bldP spid="18" grpId="0"/>
      <p:bldP spid="52" grpId="0" animBg="1"/>
      <p:bldP spid="53" grpId="0"/>
      <p:bldP spid="55" grpId="0" animBg="1"/>
      <p:bldP spid="56" grpId="0"/>
      <p:bldP spid="58" grpId="0" animBg="1"/>
      <p:bldP spid="59" grpId="0"/>
      <p:bldP spid="62" grpId="0"/>
      <p:bldP spid="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51549" y="5014918"/>
            <a:ext cx="304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400226" y="456457"/>
            <a:ext cx="4458348" cy="5148241"/>
            <a:chOff x="201677" y="546939"/>
            <a:chExt cx="4458348" cy="514824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01677" y="546939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11965" y="596467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60037" y="596467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80117" y="690955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328189" y="798636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832245" y="798636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395732" y="690955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12565" y="2947072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01677" y="2132856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67513" y="3717032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12565" y="4581128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>
            <a:off x="173050" y="257700"/>
            <a:ext cx="1623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B050"/>
                </a:solidFill>
              </a:rPr>
              <a:t>For Sector I</a:t>
            </a:r>
          </a:p>
        </p:txBody>
      </p:sp>
      <p:pic>
        <p:nvPicPr>
          <p:cNvPr id="117" name="Picture 1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6" y="702062"/>
            <a:ext cx="3209567" cy="352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" y="4456338"/>
            <a:ext cx="3177946" cy="2365453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323388"/>
              </p:ext>
            </p:extLst>
          </p:nvPr>
        </p:nvGraphicFramePr>
        <p:xfrm>
          <a:off x="4483014" y="1117928"/>
          <a:ext cx="333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18" name="Equation" r:id="rId5" imgW="190440" imgH="253800" progId="Equation.3">
                  <p:embed/>
                </p:oleObj>
              </mc:Choice>
              <mc:Fallback>
                <p:oleObj name="Equation" r:id="rId5" imgW="190440" imgH="2538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3014" y="1117928"/>
                        <a:ext cx="3333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6629400" y="5105400"/>
            <a:ext cx="414077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7600" y="5105400"/>
            <a:ext cx="414077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91680" y="773313"/>
            <a:ext cx="896444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OOO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7066" y="4885602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71910" y="433465"/>
            <a:ext cx="81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67789" y="508616"/>
            <a:ext cx="879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1156" y="474389"/>
            <a:ext cx="74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00096" y="1572623"/>
            <a:ext cx="472104" cy="406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917754" y="562206"/>
            <a:ext cx="0" cy="489654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092907"/>
              </p:ext>
            </p:extLst>
          </p:nvPr>
        </p:nvGraphicFramePr>
        <p:xfrm>
          <a:off x="5032830" y="1128751"/>
          <a:ext cx="3111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19" name="Equation" r:id="rId7" imgW="177480" imgH="241200" progId="Equation.3">
                  <p:embed/>
                </p:oleObj>
              </mc:Choice>
              <mc:Fallback>
                <p:oleObj name="Equation" r:id="rId7" imgW="177480" imgH="241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2830" y="1128751"/>
                        <a:ext cx="31115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01536"/>
              </p:ext>
            </p:extLst>
          </p:nvPr>
        </p:nvGraphicFramePr>
        <p:xfrm>
          <a:off x="5632433" y="1100914"/>
          <a:ext cx="3333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0" name="Equation" r:id="rId9" imgW="190440" imgH="241200" progId="Equation.3">
                  <p:embed/>
                </p:oleObj>
              </mc:Choice>
              <mc:Fallback>
                <p:oleObj name="Equation" r:id="rId9" imgW="190440" imgH="241200" progId="Equation.3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2433" y="1100914"/>
                        <a:ext cx="33337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843805"/>
              </p:ext>
            </p:extLst>
          </p:nvPr>
        </p:nvGraphicFramePr>
        <p:xfrm>
          <a:off x="6328943" y="1101315"/>
          <a:ext cx="333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1" name="Equation" r:id="rId11" imgW="190440" imgH="253800" progId="Equation.3">
                  <p:embed/>
                </p:oleObj>
              </mc:Choice>
              <mc:Fallback>
                <p:oleObj name="Equation" r:id="rId11" imgW="190440" imgH="253800" progId="Equation.3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28943" y="1101315"/>
                        <a:ext cx="3333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397726"/>
              </p:ext>
            </p:extLst>
          </p:nvPr>
        </p:nvGraphicFramePr>
        <p:xfrm>
          <a:off x="8159351" y="1156652"/>
          <a:ext cx="333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2" name="Equation" r:id="rId13" imgW="190440" imgH="253800" progId="Equation.3">
                  <p:embed/>
                </p:oleObj>
              </mc:Choice>
              <mc:Fallback>
                <p:oleObj name="Equation" r:id="rId13" imgW="190440" imgH="253800" progId="Equation.3">
                  <p:embed/>
                  <p:pic>
                    <p:nvPicPr>
                      <p:cNvPr id="48" name="Object 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59351" y="1156652"/>
                        <a:ext cx="3333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67793"/>
              </p:ext>
            </p:extLst>
          </p:nvPr>
        </p:nvGraphicFramePr>
        <p:xfrm>
          <a:off x="7003315" y="1142064"/>
          <a:ext cx="3333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3" name="Equation" r:id="rId15" imgW="190440" imgH="241200" progId="Equation.3">
                  <p:embed/>
                </p:oleObj>
              </mc:Choice>
              <mc:Fallback>
                <p:oleObj name="Equation" r:id="rId15" imgW="190440" imgH="241200" progId="Equation.3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03315" y="1142064"/>
                        <a:ext cx="33337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5553061" y="422287"/>
            <a:ext cx="74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82151" y="390901"/>
            <a:ext cx="81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411114" y="1682334"/>
            <a:ext cx="4183167" cy="371550"/>
            <a:chOff x="212565" y="1772816"/>
            <a:chExt cx="4183167" cy="37155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12565" y="2132856"/>
              <a:ext cx="5233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35901" y="1772816"/>
              <a:ext cx="0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35901" y="1772816"/>
              <a:ext cx="309634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832245" y="2118257"/>
              <a:ext cx="563487" cy="145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832245" y="1784326"/>
              <a:ext cx="0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5510514" y="2512499"/>
            <a:ext cx="20162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4389339" y="2488094"/>
            <a:ext cx="4183167" cy="384445"/>
            <a:chOff x="190790" y="2578576"/>
            <a:chExt cx="4183167" cy="384445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190790" y="2963021"/>
              <a:ext cx="112117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1311965" y="2602981"/>
              <a:ext cx="0" cy="36004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315294" y="2938616"/>
              <a:ext cx="1058663" cy="2440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328189" y="2578576"/>
              <a:ext cx="0" cy="36004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411114" y="3278884"/>
            <a:ext cx="4161392" cy="389422"/>
            <a:chOff x="212565" y="3381398"/>
            <a:chExt cx="4161392" cy="389422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212565" y="3743110"/>
              <a:ext cx="1747472" cy="330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1960037" y="3381398"/>
              <a:ext cx="2413920" cy="389422"/>
              <a:chOff x="1960037" y="3381398"/>
              <a:chExt cx="2413920" cy="389422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1960037" y="3381398"/>
                <a:ext cx="720080" cy="497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1964448" y="3410780"/>
                <a:ext cx="0" cy="36004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684528" y="3731725"/>
                <a:ext cx="1689429" cy="1255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2680117" y="3410780"/>
                <a:ext cx="0" cy="36004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5" name="Straight Connector 94"/>
          <p:cNvCxnSpPr/>
          <p:nvPr/>
        </p:nvCxnSpPr>
        <p:spPr>
          <a:xfrm>
            <a:off x="8019906" y="4489486"/>
            <a:ext cx="563487" cy="1459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5526640" y="4496785"/>
            <a:ext cx="1970383" cy="72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497023" y="4144045"/>
            <a:ext cx="5869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400226" y="4144045"/>
            <a:ext cx="3683749" cy="360040"/>
            <a:chOff x="201677" y="4234527"/>
            <a:chExt cx="3683749" cy="360040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01677" y="4594567"/>
              <a:ext cx="5233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25013" y="4234527"/>
              <a:ext cx="0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25013" y="4234527"/>
              <a:ext cx="58695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1311965" y="4234527"/>
              <a:ext cx="0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3298474" y="4234527"/>
              <a:ext cx="0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3885426" y="4234527"/>
              <a:ext cx="0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6797815" y="4885602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156836" y="4957795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46307" y="4886367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815506" y="4803251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013408" y="4928243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273419" y="4868839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702889" y="873433"/>
            <a:ext cx="896444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052865" y="819188"/>
            <a:ext cx="896444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PPP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358059" y="702932"/>
            <a:ext cx="896444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795552" y="873433"/>
            <a:ext cx="896444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74128" y="676278"/>
            <a:ext cx="896444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OOO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75422" y="540558"/>
            <a:ext cx="8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571" y="516502"/>
            <a:ext cx="8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31221" y="900327"/>
            <a:ext cx="896444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396205"/>
              </p:ext>
            </p:extLst>
          </p:nvPr>
        </p:nvGraphicFramePr>
        <p:xfrm>
          <a:off x="7595532" y="1115551"/>
          <a:ext cx="3111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4" name="Equation" r:id="rId17" imgW="177480" imgH="241200" progId="Equation.3">
                  <p:embed/>
                </p:oleObj>
              </mc:Choice>
              <mc:Fallback>
                <p:oleObj name="Equation" r:id="rId17" imgW="177480" imgH="241200" progId="Equation.3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95532" y="1115551"/>
                        <a:ext cx="31115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3813696" y="165254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AN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858908" y="2561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baseline="-25000" dirty="0">
                <a:solidFill>
                  <a:srgbClr val="00B050"/>
                </a:solidFill>
              </a:rPr>
              <a:t>B</a:t>
            </a:r>
            <a:r>
              <a:rPr lang="en-US" baseline="-25000" dirty="0" smtClean="0">
                <a:solidFill>
                  <a:srgbClr val="00B050"/>
                </a:solidFill>
              </a:rPr>
              <a:t>N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775938" y="32972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</a:t>
            </a:r>
            <a:r>
              <a:rPr lang="en-US" baseline="-25000" dirty="0" smtClean="0">
                <a:solidFill>
                  <a:srgbClr val="0070C0"/>
                </a:solidFill>
              </a:rPr>
              <a:t>CN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3696" y="431211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AB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83501" y="2059923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7544" y="5154129"/>
            <a:ext cx="3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64461" y="5127685"/>
            <a:ext cx="3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91690" y="5154129"/>
            <a:ext cx="3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1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20" grpId="0"/>
      <p:bldP spid="121" grpId="0"/>
      <p:bldP spid="1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51549" y="5014918"/>
            <a:ext cx="304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400226" y="456457"/>
            <a:ext cx="4458348" cy="5148241"/>
            <a:chOff x="201677" y="546939"/>
            <a:chExt cx="4458348" cy="514824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01677" y="546939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11965" y="596467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60037" y="596467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80117" y="690955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328189" y="798636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832245" y="798636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395732" y="690955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12565" y="2947072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01677" y="2132856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67513" y="3717032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12565" y="4581128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>
            <a:off x="259395" y="-90967"/>
            <a:ext cx="1623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B050"/>
                </a:solidFill>
              </a:rPr>
              <a:t>For Sector 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75938" y="390901"/>
            <a:ext cx="5117163" cy="5247899"/>
            <a:chOff x="3775938" y="390901"/>
            <a:chExt cx="5117163" cy="5247899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2323388"/>
                </p:ext>
              </p:extLst>
            </p:nvPr>
          </p:nvGraphicFramePr>
          <p:xfrm>
            <a:off x="4483014" y="1117928"/>
            <a:ext cx="33337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71" name="Equation" r:id="rId3" imgW="190440" imgH="253800" progId="Equation.3">
                    <p:embed/>
                  </p:oleObj>
                </mc:Choice>
                <mc:Fallback>
                  <p:oleObj name="Equation" r:id="rId3" imgW="190440" imgH="253800" progId="Equation.3">
                    <p:embed/>
                    <p:pic>
                      <p:nvPicPr>
                        <p:cNvPr id="6" name="Object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83014" y="1117928"/>
                          <a:ext cx="333375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9"/>
            <p:cNvSpPr/>
            <p:nvPr/>
          </p:nvSpPr>
          <p:spPr>
            <a:xfrm>
              <a:off x="6629400" y="5105400"/>
              <a:ext cx="414077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7600" y="5105400"/>
              <a:ext cx="414077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91680" y="773313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OOO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507065" y="4885602"/>
              <a:ext cx="668403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lang="en-US" baseline="30000" dirty="0">
                  <a:solidFill>
                    <a:srgbClr val="C00000"/>
                  </a:solidFill>
                </a:rPr>
                <a:t>/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71910" y="433465"/>
              <a:ext cx="815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67789" y="508616"/>
              <a:ext cx="879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1156" y="474389"/>
              <a:ext cx="74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700096" y="1572623"/>
              <a:ext cx="472104" cy="40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917754" y="562206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4092907"/>
                </p:ext>
              </p:extLst>
            </p:nvPr>
          </p:nvGraphicFramePr>
          <p:xfrm>
            <a:off x="5032830" y="1128751"/>
            <a:ext cx="3111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72" name="Equation" r:id="rId5" imgW="177480" imgH="241200" progId="Equation.3">
                    <p:embed/>
                  </p:oleObj>
                </mc:Choice>
                <mc:Fallback>
                  <p:oleObj name="Equation" r:id="rId5" imgW="177480" imgH="241200" progId="Equation.3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32830" y="1128751"/>
                          <a:ext cx="311150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401536"/>
                </p:ext>
              </p:extLst>
            </p:nvPr>
          </p:nvGraphicFramePr>
          <p:xfrm>
            <a:off x="5632433" y="1100914"/>
            <a:ext cx="33337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73" name="Equation" r:id="rId7" imgW="190440" imgH="241200" progId="Equation.3">
                    <p:embed/>
                  </p:oleObj>
                </mc:Choice>
                <mc:Fallback>
                  <p:oleObj name="Equation" r:id="rId7" imgW="190440" imgH="241200" progId="Equation.3">
                    <p:embed/>
                    <p:pic>
                      <p:nvPicPr>
                        <p:cNvPr id="45" name="Object 4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32433" y="1100914"/>
                          <a:ext cx="333375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1843805"/>
                </p:ext>
              </p:extLst>
            </p:nvPr>
          </p:nvGraphicFramePr>
          <p:xfrm>
            <a:off x="6328943" y="1101315"/>
            <a:ext cx="33337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74" name="Equation" r:id="rId9" imgW="190440" imgH="253800" progId="Equation.3">
                    <p:embed/>
                  </p:oleObj>
                </mc:Choice>
                <mc:Fallback>
                  <p:oleObj name="Equation" r:id="rId9" imgW="190440" imgH="253800" progId="Equation.3">
                    <p:embed/>
                    <p:pic>
                      <p:nvPicPr>
                        <p:cNvPr id="46" name="Object 4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28943" y="1101315"/>
                          <a:ext cx="333375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3397726"/>
                </p:ext>
              </p:extLst>
            </p:nvPr>
          </p:nvGraphicFramePr>
          <p:xfrm>
            <a:off x="8159351" y="1156652"/>
            <a:ext cx="33337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75" name="Equation" r:id="rId11" imgW="190440" imgH="253800" progId="Equation.3">
                    <p:embed/>
                  </p:oleObj>
                </mc:Choice>
                <mc:Fallback>
                  <p:oleObj name="Equation" r:id="rId11" imgW="190440" imgH="253800" progId="Equation.3">
                    <p:embed/>
                    <p:pic>
                      <p:nvPicPr>
                        <p:cNvPr id="49" name="Object 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159351" y="1156652"/>
                          <a:ext cx="333375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2267793"/>
                </p:ext>
              </p:extLst>
            </p:nvPr>
          </p:nvGraphicFramePr>
          <p:xfrm>
            <a:off x="7003315" y="1142064"/>
            <a:ext cx="33337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76" name="Equation" r:id="rId13" imgW="190440" imgH="241200" progId="Equation.3">
                    <p:embed/>
                  </p:oleObj>
                </mc:Choice>
                <mc:Fallback>
                  <p:oleObj name="Equation" r:id="rId13" imgW="190440" imgH="241200" progId="Equation.3">
                    <p:embed/>
                    <p:pic>
                      <p:nvPicPr>
                        <p:cNvPr id="51" name="Object 5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003315" y="1142064"/>
                          <a:ext cx="333375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Box 52"/>
            <p:cNvSpPr txBox="1"/>
            <p:nvPr/>
          </p:nvSpPr>
          <p:spPr>
            <a:xfrm>
              <a:off x="5553061" y="422287"/>
              <a:ext cx="74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82151" y="390901"/>
              <a:ext cx="815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11114" y="1682334"/>
              <a:ext cx="4183167" cy="371550"/>
              <a:chOff x="212565" y="1772816"/>
              <a:chExt cx="4183167" cy="37155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212565" y="2132856"/>
                <a:ext cx="523336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735901" y="1772816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35901" y="1772816"/>
                <a:ext cx="309634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832245" y="2118257"/>
                <a:ext cx="563487" cy="145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3832245" y="1784326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5510514" y="2512499"/>
              <a:ext cx="201622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4389339" y="2488094"/>
              <a:ext cx="4183167" cy="384445"/>
              <a:chOff x="190790" y="2578576"/>
              <a:chExt cx="4183167" cy="38444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190790" y="2963021"/>
                <a:ext cx="1121175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1311965" y="2602981"/>
                <a:ext cx="0" cy="36004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315294" y="2938616"/>
                <a:ext cx="1058663" cy="2440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3328189" y="2578576"/>
                <a:ext cx="0" cy="36004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4411114" y="3290916"/>
              <a:ext cx="4161392" cy="389422"/>
              <a:chOff x="212565" y="3381398"/>
              <a:chExt cx="4161392" cy="389422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212565" y="3743110"/>
                <a:ext cx="1747472" cy="3305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/>
              <p:cNvGrpSpPr/>
              <p:nvPr/>
            </p:nvGrpSpPr>
            <p:grpSpPr>
              <a:xfrm>
                <a:off x="1960037" y="3381398"/>
                <a:ext cx="2413920" cy="389422"/>
                <a:chOff x="1960037" y="3381398"/>
                <a:chExt cx="2413920" cy="389422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960037" y="3381398"/>
                  <a:ext cx="720080" cy="4977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1964448" y="3410780"/>
                  <a:ext cx="0" cy="36004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2684528" y="3731725"/>
                  <a:ext cx="1689429" cy="1255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2680117" y="3410780"/>
                  <a:ext cx="0" cy="36004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5" name="Straight Connector 94"/>
            <p:cNvCxnSpPr/>
            <p:nvPr/>
          </p:nvCxnSpPr>
          <p:spPr>
            <a:xfrm>
              <a:off x="8019906" y="4489486"/>
              <a:ext cx="563487" cy="145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526640" y="4496785"/>
              <a:ext cx="1970383" cy="729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497023" y="4144045"/>
              <a:ext cx="58695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4400226" y="4144045"/>
              <a:ext cx="3683749" cy="360040"/>
              <a:chOff x="201677" y="4234527"/>
              <a:chExt cx="3683749" cy="360040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201677" y="4594567"/>
                <a:ext cx="523336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725013" y="4234527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25013" y="4234527"/>
                <a:ext cx="58695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311965" y="4234527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3298474" y="4234527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3885426" y="4234527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tangle 104"/>
            <p:cNvSpPr/>
            <p:nvPr/>
          </p:nvSpPr>
          <p:spPr>
            <a:xfrm>
              <a:off x="6156836" y="4957795"/>
              <a:ext cx="682938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T</a:t>
              </a:r>
              <a:r>
                <a:rPr lang="en-US" baseline="-25000" dirty="0">
                  <a:solidFill>
                    <a:srgbClr val="C00000"/>
                  </a:solidFill>
                </a:rPr>
                <a:t>0</a:t>
              </a:r>
              <a:r>
                <a:rPr lang="en-US" baseline="30000" dirty="0" smtClean="0">
                  <a:solidFill>
                    <a:srgbClr val="C00000"/>
                  </a:solidFill>
                </a:rPr>
                <a:t>/</a:t>
              </a:r>
              <a:r>
                <a:rPr lang="en-US" dirty="0" smtClean="0">
                  <a:solidFill>
                    <a:srgbClr val="C00000"/>
                  </a:solidFill>
                </a:rPr>
                <a:t>/2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15506" y="4803251"/>
              <a:ext cx="716302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lang="en-US" baseline="30000" dirty="0">
                  <a:solidFill>
                    <a:srgbClr val="C00000"/>
                  </a:solidFill>
                </a:rPr>
                <a:t>/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797815" y="4885602"/>
              <a:ext cx="784036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T</a:t>
              </a:r>
              <a:r>
                <a:rPr lang="en-US" baseline="-25000" dirty="0">
                  <a:solidFill>
                    <a:srgbClr val="0070C0"/>
                  </a:solidFill>
                </a:rPr>
                <a:t>2</a:t>
              </a:r>
              <a:r>
                <a:rPr lang="en-US" baseline="30000" dirty="0">
                  <a:solidFill>
                    <a:srgbClr val="C00000"/>
                  </a:solidFill>
                </a:rPr>
                <a:t>/</a:t>
              </a:r>
              <a:r>
                <a:rPr lang="en-US" dirty="0">
                  <a:solidFill>
                    <a:srgbClr val="0070C0"/>
                  </a:solidFill>
                </a:rPr>
                <a:t>/2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446306" y="4886367"/>
              <a:ext cx="692811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dirty="0">
                  <a:solidFill>
                    <a:srgbClr val="00B050"/>
                  </a:solidFill>
                </a:rPr>
                <a:t>T</a:t>
              </a:r>
              <a:r>
                <a:rPr lang="en-US" baseline="-25000" dirty="0">
                  <a:solidFill>
                    <a:srgbClr val="00B050"/>
                  </a:solidFill>
                </a:rPr>
                <a:t>1</a:t>
              </a:r>
              <a:r>
                <a:rPr lang="en-US" baseline="30000" dirty="0">
                  <a:solidFill>
                    <a:srgbClr val="C00000"/>
                  </a:solidFill>
                </a:rPr>
                <a:t>/</a:t>
              </a:r>
              <a:r>
                <a:rPr lang="en-US" dirty="0">
                  <a:solidFill>
                    <a:srgbClr val="00B050"/>
                  </a:solidFill>
                </a:rPr>
                <a:t>/2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013408" y="4928243"/>
              <a:ext cx="682976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T</a:t>
              </a:r>
              <a:r>
                <a:rPr lang="en-US" baseline="-25000" dirty="0">
                  <a:solidFill>
                    <a:srgbClr val="C00000"/>
                  </a:solidFill>
                </a:rPr>
                <a:t>0</a:t>
              </a:r>
              <a:r>
                <a:rPr lang="en-US" sz="2400" baseline="30000" dirty="0">
                  <a:solidFill>
                    <a:srgbClr val="C00000"/>
                  </a:solidFill>
                </a:rPr>
                <a:t>/</a:t>
              </a:r>
              <a:r>
                <a:rPr lang="en-US" dirty="0">
                  <a:solidFill>
                    <a:srgbClr val="C00000"/>
                  </a:solidFill>
                </a:rPr>
                <a:t>/4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322339" y="4880079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  <a:r>
                <a:rPr kumimoji="0" lang="en-US" sz="20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702889" y="873433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52865" y="819188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58059" y="702932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795552" y="873433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5422" y="540558"/>
              <a:ext cx="8302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33571" y="516502"/>
              <a:ext cx="8302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331221" y="900327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5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396205"/>
                </p:ext>
              </p:extLst>
            </p:nvPr>
          </p:nvGraphicFramePr>
          <p:xfrm>
            <a:off x="7595532" y="1115551"/>
            <a:ext cx="3111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77" name="Equation" r:id="rId15" imgW="177480" imgH="241200" progId="Equation.3">
                    <p:embed/>
                  </p:oleObj>
                </mc:Choice>
                <mc:Fallback>
                  <p:oleObj name="Equation" r:id="rId15" imgW="177480" imgH="241200" progId="Equation.3">
                    <p:embed/>
                    <p:pic>
                      <p:nvPicPr>
                        <p:cNvPr id="52" name="Object 5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595532" y="1115551"/>
                          <a:ext cx="311150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TextBox 115"/>
            <p:cNvSpPr txBox="1"/>
            <p:nvPr/>
          </p:nvSpPr>
          <p:spPr>
            <a:xfrm>
              <a:off x="3813696" y="165254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V</a:t>
              </a:r>
              <a:r>
                <a:rPr lang="en-US" baseline="-25000" dirty="0" smtClean="0">
                  <a:solidFill>
                    <a:srgbClr val="C00000"/>
                  </a:solidFill>
                </a:rPr>
                <a:t>AN</a:t>
              </a:r>
              <a:endParaRPr lang="en-IN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58908" y="256110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V</a:t>
              </a:r>
              <a:r>
                <a:rPr lang="en-US" baseline="-25000" dirty="0">
                  <a:solidFill>
                    <a:srgbClr val="00B050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B050"/>
                  </a:solidFill>
                </a:rPr>
                <a:t>N</a:t>
              </a:r>
              <a:endParaRPr lang="en-IN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75938" y="329722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r>
                <a:rPr lang="en-US" baseline="-25000" dirty="0" smtClean="0">
                  <a:solidFill>
                    <a:srgbClr val="0070C0"/>
                  </a:solidFill>
                </a:rPr>
                <a:t>CN</a:t>
              </a:r>
              <a:endParaRPr lang="en-IN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813696" y="4312119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V</a:t>
              </a:r>
              <a:r>
                <a:rPr lang="en-US" baseline="-25000" dirty="0" smtClean="0">
                  <a:solidFill>
                    <a:srgbClr val="C00000"/>
                  </a:solidFill>
                </a:rPr>
                <a:t>AB</a:t>
              </a:r>
              <a:endParaRPr lang="en-IN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283501" y="2059923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174128" y="676278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OOO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27736" y="470220"/>
            <a:ext cx="4458348" cy="5148241"/>
            <a:chOff x="201677" y="546939"/>
            <a:chExt cx="4458348" cy="5148241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201677" y="546939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311965" y="596467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960037" y="596467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2680117" y="690955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328189" y="798636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832245" y="798636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395732" y="690955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12565" y="2947072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201677" y="2132856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267513" y="3717032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212565" y="4581128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-396552" y="404664"/>
            <a:ext cx="5117163" cy="5247899"/>
            <a:chOff x="3775938" y="390901"/>
            <a:chExt cx="5117163" cy="5247899"/>
          </a:xfrm>
        </p:grpSpPr>
        <p:graphicFrame>
          <p:nvGraphicFramePr>
            <p:cNvPr id="133" name="Object 1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2323388"/>
                </p:ext>
              </p:extLst>
            </p:nvPr>
          </p:nvGraphicFramePr>
          <p:xfrm>
            <a:off x="4483014" y="1117928"/>
            <a:ext cx="33337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78" name="Equation" r:id="rId3" imgW="190440" imgH="253800" progId="Equation.3">
                    <p:embed/>
                  </p:oleObj>
                </mc:Choice>
                <mc:Fallback>
                  <p:oleObj name="Equation" r:id="rId3" imgW="190440" imgH="253800" progId="Equation.3">
                    <p:embed/>
                    <p:pic>
                      <p:nvPicPr>
                        <p:cNvPr id="6" name="Object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83014" y="1117928"/>
                          <a:ext cx="333375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Rectangle 133"/>
            <p:cNvSpPr/>
            <p:nvPr/>
          </p:nvSpPr>
          <p:spPr>
            <a:xfrm>
              <a:off x="6629400" y="5105400"/>
              <a:ext cx="414077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467600" y="5105400"/>
              <a:ext cx="414077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891680" y="773313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OOO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507066" y="4885602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/2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971910" y="433465"/>
              <a:ext cx="815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167789" y="508616"/>
              <a:ext cx="879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851156" y="474389"/>
              <a:ext cx="74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5700096" y="1572623"/>
              <a:ext cx="472104" cy="40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4917754" y="562206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3" name="Object 1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4092907"/>
                </p:ext>
              </p:extLst>
            </p:nvPr>
          </p:nvGraphicFramePr>
          <p:xfrm>
            <a:off x="5032830" y="1128751"/>
            <a:ext cx="3111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79" name="Equation" r:id="rId5" imgW="177480" imgH="241200" progId="Equation.3">
                    <p:embed/>
                  </p:oleObj>
                </mc:Choice>
                <mc:Fallback>
                  <p:oleObj name="Equation" r:id="rId5" imgW="177480" imgH="241200" progId="Equation.3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32830" y="1128751"/>
                          <a:ext cx="311150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" name="Object 1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401536"/>
                </p:ext>
              </p:extLst>
            </p:nvPr>
          </p:nvGraphicFramePr>
          <p:xfrm>
            <a:off x="5632433" y="1100914"/>
            <a:ext cx="33337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80" name="Equation" r:id="rId7" imgW="190440" imgH="241200" progId="Equation.3">
                    <p:embed/>
                  </p:oleObj>
                </mc:Choice>
                <mc:Fallback>
                  <p:oleObj name="Equation" r:id="rId7" imgW="190440" imgH="241200" progId="Equation.3">
                    <p:embed/>
                    <p:pic>
                      <p:nvPicPr>
                        <p:cNvPr id="45" name="Object 4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32433" y="1100914"/>
                          <a:ext cx="333375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" name="Object 1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1843805"/>
                </p:ext>
              </p:extLst>
            </p:nvPr>
          </p:nvGraphicFramePr>
          <p:xfrm>
            <a:off x="6328943" y="1101315"/>
            <a:ext cx="33337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81" name="Equation" r:id="rId9" imgW="190440" imgH="253800" progId="Equation.3">
                    <p:embed/>
                  </p:oleObj>
                </mc:Choice>
                <mc:Fallback>
                  <p:oleObj name="Equation" r:id="rId9" imgW="190440" imgH="253800" progId="Equation.3">
                    <p:embed/>
                    <p:pic>
                      <p:nvPicPr>
                        <p:cNvPr id="46" name="Object 4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28943" y="1101315"/>
                          <a:ext cx="333375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Object 1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3397726"/>
                </p:ext>
              </p:extLst>
            </p:nvPr>
          </p:nvGraphicFramePr>
          <p:xfrm>
            <a:off x="8159351" y="1156652"/>
            <a:ext cx="33337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82" name="Equation" r:id="rId11" imgW="190440" imgH="253800" progId="Equation.3">
                    <p:embed/>
                  </p:oleObj>
                </mc:Choice>
                <mc:Fallback>
                  <p:oleObj name="Equation" r:id="rId11" imgW="190440" imgH="253800" progId="Equation.3">
                    <p:embed/>
                    <p:pic>
                      <p:nvPicPr>
                        <p:cNvPr id="49" name="Object 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159351" y="1156652"/>
                          <a:ext cx="333375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Object 1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2267793"/>
                </p:ext>
              </p:extLst>
            </p:nvPr>
          </p:nvGraphicFramePr>
          <p:xfrm>
            <a:off x="7003315" y="1142064"/>
            <a:ext cx="33337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83" name="Equation" r:id="rId13" imgW="190440" imgH="241200" progId="Equation.3">
                    <p:embed/>
                  </p:oleObj>
                </mc:Choice>
                <mc:Fallback>
                  <p:oleObj name="Equation" r:id="rId13" imgW="190440" imgH="241200" progId="Equation.3">
                    <p:embed/>
                    <p:pic>
                      <p:nvPicPr>
                        <p:cNvPr id="51" name="Object 5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003315" y="1142064"/>
                          <a:ext cx="333375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" name="TextBox 147"/>
            <p:cNvSpPr txBox="1"/>
            <p:nvPr/>
          </p:nvSpPr>
          <p:spPr>
            <a:xfrm>
              <a:off x="5553061" y="422287"/>
              <a:ext cx="74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282151" y="390901"/>
              <a:ext cx="815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4411114" y="1682334"/>
              <a:ext cx="4183167" cy="371550"/>
              <a:chOff x="212565" y="1772816"/>
              <a:chExt cx="4183167" cy="371550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212565" y="2132856"/>
                <a:ext cx="523336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V="1">
                <a:off x="735901" y="1772816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35901" y="1772816"/>
                <a:ext cx="309634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3832245" y="2118257"/>
                <a:ext cx="563487" cy="145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V="1">
                <a:off x="3832245" y="1784326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Connector 150"/>
            <p:cNvCxnSpPr/>
            <p:nvPr/>
          </p:nvCxnSpPr>
          <p:spPr>
            <a:xfrm>
              <a:off x="5510514" y="2512499"/>
              <a:ext cx="201622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4389339" y="2488094"/>
              <a:ext cx="4183167" cy="384445"/>
              <a:chOff x="190790" y="2578576"/>
              <a:chExt cx="4183167" cy="384445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>
                <a:off x="190790" y="2963021"/>
                <a:ext cx="1121175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V="1">
                <a:off x="1311965" y="2602981"/>
                <a:ext cx="0" cy="36004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3315294" y="2938616"/>
                <a:ext cx="1058663" cy="2440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3328189" y="2578576"/>
                <a:ext cx="0" cy="36004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4411114" y="3290916"/>
              <a:ext cx="4161392" cy="389422"/>
              <a:chOff x="212565" y="3381398"/>
              <a:chExt cx="4161392" cy="389422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>
                <a:off x="212565" y="3743110"/>
                <a:ext cx="1747472" cy="3305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1960037" y="3381398"/>
                <a:ext cx="2413920" cy="389422"/>
                <a:chOff x="1960037" y="3381398"/>
                <a:chExt cx="2413920" cy="389422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1960037" y="3381398"/>
                  <a:ext cx="720080" cy="4977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1964448" y="3410780"/>
                  <a:ext cx="0" cy="36004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2684528" y="3731725"/>
                  <a:ext cx="1689429" cy="1255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2680117" y="3410780"/>
                  <a:ext cx="0" cy="36004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4" name="Straight Connector 153"/>
            <p:cNvCxnSpPr/>
            <p:nvPr/>
          </p:nvCxnSpPr>
          <p:spPr>
            <a:xfrm>
              <a:off x="8019906" y="4489486"/>
              <a:ext cx="563487" cy="145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526640" y="4496785"/>
              <a:ext cx="1970383" cy="729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497023" y="4144045"/>
              <a:ext cx="58695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/>
            <p:cNvGrpSpPr/>
            <p:nvPr/>
          </p:nvGrpSpPr>
          <p:grpSpPr>
            <a:xfrm>
              <a:off x="4400226" y="4144045"/>
              <a:ext cx="3683749" cy="360040"/>
              <a:chOff x="201677" y="4234527"/>
              <a:chExt cx="3683749" cy="360040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>
                <a:off x="201677" y="4594567"/>
                <a:ext cx="523336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V="1">
                <a:off x="725013" y="4234527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25013" y="4234527"/>
                <a:ext cx="58695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311965" y="4234527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3298474" y="4234527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3885426" y="4234527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Rectangle 157"/>
            <p:cNvSpPr/>
            <p:nvPr/>
          </p:nvSpPr>
          <p:spPr>
            <a:xfrm>
              <a:off x="6797815" y="4885602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/2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156836" y="4957795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/2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273419" y="4868839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446307" y="4886367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/2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815506" y="4803251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/2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013408" y="4928243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702889" y="873433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052865" y="819188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358059" y="702932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795552" y="873433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174128" y="676278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OOO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875422" y="540558"/>
              <a:ext cx="8302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433571" y="516502"/>
              <a:ext cx="8302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331221" y="900327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72" name="Object 1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396205"/>
                </p:ext>
              </p:extLst>
            </p:nvPr>
          </p:nvGraphicFramePr>
          <p:xfrm>
            <a:off x="7595532" y="1115551"/>
            <a:ext cx="3111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84" name="Equation" r:id="rId15" imgW="177480" imgH="241200" progId="Equation.3">
                    <p:embed/>
                  </p:oleObj>
                </mc:Choice>
                <mc:Fallback>
                  <p:oleObj name="Equation" r:id="rId15" imgW="177480" imgH="241200" progId="Equation.3">
                    <p:embed/>
                    <p:pic>
                      <p:nvPicPr>
                        <p:cNvPr id="52" name="Object 5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595532" y="1115551"/>
                          <a:ext cx="311150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" name="TextBox 172"/>
            <p:cNvSpPr txBox="1"/>
            <p:nvPr/>
          </p:nvSpPr>
          <p:spPr>
            <a:xfrm>
              <a:off x="3813696" y="165254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V</a:t>
              </a:r>
              <a:r>
                <a:rPr lang="en-US" baseline="-25000" dirty="0" smtClean="0">
                  <a:solidFill>
                    <a:srgbClr val="C00000"/>
                  </a:solidFill>
                </a:rPr>
                <a:t>AN</a:t>
              </a:r>
              <a:endParaRPr lang="en-IN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858908" y="256110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V</a:t>
              </a:r>
              <a:r>
                <a:rPr lang="en-US" baseline="-25000" dirty="0">
                  <a:solidFill>
                    <a:srgbClr val="00B050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B050"/>
                  </a:solidFill>
                </a:rPr>
                <a:t>N</a:t>
              </a:r>
              <a:endParaRPr lang="en-IN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775938" y="329722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r>
                <a:rPr lang="en-US" baseline="-25000" dirty="0" smtClean="0">
                  <a:solidFill>
                    <a:srgbClr val="0070C0"/>
                  </a:solidFill>
                </a:rPr>
                <a:t>CN</a:t>
              </a:r>
              <a:endParaRPr lang="en-IN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813696" y="4312119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V</a:t>
              </a:r>
              <a:r>
                <a:rPr lang="en-US" baseline="-25000" dirty="0" smtClean="0">
                  <a:solidFill>
                    <a:srgbClr val="C00000"/>
                  </a:solidFill>
                </a:rPr>
                <a:t>AB</a:t>
              </a:r>
              <a:endParaRPr lang="en-IN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283501" y="2059923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0667"/>
            <a:ext cx="8610600" cy="1005840"/>
          </a:xfrm>
          <a:prstGeom prst="rect">
            <a:avLst/>
          </a:prstGeom>
        </p:spPr>
      </p:pic>
      <p:pic>
        <p:nvPicPr>
          <p:cNvPr id="11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92" y="4445847"/>
            <a:ext cx="8610600" cy="1005840"/>
          </a:xfrm>
          <a:prstGeom prst="rect">
            <a:avLst/>
          </a:prstGeom>
        </p:spPr>
      </p:pic>
      <p:pic>
        <p:nvPicPr>
          <p:cNvPr id="4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92" y="3118097"/>
            <a:ext cx="8610600" cy="134806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49" y="3626747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49" y="3626747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449" y="3626747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58449" y="3626747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49" y="3550547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80" y="3626747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5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80" y="3626747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1580913"/>
            <a:ext cx="2286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2035" y="2489201"/>
            <a:ext cx="2286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94007" y="3327401"/>
            <a:ext cx="228600" cy="432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62000" y="4244341"/>
            <a:ext cx="2286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66103" y="5001134"/>
            <a:ext cx="2286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" name="Picture 10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55" y="-55419"/>
            <a:ext cx="5101029" cy="31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0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7" y="4503986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0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888" y="4530618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0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34" y="4598247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0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842" y="4556297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10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633751" y="4543934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0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705" y="4530487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0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96" y="4574488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1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47" y="5452907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01" y="5442137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1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34" y="5464328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1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21" y="542459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1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93" y="5452907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1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57" y="5454852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1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58449" y="5432587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93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/>
          </p:nvPr>
        </p:nvGraphicFramePr>
        <p:xfrm>
          <a:off x="332433" y="4953167"/>
          <a:ext cx="85829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2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28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VI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OOO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POO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POP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PPP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POP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POO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OOO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0"/>
            <a:ext cx="8610600" cy="100584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62301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7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162301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75" y="3086101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7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86101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7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2301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7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62301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3962400"/>
            <a:ext cx="8610600" cy="100584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15741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02844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7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15741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8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015741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8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39541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015741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8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32004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8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29200" y="397764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56684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78" y="4918584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943984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86285" y="4942449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943984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183" y="4893184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934215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1580913"/>
            <a:ext cx="2286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2035" y="2489201"/>
            <a:ext cx="2286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94007" y="3327401"/>
            <a:ext cx="228600" cy="432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62000" y="4244341"/>
            <a:ext cx="2286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66103" y="5001134"/>
            <a:ext cx="2286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7503" y="331470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IV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7735" y="41414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500138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" name="Picture 1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0"/>
            <a:ext cx="4835367" cy="296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10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/>
          </p:nvPr>
        </p:nvGraphicFramePr>
        <p:xfrm>
          <a:off x="332433" y="4953167"/>
          <a:ext cx="85829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2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28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VI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OOO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POO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POP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PPP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POP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POO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OOO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3" y="-52669"/>
            <a:ext cx="8610600" cy="134806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69" y="3810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269" y="381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69" y="3810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5069" y="3810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669" y="3048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5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tabl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1301512"/>
            <a:ext cx="8610600" cy="100584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1581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1581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15813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6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39613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tabl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800" y="2209800"/>
            <a:ext cx="8610600" cy="100584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24101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324101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6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24101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324101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24101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324101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tabl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4800" y="3048000"/>
            <a:ext cx="8610600" cy="100584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62301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7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162301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7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75" y="3086101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7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86101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7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2301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75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62301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tabl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800" y="3962400"/>
            <a:ext cx="8610600" cy="100584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15741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02844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7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15741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80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015741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81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39541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015741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83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4953000" y="141581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84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4953000" y="22860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85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4953000" y="32004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86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5029200" y="397764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56684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78" y="4918584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943984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3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4986285" y="4942449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4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943984"/>
            <a:ext cx="400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183" y="4893184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934215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8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2851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8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47232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1580913"/>
            <a:ext cx="2286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2035" y="2489201"/>
            <a:ext cx="2286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94007" y="3327401"/>
            <a:ext cx="228600" cy="432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62000" y="4244341"/>
            <a:ext cx="2286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66103" y="5001134"/>
            <a:ext cx="2286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5800" y="1478053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09600" y="238634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III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7503" y="331470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IV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7735" y="41414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500138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0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763000" cy="66294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Zero state </a:t>
            </a:r>
            <a:r>
              <a:rPr lang="en-US" sz="2000" b="1" dirty="0" smtClean="0">
                <a:solidFill>
                  <a:srgbClr val="00B0F0"/>
                </a:solidFill>
              </a:rPr>
              <a:t>PPP</a:t>
            </a:r>
            <a:r>
              <a:rPr lang="en-US" sz="2000" b="1" dirty="0" smtClean="0">
                <a:solidFill>
                  <a:srgbClr val="C00000"/>
                </a:solidFill>
              </a:rPr>
              <a:t> is used at </a:t>
            </a:r>
            <a:r>
              <a:rPr lang="en-US" sz="2000" b="1" dirty="0" smtClean="0">
                <a:solidFill>
                  <a:srgbClr val="00B0F0"/>
                </a:solidFill>
              </a:rPr>
              <a:t>middle</a:t>
            </a:r>
            <a:r>
              <a:rPr lang="en-US" sz="2000" b="1" dirty="0" smtClean="0">
                <a:solidFill>
                  <a:srgbClr val="C00000"/>
                </a:solidFill>
              </a:rPr>
              <a:t> and zero state </a:t>
            </a:r>
            <a:r>
              <a:rPr lang="en-US" sz="2000" b="1" dirty="0" smtClean="0">
                <a:solidFill>
                  <a:srgbClr val="7030A0"/>
                </a:solidFill>
              </a:rPr>
              <a:t>OOO</a:t>
            </a:r>
            <a:r>
              <a:rPr lang="en-US" sz="2000" b="1" dirty="0" smtClean="0">
                <a:solidFill>
                  <a:srgbClr val="C00000"/>
                </a:solidFill>
              </a:rPr>
              <a:t> is used at the </a:t>
            </a:r>
            <a:r>
              <a:rPr lang="en-US" sz="2000" b="1" dirty="0" smtClean="0">
                <a:solidFill>
                  <a:srgbClr val="7030A0"/>
                </a:solidFill>
              </a:rPr>
              <a:t>beginning and end </a:t>
            </a:r>
            <a:r>
              <a:rPr lang="en-US" sz="2000" b="1" dirty="0" smtClean="0">
                <a:solidFill>
                  <a:srgbClr val="C00000"/>
                </a:solidFill>
              </a:rPr>
              <a:t>to </a:t>
            </a:r>
            <a:r>
              <a:rPr lang="en-US" sz="2000" b="1" dirty="0" err="1" smtClean="0">
                <a:solidFill>
                  <a:srgbClr val="C00000"/>
                </a:solidFill>
              </a:rPr>
              <a:t>minimise</a:t>
            </a:r>
            <a:r>
              <a:rPr lang="en-US" sz="2000" b="1" dirty="0" smtClean="0">
                <a:solidFill>
                  <a:srgbClr val="C00000"/>
                </a:solidFill>
              </a:rPr>
              <a:t> switching.  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Each switch is turned on and off once in one T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s</a:t>
            </a:r>
            <a:r>
              <a:rPr lang="en-US" sz="2000" b="1" dirty="0" smtClean="0">
                <a:solidFill>
                  <a:srgbClr val="00B050"/>
                </a:solidFill>
              </a:rPr>
              <a:t>.  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Number of switching in one second = 1/ T</a:t>
            </a:r>
            <a:r>
              <a:rPr lang="en-US" sz="2000" b="1" baseline="-25000" dirty="0" smtClean="0">
                <a:solidFill>
                  <a:srgbClr val="7030A0"/>
                </a:solidFill>
              </a:rPr>
              <a:t>s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Switching frequency of each device = 1/T</a:t>
            </a:r>
            <a:r>
              <a:rPr lang="en-US" sz="2000" b="1" baseline="-25000" dirty="0" smtClean="0">
                <a:solidFill>
                  <a:srgbClr val="002060"/>
                </a:solidFill>
              </a:rPr>
              <a:t>s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                                       =  sampling frequency </a:t>
            </a:r>
            <a:endParaRPr lang="en-US" sz="2000" dirty="0" smtClean="0"/>
          </a:p>
          <a:p>
            <a:endParaRPr lang="en-US" b="1" baseline="-25000" dirty="0" smtClean="0">
              <a:solidFill>
                <a:srgbClr val="002060"/>
              </a:solidFill>
            </a:endParaRPr>
          </a:p>
          <a:p>
            <a:r>
              <a:rPr lang="en-US" b="1" u="sng" dirty="0" smtClean="0"/>
              <a:t>Sector I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838200" y="3276600"/>
            <a:ext cx="7162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435444" y="3342156"/>
            <a:ext cx="4458348" cy="5148241"/>
            <a:chOff x="201677" y="546939"/>
            <a:chExt cx="4458348" cy="514824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01677" y="546939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311965" y="596467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60037" y="596467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80117" y="690955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28189" y="798636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32245" y="798636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95732" y="690955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2565" y="2947072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01677" y="2132856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67513" y="3717032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12565" y="4581128"/>
              <a:ext cx="4392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811156" y="2732984"/>
            <a:ext cx="5027688" cy="4887178"/>
            <a:chOff x="3775938" y="562206"/>
            <a:chExt cx="5130147" cy="5076594"/>
          </a:xfrm>
        </p:grpSpPr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236201"/>
                </p:ext>
              </p:extLst>
            </p:nvPr>
          </p:nvGraphicFramePr>
          <p:xfrm>
            <a:off x="4483014" y="1117928"/>
            <a:ext cx="33337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67" name="Equation" r:id="rId3" imgW="190440" imgH="253800" progId="Equation.3">
                    <p:embed/>
                  </p:oleObj>
                </mc:Choice>
                <mc:Fallback>
                  <p:oleObj name="Equation" r:id="rId3" imgW="190440" imgH="253800" progId="Equation.3">
                    <p:embed/>
                    <p:pic>
                      <p:nvPicPr>
                        <p:cNvPr id="6" name="Object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83014" y="1117928"/>
                          <a:ext cx="333375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25"/>
            <p:cNvSpPr/>
            <p:nvPr/>
          </p:nvSpPr>
          <p:spPr>
            <a:xfrm>
              <a:off x="6629400" y="5105400"/>
              <a:ext cx="414077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67600" y="5105400"/>
              <a:ext cx="414077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91680" y="773313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OOO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07066" y="4885602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67781" y="2095429"/>
              <a:ext cx="879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77045" y="2099501"/>
              <a:ext cx="74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700096" y="1572623"/>
              <a:ext cx="472104" cy="40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917754" y="562206"/>
              <a:ext cx="0" cy="48965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8785246"/>
                </p:ext>
              </p:extLst>
            </p:nvPr>
          </p:nvGraphicFramePr>
          <p:xfrm>
            <a:off x="5032830" y="1128751"/>
            <a:ext cx="3111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68" name="Equation" r:id="rId5" imgW="177480" imgH="241200" progId="Equation.3">
                    <p:embed/>
                  </p:oleObj>
                </mc:Choice>
                <mc:Fallback>
                  <p:oleObj name="Equation" r:id="rId5" imgW="177480" imgH="241200" progId="Equation.3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32830" y="1128751"/>
                          <a:ext cx="311150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8446867"/>
                </p:ext>
              </p:extLst>
            </p:nvPr>
          </p:nvGraphicFramePr>
          <p:xfrm>
            <a:off x="5632433" y="1100914"/>
            <a:ext cx="33337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69" name="Equation" r:id="rId7" imgW="190440" imgH="241200" progId="Equation.3">
                    <p:embed/>
                  </p:oleObj>
                </mc:Choice>
                <mc:Fallback>
                  <p:oleObj name="Equation" r:id="rId7" imgW="190440" imgH="241200" progId="Equation.3">
                    <p:embed/>
                    <p:pic>
                      <p:nvPicPr>
                        <p:cNvPr id="45" name="Object 4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32433" y="1100914"/>
                          <a:ext cx="333375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9654518"/>
                </p:ext>
              </p:extLst>
            </p:nvPr>
          </p:nvGraphicFramePr>
          <p:xfrm>
            <a:off x="6328943" y="1101315"/>
            <a:ext cx="33337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70" name="Equation" r:id="rId9" imgW="190440" imgH="253800" progId="Equation.3">
                    <p:embed/>
                  </p:oleObj>
                </mc:Choice>
                <mc:Fallback>
                  <p:oleObj name="Equation" r:id="rId9" imgW="190440" imgH="253800" progId="Equation.3">
                    <p:embed/>
                    <p:pic>
                      <p:nvPicPr>
                        <p:cNvPr id="46" name="Object 4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28943" y="1101315"/>
                          <a:ext cx="333375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6164992"/>
                </p:ext>
              </p:extLst>
            </p:nvPr>
          </p:nvGraphicFramePr>
          <p:xfrm>
            <a:off x="8159351" y="1156652"/>
            <a:ext cx="33337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71" name="Equation" r:id="rId11" imgW="190440" imgH="253800" progId="Equation.3">
                    <p:embed/>
                  </p:oleObj>
                </mc:Choice>
                <mc:Fallback>
                  <p:oleObj name="Equation" r:id="rId11" imgW="190440" imgH="253800" progId="Equation.3">
                    <p:embed/>
                    <p:pic>
                      <p:nvPicPr>
                        <p:cNvPr id="49" name="Object 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159351" y="1156652"/>
                          <a:ext cx="333375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3090368"/>
                </p:ext>
              </p:extLst>
            </p:nvPr>
          </p:nvGraphicFramePr>
          <p:xfrm>
            <a:off x="7003315" y="1142064"/>
            <a:ext cx="33337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72" name="Equation" r:id="rId13" imgW="190440" imgH="241200" progId="Equation.3">
                    <p:embed/>
                  </p:oleObj>
                </mc:Choice>
                <mc:Fallback>
                  <p:oleObj name="Equation" r:id="rId13" imgW="190440" imgH="241200" progId="Equation.3">
                    <p:embed/>
                    <p:pic>
                      <p:nvPicPr>
                        <p:cNvPr id="51" name="Object 5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003315" y="1142064"/>
                          <a:ext cx="333375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5480703" y="2046469"/>
              <a:ext cx="74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81714" y="2099501"/>
              <a:ext cx="815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411114" y="1682334"/>
              <a:ext cx="4183167" cy="371550"/>
              <a:chOff x="212565" y="1772816"/>
              <a:chExt cx="4183167" cy="37155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212565" y="2132856"/>
                <a:ext cx="523336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735901" y="1772816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35901" y="1772816"/>
                <a:ext cx="309634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32245" y="2118257"/>
                <a:ext cx="563487" cy="145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3832245" y="1784326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5510514" y="2512499"/>
              <a:ext cx="201622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4389339" y="2488094"/>
              <a:ext cx="4183167" cy="384445"/>
              <a:chOff x="190790" y="2578576"/>
              <a:chExt cx="4183167" cy="384445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190790" y="2963021"/>
                <a:ext cx="1121175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1311965" y="2602981"/>
                <a:ext cx="0" cy="36004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315294" y="2938616"/>
                <a:ext cx="1058663" cy="2440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3328189" y="2578576"/>
                <a:ext cx="0" cy="36004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4411114" y="3290916"/>
              <a:ext cx="4161392" cy="389422"/>
              <a:chOff x="212565" y="3381398"/>
              <a:chExt cx="4161392" cy="389422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212565" y="3743110"/>
                <a:ext cx="1747472" cy="3305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1960037" y="3381398"/>
                <a:ext cx="2413920" cy="389422"/>
                <a:chOff x="1960037" y="3381398"/>
                <a:chExt cx="2413920" cy="389422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960037" y="3381398"/>
                  <a:ext cx="720080" cy="4977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1964448" y="3410780"/>
                  <a:ext cx="0" cy="36004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2684528" y="3731725"/>
                  <a:ext cx="1689429" cy="1255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2680117" y="3410780"/>
                  <a:ext cx="0" cy="36004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" name="Straight Connector 45"/>
            <p:cNvCxnSpPr/>
            <p:nvPr/>
          </p:nvCxnSpPr>
          <p:spPr>
            <a:xfrm>
              <a:off x="8019906" y="4489486"/>
              <a:ext cx="563487" cy="145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26640" y="4496785"/>
              <a:ext cx="1970383" cy="729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497023" y="4144045"/>
              <a:ext cx="58695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400226" y="4144045"/>
              <a:ext cx="3683749" cy="360040"/>
              <a:chOff x="201677" y="4234527"/>
              <a:chExt cx="3683749" cy="36004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01677" y="4594567"/>
                <a:ext cx="523336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013" y="4234527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725013" y="4234527"/>
                <a:ext cx="58695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1311965" y="4234527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3298474" y="4234527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3885426" y="4234527"/>
                <a:ext cx="0" cy="360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6797815" y="4885602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56836" y="4957795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446307" y="4886367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15506" y="4803251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013408" y="4928243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73419" y="4868839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702889" y="873433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52865" y="819188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58059" y="702932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95552" y="873433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74128" y="676278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OOO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90770" y="2083629"/>
              <a:ext cx="8302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81064" y="2141590"/>
              <a:ext cx="8302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31221" y="900327"/>
              <a:ext cx="896444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64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6923286"/>
                </p:ext>
              </p:extLst>
            </p:nvPr>
          </p:nvGraphicFramePr>
          <p:xfrm>
            <a:off x="7595532" y="1115551"/>
            <a:ext cx="3111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73" name="Equation" r:id="rId15" imgW="177480" imgH="241200" progId="Equation.3">
                    <p:embed/>
                  </p:oleObj>
                </mc:Choice>
                <mc:Fallback>
                  <p:oleObj name="Equation" r:id="rId15" imgW="177480" imgH="241200" progId="Equation.3">
                    <p:embed/>
                    <p:pic>
                      <p:nvPicPr>
                        <p:cNvPr id="52" name="Object 5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595532" y="1115551"/>
                          <a:ext cx="311150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TextBox 64"/>
            <p:cNvSpPr txBox="1"/>
            <p:nvPr/>
          </p:nvSpPr>
          <p:spPr>
            <a:xfrm>
              <a:off x="3813696" y="165254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V</a:t>
              </a:r>
              <a:r>
                <a:rPr lang="en-US" baseline="-25000" dirty="0" smtClean="0">
                  <a:solidFill>
                    <a:srgbClr val="C00000"/>
                  </a:solidFill>
                </a:rPr>
                <a:t>AN</a:t>
              </a:r>
              <a:endParaRPr lang="en-IN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8908" y="256110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V</a:t>
              </a:r>
              <a:r>
                <a:rPr lang="en-US" baseline="-25000" dirty="0">
                  <a:solidFill>
                    <a:srgbClr val="00B050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B050"/>
                  </a:solidFill>
                </a:rPr>
                <a:t>N</a:t>
              </a:r>
              <a:endParaRPr lang="en-IN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75938" y="329722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r>
                <a:rPr lang="en-US" baseline="-25000" dirty="0" smtClean="0">
                  <a:solidFill>
                    <a:srgbClr val="0070C0"/>
                  </a:solidFill>
                </a:rPr>
                <a:t>CN</a:t>
              </a:r>
              <a:endParaRPr lang="en-IN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13696" y="4312119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V</a:t>
              </a:r>
              <a:r>
                <a:rPr lang="en-US" baseline="-25000" dirty="0" smtClean="0">
                  <a:solidFill>
                    <a:srgbClr val="C00000"/>
                  </a:solidFill>
                </a:rPr>
                <a:t>AB</a:t>
              </a:r>
              <a:endParaRPr lang="en-IN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96485" y="1626965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49475" y="2164042"/>
              <a:ext cx="815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67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553200"/>
          </a:xfrm>
        </p:spPr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Modulation Index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Maximum possible value of reference phasor is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Maximum </a:t>
            </a:r>
            <a:r>
              <a:rPr lang="en-US" b="1" dirty="0">
                <a:solidFill>
                  <a:srgbClr val="00B050"/>
                </a:solidFill>
              </a:rPr>
              <a:t>possible value of </a:t>
            </a:r>
            <a:r>
              <a:rPr lang="en-US" b="1" dirty="0" smtClean="0">
                <a:solidFill>
                  <a:srgbClr val="00B050"/>
                </a:solidFill>
              </a:rPr>
              <a:t>modulation index is</a:t>
            </a:r>
            <a:endParaRPr lang="en-US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/>
          </p:nvPr>
        </p:nvGraphicFramePr>
        <p:xfrm>
          <a:off x="115119" y="932334"/>
          <a:ext cx="84883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92" name="Equation" r:id="rId3" imgW="3225600" imgH="469800" progId="Equation.3">
                  <p:embed/>
                </p:oleObj>
              </mc:Choice>
              <mc:Fallback>
                <p:oleObj name="Equation" r:id="rId3" imgW="3225600" imgH="469800" progId="Equation.3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19" y="932334"/>
                        <a:ext cx="8488363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2"/>
          <p:cNvGraphicFramePr>
            <a:graphicFrameLocks noChangeAspect="1"/>
          </p:cNvGraphicFramePr>
          <p:nvPr>
            <p:extLst/>
          </p:nvPr>
        </p:nvGraphicFramePr>
        <p:xfrm>
          <a:off x="762000" y="2305050"/>
          <a:ext cx="693738" cy="27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93" name="Equation" r:id="rId5" imgW="279360" imgH="215640" progId="Equation.3">
                  <p:embed/>
                </p:oleObj>
              </mc:Choice>
              <mc:Fallback>
                <p:oleObj name="Equation" r:id="rId5" imgW="279360" imgH="215640" progId="Equation.3">
                  <p:embed/>
                  <p:pic>
                    <p:nvPicPr>
                      <p:cNvPr id="337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05050"/>
                        <a:ext cx="693738" cy="272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>
            <p:extLst/>
          </p:nvPr>
        </p:nvGraphicFramePr>
        <p:xfrm>
          <a:off x="609600" y="2743200"/>
          <a:ext cx="7254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94" name="Equation" r:id="rId7" imgW="291960" imgH="215640" progId="Equation.3">
                  <p:embed/>
                </p:oleObj>
              </mc:Choice>
              <mc:Fallback>
                <p:oleObj name="Equation" r:id="rId7" imgW="291960" imgH="215640" progId="Equation.3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7254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>
            <p:extLst/>
          </p:nvPr>
        </p:nvGraphicFramePr>
        <p:xfrm>
          <a:off x="457200" y="3171825"/>
          <a:ext cx="725488" cy="36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95" name="Equation" r:id="rId9" imgW="291960" imgH="228600" progId="Equation.3">
                  <p:embed/>
                </p:oleObj>
              </mc:Choice>
              <mc:Fallback>
                <p:oleObj name="Equation" r:id="rId9" imgW="291960" imgH="228600" progId="Equation.3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71825"/>
                        <a:ext cx="725488" cy="364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>
            <p:extLst/>
          </p:nvPr>
        </p:nvGraphicFramePr>
        <p:xfrm>
          <a:off x="1447800" y="2133600"/>
          <a:ext cx="25542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96" name="Equation" r:id="rId11" imgW="1028520" imgH="431640" progId="Equation.3">
                  <p:embed/>
                </p:oleObj>
              </mc:Choice>
              <mc:Fallback>
                <p:oleObj name="Equation" r:id="rId11" imgW="1028520" imgH="431640" progId="Equation.3">
                  <p:embed/>
                  <p:pic>
                    <p:nvPicPr>
                      <p:cNvPr id="33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25542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>
            <p:extLst/>
          </p:nvPr>
        </p:nvGraphicFramePr>
        <p:xfrm>
          <a:off x="1371600" y="2667000"/>
          <a:ext cx="1576388" cy="373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97" name="Equation" r:id="rId13" imgW="634680" imgH="228600" progId="Equation.3">
                  <p:embed/>
                </p:oleObj>
              </mc:Choice>
              <mc:Fallback>
                <p:oleObj name="Equation" r:id="rId13" imgW="634680" imgH="228600" progId="Equation.3">
                  <p:embed/>
                  <p:pic>
                    <p:nvPicPr>
                      <p:cNvPr id="3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67000"/>
                        <a:ext cx="1576388" cy="373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>
            <p:extLst/>
          </p:nvPr>
        </p:nvGraphicFramePr>
        <p:xfrm>
          <a:off x="1295400" y="3130094"/>
          <a:ext cx="1670050" cy="40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98" name="Equation" r:id="rId15" imgW="672840" imgH="228600" progId="Equation.3">
                  <p:embed/>
                </p:oleObj>
              </mc:Choice>
              <mc:Fallback>
                <p:oleObj name="Equation" r:id="rId15" imgW="672840" imgH="228600" progId="Equation.3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30094"/>
                        <a:ext cx="1670050" cy="406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/>
          </p:nvPr>
        </p:nvGraphicFramePr>
        <p:xfrm>
          <a:off x="228600" y="4196894"/>
          <a:ext cx="1355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99" name="Equation" r:id="rId17" imgW="545760" imgH="253800" progId="Equation.3">
                  <p:embed/>
                </p:oleObj>
              </mc:Choice>
              <mc:Fallback>
                <p:oleObj name="Equation" r:id="rId17" imgW="545760" imgH="253800" progId="Equation.3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6894"/>
                        <a:ext cx="13557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560940"/>
              </p:ext>
            </p:extLst>
          </p:nvPr>
        </p:nvGraphicFramePr>
        <p:xfrm>
          <a:off x="1870075" y="5210741"/>
          <a:ext cx="170021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00" name="Equation" r:id="rId19" imgW="685800" imgH="634680" progId="Equation.3">
                  <p:embed/>
                </p:oleObj>
              </mc:Choice>
              <mc:Fallback>
                <p:oleObj name="Equation" r:id="rId19" imgW="685800" imgH="634680" progId="Equation.3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5210741"/>
                        <a:ext cx="170021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3" name="Picture 11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349836" y="2057400"/>
            <a:ext cx="2946564" cy="231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72400" y="2362200"/>
            <a:ext cx="5334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2362200"/>
            <a:ext cx="5334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05800" y="3429000"/>
            <a:ext cx="5334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4191000"/>
            <a:ext cx="5334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4267200"/>
            <a:ext cx="5334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8800" y="3429000"/>
            <a:ext cx="5334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>
            <p:extLst/>
          </p:nvPr>
        </p:nvGraphicFramePr>
        <p:xfrm>
          <a:off x="1524000" y="4039731"/>
          <a:ext cx="20494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01" name="Equation" r:id="rId22" imgW="825480" imgH="393480" progId="Equation.3">
                  <p:embed/>
                </p:oleObj>
              </mc:Choice>
              <mc:Fallback>
                <p:oleObj name="Equation" r:id="rId22" imgW="825480" imgH="393480" progId="Equation.3">
                  <p:embed/>
                  <p:pic>
                    <p:nvPicPr>
                      <p:cNvPr id="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39731"/>
                        <a:ext cx="204946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/>
          </p:nvPr>
        </p:nvGraphicFramePr>
        <p:xfrm>
          <a:off x="3657600" y="4011156"/>
          <a:ext cx="6302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02" name="Equation" r:id="rId24" imgW="253800" imgH="419040" progId="Equation.3">
                  <p:embed/>
                </p:oleObj>
              </mc:Choice>
              <mc:Fallback>
                <p:oleObj name="Equation" r:id="rId24" imgW="253800" imgH="419040" progId="Equation.3">
                  <p:embed/>
                  <p:pic>
                    <p:nvPicPr>
                      <p:cNvPr id="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11156"/>
                        <a:ext cx="6302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10018"/>
              </p:ext>
            </p:extLst>
          </p:nvPr>
        </p:nvGraphicFramePr>
        <p:xfrm>
          <a:off x="304800" y="5728132"/>
          <a:ext cx="12604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03" name="Equation" r:id="rId26" imgW="507960" imgH="228600" progId="Equation.3">
                  <p:embed/>
                </p:oleObj>
              </mc:Choice>
              <mc:Fallback>
                <p:oleObj name="Equation" r:id="rId26" imgW="507960" imgH="228600" progId="Equation.3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28132"/>
                        <a:ext cx="12604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477143"/>
              </p:ext>
            </p:extLst>
          </p:nvPr>
        </p:nvGraphicFramePr>
        <p:xfrm>
          <a:off x="3638362" y="107856"/>
          <a:ext cx="41767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04" name="Equation" r:id="rId28" imgW="279360" imgH="215640" progId="Equation.3">
                  <p:embed/>
                </p:oleObj>
              </mc:Choice>
              <mc:Fallback>
                <p:oleObj name="Equation" r:id="rId28" imgW="279360" imgH="21564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362" y="107856"/>
                        <a:ext cx="41767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984309"/>
              </p:ext>
            </p:extLst>
          </p:nvPr>
        </p:nvGraphicFramePr>
        <p:xfrm>
          <a:off x="6286500" y="125875"/>
          <a:ext cx="452604" cy="38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05" name="Equation" r:id="rId29" imgW="291960" imgH="215640" progId="Equation.3">
                  <p:embed/>
                </p:oleObj>
              </mc:Choice>
              <mc:Fallback>
                <p:oleObj name="Equation" r:id="rId29" imgW="291960" imgH="21564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125875"/>
                        <a:ext cx="452604" cy="38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947308"/>
              </p:ext>
            </p:extLst>
          </p:nvPr>
        </p:nvGraphicFramePr>
        <p:xfrm>
          <a:off x="5474156" y="609795"/>
          <a:ext cx="725488" cy="3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06" name="Equation" r:id="rId30" imgW="291960" imgH="228600" progId="Equation.3">
                  <p:embed/>
                </p:oleObj>
              </mc:Choice>
              <mc:Fallback>
                <p:oleObj name="Equation" r:id="rId30" imgW="291960" imgH="2286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156" y="609795"/>
                        <a:ext cx="725488" cy="3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47167"/>
              </p:ext>
            </p:extLst>
          </p:nvPr>
        </p:nvGraphicFramePr>
        <p:xfrm>
          <a:off x="6739104" y="-10639"/>
          <a:ext cx="1897343" cy="76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07" name="Equation" r:id="rId31" imgW="927000" imgH="431640" progId="Equation.3">
                  <p:embed/>
                </p:oleObj>
              </mc:Choice>
              <mc:Fallback>
                <p:oleObj name="Equation" r:id="rId31" imgW="927000" imgH="43164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104" y="-10639"/>
                        <a:ext cx="1897343" cy="761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931579"/>
              </p:ext>
            </p:extLst>
          </p:nvPr>
        </p:nvGraphicFramePr>
        <p:xfrm>
          <a:off x="6231551" y="649350"/>
          <a:ext cx="1670050" cy="41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08" name="Equation" r:id="rId33" imgW="672840" imgH="228600" progId="Equation.3">
                  <p:embed/>
                </p:oleObj>
              </mc:Choice>
              <mc:Fallback>
                <p:oleObj name="Equation" r:id="rId33" imgW="672840" imgH="2286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1551" y="649350"/>
                        <a:ext cx="1670050" cy="417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89879"/>
              </p:ext>
            </p:extLst>
          </p:nvPr>
        </p:nvGraphicFramePr>
        <p:xfrm>
          <a:off x="4074383" y="12095"/>
          <a:ext cx="215716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09" name="Equation" r:id="rId34" imgW="1307880" imgH="457200" progId="Equation.3">
                  <p:embed/>
                </p:oleObj>
              </mc:Choice>
              <mc:Fallback>
                <p:oleObj name="Equation" r:id="rId34" imgW="1307880" imgH="4572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074383" y="12095"/>
                        <a:ext cx="2157168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47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"/>
                <a:ext cx="8915400" cy="6705600"/>
              </a:xfrm>
            </p:spPr>
            <p:txBody>
              <a:bodyPr>
                <a:normAutofit/>
              </a:bodyPr>
              <a:lstStyle/>
              <a:p>
                <a:r>
                  <a:rPr lang="en-US" sz="1800" b="1" dirty="0" smtClean="0">
                    <a:solidFill>
                      <a:srgbClr val="00B050"/>
                    </a:solidFill>
                  </a:rPr>
                  <a:t>For SVM, range of modulation index is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0 ≤ m</a:t>
                </a:r>
                <a:r>
                  <a:rPr lang="en-US" sz="1800" b="1" baseline="-25000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≤ 1</a:t>
                </a:r>
              </a:p>
              <a:p>
                <a:r>
                  <a:rPr lang="en-US" sz="1800" b="1" dirty="0">
                    <a:solidFill>
                      <a:srgbClr val="00B0F0"/>
                    </a:solidFill>
                  </a:rPr>
                  <a:t>Maximum possible peak value of </a:t>
                </a:r>
                <a:r>
                  <a:rPr lang="en-US" sz="1800" b="1" dirty="0" smtClean="0">
                    <a:solidFill>
                      <a:srgbClr val="00B0F0"/>
                    </a:solidFill>
                  </a:rPr>
                  <a:t>phase voltage</a:t>
                </a:r>
              </a:p>
              <a:p>
                <a:r>
                  <a:rPr lang="en-US" sz="1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1800" b="1" dirty="0" err="1" smtClean="0">
                    <a:solidFill>
                      <a:srgbClr val="00B0F0"/>
                    </a:solidFill>
                  </a:rPr>
                  <a:t>V</a:t>
                </a:r>
                <a:r>
                  <a:rPr lang="en-US" sz="1800" b="1" baseline="-25000" dirty="0" err="1" smtClean="0">
                    <a:solidFill>
                      <a:srgbClr val="00B0F0"/>
                    </a:solidFill>
                  </a:rPr>
                  <a:t>ph</a:t>
                </a:r>
                <a:r>
                  <a:rPr lang="en-US" sz="1800" b="1" baseline="-25000" dirty="0" smtClean="0">
                    <a:solidFill>
                      <a:srgbClr val="00B0F0"/>
                    </a:solidFill>
                  </a:rPr>
                  <a:t> peak_ max</a:t>
                </a:r>
                <a:r>
                  <a:rPr lang="en-US" sz="1800" b="1" dirty="0" smtClean="0">
                    <a:solidFill>
                      <a:srgbClr val="00B0F0"/>
                    </a:solidFill>
                  </a:rPr>
                  <a:t> =</a:t>
                </a:r>
                <a:r>
                  <a:rPr lang="en-US" sz="1800" b="1" dirty="0" err="1" smtClean="0">
                    <a:solidFill>
                      <a:srgbClr val="00B0F0"/>
                    </a:solidFill>
                  </a:rPr>
                  <a:t>V</a:t>
                </a:r>
                <a:r>
                  <a:rPr lang="en-US" sz="1800" b="1" baseline="-25000" dirty="0" err="1" smtClean="0">
                    <a:solidFill>
                      <a:srgbClr val="00B0F0"/>
                    </a:solidFill>
                  </a:rPr>
                  <a:t>ref</a:t>
                </a:r>
                <a:r>
                  <a:rPr lang="en-US" sz="1800" b="1" baseline="-25000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1800" b="1" baseline="-25000" dirty="0">
                    <a:solidFill>
                      <a:srgbClr val="00B0F0"/>
                    </a:solidFill>
                  </a:rPr>
                  <a:t>max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 </a:t>
                </a:r>
              </a:p>
              <a:p>
                <a:r>
                  <a:rPr lang="en-US" sz="1800" b="1" dirty="0" smtClean="0">
                    <a:solidFill>
                      <a:srgbClr val="C00000"/>
                    </a:solidFill>
                  </a:rPr>
                  <a:t>Maximum possible peak value of line to line voltage   V</a:t>
                </a:r>
                <a:r>
                  <a:rPr lang="en-US" sz="1800" b="1" baseline="-25000" dirty="0">
                    <a:solidFill>
                      <a:srgbClr val="C00000"/>
                    </a:solidFill>
                  </a:rPr>
                  <a:t>LL </a:t>
                </a:r>
                <a:r>
                  <a:rPr lang="en-US" sz="1800" b="1" baseline="-25000" dirty="0" smtClean="0">
                    <a:solidFill>
                      <a:srgbClr val="C00000"/>
                    </a:solidFill>
                  </a:rPr>
                  <a:t>peak_ </a:t>
                </a:r>
                <a:r>
                  <a:rPr lang="en-US" sz="1800" b="1" baseline="-25000" dirty="0">
                    <a:solidFill>
                      <a:srgbClr val="C00000"/>
                    </a:solidFill>
                  </a:rPr>
                  <a:t>max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endParaRPr lang="en-US" dirty="0" smtClean="0"/>
              </a:p>
              <a:p>
                <a:r>
                  <a:rPr lang="en-US" sz="2000" b="1" dirty="0" smtClean="0">
                    <a:solidFill>
                      <a:srgbClr val="002060"/>
                    </a:solidFill>
                  </a:rPr>
                  <a:t>Maximum possible RMS line to line voltage   </a:t>
                </a:r>
                <a:r>
                  <a:rPr lang="en-US" sz="2000" b="1" dirty="0" err="1" smtClean="0">
                    <a:solidFill>
                      <a:srgbClr val="002060"/>
                    </a:solidFill>
                  </a:rPr>
                  <a:t>V</a:t>
                </a:r>
                <a:r>
                  <a:rPr lang="en-US" sz="2000" b="1" baseline="-25000" dirty="0" err="1" smtClean="0">
                    <a:solidFill>
                      <a:srgbClr val="002060"/>
                    </a:solidFill>
                  </a:rPr>
                  <a:t>LLRMS_max_SVM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:endParaRPr lang="en-US" dirty="0" smtClean="0"/>
              </a:p>
              <a:p>
                <a:r>
                  <a:rPr lang="en-US" sz="2000" b="1" dirty="0" smtClean="0">
                    <a:solidFill>
                      <a:srgbClr val="00B050"/>
                    </a:solidFill>
                  </a:rPr>
                  <a:t>In Sine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PWM,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maximum possible RMS line to line voltage   V</a:t>
                </a:r>
                <a:r>
                  <a:rPr lang="en-US" sz="2000" b="1" baseline="-25000" dirty="0" smtClean="0">
                    <a:solidFill>
                      <a:srgbClr val="00B050"/>
                    </a:solidFill>
                  </a:rPr>
                  <a:t>LL </a:t>
                </a:r>
                <a:r>
                  <a:rPr lang="en-US" sz="2000" b="1" baseline="-25000" dirty="0" err="1" smtClean="0">
                    <a:solidFill>
                      <a:srgbClr val="00B050"/>
                    </a:solidFill>
                  </a:rPr>
                  <a:t>RMS_max_SPWM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 </a:t>
                </a:r>
              </a:p>
              <a:p>
                <a:endParaRPr lang="en-US" sz="2000" b="1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𝑳𝑳𝒎𝒂𝒙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_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𝑹𝑴𝑺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_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𝑺𝑽𝑴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𝑳𝑳𝒎𝒂𝒙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_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𝑹𝑴𝑺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_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𝑺𝑷𝑾𝑴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endParaRPr lang="en-US" sz="2400" b="1" dirty="0" smtClean="0">
                  <a:solidFill>
                    <a:srgbClr val="00B05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𝟕𝟎𝟕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𝒅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   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𝟔𝟏𝟐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𝒅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=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1.155</a:t>
                </a:r>
              </a:p>
              <a:p>
                <a:endParaRPr lang="en-US" sz="2000" dirty="0"/>
              </a:p>
              <a:p>
                <a:r>
                  <a:rPr lang="en-US" sz="2000" b="1" dirty="0">
                    <a:solidFill>
                      <a:srgbClr val="00B0F0"/>
                    </a:solidFill>
                  </a:rPr>
                  <a:t>For a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given DC bus voltage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, maximum line to line voltage generated by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Space Vector Modulation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scheme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15.5%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 higher than that of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Sine PWM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scheme. </a:t>
                </a:r>
              </a:p>
              <a:p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"/>
                <a:ext cx="8915400" cy="6705600"/>
              </a:xfrm>
              <a:blipFill>
                <a:blip r:embed="rId3"/>
                <a:stretch>
                  <a:fillRect l="-958" t="-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483084"/>
              </p:ext>
            </p:extLst>
          </p:nvPr>
        </p:nvGraphicFramePr>
        <p:xfrm>
          <a:off x="2170906" y="1469876"/>
          <a:ext cx="2373313" cy="473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5" name="Equation" r:id="rId4" imgW="838080" imgH="279360" progId="Equation.3">
                  <p:embed/>
                </p:oleObj>
              </mc:Choice>
              <mc:Fallback>
                <p:oleObj name="Equation" r:id="rId4" imgW="838080" imgH="279360" progId="Equation.3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906" y="1469876"/>
                        <a:ext cx="2373313" cy="473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271176"/>
              </p:ext>
            </p:extLst>
          </p:nvPr>
        </p:nvGraphicFramePr>
        <p:xfrm>
          <a:off x="2339752" y="2453923"/>
          <a:ext cx="2840038" cy="47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6" name="Equation" r:id="rId6" imgW="1002960" imgH="279360" progId="Equation.3">
                  <p:embed/>
                </p:oleObj>
              </mc:Choice>
              <mc:Fallback>
                <p:oleObj name="Equation" r:id="rId6" imgW="1002960" imgH="27936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453923"/>
                        <a:ext cx="2840038" cy="471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809503"/>
              </p:ext>
            </p:extLst>
          </p:nvPr>
        </p:nvGraphicFramePr>
        <p:xfrm>
          <a:off x="5328333" y="2566623"/>
          <a:ext cx="1833562" cy="358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7" name="Equation" r:id="rId8" imgW="647640" imgH="228600" progId="Equation.3">
                  <p:embed/>
                </p:oleObj>
              </mc:Choice>
              <mc:Fallback>
                <p:oleObj name="Equation" r:id="rId8" imgW="647640" imgH="2286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333" y="2566623"/>
                        <a:ext cx="1833562" cy="358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786635"/>
              </p:ext>
            </p:extLst>
          </p:nvPr>
        </p:nvGraphicFramePr>
        <p:xfrm>
          <a:off x="7020272" y="3356993"/>
          <a:ext cx="183356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8" name="Equation" r:id="rId10" imgW="647640" imgH="228600" progId="Equation.3">
                  <p:embed/>
                </p:oleObj>
              </mc:Choice>
              <mc:Fallback>
                <p:oleObj name="Equation" r:id="rId10" imgW="647640" imgH="2286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3356993"/>
                        <a:ext cx="1833562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464585"/>
              </p:ext>
            </p:extLst>
          </p:nvPr>
        </p:nvGraphicFramePr>
        <p:xfrm>
          <a:off x="4544219" y="1460929"/>
          <a:ext cx="1039813" cy="55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9" name="Equation" r:id="rId12" imgW="457200" imgH="419040" progId="Equation.3">
                  <p:embed/>
                </p:oleObj>
              </mc:Choice>
              <mc:Fallback>
                <p:oleObj name="Equation" r:id="rId12" imgW="457200" imgH="4190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44219" y="1460929"/>
                        <a:ext cx="1039813" cy="55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48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686800" cy="6553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 smtClean="0">
                <a:solidFill>
                  <a:srgbClr val="C00000"/>
                </a:solidFill>
              </a:rPr>
              <a:t>Basics of rotating </a:t>
            </a:r>
            <a:r>
              <a:rPr lang="en-US" b="1" u="sng" dirty="0">
                <a:solidFill>
                  <a:srgbClr val="C00000"/>
                </a:solidFill>
              </a:rPr>
              <a:t>phasor theory.</a:t>
            </a:r>
          </a:p>
          <a:p>
            <a:pPr algn="just"/>
            <a:endParaRPr lang="en-US" b="1" dirty="0" smtClean="0">
              <a:solidFill>
                <a:srgbClr val="00B050"/>
              </a:solidFill>
            </a:endParaRP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Three phase balanced load voltage system.  </a:t>
            </a:r>
          </a:p>
          <a:p>
            <a:r>
              <a:rPr lang="en-US" b="1" dirty="0" smtClean="0"/>
              <a:t>    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          </a:t>
            </a:r>
          </a:p>
          <a:p>
            <a:pPr marL="0" indent="0" algn="just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This can be represented by a  space vector          of magnitude </a:t>
            </a:r>
            <a:r>
              <a:rPr lang="en-US" b="1" dirty="0" err="1" smtClean="0">
                <a:solidFill>
                  <a:srgbClr val="C0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m</a:t>
            </a:r>
            <a:r>
              <a:rPr lang="en-US" b="1" baseline="-25000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rotating with an angular velocity of </a:t>
            </a:r>
            <a:r>
              <a:rPr lang="el-GR" b="1" dirty="0" smtClean="0">
                <a:solidFill>
                  <a:srgbClr val="C00000"/>
                </a:solidFill>
              </a:rPr>
              <a:t>ω</a:t>
            </a:r>
            <a:r>
              <a:rPr lang="en-US" b="1" dirty="0" smtClean="0">
                <a:solidFill>
                  <a:srgbClr val="00B050"/>
                </a:solidFill>
              </a:rPr>
              <a:t> .  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>
            <p:extLst/>
          </p:nvPr>
        </p:nvGraphicFramePr>
        <p:xfrm>
          <a:off x="1447800" y="1676400"/>
          <a:ext cx="57134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1" name="Equation" r:id="rId3" imgW="1396800" imgH="685800" progId="Equation.3">
                  <p:embed/>
                </p:oleObj>
              </mc:Choice>
              <mc:Fallback>
                <p:oleObj name="Equation" r:id="rId3" imgW="1396800" imgH="68580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00"/>
                        <a:ext cx="57134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/>
          </p:nvPr>
        </p:nvGraphicFramePr>
        <p:xfrm>
          <a:off x="7848600" y="5029200"/>
          <a:ext cx="30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2" name="Equation" r:id="rId5" imgW="177646" imgH="241091" progId="Equation.3">
                  <p:embed/>
                </p:oleObj>
              </mc:Choice>
              <mc:Fallback>
                <p:oleObj name="Equation" r:id="rId5" imgW="177646" imgH="241091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029200"/>
                        <a:ext cx="304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>
            <p:extLst/>
          </p:nvPr>
        </p:nvGraphicFramePr>
        <p:xfrm>
          <a:off x="685800" y="3962400"/>
          <a:ext cx="8153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3" name="Equation" r:id="rId7" imgW="5067360" imgH="457200" progId="Equation.3">
                  <p:embed/>
                </p:oleObj>
              </mc:Choice>
              <mc:Fallback>
                <p:oleObj name="Equation" r:id="rId7" imgW="5067360" imgH="457200" progId="Equation.3">
                  <p:embed/>
                  <p:pic>
                    <p:nvPicPr>
                      <p:cNvPr id="10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8153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61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066800"/>
            <a:ext cx="34956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2400" y="914400"/>
            <a:ext cx="43338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0" y="914400"/>
            <a:ext cx="35814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3400" y="756479"/>
            <a:ext cx="8229600" cy="3954765"/>
            <a:chOff x="533400" y="1219200"/>
            <a:chExt cx="8229600" cy="3492044"/>
          </a:xfrm>
        </p:grpSpPr>
        <p:sp>
          <p:nvSpPr>
            <p:cNvPr id="9" name="TextBox 8"/>
            <p:cNvSpPr txBox="1"/>
            <p:nvPr/>
          </p:nvSpPr>
          <p:spPr>
            <a:xfrm>
              <a:off x="533400" y="1219200"/>
              <a:ext cx="358140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81600" y="1524000"/>
              <a:ext cx="358140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1400" y="4495800"/>
              <a:ext cx="358140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1460956"/>
              <a:ext cx="3581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710237" y="34326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1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 Sector IV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1298" y="4589248"/>
            <a:ext cx="8305800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marR="0" lvl="0" indent="-347472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Pts val="3200"/>
              <a:buFont typeface="Arial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not half wave symmetrical.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7472" marR="0" lvl="0" indent="-347472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l-G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ω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t) </a:t>
            </a:r>
            <a:r>
              <a:rPr kumimoji="0" lang="el-G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≠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V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l-G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ω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t+</a:t>
            </a:r>
            <a:r>
              <a:rPr kumimoji="0" lang="el-G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π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7472" marR="0" lvl="0" indent="-347472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 harmonics are present.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3000" y="316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1800" b="1" i="0" u="sng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</a:t>
            </a:r>
            <a:r>
              <a:rPr kumimoji="0" 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 Sector I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3700" y="1219200"/>
            <a:ext cx="190500" cy="241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6672173" y="1149475"/>
          <a:ext cx="262028" cy="31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8" name="Equation" r:id="rId5" imgW="399960" imgH="457200" progId="Equation.3">
                  <p:embed/>
                </p:oleObj>
              </mc:Choice>
              <mc:Fallback>
                <p:oleObj name="Equation" r:id="rId5" imgW="399960" imgH="4572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2173" y="1149475"/>
                        <a:ext cx="262028" cy="31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324100" y="1066800"/>
            <a:ext cx="114300" cy="260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214472" y="999122"/>
          <a:ext cx="333555" cy="29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9" name="Equation" r:id="rId7" imgW="399960" imgH="457200" progId="Equation.3">
                  <p:embed/>
                </p:oleObj>
              </mc:Choice>
              <mc:Fallback>
                <p:oleObj name="Equation" r:id="rId7" imgW="399960" imgH="4572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4472" y="999122"/>
                        <a:ext cx="333555" cy="29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429000"/>
            <a:ext cx="3429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0858" y="6346845"/>
            <a:ext cx="365888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A starts and ends with [000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78215" y="6335708"/>
            <a:ext cx="365888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starts and ends with [PPP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27697" y="3995391"/>
            <a:ext cx="2946564" cy="231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017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19" grpId="0" build="p"/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Even order harmonic elimination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Type </a:t>
            </a:r>
            <a:r>
              <a:rPr lang="en-US" sz="2000" b="1" dirty="0" smtClean="0">
                <a:solidFill>
                  <a:srgbClr val="00B050"/>
                </a:solidFill>
              </a:rPr>
              <a:t>A </a:t>
            </a:r>
            <a:r>
              <a:rPr lang="en-US" sz="2000" b="1" dirty="0">
                <a:solidFill>
                  <a:srgbClr val="00B050"/>
                </a:solidFill>
              </a:rPr>
              <a:t>switching sequence in Sector </a:t>
            </a:r>
            <a:r>
              <a:rPr lang="en-US" sz="2400" b="1" dirty="0" smtClean="0">
                <a:solidFill>
                  <a:srgbClr val="00B050"/>
                </a:solidFill>
              </a:rPr>
              <a:t>I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Type B switching sequence in Sector IV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1696" y="609600"/>
            <a:ext cx="3733801" cy="372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696200" y="2678723"/>
            <a:ext cx="228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2726453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Grp="1"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062" y="2009120"/>
            <a:ext cx="3733800" cy="367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201696" y="2620944"/>
            <a:ext cx="228600" cy="240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80456" y="2668675"/>
            <a:ext cx="228600" cy="240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1696" y="19812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0800" y="18288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80456" y="19812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24392" y="4375769"/>
            <a:ext cx="2946564" cy="231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8580456" y="83820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38800" y="83820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48000" y="5943600"/>
            <a:ext cx="1143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29962" y="1828800"/>
            <a:ext cx="1143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8520566" y="838200"/>
          <a:ext cx="311834" cy="35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16" name="Equation" r:id="rId6" imgW="399960" imgH="457200" progId="Equation.3">
                  <p:embed/>
                </p:oleObj>
              </mc:Choice>
              <mc:Fallback>
                <p:oleObj name="Equation" r:id="rId6" imgW="399960" imgH="4572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20566" y="838200"/>
                        <a:ext cx="311834" cy="356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5607738" y="762000"/>
          <a:ext cx="333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17" name="Equation" r:id="rId8" imgW="399960" imgH="457200" progId="Equation.3">
                  <p:embed/>
                </p:oleObj>
              </mc:Choice>
              <mc:Fallback>
                <p:oleObj name="Equation" r:id="rId8" imgW="399960" imgH="4572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7738" y="762000"/>
                        <a:ext cx="3333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2288397" y="2149444"/>
            <a:ext cx="223837" cy="206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925495"/>
              </p:ext>
            </p:extLst>
          </p:nvPr>
        </p:nvGraphicFramePr>
        <p:xfrm>
          <a:off x="2220424" y="1895872"/>
          <a:ext cx="333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18" name="Equation" r:id="rId9" imgW="399960" imgH="457200" progId="Equation.3">
                  <p:embed/>
                </p:oleObj>
              </mc:Choice>
              <mc:Fallback>
                <p:oleObj name="Equation" r:id="rId9" imgW="399960" imgH="4572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0424" y="1895872"/>
                        <a:ext cx="3333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30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535"/>
            <a:ext cx="9011054" cy="672946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AB</a:t>
            </a:r>
            <a:r>
              <a:rPr lang="en-US" sz="2400" b="1" dirty="0" smtClean="0">
                <a:solidFill>
                  <a:srgbClr val="00B050"/>
                </a:solidFill>
              </a:rPr>
              <a:t> (</a:t>
            </a:r>
            <a:r>
              <a:rPr lang="el-GR" sz="2400" b="1" dirty="0" smtClean="0">
                <a:solidFill>
                  <a:srgbClr val="00B050"/>
                </a:solidFill>
              </a:rPr>
              <a:t>ω</a:t>
            </a:r>
            <a:r>
              <a:rPr lang="en-US" sz="2400" b="1" dirty="0" smtClean="0">
                <a:solidFill>
                  <a:srgbClr val="00B050"/>
                </a:solidFill>
              </a:rPr>
              <a:t>t) = -V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AB</a:t>
            </a:r>
            <a:r>
              <a:rPr lang="en-US" sz="2400" b="1" dirty="0" smtClean="0">
                <a:solidFill>
                  <a:srgbClr val="00B050"/>
                </a:solidFill>
              </a:rPr>
              <a:t> (</a:t>
            </a:r>
            <a:r>
              <a:rPr lang="el-GR" sz="2400" b="1" dirty="0" smtClean="0">
                <a:solidFill>
                  <a:srgbClr val="00B050"/>
                </a:solidFill>
              </a:rPr>
              <a:t>ω</a:t>
            </a:r>
            <a:r>
              <a:rPr lang="en-US" sz="2400" b="1" dirty="0" smtClean="0">
                <a:solidFill>
                  <a:srgbClr val="00B050"/>
                </a:solidFill>
              </a:rPr>
              <a:t>t+</a:t>
            </a:r>
            <a:r>
              <a:rPr lang="el-GR" sz="2400" b="1" dirty="0" smtClean="0">
                <a:solidFill>
                  <a:srgbClr val="00B050"/>
                </a:solidFill>
              </a:rPr>
              <a:t>π</a:t>
            </a:r>
            <a:r>
              <a:rPr lang="en-US" sz="2400" b="1" dirty="0" smtClean="0">
                <a:solidFill>
                  <a:srgbClr val="00B050"/>
                </a:solidFill>
              </a:rPr>
              <a:t>)  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To make line to line voltage symmetrical, each sector is divided into two regions.</a:t>
            </a:r>
          </a:p>
          <a:p>
            <a:pPr algn="just"/>
            <a:r>
              <a:rPr lang="en-US" sz="2400" b="1" dirty="0" err="1" smtClean="0">
                <a:solidFill>
                  <a:srgbClr val="00B0F0"/>
                </a:solidFill>
              </a:rPr>
              <a:t>TypeA</a:t>
            </a:r>
            <a:r>
              <a:rPr lang="en-US" sz="2400" b="1" dirty="0" smtClean="0">
                <a:solidFill>
                  <a:srgbClr val="00B0F0"/>
                </a:solidFill>
              </a:rPr>
              <a:t> and </a:t>
            </a:r>
            <a:r>
              <a:rPr lang="en-US" sz="2400" b="1" dirty="0" err="1" smtClean="0">
                <a:solidFill>
                  <a:srgbClr val="00B0F0"/>
                </a:solidFill>
              </a:rPr>
              <a:t>TypeB</a:t>
            </a:r>
            <a:r>
              <a:rPr lang="en-US" sz="2400" b="1" dirty="0" smtClean="0">
                <a:solidFill>
                  <a:srgbClr val="00B0F0"/>
                </a:solidFill>
              </a:rPr>
              <a:t> switching sequences can be alternately used in each regions.  </a:t>
            </a:r>
          </a:p>
          <a:p>
            <a:pPr algn="just"/>
            <a:endParaRPr lang="en-US" sz="2400" b="1" dirty="0">
              <a:solidFill>
                <a:srgbClr val="00B0F0"/>
              </a:solidFill>
            </a:endParaRPr>
          </a:p>
          <a:p>
            <a:pPr algn="just"/>
            <a:endParaRPr lang="en-US" sz="2400" b="1" dirty="0" smtClean="0">
              <a:solidFill>
                <a:srgbClr val="00B0F0"/>
              </a:solidFill>
            </a:endParaRPr>
          </a:p>
          <a:p>
            <a:pPr algn="just"/>
            <a:endParaRPr lang="en-US" sz="2400" b="1" dirty="0" smtClean="0">
              <a:solidFill>
                <a:srgbClr val="00B0F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Even order harmonic elimination is achieved at the expense of an increased switching frequency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874520"/>
            <a:ext cx="5791200" cy="361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5633525" y="380163"/>
            <a:ext cx="365888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starts and ends with [PPP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074" y="4114800"/>
            <a:ext cx="2819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Increase in switching frequency 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2345"/>
            <a:ext cx="365888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A starts and ends with [000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4474" y="4401539"/>
            <a:ext cx="860474" cy="413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6f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6172200" y="2743200"/>
            <a:ext cx="250874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15000" y="2737338"/>
            <a:ext cx="250874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99538" y="3886200"/>
            <a:ext cx="250874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34000" y="4267200"/>
            <a:ext cx="250874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07126" y="4287239"/>
            <a:ext cx="250874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58000" y="3810000"/>
            <a:ext cx="250874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641" y="38158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80163" y="41968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5237" y="26728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6935" y="26669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5612" y="3745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80074" y="41968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19327" y="37015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POO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3437" y="217687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PPO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28551" y="22559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OPO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60692" y="357017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OPP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37972" y="52578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OOP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45045" y="496729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</a:t>
            </a:r>
            <a:r>
              <a:rPr lang="en-US" b="1" dirty="0" smtClean="0">
                <a:solidFill>
                  <a:srgbClr val="00B050"/>
                </a:solidFill>
              </a:rPr>
              <a:t>OP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15" grpId="0"/>
      <p:bldP spid="16" grpId="0"/>
      <p:bldP spid="17" grpId="0"/>
      <p:bldP spid="18" grpId="0"/>
      <p:bldP spid="19" grpId="0"/>
      <p:bldP spid="20" grpId="0"/>
      <p:bldP spid="8" grpId="0"/>
      <p:bldP spid="21" grpId="0"/>
      <p:bldP spid="22" grpId="0"/>
      <p:bldP spid="23" grpId="0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0"/>
            <a:r>
              <a:rPr lang="en-US" sz="2400" b="1" u="sng" dirty="0" smtClean="0">
                <a:solidFill>
                  <a:srgbClr val="7030A0"/>
                </a:solidFill>
              </a:rPr>
              <a:t>Five </a:t>
            </a:r>
            <a:r>
              <a:rPr lang="en-US" sz="2400" b="1" u="sng" dirty="0">
                <a:solidFill>
                  <a:srgbClr val="7030A0"/>
                </a:solidFill>
              </a:rPr>
              <a:t>segment scheme for </a:t>
            </a:r>
            <a:r>
              <a:rPr lang="en-US" sz="2400" b="1" u="sng" dirty="0" err="1" smtClean="0">
                <a:solidFill>
                  <a:srgbClr val="7030A0"/>
                </a:solidFill>
              </a:rPr>
              <a:t>TypeA</a:t>
            </a:r>
            <a:r>
              <a:rPr lang="en-US" sz="2400" b="1" u="sng" dirty="0" smtClean="0">
                <a:solidFill>
                  <a:srgbClr val="7030A0"/>
                </a:solidFill>
              </a:rPr>
              <a:t> switching </a:t>
            </a:r>
            <a:endParaRPr lang="en-IN" sz="2400" dirty="0"/>
          </a:p>
          <a:p>
            <a:r>
              <a:rPr lang="en-US" sz="2800" u="sng" dirty="0" smtClean="0">
                <a:solidFill>
                  <a:srgbClr val="C00000"/>
                </a:solidFill>
              </a:rPr>
              <a:t>Sector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798729" y="5806103"/>
            <a:ext cx="396275" cy="480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0893" y="5806103"/>
            <a:ext cx="396275" cy="480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909378" y="2621912"/>
            <a:ext cx="451807" cy="366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160671" y="1711194"/>
            <a:ext cx="0" cy="441339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654974" y="3447051"/>
            <a:ext cx="4003324" cy="346511"/>
            <a:chOff x="190790" y="2578576"/>
            <a:chExt cx="4183167" cy="384445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0790" y="2963021"/>
              <a:ext cx="112117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1311965" y="2602981"/>
              <a:ext cx="0" cy="36004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15294" y="2938616"/>
              <a:ext cx="1058663" cy="2440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328189" y="2578576"/>
              <a:ext cx="0" cy="36004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 flipV="1">
            <a:off x="4624893" y="4447808"/>
            <a:ext cx="4081735" cy="4757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129455" y="5250963"/>
            <a:ext cx="539261" cy="131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43380" y="5257542"/>
            <a:ext cx="1885672" cy="6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727946" y="4939607"/>
            <a:ext cx="0" cy="3245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629051" y="4939607"/>
            <a:ext cx="0" cy="3245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100392" y="4939607"/>
            <a:ext cx="0" cy="3245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62819" y="5533768"/>
            <a:ext cx="583392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44037" y="5592884"/>
            <a:ext cx="583392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49015" y="1814010"/>
            <a:ext cx="857904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OOO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954065"/>
              </p:ext>
            </p:extLst>
          </p:nvPr>
        </p:nvGraphicFramePr>
        <p:xfrm>
          <a:off x="7723325" y="2209940"/>
          <a:ext cx="297773" cy="32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1" name="Equation" r:id="rId3" imgW="177480" imgH="241200" progId="Equation.3">
                  <p:embed/>
                </p:oleObj>
              </mc:Choice>
              <mc:Fallback>
                <p:oleObj name="Equation" r:id="rId3" imgW="177480" imgH="241200" progId="Equation.3">
                  <p:embed/>
                  <p:pic>
                    <p:nvPicPr>
                      <p:cNvPr id="52" name="Object 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3325" y="2209940"/>
                        <a:ext cx="297773" cy="329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8"/>
          <p:cNvSpPr/>
          <p:nvPr/>
        </p:nvSpPr>
        <p:spPr>
          <a:xfrm>
            <a:off x="8381717" y="3061129"/>
            <a:ext cx="583392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-150356" y="0"/>
            <a:ext cx="8007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Switching sequence design is not unique for a given set of stationary vectors and dwell times</a:t>
            </a:r>
            <a:r>
              <a:rPr lang="en-US" sz="2400" b="1" dirty="0" smtClean="0">
                <a:solidFill>
                  <a:srgbClr val="00B050"/>
                </a:solidFill>
              </a:rPr>
              <a:t>.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644008" y="3026836"/>
            <a:ext cx="4208043" cy="2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726210" y="3789040"/>
            <a:ext cx="4208043" cy="2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693685" y="2233836"/>
            <a:ext cx="89086" cy="40530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579258" y="2170623"/>
            <a:ext cx="89086" cy="40530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076219"/>
              </p:ext>
            </p:extLst>
          </p:nvPr>
        </p:nvGraphicFramePr>
        <p:xfrm>
          <a:off x="4744621" y="2212082"/>
          <a:ext cx="319042" cy="34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2" name="Equation" r:id="rId5" imgW="190440" imgH="253800" progId="Equation.3">
                  <p:embed/>
                </p:oleObj>
              </mc:Choice>
              <mc:Fallback>
                <p:oleObj name="Equation" r:id="rId5" imgW="190440" imgH="2538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4621" y="2212082"/>
                        <a:ext cx="319042" cy="346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8006741" y="1901471"/>
            <a:ext cx="857904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OOO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0190" y="5582052"/>
            <a:ext cx="583392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3522" y="1595156"/>
            <a:ext cx="779972" cy="30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606396"/>
              </p:ext>
            </p:extLst>
          </p:nvPr>
        </p:nvGraphicFramePr>
        <p:xfrm>
          <a:off x="5270799" y="2221837"/>
          <a:ext cx="297773" cy="32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3" name="Equation" r:id="rId7" imgW="177480" imgH="241200" progId="Equation.3">
                  <p:embed/>
                </p:oleObj>
              </mc:Choice>
              <mc:Fallback>
                <p:oleObj name="Equation" r:id="rId7" imgW="177480" imgH="241200" progId="Equation.3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0799" y="2221837"/>
                        <a:ext cx="297773" cy="329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327026"/>
              </p:ext>
            </p:extLst>
          </p:nvPr>
        </p:nvGraphicFramePr>
        <p:xfrm>
          <a:off x="6248546" y="2348194"/>
          <a:ext cx="319042" cy="32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4" name="Equation" r:id="rId9" imgW="190440" imgH="241200" progId="Equation.3">
                  <p:embed/>
                </p:oleObj>
              </mc:Choice>
              <mc:Fallback>
                <p:oleObj name="Equation" r:id="rId9" imgW="190440" imgH="241200" progId="Equation.3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48546" y="2348194"/>
                        <a:ext cx="319042" cy="329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10570"/>
              </p:ext>
            </p:extLst>
          </p:nvPr>
        </p:nvGraphicFramePr>
        <p:xfrm>
          <a:off x="8262905" y="2246985"/>
          <a:ext cx="319042" cy="34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5" name="Equation" r:id="rId11" imgW="190440" imgH="253800" progId="Equation.3">
                  <p:embed/>
                </p:oleObj>
              </mc:Choice>
              <mc:Fallback>
                <p:oleObj name="Equation" r:id="rId11" imgW="190440" imgH="253800" progId="Equation.3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62905" y="2246985"/>
                        <a:ext cx="319042" cy="346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102555" y="1696077"/>
            <a:ext cx="716101" cy="27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2394" y="1556792"/>
            <a:ext cx="779972" cy="30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675812" y="2720797"/>
            <a:ext cx="4003324" cy="334889"/>
            <a:chOff x="212565" y="1772816"/>
            <a:chExt cx="4183167" cy="37155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12565" y="2132856"/>
              <a:ext cx="5233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35901" y="1772816"/>
              <a:ext cx="0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5901" y="1772816"/>
              <a:ext cx="309634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832245" y="2118257"/>
              <a:ext cx="563487" cy="145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832245" y="1784326"/>
              <a:ext cx="0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5727947" y="3469048"/>
            <a:ext cx="192954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96336" y="4939607"/>
            <a:ext cx="5040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665392" y="5277976"/>
            <a:ext cx="5008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166229" y="4939607"/>
            <a:ext cx="0" cy="3245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66229" y="4939607"/>
            <a:ext cx="5617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580516" y="5608683"/>
            <a:ext cx="583392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23236" y="5646427"/>
            <a:ext cx="583392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09250" y="2018947"/>
            <a:ext cx="857904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3723" y="1991712"/>
            <a:ext cx="857904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0159" y="1691682"/>
            <a:ext cx="794549" cy="27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68327" y="1670000"/>
            <a:ext cx="794549" cy="27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70378" y="2015952"/>
            <a:ext cx="712762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04079" y="2693947"/>
            <a:ext cx="689122" cy="33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AN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47347" y="3512857"/>
            <a:ext cx="689122" cy="33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baseline="-25000" dirty="0">
                <a:solidFill>
                  <a:srgbClr val="00B050"/>
                </a:solidFill>
              </a:rPr>
              <a:t>B</a:t>
            </a:r>
            <a:r>
              <a:rPr lang="en-US" baseline="-25000" dirty="0" smtClean="0">
                <a:solidFill>
                  <a:srgbClr val="00B050"/>
                </a:solidFill>
              </a:rPr>
              <a:t>N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67944" y="4176343"/>
            <a:ext cx="689122" cy="33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</a:t>
            </a:r>
            <a:r>
              <a:rPr lang="en-US" baseline="-25000" dirty="0" smtClean="0">
                <a:solidFill>
                  <a:srgbClr val="0070C0"/>
                </a:solidFill>
              </a:rPr>
              <a:t>CN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04079" y="5091097"/>
            <a:ext cx="689122" cy="33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AB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4572000" y="4480933"/>
            <a:ext cx="4393109" cy="2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644008" y="5259643"/>
            <a:ext cx="4208043" cy="2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8069949" y="2181770"/>
            <a:ext cx="89086" cy="40530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8572626" y="2110839"/>
            <a:ext cx="89086" cy="40530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579722" y="2181440"/>
            <a:ext cx="89086" cy="40530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51520" y="2354096"/>
            <a:ext cx="3623285" cy="357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99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40" grpId="0" animBg="1"/>
      <p:bldP spid="49" grpId="0" animBg="1"/>
      <p:bldP spid="71" grpId="0"/>
      <p:bldP spid="8" grpId="0" animBg="1"/>
      <p:bldP spid="9" grpId="0" animBg="1"/>
      <p:bldP spid="10" grpId="0"/>
      <p:bldP spid="20" grpId="0"/>
      <p:bldP spid="21" grpId="0"/>
      <p:bldP spid="32" grpId="0" animBg="1"/>
      <p:bldP spid="34" grpId="0" animBg="1"/>
      <p:bldP spid="38" grpId="0" animBg="1"/>
      <p:bldP spid="39" grpId="0" animBg="1"/>
      <p:bldP spid="41" grpId="0"/>
      <p:bldP spid="42" grpId="0"/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0"/>
            <a:r>
              <a:rPr lang="en-US" sz="2400" b="1" u="sng" dirty="0" smtClean="0">
                <a:solidFill>
                  <a:srgbClr val="7030A0"/>
                </a:solidFill>
              </a:rPr>
              <a:t>Five </a:t>
            </a:r>
            <a:r>
              <a:rPr lang="en-US" sz="2400" b="1" u="sng" dirty="0">
                <a:solidFill>
                  <a:srgbClr val="7030A0"/>
                </a:solidFill>
              </a:rPr>
              <a:t>segment scheme for </a:t>
            </a:r>
            <a:r>
              <a:rPr lang="en-US" sz="2400" b="1" u="sng" dirty="0" err="1" smtClean="0">
                <a:solidFill>
                  <a:srgbClr val="7030A0"/>
                </a:solidFill>
              </a:rPr>
              <a:t>TypeB</a:t>
            </a:r>
            <a:r>
              <a:rPr lang="en-US" sz="2400" b="1" u="sng" dirty="0" smtClean="0">
                <a:solidFill>
                  <a:srgbClr val="7030A0"/>
                </a:solidFill>
              </a:rPr>
              <a:t> switching </a:t>
            </a:r>
            <a:endParaRPr lang="en-IN" sz="2400" dirty="0"/>
          </a:p>
          <a:p>
            <a:r>
              <a:rPr lang="en-US" sz="2800" u="sng" dirty="0" smtClean="0">
                <a:solidFill>
                  <a:srgbClr val="C00000"/>
                </a:solidFill>
              </a:rPr>
              <a:t>Sector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798729" y="5806103"/>
            <a:ext cx="396275" cy="480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0893" y="5806103"/>
            <a:ext cx="396275" cy="480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909378" y="2621912"/>
            <a:ext cx="451807" cy="366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912442" y="3469048"/>
            <a:ext cx="0" cy="32451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438539" y="3429000"/>
            <a:ext cx="1208196" cy="118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452320" y="3447051"/>
            <a:ext cx="0" cy="32451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624265" y="4203109"/>
            <a:ext cx="556321" cy="179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090338" y="4194454"/>
            <a:ext cx="553554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943353" y="5278329"/>
            <a:ext cx="924791" cy="159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868144" y="4939607"/>
            <a:ext cx="0" cy="3245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62819" y="5533768"/>
            <a:ext cx="583392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44037" y="5592884"/>
            <a:ext cx="583392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81717" y="3061129"/>
            <a:ext cx="583392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644008" y="3026836"/>
            <a:ext cx="4208043" cy="2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644008" y="3789040"/>
            <a:ext cx="4499992" cy="4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20190" y="5582052"/>
            <a:ext cx="583392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665392" y="2705165"/>
            <a:ext cx="4003324" cy="2755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24265" y="3460405"/>
            <a:ext cx="131588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665392" y="5277976"/>
            <a:ext cx="5008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855055" y="4939607"/>
            <a:ext cx="1583484" cy="173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580516" y="5608683"/>
            <a:ext cx="583392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23236" y="5646427"/>
            <a:ext cx="583392" cy="34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04079" y="2693947"/>
            <a:ext cx="689122" cy="33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AN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47347" y="3512857"/>
            <a:ext cx="689122" cy="33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baseline="-25000" dirty="0">
                <a:solidFill>
                  <a:srgbClr val="00B050"/>
                </a:solidFill>
              </a:rPr>
              <a:t>B</a:t>
            </a:r>
            <a:r>
              <a:rPr lang="en-US" baseline="-25000" dirty="0" smtClean="0">
                <a:solidFill>
                  <a:srgbClr val="00B050"/>
                </a:solidFill>
              </a:rPr>
              <a:t>N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67944" y="4176343"/>
            <a:ext cx="689122" cy="33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</a:t>
            </a:r>
            <a:r>
              <a:rPr lang="en-US" baseline="-25000" dirty="0" smtClean="0">
                <a:solidFill>
                  <a:srgbClr val="0070C0"/>
                </a:solidFill>
              </a:rPr>
              <a:t>CN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04079" y="5091097"/>
            <a:ext cx="689122" cy="33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AB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4572000" y="4509120"/>
            <a:ext cx="4393109" cy="2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644008" y="5272358"/>
            <a:ext cx="4208043" cy="2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2354096"/>
            <a:ext cx="3623285" cy="357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5" name="Group 94"/>
          <p:cNvGrpSpPr/>
          <p:nvPr/>
        </p:nvGrpSpPr>
        <p:grpSpPr>
          <a:xfrm>
            <a:off x="4483325" y="1696077"/>
            <a:ext cx="4409155" cy="4590795"/>
            <a:chOff x="4491386" y="1696077"/>
            <a:chExt cx="4409155" cy="459079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160671" y="1711194"/>
              <a:ext cx="0" cy="441339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491386" y="2118928"/>
              <a:ext cx="857904" cy="343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H="1">
              <a:off x="5837701" y="2233836"/>
              <a:ext cx="89086" cy="405303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7380312" y="2170623"/>
              <a:ext cx="89086" cy="405303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5916666"/>
                </p:ext>
              </p:extLst>
            </p:nvPr>
          </p:nvGraphicFramePr>
          <p:xfrm>
            <a:off x="4743777" y="2348880"/>
            <a:ext cx="319042" cy="346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37" name="Equation" r:id="rId4" imgW="190440" imgH="253800" progId="Equation.3">
                    <p:embed/>
                  </p:oleObj>
                </mc:Choice>
                <mc:Fallback>
                  <p:oleObj name="Equation" r:id="rId4" imgW="190440" imgH="253800" progId="Equation.3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43777" y="2348880"/>
                          <a:ext cx="319042" cy="3462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3653052"/>
                </p:ext>
              </p:extLst>
            </p:nvPr>
          </p:nvGraphicFramePr>
          <p:xfrm>
            <a:off x="5364158" y="2347912"/>
            <a:ext cx="320675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38" name="Equation" r:id="rId6" imgW="190440" imgH="241200" progId="Equation.3">
                    <p:embed/>
                  </p:oleObj>
                </mc:Choice>
                <mc:Fallback>
                  <p:oleObj name="Equation" r:id="rId6" imgW="190440" imgH="241200" progId="Equation.3">
                    <p:embed/>
                    <p:pic>
                      <p:nvPicPr>
                        <p:cNvPr id="15" name="Object 1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364158" y="2347912"/>
                          <a:ext cx="320675" cy="328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8090355"/>
                </p:ext>
              </p:extLst>
            </p:nvPr>
          </p:nvGraphicFramePr>
          <p:xfrm>
            <a:off x="6259513" y="2347913"/>
            <a:ext cx="296862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39" name="Equation" r:id="rId8" imgW="177480" imgH="241200" progId="Equation.3">
                    <p:embed/>
                  </p:oleObj>
                </mc:Choice>
                <mc:Fallback>
                  <p:oleObj name="Equation" r:id="rId8" imgW="177480" imgH="241200" progId="Equation.3">
                    <p:embed/>
                    <p:pic>
                      <p:nvPicPr>
                        <p:cNvPr id="16" name="Object 1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259513" y="2347913"/>
                          <a:ext cx="296862" cy="328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6956995"/>
                </p:ext>
              </p:extLst>
            </p:nvPr>
          </p:nvGraphicFramePr>
          <p:xfrm>
            <a:off x="8262905" y="2506668"/>
            <a:ext cx="319042" cy="346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40" name="Equation" r:id="rId10" imgW="190440" imgH="253800" progId="Equation.3">
                    <p:embed/>
                  </p:oleObj>
                </mc:Choice>
                <mc:Fallback>
                  <p:oleObj name="Equation" r:id="rId10" imgW="190440" imgH="253800" progId="Equation.3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262905" y="2506668"/>
                          <a:ext cx="319042" cy="3462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6102555" y="1696077"/>
              <a:ext cx="716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40499" y="1711303"/>
              <a:ext cx="779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lang="en-US" sz="1600" baseline="-25000" dirty="0" smtClean="0">
                  <a:solidFill>
                    <a:srgbClr val="0070C0"/>
                  </a:solidFill>
                  <a:latin typeface="Calibri"/>
                </a:rPr>
                <a:t>1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lang="en-US" sz="1600" baseline="-25000" dirty="0">
                  <a:solidFill>
                    <a:srgbClr val="0070C0"/>
                  </a:solidFill>
                  <a:latin typeface="Calibri"/>
                </a:rPr>
                <a:t>3</a:t>
              </a:r>
              <a:r>
                <a:rPr kumimoji="0" lang="en-US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lang="en-US" sz="1600" baseline="-25000" dirty="0">
                  <a:solidFill>
                    <a:srgbClr val="0070C0"/>
                  </a:solidFill>
                  <a:latin typeface="Calibri"/>
                </a:rPr>
                <a:t>5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09250" y="2018947"/>
              <a:ext cx="857904" cy="343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73148" y="2073858"/>
              <a:ext cx="857904" cy="343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89619" y="1832533"/>
              <a:ext cx="794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>
              <a:off x="8028384" y="2181770"/>
              <a:ext cx="89086" cy="405303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8572626" y="2110839"/>
              <a:ext cx="89086" cy="405303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2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7441203"/>
                </p:ext>
              </p:extLst>
            </p:nvPr>
          </p:nvGraphicFramePr>
          <p:xfrm>
            <a:off x="7524328" y="2361510"/>
            <a:ext cx="320675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41" name="Equation" r:id="rId12" imgW="190440" imgH="241200" progId="Equation.3">
                    <p:embed/>
                  </p:oleObj>
                </mc:Choice>
                <mc:Fallback>
                  <p:oleObj name="Equation" r:id="rId12" imgW="190440" imgH="241200" progId="Equation.3">
                    <p:embed/>
                    <p:pic>
                      <p:nvPicPr>
                        <p:cNvPr id="15" name="Object 1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524328" y="2361510"/>
                          <a:ext cx="320675" cy="328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Rectangle 76"/>
            <p:cNvSpPr/>
            <p:nvPr/>
          </p:nvSpPr>
          <p:spPr>
            <a:xfrm>
              <a:off x="7380312" y="2100976"/>
              <a:ext cx="722474" cy="343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57156" y="1848638"/>
              <a:ext cx="794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>
              <a:off x="4579722" y="2181440"/>
              <a:ext cx="89086" cy="405303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8042637" y="2023488"/>
              <a:ext cx="857904" cy="343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059353" y="1737643"/>
            <a:ext cx="779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600" baseline="-25000" dirty="0" smtClean="0">
                <a:solidFill>
                  <a:srgbClr val="0070C0"/>
                </a:solidFill>
                <a:latin typeface="Calibri"/>
              </a:rPr>
              <a:t>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600" baseline="-25000" dirty="0">
                <a:solidFill>
                  <a:srgbClr val="0070C0"/>
                </a:solidFill>
                <a:latin typeface="Calibri"/>
              </a:rPr>
              <a:t>3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600" baseline="-25000" dirty="0">
                <a:solidFill>
                  <a:srgbClr val="0070C0"/>
                </a:solidFill>
                <a:latin typeface="Calibri"/>
              </a:rPr>
              <a:t>5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5138303" y="4176737"/>
            <a:ext cx="9761" cy="38525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8047946" y="4162935"/>
            <a:ext cx="9761" cy="38525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424855" y="4939607"/>
            <a:ext cx="0" cy="3245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82168" y="5261336"/>
            <a:ext cx="1212860" cy="157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196777" y="4484434"/>
            <a:ext cx="2870347" cy="31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890370" y="3828660"/>
            <a:ext cx="15587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49" grpId="0" animBg="1"/>
      <p:bldP spid="9" grpId="0" animBg="1"/>
      <p:bldP spid="32" grpId="0" animBg="1"/>
      <p:bldP spid="34" grpId="0" animBg="1"/>
      <p:bldP spid="45" grpId="0"/>
      <p:bldP spid="46" grpId="0"/>
      <p:bldP spid="47" grpId="0"/>
      <p:bldP spid="48" grpId="0"/>
      <p:bldP spid="8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858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In five segment scheme, any </a:t>
            </a:r>
            <a:r>
              <a:rPr lang="en-US" sz="2800" b="1" dirty="0" smtClean="0">
                <a:solidFill>
                  <a:srgbClr val="00B050"/>
                </a:solidFill>
              </a:rPr>
              <a:t>one of </a:t>
            </a:r>
            <a:r>
              <a:rPr lang="en-US" sz="2800" b="1" dirty="0" smtClean="0">
                <a:solidFill>
                  <a:srgbClr val="C00000"/>
                </a:solidFill>
              </a:rPr>
              <a:t>the three inverter output terminals is clamped to  </a:t>
            </a:r>
            <a:r>
              <a:rPr lang="en-US" sz="2800" b="1" dirty="0" smtClean="0">
                <a:solidFill>
                  <a:srgbClr val="00B050"/>
                </a:solidFill>
              </a:rPr>
              <a:t>either the positive or negative of dc bus </a:t>
            </a:r>
            <a:r>
              <a:rPr lang="en-US" sz="2800" b="1" dirty="0" smtClean="0">
                <a:solidFill>
                  <a:srgbClr val="C00000"/>
                </a:solidFill>
              </a:rPr>
              <a:t>without any switching during one T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s</a:t>
            </a:r>
          </a:p>
          <a:p>
            <a:endParaRPr lang="en-US" sz="28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9067800" cy="6553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21565"/>
              </p:ext>
            </p:extLst>
          </p:nvPr>
        </p:nvGraphicFramePr>
        <p:xfrm>
          <a:off x="179509" y="381000"/>
          <a:ext cx="6264699" cy="90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0650"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OOO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POO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PPO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POO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OOO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en-US" sz="1800" b="1" baseline="-25000" dirty="0" smtClean="0">
                          <a:solidFill>
                            <a:srgbClr val="C00000"/>
                          </a:solidFill>
                        </a:rPr>
                        <a:t>CN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= 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816002"/>
              </p:ext>
            </p:extLst>
          </p:nvPr>
        </p:nvGraphicFramePr>
        <p:xfrm>
          <a:off x="1331656" y="492106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8" name="Equation" r:id="rId3" imgW="190417" imgH="241195" progId="Equation.3">
                  <p:embed/>
                </p:oleObj>
              </mc:Choice>
              <mc:Fallback>
                <p:oleObj name="Equation" r:id="rId3" imgW="190417" imgH="241195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56" y="492106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35957"/>
              </p:ext>
            </p:extLst>
          </p:nvPr>
        </p:nvGraphicFramePr>
        <p:xfrm>
          <a:off x="2155079" y="434872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9" name="Equation" r:id="rId5" imgW="457200" imgH="533400" progId="Equation.3">
                  <p:embed/>
                </p:oleObj>
              </mc:Choice>
              <mc:Fallback>
                <p:oleObj name="Equation" r:id="rId5" imgW="457200" imgH="533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079" y="434872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212269"/>
              </p:ext>
            </p:extLst>
          </p:nvPr>
        </p:nvGraphicFramePr>
        <p:xfrm>
          <a:off x="3047595" y="455552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0" name="Equation" r:id="rId7" imgW="190500" imgH="228600" progId="Equation.3">
                  <p:embed/>
                </p:oleObj>
              </mc:Choice>
              <mc:Fallback>
                <p:oleObj name="Equation" r:id="rId7" imgW="1905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595" y="455552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047756"/>
              </p:ext>
            </p:extLst>
          </p:nvPr>
        </p:nvGraphicFramePr>
        <p:xfrm>
          <a:off x="3933825" y="477982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1" name="Equation" r:id="rId9" imgW="457200" imgH="533400" progId="Equation.3">
                  <p:embed/>
                </p:oleObj>
              </mc:Choice>
              <mc:Fallback>
                <p:oleObj name="Equation" r:id="rId9" imgW="457200" imgH="5334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477982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663626"/>
              </p:ext>
            </p:extLst>
          </p:nvPr>
        </p:nvGraphicFramePr>
        <p:xfrm>
          <a:off x="4817541" y="509424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2" name="Equation" r:id="rId10" imgW="190417" imgH="241195" progId="Equation.3">
                  <p:embed/>
                </p:oleObj>
              </mc:Choice>
              <mc:Fallback>
                <p:oleObj name="Equation" r:id="rId10" imgW="190417" imgH="241195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541" y="509424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33511"/>
              </p:ext>
            </p:extLst>
          </p:nvPr>
        </p:nvGraphicFramePr>
        <p:xfrm>
          <a:off x="179509" y="1316182"/>
          <a:ext cx="6264699" cy="90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0650"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II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OOO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OPO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PPO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OPO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OOO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en-US" sz="1800" b="1" baseline="-25000" dirty="0" smtClean="0">
                          <a:solidFill>
                            <a:srgbClr val="C00000"/>
                          </a:solidFill>
                        </a:rPr>
                        <a:t>CN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= 0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630399"/>
              </p:ext>
            </p:extLst>
          </p:nvPr>
        </p:nvGraphicFramePr>
        <p:xfrm>
          <a:off x="1353135" y="1419185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3" name="Equation" r:id="rId11" imgW="190417" imgH="241195" progId="Equation.3">
                  <p:embed/>
                </p:oleObj>
              </mc:Choice>
              <mc:Fallback>
                <p:oleObj name="Equation" r:id="rId11" imgW="190417" imgH="241195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135" y="1419185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28260"/>
              </p:ext>
            </p:extLst>
          </p:nvPr>
        </p:nvGraphicFramePr>
        <p:xfrm>
          <a:off x="2206921" y="1442790"/>
          <a:ext cx="400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4" name="Equation" r:id="rId13" imgW="190417" imgH="241195" progId="Equation.3">
                  <p:embed/>
                </p:oleObj>
              </mc:Choice>
              <mc:Fallback>
                <p:oleObj name="Equation" r:id="rId13" imgW="190417" imgH="241195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921" y="1442790"/>
                        <a:ext cx="400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759185"/>
              </p:ext>
            </p:extLst>
          </p:nvPr>
        </p:nvGraphicFramePr>
        <p:xfrm>
          <a:off x="3071728" y="1442790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5" name="Equation" r:id="rId15" imgW="190500" imgH="228600" progId="Equation.3">
                  <p:embed/>
                </p:oleObj>
              </mc:Choice>
              <mc:Fallback>
                <p:oleObj name="Equation" r:id="rId15" imgW="190500" imgH="2286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728" y="1442790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71252"/>
              </p:ext>
            </p:extLst>
          </p:nvPr>
        </p:nvGraphicFramePr>
        <p:xfrm>
          <a:off x="3962400" y="1507053"/>
          <a:ext cx="400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6" name="Equation" r:id="rId17" imgW="190417" imgH="241195" progId="Equation.3">
                  <p:embed/>
                </p:oleObj>
              </mc:Choice>
              <mc:Fallback>
                <p:oleObj name="Equation" r:id="rId17" imgW="190417" imgH="241195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507053"/>
                        <a:ext cx="400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604117"/>
              </p:ext>
            </p:extLst>
          </p:nvPr>
        </p:nvGraphicFramePr>
        <p:xfrm>
          <a:off x="4853072" y="1545153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7" name="Equation" r:id="rId18" imgW="190417" imgH="241195" progId="Equation.3">
                  <p:embed/>
                </p:oleObj>
              </mc:Choice>
              <mc:Fallback>
                <p:oleObj name="Equation" r:id="rId18" imgW="190417" imgH="241195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072" y="1545153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95353"/>
              </p:ext>
            </p:extLst>
          </p:nvPr>
        </p:nvGraphicFramePr>
        <p:xfrm>
          <a:off x="179509" y="2459182"/>
          <a:ext cx="6264699" cy="90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0650"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III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7030A0"/>
                          </a:solidFill>
                        </a:rPr>
                        <a:t>OOO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7030A0"/>
                          </a:solidFill>
                        </a:rPr>
                        <a:t>OPO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7030A0"/>
                          </a:solidFill>
                        </a:rPr>
                        <a:t>OPP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7030A0"/>
                          </a:solidFill>
                        </a:rPr>
                        <a:t>OPO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7030A0"/>
                          </a:solidFill>
                        </a:rPr>
                        <a:t>OOO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en-US" sz="1800" b="1" baseline="-25000" dirty="0" smtClean="0">
                          <a:solidFill>
                            <a:srgbClr val="C00000"/>
                          </a:solidFill>
                        </a:rPr>
                        <a:t>AN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= 0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47572"/>
              </p:ext>
            </p:extLst>
          </p:nvPr>
        </p:nvGraphicFramePr>
        <p:xfrm>
          <a:off x="179509" y="3449782"/>
          <a:ext cx="6264699" cy="90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0650"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IV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OOO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OOP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OPP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OOP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OOO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en-US" sz="1800" b="1" baseline="-25000" dirty="0" smtClean="0">
                          <a:solidFill>
                            <a:srgbClr val="C00000"/>
                          </a:solidFill>
                        </a:rPr>
                        <a:t>AN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= 0</a:t>
                      </a:r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70467"/>
              </p:ext>
            </p:extLst>
          </p:nvPr>
        </p:nvGraphicFramePr>
        <p:xfrm>
          <a:off x="179509" y="4516582"/>
          <a:ext cx="6264699" cy="90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0650"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OOO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OOP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POP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OOP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OOO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en-US" sz="1800" b="1" baseline="-25000" dirty="0" smtClean="0">
                          <a:solidFill>
                            <a:srgbClr val="C00000"/>
                          </a:solidFill>
                        </a:rPr>
                        <a:t>BN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= 0</a:t>
                      </a:r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59277"/>
              </p:ext>
            </p:extLst>
          </p:nvPr>
        </p:nvGraphicFramePr>
        <p:xfrm>
          <a:off x="179509" y="5507182"/>
          <a:ext cx="6264699" cy="90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065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VI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7030A0"/>
                          </a:solidFill>
                        </a:rPr>
                        <a:t>OOO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7030A0"/>
                          </a:solidFill>
                        </a:rPr>
                        <a:t>POO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7030A0"/>
                          </a:solidFill>
                        </a:rPr>
                        <a:t>POP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7030A0"/>
                          </a:solidFill>
                        </a:rPr>
                        <a:t>POO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7030A0"/>
                          </a:solidFill>
                        </a:rPr>
                        <a:t>OOO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en-US" sz="1800" b="1" baseline="-25000" dirty="0" smtClean="0">
                          <a:solidFill>
                            <a:srgbClr val="C00000"/>
                          </a:solidFill>
                        </a:rPr>
                        <a:t>BN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= 0</a:t>
                      </a:r>
                      <a:endParaRPr lang="en-US" sz="18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81420" marR="81420" marT="40710" marB="4071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48599"/>
              </p:ext>
            </p:extLst>
          </p:nvPr>
        </p:nvGraphicFramePr>
        <p:xfrm>
          <a:off x="1251805" y="2535382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8" name="Equation" r:id="rId19" imgW="190417" imgH="241195" progId="Equation.3">
                  <p:embed/>
                </p:oleObj>
              </mc:Choice>
              <mc:Fallback>
                <p:oleObj name="Equation" r:id="rId19" imgW="190417" imgH="241195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805" y="2535382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243947"/>
              </p:ext>
            </p:extLst>
          </p:nvPr>
        </p:nvGraphicFramePr>
        <p:xfrm>
          <a:off x="2270980" y="2597728"/>
          <a:ext cx="400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9" name="Equation" r:id="rId20" imgW="190417" imgH="241195" progId="Equation.3">
                  <p:embed/>
                </p:oleObj>
              </mc:Choice>
              <mc:Fallback>
                <p:oleObj name="Equation" r:id="rId20" imgW="190417" imgH="241195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80" y="2597728"/>
                        <a:ext cx="400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096884"/>
              </p:ext>
            </p:extLst>
          </p:nvPr>
        </p:nvGraphicFramePr>
        <p:xfrm>
          <a:off x="3132584" y="2610428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0" name="Equation" r:id="rId22" imgW="190500" imgH="228600" progId="Equation.3">
                  <p:embed/>
                </p:oleObj>
              </mc:Choice>
              <mc:Fallback>
                <p:oleObj name="Equation" r:id="rId22" imgW="190500" imgH="228600" progId="Equation.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584" y="2610428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273486"/>
              </p:ext>
            </p:extLst>
          </p:nvPr>
        </p:nvGraphicFramePr>
        <p:xfrm>
          <a:off x="4845416" y="2623128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1" name="Equation" r:id="rId24" imgW="190417" imgH="241195" progId="Equation.3">
                  <p:embed/>
                </p:oleObj>
              </mc:Choice>
              <mc:Fallback>
                <p:oleObj name="Equation" r:id="rId24" imgW="190417" imgH="241195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416" y="2623128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277930"/>
              </p:ext>
            </p:extLst>
          </p:nvPr>
        </p:nvGraphicFramePr>
        <p:xfrm>
          <a:off x="3933825" y="2660073"/>
          <a:ext cx="400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2" name="Equation" r:id="rId26" imgW="190417" imgH="241195" progId="Equation.3">
                  <p:embed/>
                </p:oleObj>
              </mc:Choice>
              <mc:Fallback>
                <p:oleObj name="Equation" r:id="rId26" imgW="190417" imgH="241195" progId="Equation.3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2660073"/>
                        <a:ext cx="400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69971"/>
              </p:ext>
            </p:extLst>
          </p:nvPr>
        </p:nvGraphicFramePr>
        <p:xfrm>
          <a:off x="2270980" y="3589482"/>
          <a:ext cx="400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3" name="Equation" r:id="rId27" imgW="190417" imgH="241195" progId="Equation.3">
                  <p:embed/>
                </p:oleObj>
              </mc:Choice>
              <mc:Fallback>
                <p:oleObj name="Equation" r:id="rId27" imgW="190417" imgH="241195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80" y="3589482"/>
                        <a:ext cx="400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107191"/>
              </p:ext>
            </p:extLst>
          </p:nvPr>
        </p:nvGraphicFramePr>
        <p:xfrm>
          <a:off x="1331656" y="3551382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4" name="Equation" r:id="rId29" imgW="190417" imgH="241195" progId="Equation.3">
                  <p:embed/>
                </p:oleObj>
              </mc:Choice>
              <mc:Fallback>
                <p:oleObj name="Equation" r:id="rId29" imgW="190417" imgH="241195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56" y="3551382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713986"/>
              </p:ext>
            </p:extLst>
          </p:nvPr>
        </p:nvGraphicFramePr>
        <p:xfrm>
          <a:off x="3152775" y="3553691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5" name="Equation" r:id="rId30" imgW="190500" imgH="228600" progId="Equation.3">
                  <p:embed/>
                </p:oleObj>
              </mc:Choice>
              <mc:Fallback>
                <p:oleObj name="Equation" r:id="rId30" imgW="190500" imgH="22860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3553691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240948"/>
              </p:ext>
            </p:extLst>
          </p:nvPr>
        </p:nvGraphicFramePr>
        <p:xfrm>
          <a:off x="3985969" y="3616037"/>
          <a:ext cx="400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6" name="Equation" r:id="rId32" imgW="190417" imgH="241195" progId="Equation.3">
                  <p:embed/>
                </p:oleObj>
              </mc:Choice>
              <mc:Fallback>
                <p:oleObj name="Equation" r:id="rId32" imgW="190417" imgH="241195" progId="Equation.3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969" y="3616037"/>
                        <a:ext cx="400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022661"/>
              </p:ext>
            </p:extLst>
          </p:nvPr>
        </p:nvGraphicFramePr>
        <p:xfrm>
          <a:off x="4900971" y="3654137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7" name="Equation" r:id="rId33" imgW="190417" imgH="241195" progId="Equation.3">
                  <p:embed/>
                </p:oleObj>
              </mc:Choice>
              <mc:Fallback>
                <p:oleObj name="Equation" r:id="rId33" imgW="190417" imgH="241195" progId="Equation.3">
                  <p:embed/>
                  <p:pic>
                    <p:nvPicPr>
                      <p:cNvPr id="2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971" y="3654137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673729"/>
              </p:ext>
            </p:extLst>
          </p:nvPr>
        </p:nvGraphicFramePr>
        <p:xfrm>
          <a:off x="1276350" y="4668982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8" name="Equation" r:id="rId34" imgW="190417" imgH="241195" progId="Equation.3">
                  <p:embed/>
                </p:oleObj>
              </mc:Choice>
              <mc:Fallback>
                <p:oleObj name="Equation" r:id="rId34" imgW="190417" imgH="241195" progId="Equation.3">
                  <p:embed/>
                  <p:pic>
                    <p:nvPicPr>
                      <p:cNvPr id="3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4668982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816308"/>
              </p:ext>
            </p:extLst>
          </p:nvPr>
        </p:nvGraphicFramePr>
        <p:xfrm>
          <a:off x="2262782" y="4668982"/>
          <a:ext cx="400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9" name="Equation" r:id="rId35" imgW="190417" imgH="241195" progId="Equation.3">
                  <p:embed/>
                </p:oleObj>
              </mc:Choice>
              <mc:Fallback>
                <p:oleObj name="Equation" r:id="rId35" imgW="190417" imgH="241195" progId="Equation.3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782" y="4668982"/>
                        <a:ext cx="400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873799"/>
              </p:ext>
            </p:extLst>
          </p:nvPr>
        </p:nvGraphicFramePr>
        <p:xfrm>
          <a:off x="3071728" y="4689764"/>
          <a:ext cx="400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0" name="Equation" r:id="rId37" imgW="190417" imgH="241195" progId="Equation.3">
                  <p:embed/>
                </p:oleObj>
              </mc:Choice>
              <mc:Fallback>
                <p:oleObj name="Equation" r:id="rId37" imgW="190417" imgH="241195" progId="Equation.3">
                  <p:embed/>
                  <p:pic>
                    <p:nvPicPr>
                      <p:cNvPr id="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728" y="4689764"/>
                        <a:ext cx="400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026420"/>
              </p:ext>
            </p:extLst>
          </p:nvPr>
        </p:nvGraphicFramePr>
        <p:xfrm>
          <a:off x="3928112" y="4678219"/>
          <a:ext cx="400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1" name="Equation" r:id="rId39" imgW="190417" imgH="241195" progId="Equation.3">
                  <p:embed/>
                </p:oleObj>
              </mc:Choice>
              <mc:Fallback>
                <p:oleObj name="Equation" r:id="rId39" imgW="190417" imgH="241195" progId="Equation.3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8112" y="4678219"/>
                        <a:ext cx="400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761989"/>
              </p:ext>
            </p:extLst>
          </p:nvPr>
        </p:nvGraphicFramePr>
        <p:xfrm>
          <a:off x="4901949" y="4668982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2" name="Equation" r:id="rId40" imgW="190417" imgH="241195" progId="Equation.3">
                  <p:embed/>
                </p:oleObj>
              </mc:Choice>
              <mc:Fallback>
                <p:oleObj name="Equation" r:id="rId40" imgW="190417" imgH="241195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949" y="4668982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453666"/>
              </p:ext>
            </p:extLst>
          </p:nvPr>
        </p:nvGraphicFramePr>
        <p:xfrm>
          <a:off x="1256041" y="5621482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3" name="Equation" r:id="rId41" imgW="190417" imgH="241195" progId="Equation.3">
                  <p:embed/>
                </p:oleObj>
              </mc:Choice>
              <mc:Fallback>
                <p:oleObj name="Equation" r:id="rId41" imgW="190417" imgH="241195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041" y="5621482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381366"/>
              </p:ext>
            </p:extLst>
          </p:nvPr>
        </p:nvGraphicFramePr>
        <p:xfrm>
          <a:off x="3963040" y="5586063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4" name="Equation" r:id="rId42" imgW="457200" imgH="533400" progId="Equation.3">
                  <p:embed/>
                </p:oleObj>
              </mc:Choice>
              <mc:Fallback>
                <p:oleObj name="Equation" r:id="rId42" imgW="457200" imgH="5334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040" y="5586063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845432"/>
              </p:ext>
            </p:extLst>
          </p:nvPr>
        </p:nvGraphicFramePr>
        <p:xfrm>
          <a:off x="3140089" y="5672282"/>
          <a:ext cx="400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5" name="Equation" r:id="rId43" imgW="190417" imgH="241195" progId="Equation.3">
                  <p:embed/>
                </p:oleObj>
              </mc:Choice>
              <mc:Fallback>
                <p:oleObj name="Equation" r:id="rId43" imgW="190417" imgH="241195" progId="Equation.3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89" y="5672282"/>
                        <a:ext cx="400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737850"/>
              </p:ext>
            </p:extLst>
          </p:nvPr>
        </p:nvGraphicFramePr>
        <p:xfrm>
          <a:off x="2270980" y="5621482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6" name="Equation" r:id="rId45" imgW="457200" imgH="533400" progId="Equation.3">
                  <p:embed/>
                </p:oleObj>
              </mc:Choice>
              <mc:Fallback>
                <p:oleObj name="Equation" r:id="rId45" imgW="457200" imgH="533400" progId="Equation.3">
                  <p:embed/>
                  <p:pic>
                    <p:nvPicPr>
                      <p:cNvPr id="38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80" y="5621482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982720"/>
              </p:ext>
            </p:extLst>
          </p:nvPr>
        </p:nvGraphicFramePr>
        <p:xfrm>
          <a:off x="4853072" y="5684982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7" name="Equation" r:id="rId46" imgW="190417" imgH="241195" progId="Equation.3">
                  <p:embed/>
                </p:oleObj>
              </mc:Choice>
              <mc:Fallback>
                <p:oleObj name="Equation" r:id="rId46" imgW="190417" imgH="241195" progId="Equation.3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072" y="5684982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59286" y="6554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71600" y="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Switching sequence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47"/>
          <a:srcRect/>
          <a:stretch>
            <a:fillRect/>
          </a:stretch>
        </p:blipFill>
        <p:spPr bwMode="auto">
          <a:xfrm>
            <a:off x="6516216" y="1285380"/>
            <a:ext cx="2495976" cy="258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208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5486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 switching sequence can be arranged such that the </a:t>
            </a:r>
            <a:r>
              <a:rPr lang="en-US" b="1" dirty="0">
                <a:solidFill>
                  <a:srgbClr val="C00000"/>
                </a:solidFill>
              </a:rPr>
              <a:t>switching </a:t>
            </a:r>
            <a:r>
              <a:rPr lang="en-US" b="1" dirty="0">
                <a:solidFill>
                  <a:srgbClr val="00B050"/>
                </a:solidFill>
              </a:rPr>
              <a:t>in an inverter leg can be continuously </a:t>
            </a:r>
            <a:r>
              <a:rPr lang="en-US" b="1" dirty="0">
                <a:solidFill>
                  <a:srgbClr val="00B0F0"/>
                </a:solidFill>
              </a:rPr>
              <a:t>suppressed for </a:t>
            </a:r>
            <a:r>
              <a:rPr lang="en-US" b="1" dirty="0" smtClean="0">
                <a:solidFill>
                  <a:srgbClr val="00B0F0"/>
                </a:solidFill>
              </a:rPr>
              <a:t>two sectors </a:t>
            </a:r>
            <a:r>
              <a:rPr lang="en-US" b="1" dirty="0" smtClean="0">
                <a:solidFill>
                  <a:srgbClr val="00B050"/>
                </a:solidFill>
              </a:rPr>
              <a:t>or for a </a:t>
            </a:r>
            <a:r>
              <a:rPr lang="en-US" b="1" dirty="0">
                <a:solidFill>
                  <a:srgbClr val="00B050"/>
                </a:solidFill>
              </a:rPr>
              <a:t>period of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l-GR" b="1" dirty="0">
                <a:solidFill>
                  <a:srgbClr val="FF0000"/>
                </a:solidFill>
              </a:rPr>
              <a:t>π</a:t>
            </a:r>
            <a:r>
              <a:rPr lang="en-US" b="1" dirty="0">
                <a:solidFill>
                  <a:srgbClr val="FF0000"/>
                </a:solidFill>
              </a:rPr>
              <a:t>/3 per cycle</a:t>
            </a:r>
            <a:r>
              <a:rPr lang="en-US" b="1" dirty="0">
                <a:solidFill>
                  <a:srgbClr val="00B050"/>
                </a:solidFill>
              </a:rPr>
              <a:t>.  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Due </a:t>
            </a:r>
            <a:r>
              <a:rPr lang="en-US" b="1" dirty="0">
                <a:solidFill>
                  <a:srgbClr val="7030A0"/>
                </a:solidFill>
              </a:rPr>
              <a:t>to switching discontinuity, five segment scheme is called </a:t>
            </a:r>
            <a:r>
              <a:rPr lang="en-US" b="1" u="sng" dirty="0">
                <a:solidFill>
                  <a:srgbClr val="7030A0"/>
                </a:solidFill>
              </a:rPr>
              <a:t>discontinuous SVM.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534400" cy="60499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In Type A switching scheme, </a:t>
            </a:r>
            <a:r>
              <a:rPr lang="en-US" b="1" dirty="0" smtClean="0">
                <a:solidFill>
                  <a:srgbClr val="00B050"/>
                </a:solidFill>
              </a:rPr>
              <a:t>Conduction angles</a:t>
            </a:r>
            <a:r>
              <a:rPr lang="en-US" b="1" dirty="0" smtClean="0">
                <a:solidFill>
                  <a:srgbClr val="C00000"/>
                </a:solidFill>
              </a:rPr>
              <a:t> of </a:t>
            </a:r>
            <a:r>
              <a:rPr lang="en-US" b="1" dirty="0" smtClean="0">
                <a:solidFill>
                  <a:srgbClr val="00B0F0"/>
                </a:solidFill>
              </a:rPr>
              <a:t>lower switches</a:t>
            </a:r>
            <a:r>
              <a:rPr lang="en-US" b="1" dirty="0" smtClean="0">
                <a:solidFill>
                  <a:srgbClr val="C00000"/>
                </a:solidFill>
              </a:rPr>
              <a:t> are more than those of </a:t>
            </a:r>
            <a:r>
              <a:rPr lang="en-US" b="1" dirty="0" smtClean="0">
                <a:solidFill>
                  <a:srgbClr val="00B0F0"/>
                </a:solidFill>
              </a:rPr>
              <a:t>upper switches.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This causes </a:t>
            </a:r>
            <a:r>
              <a:rPr lang="en-US" b="1" u="sng" dirty="0" smtClean="0">
                <a:solidFill>
                  <a:srgbClr val="7030A0"/>
                </a:solidFill>
              </a:rPr>
              <a:t>unequal power and thermal distribution.</a:t>
            </a:r>
          </a:p>
          <a:p>
            <a:pPr algn="just"/>
            <a:endParaRPr lang="en-US" b="1" dirty="0" smtClean="0">
              <a:solidFill>
                <a:srgbClr val="7030A0"/>
              </a:solidFill>
            </a:endParaRPr>
          </a:p>
          <a:p>
            <a:pPr algn="just"/>
            <a:endParaRPr lang="en-US" b="1" dirty="0">
              <a:solidFill>
                <a:srgbClr val="7030A0"/>
              </a:solidFill>
            </a:endParaRPr>
          </a:p>
          <a:p>
            <a:pPr algn="just"/>
            <a:r>
              <a:rPr lang="en-US" b="1" dirty="0" smtClean="0">
                <a:solidFill>
                  <a:srgbClr val="7030A0"/>
                </a:solidFill>
              </a:rPr>
              <a:t>Switching is reduced. Line to line voltages are not half wave symmetrical.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Contains even order harmonics.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1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2400"/>
                <a:ext cx="8991600" cy="6553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300" b="1" dirty="0" smtClean="0">
                    <a:solidFill>
                      <a:srgbClr val="00B050"/>
                    </a:solidFill>
                  </a:rPr>
                  <a:t>Three phase variables </a:t>
                </a:r>
                <a:r>
                  <a:rPr lang="en-US" sz="3300" b="1" dirty="0">
                    <a:solidFill>
                      <a:srgbClr val="00B050"/>
                    </a:solidFill>
                  </a:rPr>
                  <a:t>are </a:t>
                </a:r>
                <a:r>
                  <a:rPr lang="en-US" sz="3300" b="1" dirty="0" smtClean="0">
                    <a:solidFill>
                      <a:srgbClr val="00B050"/>
                    </a:solidFill>
                  </a:rPr>
                  <a:t>transformed to equivalent two phase variables as</a:t>
                </a:r>
              </a:p>
              <a:p>
                <a:endParaRPr lang="en-US" b="1" dirty="0" smtClean="0">
                  <a:solidFill>
                    <a:srgbClr val="00B050"/>
                  </a:solidFill>
                </a:endParaRPr>
              </a:p>
              <a:p>
                <a:endParaRPr lang="en-US" b="1" dirty="0" smtClean="0">
                  <a:solidFill>
                    <a:srgbClr val="00B050"/>
                  </a:solidFill>
                </a:endParaRPr>
              </a:p>
              <a:p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>
                  <a:buNone/>
                </a:pPr>
                <a:endParaRPr lang="en-US" sz="2400" b="1" dirty="0" smtClean="0">
                  <a:solidFill>
                    <a:srgbClr val="00B050"/>
                  </a:solidFill>
                </a:endParaRPr>
              </a:p>
              <a:p>
                <a:pPr>
                  <a:buNone/>
                </a:pPr>
                <a:endParaRPr lang="en-US" sz="2400" b="1" dirty="0" smtClean="0">
                  <a:solidFill>
                    <a:srgbClr val="00B050"/>
                  </a:solidFill>
                </a:endParaRPr>
              </a:p>
              <a:p>
                <a:pPr>
                  <a:buNone/>
                </a:pPr>
                <a:r>
                  <a:rPr lang="en-US" sz="3300" b="1" dirty="0" smtClean="0">
                    <a:solidFill>
                      <a:srgbClr val="00B050"/>
                    </a:solidFill>
                  </a:rPr>
                  <a:t>The rotating phasor can be expressed as </a:t>
                </a:r>
                <a:endParaRPr lang="en-US" sz="2400" b="1" dirty="0" smtClean="0">
                  <a:solidFill>
                    <a:srgbClr val="00B050"/>
                  </a:solidFill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𝐴𝑛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𝐵𝑛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𝐶𝑛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𝐵𝑛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𝐶𝑛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"/>
                <a:ext cx="8991600" cy="6553200"/>
              </a:xfrm>
              <a:blipFill>
                <a:blip r:embed="rId3"/>
                <a:stretch>
                  <a:fillRect l="-1627" t="-24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579" name="Object 3"/>
          <p:cNvGraphicFramePr>
            <a:graphicFrameLocks noChangeAspect="1"/>
          </p:cNvGraphicFramePr>
          <p:nvPr>
            <p:extLst/>
          </p:nvPr>
        </p:nvGraphicFramePr>
        <p:xfrm>
          <a:off x="457200" y="1066800"/>
          <a:ext cx="7620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8" name="Equation" r:id="rId4" imgW="2323800" imgH="812520" progId="Equation.3">
                  <p:embed/>
                </p:oleObj>
              </mc:Choice>
              <mc:Fallback>
                <p:oleObj name="Equation" r:id="rId4" imgW="2323800" imgH="812520" progId="Equation.3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7620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/>
          </p:nvPr>
        </p:nvGraphicFramePr>
        <p:xfrm>
          <a:off x="990600" y="3733800"/>
          <a:ext cx="335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9" name="Equation" r:id="rId6" imgW="1155600" imgH="253800" progId="Equation.3">
                  <p:embed/>
                </p:oleObj>
              </mc:Choice>
              <mc:Fallback>
                <p:oleObj name="Equation" r:id="rId6" imgW="1155600" imgH="253800" progId="Equation.3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3352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286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2400"/>
                <a:ext cx="8991600" cy="65532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𝐴𝑛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𝐵𝑛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𝐶𝑛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𝐵𝑛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𝐶𝑛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"/>
                <a:ext cx="8991600" cy="6553200"/>
              </a:xfrm>
              <a:blipFill>
                <a:blip r:embed="rId3"/>
                <a:stretch>
                  <a:fillRect l="-1559" t="-9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55652" y="3742410"/>
          <a:ext cx="58308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09" name="Equation" r:id="rId4" imgW="2171520" imgH="241200" progId="Equation.3">
                  <p:embed/>
                </p:oleObj>
              </mc:Choice>
              <mc:Fallback>
                <p:oleObj name="Equation" r:id="rId4" imgW="2171520" imgH="2412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2" y="3742410"/>
                        <a:ext cx="58308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1000" y="4135308"/>
          <a:ext cx="3046413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10" name="Visio" r:id="rId6" imgW="3046049" imgH="2374240" progId="Visio.Drawing.11">
                  <p:embed/>
                </p:oleObj>
              </mc:Choice>
              <mc:Fallback>
                <p:oleObj name="Visio" r:id="rId6" imgW="3046049" imgH="2374240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35308"/>
                        <a:ext cx="3046413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838200" y="6253162"/>
          <a:ext cx="1260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11" name="Equation" r:id="rId8" imgW="469800" imgH="203040" progId="Equation.3">
                  <p:embed/>
                </p:oleObj>
              </mc:Choice>
              <mc:Fallback>
                <p:oleObj name="Equation" r:id="rId8" imgW="469800" imgH="203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253162"/>
                        <a:ext cx="12604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63557" y="4410093"/>
                <a:ext cx="3188886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𝒂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a:rPr kumimoji="0" lang="en-US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𝐜𝐨𝐬</m:t>
                          </m:r>
                          <m:d>
                            <m:dPr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  <m:r>
                                    <a:rPr kumimoji="0" lang="en-US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kumimoji="0" lang="en-US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𝒋𝒔𝒊𝒏</m:t>
                          </m:r>
                          <m:d>
                            <m:dPr>
                              <m:ctrlP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  <m: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557" y="4410093"/>
                <a:ext cx="3188886" cy="7838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41555" y="5410200"/>
                <a:ext cx="4232890" cy="675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  <m:sup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𝒋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𝝅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/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𝟑</m:t>
                          </m:r>
                        </m:sup>
                      </m:sSup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a:rPr kumimoji="0" lang="en-US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𝐜𝐨𝐬</m:t>
                          </m:r>
                          <m:d>
                            <m:dPr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  <m:r>
                                    <a:rPr kumimoji="0" lang="en-US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kumimoji="0" lang="en-US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𝒋𝒔𝒊𝒏</m:t>
                          </m:r>
                          <m:d>
                            <m:dPr>
                              <m:ctrlP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  <m: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55" y="5410200"/>
                <a:ext cx="4232890" cy="67589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" y="2362200"/>
                <a:ext cx="3299838" cy="878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</a:t>
                </a: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n-US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den>
                    </m:f>
                    <m:r>
                      <a:rPr kumimoji="0" lang="en-US" sz="3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[</m:t>
                    </m:r>
                    <m:sSub>
                      <m:sSubPr>
                        <m:ctrlPr>
                          <a:rPr kumimoji="0" lang="en-US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𝐴</m:t>
                        </m:r>
                        <m:r>
                          <a:rPr kumimoji="0" lang="en-US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kumimoji="0" lang="en-US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kumimoji="0" lang="en-US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kumimoji="0" lang="en-US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p>
                    </m:sSup>
                    <m:r>
                      <a:rPr kumimoji="0" lang="en-US" sz="3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</m:oMath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362200"/>
                <a:ext cx="3299838" cy="878574"/>
              </a:xfrm>
              <a:prstGeom prst="rect">
                <a:avLst/>
              </a:prstGeom>
              <a:blipFill>
                <a:blip r:embed="rId12"/>
                <a:stretch>
                  <a:fillRect l="-3882" b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05200" y="2467902"/>
                <a:ext cx="3352800" cy="667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kumimoji="0" lang="el-GR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π</m:t>
                          </m:r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/3</m:t>
                          </m:r>
                        </m:sup>
                      </m:sSup>
                      <m:r>
                        <a:rPr kumimoji="0" lang="en-US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467902"/>
                <a:ext cx="3352800" cy="6671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07167" y="2467902"/>
                <a:ext cx="3352800" cy="667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kumimoji="0" lang="el-GR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π</m:t>
                          </m:r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/3</m:t>
                          </m:r>
                        </m:sup>
                      </m:sSup>
                      <m:r>
                        <a:rPr kumimoji="0" lang="en-US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167" y="2467902"/>
                <a:ext cx="3352800" cy="6671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64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533400" y="457200"/>
          <a:ext cx="58308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9" name="Equation" r:id="rId3" imgW="2171520" imgH="241200" progId="Equation.3">
                  <p:embed/>
                </p:oleObj>
              </mc:Choice>
              <mc:Fallback>
                <p:oleObj name="Equation" r:id="rId3" imgW="2171520" imgH="2412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58308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0600" y="1524000"/>
                <a:ext cx="1989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𝑨𝒏</m:t>
                          </m:r>
                        </m:sub>
                      </m:sSub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𝑨</m:t>
                          </m:r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𝑵</m:t>
                          </m:r>
                        </m:sub>
                      </m:sSub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𝑵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24000"/>
                <a:ext cx="198945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90599" y="2133600"/>
                <a:ext cx="200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𝑩𝒏</m:t>
                          </m:r>
                        </m:sub>
                      </m:sSub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𝑩𝑵</m:t>
                          </m:r>
                        </m:sub>
                      </m:sSub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𝑵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2133600"/>
                <a:ext cx="20086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4400" y="2743200"/>
                <a:ext cx="197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𝑪𝒏</m:t>
                          </m:r>
                        </m:sub>
                      </m:sSub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𝑪𝑵</m:t>
                          </m:r>
                        </m:sub>
                      </m:sSub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𝑵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743200"/>
                <a:ext cx="19766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7934" y="609600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34" y="609600"/>
                <a:ext cx="49237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54689" y="3276600"/>
                <a:ext cx="542578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𝑺</m:t>
                          </m:r>
                        </m:sub>
                      </m:sSub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num>
                        <m:den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𝑨𝑵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𝒂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𝑩𝑵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𝑪𝑵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𝑵𝒏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kumimoji="0" lang="en-US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/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89" y="3276600"/>
                <a:ext cx="5425780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57781" y="4114800"/>
                <a:ext cx="231313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kumimoji="0" lang="en-US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𝟎</m:t>
                          </m:r>
                        </m:e>
                        <m:sub/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81" y="4114800"/>
                <a:ext cx="2313134" cy="4049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3200" y="4560814"/>
                <a:ext cx="346165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𝑺</m:t>
                          </m:r>
                        </m:sub>
                      </m:sSub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num>
                        <m:den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𝑨𝑵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𝒂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𝑩𝑵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𝑪𝑵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560814"/>
                <a:ext cx="3461653" cy="612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49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533400" y="457200"/>
          <a:ext cx="58308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6" name="Equation" r:id="rId3" imgW="2171520" imgH="241200" progId="Equation.3">
                  <p:embed/>
                </p:oleObj>
              </mc:Choice>
              <mc:Fallback>
                <p:oleObj name="Equation" r:id="rId3" imgW="2171520" imgH="2412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58308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7934" y="609600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34" y="609600"/>
                <a:ext cx="49237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90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/>
          </p:nvPr>
        </p:nvGraphicFramePr>
        <p:xfrm>
          <a:off x="3914490" y="251879"/>
          <a:ext cx="5181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7" name="Visio" r:id="rId3" imgW="4314779" imgH="3289371" progId="Visio.Drawing.11">
                  <p:embed/>
                </p:oleObj>
              </mc:Choice>
              <mc:Fallback>
                <p:oleObj name="Visio" r:id="rId3" imgW="4314779" imgH="3289371" progId="Visio.Drawing.11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490" y="251879"/>
                        <a:ext cx="5181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-12560"/>
          <a:ext cx="3046413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8" name="Visio" r:id="rId5" imgW="3046049" imgH="2374240" progId="Visio.Drawing.11">
                  <p:embed/>
                </p:oleObj>
              </mc:Choice>
              <mc:Fallback>
                <p:oleObj name="Visio" r:id="rId5" imgW="3046049" imgH="2374240" progId="Visio.Drawing.11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-12560"/>
                        <a:ext cx="3046413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4798" y="2935015"/>
          <a:ext cx="861060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Equivalent</a:t>
                      </a:r>
                    </a:p>
                    <a:p>
                      <a:r>
                        <a:rPr lang="en-US" dirty="0" smtClean="0"/>
                        <a:t>Circuit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An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Bn</a:t>
                      </a:r>
                      <a:endParaRPr lang="en-US" baseline="-250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Cn</a:t>
                      </a:r>
                      <a:endParaRPr lang="en-US" baseline="-250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 Vector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6</a:t>
                      </a:r>
                    </a:p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T</a:t>
                      </a:r>
                      <a:r>
                        <a:rPr lang="en-US" baseline="-25000" dirty="0" smtClean="0"/>
                        <a:t>2</a:t>
                      </a:r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/>
          </p:nvPr>
        </p:nvGraphicFramePr>
        <p:xfrm>
          <a:off x="3959225" y="4038600"/>
          <a:ext cx="4000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9" name="Equation" r:id="rId7" imgW="304536" imgH="393359" progId="Equation.3">
                  <p:embed/>
                </p:oleObj>
              </mc:Choice>
              <mc:Fallback>
                <p:oleObj name="Equation" r:id="rId7" imgW="304536" imgH="393359" progId="Equation.3">
                  <p:embed/>
                  <p:pic>
                    <p:nvPicPr>
                      <p:cNvPr id="5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038600"/>
                        <a:ext cx="4000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/>
          </p:nvPr>
        </p:nvGraphicFramePr>
        <p:xfrm>
          <a:off x="3349625" y="4038600"/>
          <a:ext cx="4000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0" name="Equation" r:id="rId9" imgW="304536" imgH="393359" progId="Equation.3">
                  <p:embed/>
                </p:oleObj>
              </mc:Choice>
              <mc:Fallback>
                <p:oleObj name="Equation" r:id="rId9" imgW="304536" imgH="393359" progId="Equation.3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4038600"/>
                        <a:ext cx="4000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/>
          </p:nvPr>
        </p:nvGraphicFramePr>
        <p:xfrm>
          <a:off x="4492625" y="4038600"/>
          <a:ext cx="4000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1" name="Equation" r:id="rId11" imgW="304536" imgH="393359" progId="Equation.3">
                  <p:embed/>
                </p:oleObj>
              </mc:Choice>
              <mc:Fallback>
                <p:oleObj name="Equation" r:id="rId11" imgW="304536" imgH="393359" progId="Equation.3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4038600"/>
                        <a:ext cx="4000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/>
          </p:nvPr>
        </p:nvGraphicFramePr>
        <p:xfrm>
          <a:off x="7010400" y="3886200"/>
          <a:ext cx="15176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2" name="Equation" r:id="rId13" imgW="660240" imgH="634680" progId="Equation.3">
                  <p:embed/>
                </p:oleObj>
              </mc:Choice>
              <mc:Fallback>
                <p:oleObj name="Equation" r:id="rId13" imgW="660240" imgH="634680" progId="Equation.3">
                  <p:embed/>
                  <p:pic>
                    <p:nvPicPr>
                      <p:cNvPr id="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886200"/>
                        <a:ext cx="15176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304823"/>
              </p:ext>
            </p:extLst>
          </p:nvPr>
        </p:nvGraphicFramePr>
        <p:xfrm>
          <a:off x="5330825" y="3962400"/>
          <a:ext cx="15414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3" name="Visio" r:id="rId15" imgW="1667027" imgH="1895609" progId="Visio.Drawing.11">
                  <p:embed/>
                </p:oleObj>
              </mc:Choice>
              <mc:Fallback>
                <p:oleObj name="Visio" r:id="rId15" imgW="1667027" imgH="1895609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3962400"/>
                        <a:ext cx="1541463" cy="10668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14865" y="-92702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Switching States of Three Phase Two Level Inverter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400181"/>
              </p:ext>
            </p:extLst>
          </p:nvPr>
        </p:nvGraphicFramePr>
        <p:xfrm>
          <a:off x="90488" y="2362200"/>
          <a:ext cx="419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4" name="Equation" r:id="rId17" imgW="2361960" imgH="253800" progId="Equation.3">
                  <p:embed/>
                </p:oleObj>
              </mc:Choice>
              <mc:Fallback>
                <p:oleObj name="Equation" r:id="rId17" imgW="2361960" imgH="253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0488" y="2362200"/>
                        <a:ext cx="419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295400" y="3962400"/>
          <a:ext cx="196532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5" name="Visio" r:id="rId19" imgW="1965395" imgH="1176528" progId="Visio.Drawing.11">
                  <p:embed/>
                </p:oleObj>
              </mc:Choice>
              <mc:Fallback>
                <p:oleObj name="Visio" r:id="rId19" imgW="1965395" imgH="1176528" progId="Visio.Drawing.11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95400" y="3962400"/>
                        <a:ext cx="1965325" cy="117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76663" y="5106129"/>
          <a:ext cx="86106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US" baseline="-25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180681" y="5181600"/>
          <a:ext cx="19653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6" name="Visio" r:id="rId21" imgW="1965240" imgH="1233360" progId="Visio.Drawing.11">
                  <p:embed/>
                </p:oleObj>
              </mc:Choice>
              <mc:Fallback>
                <p:oleObj name="Visio" r:id="rId21" imgW="1965240" imgH="1233360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0681" y="5181600"/>
                        <a:ext cx="1965325" cy="1233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395802" y="5486400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7" name="Equation" r:id="rId23" imgW="228501" imgH="393529" progId="Equation.3">
                  <p:embed/>
                </p:oleObj>
              </mc:Choice>
              <mc:Fallback>
                <p:oleObj name="Equation" r:id="rId23" imgW="228501" imgH="393529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802" y="5486400"/>
                        <a:ext cx="22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014927" y="5449888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8" name="Equation" r:id="rId25" imgW="228501" imgH="393529" progId="Equation.3">
                  <p:embed/>
                </p:oleObj>
              </mc:Choice>
              <mc:Fallback>
                <p:oleObj name="Equation" r:id="rId25" imgW="228501" imgH="393529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927" y="5449888"/>
                        <a:ext cx="22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045473"/>
              </p:ext>
            </p:extLst>
          </p:nvPr>
        </p:nvGraphicFramePr>
        <p:xfrm>
          <a:off x="6450013" y="5073650"/>
          <a:ext cx="3095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9" name="Equation" r:id="rId26" imgW="317160" imgH="393480" progId="Equation.3">
                  <p:embed/>
                </p:oleObj>
              </mc:Choice>
              <mc:Fallback>
                <p:oleObj name="Equation" r:id="rId26" imgW="317160" imgH="39348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3" y="5073650"/>
                        <a:ext cx="3095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7086600" y="5181600"/>
          <a:ext cx="14478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0" name="Equation" r:id="rId28" imgW="660240" imgH="660240" progId="Equation.3">
                  <p:embed/>
                </p:oleObj>
              </mc:Choice>
              <mc:Fallback>
                <p:oleObj name="Equation" r:id="rId28" imgW="660240" imgH="66024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181600"/>
                        <a:ext cx="144780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5791200" y="6096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334000" y="5257800"/>
            <a:ext cx="823127" cy="838200"/>
            <a:chOff x="5334000" y="5257800"/>
            <a:chExt cx="823127" cy="838200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5334000" y="5791200"/>
              <a:ext cx="457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776127" y="5257800"/>
              <a:ext cx="3810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6477000" y="5811297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1" name="Equation" r:id="rId30" imgW="228501" imgH="393529" progId="Equation.3">
                  <p:embed/>
                </p:oleObj>
              </mc:Choice>
              <mc:Fallback>
                <p:oleObj name="Equation" r:id="rId30" imgW="228501" imgH="393529" progId="Equation.3">
                  <p:embed/>
                  <p:pic>
                    <p:nvPicPr>
                      <p:cNvPr id="2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811297"/>
                        <a:ext cx="22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5334000" y="5480050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2" name="Equation" r:id="rId31" imgW="228501" imgH="393529" progId="Equation.3">
                  <p:embed/>
                </p:oleObj>
              </mc:Choice>
              <mc:Fallback>
                <p:oleObj name="Equation" r:id="rId31" imgW="228501" imgH="393529" progId="Equation.3">
                  <p:embed/>
                  <p:pic>
                    <p:nvPicPr>
                      <p:cNvPr id="3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480050"/>
                        <a:ext cx="22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1816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48400" y="4921463"/>
            <a:ext cx="39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4495800" y="5379883"/>
          <a:ext cx="4095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3" name="Equation" r:id="rId32" imgW="418918" imgH="393529" progId="Equation.3">
                  <p:embed/>
                </p:oleObj>
              </mc:Choice>
              <mc:Fallback>
                <p:oleObj name="Equation" r:id="rId32" imgW="418918" imgH="393529" progId="Equation.3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79883"/>
                        <a:ext cx="4095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5497966" y="4511675"/>
            <a:ext cx="123427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699530" y="5168461"/>
            <a:ext cx="439571" cy="9392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681345"/>
              </p:ext>
            </p:extLst>
          </p:nvPr>
        </p:nvGraphicFramePr>
        <p:xfrm>
          <a:off x="6452046" y="4032295"/>
          <a:ext cx="349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4" name="Equation" r:id="rId34" imgW="190440" imgH="241200" progId="Equation.3">
                  <p:embed/>
                </p:oleObj>
              </mc:Choice>
              <mc:Fallback>
                <p:oleObj name="Equation" r:id="rId34" imgW="190440" imgH="24120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2046" y="4032295"/>
                        <a:ext cx="3492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213948"/>
              </p:ext>
            </p:extLst>
          </p:nvPr>
        </p:nvGraphicFramePr>
        <p:xfrm>
          <a:off x="5737225" y="4930176"/>
          <a:ext cx="349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5" name="Equation" r:id="rId36" imgW="190440" imgH="241200" progId="Equation.3">
                  <p:embed/>
                </p:oleObj>
              </mc:Choice>
              <mc:Fallback>
                <p:oleObj name="Equation" r:id="rId36" imgW="190440" imgH="24120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4930176"/>
                        <a:ext cx="3492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36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8601" y="457200"/>
          <a:ext cx="8686799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9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</a:p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</a:t>
                      </a:r>
                    </a:p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</a:t>
                      </a:r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  <a:p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</a:p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523589"/>
              </p:ext>
            </p:extLst>
          </p:nvPr>
        </p:nvGraphicFramePr>
        <p:xfrm>
          <a:off x="7239000" y="685800"/>
          <a:ext cx="12334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1" name="Equation" r:id="rId3" imgW="672840" imgH="660240" progId="Equation.3">
                  <p:embed/>
                </p:oleObj>
              </mc:Choice>
              <mc:Fallback>
                <p:oleObj name="Equation" r:id="rId3" imgW="672840" imgH="6602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685800"/>
                        <a:ext cx="123348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/>
          </p:nvPr>
        </p:nvGraphicFramePr>
        <p:xfrm>
          <a:off x="7467600" y="3352800"/>
          <a:ext cx="12334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2" name="Equation" r:id="rId5" imgW="672840" imgH="660240" progId="Equation.3">
                  <p:embed/>
                </p:oleObj>
              </mc:Choice>
              <mc:Fallback>
                <p:oleObj name="Equation" r:id="rId5" imgW="672840" imgH="66024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352800"/>
                        <a:ext cx="123348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590800" y="2209800"/>
          <a:ext cx="312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3" name="Equation" r:id="rId7" imgW="1638000" imgH="241200" progId="Equation.3">
                  <p:embed/>
                </p:oleObj>
              </mc:Choice>
              <mc:Fallback>
                <p:oleObj name="Equation" r:id="rId7" imgW="1638000" imgH="2412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2209800"/>
                        <a:ext cx="31242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90600" y="762000"/>
          <a:ext cx="196532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4" name="Visio" r:id="rId9" imgW="1965395" imgH="1176528" progId="Visio.Drawing.11">
                  <p:embed/>
                </p:oleObj>
              </mc:Choice>
              <mc:Fallback>
                <p:oleObj name="Visio" r:id="rId9" imgW="1965395" imgH="1176528" progId="Visio.Drawing.11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762000"/>
                        <a:ext cx="1965325" cy="117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/>
          </p:nvPr>
        </p:nvGraphicFramePr>
        <p:xfrm>
          <a:off x="5038725" y="1065213"/>
          <a:ext cx="3349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5" name="Equation" r:id="rId11" imgW="342720" imgH="393480" progId="Equation.3">
                  <p:embed/>
                </p:oleObj>
              </mc:Choice>
              <mc:Fallback>
                <p:oleObj name="Equation" r:id="rId11" imgW="342720" imgH="393480" progId="Equation.3">
                  <p:embed/>
                  <p:pic>
                    <p:nvPicPr>
                      <p:cNvPr id="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1065213"/>
                        <a:ext cx="3349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/>
          </p:nvPr>
        </p:nvGraphicFramePr>
        <p:xfrm>
          <a:off x="4365625" y="1066800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6" name="Equation" r:id="rId13" imgW="317160" imgH="393480" progId="Equation.3">
                  <p:embed/>
                </p:oleObj>
              </mc:Choice>
              <mc:Fallback>
                <p:oleObj name="Equation" r:id="rId13" imgW="317160" imgH="393480" progId="Equation.3">
                  <p:embed/>
                  <p:pic>
                    <p:nvPicPr>
                      <p:cNvPr id="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1066800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/>
          </p:nvPr>
        </p:nvGraphicFramePr>
        <p:xfrm>
          <a:off x="3733800" y="1103313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7" name="Equation" r:id="rId15" imgW="342720" imgH="393480" progId="Equation.3">
                  <p:embed/>
                </p:oleObj>
              </mc:Choice>
              <mc:Fallback>
                <p:oleObj name="Equation" r:id="rId15" imgW="342720" imgH="393480" progId="Equation.3">
                  <p:embed/>
                  <p:pic>
                    <p:nvPicPr>
                      <p:cNvPr id="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103313"/>
                        <a:ext cx="34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/>
          </p:nvPr>
        </p:nvGraphicFramePr>
        <p:xfrm>
          <a:off x="3810000" y="3581400"/>
          <a:ext cx="4095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8" name="Equation" r:id="rId17" imgW="419040" imgH="393480" progId="Equation.3">
                  <p:embed/>
                </p:oleObj>
              </mc:Choice>
              <mc:Fallback>
                <p:oleObj name="Equation" r:id="rId17" imgW="419040" imgH="393480" progId="Equation.3">
                  <p:embed/>
                  <p:pic>
                    <p:nvPicPr>
                      <p:cNvPr id="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81400"/>
                        <a:ext cx="4095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>
            <p:extLst/>
          </p:nvPr>
        </p:nvGraphicFramePr>
        <p:xfrm>
          <a:off x="5029200" y="3505200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9" name="Equation" r:id="rId19" imgW="228501" imgH="393529" progId="Equation.3">
                  <p:embed/>
                </p:oleObj>
              </mc:Choice>
              <mc:Fallback>
                <p:oleObj name="Equation" r:id="rId19" imgW="228501" imgH="393529" progId="Equation.3">
                  <p:embed/>
                  <p:pic>
                    <p:nvPicPr>
                      <p:cNvPr id="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22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295400" y="3276600"/>
          <a:ext cx="19653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0" name="Visio" r:id="rId21" imgW="1965395" imgH="1257808" progId="Visio.Drawing.11">
                  <p:embed/>
                </p:oleObj>
              </mc:Choice>
              <mc:Fallback>
                <p:oleObj name="Visio" r:id="rId21" imgW="1965395" imgH="1257808" progId="Visio.Drawing.11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95400" y="3276600"/>
                        <a:ext cx="196532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>
            <p:extLst/>
          </p:nvPr>
        </p:nvGraphicFramePr>
        <p:xfrm>
          <a:off x="4419600" y="3505200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1" name="Equation" r:id="rId23" imgW="228501" imgH="393529" progId="Equation.3">
                  <p:embed/>
                </p:oleObj>
              </mc:Choice>
              <mc:Fallback>
                <p:oleObj name="Equation" r:id="rId23" imgW="228501" imgH="393529" progId="Equation.3">
                  <p:embed/>
                  <p:pic>
                    <p:nvPicPr>
                      <p:cNvPr id="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505200"/>
                        <a:ext cx="22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447800" y="4572000"/>
          <a:ext cx="19653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2" name="Visio" r:id="rId24" imgW="1965395" imgH="1084072" progId="Visio.Drawing.11">
                  <p:embed/>
                </p:oleObj>
              </mc:Choice>
              <mc:Fallback>
                <p:oleObj name="Visio" r:id="rId24" imgW="1965395" imgH="1084072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196532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759200" y="4857750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3" name="Equation" r:id="rId26" imgW="342751" imgH="393529" progId="Equation.3">
                  <p:embed/>
                </p:oleObj>
              </mc:Choice>
              <mc:Fallback>
                <p:oleObj name="Equation" r:id="rId26" imgW="342751" imgH="393529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857750"/>
                        <a:ext cx="34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368800" y="4876800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4" name="Equation" r:id="rId28" imgW="342751" imgH="393529" progId="Equation.3">
                  <p:embed/>
                </p:oleObj>
              </mc:Choice>
              <mc:Fallback>
                <p:oleObj name="Equation" r:id="rId28" imgW="342751" imgH="393529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4876800"/>
                        <a:ext cx="34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902200" y="4818063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5" name="Equation" r:id="rId29" imgW="317160" imgH="393480" progId="Equation.3">
                  <p:embed/>
                </p:oleObj>
              </mc:Choice>
              <mc:Fallback>
                <p:oleObj name="Equation" r:id="rId29" imgW="317160" imgH="3934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4818063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7086600" y="4495800"/>
          <a:ext cx="1233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6" name="Equation" r:id="rId31" imgW="672840" imgH="660240" progId="Equation.3">
                  <p:embed/>
                </p:oleObj>
              </mc:Choice>
              <mc:Fallback>
                <p:oleObj name="Equation" r:id="rId31" imgW="672840" imgH="6602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5800"/>
                        <a:ext cx="12334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 flipV="1">
            <a:off x="6118225" y="1065213"/>
            <a:ext cx="632535" cy="7496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275589"/>
              </p:ext>
            </p:extLst>
          </p:nvPr>
        </p:nvGraphicFramePr>
        <p:xfrm>
          <a:off x="6134267" y="828674"/>
          <a:ext cx="349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7" name="Equation" r:id="rId33" imgW="190440" imgH="241200" progId="Equation.3">
                  <p:embed/>
                </p:oleObj>
              </mc:Choice>
              <mc:Fallback>
                <p:oleObj name="Equation" r:id="rId33" imgW="190440" imgH="24120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267" y="828674"/>
                        <a:ext cx="3492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5853793" y="4088919"/>
            <a:ext cx="971096" cy="446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680609"/>
              </p:ext>
            </p:extLst>
          </p:nvPr>
        </p:nvGraphicFramePr>
        <p:xfrm>
          <a:off x="5668962" y="3655218"/>
          <a:ext cx="349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8" name="Equation" r:id="rId35" imgW="190440" imgH="241200" progId="Equation.3">
                  <p:embed/>
                </p:oleObj>
              </mc:Choice>
              <mc:Fallback>
                <p:oleObj name="Equation" r:id="rId35" imgW="190440" imgH="24120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2" y="3655218"/>
                        <a:ext cx="3492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>
            <a:off x="6018212" y="4968227"/>
            <a:ext cx="803789" cy="6705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690268"/>
              </p:ext>
            </p:extLst>
          </p:nvPr>
        </p:nvGraphicFramePr>
        <p:xfrm>
          <a:off x="5667375" y="5251450"/>
          <a:ext cx="349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9" name="Equation" r:id="rId36" imgW="190440" imgH="241200" progId="Equation.3">
                  <p:embed/>
                </p:oleObj>
              </mc:Choice>
              <mc:Fallback>
                <p:oleObj name="Equation" r:id="rId36" imgW="190440" imgH="24120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5251450"/>
                        <a:ext cx="3492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8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32882</TotalTime>
  <Words>1493</Words>
  <Application>Microsoft Office PowerPoint</Application>
  <PresentationFormat>On-screen Show (4:3)</PresentationFormat>
  <Paragraphs>701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Times New Roman</vt:lpstr>
      <vt:lpstr>Office Theme</vt:lpstr>
      <vt:lpstr>Equation</vt:lpstr>
      <vt:lpstr>Visio</vt:lpstr>
      <vt:lpstr>SPACE VECTOR PWM (SVPWM)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WIDTH MODULATED INVERTERS</dc:title>
  <dc:creator>Saly George</dc:creator>
  <cp:lastModifiedBy>user</cp:lastModifiedBy>
  <cp:revision>583</cp:revision>
  <dcterms:created xsi:type="dcterms:W3CDTF">2006-08-16T00:00:00Z</dcterms:created>
  <dcterms:modified xsi:type="dcterms:W3CDTF">2022-01-06T12:26:08Z</dcterms:modified>
</cp:coreProperties>
</file>