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5" r:id="rId2"/>
    <p:sldId id="334" r:id="rId3"/>
    <p:sldId id="323" r:id="rId4"/>
    <p:sldId id="324" r:id="rId5"/>
    <p:sldId id="336" r:id="rId6"/>
    <p:sldId id="325" r:id="rId7"/>
    <p:sldId id="326" r:id="rId8"/>
    <p:sldId id="339" r:id="rId9"/>
    <p:sldId id="318" r:id="rId10"/>
    <p:sldId id="327" r:id="rId11"/>
    <p:sldId id="328" r:id="rId12"/>
    <p:sldId id="329" r:id="rId13"/>
    <p:sldId id="330" r:id="rId14"/>
    <p:sldId id="33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0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10" Type="http://schemas.openxmlformats.org/officeDocument/2006/relationships/image" Target="../media/image20.wmf"/><Relationship Id="rId4" Type="http://schemas.openxmlformats.org/officeDocument/2006/relationships/image" Target="../media/image14.wmf"/><Relationship Id="rId9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27.wmf"/><Relationship Id="rId7" Type="http://schemas.openxmlformats.org/officeDocument/2006/relationships/image" Target="../media/image22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2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5.bin"/><Relationship Id="rId18" Type="http://schemas.openxmlformats.org/officeDocument/2006/relationships/image" Target="../media/image18.wmf"/><Relationship Id="rId3" Type="http://schemas.openxmlformats.org/officeDocument/2006/relationships/oleObject" Target="../embeddings/oleObject10.bin"/><Relationship Id="rId21" Type="http://schemas.openxmlformats.org/officeDocument/2006/relationships/oleObject" Target="../embeddings/oleObject19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.wmf"/><Relationship Id="rId20" Type="http://schemas.openxmlformats.org/officeDocument/2006/relationships/image" Target="../media/image19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16.bin"/><Relationship Id="rId10" Type="http://schemas.openxmlformats.org/officeDocument/2006/relationships/image" Target="../media/image14.wmf"/><Relationship Id="rId19" Type="http://schemas.openxmlformats.org/officeDocument/2006/relationships/oleObject" Target="../embeddings/oleObject18.bin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16.wmf"/><Relationship Id="rId22" Type="http://schemas.openxmlformats.org/officeDocument/2006/relationships/image" Target="../media/image20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3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29.bin"/><Relationship Id="rId18" Type="http://schemas.openxmlformats.org/officeDocument/2006/relationships/image" Target="../media/image22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29.wmf"/><Relationship Id="rId1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0.wmf"/><Relationship Id="rId20" Type="http://schemas.openxmlformats.org/officeDocument/2006/relationships/image" Target="../media/image23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5" Type="http://schemas.openxmlformats.org/officeDocument/2006/relationships/oleObject" Target="../embeddings/oleObject31.bin"/><Relationship Id="rId10" Type="http://schemas.openxmlformats.org/officeDocument/2006/relationships/image" Target="../media/image28.wmf"/><Relationship Id="rId19" Type="http://schemas.openxmlformats.org/officeDocument/2006/relationships/oleObject" Target="../embeddings/oleObject33.bin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7.bin"/><Relationship Id="rId14" Type="http://schemas.openxmlformats.org/officeDocument/2006/relationships/oleObject" Target="../embeddings/oleObject30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25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image" Target="../media/image9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.wmf"/><Relationship Id="rId11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10" Type="http://schemas.openxmlformats.org/officeDocument/2006/relationships/oleObject" Target="../embeddings/oleObject8.bin"/><Relationship Id="rId4" Type="http://schemas.openxmlformats.org/officeDocument/2006/relationships/image" Target="../media/image5.wmf"/><Relationship Id="rId9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609600"/>
            <a:ext cx="7772400" cy="1470025"/>
          </a:xfrm>
        </p:spPr>
        <p:txBody>
          <a:bodyPr/>
          <a:lstStyle/>
          <a:p>
            <a:r>
              <a:rPr lang="en-US" b="1" u="sng" dirty="0">
                <a:solidFill>
                  <a:srgbClr val="C00000"/>
                </a:solidFill>
              </a:rPr>
              <a:t>CURRENT CONTROLLED PWM   INVERTERS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6200" y="2590800"/>
            <a:ext cx="9067800" cy="3603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u="sng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algn="l"/>
            <a:endParaRPr lang="en-US" sz="3200" u="sng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Modern power Electronics and AC Drives  by B K Bose</a:t>
            </a:r>
          </a:p>
          <a:p>
            <a:pPr algn="l"/>
            <a:endParaRPr lang="en-US" sz="2800" b="1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Modern power 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Electronics Evolution, Technology and Application </a:t>
            </a:r>
          </a:p>
          <a:p>
            <a:pPr algn="l"/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B K Bose</a:t>
            </a:r>
            <a:endParaRPr lang="en-US" sz="28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79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991600" cy="6705600"/>
          </a:xfrm>
        </p:spPr>
        <p:txBody>
          <a:bodyPr/>
          <a:lstStyle/>
          <a:p>
            <a:r>
              <a:rPr lang="en-US" b="1" u="sng" dirty="0" smtClean="0">
                <a:solidFill>
                  <a:srgbClr val="C00000"/>
                </a:solidFill>
              </a:rPr>
              <a:t>When T</a:t>
            </a:r>
            <a:r>
              <a:rPr lang="en-US" b="1" u="sng" baseline="-25000" dirty="0" smtClean="0">
                <a:solidFill>
                  <a:srgbClr val="C00000"/>
                </a:solidFill>
              </a:rPr>
              <a:t>A</a:t>
            </a:r>
            <a:r>
              <a:rPr lang="en-US" b="1" u="sng" baseline="30000" dirty="0" smtClean="0">
                <a:solidFill>
                  <a:srgbClr val="C00000"/>
                </a:solidFill>
              </a:rPr>
              <a:t>+ </a:t>
            </a:r>
            <a:r>
              <a:rPr lang="en-US" b="1" u="sng" dirty="0" smtClean="0">
                <a:solidFill>
                  <a:srgbClr val="C00000"/>
                </a:solidFill>
              </a:rPr>
              <a:t>is on, current rises</a:t>
            </a:r>
          </a:p>
          <a:p>
            <a:pPr marL="0" indent="0">
              <a:buNone/>
            </a:pPr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r>
              <a:rPr lang="en-US" b="1" u="sng" dirty="0" smtClean="0">
                <a:solidFill>
                  <a:srgbClr val="C00000"/>
                </a:solidFill>
              </a:rPr>
              <a:t>When D</a:t>
            </a:r>
            <a:r>
              <a:rPr lang="en-US" b="1" u="sng" baseline="-25000" dirty="0" smtClean="0">
                <a:solidFill>
                  <a:srgbClr val="C00000"/>
                </a:solidFill>
              </a:rPr>
              <a:t>A</a:t>
            </a:r>
            <a:r>
              <a:rPr lang="en-US" b="1" u="sng" baseline="30000" dirty="0" smtClean="0">
                <a:solidFill>
                  <a:srgbClr val="C00000"/>
                </a:solidFill>
              </a:rPr>
              <a:t>- </a:t>
            </a:r>
            <a:r>
              <a:rPr lang="en-US" b="1" u="sng" dirty="0" smtClean="0">
                <a:solidFill>
                  <a:srgbClr val="C00000"/>
                </a:solidFill>
              </a:rPr>
              <a:t>is on</a:t>
            </a:r>
            <a:r>
              <a:rPr lang="en-US" b="1" u="sng" dirty="0">
                <a:solidFill>
                  <a:srgbClr val="C00000"/>
                </a:solidFill>
              </a:rPr>
              <a:t>, </a:t>
            </a:r>
            <a:r>
              <a:rPr lang="en-US" b="1" u="sng" dirty="0" smtClean="0">
                <a:solidFill>
                  <a:srgbClr val="C00000"/>
                </a:solidFill>
              </a:rPr>
              <a:t>T</a:t>
            </a:r>
            <a:r>
              <a:rPr lang="en-US" b="1" u="sng" baseline="-25000" dirty="0" smtClean="0">
                <a:solidFill>
                  <a:srgbClr val="C00000"/>
                </a:solidFill>
              </a:rPr>
              <a:t>A</a:t>
            </a:r>
            <a:r>
              <a:rPr lang="en-US" b="1" u="sng" baseline="30000" dirty="0" smtClean="0">
                <a:solidFill>
                  <a:srgbClr val="C00000"/>
                </a:solidFill>
              </a:rPr>
              <a:t>+</a:t>
            </a:r>
            <a:r>
              <a:rPr lang="en-US" b="1" u="sng" dirty="0" smtClean="0">
                <a:solidFill>
                  <a:srgbClr val="C00000"/>
                </a:solidFill>
              </a:rPr>
              <a:t> </a:t>
            </a:r>
            <a:r>
              <a:rPr lang="en-US" b="1" u="sng" baseline="30000" dirty="0" smtClean="0">
                <a:solidFill>
                  <a:srgbClr val="C00000"/>
                </a:solidFill>
              </a:rPr>
              <a:t>  </a:t>
            </a:r>
            <a:r>
              <a:rPr lang="en-US" b="1" u="sng" dirty="0" smtClean="0">
                <a:solidFill>
                  <a:srgbClr val="C00000"/>
                </a:solidFill>
              </a:rPr>
              <a:t>is off</a:t>
            </a: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1679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7848257"/>
              </p:ext>
            </p:extLst>
          </p:nvPr>
        </p:nvGraphicFramePr>
        <p:xfrm>
          <a:off x="457200" y="762000"/>
          <a:ext cx="368776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413" name="Equation" r:id="rId3" imgW="1244520" imgH="393480" progId="Equation.3">
                  <p:embed/>
                </p:oleObj>
              </mc:Choice>
              <mc:Fallback>
                <p:oleObj name="Equation" r:id="rId3" imgW="124452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762000"/>
                        <a:ext cx="368776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9888109"/>
              </p:ext>
            </p:extLst>
          </p:nvPr>
        </p:nvGraphicFramePr>
        <p:xfrm>
          <a:off x="228600" y="1752600"/>
          <a:ext cx="1073150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414" name="Equation" r:id="rId5" imgW="406080" imgH="393480" progId="Equation.3">
                  <p:embed/>
                </p:oleObj>
              </mc:Choice>
              <mc:Fallback>
                <p:oleObj name="Equation" r:id="rId5" imgW="406080" imgH="393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752600"/>
                        <a:ext cx="1073150" cy="836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9059626"/>
              </p:ext>
            </p:extLst>
          </p:nvPr>
        </p:nvGraphicFramePr>
        <p:xfrm>
          <a:off x="6629400" y="2971800"/>
          <a:ext cx="105410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415" name="Equation" r:id="rId7" imgW="355320" imgH="228600" progId="Equation.3">
                  <p:embed/>
                </p:oleObj>
              </mc:Choice>
              <mc:Fallback>
                <p:oleObj name="Equation" r:id="rId7" imgW="35532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2971800"/>
                        <a:ext cx="1054100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7504536"/>
              </p:ext>
            </p:extLst>
          </p:nvPr>
        </p:nvGraphicFramePr>
        <p:xfrm>
          <a:off x="457200" y="5257800"/>
          <a:ext cx="3048000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416" name="Equation" r:id="rId9" imgW="1028520" imgH="444240" progId="Equation.3">
                  <p:embed/>
                </p:oleObj>
              </mc:Choice>
              <mc:Fallback>
                <p:oleObj name="Equation" r:id="rId9" imgW="1028520" imgH="4442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257800"/>
                        <a:ext cx="3048000" cy="130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9872744"/>
              </p:ext>
            </p:extLst>
          </p:nvPr>
        </p:nvGraphicFramePr>
        <p:xfrm>
          <a:off x="4495800" y="5562600"/>
          <a:ext cx="2709863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417" name="Equation" r:id="rId11" imgW="914400" imgH="583920" progId="Equation.3">
                  <p:embed/>
                </p:oleObj>
              </mc:Choice>
              <mc:Fallback>
                <p:oleObj name="Equation" r:id="rId11" imgW="914400" imgH="58392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562600"/>
                        <a:ext cx="2709863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8675542"/>
              </p:ext>
            </p:extLst>
          </p:nvPr>
        </p:nvGraphicFramePr>
        <p:xfrm>
          <a:off x="5767387" y="152400"/>
          <a:ext cx="3376613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418" name="Visio" r:id="rId13" imgW="3376440" imgH="2514600" progId="Visio.Drawing.11">
                  <p:embed/>
                </p:oleObj>
              </mc:Choice>
              <mc:Fallback>
                <p:oleObj name="Visio" r:id="rId13" imgW="3376440" imgH="251460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767387" y="152400"/>
                        <a:ext cx="3376613" cy="251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4985079"/>
              </p:ext>
            </p:extLst>
          </p:nvPr>
        </p:nvGraphicFramePr>
        <p:xfrm>
          <a:off x="1371600" y="1752600"/>
          <a:ext cx="1768475" cy="121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419" name="Equation" r:id="rId15" imgW="596880" imgH="571320" progId="Equation.3">
                  <p:embed/>
                </p:oleObj>
              </mc:Choice>
              <mc:Fallback>
                <p:oleObj name="Equation" r:id="rId15" imgW="59688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752600"/>
                        <a:ext cx="1768475" cy="1214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5178713"/>
              </p:ext>
            </p:extLst>
          </p:nvPr>
        </p:nvGraphicFramePr>
        <p:xfrm>
          <a:off x="1135063" y="2806700"/>
          <a:ext cx="5070475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420" name="Equation" r:id="rId17" imgW="1917360" imgH="444240" progId="Equation.3">
                  <p:embed/>
                </p:oleObj>
              </mc:Choice>
              <mc:Fallback>
                <p:oleObj name="Equation" r:id="rId17" imgW="19173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5063" y="2806700"/>
                        <a:ext cx="5070475" cy="94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0744062"/>
              </p:ext>
            </p:extLst>
          </p:nvPr>
        </p:nvGraphicFramePr>
        <p:xfrm>
          <a:off x="7543800" y="2895600"/>
          <a:ext cx="1766888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421" name="Equation" r:id="rId19" imgW="596880" imgH="583920" progId="Equation.3">
                  <p:embed/>
                </p:oleObj>
              </mc:Choice>
              <mc:Fallback>
                <p:oleObj name="Equation" r:id="rId19" imgW="59688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2895600"/>
                        <a:ext cx="1766888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8570428"/>
              </p:ext>
            </p:extLst>
          </p:nvPr>
        </p:nvGraphicFramePr>
        <p:xfrm>
          <a:off x="5181600" y="4419600"/>
          <a:ext cx="368776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422" name="Equation" r:id="rId21" imgW="1244520" imgH="393480" progId="Equation.3">
                  <p:embed/>
                </p:oleObj>
              </mc:Choice>
              <mc:Fallback>
                <p:oleObj name="Equation" r:id="rId21" imgW="12445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419600"/>
                        <a:ext cx="368776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67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0"/>
            <a:ext cx="9727532" cy="7229308"/>
          </a:xfrm>
        </p:spPr>
        <p:txBody>
          <a:bodyPr>
            <a:normAutofit/>
          </a:bodyPr>
          <a:lstStyle/>
          <a:p>
            <a:r>
              <a:rPr lang="en-US" sz="2200" b="1" dirty="0" smtClean="0">
                <a:solidFill>
                  <a:srgbClr val="C00000"/>
                </a:solidFill>
              </a:rPr>
              <a:t>Switching period of T</a:t>
            </a:r>
            <a:r>
              <a:rPr lang="en-US" sz="2200" b="1" baseline="-25000" dirty="0" smtClean="0">
                <a:solidFill>
                  <a:srgbClr val="C00000"/>
                </a:solidFill>
              </a:rPr>
              <a:t>A</a:t>
            </a:r>
            <a:r>
              <a:rPr lang="en-US" sz="2200" b="1" baseline="30000" dirty="0" smtClean="0">
                <a:solidFill>
                  <a:srgbClr val="C00000"/>
                </a:solidFill>
              </a:rPr>
              <a:t>+</a:t>
            </a:r>
            <a:r>
              <a:rPr lang="en-US" sz="2200" b="1" dirty="0" smtClean="0">
                <a:solidFill>
                  <a:srgbClr val="C00000"/>
                </a:solidFill>
              </a:rPr>
              <a:t> is</a:t>
            </a:r>
          </a:p>
          <a:p>
            <a:r>
              <a:rPr lang="en-US" sz="2000" b="1" dirty="0" smtClean="0">
                <a:solidFill>
                  <a:srgbClr val="00B0F0"/>
                </a:solidFill>
              </a:rPr>
              <a:t>Switching frequency</a:t>
            </a:r>
            <a:r>
              <a:rPr lang="en-US" b="1" dirty="0" smtClean="0">
                <a:solidFill>
                  <a:srgbClr val="00B0F0"/>
                </a:solidFill>
              </a:rPr>
              <a:t>  </a:t>
            </a: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sz="1800" b="1" dirty="0" smtClean="0">
                <a:solidFill>
                  <a:srgbClr val="00B050"/>
                </a:solidFill>
              </a:rPr>
              <a:t>For a fixed tolerance band of current </a:t>
            </a:r>
            <a:r>
              <a:rPr lang="el-GR" sz="1800" b="1" dirty="0" smtClean="0">
                <a:solidFill>
                  <a:srgbClr val="00B050"/>
                </a:solidFill>
              </a:rPr>
              <a:t>Δ</a:t>
            </a:r>
            <a:r>
              <a:rPr lang="en-US" sz="1800" b="1" dirty="0" smtClean="0">
                <a:solidFill>
                  <a:srgbClr val="00B050"/>
                </a:solidFill>
              </a:rPr>
              <a:t>I, </a:t>
            </a:r>
            <a:r>
              <a:rPr lang="en-US" sz="1800" b="1" dirty="0" smtClean="0">
                <a:solidFill>
                  <a:srgbClr val="7030A0"/>
                </a:solidFill>
              </a:rPr>
              <a:t>switching frequency </a:t>
            </a:r>
            <a:r>
              <a:rPr lang="en-US" sz="1800" b="1" dirty="0" err="1" smtClean="0">
                <a:solidFill>
                  <a:srgbClr val="7030A0"/>
                </a:solidFill>
              </a:rPr>
              <a:t>f</a:t>
            </a:r>
            <a:r>
              <a:rPr lang="en-US" sz="1800" b="1" baseline="-25000" dirty="0" err="1" smtClean="0">
                <a:solidFill>
                  <a:srgbClr val="7030A0"/>
                </a:solidFill>
              </a:rPr>
              <a:t>s</a:t>
            </a:r>
            <a:r>
              <a:rPr lang="en-US" sz="1800" b="1" dirty="0" smtClean="0">
                <a:solidFill>
                  <a:srgbClr val="7030A0"/>
                </a:solidFill>
              </a:rPr>
              <a:t> depends</a:t>
            </a:r>
            <a:r>
              <a:rPr lang="en-US" sz="1800" b="1" dirty="0" smtClean="0">
                <a:solidFill>
                  <a:srgbClr val="00B050"/>
                </a:solidFill>
              </a:rPr>
              <a:t> on back </a:t>
            </a:r>
            <a:r>
              <a:rPr lang="en-US" sz="1800" b="1" dirty="0" err="1" smtClean="0">
                <a:solidFill>
                  <a:srgbClr val="00B050"/>
                </a:solidFill>
              </a:rPr>
              <a:t>emf</a:t>
            </a:r>
            <a:r>
              <a:rPr lang="en-US" sz="1800" b="1" dirty="0" smtClean="0">
                <a:solidFill>
                  <a:srgbClr val="00B050"/>
                </a:solidFill>
              </a:rPr>
              <a:t> </a:t>
            </a:r>
            <a:r>
              <a:rPr lang="en-US" sz="1800" b="1" dirty="0" err="1" smtClean="0">
                <a:solidFill>
                  <a:srgbClr val="00B050"/>
                </a:solidFill>
              </a:rPr>
              <a:t>E</a:t>
            </a:r>
            <a:r>
              <a:rPr lang="en-US" sz="1800" b="1" baseline="-25000" dirty="0" err="1" smtClean="0">
                <a:solidFill>
                  <a:srgbClr val="00B050"/>
                </a:solidFill>
              </a:rPr>
              <a:t>c</a:t>
            </a:r>
            <a:endParaRPr lang="en-US" sz="1800" b="1" baseline="-25000" dirty="0">
              <a:solidFill>
                <a:srgbClr val="00B050"/>
              </a:solidFill>
            </a:endParaRPr>
          </a:p>
        </p:txBody>
      </p:sp>
      <p:graphicFrame>
        <p:nvGraphicFramePr>
          <p:cNvPr id="1689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8794011"/>
              </p:ext>
            </p:extLst>
          </p:nvPr>
        </p:nvGraphicFramePr>
        <p:xfrm>
          <a:off x="3619500" y="295109"/>
          <a:ext cx="1981200" cy="457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64" name="Equation" r:id="rId3" imgW="952200" imgH="241200" progId="Equation.3">
                  <p:embed/>
                </p:oleObj>
              </mc:Choice>
              <mc:Fallback>
                <p:oleObj name="Equation" r:id="rId3" imgW="952200" imgH="241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500" y="295109"/>
                        <a:ext cx="1981200" cy="4571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7436928"/>
              </p:ext>
            </p:extLst>
          </p:nvPr>
        </p:nvGraphicFramePr>
        <p:xfrm>
          <a:off x="685800" y="1143000"/>
          <a:ext cx="14890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65" name="Equation" r:id="rId5" imgW="622080" imgH="431640" progId="Equation.3">
                  <p:embed/>
                </p:oleObj>
              </mc:Choice>
              <mc:Fallback>
                <p:oleObj name="Equation" r:id="rId5" imgW="622080" imgH="431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143000"/>
                        <a:ext cx="148907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1210802"/>
              </p:ext>
            </p:extLst>
          </p:nvPr>
        </p:nvGraphicFramePr>
        <p:xfrm>
          <a:off x="2606007" y="1295400"/>
          <a:ext cx="4389437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66" name="Equation" r:id="rId7" imgW="1269720" imgH="558720" progId="Equation.3">
                  <p:embed/>
                </p:oleObj>
              </mc:Choice>
              <mc:Fallback>
                <p:oleObj name="Equation" r:id="rId7" imgW="1269720" imgH="55872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6007" y="1295400"/>
                        <a:ext cx="4389437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2247353"/>
              </p:ext>
            </p:extLst>
          </p:nvPr>
        </p:nvGraphicFramePr>
        <p:xfrm>
          <a:off x="5607050" y="0"/>
          <a:ext cx="33845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67" name="Equation" r:id="rId9" imgW="1231560" imgH="583920" progId="Equation.3">
                  <p:embed/>
                </p:oleObj>
              </mc:Choice>
              <mc:Fallback>
                <p:oleObj name="Equation" r:id="rId9" imgW="123156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7050" y="0"/>
                        <a:ext cx="338455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8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8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763000" cy="6629400"/>
          </a:xfrm>
        </p:spPr>
        <p:txBody>
          <a:bodyPr>
            <a:normAutofit/>
          </a:bodyPr>
          <a:lstStyle/>
          <a:p>
            <a:endParaRPr lang="en-US" b="1" dirty="0" smtClean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When </a:t>
            </a:r>
            <a:r>
              <a:rPr lang="en-US" b="1" dirty="0" err="1" smtClean="0">
                <a:solidFill>
                  <a:srgbClr val="C00000"/>
                </a:solidFill>
              </a:rPr>
              <a:t>E</a:t>
            </a:r>
            <a:r>
              <a:rPr lang="en-US" b="1" baseline="-25000" dirty="0" err="1" smtClean="0">
                <a:solidFill>
                  <a:srgbClr val="C00000"/>
                </a:solidFill>
              </a:rPr>
              <a:t>c</a:t>
            </a:r>
            <a:r>
              <a:rPr lang="en-US" b="1" dirty="0" smtClean="0">
                <a:solidFill>
                  <a:srgbClr val="C00000"/>
                </a:solidFill>
              </a:rPr>
              <a:t> = 0, f</a:t>
            </a:r>
            <a:r>
              <a:rPr lang="en-US" b="1" baseline="-25000" dirty="0" smtClean="0">
                <a:solidFill>
                  <a:srgbClr val="C00000"/>
                </a:solidFill>
              </a:rPr>
              <a:t>s</a:t>
            </a:r>
            <a:r>
              <a:rPr lang="en-US" b="1" dirty="0" smtClean="0">
                <a:solidFill>
                  <a:srgbClr val="C00000"/>
                </a:solidFill>
              </a:rPr>
              <a:t> is maximum</a:t>
            </a:r>
          </a:p>
          <a:p>
            <a:r>
              <a:rPr lang="en-US" b="1" dirty="0" smtClean="0">
                <a:solidFill>
                  <a:srgbClr val="00B0F0"/>
                </a:solidFill>
              </a:rPr>
              <a:t>Switching frequency  </a:t>
            </a: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00B050"/>
                </a:solidFill>
              </a:rPr>
              <a:t>When </a:t>
            </a:r>
            <a:r>
              <a:rPr lang="en-US" b="1" dirty="0" err="1" smtClean="0">
                <a:solidFill>
                  <a:srgbClr val="00B050"/>
                </a:solidFill>
              </a:rPr>
              <a:t>E</a:t>
            </a:r>
            <a:r>
              <a:rPr lang="en-US" b="1" baseline="-25000" dirty="0" err="1" smtClean="0">
                <a:solidFill>
                  <a:srgbClr val="00B050"/>
                </a:solidFill>
              </a:rPr>
              <a:t>c</a:t>
            </a:r>
            <a:r>
              <a:rPr lang="en-US" b="1" dirty="0" smtClean="0">
                <a:solidFill>
                  <a:srgbClr val="00B050"/>
                </a:solidFill>
              </a:rPr>
              <a:t> varies  </a:t>
            </a:r>
            <a:r>
              <a:rPr lang="en-US" b="1" dirty="0" err="1" smtClean="0">
                <a:solidFill>
                  <a:srgbClr val="00B050"/>
                </a:solidFill>
              </a:rPr>
              <a:t>sinusoidally</a:t>
            </a:r>
            <a:r>
              <a:rPr lang="en-US" b="1" dirty="0" smtClean="0">
                <a:solidFill>
                  <a:srgbClr val="00B050"/>
                </a:solidFill>
              </a:rPr>
              <a:t>,     </a:t>
            </a:r>
            <a:r>
              <a:rPr lang="en-US" b="1" dirty="0" err="1" smtClean="0">
                <a:solidFill>
                  <a:srgbClr val="00B050"/>
                </a:solidFill>
              </a:rPr>
              <a:t>E</a:t>
            </a:r>
            <a:r>
              <a:rPr lang="en-US" b="1" baseline="-25000" dirty="0" err="1" smtClean="0">
                <a:solidFill>
                  <a:srgbClr val="00B050"/>
                </a:solidFill>
              </a:rPr>
              <a:t>c</a:t>
            </a:r>
            <a:r>
              <a:rPr lang="en-US" b="1" baseline="-25000" dirty="0" smtClean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= m sin</a:t>
            </a:r>
            <a:r>
              <a:rPr lang="el-GR" b="1" dirty="0" smtClean="0">
                <a:solidFill>
                  <a:srgbClr val="00B050"/>
                </a:solidFill>
              </a:rPr>
              <a:t>ω</a:t>
            </a:r>
            <a:r>
              <a:rPr lang="en-US" b="1" dirty="0" smtClean="0">
                <a:solidFill>
                  <a:srgbClr val="00B050"/>
                </a:solidFill>
              </a:rPr>
              <a:t>t</a:t>
            </a:r>
            <a:endParaRPr lang="en-US" b="1" baseline="-25000" dirty="0">
              <a:solidFill>
                <a:srgbClr val="00B050"/>
              </a:solidFill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4397734"/>
              </p:ext>
            </p:extLst>
          </p:nvPr>
        </p:nvGraphicFramePr>
        <p:xfrm>
          <a:off x="381000" y="2590800"/>
          <a:ext cx="120015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369" name="Equation" r:id="rId3" imgW="317160" imgH="228600" progId="Equation.3">
                  <p:embed/>
                </p:oleObj>
              </mc:Choice>
              <mc:Fallback>
                <p:oleObj name="Equation" r:id="rId3" imgW="31716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590800"/>
                        <a:ext cx="1200150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7355963"/>
              </p:ext>
            </p:extLst>
          </p:nvPr>
        </p:nvGraphicFramePr>
        <p:xfrm>
          <a:off x="1828800" y="2514601"/>
          <a:ext cx="14843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370" name="Equation" r:id="rId5" imgW="444240" imgH="228600" progId="Equation.3">
                  <p:embed/>
                </p:oleObj>
              </mc:Choice>
              <mc:Fallback>
                <p:oleObj name="Equation" r:id="rId5" imgW="44424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514601"/>
                        <a:ext cx="148431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6290538"/>
              </p:ext>
            </p:extLst>
          </p:nvPr>
        </p:nvGraphicFramePr>
        <p:xfrm>
          <a:off x="5462589" y="1653744"/>
          <a:ext cx="1155700" cy="3512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371" name="Equation" r:id="rId7" imgW="482400" imgH="228600" progId="Equation.3">
                  <p:embed/>
                </p:oleObj>
              </mc:Choice>
              <mc:Fallback>
                <p:oleObj name="Equation" r:id="rId7" imgW="48240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2589" y="1653744"/>
                        <a:ext cx="1155700" cy="3512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4665638"/>
              </p:ext>
            </p:extLst>
          </p:nvPr>
        </p:nvGraphicFramePr>
        <p:xfrm>
          <a:off x="6896101" y="1528330"/>
          <a:ext cx="1752600" cy="605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372" name="Equation" r:id="rId9" imgW="406080" imgH="393480" progId="Equation.3">
                  <p:embed/>
                </p:oleObj>
              </mc:Choice>
              <mc:Fallback>
                <p:oleObj name="Equation" r:id="rId9" imgW="406080" imgH="3934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6101" y="1528330"/>
                        <a:ext cx="1752600" cy="6052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7639722"/>
              </p:ext>
            </p:extLst>
          </p:nvPr>
        </p:nvGraphicFramePr>
        <p:xfrm>
          <a:off x="3344069" y="2364099"/>
          <a:ext cx="3138487" cy="1171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373" name="Equation" r:id="rId11" imgW="939600" imgH="558720" progId="Equation.3">
                  <p:embed/>
                </p:oleObj>
              </mc:Choice>
              <mc:Fallback>
                <p:oleObj name="Equation" r:id="rId11" imgW="939600" imgH="55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4069" y="2364099"/>
                        <a:ext cx="3138487" cy="11711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4397734"/>
              </p:ext>
            </p:extLst>
          </p:nvPr>
        </p:nvGraphicFramePr>
        <p:xfrm>
          <a:off x="533400" y="4800600"/>
          <a:ext cx="120015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374" name="Equation" r:id="rId13" imgW="317160" imgH="228600" progId="Equation.3">
                  <p:embed/>
                </p:oleObj>
              </mc:Choice>
              <mc:Fallback>
                <p:oleObj name="Equation" r:id="rId13" imgW="317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800600"/>
                        <a:ext cx="1200150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7735083"/>
              </p:ext>
            </p:extLst>
          </p:nvPr>
        </p:nvGraphicFramePr>
        <p:xfrm>
          <a:off x="1981200" y="4724400"/>
          <a:ext cx="1484313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375" name="Equation" r:id="rId14" imgW="444240" imgH="228600" progId="Equation.3">
                  <p:embed/>
                </p:oleObj>
              </mc:Choice>
              <mc:Fallback>
                <p:oleObj name="Equation" r:id="rId14" imgW="4442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724400"/>
                        <a:ext cx="1484313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9740006"/>
              </p:ext>
            </p:extLst>
          </p:nvPr>
        </p:nvGraphicFramePr>
        <p:xfrm>
          <a:off x="3276600" y="4269220"/>
          <a:ext cx="3732212" cy="257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376" name="Equation" r:id="rId15" imgW="1117440" imgH="939600" progId="Equation.3">
                  <p:embed/>
                </p:oleObj>
              </mc:Choice>
              <mc:Fallback>
                <p:oleObj name="Equation" r:id="rId15" imgW="111744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269220"/>
                        <a:ext cx="3732212" cy="257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83278"/>
              </p:ext>
            </p:extLst>
          </p:nvPr>
        </p:nvGraphicFramePr>
        <p:xfrm>
          <a:off x="91156" y="254760"/>
          <a:ext cx="14890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377" name="Equation" r:id="rId17" imgW="622080" imgH="431640" progId="Equation.3">
                  <p:embed/>
                </p:oleObj>
              </mc:Choice>
              <mc:Fallback>
                <p:oleObj name="Equation" r:id="rId17" imgW="622080" imgH="431640" progId="Equation.3">
                  <p:embed/>
                  <p:pic>
                    <p:nvPicPr>
                      <p:cNvPr id="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56" y="254760"/>
                        <a:ext cx="148907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7347089"/>
              </p:ext>
            </p:extLst>
          </p:nvPr>
        </p:nvGraphicFramePr>
        <p:xfrm>
          <a:off x="2011363" y="407160"/>
          <a:ext cx="4389437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378" name="Equation" r:id="rId19" imgW="1269720" imgH="558720" progId="Equation.3">
                  <p:embed/>
                </p:oleObj>
              </mc:Choice>
              <mc:Fallback>
                <p:oleObj name="Equation" r:id="rId19" imgW="1269720" imgH="558720" progId="Equation.3">
                  <p:embed/>
                  <p:pic>
                    <p:nvPicPr>
                      <p:cNvPr id="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1363" y="407160"/>
                        <a:ext cx="4389437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915400" cy="61722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For a fixed tolerance band </a:t>
            </a:r>
            <a:r>
              <a:rPr lang="el-GR" b="1" dirty="0" smtClean="0">
                <a:solidFill>
                  <a:srgbClr val="00B050"/>
                </a:solidFill>
              </a:rPr>
              <a:t>Δ</a:t>
            </a:r>
            <a:r>
              <a:rPr lang="en-US" b="1" dirty="0" smtClean="0">
                <a:solidFill>
                  <a:srgbClr val="00B050"/>
                </a:solidFill>
              </a:rPr>
              <a:t>I, switching frequency </a:t>
            </a:r>
            <a:r>
              <a:rPr lang="en-US" b="1" dirty="0" err="1" smtClean="0">
                <a:solidFill>
                  <a:srgbClr val="00B050"/>
                </a:solidFill>
              </a:rPr>
              <a:t>f</a:t>
            </a:r>
            <a:r>
              <a:rPr lang="en-US" b="1" baseline="-25000" dirty="0" err="1" smtClean="0">
                <a:solidFill>
                  <a:srgbClr val="00B050"/>
                </a:solidFill>
              </a:rPr>
              <a:t>s</a:t>
            </a:r>
            <a:r>
              <a:rPr lang="en-US" b="1" dirty="0" smtClean="0">
                <a:solidFill>
                  <a:srgbClr val="00B050"/>
                </a:solidFill>
              </a:rPr>
              <a:t> varies with time around an average value at a frequency twice as that of the back </a:t>
            </a:r>
            <a:r>
              <a:rPr lang="en-US" b="1" dirty="0" err="1" smtClean="0">
                <a:solidFill>
                  <a:srgbClr val="00B050"/>
                </a:solidFill>
              </a:rPr>
              <a:t>emf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E</a:t>
            </a:r>
            <a:r>
              <a:rPr lang="en-US" b="1" baseline="-25000" dirty="0" err="1" smtClean="0">
                <a:solidFill>
                  <a:srgbClr val="00B050"/>
                </a:solidFill>
              </a:rPr>
              <a:t>c</a:t>
            </a:r>
            <a:endParaRPr lang="en-US" b="1" baseline="-25000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l-GR" b="1" dirty="0" smtClean="0">
                <a:solidFill>
                  <a:srgbClr val="C00000"/>
                </a:solidFill>
              </a:rPr>
              <a:t>Δ</a:t>
            </a:r>
            <a:r>
              <a:rPr lang="en-US" b="1" dirty="0" smtClean="0">
                <a:solidFill>
                  <a:srgbClr val="C00000"/>
                </a:solidFill>
              </a:rPr>
              <a:t>I is selected such that </a:t>
            </a:r>
            <a:r>
              <a:rPr lang="en-US" b="1" dirty="0" err="1" smtClean="0">
                <a:solidFill>
                  <a:srgbClr val="C00000"/>
                </a:solidFill>
              </a:rPr>
              <a:t>f</a:t>
            </a:r>
            <a:r>
              <a:rPr lang="en-US" b="1" baseline="-25000" dirty="0" err="1" smtClean="0">
                <a:solidFill>
                  <a:srgbClr val="C00000"/>
                </a:solidFill>
              </a:rPr>
              <a:t>s</a:t>
            </a:r>
            <a:r>
              <a:rPr lang="en-US" b="1" dirty="0" smtClean="0">
                <a:solidFill>
                  <a:srgbClr val="C00000"/>
                </a:solidFill>
              </a:rPr>
              <a:t> remains in the permitted value of the device.</a:t>
            </a:r>
            <a:endParaRPr lang="en-US" b="1" baseline="-25000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171010" name="Object 2"/>
          <p:cNvGraphicFramePr>
            <a:graphicFrameLocks noChangeAspect="1"/>
          </p:cNvGraphicFramePr>
          <p:nvPr/>
        </p:nvGraphicFramePr>
        <p:xfrm>
          <a:off x="457200" y="1066800"/>
          <a:ext cx="758825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163" name="Equation" r:id="rId3" imgW="317160" imgH="228600" progId="Equation.3">
                  <p:embed/>
                </p:oleObj>
              </mc:Choice>
              <mc:Fallback>
                <p:oleObj name="Equation" r:id="rId3" imgW="31716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066800"/>
                        <a:ext cx="758825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5044249"/>
              </p:ext>
            </p:extLst>
          </p:nvPr>
        </p:nvGraphicFramePr>
        <p:xfrm>
          <a:off x="1295400" y="609600"/>
          <a:ext cx="6248400" cy="153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164" name="Equation" r:id="rId5" imgW="2031840" imgH="558720" progId="Equation.3">
                  <p:embed/>
                </p:oleObj>
              </mc:Choice>
              <mc:Fallback>
                <p:oleObj name="Equation" r:id="rId5" imgW="2031840" imgH="5587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609600"/>
                        <a:ext cx="6248400" cy="153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6981075"/>
              </p:ext>
            </p:extLst>
          </p:nvPr>
        </p:nvGraphicFramePr>
        <p:xfrm>
          <a:off x="590550" y="2362200"/>
          <a:ext cx="87249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165" name="Equation" r:id="rId7" imgW="2768400" imgH="583920" progId="Equation.3">
                  <p:embed/>
                </p:oleObj>
              </mc:Choice>
              <mc:Fallback>
                <p:oleObj name="Equation" r:id="rId7" imgW="2768400" imgH="58392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" y="2362200"/>
                        <a:ext cx="8724900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1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1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1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1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u="sng" dirty="0" smtClean="0">
                <a:solidFill>
                  <a:srgbClr val="C00000"/>
                </a:solidFill>
              </a:rPr>
              <a:t>Factors that influence switching frequency</a:t>
            </a:r>
            <a:r>
              <a:rPr lang="en-US" b="1" dirty="0" smtClean="0">
                <a:solidFill>
                  <a:srgbClr val="C00000"/>
                </a:solidFill>
              </a:rPr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00B050"/>
                </a:solidFill>
              </a:rPr>
              <a:t>Induced counter </a:t>
            </a:r>
            <a:r>
              <a:rPr lang="en-US" b="1" dirty="0" err="1" smtClean="0">
                <a:solidFill>
                  <a:srgbClr val="00B050"/>
                </a:solidFill>
              </a:rPr>
              <a:t>emf</a:t>
            </a:r>
            <a:r>
              <a:rPr lang="en-US" b="1" dirty="0" smtClean="0">
                <a:solidFill>
                  <a:srgbClr val="00B050"/>
                </a:solidFill>
              </a:rPr>
              <a:t> of the load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00B050"/>
                </a:solidFill>
              </a:rPr>
              <a:t>Dc bus voltage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00B050"/>
                </a:solidFill>
              </a:rPr>
              <a:t>Current ripple.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0" indent="0">
              <a:buNone/>
            </a:pPr>
            <a:r>
              <a:rPr lang="en-US" b="1" u="sng" dirty="0" smtClean="0">
                <a:solidFill>
                  <a:srgbClr val="C00000"/>
                </a:solidFill>
              </a:rPr>
              <a:t>Effect of DC voltage limit: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There must be sufficient input dc source potential to force line currents in the desired direction.</a:t>
            </a:r>
          </a:p>
          <a:p>
            <a:r>
              <a:rPr lang="en-US" b="1" dirty="0" smtClean="0">
                <a:solidFill>
                  <a:srgbClr val="00B0F0"/>
                </a:solidFill>
              </a:rPr>
              <a:t>For low values of load back </a:t>
            </a:r>
            <a:r>
              <a:rPr lang="en-US" b="1" dirty="0" err="1" smtClean="0">
                <a:solidFill>
                  <a:srgbClr val="00B0F0"/>
                </a:solidFill>
              </a:rPr>
              <a:t>emf</a:t>
            </a:r>
            <a:r>
              <a:rPr lang="en-US" b="1" dirty="0" smtClean="0">
                <a:solidFill>
                  <a:srgbClr val="00B0F0"/>
                </a:solidFill>
              </a:rPr>
              <a:t>, magnitude of input dc source potential is not critical.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For high motor speed (large value of back </a:t>
            </a:r>
            <a:r>
              <a:rPr lang="en-US" b="1" dirty="0" err="1" smtClean="0">
                <a:solidFill>
                  <a:srgbClr val="7030A0"/>
                </a:solidFill>
              </a:rPr>
              <a:t>emf</a:t>
            </a:r>
            <a:r>
              <a:rPr lang="en-US" b="1" dirty="0" smtClean="0">
                <a:solidFill>
                  <a:srgbClr val="7030A0"/>
                </a:solidFill>
              </a:rPr>
              <a:t> E</a:t>
            </a:r>
            <a:r>
              <a:rPr lang="en-US" b="1" baseline="-25000" dirty="0" smtClean="0">
                <a:solidFill>
                  <a:srgbClr val="7030A0"/>
                </a:solidFill>
              </a:rPr>
              <a:t>C</a:t>
            </a:r>
            <a:r>
              <a:rPr lang="en-US" b="1" dirty="0" smtClean="0">
                <a:solidFill>
                  <a:srgbClr val="7030A0"/>
                </a:solidFill>
              </a:rPr>
              <a:t>) the inverter must be capable to command the desired current.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" y="152400"/>
            <a:ext cx="9144000" cy="6686550"/>
          </a:xfrm>
        </p:spPr>
        <p:txBody>
          <a:bodyPr>
            <a:normAutofit/>
          </a:bodyPr>
          <a:lstStyle/>
          <a:p>
            <a:pPr algn="just"/>
            <a:r>
              <a:rPr lang="en-US" sz="4000" b="1" u="sng" dirty="0" smtClean="0">
                <a:solidFill>
                  <a:srgbClr val="FF0000"/>
                </a:solidFill>
              </a:rPr>
              <a:t>Problems associated with voltage controlled inverters</a:t>
            </a: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PWM output voltage waveform causes current ripple. This increases motor losses.</a:t>
            </a: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 Extra current rating is required for devices.</a:t>
            </a:r>
          </a:p>
          <a:p>
            <a:pPr algn="just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A small unbalance in motor phase voltage leads to relatively large unbalance in motor current.</a:t>
            </a:r>
          </a:p>
          <a:p>
            <a:pPr algn="just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This causes extra heating and torque ripple in motor output.</a:t>
            </a:r>
          </a:p>
          <a:p>
            <a:pPr algn="just"/>
            <a:r>
              <a:rPr lang="en-US" b="1" dirty="0" smtClean="0">
                <a:solidFill>
                  <a:srgbClr val="00B050"/>
                </a:solidFill>
              </a:rPr>
              <a:t>Such constraints lead to high degree of precision for a fairly smooth sinusoidal waveform generation.</a:t>
            </a:r>
          </a:p>
          <a:p>
            <a:pPr algn="just"/>
            <a:endParaRPr lang="en-US" u="sng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265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1000"/>
            <a:ext cx="8686800" cy="61722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chemeClr val="tx1"/>
                </a:solidFill>
              </a:rPr>
              <a:t>In drive systems, </a:t>
            </a:r>
            <a:r>
              <a:rPr lang="en-US" b="1" dirty="0">
                <a:solidFill>
                  <a:srgbClr val="00B050"/>
                </a:solidFill>
              </a:rPr>
              <a:t>flux and developed torque depends on </a:t>
            </a:r>
            <a:r>
              <a:rPr lang="en-US" b="1" dirty="0" smtClean="0">
                <a:solidFill>
                  <a:srgbClr val="00B050"/>
                </a:solidFill>
              </a:rPr>
              <a:t>current </a:t>
            </a:r>
            <a:r>
              <a:rPr lang="en-US" b="1" dirty="0" smtClean="0">
                <a:solidFill>
                  <a:schemeClr val="tx1"/>
                </a:solidFill>
              </a:rPr>
              <a:t>and hence current control is important.</a:t>
            </a:r>
          </a:p>
          <a:p>
            <a:pPr algn="l"/>
            <a:endParaRPr lang="en-US" b="1" dirty="0" smtClean="0">
              <a:solidFill>
                <a:schemeClr val="tx1"/>
              </a:solidFill>
            </a:endParaRPr>
          </a:p>
          <a:p>
            <a:pPr algn="l"/>
            <a:r>
              <a:rPr lang="en-US" b="1" u="sng" dirty="0" smtClean="0">
                <a:solidFill>
                  <a:srgbClr val="C00000"/>
                </a:solidFill>
              </a:rPr>
              <a:t>Objectives of Current Control Scheme: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2600" b="1" dirty="0" smtClean="0">
                <a:solidFill>
                  <a:srgbClr val="00B050"/>
                </a:solidFill>
              </a:rPr>
              <a:t>Minimization of motor losses so that conventional motors can be used without derating</a:t>
            </a:r>
            <a:r>
              <a:rPr lang="en-US" sz="2600" dirty="0" smtClean="0"/>
              <a:t>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2600" b="1" dirty="0" smtClean="0">
                <a:solidFill>
                  <a:srgbClr val="0070C0"/>
                </a:solidFill>
              </a:rPr>
              <a:t>Minimization of peak device current.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2600" b="1" dirty="0" smtClean="0">
                <a:solidFill>
                  <a:srgbClr val="7030A0"/>
                </a:solidFill>
              </a:rPr>
              <a:t>Simplification of control scheme to reduce cost.</a:t>
            </a:r>
          </a:p>
          <a:p>
            <a:endParaRPr lang="en-US" sz="2600" dirty="0" smtClean="0"/>
          </a:p>
          <a:p>
            <a:pPr algn="l"/>
            <a:r>
              <a:rPr lang="en-US" sz="2600" b="1" dirty="0" smtClean="0">
                <a:solidFill>
                  <a:srgbClr val="C00000"/>
                </a:solidFill>
              </a:rPr>
              <a:t>These objectives can be met with independent current</a:t>
            </a:r>
          </a:p>
          <a:p>
            <a:pPr algn="l"/>
            <a:r>
              <a:rPr lang="en-US" sz="2600" b="1" dirty="0" smtClean="0">
                <a:solidFill>
                  <a:srgbClr val="C00000"/>
                </a:solidFill>
              </a:rPr>
              <a:t>control  on each inverter output phase</a:t>
            </a:r>
          </a:p>
          <a:p>
            <a:pPr algn="l"/>
            <a:endParaRPr lang="en-US" b="1" dirty="0" smtClean="0">
              <a:solidFill>
                <a:schemeClr val="tx2"/>
              </a:solidFill>
            </a:endParaRPr>
          </a:p>
          <a:p>
            <a:pPr algn="l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" y="0"/>
            <a:ext cx="5029199" cy="3352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3124200"/>
            <a:ext cx="9144000" cy="35209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ts val="2800"/>
              <a:buFont typeface="Arial"/>
              <a:buChar char="•"/>
            </a:pPr>
            <a:r>
              <a:rPr 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Reference sine wave at the desired output frequency and proportional to desired current amplitude is generated.</a:t>
            </a:r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Actual motor current is compared with these reference waveforms.</a:t>
            </a:r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</a:pPr>
            <a:r>
              <a:rPr lang="en-US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If T</a:t>
            </a:r>
            <a:r>
              <a:rPr lang="en-US" sz="2000" b="1" baseline="-25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A+   </a:t>
            </a:r>
            <a:r>
              <a:rPr lang="en-US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is on and  the motor current is </a:t>
            </a:r>
            <a:r>
              <a:rPr 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positive and more 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than </a:t>
            </a:r>
            <a:r>
              <a:rPr 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the reference</a:t>
            </a:r>
            <a:r>
              <a:rPr lang="en-US" sz="20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endParaRPr lang="en-US" sz="2000" b="1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</a:pPr>
            <a:r>
              <a:rPr lang="en-US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b="1" baseline="-25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A+ </a:t>
            </a:r>
            <a:r>
              <a:rPr lang="en-US" sz="20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is turned off and T</a:t>
            </a:r>
            <a:r>
              <a:rPr lang="en-US" sz="2000" b="1" baseline="-25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b="1" baseline="-25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000" b="1" baseline="-25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is turned on</a:t>
            </a:r>
            <a:r>
              <a:rPr lang="en-US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</a:pPr>
            <a:r>
              <a:rPr lang="en-US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But the positive load current flows through D</a:t>
            </a:r>
            <a:r>
              <a:rPr lang="en-US" sz="2000" b="1" baseline="-25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A- </a:t>
            </a:r>
            <a:r>
              <a:rPr lang="en-US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and lower source.</a:t>
            </a:r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</a:pPr>
            <a:r>
              <a:rPr lang="en-US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Current magnitude decreases.  </a:t>
            </a:r>
          </a:p>
          <a:p>
            <a:pPr marL="228600" indent="-228600" algn="just">
              <a:lnSpc>
                <a:spcPct val="90000"/>
              </a:lnSpc>
              <a:spcBef>
                <a:spcPts val="1000"/>
              </a:spcBef>
            </a:pPr>
            <a:r>
              <a:rPr lang="en-US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When load current becomes lower than reference value</a:t>
            </a:r>
            <a:r>
              <a:rPr lang="en-US" sz="2400" b="1" dirty="0" smtClean="0">
                <a:solidFill>
                  <a:srgbClr val="00B050"/>
                </a:solidFill>
              </a:rPr>
              <a:t>, </a:t>
            </a:r>
            <a:r>
              <a:rPr lang="en-US" sz="2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b="1" baseline="-25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b="1" baseline="-25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0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is turned on and current magnitude increases.  </a:t>
            </a:r>
            <a:endParaRPr lang="en-US" sz="2000" b="1" dirty="0" smtClean="0">
              <a:solidFill>
                <a:srgbClr val="00B050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9728501"/>
              </p:ext>
            </p:extLst>
          </p:nvPr>
        </p:nvGraphicFramePr>
        <p:xfrm>
          <a:off x="5334000" y="-4763"/>
          <a:ext cx="3810000" cy="27863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73" name="Visio" r:id="rId4" imgW="2971800" imgH="2514600" progId="Visio.Drawing.11">
                  <p:embed/>
                </p:oleObj>
              </mc:Choice>
              <mc:Fallback>
                <p:oleObj name="Visio" r:id="rId4" imgW="2971800" imgH="251460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34000" y="-4763"/>
                        <a:ext cx="3810000" cy="27863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0"/>
            <a:ext cx="8991600" cy="67056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4321986"/>
              </p:ext>
            </p:extLst>
          </p:nvPr>
        </p:nvGraphicFramePr>
        <p:xfrm>
          <a:off x="0" y="685800"/>
          <a:ext cx="9144000" cy="245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9" name="Visio" r:id="rId3" imgW="6781680" imgH="2455920" progId="Visio.Drawing.11">
                  <p:embed/>
                </p:oleObj>
              </mc:Choice>
              <mc:Fallback>
                <p:oleObj name="Visio" r:id="rId3" imgW="6781680" imgH="245592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685800"/>
                        <a:ext cx="9144000" cy="2455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Oval 4"/>
          <p:cNvSpPr/>
          <p:nvPr/>
        </p:nvSpPr>
        <p:spPr>
          <a:xfrm>
            <a:off x="0" y="990600"/>
            <a:ext cx="457200" cy="609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" y="728990"/>
            <a:ext cx="83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ref</a:t>
            </a:r>
            <a:endParaRPr lang="en-US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447800" y="2286000"/>
            <a:ext cx="304800" cy="533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447800" y="2559627"/>
            <a:ext cx="83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19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n-US" b="1" dirty="0" smtClean="0">
                <a:solidFill>
                  <a:srgbClr val="C00000"/>
                </a:solidFill>
              </a:rPr>
              <a:t>problem associated with this scheme is the maximum operating frequency of the inverter.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n-US" b="1" dirty="0" smtClean="0">
                <a:solidFill>
                  <a:srgbClr val="00B050"/>
                </a:solidFill>
              </a:rPr>
              <a:t>Inverter losses are proportional to frequency  and must be limited.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None/>
            </a:pPr>
            <a:endParaRPr lang="en-US" b="1" dirty="0" smtClean="0">
              <a:solidFill>
                <a:srgbClr val="00B050"/>
              </a:solidFill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n-US" b="1" dirty="0" smtClean="0">
                <a:solidFill>
                  <a:srgbClr val="0070C0"/>
                </a:solidFill>
              </a:rPr>
              <a:t>This can be achieved by introducing a small amount of hysteresis into the comparator.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915400" cy="838199"/>
          </a:xfrm>
        </p:spPr>
        <p:txBody>
          <a:bodyPr>
            <a:normAutofit fontScale="90000"/>
          </a:bodyPr>
          <a:lstStyle/>
          <a:p>
            <a:pPr algn="l"/>
            <a:r>
              <a:rPr lang="en-US" b="1" u="sng" dirty="0" smtClean="0">
                <a:solidFill>
                  <a:srgbClr val="C00000"/>
                </a:solidFill>
              </a:rPr>
              <a:t>Hysteresis Band Current Controlled PWM</a:t>
            </a:r>
            <a:br>
              <a:rPr lang="en-US" b="1" u="sng" dirty="0" smtClean="0">
                <a:solidFill>
                  <a:srgbClr val="C00000"/>
                </a:solidFill>
              </a:rPr>
            </a:br>
            <a:endParaRPr lang="en-US" b="1" u="sng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3581400"/>
            <a:ext cx="8915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B050"/>
                </a:solidFill>
              </a:rPr>
              <a:t>Hysteresis band PWM is </a:t>
            </a:r>
            <a:r>
              <a:rPr lang="en-US" sz="2400" b="1" dirty="0">
                <a:solidFill>
                  <a:srgbClr val="00B050"/>
                </a:solidFill>
              </a:rPr>
              <a:t>a current </a:t>
            </a:r>
            <a:r>
              <a:rPr lang="en-US" sz="2400" b="1" dirty="0" smtClean="0">
                <a:solidFill>
                  <a:srgbClr val="00B050"/>
                </a:solidFill>
              </a:rPr>
              <a:t>feedback control method of PWM.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7030A0"/>
                </a:solidFill>
              </a:rPr>
              <a:t>actual current track the command current within a hysteresis band.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The control circuit generates the sine reference current wave of desired magnitude and frequency.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B050"/>
                </a:solidFill>
              </a:rPr>
              <a:t>It is compared with actual phase current wave. </a:t>
            </a:r>
            <a:endParaRPr lang="en-US" sz="2400" b="1" dirty="0">
              <a:solidFill>
                <a:srgbClr val="00B050"/>
              </a:solidFill>
            </a:endParaRPr>
          </a:p>
        </p:txBody>
      </p:sp>
      <p:graphicFrame>
        <p:nvGraphicFramePr>
          <p:cNvPr id="1382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5342072"/>
              </p:ext>
            </p:extLst>
          </p:nvPr>
        </p:nvGraphicFramePr>
        <p:xfrm>
          <a:off x="0" y="381000"/>
          <a:ext cx="3429000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96" name="Visio" r:id="rId3" imgW="1427567" imgH="1049466" progId="Visio.Drawing.11">
                  <p:embed/>
                </p:oleObj>
              </mc:Choice>
              <mc:Fallback>
                <p:oleObj name="Visio" r:id="rId3" imgW="1427567" imgH="1049466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81000"/>
                        <a:ext cx="3429000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857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8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8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2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8710836"/>
              </p:ext>
            </p:extLst>
          </p:nvPr>
        </p:nvGraphicFramePr>
        <p:xfrm>
          <a:off x="6553200" y="4380601"/>
          <a:ext cx="2884261" cy="211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46" name="Visio" r:id="rId3" imgW="1427567" imgH="1049466" progId="Visio.Drawing.11">
                  <p:embed/>
                </p:oleObj>
              </mc:Choice>
              <mc:Fallback>
                <p:oleObj name="Visio" r:id="rId3" imgW="1427567" imgH="1049466" progId="Visio.Drawing.11">
                  <p:embed/>
                  <p:pic>
                    <p:nvPicPr>
                      <p:cNvPr id="13824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4380601"/>
                        <a:ext cx="2884261" cy="211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6705600" y="4572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810500" y="1204912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19755" y="-218420"/>
            <a:ext cx="495300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C00000"/>
                </a:solidFill>
              </a:rPr>
              <a:t>i</a:t>
            </a:r>
            <a:r>
              <a:rPr lang="en-US" sz="2800" baseline="-25000" dirty="0" err="1">
                <a:solidFill>
                  <a:srgbClr val="C00000"/>
                </a:solidFill>
              </a:rPr>
              <a:t>o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9912" y="-143858"/>
            <a:ext cx="616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i</a:t>
            </a:r>
            <a:r>
              <a:rPr lang="en-US" sz="2800" baseline="-25000" dirty="0" smtClean="0">
                <a:solidFill>
                  <a:srgbClr val="00B050"/>
                </a:solidFill>
              </a:rPr>
              <a:t>0</a:t>
            </a:r>
            <a:r>
              <a:rPr lang="en-US" sz="2800" baseline="30000" dirty="0" smtClean="0">
                <a:solidFill>
                  <a:srgbClr val="00B050"/>
                </a:solidFill>
              </a:rPr>
              <a:t>*</a:t>
            </a:r>
            <a:endParaRPr lang="en-US" sz="2800" dirty="0">
              <a:solidFill>
                <a:srgbClr val="00B050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363682" y="1442082"/>
            <a:ext cx="9140970" cy="63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304800" y="-304800"/>
            <a:ext cx="36809" cy="5019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18"/>
          <p:cNvSpPr/>
          <p:nvPr/>
        </p:nvSpPr>
        <p:spPr>
          <a:xfrm>
            <a:off x="363682" y="605137"/>
            <a:ext cx="4720936" cy="968953"/>
          </a:xfrm>
          <a:custGeom>
            <a:avLst/>
            <a:gdLst>
              <a:gd name="connsiteX0" fmla="*/ 0 w 2625878"/>
              <a:gd name="connsiteY0" fmla="*/ 748152 h 809632"/>
              <a:gd name="connsiteX1" fmla="*/ 1122218 w 2625878"/>
              <a:gd name="connsiteY1" fmla="*/ 6 h 809632"/>
              <a:gd name="connsiteX2" fmla="*/ 2466109 w 2625878"/>
              <a:gd name="connsiteY2" fmla="*/ 734297 h 809632"/>
              <a:gd name="connsiteX3" fmla="*/ 2549236 w 2625878"/>
              <a:gd name="connsiteY3" fmla="*/ 748152 h 809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5878" h="809632">
                <a:moveTo>
                  <a:pt x="0" y="748152"/>
                </a:moveTo>
                <a:cubicBezTo>
                  <a:pt x="355600" y="375233"/>
                  <a:pt x="711200" y="2315"/>
                  <a:pt x="1122218" y="6"/>
                </a:cubicBezTo>
                <a:cubicBezTo>
                  <a:pt x="1533236" y="-2303"/>
                  <a:pt x="2228273" y="609606"/>
                  <a:pt x="2466109" y="734297"/>
                </a:cubicBezTo>
                <a:cubicBezTo>
                  <a:pt x="2703945" y="858988"/>
                  <a:pt x="2626590" y="803570"/>
                  <a:pt x="2549236" y="748152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Freeform 20"/>
          <p:cNvSpPr/>
          <p:nvPr/>
        </p:nvSpPr>
        <p:spPr>
          <a:xfrm rot="10800000">
            <a:off x="4343400" y="1345491"/>
            <a:ext cx="4720936" cy="968953"/>
          </a:xfrm>
          <a:custGeom>
            <a:avLst/>
            <a:gdLst>
              <a:gd name="connsiteX0" fmla="*/ 0 w 2625878"/>
              <a:gd name="connsiteY0" fmla="*/ 748152 h 809632"/>
              <a:gd name="connsiteX1" fmla="*/ 1122218 w 2625878"/>
              <a:gd name="connsiteY1" fmla="*/ 6 h 809632"/>
              <a:gd name="connsiteX2" fmla="*/ 2466109 w 2625878"/>
              <a:gd name="connsiteY2" fmla="*/ 734297 h 809632"/>
              <a:gd name="connsiteX3" fmla="*/ 2549236 w 2625878"/>
              <a:gd name="connsiteY3" fmla="*/ 748152 h 809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5878" h="809632">
                <a:moveTo>
                  <a:pt x="0" y="748152"/>
                </a:moveTo>
                <a:cubicBezTo>
                  <a:pt x="355600" y="375233"/>
                  <a:pt x="711200" y="2315"/>
                  <a:pt x="1122218" y="6"/>
                </a:cubicBezTo>
                <a:cubicBezTo>
                  <a:pt x="1533236" y="-2303"/>
                  <a:pt x="2228273" y="609606"/>
                  <a:pt x="2466109" y="734297"/>
                </a:cubicBezTo>
                <a:cubicBezTo>
                  <a:pt x="2703945" y="858988"/>
                  <a:pt x="2626590" y="803570"/>
                  <a:pt x="2549236" y="748152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00947" y="318670"/>
            <a:ext cx="483192" cy="76122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25"/>
          <p:cNvSpPr/>
          <p:nvPr/>
        </p:nvSpPr>
        <p:spPr>
          <a:xfrm>
            <a:off x="304800" y="95549"/>
            <a:ext cx="4720936" cy="968953"/>
          </a:xfrm>
          <a:custGeom>
            <a:avLst/>
            <a:gdLst>
              <a:gd name="connsiteX0" fmla="*/ 0 w 2625878"/>
              <a:gd name="connsiteY0" fmla="*/ 748152 h 809632"/>
              <a:gd name="connsiteX1" fmla="*/ 1122218 w 2625878"/>
              <a:gd name="connsiteY1" fmla="*/ 6 h 809632"/>
              <a:gd name="connsiteX2" fmla="*/ 2466109 w 2625878"/>
              <a:gd name="connsiteY2" fmla="*/ 734297 h 809632"/>
              <a:gd name="connsiteX3" fmla="*/ 2549236 w 2625878"/>
              <a:gd name="connsiteY3" fmla="*/ 748152 h 809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5878" h="809632">
                <a:moveTo>
                  <a:pt x="0" y="748152"/>
                </a:moveTo>
                <a:cubicBezTo>
                  <a:pt x="355600" y="375233"/>
                  <a:pt x="711200" y="2315"/>
                  <a:pt x="1122218" y="6"/>
                </a:cubicBezTo>
                <a:cubicBezTo>
                  <a:pt x="1533236" y="-2303"/>
                  <a:pt x="2228273" y="609606"/>
                  <a:pt x="2466109" y="734297"/>
                </a:cubicBezTo>
                <a:cubicBezTo>
                  <a:pt x="2703945" y="858988"/>
                  <a:pt x="2626590" y="803570"/>
                  <a:pt x="2549236" y="748152"/>
                </a:cubicBezTo>
              </a:path>
            </a:pathLst>
          </a:cu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Freeform 28"/>
          <p:cNvSpPr/>
          <p:nvPr/>
        </p:nvSpPr>
        <p:spPr>
          <a:xfrm rot="10800000">
            <a:off x="4423064" y="844777"/>
            <a:ext cx="4720936" cy="968953"/>
          </a:xfrm>
          <a:custGeom>
            <a:avLst/>
            <a:gdLst>
              <a:gd name="connsiteX0" fmla="*/ 0 w 2625878"/>
              <a:gd name="connsiteY0" fmla="*/ 748152 h 809632"/>
              <a:gd name="connsiteX1" fmla="*/ 1122218 w 2625878"/>
              <a:gd name="connsiteY1" fmla="*/ 6 h 809632"/>
              <a:gd name="connsiteX2" fmla="*/ 2466109 w 2625878"/>
              <a:gd name="connsiteY2" fmla="*/ 734297 h 809632"/>
              <a:gd name="connsiteX3" fmla="*/ 2549236 w 2625878"/>
              <a:gd name="connsiteY3" fmla="*/ 748152 h 809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5878" h="809632">
                <a:moveTo>
                  <a:pt x="0" y="748152"/>
                </a:moveTo>
                <a:cubicBezTo>
                  <a:pt x="355600" y="375233"/>
                  <a:pt x="711200" y="2315"/>
                  <a:pt x="1122218" y="6"/>
                </a:cubicBezTo>
                <a:cubicBezTo>
                  <a:pt x="1533236" y="-2303"/>
                  <a:pt x="2228273" y="609606"/>
                  <a:pt x="2466109" y="734297"/>
                </a:cubicBezTo>
                <a:cubicBezTo>
                  <a:pt x="2703945" y="858988"/>
                  <a:pt x="2626590" y="803570"/>
                  <a:pt x="2549236" y="748152"/>
                </a:cubicBezTo>
              </a:path>
            </a:pathLst>
          </a:cu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Freeform 29"/>
          <p:cNvSpPr/>
          <p:nvPr/>
        </p:nvSpPr>
        <p:spPr>
          <a:xfrm>
            <a:off x="363682" y="1176333"/>
            <a:ext cx="4720936" cy="968953"/>
          </a:xfrm>
          <a:custGeom>
            <a:avLst/>
            <a:gdLst>
              <a:gd name="connsiteX0" fmla="*/ 0 w 2625878"/>
              <a:gd name="connsiteY0" fmla="*/ 748152 h 809632"/>
              <a:gd name="connsiteX1" fmla="*/ 1122218 w 2625878"/>
              <a:gd name="connsiteY1" fmla="*/ 6 h 809632"/>
              <a:gd name="connsiteX2" fmla="*/ 2466109 w 2625878"/>
              <a:gd name="connsiteY2" fmla="*/ 734297 h 809632"/>
              <a:gd name="connsiteX3" fmla="*/ 2549236 w 2625878"/>
              <a:gd name="connsiteY3" fmla="*/ 748152 h 809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5878" h="809632">
                <a:moveTo>
                  <a:pt x="0" y="748152"/>
                </a:moveTo>
                <a:cubicBezTo>
                  <a:pt x="355600" y="375233"/>
                  <a:pt x="711200" y="2315"/>
                  <a:pt x="1122218" y="6"/>
                </a:cubicBezTo>
                <a:cubicBezTo>
                  <a:pt x="1533236" y="-2303"/>
                  <a:pt x="2228273" y="609606"/>
                  <a:pt x="2466109" y="734297"/>
                </a:cubicBezTo>
                <a:cubicBezTo>
                  <a:pt x="2703945" y="858988"/>
                  <a:pt x="2626590" y="803570"/>
                  <a:pt x="2549236" y="748152"/>
                </a:cubicBezTo>
              </a:path>
            </a:pathLst>
          </a:cu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Freeform 30"/>
          <p:cNvSpPr/>
          <p:nvPr/>
        </p:nvSpPr>
        <p:spPr>
          <a:xfrm rot="10800000">
            <a:off x="4481946" y="1925561"/>
            <a:ext cx="4720936" cy="968953"/>
          </a:xfrm>
          <a:custGeom>
            <a:avLst/>
            <a:gdLst>
              <a:gd name="connsiteX0" fmla="*/ 0 w 2625878"/>
              <a:gd name="connsiteY0" fmla="*/ 748152 h 809632"/>
              <a:gd name="connsiteX1" fmla="*/ 1122218 w 2625878"/>
              <a:gd name="connsiteY1" fmla="*/ 6 h 809632"/>
              <a:gd name="connsiteX2" fmla="*/ 2466109 w 2625878"/>
              <a:gd name="connsiteY2" fmla="*/ 734297 h 809632"/>
              <a:gd name="connsiteX3" fmla="*/ 2549236 w 2625878"/>
              <a:gd name="connsiteY3" fmla="*/ 748152 h 809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5878" h="809632">
                <a:moveTo>
                  <a:pt x="0" y="748152"/>
                </a:moveTo>
                <a:cubicBezTo>
                  <a:pt x="355600" y="375233"/>
                  <a:pt x="711200" y="2315"/>
                  <a:pt x="1122218" y="6"/>
                </a:cubicBezTo>
                <a:cubicBezTo>
                  <a:pt x="1533236" y="-2303"/>
                  <a:pt x="2228273" y="609606"/>
                  <a:pt x="2466109" y="734297"/>
                </a:cubicBezTo>
                <a:cubicBezTo>
                  <a:pt x="2703945" y="858988"/>
                  <a:pt x="2626590" y="803570"/>
                  <a:pt x="2549236" y="748152"/>
                </a:cubicBezTo>
              </a:path>
            </a:pathLst>
          </a:cu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2" name="Straight Connector 31"/>
          <p:cNvCxnSpPr>
            <a:stCxn id="19" idx="0"/>
          </p:cNvCxnSpPr>
          <p:nvPr/>
        </p:nvCxnSpPr>
        <p:spPr>
          <a:xfrm flipV="1">
            <a:off x="363682" y="543615"/>
            <a:ext cx="636985" cy="95689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26" idx="1"/>
          </p:cNvCxnSpPr>
          <p:nvPr/>
        </p:nvCxnSpPr>
        <p:spPr>
          <a:xfrm flipV="1">
            <a:off x="1589104" y="95556"/>
            <a:ext cx="733276" cy="117874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000667" y="567805"/>
            <a:ext cx="567655" cy="71508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280683" y="69874"/>
            <a:ext cx="808211" cy="127561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100028" y="469482"/>
            <a:ext cx="546964" cy="84816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635846" y="479150"/>
            <a:ext cx="677683" cy="130778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4293613" y="938769"/>
            <a:ext cx="546964" cy="84816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849672" y="983072"/>
            <a:ext cx="677683" cy="130778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5495204" y="1500512"/>
            <a:ext cx="546964" cy="84816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012819" y="1463865"/>
            <a:ext cx="677683" cy="130778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6664008" y="1761848"/>
            <a:ext cx="605846" cy="97668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7243360" y="1734839"/>
            <a:ext cx="546792" cy="103681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7809257" y="1500512"/>
            <a:ext cx="412118" cy="124706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8240480" y="1443839"/>
            <a:ext cx="453722" cy="90484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8723719" y="1089613"/>
            <a:ext cx="306627" cy="125906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342900" y="3496167"/>
            <a:ext cx="9140970" cy="36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940771" y="208391"/>
            <a:ext cx="106" cy="288814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1507147" y="358092"/>
            <a:ext cx="32432" cy="3325319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2326585" y="52575"/>
            <a:ext cx="2257" cy="4151159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3073066" y="246576"/>
            <a:ext cx="14759" cy="400503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3574139" y="-466138"/>
            <a:ext cx="13275" cy="4592209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4304819" y="454094"/>
            <a:ext cx="34050" cy="374964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4806720" y="589391"/>
            <a:ext cx="10773" cy="3564993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5487511" y="719562"/>
            <a:ext cx="12165" cy="348417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5997476" y="838200"/>
            <a:ext cx="15054" cy="343209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6690665" y="719562"/>
            <a:ext cx="16356" cy="353205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7286622" y="938769"/>
            <a:ext cx="25128" cy="331284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7798274" y="893566"/>
            <a:ext cx="28797" cy="331016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8191371" y="719562"/>
            <a:ext cx="64497" cy="355072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8686801" y="844776"/>
            <a:ext cx="57590" cy="337694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306314" y="2902846"/>
            <a:ext cx="634456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1550187" y="2902846"/>
            <a:ext cx="763122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087824" y="2962645"/>
            <a:ext cx="559168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291543" y="2963387"/>
            <a:ext cx="559168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5483000" y="2963387"/>
            <a:ext cx="559168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6703868" y="3047257"/>
            <a:ext cx="559168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7784998" y="3047257"/>
            <a:ext cx="470869" cy="74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8641597" y="3043874"/>
            <a:ext cx="470869" cy="74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940770" y="4158202"/>
            <a:ext cx="634456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2311427" y="4189731"/>
            <a:ext cx="763122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3600498" y="4154384"/>
            <a:ext cx="713031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4746152" y="4194852"/>
            <a:ext cx="736848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6015050" y="4154384"/>
            <a:ext cx="768482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7286620" y="4203734"/>
            <a:ext cx="559168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8229600" y="4191000"/>
            <a:ext cx="470869" cy="74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927495" y="2894514"/>
            <a:ext cx="0" cy="123979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519808" y="2876268"/>
            <a:ext cx="30379" cy="127811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2294492" y="2916400"/>
            <a:ext cx="30379" cy="127811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3055716" y="2973498"/>
            <a:ext cx="30379" cy="127811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3568373" y="2943604"/>
            <a:ext cx="30379" cy="127811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4289582" y="2943604"/>
            <a:ext cx="30379" cy="127811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>
            <a:off x="4791860" y="2998122"/>
            <a:ext cx="38456" cy="120561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H="1">
            <a:off x="5498474" y="3017242"/>
            <a:ext cx="1201" cy="117375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H="1">
            <a:off x="6011328" y="3029976"/>
            <a:ext cx="1201" cy="117375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H="1">
            <a:off x="6676498" y="3029976"/>
            <a:ext cx="1201" cy="117375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>
            <a:off x="7315404" y="3029976"/>
            <a:ext cx="1201" cy="117375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H="1">
            <a:off x="7798273" y="3077856"/>
            <a:ext cx="1201" cy="117375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H="1">
            <a:off x="8226399" y="2980626"/>
            <a:ext cx="1201" cy="117375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>
            <a:off x="8681945" y="3096532"/>
            <a:ext cx="1201" cy="117375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1" idx="3"/>
          </p:cNvCxnSpPr>
          <p:nvPr/>
        </p:nvCxnSpPr>
        <p:spPr>
          <a:xfrm flipH="1">
            <a:off x="621743" y="117752"/>
            <a:ext cx="304425" cy="97305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248" name="TextBox 138247"/>
          <p:cNvSpPr txBox="1"/>
          <p:nvPr/>
        </p:nvSpPr>
        <p:spPr>
          <a:xfrm>
            <a:off x="363682" y="4419600"/>
            <a:ext cx="55037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During positive half cycle of load current, T</a:t>
            </a:r>
            <a:r>
              <a:rPr lang="en-US" b="1" baseline="-25000" dirty="0">
                <a:solidFill>
                  <a:srgbClr val="00B050"/>
                </a:solidFill>
              </a:rPr>
              <a:t>A+</a:t>
            </a:r>
            <a:r>
              <a:rPr lang="en-US" b="1" dirty="0">
                <a:solidFill>
                  <a:srgbClr val="00B050"/>
                </a:solidFill>
              </a:rPr>
              <a:t> conducts  and i</a:t>
            </a:r>
            <a:r>
              <a:rPr lang="en-US" b="1" baseline="-25000" dirty="0">
                <a:solidFill>
                  <a:srgbClr val="00B050"/>
                </a:solidFill>
              </a:rPr>
              <a:t>0</a:t>
            </a:r>
            <a:r>
              <a:rPr lang="en-US" b="1" dirty="0">
                <a:solidFill>
                  <a:srgbClr val="00B050"/>
                </a:solidFill>
              </a:rPr>
              <a:t> rises.  When the current exceeds a prescribed hysteresis band then  T</a:t>
            </a:r>
            <a:r>
              <a:rPr lang="en-US" b="1" baseline="-25000" dirty="0">
                <a:solidFill>
                  <a:srgbClr val="00B050"/>
                </a:solidFill>
              </a:rPr>
              <a:t>A+</a:t>
            </a:r>
            <a:r>
              <a:rPr lang="en-US" b="1" dirty="0">
                <a:solidFill>
                  <a:srgbClr val="00B050"/>
                </a:solidFill>
              </a:rPr>
              <a:t> is turned Off and lower switch is turned ON. </a:t>
            </a:r>
            <a:endParaRPr lang="en-IN" dirty="0"/>
          </a:p>
        </p:txBody>
      </p:sp>
      <p:sp>
        <p:nvSpPr>
          <p:cNvPr id="138" name="TextBox 137"/>
          <p:cNvSpPr txBox="1"/>
          <p:nvPr/>
        </p:nvSpPr>
        <p:spPr>
          <a:xfrm>
            <a:off x="254674" y="5604379"/>
            <a:ext cx="5503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70C0"/>
                </a:solidFill>
              </a:rPr>
              <a:t>As </a:t>
            </a:r>
            <a:r>
              <a:rPr lang="en-US" b="1" dirty="0">
                <a:solidFill>
                  <a:srgbClr val="0070C0"/>
                </a:solidFill>
              </a:rPr>
              <a:t>the current crosses the lower band limit, the upper switch </a:t>
            </a:r>
            <a:r>
              <a:rPr lang="en-US" b="1" dirty="0">
                <a:solidFill>
                  <a:srgbClr val="00B050"/>
                </a:solidFill>
              </a:rPr>
              <a:t>T</a:t>
            </a:r>
            <a:r>
              <a:rPr lang="en-US" b="1" baseline="-25000" dirty="0">
                <a:solidFill>
                  <a:srgbClr val="00B050"/>
                </a:solidFill>
              </a:rPr>
              <a:t>A+</a:t>
            </a:r>
            <a:r>
              <a:rPr lang="en-US" b="1" dirty="0">
                <a:solidFill>
                  <a:srgbClr val="0070C0"/>
                </a:solidFill>
              </a:rPr>
              <a:t> is turned on again. 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2182308" y="5314287"/>
            <a:ext cx="3300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But D</a:t>
            </a:r>
            <a:r>
              <a:rPr lang="en-US" b="1" baseline="-25000" dirty="0">
                <a:solidFill>
                  <a:srgbClr val="7030A0"/>
                </a:solidFill>
              </a:rPr>
              <a:t>A-</a:t>
            </a:r>
            <a:r>
              <a:rPr lang="en-US" b="1" dirty="0">
                <a:solidFill>
                  <a:srgbClr val="7030A0"/>
                </a:solidFill>
              </a:rPr>
              <a:t> conducts. i</a:t>
            </a:r>
            <a:r>
              <a:rPr lang="en-US" b="1" baseline="-25000" dirty="0">
                <a:solidFill>
                  <a:srgbClr val="7030A0"/>
                </a:solidFill>
              </a:rPr>
              <a:t>0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decreases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145666" y="6202011"/>
            <a:ext cx="5503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The </a:t>
            </a:r>
            <a:r>
              <a:rPr lang="en-US" b="1" dirty="0">
                <a:solidFill>
                  <a:srgbClr val="C00000"/>
                </a:solidFill>
              </a:rPr>
              <a:t>output voltage changes from -0.5 </a:t>
            </a:r>
            <a:r>
              <a:rPr lang="en-US" b="1" dirty="0" err="1">
                <a:solidFill>
                  <a:srgbClr val="C00000"/>
                </a:solidFill>
              </a:rPr>
              <a:t>V</a:t>
            </a:r>
            <a:r>
              <a:rPr lang="en-US" b="1" baseline="-25000" dirty="0" err="1">
                <a:solidFill>
                  <a:srgbClr val="C00000"/>
                </a:solidFill>
              </a:rPr>
              <a:t>d</a:t>
            </a:r>
            <a:r>
              <a:rPr lang="en-US" b="1" dirty="0">
                <a:solidFill>
                  <a:srgbClr val="C00000"/>
                </a:solidFill>
              </a:rPr>
              <a:t> to +0.5 </a:t>
            </a:r>
            <a:r>
              <a:rPr lang="en-US" b="1" dirty="0" err="1">
                <a:solidFill>
                  <a:srgbClr val="C00000"/>
                </a:solidFill>
              </a:rPr>
              <a:t>V</a:t>
            </a:r>
            <a:r>
              <a:rPr lang="en-US" b="1" baseline="-25000" dirty="0" err="1">
                <a:solidFill>
                  <a:srgbClr val="C00000"/>
                </a:solidFill>
              </a:rPr>
              <a:t>d</a:t>
            </a:r>
            <a:r>
              <a:rPr lang="en-US" b="1" baseline="-25000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and the load current starts to rise. </a:t>
            </a:r>
          </a:p>
        </p:txBody>
      </p:sp>
      <p:sp>
        <p:nvSpPr>
          <p:cNvPr id="138251" name="TextBox 138250"/>
          <p:cNvSpPr txBox="1"/>
          <p:nvPr/>
        </p:nvSpPr>
        <p:spPr>
          <a:xfrm>
            <a:off x="1685101" y="2348680"/>
            <a:ext cx="643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V</a:t>
            </a:r>
            <a:r>
              <a:rPr lang="en-US" sz="2400" b="1" baseline="-25000" dirty="0" smtClean="0">
                <a:solidFill>
                  <a:srgbClr val="7030A0"/>
                </a:solidFill>
              </a:rPr>
              <a:t>o</a:t>
            </a:r>
            <a:endParaRPr lang="en-IN" sz="2400" b="1" baseline="-25000" dirty="0">
              <a:solidFill>
                <a:srgbClr val="7030A0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39670" y="2516747"/>
            <a:ext cx="8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7030A0"/>
                </a:solidFill>
              </a:rPr>
              <a:t>V</a:t>
            </a:r>
            <a:r>
              <a:rPr lang="en-US" sz="2400" b="1" baseline="-25000" dirty="0" err="1" smtClean="0">
                <a:solidFill>
                  <a:srgbClr val="7030A0"/>
                </a:solidFill>
              </a:rPr>
              <a:t>d</a:t>
            </a:r>
            <a:r>
              <a:rPr lang="en-US" sz="2400" b="1" baseline="30000" dirty="0" smtClean="0">
                <a:solidFill>
                  <a:srgbClr val="7030A0"/>
                </a:solidFill>
              </a:rPr>
              <a:t>/2</a:t>
            </a:r>
            <a:endParaRPr lang="en-IN" sz="2400" b="1" baseline="-25000" dirty="0">
              <a:solidFill>
                <a:srgbClr val="7030A0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327434" y="3622446"/>
            <a:ext cx="643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T</a:t>
            </a:r>
            <a:r>
              <a:rPr lang="en-US" sz="2400" b="1" baseline="-25000" dirty="0" smtClean="0">
                <a:solidFill>
                  <a:srgbClr val="7030A0"/>
                </a:solidFill>
              </a:rPr>
              <a:t>A+</a:t>
            </a:r>
            <a:endParaRPr lang="en-IN" sz="2400" b="1" baseline="-25000" dirty="0">
              <a:solidFill>
                <a:srgbClr val="7030A0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1047676" y="3483813"/>
            <a:ext cx="643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D</a:t>
            </a:r>
            <a:r>
              <a:rPr lang="en-US" sz="2400" b="1" baseline="-25000" dirty="0" smtClean="0">
                <a:solidFill>
                  <a:srgbClr val="7030A0"/>
                </a:solidFill>
              </a:rPr>
              <a:t>A-</a:t>
            </a:r>
            <a:endParaRPr lang="en-IN" sz="2400" b="1" baseline="-25000" dirty="0">
              <a:solidFill>
                <a:srgbClr val="7030A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953000" y="3642961"/>
            <a:ext cx="643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T</a:t>
            </a:r>
            <a:r>
              <a:rPr lang="en-US" sz="2400" b="1" baseline="-25000" dirty="0" smtClean="0">
                <a:solidFill>
                  <a:srgbClr val="7030A0"/>
                </a:solidFill>
              </a:rPr>
              <a:t>A-</a:t>
            </a:r>
            <a:endParaRPr lang="en-IN" sz="2400" b="1" baseline="-25000" dirty="0">
              <a:solidFill>
                <a:srgbClr val="7030A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526504" y="3412128"/>
            <a:ext cx="643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D</a:t>
            </a:r>
            <a:r>
              <a:rPr lang="en-US" sz="2400" b="1" baseline="-25000" dirty="0" smtClean="0">
                <a:solidFill>
                  <a:srgbClr val="7030A0"/>
                </a:solidFill>
              </a:rPr>
              <a:t>A+</a:t>
            </a:r>
            <a:endParaRPr lang="en-IN" sz="2400" b="1" baseline="-25000" dirty="0">
              <a:solidFill>
                <a:srgbClr val="7030A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142311" y="3733800"/>
            <a:ext cx="643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T</a:t>
            </a:r>
            <a:r>
              <a:rPr lang="en-US" sz="2400" b="1" baseline="-25000" dirty="0" smtClean="0">
                <a:solidFill>
                  <a:srgbClr val="7030A0"/>
                </a:solidFill>
              </a:rPr>
              <a:t>A-</a:t>
            </a:r>
            <a:endParaRPr lang="en-IN" sz="2400" b="1" baseline="-25000" dirty="0">
              <a:solidFill>
                <a:srgbClr val="7030A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781800" y="3505200"/>
            <a:ext cx="643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D</a:t>
            </a:r>
            <a:r>
              <a:rPr lang="en-US" sz="2400" b="1" baseline="-25000" dirty="0" smtClean="0">
                <a:solidFill>
                  <a:srgbClr val="7030A0"/>
                </a:solidFill>
              </a:rPr>
              <a:t>A+</a:t>
            </a:r>
            <a:endParaRPr lang="en-IN" sz="2400" b="1" baseline="-25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31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6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19" grpId="0" animBg="1"/>
      <p:bldP spid="21" grpId="0" animBg="1"/>
      <p:bldP spid="26" grpId="0" animBg="1"/>
      <p:bldP spid="29" grpId="0" animBg="1"/>
      <p:bldP spid="30" grpId="0" animBg="1"/>
      <p:bldP spid="31" grpId="0" animBg="1"/>
      <p:bldP spid="138248" grpId="0"/>
      <p:bldP spid="138" grpId="0"/>
      <p:bldP spid="139" grpId="0"/>
      <p:bldP spid="14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0"/>
            <a:ext cx="8686800" cy="66294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b="1" dirty="0" smtClean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00B050"/>
                </a:solidFill>
              </a:rPr>
              <a:t>When </a:t>
            </a:r>
            <a:r>
              <a:rPr lang="en-US" b="1" dirty="0" err="1" smtClean="0">
                <a:solidFill>
                  <a:srgbClr val="00B050"/>
                </a:solidFill>
              </a:rPr>
              <a:t>V</a:t>
            </a:r>
            <a:r>
              <a:rPr lang="en-US" b="1" baseline="-25000" dirty="0" err="1" smtClean="0">
                <a:solidFill>
                  <a:srgbClr val="00B050"/>
                </a:solidFill>
              </a:rPr>
              <a:t>n</a:t>
            </a:r>
            <a:r>
              <a:rPr lang="en-US" b="1" dirty="0" smtClean="0">
                <a:solidFill>
                  <a:srgbClr val="00B050"/>
                </a:solidFill>
              </a:rPr>
              <a:t> &lt; </a:t>
            </a:r>
            <a:r>
              <a:rPr lang="en-US" b="1" dirty="0" err="1" smtClean="0">
                <a:solidFill>
                  <a:srgbClr val="00B050"/>
                </a:solidFill>
              </a:rPr>
              <a:t>V</a:t>
            </a:r>
            <a:r>
              <a:rPr lang="en-US" b="1" baseline="-25000" dirty="0" err="1" smtClean="0">
                <a:solidFill>
                  <a:srgbClr val="00B050"/>
                </a:solidFill>
              </a:rPr>
              <a:t>p</a:t>
            </a:r>
            <a:r>
              <a:rPr lang="en-US" b="1" dirty="0" smtClean="0">
                <a:solidFill>
                  <a:srgbClr val="00B050"/>
                </a:solidFill>
              </a:rPr>
              <a:t>,   V</a:t>
            </a:r>
            <a:r>
              <a:rPr lang="en-US" b="1" baseline="-25000" dirty="0" smtClean="0">
                <a:solidFill>
                  <a:srgbClr val="00B050"/>
                </a:solidFill>
              </a:rPr>
              <a:t>0</a:t>
            </a:r>
            <a:r>
              <a:rPr lang="en-US" b="1" dirty="0" smtClean="0">
                <a:solidFill>
                  <a:srgbClr val="00B050"/>
                </a:solidFill>
              </a:rPr>
              <a:t> = +</a:t>
            </a:r>
            <a:r>
              <a:rPr lang="en-US" b="1" dirty="0" err="1" smtClean="0">
                <a:solidFill>
                  <a:srgbClr val="00B050"/>
                </a:solidFill>
              </a:rPr>
              <a:t>V</a:t>
            </a:r>
            <a:r>
              <a:rPr lang="en-US" b="1" baseline="-25000" dirty="0" err="1" smtClean="0">
                <a:solidFill>
                  <a:srgbClr val="00B050"/>
                </a:solidFill>
              </a:rPr>
              <a:t>sat</a:t>
            </a:r>
            <a:r>
              <a:rPr lang="en-US" b="1" dirty="0" smtClean="0">
                <a:solidFill>
                  <a:srgbClr val="00B050"/>
                </a:solidFill>
              </a:rPr>
              <a:t>            </a:t>
            </a:r>
          </a:p>
          <a:p>
            <a:endParaRPr lang="en-US" dirty="0" smtClean="0">
              <a:solidFill>
                <a:srgbClr val="00B050"/>
              </a:solidFill>
            </a:endParaRPr>
          </a:p>
          <a:p>
            <a:endParaRPr lang="en-US" dirty="0" smtClean="0"/>
          </a:p>
          <a:p>
            <a:r>
              <a:rPr lang="en-US" b="1" dirty="0" smtClean="0">
                <a:solidFill>
                  <a:srgbClr val="00B0F0"/>
                </a:solidFill>
              </a:rPr>
              <a:t>When </a:t>
            </a:r>
            <a:r>
              <a:rPr lang="en-US" b="1" dirty="0" err="1" smtClean="0">
                <a:solidFill>
                  <a:srgbClr val="00B0F0"/>
                </a:solidFill>
              </a:rPr>
              <a:t>V</a:t>
            </a:r>
            <a:r>
              <a:rPr lang="en-US" b="1" baseline="-25000" dirty="0" err="1" smtClean="0">
                <a:solidFill>
                  <a:srgbClr val="00B0F0"/>
                </a:solidFill>
              </a:rPr>
              <a:t>n</a:t>
            </a:r>
            <a:r>
              <a:rPr lang="en-US" b="1" dirty="0" smtClean="0">
                <a:solidFill>
                  <a:srgbClr val="00B0F0"/>
                </a:solidFill>
              </a:rPr>
              <a:t>  </a:t>
            </a:r>
            <a:r>
              <a:rPr lang="en-US" dirty="0" smtClean="0">
                <a:solidFill>
                  <a:srgbClr val="00B0F0"/>
                </a:solidFill>
              </a:rPr>
              <a:t>&gt; </a:t>
            </a:r>
            <a:r>
              <a:rPr lang="en-US" b="1" dirty="0" err="1" smtClean="0">
                <a:solidFill>
                  <a:srgbClr val="00B0F0"/>
                </a:solidFill>
              </a:rPr>
              <a:t>V</a:t>
            </a:r>
            <a:r>
              <a:rPr lang="en-US" b="1" baseline="-25000" dirty="0" err="1" smtClean="0">
                <a:solidFill>
                  <a:srgbClr val="00B0F0"/>
                </a:solidFill>
              </a:rPr>
              <a:t>p</a:t>
            </a:r>
            <a:r>
              <a:rPr lang="en-US" b="1" dirty="0" smtClean="0">
                <a:solidFill>
                  <a:srgbClr val="00B0F0"/>
                </a:solidFill>
              </a:rPr>
              <a:t>,   V</a:t>
            </a:r>
            <a:r>
              <a:rPr lang="en-US" b="1" baseline="-25000" dirty="0" smtClean="0">
                <a:solidFill>
                  <a:srgbClr val="00B0F0"/>
                </a:solidFill>
              </a:rPr>
              <a:t>0</a:t>
            </a:r>
            <a:r>
              <a:rPr lang="en-US" b="1" dirty="0" smtClean="0">
                <a:solidFill>
                  <a:srgbClr val="00B0F0"/>
                </a:solidFill>
              </a:rPr>
              <a:t> = - </a:t>
            </a:r>
            <a:r>
              <a:rPr lang="en-US" b="1" dirty="0" err="1" smtClean="0">
                <a:solidFill>
                  <a:srgbClr val="00B0F0"/>
                </a:solidFill>
              </a:rPr>
              <a:t>V</a:t>
            </a:r>
            <a:r>
              <a:rPr lang="en-US" b="1" baseline="-25000" dirty="0" err="1" smtClean="0">
                <a:solidFill>
                  <a:srgbClr val="00B0F0"/>
                </a:solidFill>
              </a:rPr>
              <a:t>sat</a:t>
            </a:r>
            <a:r>
              <a:rPr lang="en-US" b="1" dirty="0" smtClean="0">
                <a:solidFill>
                  <a:srgbClr val="00B0F0"/>
                </a:solidFill>
              </a:rPr>
              <a:t>            </a:t>
            </a:r>
          </a:p>
          <a:p>
            <a:endParaRPr lang="en-US" dirty="0"/>
          </a:p>
        </p:txBody>
      </p:sp>
      <p:graphicFrame>
        <p:nvGraphicFramePr>
          <p:cNvPr id="13721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6461977"/>
              </p:ext>
            </p:extLst>
          </p:nvPr>
        </p:nvGraphicFramePr>
        <p:xfrm>
          <a:off x="128587" y="3024187"/>
          <a:ext cx="31242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56" name="Equation" r:id="rId3" imgW="1015920" imgH="431640" progId="Equation.3">
                  <p:embed/>
                </p:oleObj>
              </mc:Choice>
              <mc:Fallback>
                <p:oleObj name="Equation" r:id="rId3" imgW="1015920" imgH="43164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" y="3024187"/>
                        <a:ext cx="312420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7614482"/>
              </p:ext>
            </p:extLst>
          </p:nvPr>
        </p:nvGraphicFramePr>
        <p:xfrm>
          <a:off x="4981575" y="4114800"/>
          <a:ext cx="1131887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57" name="Equation" r:id="rId5" imgW="368280" imgH="241200" progId="Equation.3">
                  <p:embed/>
                </p:oleObj>
              </mc:Choice>
              <mc:Fallback>
                <p:oleObj name="Equation" r:id="rId5" imgW="368280" imgH="241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1575" y="4114800"/>
                        <a:ext cx="1131887" cy="668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1676892"/>
              </p:ext>
            </p:extLst>
          </p:nvPr>
        </p:nvGraphicFramePr>
        <p:xfrm>
          <a:off x="5334000" y="5943600"/>
          <a:ext cx="1131887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58" name="Equation" r:id="rId7" imgW="368280" imgH="241200" progId="Equation.3">
                  <p:embed/>
                </p:oleObj>
              </mc:Choice>
              <mc:Fallback>
                <p:oleObj name="Equation" r:id="rId7" imgW="368280" imgH="241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5943600"/>
                        <a:ext cx="1131887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8839200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3038475" y="101226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p</a:t>
            </a:r>
            <a:endParaRPr lang="en-US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3352800" y="6212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n</a:t>
            </a:r>
            <a:endParaRPr lang="en-US" baseline="-25000" dirty="0"/>
          </a:p>
        </p:txBody>
      </p:sp>
      <p:sp>
        <p:nvSpPr>
          <p:cNvPr id="9" name="TextBox 8"/>
          <p:cNvSpPr txBox="1"/>
          <p:nvPr/>
        </p:nvSpPr>
        <p:spPr>
          <a:xfrm>
            <a:off x="4524375" y="7297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/>
              <a:t>0</a:t>
            </a:r>
          </a:p>
        </p:txBody>
      </p:sp>
      <p:graphicFrame>
        <p:nvGraphicFramePr>
          <p:cNvPr id="10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3784105"/>
              </p:ext>
            </p:extLst>
          </p:nvPr>
        </p:nvGraphicFramePr>
        <p:xfrm>
          <a:off x="6096000" y="3886200"/>
          <a:ext cx="2693987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59" name="Equation" r:id="rId10" imgW="876240" imgH="431640" progId="Equation.3">
                  <p:embed/>
                </p:oleObj>
              </mc:Choice>
              <mc:Fallback>
                <p:oleObj name="Equation" r:id="rId10" imgW="8762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886200"/>
                        <a:ext cx="2693987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1316712"/>
              </p:ext>
            </p:extLst>
          </p:nvPr>
        </p:nvGraphicFramePr>
        <p:xfrm>
          <a:off x="6450013" y="5643418"/>
          <a:ext cx="2693987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60" name="Equation" r:id="rId12" imgW="876240" imgH="431640" progId="Equation.3">
                  <p:embed/>
                </p:oleObj>
              </mc:Choice>
              <mc:Fallback>
                <p:oleObj name="Equation" r:id="rId12" imgW="8762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0013" y="5643418"/>
                        <a:ext cx="2693987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7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7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6299</TotalTime>
  <Words>660</Words>
  <Application>Microsoft Office PowerPoint</Application>
  <PresentationFormat>On-screen Show (4:3)</PresentationFormat>
  <Paragraphs>117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Times New Roman</vt:lpstr>
      <vt:lpstr>Wingdings</vt:lpstr>
      <vt:lpstr>Office Theme</vt:lpstr>
      <vt:lpstr>Equation</vt:lpstr>
      <vt:lpstr>Visio</vt:lpstr>
      <vt:lpstr>CURRENT CONTROLLED PWM   INVERTERS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Hysteresis Band Current Controlled PWM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PULSE WIDTH MODULATED INVERTERS</dc:title>
  <dc:creator>user</dc:creator>
  <cp:lastModifiedBy>Admin</cp:lastModifiedBy>
  <cp:revision>322</cp:revision>
  <dcterms:created xsi:type="dcterms:W3CDTF">2006-08-16T00:00:00Z</dcterms:created>
  <dcterms:modified xsi:type="dcterms:W3CDTF">2022-12-14T17:53:05Z</dcterms:modified>
</cp:coreProperties>
</file>