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340" r:id="rId3"/>
    <p:sldId id="258" r:id="rId4"/>
    <p:sldId id="308" r:id="rId5"/>
    <p:sldId id="309" r:id="rId6"/>
    <p:sldId id="261" r:id="rId7"/>
    <p:sldId id="263" r:id="rId8"/>
    <p:sldId id="264" r:id="rId9"/>
    <p:sldId id="265" r:id="rId10"/>
    <p:sldId id="310" r:id="rId11"/>
    <p:sldId id="266" r:id="rId12"/>
    <p:sldId id="311" r:id="rId13"/>
    <p:sldId id="319" r:id="rId14"/>
    <p:sldId id="312" r:id="rId15"/>
    <p:sldId id="322" r:id="rId16"/>
    <p:sldId id="320" r:id="rId17"/>
    <p:sldId id="313" r:id="rId18"/>
    <p:sldId id="321" r:id="rId19"/>
    <p:sldId id="267" r:id="rId20"/>
    <p:sldId id="315" r:id="rId21"/>
    <p:sldId id="316" r:id="rId22"/>
    <p:sldId id="314" r:id="rId23"/>
    <p:sldId id="330" r:id="rId24"/>
    <p:sldId id="331" r:id="rId25"/>
    <p:sldId id="268" r:id="rId26"/>
    <p:sldId id="317" r:id="rId27"/>
    <p:sldId id="318" r:id="rId28"/>
    <p:sldId id="333" r:id="rId29"/>
    <p:sldId id="332" r:id="rId30"/>
    <p:sldId id="334" r:id="rId31"/>
    <p:sldId id="335" r:id="rId32"/>
    <p:sldId id="281" r:id="rId33"/>
    <p:sldId id="286" r:id="rId34"/>
    <p:sldId id="323" r:id="rId35"/>
    <p:sldId id="287" r:id="rId36"/>
    <p:sldId id="325" r:id="rId37"/>
    <p:sldId id="326" r:id="rId38"/>
    <p:sldId id="288" r:id="rId39"/>
    <p:sldId id="327" r:id="rId40"/>
    <p:sldId id="338" r:id="rId41"/>
    <p:sldId id="336" r:id="rId42"/>
    <p:sldId id="339" r:id="rId43"/>
    <p:sldId id="337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B27C5-FD83-4D25-ADF4-872495DD21D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33F34A-29FA-40C9-AD05-EED3B126DFB8}">
      <dgm:prSet phldrT="[Text]"/>
      <dgm:spPr/>
      <dgm:t>
        <a:bodyPr/>
        <a:lstStyle/>
        <a:p>
          <a:pPr algn="ctr"/>
          <a:r>
            <a:rPr lang="en-US" b="1" dirty="0" smtClean="0">
              <a:solidFill>
                <a:srgbClr val="C00000"/>
              </a:solidFill>
            </a:rPr>
            <a:t>Resonant converters</a:t>
          </a:r>
          <a:endParaRPr lang="en-US" b="1" dirty="0">
            <a:solidFill>
              <a:srgbClr val="C00000"/>
            </a:solidFill>
          </a:endParaRPr>
        </a:p>
      </dgm:t>
    </dgm:pt>
    <dgm:pt modelId="{9C55FA39-3D98-455E-B451-F438F023CA15}" type="parTrans" cxnId="{753B4C15-08A3-42A6-AA47-1825A37FAF08}">
      <dgm:prSet/>
      <dgm:spPr/>
      <dgm:t>
        <a:bodyPr/>
        <a:lstStyle/>
        <a:p>
          <a:endParaRPr lang="en-US"/>
        </a:p>
      </dgm:t>
    </dgm:pt>
    <dgm:pt modelId="{898DB395-B7B9-40FD-87B9-C9DFD9E4F2A7}" type="sibTrans" cxnId="{753B4C15-08A3-42A6-AA47-1825A37FAF08}">
      <dgm:prSet/>
      <dgm:spPr/>
      <dgm:t>
        <a:bodyPr/>
        <a:lstStyle/>
        <a:p>
          <a:endParaRPr lang="en-US"/>
        </a:p>
      </dgm:t>
    </dgm:pt>
    <dgm:pt modelId="{5207A5B2-203D-4992-B379-901D882702FE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Load-resonant converters</a:t>
          </a:r>
          <a:endParaRPr lang="en-US" sz="2000" b="1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D86A70C-0082-4A36-9853-1AD701431D25}" type="parTrans" cxnId="{F9EF506C-60AC-43A4-BC14-828570F69C39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2638279-5327-4EB4-852D-EE64258FE999}" type="sibTrans" cxnId="{F9EF506C-60AC-43A4-BC14-828570F69C39}">
      <dgm:prSet/>
      <dgm:spPr/>
      <dgm:t>
        <a:bodyPr/>
        <a:lstStyle/>
        <a:p>
          <a:endParaRPr lang="en-US"/>
        </a:p>
      </dgm:t>
    </dgm:pt>
    <dgm:pt modelId="{0F4D2630-4DDA-44D8-A467-E22AA67BF7A3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 smtClean="0">
              <a:solidFill>
                <a:srgbClr val="00B0F0"/>
              </a:solidFill>
            </a:rPr>
            <a:t>Resonant-switch converters</a:t>
          </a:r>
          <a:endParaRPr lang="en-US" sz="2000" b="1" dirty="0">
            <a:solidFill>
              <a:srgbClr val="00B0F0"/>
            </a:solidFill>
          </a:endParaRPr>
        </a:p>
      </dgm:t>
    </dgm:pt>
    <dgm:pt modelId="{AAEAB97D-3870-4921-9C97-677FFEC6474E}" type="parTrans" cxnId="{B83E4C7F-B66E-45D9-8E7B-B55E72B17923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F026208-98F8-45E4-BA3A-227AF3127919}" type="sibTrans" cxnId="{B83E4C7F-B66E-45D9-8E7B-B55E72B17923}">
      <dgm:prSet/>
      <dgm:spPr/>
      <dgm:t>
        <a:bodyPr/>
        <a:lstStyle/>
        <a:p>
          <a:endParaRPr lang="en-US"/>
        </a:p>
      </dgm:t>
    </dgm:pt>
    <dgm:pt modelId="{6309BD57-369D-4CD5-9E1C-B97B874E3E99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 smtClean="0">
              <a:solidFill>
                <a:srgbClr val="7030A0"/>
              </a:solidFill>
            </a:rPr>
            <a:t>Resonant-dc-link converters</a:t>
          </a:r>
          <a:endParaRPr lang="en-US" sz="2000" b="1" dirty="0">
            <a:solidFill>
              <a:srgbClr val="7030A0"/>
            </a:solidFill>
          </a:endParaRPr>
        </a:p>
      </dgm:t>
    </dgm:pt>
    <dgm:pt modelId="{6F5171EA-27BE-412D-90DB-BDF468AC2C58}" type="parTrans" cxnId="{432F739E-E37E-4C7D-B43C-553BB0E1763C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86D0715B-5A7F-485B-B33E-0B6841FAF3E4}" type="sibTrans" cxnId="{432F739E-E37E-4C7D-B43C-553BB0E1763C}">
      <dgm:prSet/>
      <dgm:spPr/>
      <dgm:t>
        <a:bodyPr/>
        <a:lstStyle/>
        <a:p>
          <a:endParaRPr lang="en-US"/>
        </a:p>
      </dgm:t>
    </dgm:pt>
    <dgm:pt modelId="{359C408C-8DCC-4869-8C9D-F0DF81280C46}">
      <dgm:prSet phldrT="[Text]" custT="1"/>
      <dgm:spPr/>
      <dgm:t>
        <a:bodyPr/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600" b="1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rPr>
            <a:t>High-frequency-link integral-half-cycle converters</a:t>
          </a:r>
          <a:endParaRPr lang="en-US" b="1" dirty="0"/>
        </a:p>
      </dgm:t>
    </dgm:pt>
    <dgm:pt modelId="{3F251B1B-6D38-4D64-8A90-8C7EB729BFAC}" type="parTrans" cxnId="{138F3803-D028-4341-A017-25A012927FDE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FA7B636-20C3-4149-82E2-AEE6F8F09117}" type="sibTrans" cxnId="{138F3803-D028-4341-A017-25A012927FDE}">
      <dgm:prSet/>
      <dgm:spPr/>
      <dgm:t>
        <a:bodyPr/>
        <a:lstStyle/>
        <a:p>
          <a:endParaRPr lang="en-US"/>
        </a:p>
      </dgm:t>
    </dgm:pt>
    <dgm:pt modelId="{85F847FE-4B55-4C6F-A80F-FD25D49E6F7E}">
      <dgm:prSet phldrT="[Text]"/>
      <dgm:spPr/>
      <dgm:t>
        <a:bodyPr/>
        <a:lstStyle/>
        <a:p>
          <a:pPr marL="0" lvl="1" indent="0" algn="ctr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IN" b="1" dirty="0" smtClean="0">
              <a:solidFill>
                <a:srgbClr val="00B050"/>
              </a:solidFill>
            </a:rPr>
            <a:t>Voltage-source series-resonant converters</a:t>
          </a:r>
          <a:endParaRPr lang="en-US" b="1" dirty="0">
            <a:solidFill>
              <a:srgbClr val="00B050"/>
            </a:solidFill>
          </a:endParaRPr>
        </a:p>
      </dgm:t>
    </dgm:pt>
    <dgm:pt modelId="{383F7B67-4EA9-463A-B16E-11E054B56D78}" type="parTrans" cxnId="{623552C5-BA38-434B-8F31-F7245832C834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6AABA636-85A5-40DA-BFFD-8E2A47604EC6}" type="sibTrans" cxnId="{623552C5-BA38-434B-8F31-F7245832C834}">
      <dgm:prSet/>
      <dgm:spPr/>
      <dgm:t>
        <a:bodyPr/>
        <a:lstStyle/>
        <a:p>
          <a:endParaRPr lang="en-US"/>
        </a:p>
      </dgm:t>
    </dgm:pt>
    <dgm:pt modelId="{6C3F1500-3145-4661-847A-8B4DA05DA2B1}">
      <dgm:prSet/>
      <dgm:spPr/>
      <dgm:t>
        <a:bodyPr/>
        <a:lstStyle/>
        <a:p>
          <a:pPr algn="ctr"/>
          <a:r>
            <a:rPr lang="en-IN" b="1" dirty="0" smtClean="0">
              <a:solidFill>
                <a:srgbClr val="00B050"/>
              </a:solidFill>
            </a:rPr>
            <a:t> Series Loaded Resonant converters</a:t>
          </a:r>
          <a:endParaRPr lang="en-IN" b="1" dirty="0">
            <a:solidFill>
              <a:srgbClr val="00B050"/>
            </a:solidFill>
          </a:endParaRPr>
        </a:p>
      </dgm:t>
    </dgm:pt>
    <dgm:pt modelId="{86EBCDFF-7210-473A-91D5-1BAD8E17B07E}" type="parTrans" cxnId="{569BD8A5-BEAD-4897-A31E-19A3F5A83409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28C3BBC8-DC80-4ED7-B0DC-A8D397B3108A}" type="sibTrans" cxnId="{569BD8A5-BEAD-4897-A31E-19A3F5A83409}">
      <dgm:prSet/>
      <dgm:spPr/>
      <dgm:t>
        <a:bodyPr/>
        <a:lstStyle/>
        <a:p>
          <a:endParaRPr lang="en-US"/>
        </a:p>
      </dgm:t>
    </dgm:pt>
    <dgm:pt modelId="{C2EFD0F2-6B62-4CE1-85A5-7A70A3D31A13}">
      <dgm:prSet/>
      <dgm:spPr/>
      <dgm:t>
        <a:bodyPr/>
        <a:lstStyle/>
        <a:p>
          <a:pPr algn="ctr"/>
          <a:r>
            <a:rPr lang="en-IN" b="1" dirty="0" smtClean="0">
              <a:solidFill>
                <a:srgbClr val="00B0F0"/>
              </a:solidFill>
            </a:rPr>
            <a:t>Parallel Loaded Resonant converters</a:t>
          </a:r>
          <a:endParaRPr lang="en-IN" b="1" dirty="0">
            <a:solidFill>
              <a:srgbClr val="00B0F0"/>
            </a:solidFill>
          </a:endParaRPr>
        </a:p>
      </dgm:t>
    </dgm:pt>
    <dgm:pt modelId="{EA0DFC27-2988-41F4-B2E3-DB0D16CD86AC}" type="parTrans" cxnId="{F6C12AD5-BC42-4216-8C9E-DDBF9FF954B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C7BF5498-D276-4827-9772-D303A4D65283}" type="sibTrans" cxnId="{F6C12AD5-BC42-4216-8C9E-DDBF9FF954BF}">
      <dgm:prSet/>
      <dgm:spPr/>
      <dgm:t>
        <a:bodyPr/>
        <a:lstStyle/>
        <a:p>
          <a:endParaRPr lang="en-US"/>
        </a:p>
      </dgm:t>
    </dgm:pt>
    <dgm:pt modelId="{68EEDB04-3D6B-4BB1-879B-D13696DC15C9}">
      <dgm:prSet/>
      <dgm:spPr/>
      <dgm:t>
        <a:bodyPr/>
        <a:lstStyle/>
        <a:p>
          <a:pPr algn="ctr"/>
          <a:r>
            <a:rPr lang="en-IN" b="1" dirty="0" smtClean="0">
              <a:solidFill>
                <a:srgbClr val="7030A0"/>
              </a:solidFill>
            </a:rPr>
            <a:t>Hybrid converters</a:t>
          </a:r>
          <a:endParaRPr lang="en-IN" b="1" dirty="0">
            <a:solidFill>
              <a:srgbClr val="7030A0"/>
            </a:solidFill>
          </a:endParaRPr>
        </a:p>
      </dgm:t>
    </dgm:pt>
    <dgm:pt modelId="{D44E0179-CD29-40BA-8215-07362058989A}" type="parTrans" cxnId="{AC199560-C83E-4491-B17B-8CD584B2D9BD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E6F1CCCB-A327-4BE4-8B68-523488A85E55}" type="sibTrans" cxnId="{AC199560-C83E-4491-B17B-8CD584B2D9BD}">
      <dgm:prSet/>
      <dgm:spPr/>
      <dgm:t>
        <a:bodyPr/>
        <a:lstStyle/>
        <a:p>
          <a:endParaRPr lang="en-US"/>
        </a:p>
      </dgm:t>
    </dgm:pt>
    <dgm:pt modelId="{CAE9A832-3CBE-4274-9939-D7A5DDEA8D52}">
      <dgm:prSet/>
      <dgm:spPr/>
      <dgm:t>
        <a:bodyPr/>
        <a:lstStyle/>
        <a:p>
          <a:pPr algn="ctr"/>
          <a:r>
            <a:rPr lang="en-IN" b="1" dirty="0" smtClean="0">
              <a:solidFill>
                <a:srgbClr val="00B0F0"/>
              </a:solidFill>
            </a:rPr>
            <a:t>Current-source parallel-resonant converters</a:t>
          </a:r>
          <a:endParaRPr lang="en-IN" b="1" dirty="0">
            <a:solidFill>
              <a:srgbClr val="00B0F0"/>
            </a:solidFill>
          </a:endParaRPr>
        </a:p>
      </dgm:t>
    </dgm:pt>
    <dgm:pt modelId="{846EDA94-4B34-45D9-BCF5-F10395083966}" type="parTrans" cxnId="{B221BD97-DBF7-4A7B-81B4-4C318C6F8ECA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26DAAD3B-F7F8-493A-82A0-55ACFD213DC8}" type="sibTrans" cxnId="{B221BD97-DBF7-4A7B-81B4-4C318C6F8ECA}">
      <dgm:prSet/>
      <dgm:spPr/>
      <dgm:t>
        <a:bodyPr/>
        <a:lstStyle/>
        <a:p>
          <a:endParaRPr lang="en-US"/>
        </a:p>
      </dgm:t>
    </dgm:pt>
    <dgm:pt modelId="{7AF147C4-18EC-484B-BBA5-E4B6244B2C7F}">
      <dgm:prSet/>
      <dgm:spPr/>
      <dgm:t>
        <a:bodyPr/>
        <a:lstStyle/>
        <a:p>
          <a:pPr algn="ctr"/>
          <a:r>
            <a:rPr lang="en-IN" b="1" dirty="0" smtClean="0">
              <a:solidFill>
                <a:srgbClr val="7030A0"/>
              </a:solidFill>
            </a:rPr>
            <a:t>Class E and subclass E resonant converters</a:t>
          </a:r>
          <a:endParaRPr lang="en-IN" b="1" dirty="0">
            <a:solidFill>
              <a:srgbClr val="7030A0"/>
            </a:solidFill>
          </a:endParaRPr>
        </a:p>
      </dgm:t>
    </dgm:pt>
    <dgm:pt modelId="{4FB38946-6B12-45A5-901F-47E1340DD8FD}" type="parTrans" cxnId="{37F188A3-F040-45B2-9A62-CC7E6CCE7D2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6509AFDC-1EB0-407C-AE2C-3B37719CBBDD}" type="sibTrans" cxnId="{37F188A3-F040-45B2-9A62-CC7E6CCE7D2F}">
      <dgm:prSet/>
      <dgm:spPr/>
      <dgm:t>
        <a:bodyPr/>
        <a:lstStyle/>
        <a:p>
          <a:endParaRPr lang="en-US"/>
        </a:p>
      </dgm:t>
    </dgm:pt>
    <dgm:pt modelId="{29A3563C-E843-4D57-8E06-E2805A265445}">
      <dgm:prSet/>
      <dgm:spPr/>
      <dgm:t>
        <a:bodyPr/>
        <a:lstStyle/>
        <a:p>
          <a:pPr algn="ctr"/>
          <a:r>
            <a:rPr lang="en-IN" b="1" u="none" dirty="0" smtClean="0">
              <a:solidFill>
                <a:srgbClr val="FFC000"/>
              </a:solidFill>
              <a:uFillTx/>
            </a:rPr>
            <a:t>ZCS converters</a:t>
          </a:r>
          <a:endParaRPr lang="en-IN" b="1" u="none" dirty="0">
            <a:solidFill>
              <a:srgbClr val="FFC000"/>
            </a:solidFill>
            <a:uFillTx/>
          </a:endParaRPr>
        </a:p>
      </dgm:t>
    </dgm:pt>
    <dgm:pt modelId="{64AB1167-1745-4741-BA01-F900214E3A91}" type="parTrans" cxnId="{2E7013AA-53B6-47DB-BC74-C8A233A55906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8C90FAEB-E2F7-44AA-9E4F-780261CD0C87}" type="sibTrans" cxnId="{2E7013AA-53B6-47DB-BC74-C8A233A55906}">
      <dgm:prSet/>
      <dgm:spPr/>
      <dgm:t>
        <a:bodyPr/>
        <a:lstStyle/>
        <a:p>
          <a:endParaRPr lang="en-US"/>
        </a:p>
      </dgm:t>
    </dgm:pt>
    <dgm:pt modelId="{DAD4820E-DBFD-4D4C-8FA6-BB0256B9E47F}">
      <dgm:prSet/>
      <dgm:spPr/>
      <dgm:t>
        <a:bodyPr/>
        <a:lstStyle/>
        <a:p>
          <a:pPr algn="ctr"/>
          <a:r>
            <a:rPr lang="en-IN" b="1" u="none" dirty="0" smtClean="0">
              <a:solidFill>
                <a:srgbClr val="00B050"/>
              </a:solidFill>
              <a:uFillTx/>
            </a:rPr>
            <a:t>ZVS converters</a:t>
          </a:r>
          <a:endParaRPr lang="en-IN" b="1" u="none" dirty="0">
            <a:solidFill>
              <a:srgbClr val="00B050"/>
            </a:solidFill>
            <a:uFillTx/>
          </a:endParaRPr>
        </a:p>
      </dgm:t>
    </dgm:pt>
    <dgm:pt modelId="{D7C15059-FD13-477D-8749-960683062C9B}" type="parTrans" cxnId="{9C69B320-C1BF-47BF-B60C-049D3918218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F48D3AB2-6BBD-411D-97A2-24F7A210CAFB}" type="sibTrans" cxnId="{9C69B320-C1BF-47BF-B60C-049D3918218F}">
      <dgm:prSet/>
      <dgm:spPr/>
      <dgm:t>
        <a:bodyPr/>
        <a:lstStyle/>
        <a:p>
          <a:endParaRPr lang="en-US"/>
        </a:p>
      </dgm:t>
    </dgm:pt>
    <dgm:pt modelId="{3B9F8C8B-7695-47B9-B5BF-EB4E89AFBA9C}">
      <dgm:prSet/>
      <dgm:spPr/>
      <dgm:t>
        <a:bodyPr/>
        <a:lstStyle/>
        <a:p>
          <a:pPr algn="ctr"/>
          <a:r>
            <a:rPr lang="en-IN" b="1" dirty="0" smtClean="0">
              <a:solidFill>
                <a:srgbClr val="00B0F0"/>
              </a:solidFill>
            </a:rPr>
            <a:t>ZVS-CV converters</a:t>
          </a:r>
          <a:endParaRPr lang="en-IN" b="1" dirty="0">
            <a:solidFill>
              <a:srgbClr val="00B0F0"/>
            </a:solidFill>
          </a:endParaRPr>
        </a:p>
      </dgm:t>
    </dgm:pt>
    <dgm:pt modelId="{6173A7A8-26C7-48BE-A305-1B0D216D9B9D}" type="parTrans" cxnId="{6ED018A3-851E-4BCC-B0BE-30FC8B95AAA1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4001603E-4EDE-4CC0-8D6E-9E317C991E68}" type="sibTrans" cxnId="{6ED018A3-851E-4BCC-B0BE-30FC8B95AAA1}">
      <dgm:prSet/>
      <dgm:spPr/>
      <dgm:t>
        <a:bodyPr/>
        <a:lstStyle/>
        <a:p>
          <a:endParaRPr lang="en-US"/>
        </a:p>
      </dgm:t>
    </dgm:pt>
    <dgm:pt modelId="{80E1AC47-1BAE-4DD8-B923-188B963F99B6}">
      <dgm:prSet phldrT="[Text]"/>
      <dgm:spPr/>
      <dgm:t>
        <a:bodyPr/>
        <a:lstStyle/>
        <a:p>
          <a:r>
            <a:rPr lang="en-IN" dirty="0" smtClean="0"/>
            <a:t>Resonant-switch dc—dc converters</a:t>
          </a:r>
          <a:endParaRPr lang="en-US" dirty="0"/>
        </a:p>
      </dgm:t>
    </dgm:pt>
    <dgm:pt modelId="{A096B9C0-F9CA-4F79-B669-73C877E8E2EA}" type="sibTrans" cxnId="{4B3BF3D6-3449-4303-A542-9C4D6C297678}">
      <dgm:prSet/>
      <dgm:spPr/>
      <dgm:t>
        <a:bodyPr/>
        <a:lstStyle/>
        <a:p>
          <a:endParaRPr lang="en-US"/>
        </a:p>
      </dgm:t>
    </dgm:pt>
    <dgm:pt modelId="{F6C26C77-4157-4A43-946F-FEDF58C1913A}" type="parTrans" cxnId="{4B3BF3D6-3449-4303-A542-9C4D6C297678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571EAADB-2F14-4EE9-A53C-E701CD35DE8A}" type="pres">
      <dgm:prSet presAssocID="{2DAB27C5-FD83-4D25-ADF4-872495DD21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0102A7-C3DA-41FD-8A3A-6A2A58749C8A}" type="pres">
      <dgm:prSet presAssocID="{B333F34A-29FA-40C9-AD05-EED3B126DFB8}" presName="root1" presStyleCnt="0"/>
      <dgm:spPr/>
    </dgm:pt>
    <dgm:pt modelId="{D288662E-C177-40CF-B79D-5183E3EFBA88}" type="pres">
      <dgm:prSet presAssocID="{B333F34A-29FA-40C9-AD05-EED3B126DFB8}" presName="LevelOneTextNode" presStyleLbl="node0" presStyleIdx="0" presStyleCnt="1" custLinFactNeighborX="-97635" custLinFactNeighborY="-17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AEE0AE-A471-4F21-8ED4-01F5959E339E}" type="pres">
      <dgm:prSet presAssocID="{B333F34A-29FA-40C9-AD05-EED3B126DFB8}" presName="level2hierChild" presStyleCnt="0"/>
      <dgm:spPr/>
    </dgm:pt>
    <dgm:pt modelId="{13560AA5-8EFD-4FBB-B084-DA36B19CCF92}" type="pres">
      <dgm:prSet presAssocID="{5D86A70C-0082-4A36-9853-1AD701431D2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5BFAFA9-92B3-4D94-9951-062D5BE0031D}" type="pres">
      <dgm:prSet presAssocID="{5D86A70C-0082-4A36-9853-1AD701431D2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6B685677-97D4-4946-BDAE-9D5D1DBBB500}" type="pres">
      <dgm:prSet presAssocID="{5207A5B2-203D-4992-B379-901D882702FE}" presName="root2" presStyleCnt="0"/>
      <dgm:spPr/>
    </dgm:pt>
    <dgm:pt modelId="{1877B75D-1D2A-439F-91CE-52B39508677C}" type="pres">
      <dgm:prSet presAssocID="{5207A5B2-203D-4992-B379-901D882702FE}" presName="LevelTwoTextNode" presStyleLbl="node2" presStyleIdx="0" presStyleCnt="4" custScaleX="10487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8EB55-7906-40A0-9F34-3EF5BA7A0510}" type="pres">
      <dgm:prSet presAssocID="{5207A5B2-203D-4992-B379-901D882702FE}" presName="level3hierChild" presStyleCnt="0"/>
      <dgm:spPr/>
    </dgm:pt>
    <dgm:pt modelId="{D8BA21D9-9B23-418D-8052-57885A24E1F3}" type="pres">
      <dgm:prSet presAssocID="{383F7B67-4EA9-463A-B16E-11E054B56D78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096B67FF-B08A-4C3A-BAEC-B94ADEDBF00F}" type="pres">
      <dgm:prSet presAssocID="{383F7B67-4EA9-463A-B16E-11E054B56D78}" presName="connTx" presStyleLbl="parChTrans1D3" presStyleIdx="0" presStyleCnt="4"/>
      <dgm:spPr/>
      <dgm:t>
        <a:bodyPr/>
        <a:lstStyle/>
        <a:p>
          <a:endParaRPr lang="en-US"/>
        </a:p>
      </dgm:t>
    </dgm:pt>
    <dgm:pt modelId="{63328B3A-C1F0-43C8-B2E0-A3B101394362}" type="pres">
      <dgm:prSet presAssocID="{85F847FE-4B55-4C6F-A80F-FD25D49E6F7E}" presName="root2" presStyleCnt="0"/>
      <dgm:spPr/>
    </dgm:pt>
    <dgm:pt modelId="{D5D649F1-E0CC-48FD-8CFE-55F81DE08534}" type="pres">
      <dgm:prSet presAssocID="{85F847FE-4B55-4C6F-A80F-FD25D49E6F7E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77D98A-6DDF-486C-96AF-D290328FFA8B}" type="pres">
      <dgm:prSet presAssocID="{85F847FE-4B55-4C6F-A80F-FD25D49E6F7E}" presName="level3hierChild" presStyleCnt="0"/>
      <dgm:spPr/>
    </dgm:pt>
    <dgm:pt modelId="{3F9B2D96-15B8-44DC-8B42-9A1648C4AAA9}" type="pres">
      <dgm:prSet presAssocID="{86EBCDFF-7210-473A-91D5-1BAD8E17B07E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B44C181D-5B23-4182-BB93-9B16D3338194}" type="pres">
      <dgm:prSet presAssocID="{86EBCDFF-7210-473A-91D5-1BAD8E17B07E}" presName="connTx" presStyleLbl="parChTrans1D4" presStyleIdx="0" presStyleCnt="6"/>
      <dgm:spPr/>
      <dgm:t>
        <a:bodyPr/>
        <a:lstStyle/>
        <a:p>
          <a:endParaRPr lang="en-US"/>
        </a:p>
      </dgm:t>
    </dgm:pt>
    <dgm:pt modelId="{FAC6B14B-6DE1-4F92-9394-989FBD948262}" type="pres">
      <dgm:prSet presAssocID="{6C3F1500-3145-4661-847A-8B4DA05DA2B1}" presName="root2" presStyleCnt="0"/>
      <dgm:spPr/>
    </dgm:pt>
    <dgm:pt modelId="{67C9AFF7-34F8-4BA6-AA23-ACCD5FAB3168}" type="pres">
      <dgm:prSet presAssocID="{6C3F1500-3145-4661-847A-8B4DA05DA2B1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BFE924-CA58-4159-9471-8D1AAEB37475}" type="pres">
      <dgm:prSet presAssocID="{6C3F1500-3145-4661-847A-8B4DA05DA2B1}" presName="level3hierChild" presStyleCnt="0"/>
      <dgm:spPr/>
    </dgm:pt>
    <dgm:pt modelId="{96F9419C-823F-429E-9708-19780F4928E8}" type="pres">
      <dgm:prSet presAssocID="{EA0DFC27-2988-41F4-B2E3-DB0D16CD86AC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29326030-E01B-45DC-A31F-E0D682735997}" type="pres">
      <dgm:prSet presAssocID="{EA0DFC27-2988-41F4-B2E3-DB0D16CD86AC}" presName="connTx" presStyleLbl="parChTrans1D4" presStyleIdx="1" presStyleCnt="6"/>
      <dgm:spPr/>
      <dgm:t>
        <a:bodyPr/>
        <a:lstStyle/>
        <a:p>
          <a:endParaRPr lang="en-US"/>
        </a:p>
      </dgm:t>
    </dgm:pt>
    <dgm:pt modelId="{D6A661FC-C244-4942-87EF-202B7B08CBDB}" type="pres">
      <dgm:prSet presAssocID="{C2EFD0F2-6B62-4CE1-85A5-7A70A3D31A13}" presName="root2" presStyleCnt="0"/>
      <dgm:spPr/>
    </dgm:pt>
    <dgm:pt modelId="{D4570206-C641-4981-9F1C-A7175971629B}" type="pres">
      <dgm:prSet presAssocID="{C2EFD0F2-6B62-4CE1-85A5-7A70A3D31A13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E0285-4C67-4309-AAD5-193B87D7FDC8}" type="pres">
      <dgm:prSet presAssocID="{C2EFD0F2-6B62-4CE1-85A5-7A70A3D31A13}" presName="level3hierChild" presStyleCnt="0"/>
      <dgm:spPr/>
    </dgm:pt>
    <dgm:pt modelId="{43763109-D920-496D-9DCB-17DAC30BD950}" type="pres">
      <dgm:prSet presAssocID="{D44E0179-CD29-40BA-8215-07362058989A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6D034C74-A98D-4F45-A48B-EB118014FDF4}" type="pres">
      <dgm:prSet presAssocID="{D44E0179-CD29-40BA-8215-07362058989A}" presName="connTx" presStyleLbl="parChTrans1D4" presStyleIdx="2" presStyleCnt="6"/>
      <dgm:spPr/>
      <dgm:t>
        <a:bodyPr/>
        <a:lstStyle/>
        <a:p>
          <a:endParaRPr lang="en-US"/>
        </a:p>
      </dgm:t>
    </dgm:pt>
    <dgm:pt modelId="{56948982-9790-4399-837F-9F09DB6B38E3}" type="pres">
      <dgm:prSet presAssocID="{68EEDB04-3D6B-4BB1-879B-D13696DC15C9}" presName="root2" presStyleCnt="0"/>
      <dgm:spPr/>
    </dgm:pt>
    <dgm:pt modelId="{9BE631B8-E81B-4845-BB9A-2C1CC76DA4C1}" type="pres">
      <dgm:prSet presAssocID="{68EEDB04-3D6B-4BB1-879B-D13696DC15C9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A81EA9-8BEC-402D-B67C-A6AFCA5FC058}" type="pres">
      <dgm:prSet presAssocID="{68EEDB04-3D6B-4BB1-879B-D13696DC15C9}" presName="level3hierChild" presStyleCnt="0"/>
      <dgm:spPr/>
    </dgm:pt>
    <dgm:pt modelId="{700EC7E6-F4C9-4514-8E2A-8AF6C9A21462}" type="pres">
      <dgm:prSet presAssocID="{846EDA94-4B34-45D9-BCF5-F10395083966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96D34DD-05BB-4D52-9503-C0DA2BE2D26E}" type="pres">
      <dgm:prSet presAssocID="{846EDA94-4B34-45D9-BCF5-F10395083966}" presName="connTx" presStyleLbl="parChTrans1D3" presStyleIdx="1" presStyleCnt="4"/>
      <dgm:spPr/>
      <dgm:t>
        <a:bodyPr/>
        <a:lstStyle/>
        <a:p>
          <a:endParaRPr lang="en-US"/>
        </a:p>
      </dgm:t>
    </dgm:pt>
    <dgm:pt modelId="{5F43D0D1-4EA5-413E-BF88-AA7E76C0C06F}" type="pres">
      <dgm:prSet presAssocID="{CAE9A832-3CBE-4274-9939-D7A5DDEA8D52}" presName="root2" presStyleCnt="0"/>
      <dgm:spPr/>
    </dgm:pt>
    <dgm:pt modelId="{D3C8C9B7-03E6-441E-9328-81FA4A699FA2}" type="pres">
      <dgm:prSet presAssocID="{CAE9A832-3CBE-4274-9939-D7A5DDEA8D52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A7D943-0671-4ABE-80F4-A06EDCC0E804}" type="pres">
      <dgm:prSet presAssocID="{CAE9A832-3CBE-4274-9939-D7A5DDEA8D52}" presName="level3hierChild" presStyleCnt="0"/>
      <dgm:spPr/>
    </dgm:pt>
    <dgm:pt modelId="{AB65933E-6CE3-4194-AF46-53B5FAC77E9C}" type="pres">
      <dgm:prSet presAssocID="{4FB38946-6B12-45A5-901F-47E1340DD8FD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1797335-9144-4691-93A0-416B12547BE9}" type="pres">
      <dgm:prSet presAssocID="{4FB38946-6B12-45A5-901F-47E1340DD8FD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FEE936E-C4FF-4C2B-B88D-3ECC4CF277FD}" type="pres">
      <dgm:prSet presAssocID="{7AF147C4-18EC-484B-BBA5-E4B6244B2C7F}" presName="root2" presStyleCnt="0"/>
      <dgm:spPr/>
    </dgm:pt>
    <dgm:pt modelId="{D25939F7-F0A5-4FCD-8DB5-A695483B584A}" type="pres">
      <dgm:prSet presAssocID="{7AF147C4-18EC-484B-BBA5-E4B6244B2C7F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151B1C-40D9-4272-871A-3A5F980593AE}" type="pres">
      <dgm:prSet presAssocID="{7AF147C4-18EC-484B-BBA5-E4B6244B2C7F}" presName="level3hierChild" presStyleCnt="0"/>
      <dgm:spPr/>
    </dgm:pt>
    <dgm:pt modelId="{5DC4570D-75A6-4993-910F-FAF09ACDC119}" type="pres">
      <dgm:prSet presAssocID="{AAEAB97D-3870-4921-9C97-677FFEC6474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A07D0DEC-94C2-4155-B68E-DFD0B8D3E223}" type="pres">
      <dgm:prSet presAssocID="{AAEAB97D-3870-4921-9C97-677FFEC6474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5E1E419-38C0-4AFD-8A8B-9B6E86CE71C8}" type="pres">
      <dgm:prSet presAssocID="{0F4D2630-4DDA-44D8-A467-E22AA67BF7A3}" presName="root2" presStyleCnt="0"/>
      <dgm:spPr/>
    </dgm:pt>
    <dgm:pt modelId="{60FFF1D3-533F-4D5A-AB40-474EF073AF9B}" type="pres">
      <dgm:prSet presAssocID="{0F4D2630-4DDA-44D8-A467-E22AA67BF7A3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D51A80-4FA8-4477-92F4-DAF87F41E003}" type="pres">
      <dgm:prSet presAssocID="{0F4D2630-4DDA-44D8-A467-E22AA67BF7A3}" presName="level3hierChild" presStyleCnt="0"/>
      <dgm:spPr/>
    </dgm:pt>
    <dgm:pt modelId="{F8E4E967-10A7-438B-A799-01ECBB20FF65}" type="pres">
      <dgm:prSet presAssocID="{F6C26C77-4157-4A43-946F-FEDF58C1913A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3DDDCE6C-CB37-4E25-9E7D-6AD99E5DD644}" type="pres">
      <dgm:prSet presAssocID="{F6C26C77-4157-4A43-946F-FEDF58C1913A}" presName="connTx" presStyleLbl="parChTrans1D3" presStyleIdx="3" presStyleCnt="4"/>
      <dgm:spPr/>
      <dgm:t>
        <a:bodyPr/>
        <a:lstStyle/>
        <a:p>
          <a:endParaRPr lang="en-US"/>
        </a:p>
      </dgm:t>
    </dgm:pt>
    <dgm:pt modelId="{A377DB98-D9D9-4F2A-973D-190A78C693BC}" type="pres">
      <dgm:prSet presAssocID="{80E1AC47-1BAE-4DD8-B923-188B963F99B6}" presName="root2" presStyleCnt="0"/>
      <dgm:spPr/>
    </dgm:pt>
    <dgm:pt modelId="{5B3E0F35-B440-43E6-8A56-1B238E255D88}" type="pres">
      <dgm:prSet presAssocID="{80E1AC47-1BAE-4DD8-B923-188B963F99B6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77A286-7B6B-4AB7-982F-EED145F9BF35}" type="pres">
      <dgm:prSet presAssocID="{80E1AC47-1BAE-4DD8-B923-188B963F99B6}" presName="level3hierChild" presStyleCnt="0"/>
      <dgm:spPr/>
    </dgm:pt>
    <dgm:pt modelId="{481A05DC-3F1C-4BFE-9867-D5D5E272446B}" type="pres">
      <dgm:prSet presAssocID="{64AB1167-1745-4741-BA01-F900214E3A91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380F5046-3D75-4BBF-84FB-7E87DB7B3006}" type="pres">
      <dgm:prSet presAssocID="{64AB1167-1745-4741-BA01-F900214E3A91}" presName="connTx" presStyleLbl="parChTrans1D4" presStyleIdx="3" presStyleCnt="6"/>
      <dgm:spPr/>
      <dgm:t>
        <a:bodyPr/>
        <a:lstStyle/>
        <a:p>
          <a:endParaRPr lang="en-US"/>
        </a:p>
      </dgm:t>
    </dgm:pt>
    <dgm:pt modelId="{4C2797F5-3E53-47D0-99AF-D8FA2DB29845}" type="pres">
      <dgm:prSet presAssocID="{29A3563C-E843-4D57-8E06-E2805A265445}" presName="root2" presStyleCnt="0"/>
      <dgm:spPr/>
    </dgm:pt>
    <dgm:pt modelId="{D44DCEBF-1AEF-4227-8727-8FF201CAB1A7}" type="pres">
      <dgm:prSet presAssocID="{29A3563C-E843-4D57-8E06-E2805A265445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47846F-2DF2-42B2-9133-85CD3FD74AFB}" type="pres">
      <dgm:prSet presAssocID="{29A3563C-E843-4D57-8E06-E2805A265445}" presName="level3hierChild" presStyleCnt="0"/>
      <dgm:spPr/>
    </dgm:pt>
    <dgm:pt modelId="{49916F30-F927-4830-B2A4-93CC471A5A0E}" type="pres">
      <dgm:prSet presAssocID="{D7C15059-FD13-477D-8749-960683062C9B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95D2C0AE-E49E-4DEF-B9FC-3320ECEE4A66}" type="pres">
      <dgm:prSet presAssocID="{D7C15059-FD13-477D-8749-960683062C9B}" presName="connTx" presStyleLbl="parChTrans1D4" presStyleIdx="4" presStyleCnt="6"/>
      <dgm:spPr/>
      <dgm:t>
        <a:bodyPr/>
        <a:lstStyle/>
        <a:p>
          <a:endParaRPr lang="en-US"/>
        </a:p>
      </dgm:t>
    </dgm:pt>
    <dgm:pt modelId="{B5C12760-F720-4EC8-9A47-EB4413195E36}" type="pres">
      <dgm:prSet presAssocID="{DAD4820E-DBFD-4D4C-8FA6-BB0256B9E47F}" presName="root2" presStyleCnt="0"/>
      <dgm:spPr/>
    </dgm:pt>
    <dgm:pt modelId="{04793BFF-5E13-49EC-8821-BBDDECABF16F}" type="pres">
      <dgm:prSet presAssocID="{DAD4820E-DBFD-4D4C-8FA6-BB0256B9E47F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6188A3-50B1-4D28-8E27-2F3AC06E02F9}" type="pres">
      <dgm:prSet presAssocID="{DAD4820E-DBFD-4D4C-8FA6-BB0256B9E47F}" presName="level3hierChild" presStyleCnt="0"/>
      <dgm:spPr/>
    </dgm:pt>
    <dgm:pt modelId="{33184E01-31F1-408F-B24E-383A04DAF7F3}" type="pres">
      <dgm:prSet presAssocID="{6173A7A8-26C7-48BE-A305-1B0D216D9B9D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675A86C4-5B07-4B5A-81E9-31FA069D8F81}" type="pres">
      <dgm:prSet presAssocID="{6173A7A8-26C7-48BE-A305-1B0D216D9B9D}" presName="connTx" presStyleLbl="parChTrans1D4" presStyleIdx="5" presStyleCnt="6"/>
      <dgm:spPr/>
      <dgm:t>
        <a:bodyPr/>
        <a:lstStyle/>
        <a:p>
          <a:endParaRPr lang="en-US"/>
        </a:p>
      </dgm:t>
    </dgm:pt>
    <dgm:pt modelId="{34B26854-E454-41FB-AE05-82F9349774B8}" type="pres">
      <dgm:prSet presAssocID="{3B9F8C8B-7695-47B9-B5BF-EB4E89AFBA9C}" presName="root2" presStyleCnt="0"/>
      <dgm:spPr/>
    </dgm:pt>
    <dgm:pt modelId="{A4AA10E2-5CD5-455C-AF6C-FB2D3129953D}" type="pres">
      <dgm:prSet presAssocID="{3B9F8C8B-7695-47B9-B5BF-EB4E89AFBA9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53A40-34FE-4D0F-9133-48F7E2BB387D}" type="pres">
      <dgm:prSet presAssocID="{3B9F8C8B-7695-47B9-B5BF-EB4E89AFBA9C}" presName="level3hierChild" presStyleCnt="0"/>
      <dgm:spPr/>
    </dgm:pt>
    <dgm:pt modelId="{7C408DB3-1339-409F-BA2C-84A991846D4C}" type="pres">
      <dgm:prSet presAssocID="{6F5171EA-27BE-412D-90DB-BDF468AC2C5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0719598E-CE13-4914-B1D4-FE658B017A04}" type="pres">
      <dgm:prSet presAssocID="{6F5171EA-27BE-412D-90DB-BDF468AC2C5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4B58175C-9A30-4B63-8E6B-084DAE2E75BB}" type="pres">
      <dgm:prSet presAssocID="{6309BD57-369D-4CD5-9E1C-B97B874E3E99}" presName="root2" presStyleCnt="0"/>
      <dgm:spPr/>
    </dgm:pt>
    <dgm:pt modelId="{69456326-23F2-4177-90D8-1AD4B88753F3}" type="pres">
      <dgm:prSet presAssocID="{6309BD57-369D-4CD5-9E1C-B97B874E3E99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28AD4A-8981-4F26-B172-F2790C5FA2AB}" type="pres">
      <dgm:prSet presAssocID="{6309BD57-369D-4CD5-9E1C-B97B874E3E99}" presName="level3hierChild" presStyleCnt="0"/>
      <dgm:spPr/>
    </dgm:pt>
    <dgm:pt modelId="{795B2364-C1A3-4AFC-8EDD-C883C3A5EBD8}" type="pres">
      <dgm:prSet presAssocID="{3F251B1B-6D38-4D64-8A90-8C7EB729BFAC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1D08EC17-C3D1-427E-A10B-C02681826165}" type="pres">
      <dgm:prSet presAssocID="{3F251B1B-6D38-4D64-8A90-8C7EB729BFA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6A0D207-EFCC-4897-9A35-57DA7BA3D554}" type="pres">
      <dgm:prSet presAssocID="{359C408C-8DCC-4869-8C9D-F0DF81280C46}" presName="root2" presStyleCnt="0"/>
      <dgm:spPr/>
    </dgm:pt>
    <dgm:pt modelId="{523E7073-F791-412E-BEE3-A33AF42F1A48}" type="pres">
      <dgm:prSet presAssocID="{359C408C-8DCC-4869-8C9D-F0DF81280C46}" presName="LevelTwoTextNode" presStyleLbl="node2" presStyleIdx="3" presStyleCnt="4" custScaleX="130568" custLinFactNeighborY="143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6F0580-F917-4045-9026-1944DBB3B86D}" type="pres">
      <dgm:prSet presAssocID="{359C408C-8DCC-4869-8C9D-F0DF81280C46}" presName="level3hierChild" presStyleCnt="0"/>
      <dgm:spPr/>
    </dgm:pt>
  </dgm:ptLst>
  <dgm:cxnLst>
    <dgm:cxn modelId="{9C69B320-C1BF-47BF-B60C-049D3918218F}" srcId="{80E1AC47-1BAE-4DD8-B923-188B963F99B6}" destId="{DAD4820E-DBFD-4D4C-8FA6-BB0256B9E47F}" srcOrd="1" destOrd="0" parTransId="{D7C15059-FD13-477D-8749-960683062C9B}" sibTransId="{F48D3AB2-6BBD-411D-97A2-24F7A210CAFB}"/>
    <dgm:cxn modelId="{AD92CA07-052D-4F75-B3A4-E7A45A43C17E}" type="presOf" srcId="{846EDA94-4B34-45D9-BCF5-F10395083966}" destId="{996D34DD-05BB-4D52-9503-C0DA2BE2D26E}" srcOrd="1" destOrd="0" presId="urn:microsoft.com/office/officeart/2008/layout/HorizontalMultiLevelHierarchy"/>
    <dgm:cxn modelId="{F799ED6A-6E2B-4180-ACA3-F190BE46A66F}" type="presOf" srcId="{CAE9A832-3CBE-4274-9939-D7A5DDEA8D52}" destId="{D3C8C9B7-03E6-441E-9328-81FA4A699FA2}" srcOrd="0" destOrd="0" presId="urn:microsoft.com/office/officeart/2008/layout/HorizontalMultiLevelHierarchy"/>
    <dgm:cxn modelId="{1571411A-D27A-4970-9B82-0B0BBE0E7B39}" type="presOf" srcId="{3F251B1B-6D38-4D64-8A90-8C7EB729BFAC}" destId="{795B2364-C1A3-4AFC-8EDD-C883C3A5EBD8}" srcOrd="0" destOrd="0" presId="urn:microsoft.com/office/officeart/2008/layout/HorizontalMultiLevelHierarchy"/>
    <dgm:cxn modelId="{2DA08A3F-8250-476F-BF05-3F87B0FA8467}" type="presOf" srcId="{AAEAB97D-3870-4921-9C97-677FFEC6474E}" destId="{A07D0DEC-94C2-4155-B68E-DFD0B8D3E223}" srcOrd="1" destOrd="0" presId="urn:microsoft.com/office/officeart/2008/layout/HorizontalMultiLevelHierarchy"/>
    <dgm:cxn modelId="{13199310-D09A-4463-A5F2-2EF0F93E99D2}" type="presOf" srcId="{6F5171EA-27BE-412D-90DB-BDF468AC2C58}" destId="{7C408DB3-1339-409F-BA2C-84A991846D4C}" srcOrd="0" destOrd="0" presId="urn:microsoft.com/office/officeart/2008/layout/HorizontalMultiLevelHierarchy"/>
    <dgm:cxn modelId="{C7DCE229-D2E6-455C-9549-A5B4B7216E77}" type="presOf" srcId="{B333F34A-29FA-40C9-AD05-EED3B126DFB8}" destId="{D288662E-C177-40CF-B79D-5183E3EFBA88}" srcOrd="0" destOrd="0" presId="urn:microsoft.com/office/officeart/2008/layout/HorizontalMultiLevelHierarchy"/>
    <dgm:cxn modelId="{D0677479-8B6D-45F9-ABC1-F752F7B2D206}" type="presOf" srcId="{4FB38946-6B12-45A5-901F-47E1340DD8FD}" destId="{21797335-9144-4691-93A0-416B12547BE9}" srcOrd="1" destOrd="0" presId="urn:microsoft.com/office/officeart/2008/layout/HorizontalMultiLevelHierarchy"/>
    <dgm:cxn modelId="{32CEB599-ABEA-416A-A28D-8701C6E79185}" type="presOf" srcId="{64AB1167-1745-4741-BA01-F900214E3A91}" destId="{380F5046-3D75-4BBF-84FB-7E87DB7B3006}" srcOrd="1" destOrd="0" presId="urn:microsoft.com/office/officeart/2008/layout/HorizontalMultiLevelHierarchy"/>
    <dgm:cxn modelId="{39743B2E-C4C5-410B-8553-574801A1A40A}" type="presOf" srcId="{6173A7A8-26C7-48BE-A305-1B0D216D9B9D}" destId="{33184E01-31F1-408F-B24E-383A04DAF7F3}" srcOrd="0" destOrd="0" presId="urn:microsoft.com/office/officeart/2008/layout/HorizontalMultiLevelHierarchy"/>
    <dgm:cxn modelId="{0DF5F383-E3C2-4264-9A8D-766108C9CEAC}" type="presOf" srcId="{EA0DFC27-2988-41F4-B2E3-DB0D16CD86AC}" destId="{29326030-E01B-45DC-A31F-E0D682735997}" srcOrd="1" destOrd="0" presId="urn:microsoft.com/office/officeart/2008/layout/HorizontalMultiLevelHierarchy"/>
    <dgm:cxn modelId="{73246974-4923-45A9-BED3-65F086EAD49E}" type="presOf" srcId="{6F5171EA-27BE-412D-90DB-BDF468AC2C58}" destId="{0719598E-CE13-4914-B1D4-FE658B017A04}" srcOrd="1" destOrd="0" presId="urn:microsoft.com/office/officeart/2008/layout/HorizontalMultiLevelHierarchy"/>
    <dgm:cxn modelId="{4DF4DB61-3CFB-4D2A-9620-57B721C74B5A}" type="presOf" srcId="{85F847FE-4B55-4C6F-A80F-FD25D49E6F7E}" destId="{D5D649F1-E0CC-48FD-8CFE-55F81DE08534}" srcOrd="0" destOrd="0" presId="urn:microsoft.com/office/officeart/2008/layout/HorizontalMultiLevelHierarchy"/>
    <dgm:cxn modelId="{E5C76A42-6952-48D8-94F7-C582A4CA9655}" type="presOf" srcId="{86EBCDFF-7210-473A-91D5-1BAD8E17B07E}" destId="{B44C181D-5B23-4182-BB93-9B16D3338194}" srcOrd="1" destOrd="0" presId="urn:microsoft.com/office/officeart/2008/layout/HorizontalMultiLevelHierarchy"/>
    <dgm:cxn modelId="{138F3803-D028-4341-A017-25A012927FDE}" srcId="{B333F34A-29FA-40C9-AD05-EED3B126DFB8}" destId="{359C408C-8DCC-4869-8C9D-F0DF81280C46}" srcOrd="3" destOrd="0" parTransId="{3F251B1B-6D38-4D64-8A90-8C7EB729BFAC}" sibTransId="{AFA7B636-20C3-4149-82E2-AEE6F8F09117}"/>
    <dgm:cxn modelId="{267019ED-8C9C-4844-A0E4-6B0DA5D942D5}" type="presOf" srcId="{AAEAB97D-3870-4921-9C97-677FFEC6474E}" destId="{5DC4570D-75A6-4993-910F-FAF09ACDC119}" srcOrd="0" destOrd="0" presId="urn:microsoft.com/office/officeart/2008/layout/HorizontalMultiLevelHierarchy"/>
    <dgm:cxn modelId="{F6C12AD5-BC42-4216-8C9E-DDBF9FF954BF}" srcId="{85F847FE-4B55-4C6F-A80F-FD25D49E6F7E}" destId="{C2EFD0F2-6B62-4CE1-85A5-7A70A3D31A13}" srcOrd="1" destOrd="0" parTransId="{EA0DFC27-2988-41F4-B2E3-DB0D16CD86AC}" sibTransId="{C7BF5498-D276-4827-9772-D303A4D65283}"/>
    <dgm:cxn modelId="{F1F2D57B-7A9D-497B-80DC-C3F0BAA01F64}" type="presOf" srcId="{F6C26C77-4157-4A43-946F-FEDF58C1913A}" destId="{3DDDCE6C-CB37-4E25-9E7D-6AD99E5DD644}" srcOrd="1" destOrd="0" presId="urn:microsoft.com/office/officeart/2008/layout/HorizontalMultiLevelHierarchy"/>
    <dgm:cxn modelId="{8C657D35-AF1B-4112-926C-DDDB5697C0A9}" type="presOf" srcId="{80E1AC47-1BAE-4DD8-B923-188B963F99B6}" destId="{5B3E0F35-B440-43E6-8A56-1B238E255D88}" srcOrd="0" destOrd="0" presId="urn:microsoft.com/office/officeart/2008/layout/HorizontalMultiLevelHierarchy"/>
    <dgm:cxn modelId="{623552C5-BA38-434B-8F31-F7245832C834}" srcId="{5207A5B2-203D-4992-B379-901D882702FE}" destId="{85F847FE-4B55-4C6F-A80F-FD25D49E6F7E}" srcOrd="0" destOrd="0" parTransId="{383F7B67-4EA9-463A-B16E-11E054B56D78}" sibTransId="{6AABA636-85A5-40DA-BFFD-8E2A47604EC6}"/>
    <dgm:cxn modelId="{BAAEE63D-D519-4279-B11C-D7ABED393688}" type="presOf" srcId="{29A3563C-E843-4D57-8E06-E2805A265445}" destId="{D44DCEBF-1AEF-4227-8727-8FF201CAB1A7}" srcOrd="0" destOrd="0" presId="urn:microsoft.com/office/officeart/2008/layout/HorizontalMultiLevelHierarchy"/>
    <dgm:cxn modelId="{37F188A3-F040-45B2-9A62-CC7E6CCE7D2F}" srcId="{5207A5B2-203D-4992-B379-901D882702FE}" destId="{7AF147C4-18EC-484B-BBA5-E4B6244B2C7F}" srcOrd="2" destOrd="0" parTransId="{4FB38946-6B12-45A5-901F-47E1340DD8FD}" sibTransId="{6509AFDC-1EB0-407C-AE2C-3B37719CBBDD}"/>
    <dgm:cxn modelId="{6E0EBF39-9276-493B-9299-4343D07FDC2C}" type="presOf" srcId="{64AB1167-1745-4741-BA01-F900214E3A91}" destId="{481A05DC-3F1C-4BFE-9867-D5D5E272446B}" srcOrd="0" destOrd="0" presId="urn:microsoft.com/office/officeart/2008/layout/HorizontalMultiLevelHierarchy"/>
    <dgm:cxn modelId="{7D351100-B82C-4F56-AA75-3FB9324EF58F}" type="presOf" srcId="{D7C15059-FD13-477D-8749-960683062C9B}" destId="{95D2C0AE-E49E-4DEF-B9FC-3320ECEE4A66}" srcOrd="1" destOrd="0" presId="urn:microsoft.com/office/officeart/2008/layout/HorizontalMultiLevelHierarchy"/>
    <dgm:cxn modelId="{C725F026-F506-4709-939E-C9EC16424434}" type="presOf" srcId="{0F4D2630-4DDA-44D8-A467-E22AA67BF7A3}" destId="{60FFF1D3-533F-4D5A-AB40-474EF073AF9B}" srcOrd="0" destOrd="0" presId="urn:microsoft.com/office/officeart/2008/layout/HorizontalMultiLevelHierarchy"/>
    <dgm:cxn modelId="{B4424B9B-8A82-42C8-8972-A6C91762EE6B}" type="presOf" srcId="{86EBCDFF-7210-473A-91D5-1BAD8E17B07E}" destId="{3F9B2D96-15B8-44DC-8B42-9A1648C4AAA9}" srcOrd="0" destOrd="0" presId="urn:microsoft.com/office/officeart/2008/layout/HorizontalMultiLevelHierarchy"/>
    <dgm:cxn modelId="{B5EF4C64-B2C8-4AEE-BCF8-E9E57897B546}" type="presOf" srcId="{D44E0179-CD29-40BA-8215-07362058989A}" destId="{43763109-D920-496D-9DCB-17DAC30BD950}" srcOrd="0" destOrd="0" presId="urn:microsoft.com/office/officeart/2008/layout/HorizontalMultiLevelHierarchy"/>
    <dgm:cxn modelId="{B83E4C7F-B66E-45D9-8E7B-B55E72B17923}" srcId="{B333F34A-29FA-40C9-AD05-EED3B126DFB8}" destId="{0F4D2630-4DDA-44D8-A467-E22AA67BF7A3}" srcOrd="1" destOrd="0" parTransId="{AAEAB97D-3870-4921-9C97-677FFEC6474E}" sibTransId="{AF026208-98F8-45E4-BA3A-227AF3127919}"/>
    <dgm:cxn modelId="{B221BD97-DBF7-4A7B-81B4-4C318C6F8ECA}" srcId="{5207A5B2-203D-4992-B379-901D882702FE}" destId="{CAE9A832-3CBE-4274-9939-D7A5DDEA8D52}" srcOrd="1" destOrd="0" parTransId="{846EDA94-4B34-45D9-BCF5-F10395083966}" sibTransId="{26DAAD3B-F7F8-493A-82A0-55ACFD213DC8}"/>
    <dgm:cxn modelId="{727D8572-EFA9-42EB-8BD4-D597795D513C}" type="presOf" srcId="{F6C26C77-4157-4A43-946F-FEDF58C1913A}" destId="{F8E4E967-10A7-438B-A799-01ECBB20FF65}" srcOrd="0" destOrd="0" presId="urn:microsoft.com/office/officeart/2008/layout/HorizontalMultiLevelHierarchy"/>
    <dgm:cxn modelId="{316B882E-159F-4DEC-83E0-101A6E2E8786}" type="presOf" srcId="{68EEDB04-3D6B-4BB1-879B-D13696DC15C9}" destId="{9BE631B8-E81B-4845-BB9A-2C1CC76DA4C1}" srcOrd="0" destOrd="0" presId="urn:microsoft.com/office/officeart/2008/layout/HorizontalMultiLevelHierarchy"/>
    <dgm:cxn modelId="{023AED11-77BC-442B-B496-7FC031E096EA}" type="presOf" srcId="{D44E0179-CD29-40BA-8215-07362058989A}" destId="{6D034C74-A98D-4F45-A48B-EB118014FDF4}" srcOrd="1" destOrd="0" presId="urn:microsoft.com/office/officeart/2008/layout/HorizontalMultiLevelHierarchy"/>
    <dgm:cxn modelId="{4B3BF3D6-3449-4303-A542-9C4D6C297678}" srcId="{0F4D2630-4DDA-44D8-A467-E22AA67BF7A3}" destId="{80E1AC47-1BAE-4DD8-B923-188B963F99B6}" srcOrd="0" destOrd="0" parTransId="{F6C26C77-4157-4A43-946F-FEDF58C1913A}" sibTransId="{A096B9C0-F9CA-4F79-B669-73C877E8E2EA}"/>
    <dgm:cxn modelId="{753B4C15-08A3-42A6-AA47-1825A37FAF08}" srcId="{2DAB27C5-FD83-4D25-ADF4-872495DD21D7}" destId="{B333F34A-29FA-40C9-AD05-EED3B126DFB8}" srcOrd="0" destOrd="0" parTransId="{9C55FA39-3D98-455E-B451-F438F023CA15}" sibTransId="{898DB395-B7B9-40FD-87B9-C9DFD9E4F2A7}"/>
    <dgm:cxn modelId="{0062A1BB-53F6-463E-9D3E-864D4A214512}" type="presOf" srcId="{5D86A70C-0082-4A36-9853-1AD701431D25}" destId="{15BFAFA9-92B3-4D94-9951-062D5BE0031D}" srcOrd="1" destOrd="0" presId="urn:microsoft.com/office/officeart/2008/layout/HorizontalMultiLevelHierarchy"/>
    <dgm:cxn modelId="{6ED018A3-851E-4BCC-B0BE-30FC8B95AAA1}" srcId="{80E1AC47-1BAE-4DD8-B923-188B963F99B6}" destId="{3B9F8C8B-7695-47B9-B5BF-EB4E89AFBA9C}" srcOrd="2" destOrd="0" parTransId="{6173A7A8-26C7-48BE-A305-1B0D216D9B9D}" sibTransId="{4001603E-4EDE-4CC0-8D6E-9E317C991E68}"/>
    <dgm:cxn modelId="{DE5040B5-5653-4314-8900-A59CA78C5F51}" type="presOf" srcId="{4FB38946-6B12-45A5-901F-47E1340DD8FD}" destId="{AB65933E-6CE3-4194-AF46-53B5FAC77E9C}" srcOrd="0" destOrd="0" presId="urn:microsoft.com/office/officeart/2008/layout/HorizontalMultiLevelHierarchy"/>
    <dgm:cxn modelId="{83C067BA-17D7-490E-A32B-AF8BEFC7FEE2}" type="presOf" srcId="{7AF147C4-18EC-484B-BBA5-E4B6244B2C7F}" destId="{D25939F7-F0A5-4FCD-8DB5-A695483B584A}" srcOrd="0" destOrd="0" presId="urn:microsoft.com/office/officeart/2008/layout/HorizontalMultiLevelHierarchy"/>
    <dgm:cxn modelId="{F647DC5A-56C6-4B8D-B87C-62FBE820C7B7}" type="presOf" srcId="{D7C15059-FD13-477D-8749-960683062C9B}" destId="{49916F30-F927-4830-B2A4-93CC471A5A0E}" srcOrd="0" destOrd="0" presId="urn:microsoft.com/office/officeart/2008/layout/HorizontalMultiLevelHierarchy"/>
    <dgm:cxn modelId="{6713997F-0A39-49AC-A933-73D3E4BF7BD9}" type="presOf" srcId="{6173A7A8-26C7-48BE-A305-1B0D216D9B9D}" destId="{675A86C4-5B07-4B5A-81E9-31FA069D8F81}" srcOrd="1" destOrd="0" presId="urn:microsoft.com/office/officeart/2008/layout/HorizontalMultiLevelHierarchy"/>
    <dgm:cxn modelId="{027DBA90-B996-4AA8-A377-0EE67FCE1690}" type="presOf" srcId="{359C408C-8DCC-4869-8C9D-F0DF81280C46}" destId="{523E7073-F791-412E-BEE3-A33AF42F1A48}" srcOrd="0" destOrd="0" presId="urn:microsoft.com/office/officeart/2008/layout/HorizontalMultiLevelHierarchy"/>
    <dgm:cxn modelId="{400A0DEB-B62F-4853-BD89-3431CF70A313}" type="presOf" srcId="{383F7B67-4EA9-463A-B16E-11E054B56D78}" destId="{096B67FF-B08A-4C3A-BAEC-B94ADEDBF00F}" srcOrd="1" destOrd="0" presId="urn:microsoft.com/office/officeart/2008/layout/HorizontalMultiLevelHierarchy"/>
    <dgm:cxn modelId="{C875EAC8-7A20-4AEC-B7E1-7FF0D8A876F5}" type="presOf" srcId="{EA0DFC27-2988-41F4-B2E3-DB0D16CD86AC}" destId="{96F9419C-823F-429E-9708-19780F4928E8}" srcOrd="0" destOrd="0" presId="urn:microsoft.com/office/officeart/2008/layout/HorizontalMultiLevelHierarchy"/>
    <dgm:cxn modelId="{4EB3251D-A044-409D-95DB-DB24688F4E7C}" type="presOf" srcId="{846EDA94-4B34-45D9-BCF5-F10395083966}" destId="{700EC7E6-F4C9-4514-8E2A-8AF6C9A21462}" srcOrd="0" destOrd="0" presId="urn:microsoft.com/office/officeart/2008/layout/HorizontalMultiLevelHierarchy"/>
    <dgm:cxn modelId="{AC199560-C83E-4491-B17B-8CD584B2D9BD}" srcId="{85F847FE-4B55-4C6F-A80F-FD25D49E6F7E}" destId="{68EEDB04-3D6B-4BB1-879B-D13696DC15C9}" srcOrd="2" destOrd="0" parTransId="{D44E0179-CD29-40BA-8215-07362058989A}" sibTransId="{E6F1CCCB-A327-4BE4-8B68-523488A85E55}"/>
    <dgm:cxn modelId="{2E7013AA-53B6-47DB-BC74-C8A233A55906}" srcId="{80E1AC47-1BAE-4DD8-B923-188B963F99B6}" destId="{29A3563C-E843-4D57-8E06-E2805A265445}" srcOrd="0" destOrd="0" parTransId="{64AB1167-1745-4741-BA01-F900214E3A91}" sibTransId="{8C90FAEB-E2F7-44AA-9E4F-780261CD0C87}"/>
    <dgm:cxn modelId="{1DED9EDD-6BD0-4955-B031-08598EDB0F10}" type="presOf" srcId="{DAD4820E-DBFD-4D4C-8FA6-BB0256B9E47F}" destId="{04793BFF-5E13-49EC-8821-BBDDECABF16F}" srcOrd="0" destOrd="0" presId="urn:microsoft.com/office/officeart/2008/layout/HorizontalMultiLevelHierarchy"/>
    <dgm:cxn modelId="{F9EF506C-60AC-43A4-BC14-828570F69C39}" srcId="{B333F34A-29FA-40C9-AD05-EED3B126DFB8}" destId="{5207A5B2-203D-4992-B379-901D882702FE}" srcOrd="0" destOrd="0" parTransId="{5D86A70C-0082-4A36-9853-1AD701431D25}" sibTransId="{A2638279-5327-4EB4-852D-EE64258FE999}"/>
    <dgm:cxn modelId="{432F739E-E37E-4C7D-B43C-553BB0E1763C}" srcId="{B333F34A-29FA-40C9-AD05-EED3B126DFB8}" destId="{6309BD57-369D-4CD5-9E1C-B97B874E3E99}" srcOrd="2" destOrd="0" parTransId="{6F5171EA-27BE-412D-90DB-BDF468AC2C58}" sibTransId="{86D0715B-5A7F-485B-B33E-0B6841FAF3E4}"/>
    <dgm:cxn modelId="{AD5D0FEF-3C2B-498A-9A4F-7DFC195D19FC}" type="presOf" srcId="{6309BD57-369D-4CD5-9E1C-B97B874E3E99}" destId="{69456326-23F2-4177-90D8-1AD4B88753F3}" srcOrd="0" destOrd="0" presId="urn:microsoft.com/office/officeart/2008/layout/HorizontalMultiLevelHierarchy"/>
    <dgm:cxn modelId="{FF7BCBD8-80C2-4808-9E8D-3C5A616BE123}" type="presOf" srcId="{2DAB27C5-FD83-4D25-ADF4-872495DD21D7}" destId="{571EAADB-2F14-4EE9-A53C-E701CD35DE8A}" srcOrd="0" destOrd="0" presId="urn:microsoft.com/office/officeart/2008/layout/HorizontalMultiLevelHierarchy"/>
    <dgm:cxn modelId="{66E9CEFC-EF78-477F-AA41-08F95AF406DF}" type="presOf" srcId="{383F7B67-4EA9-463A-B16E-11E054B56D78}" destId="{D8BA21D9-9B23-418D-8052-57885A24E1F3}" srcOrd="0" destOrd="0" presId="urn:microsoft.com/office/officeart/2008/layout/HorizontalMultiLevelHierarchy"/>
    <dgm:cxn modelId="{5EDB5481-DBB4-44E3-A506-F9FC3040BE62}" type="presOf" srcId="{3B9F8C8B-7695-47B9-B5BF-EB4E89AFBA9C}" destId="{A4AA10E2-5CD5-455C-AF6C-FB2D3129953D}" srcOrd="0" destOrd="0" presId="urn:microsoft.com/office/officeart/2008/layout/HorizontalMultiLevelHierarchy"/>
    <dgm:cxn modelId="{5872DDCA-F29A-431A-8390-B9B28C70DDB3}" type="presOf" srcId="{5207A5B2-203D-4992-B379-901D882702FE}" destId="{1877B75D-1D2A-439F-91CE-52B39508677C}" srcOrd="0" destOrd="0" presId="urn:microsoft.com/office/officeart/2008/layout/HorizontalMultiLevelHierarchy"/>
    <dgm:cxn modelId="{569BD8A5-BEAD-4897-A31E-19A3F5A83409}" srcId="{85F847FE-4B55-4C6F-A80F-FD25D49E6F7E}" destId="{6C3F1500-3145-4661-847A-8B4DA05DA2B1}" srcOrd="0" destOrd="0" parTransId="{86EBCDFF-7210-473A-91D5-1BAD8E17B07E}" sibTransId="{28C3BBC8-DC80-4ED7-B0DC-A8D397B3108A}"/>
    <dgm:cxn modelId="{65B28F69-097C-473F-AF51-0CB929BCBE1E}" type="presOf" srcId="{3F251B1B-6D38-4D64-8A90-8C7EB729BFAC}" destId="{1D08EC17-C3D1-427E-A10B-C02681826165}" srcOrd="1" destOrd="0" presId="urn:microsoft.com/office/officeart/2008/layout/HorizontalMultiLevelHierarchy"/>
    <dgm:cxn modelId="{3A6940D3-64CD-43AA-AE85-7FA20755CB78}" type="presOf" srcId="{C2EFD0F2-6B62-4CE1-85A5-7A70A3D31A13}" destId="{D4570206-C641-4981-9F1C-A7175971629B}" srcOrd="0" destOrd="0" presId="urn:microsoft.com/office/officeart/2008/layout/HorizontalMultiLevelHierarchy"/>
    <dgm:cxn modelId="{A8743040-CAEA-44E1-8EC9-AD1A16C3B5DB}" type="presOf" srcId="{5D86A70C-0082-4A36-9853-1AD701431D25}" destId="{13560AA5-8EFD-4FBB-B084-DA36B19CCF92}" srcOrd="0" destOrd="0" presId="urn:microsoft.com/office/officeart/2008/layout/HorizontalMultiLevelHierarchy"/>
    <dgm:cxn modelId="{4CF25C12-3DBD-4D5D-9420-20B2CBB1CBB1}" type="presOf" srcId="{6C3F1500-3145-4661-847A-8B4DA05DA2B1}" destId="{67C9AFF7-34F8-4BA6-AA23-ACCD5FAB3168}" srcOrd="0" destOrd="0" presId="urn:microsoft.com/office/officeart/2008/layout/HorizontalMultiLevelHierarchy"/>
    <dgm:cxn modelId="{CDA74016-1E0C-4AB2-A763-FF3462147DC0}" type="presParOf" srcId="{571EAADB-2F14-4EE9-A53C-E701CD35DE8A}" destId="{F20102A7-C3DA-41FD-8A3A-6A2A58749C8A}" srcOrd="0" destOrd="0" presId="urn:microsoft.com/office/officeart/2008/layout/HorizontalMultiLevelHierarchy"/>
    <dgm:cxn modelId="{9547E9D4-8F7F-4F0C-B1D0-A6EC2F888A0A}" type="presParOf" srcId="{F20102A7-C3DA-41FD-8A3A-6A2A58749C8A}" destId="{D288662E-C177-40CF-B79D-5183E3EFBA88}" srcOrd="0" destOrd="0" presId="urn:microsoft.com/office/officeart/2008/layout/HorizontalMultiLevelHierarchy"/>
    <dgm:cxn modelId="{9FCC02AF-F822-49DC-9A4C-245A8A139318}" type="presParOf" srcId="{F20102A7-C3DA-41FD-8A3A-6A2A58749C8A}" destId="{B4AEE0AE-A471-4F21-8ED4-01F5959E339E}" srcOrd="1" destOrd="0" presId="urn:microsoft.com/office/officeart/2008/layout/HorizontalMultiLevelHierarchy"/>
    <dgm:cxn modelId="{181E7C5D-302C-4451-8867-ED2E315D76E8}" type="presParOf" srcId="{B4AEE0AE-A471-4F21-8ED4-01F5959E339E}" destId="{13560AA5-8EFD-4FBB-B084-DA36B19CCF92}" srcOrd="0" destOrd="0" presId="urn:microsoft.com/office/officeart/2008/layout/HorizontalMultiLevelHierarchy"/>
    <dgm:cxn modelId="{A1A97DD7-C294-4737-9E1D-E2C2D79B8346}" type="presParOf" srcId="{13560AA5-8EFD-4FBB-B084-DA36B19CCF92}" destId="{15BFAFA9-92B3-4D94-9951-062D5BE0031D}" srcOrd="0" destOrd="0" presId="urn:microsoft.com/office/officeart/2008/layout/HorizontalMultiLevelHierarchy"/>
    <dgm:cxn modelId="{390E0A6E-F21F-4670-AAD1-E66C33A70431}" type="presParOf" srcId="{B4AEE0AE-A471-4F21-8ED4-01F5959E339E}" destId="{6B685677-97D4-4946-BDAE-9D5D1DBBB500}" srcOrd="1" destOrd="0" presId="urn:microsoft.com/office/officeart/2008/layout/HorizontalMultiLevelHierarchy"/>
    <dgm:cxn modelId="{3EDA4F3F-AC2C-4BAF-8A5D-B29344B5856C}" type="presParOf" srcId="{6B685677-97D4-4946-BDAE-9D5D1DBBB500}" destId="{1877B75D-1D2A-439F-91CE-52B39508677C}" srcOrd="0" destOrd="0" presId="urn:microsoft.com/office/officeart/2008/layout/HorizontalMultiLevelHierarchy"/>
    <dgm:cxn modelId="{44F73293-F716-4624-868E-F56448167105}" type="presParOf" srcId="{6B685677-97D4-4946-BDAE-9D5D1DBBB500}" destId="{C2F8EB55-7906-40A0-9F34-3EF5BA7A0510}" srcOrd="1" destOrd="0" presId="urn:microsoft.com/office/officeart/2008/layout/HorizontalMultiLevelHierarchy"/>
    <dgm:cxn modelId="{F938581A-4237-422E-94BF-193C64434C8B}" type="presParOf" srcId="{C2F8EB55-7906-40A0-9F34-3EF5BA7A0510}" destId="{D8BA21D9-9B23-418D-8052-57885A24E1F3}" srcOrd="0" destOrd="0" presId="urn:microsoft.com/office/officeart/2008/layout/HorizontalMultiLevelHierarchy"/>
    <dgm:cxn modelId="{FFB2E35B-CD6B-4AA1-8696-696DA026F9EB}" type="presParOf" srcId="{D8BA21D9-9B23-418D-8052-57885A24E1F3}" destId="{096B67FF-B08A-4C3A-BAEC-B94ADEDBF00F}" srcOrd="0" destOrd="0" presId="urn:microsoft.com/office/officeart/2008/layout/HorizontalMultiLevelHierarchy"/>
    <dgm:cxn modelId="{4CC582E2-94B9-45AE-8BC4-DFE162E16CB9}" type="presParOf" srcId="{C2F8EB55-7906-40A0-9F34-3EF5BA7A0510}" destId="{63328B3A-C1F0-43C8-B2E0-A3B101394362}" srcOrd="1" destOrd="0" presId="urn:microsoft.com/office/officeart/2008/layout/HorizontalMultiLevelHierarchy"/>
    <dgm:cxn modelId="{519EB2CB-2DE3-4A82-B3B9-35C1C9945742}" type="presParOf" srcId="{63328B3A-C1F0-43C8-B2E0-A3B101394362}" destId="{D5D649F1-E0CC-48FD-8CFE-55F81DE08534}" srcOrd="0" destOrd="0" presId="urn:microsoft.com/office/officeart/2008/layout/HorizontalMultiLevelHierarchy"/>
    <dgm:cxn modelId="{B7BC5A25-6138-4B7A-AC1F-72406C534AC4}" type="presParOf" srcId="{63328B3A-C1F0-43C8-B2E0-A3B101394362}" destId="{7477D98A-6DDF-486C-96AF-D290328FFA8B}" srcOrd="1" destOrd="0" presId="urn:microsoft.com/office/officeart/2008/layout/HorizontalMultiLevelHierarchy"/>
    <dgm:cxn modelId="{801485E8-887D-4650-AF24-E304ED199A37}" type="presParOf" srcId="{7477D98A-6DDF-486C-96AF-D290328FFA8B}" destId="{3F9B2D96-15B8-44DC-8B42-9A1648C4AAA9}" srcOrd="0" destOrd="0" presId="urn:microsoft.com/office/officeart/2008/layout/HorizontalMultiLevelHierarchy"/>
    <dgm:cxn modelId="{536BBDC1-DCD3-41FE-B859-CD2436D2A2B1}" type="presParOf" srcId="{3F9B2D96-15B8-44DC-8B42-9A1648C4AAA9}" destId="{B44C181D-5B23-4182-BB93-9B16D3338194}" srcOrd="0" destOrd="0" presId="urn:microsoft.com/office/officeart/2008/layout/HorizontalMultiLevelHierarchy"/>
    <dgm:cxn modelId="{DE7A5BB5-8BD4-400E-8E01-1492E505E194}" type="presParOf" srcId="{7477D98A-6DDF-486C-96AF-D290328FFA8B}" destId="{FAC6B14B-6DE1-4F92-9394-989FBD948262}" srcOrd="1" destOrd="0" presId="urn:microsoft.com/office/officeart/2008/layout/HorizontalMultiLevelHierarchy"/>
    <dgm:cxn modelId="{DC756D7B-5A4B-4C42-8CBC-920E870AB5C7}" type="presParOf" srcId="{FAC6B14B-6DE1-4F92-9394-989FBD948262}" destId="{67C9AFF7-34F8-4BA6-AA23-ACCD5FAB3168}" srcOrd="0" destOrd="0" presId="urn:microsoft.com/office/officeart/2008/layout/HorizontalMultiLevelHierarchy"/>
    <dgm:cxn modelId="{27BBB519-8128-4BA8-80CC-CE0B551BAF3A}" type="presParOf" srcId="{FAC6B14B-6DE1-4F92-9394-989FBD948262}" destId="{67BFE924-CA58-4159-9471-8D1AAEB37475}" srcOrd="1" destOrd="0" presId="urn:microsoft.com/office/officeart/2008/layout/HorizontalMultiLevelHierarchy"/>
    <dgm:cxn modelId="{BF2BB569-58FC-427B-B481-9D282807B50A}" type="presParOf" srcId="{7477D98A-6DDF-486C-96AF-D290328FFA8B}" destId="{96F9419C-823F-429E-9708-19780F4928E8}" srcOrd="2" destOrd="0" presId="urn:microsoft.com/office/officeart/2008/layout/HorizontalMultiLevelHierarchy"/>
    <dgm:cxn modelId="{DB674460-4034-4FD7-8550-C752CCC977C1}" type="presParOf" srcId="{96F9419C-823F-429E-9708-19780F4928E8}" destId="{29326030-E01B-45DC-A31F-E0D682735997}" srcOrd="0" destOrd="0" presId="urn:microsoft.com/office/officeart/2008/layout/HorizontalMultiLevelHierarchy"/>
    <dgm:cxn modelId="{E96F66A1-DCA5-4DED-A154-122CAFAF46A8}" type="presParOf" srcId="{7477D98A-6DDF-486C-96AF-D290328FFA8B}" destId="{D6A661FC-C244-4942-87EF-202B7B08CBDB}" srcOrd="3" destOrd="0" presId="urn:microsoft.com/office/officeart/2008/layout/HorizontalMultiLevelHierarchy"/>
    <dgm:cxn modelId="{CE46F49D-0429-40C5-97FA-AAFF3ABEDADD}" type="presParOf" srcId="{D6A661FC-C244-4942-87EF-202B7B08CBDB}" destId="{D4570206-C641-4981-9F1C-A7175971629B}" srcOrd="0" destOrd="0" presId="urn:microsoft.com/office/officeart/2008/layout/HorizontalMultiLevelHierarchy"/>
    <dgm:cxn modelId="{864CAAC6-A4A8-43A4-81E2-3D7E43F491C7}" type="presParOf" srcId="{D6A661FC-C244-4942-87EF-202B7B08CBDB}" destId="{80CE0285-4C67-4309-AAD5-193B87D7FDC8}" srcOrd="1" destOrd="0" presId="urn:microsoft.com/office/officeart/2008/layout/HorizontalMultiLevelHierarchy"/>
    <dgm:cxn modelId="{B03F5CAD-F893-4B3F-8315-C1375C6E2048}" type="presParOf" srcId="{7477D98A-6DDF-486C-96AF-D290328FFA8B}" destId="{43763109-D920-496D-9DCB-17DAC30BD950}" srcOrd="4" destOrd="0" presId="urn:microsoft.com/office/officeart/2008/layout/HorizontalMultiLevelHierarchy"/>
    <dgm:cxn modelId="{DA9B871D-9EE8-4F3B-84CC-C30D0D66F711}" type="presParOf" srcId="{43763109-D920-496D-9DCB-17DAC30BD950}" destId="{6D034C74-A98D-4F45-A48B-EB118014FDF4}" srcOrd="0" destOrd="0" presId="urn:microsoft.com/office/officeart/2008/layout/HorizontalMultiLevelHierarchy"/>
    <dgm:cxn modelId="{F9D780AA-FDE2-4ABA-836A-8847F938A73A}" type="presParOf" srcId="{7477D98A-6DDF-486C-96AF-D290328FFA8B}" destId="{56948982-9790-4399-837F-9F09DB6B38E3}" srcOrd="5" destOrd="0" presId="urn:microsoft.com/office/officeart/2008/layout/HorizontalMultiLevelHierarchy"/>
    <dgm:cxn modelId="{3616625A-FD1B-4C7E-B581-5275A0EF9B54}" type="presParOf" srcId="{56948982-9790-4399-837F-9F09DB6B38E3}" destId="{9BE631B8-E81B-4845-BB9A-2C1CC76DA4C1}" srcOrd="0" destOrd="0" presId="urn:microsoft.com/office/officeart/2008/layout/HorizontalMultiLevelHierarchy"/>
    <dgm:cxn modelId="{F9A1C0D7-C501-4E5F-A8CA-9F08F9BDC5F4}" type="presParOf" srcId="{56948982-9790-4399-837F-9F09DB6B38E3}" destId="{4AA81EA9-8BEC-402D-B67C-A6AFCA5FC058}" srcOrd="1" destOrd="0" presId="urn:microsoft.com/office/officeart/2008/layout/HorizontalMultiLevelHierarchy"/>
    <dgm:cxn modelId="{1A2F4585-3063-4E6E-BE47-9CA09624D051}" type="presParOf" srcId="{C2F8EB55-7906-40A0-9F34-3EF5BA7A0510}" destId="{700EC7E6-F4C9-4514-8E2A-8AF6C9A21462}" srcOrd="2" destOrd="0" presId="urn:microsoft.com/office/officeart/2008/layout/HorizontalMultiLevelHierarchy"/>
    <dgm:cxn modelId="{1083E5BE-3619-46F6-A444-18729E5F1BB3}" type="presParOf" srcId="{700EC7E6-F4C9-4514-8E2A-8AF6C9A21462}" destId="{996D34DD-05BB-4D52-9503-C0DA2BE2D26E}" srcOrd="0" destOrd="0" presId="urn:microsoft.com/office/officeart/2008/layout/HorizontalMultiLevelHierarchy"/>
    <dgm:cxn modelId="{7FC7E43D-BE26-4991-A94D-F84BF75B5D9B}" type="presParOf" srcId="{C2F8EB55-7906-40A0-9F34-3EF5BA7A0510}" destId="{5F43D0D1-4EA5-413E-BF88-AA7E76C0C06F}" srcOrd="3" destOrd="0" presId="urn:microsoft.com/office/officeart/2008/layout/HorizontalMultiLevelHierarchy"/>
    <dgm:cxn modelId="{C4CBC136-E4A1-402F-BB61-4EDF74811B48}" type="presParOf" srcId="{5F43D0D1-4EA5-413E-BF88-AA7E76C0C06F}" destId="{D3C8C9B7-03E6-441E-9328-81FA4A699FA2}" srcOrd="0" destOrd="0" presId="urn:microsoft.com/office/officeart/2008/layout/HorizontalMultiLevelHierarchy"/>
    <dgm:cxn modelId="{D9B7EE50-C160-4290-938C-4BF50D4C1691}" type="presParOf" srcId="{5F43D0D1-4EA5-413E-BF88-AA7E76C0C06F}" destId="{15A7D943-0671-4ABE-80F4-A06EDCC0E804}" srcOrd="1" destOrd="0" presId="urn:microsoft.com/office/officeart/2008/layout/HorizontalMultiLevelHierarchy"/>
    <dgm:cxn modelId="{92C356DA-5BE2-4D31-9BA8-FF6C05E6409E}" type="presParOf" srcId="{C2F8EB55-7906-40A0-9F34-3EF5BA7A0510}" destId="{AB65933E-6CE3-4194-AF46-53B5FAC77E9C}" srcOrd="4" destOrd="0" presId="urn:microsoft.com/office/officeart/2008/layout/HorizontalMultiLevelHierarchy"/>
    <dgm:cxn modelId="{E32E2069-7F69-4E99-9A1C-116503D996CA}" type="presParOf" srcId="{AB65933E-6CE3-4194-AF46-53B5FAC77E9C}" destId="{21797335-9144-4691-93A0-416B12547BE9}" srcOrd="0" destOrd="0" presId="urn:microsoft.com/office/officeart/2008/layout/HorizontalMultiLevelHierarchy"/>
    <dgm:cxn modelId="{E279D7EE-E477-4A6D-9372-AF89B43ED4DD}" type="presParOf" srcId="{C2F8EB55-7906-40A0-9F34-3EF5BA7A0510}" destId="{3FEE936E-C4FF-4C2B-B88D-3ECC4CF277FD}" srcOrd="5" destOrd="0" presId="urn:microsoft.com/office/officeart/2008/layout/HorizontalMultiLevelHierarchy"/>
    <dgm:cxn modelId="{548162F8-0F34-4558-8BB8-523AEA6F1D41}" type="presParOf" srcId="{3FEE936E-C4FF-4C2B-B88D-3ECC4CF277FD}" destId="{D25939F7-F0A5-4FCD-8DB5-A695483B584A}" srcOrd="0" destOrd="0" presId="urn:microsoft.com/office/officeart/2008/layout/HorizontalMultiLevelHierarchy"/>
    <dgm:cxn modelId="{A445BA6B-04F1-487E-8610-A0F066474E56}" type="presParOf" srcId="{3FEE936E-C4FF-4C2B-B88D-3ECC4CF277FD}" destId="{38151B1C-40D9-4272-871A-3A5F980593AE}" srcOrd="1" destOrd="0" presId="urn:microsoft.com/office/officeart/2008/layout/HorizontalMultiLevelHierarchy"/>
    <dgm:cxn modelId="{7A5CBC0C-9552-4C31-9594-8BE6B814DDA6}" type="presParOf" srcId="{B4AEE0AE-A471-4F21-8ED4-01F5959E339E}" destId="{5DC4570D-75A6-4993-910F-FAF09ACDC119}" srcOrd="2" destOrd="0" presId="urn:microsoft.com/office/officeart/2008/layout/HorizontalMultiLevelHierarchy"/>
    <dgm:cxn modelId="{281A22AC-3678-4B64-916A-900B175C9494}" type="presParOf" srcId="{5DC4570D-75A6-4993-910F-FAF09ACDC119}" destId="{A07D0DEC-94C2-4155-B68E-DFD0B8D3E223}" srcOrd="0" destOrd="0" presId="urn:microsoft.com/office/officeart/2008/layout/HorizontalMultiLevelHierarchy"/>
    <dgm:cxn modelId="{3718AB6D-C405-494C-B0D3-0672AC461D6B}" type="presParOf" srcId="{B4AEE0AE-A471-4F21-8ED4-01F5959E339E}" destId="{35E1E419-38C0-4AFD-8A8B-9B6E86CE71C8}" srcOrd="3" destOrd="0" presId="urn:microsoft.com/office/officeart/2008/layout/HorizontalMultiLevelHierarchy"/>
    <dgm:cxn modelId="{11D2BC01-BEC6-459F-8D9E-FC9B1657F628}" type="presParOf" srcId="{35E1E419-38C0-4AFD-8A8B-9B6E86CE71C8}" destId="{60FFF1D3-533F-4D5A-AB40-474EF073AF9B}" srcOrd="0" destOrd="0" presId="urn:microsoft.com/office/officeart/2008/layout/HorizontalMultiLevelHierarchy"/>
    <dgm:cxn modelId="{163BFFB5-BE02-4141-915F-80F9ACD1A9A7}" type="presParOf" srcId="{35E1E419-38C0-4AFD-8A8B-9B6E86CE71C8}" destId="{71D51A80-4FA8-4477-92F4-DAF87F41E003}" srcOrd="1" destOrd="0" presId="urn:microsoft.com/office/officeart/2008/layout/HorizontalMultiLevelHierarchy"/>
    <dgm:cxn modelId="{8CEADC47-F85E-483C-841E-06D13C33197E}" type="presParOf" srcId="{71D51A80-4FA8-4477-92F4-DAF87F41E003}" destId="{F8E4E967-10A7-438B-A799-01ECBB20FF65}" srcOrd="0" destOrd="0" presId="urn:microsoft.com/office/officeart/2008/layout/HorizontalMultiLevelHierarchy"/>
    <dgm:cxn modelId="{622246F1-998C-4F97-9BE6-93B4BC86EDA0}" type="presParOf" srcId="{F8E4E967-10A7-438B-A799-01ECBB20FF65}" destId="{3DDDCE6C-CB37-4E25-9E7D-6AD99E5DD644}" srcOrd="0" destOrd="0" presId="urn:microsoft.com/office/officeart/2008/layout/HorizontalMultiLevelHierarchy"/>
    <dgm:cxn modelId="{F3431ED2-EC50-4D10-9D00-C1CE6CADAACE}" type="presParOf" srcId="{71D51A80-4FA8-4477-92F4-DAF87F41E003}" destId="{A377DB98-D9D9-4F2A-973D-190A78C693BC}" srcOrd="1" destOrd="0" presId="urn:microsoft.com/office/officeart/2008/layout/HorizontalMultiLevelHierarchy"/>
    <dgm:cxn modelId="{96248783-6C88-4DB2-BB6B-6093A9598CE1}" type="presParOf" srcId="{A377DB98-D9D9-4F2A-973D-190A78C693BC}" destId="{5B3E0F35-B440-43E6-8A56-1B238E255D88}" srcOrd="0" destOrd="0" presId="urn:microsoft.com/office/officeart/2008/layout/HorizontalMultiLevelHierarchy"/>
    <dgm:cxn modelId="{1C48C3F6-201D-47AF-B06E-0A7413B00A32}" type="presParOf" srcId="{A377DB98-D9D9-4F2A-973D-190A78C693BC}" destId="{2677A286-7B6B-4AB7-982F-EED145F9BF35}" srcOrd="1" destOrd="0" presId="urn:microsoft.com/office/officeart/2008/layout/HorizontalMultiLevelHierarchy"/>
    <dgm:cxn modelId="{4BC553F6-FAEA-43D3-9131-68A3DB08C60C}" type="presParOf" srcId="{2677A286-7B6B-4AB7-982F-EED145F9BF35}" destId="{481A05DC-3F1C-4BFE-9867-D5D5E272446B}" srcOrd="0" destOrd="0" presId="urn:microsoft.com/office/officeart/2008/layout/HorizontalMultiLevelHierarchy"/>
    <dgm:cxn modelId="{6A5964EE-4DF8-48E2-A863-D22FEFDF61EE}" type="presParOf" srcId="{481A05DC-3F1C-4BFE-9867-D5D5E272446B}" destId="{380F5046-3D75-4BBF-84FB-7E87DB7B3006}" srcOrd="0" destOrd="0" presId="urn:microsoft.com/office/officeart/2008/layout/HorizontalMultiLevelHierarchy"/>
    <dgm:cxn modelId="{D325908A-8B9D-42C3-81AA-1DD5D24C2E6B}" type="presParOf" srcId="{2677A286-7B6B-4AB7-982F-EED145F9BF35}" destId="{4C2797F5-3E53-47D0-99AF-D8FA2DB29845}" srcOrd="1" destOrd="0" presId="urn:microsoft.com/office/officeart/2008/layout/HorizontalMultiLevelHierarchy"/>
    <dgm:cxn modelId="{996EC8FC-AA4D-4690-88A1-D49A21F9429D}" type="presParOf" srcId="{4C2797F5-3E53-47D0-99AF-D8FA2DB29845}" destId="{D44DCEBF-1AEF-4227-8727-8FF201CAB1A7}" srcOrd="0" destOrd="0" presId="urn:microsoft.com/office/officeart/2008/layout/HorizontalMultiLevelHierarchy"/>
    <dgm:cxn modelId="{56CE0C14-FE47-4C7A-AC2A-B2EFC6B9A85C}" type="presParOf" srcId="{4C2797F5-3E53-47D0-99AF-D8FA2DB29845}" destId="{A747846F-2DF2-42B2-9133-85CD3FD74AFB}" srcOrd="1" destOrd="0" presId="urn:microsoft.com/office/officeart/2008/layout/HorizontalMultiLevelHierarchy"/>
    <dgm:cxn modelId="{4BD92028-35A6-4BBE-8200-3B4C3AE11474}" type="presParOf" srcId="{2677A286-7B6B-4AB7-982F-EED145F9BF35}" destId="{49916F30-F927-4830-B2A4-93CC471A5A0E}" srcOrd="2" destOrd="0" presId="urn:microsoft.com/office/officeart/2008/layout/HorizontalMultiLevelHierarchy"/>
    <dgm:cxn modelId="{BAB9BEFF-46BF-4161-AA2E-E3578EF50A66}" type="presParOf" srcId="{49916F30-F927-4830-B2A4-93CC471A5A0E}" destId="{95D2C0AE-E49E-4DEF-B9FC-3320ECEE4A66}" srcOrd="0" destOrd="0" presId="urn:microsoft.com/office/officeart/2008/layout/HorizontalMultiLevelHierarchy"/>
    <dgm:cxn modelId="{CAE66E7A-EC61-4272-B89A-27ACDF1BFBDF}" type="presParOf" srcId="{2677A286-7B6B-4AB7-982F-EED145F9BF35}" destId="{B5C12760-F720-4EC8-9A47-EB4413195E36}" srcOrd="3" destOrd="0" presId="urn:microsoft.com/office/officeart/2008/layout/HorizontalMultiLevelHierarchy"/>
    <dgm:cxn modelId="{095CAF3E-B352-43E3-A3ED-31EC49CC6B08}" type="presParOf" srcId="{B5C12760-F720-4EC8-9A47-EB4413195E36}" destId="{04793BFF-5E13-49EC-8821-BBDDECABF16F}" srcOrd="0" destOrd="0" presId="urn:microsoft.com/office/officeart/2008/layout/HorizontalMultiLevelHierarchy"/>
    <dgm:cxn modelId="{E2AA23B4-44F4-4F25-9A94-DC9287FFD161}" type="presParOf" srcId="{B5C12760-F720-4EC8-9A47-EB4413195E36}" destId="{F46188A3-50B1-4D28-8E27-2F3AC06E02F9}" srcOrd="1" destOrd="0" presId="urn:microsoft.com/office/officeart/2008/layout/HorizontalMultiLevelHierarchy"/>
    <dgm:cxn modelId="{EBB05E06-75F7-4CCF-90C1-ACB8F384E94C}" type="presParOf" srcId="{2677A286-7B6B-4AB7-982F-EED145F9BF35}" destId="{33184E01-31F1-408F-B24E-383A04DAF7F3}" srcOrd="4" destOrd="0" presId="urn:microsoft.com/office/officeart/2008/layout/HorizontalMultiLevelHierarchy"/>
    <dgm:cxn modelId="{B5A4B32D-97E7-4C02-94FC-A8C4A938E147}" type="presParOf" srcId="{33184E01-31F1-408F-B24E-383A04DAF7F3}" destId="{675A86C4-5B07-4B5A-81E9-31FA069D8F81}" srcOrd="0" destOrd="0" presId="urn:microsoft.com/office/officeart/2008/layout/HorizontalMultiLevelHierarchy"/>
    <dgm:cxn modelId="{84A1B4B6-4202-4257-A6C5-20D2A2ECDBD4}" type="presParOf" srcId="{2677A286-7B6B-4AB7-982F-EED145F9BF35}" destId="{34B26854-E454-41FB-AE05-82F9349774B8}" srcOrd="5" destOrd="0" presId="urn:microsoft.com/office/officeart/2008/layout/HorizontalMultiLevelHierarchy"/>
    <dgm:cxn modelId="{EEAF7E77-7E2C-44ED-B88D-E53907C1401D}" type="presParOf" srcId="{34B26854-E454-41FB-AE05-82F9349774B8}" destId="{A4AA10E2-5CD5-455C-AF6C-FB2D3129953D}" srcOrd="0" destOrd="0" presId="urn:microsoft.com/office/officeart/2008/layout/HorizontalMultiLevelHierarchy"/>
    <dgm:cxn modelId="{A6925207-CD5A-4740-A870-4EAA1038A88D}" type="presParOf" srcId="{34B26854-E454-41FB-AE05-82F9349774B8}" destId="{AB853A40-34FE-4D0F-9133-48F7E2BB387D}" srcOrd="1" destOrd="0" presId="urn:microsoft.com/office/officeart/2008/layout/HorizontalMultiLevelHierarchy"/>
    <dgm:cxn modelId="{D55D2667-1692-4840-A708-E2CECBE98257}" type="presParOf" srcId="{B4AEE0AE-A471-4F21-8ED4-01F5959E339E}" destId="{7C408DB3-1339-409F-BA2C-84A991846D4C}" srcOrd="4" destOrd="0" presId="urn:microsoft.com/office/officeart/2008/layout/HorizontalMultiLevelHierarchy"/>
    <dgm:cxn modelId="{DF393D35-46C0-4F6E-A249-7B469AA8BF41}" type="presParOf" srcId="{7C408DB3-1339-409F-BA2C-84A991846D4C}" destId="{0719598E-CE13-4914-B1D4-FE658B017A04}" srcOrd="0" destOrd="0" presId="urn:microsoft.com/office/officeart/2008/layout/HorizontalMultiLevelHierarchy"/>
    <dgm:cxn modelId="{DDE2FD06-7C49-4148-A285-EAFCF225C959}" type="presParOf" srcId="{B4AEE0AE-A471-4F21-8ED4-01F5959E339E}" destId="{4B58175C-9A30-4B63-8E6B-084DAE2E75BB}" srcOrd="5" destOrd="0" presId="urn:microsoft.com/office/officeart/2008/layout/HorizontalMultiLevelHierarchy"/>
    <dgm:cxn modelId="{CB598DE9-19ED-4362-A220-4267DBB14D76}" type="presParOf" srcId="{4B58175C-9A30-4B63-8E6B-084DAE2E75BB}" destId="{69456326-23F2-4177-90D8-1AD4B88753F3}" srcOrd="0" destOrd="0" presId="urn:microsoft.com/office/officeart/2008/layout/HorizontalMultiLevelHierarchy"/>
    <dgm:cxn modelId="{62DB21B8-DA82-4A58-9C6A-6487E36C5665}" type="presParOf" srcId="{4B58175C-9A30-4B63-8E6B-084DAE2E75BB}" destId="{6F28AD4A-8981-4F26-B172-F2790C5FA2AB}" srcOrd="1" destOrd="0" presId="urn:microsoft.com/office/officeart/2008/layout/HorizontalMultiLevelHierarchy"/>
    <dgm:cxn modelId="{0BE06A96-3FF8-48E9-9509-2FBC9746A655}" type="presParOf" srcId="{B4AEE0AE-A471-4F21-8ED4-01F5959E339E}" destId="{795B2364-C1A3-4AFC-8EDD-C883C3A5EBD8}" srcOrd="6" destOrd="0" presId="urn:microsoft.com/office/officeart/2008/layout/HorizontalMultiLevelHierarchy"/>
    <dgm:cxn modelId="{C9B38CD3-CA24-4D9D-B605-2338747ED427}" type="presParOf" srcId="{795B2364-C1A3-4AFC-8EDD-C883C3A5EBD8}" destId="{1D08EC17-C3D1-427E-A10B-C02681826165}" srcOrd="0" destOrd="0" presId="urn:microsoft.com/office/officeart/2008/layout/HorizontalMultiLevelHierarchy"/>
    <dgm:cxn modelId="{98FE7AE3-AA14-4B50-A822-298747C1E175}" type="presParOf" srcId="{B4AEE0AE-A471-4F21-8ED4-01F5959E339E}" destId="{D6A0D207-EFCC-4897-9A35-57DA7BA3D554}" srcOrd="7" destOrd="0" presId="urn:microsoft.com/office/officeart/2008/layout/HorizontalMultiLevelHierarchy"/>
    <dgm:cxn modelId="{ABC5536D-9E95-418B-97CC-D08DDAB8E6F7}" type="presParOf" srcId="{D6A0D207-EFCC-4897-9A35-57DA7BA3D554}" destId="{523E7073-F791-412E-BEE3-A33AF42F1A48}" srcOrd="0" destOrd="0" presId="urn:microsoft.com/office/officeart/2008/layout/HorizontalMultiLevelHierarchy"/>
    <dgm:cxn modelId="{3FE98268-404A-4D0B-BA14-F538A6CD6BDE}" type="presParOf" srcId="{D6A0D207-EFCC-4897-9A35-57DA7BA3D554}" destId="{016F0580-F917-4045-9026-1944DBB3B86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2364-C1A3-4AFC-8EDD-C883C3A5EBD8}">
      <dsp:nvSpPr>
        <dsp:cNvPr id="0" name=""/>
        <dsp:cNvSpPr/>
      </dsp:nvSpPr>
      <dsp:spPr>
        <a:xfrm>
          <a:off x="608008" y="3291567"/>
          <a:ext cx="620872" cy="1578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436" y="0"/>
              </a:lnTo>
              <a:lnTo>
                <a:pt x="310436" y="1578007"/>
              </a:lnTo>
              <a:lnTo>
                <a:pt x="620872" y="1578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b="1" kern="1200">
            <a:solidFill>
              <a:schemeClr val="bg2"/>
            </a:solidFill>
          </a:endParaRPr>
        </a:p>
      </dsp:txBody>
      <dsp:txXfrm>
        <a:off x="876050" y="4038177"/>
        <a:ext cx="84787" cy="84787"/>
      </dsp:txXfrm>
    </dsp:sp>
    <dsp:sp modelId="{7C408DB3-1339-409F-BA2C-84A991846D4C}">
      <dsp:nvSpPr>
        <dsp:cNvPr id="0" name=""/>
        <dsp:cNvSpPr/>
      </dsp:nvSpPr>
      <dsp:spPr>
        <a:xfrm>
          <a:off x="608008" y="3291567"/>
          <a:ext cx="620872" cy="81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436" y="0"/>
              </a:lnTo>
              <a:lnTo>
                <a:pt x="310436" y="815243"/>
              </a:lnTo>
              <a:lnTo>
                <a:pt x="620872" y="815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892826" y="3673570"/>
        <a:ext cx="51237" cy="51237"/>
      </dsp:txXfrm>
    </dsp:sp>
    <dsp:sp modelId="{33184E01-31F1-408F-B24E-383A04DAF7F3}">
      <dsp:nvSpPr>
        <dsp:cNvPr id="0" name=""/>
        <dsp:cNvSpPr/>
      </dsp:nvSpPr>
      <dsp:spPr>
        <a:xfrm>
          <a:off x="5616270" y="3346800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5794239" y="3705347"/>
        <a:ext cx="42915" cy="42915"/>
      </dsp:txXfrm>
    </dsp:sp>
    <dsp:sp modelId="{49916F30-F927-4830-B2A4-93CC471A5A0E}">
      <dsp:nvSpPr>
        <dsp:cNvPr id="0" name=""/>
        <dsp:cNvSpPr/>
      </dsp:nvSpPr>
      <dsp:spPr>
        <a:xfrm>
          <a:off x="5616270" y="3301080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5805725" y="3336828"/>
        <a:ext cx="19942" cy="19942"/>
      </dsp:txXfrm>
    </dsp:sp>
    <dsp:sp modelId="{481A05DC-3F1C-4BFE-9867-D5D5E272446B}">
      <dsp:nvSpPr>
        <dsp:cNvPr id="0" name=""/>
        <dsp:cNvSpPr/>
      </dsp:nvSpPr>
      <dsp:spPr>
        <a:xfrm>
          <a:off x="5616270" y="2586789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5794239" y="2945337"/>
        <a:ext cx="42915" cy="42915"/>
      </dsp:txXfrm>
    </dsp:sp>
    <dsp:sp modelId="{F8E4E967-10A7-438B-A799-01ECBB20FF65}">
      <dsp:nvSpPr>
        <dsp:cNvPr id="0" name=""/>
        <dsp:cNvSpPr/>
      </dsp:nvSpPr>
      <dsp:spPr>
        <a:xfrm>
          <a:off x="3223148" y="3301080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3412604" y="3336828"/>
        <a:ext cx="19942" cy="19942"/>
      </dsp:txXfrm>
    </dsp:sp>
    <dsp:sp modelId="{5DC4570D-75A6-4993-910F-FAF09ACDC119}">
      <dsp:nvSpPr>
        <dsp:cNvPr id="0" name=""/>
        <dsp:cNvSpPr/>
      </dsp:nvSpPr>
      <dsp:spPr>
        <a:xfrm>
          <a:off x="608008" y="3245847"/>
          <a:ext cx="620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436" y="45720"/>
              </a:lnTo>
              <a:lnTo>
                <a:pt x="310436" y="100952"/>
              </a:lnTo>
              <a:lnTo>
                <a:pt x="620872" y="100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902861" y="3275984"/>
        <a:ext cx="31166" cy="31166"/>
      </dsp:txXfrm>
    </dsp:sp>
    <dsp:sp modelId="{AB65933E-6CE3-4194-AF46-53B5FAC77E9C}">
      <dsp:nvSpPr>
        <dsp:cNvPr id="0" name=""/>
        <dsp:cNvSpPr/>
      </dsp:nvSpPr>
      <dsp:spPr>
        <a:xfrm>
          <a:off x="3320389" y="182677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3498358" y="2185326"/>
        <a:ext cx="42915" cy="42915"/>
      </dsp:txXfrm>
    </dsp:sp>
    <dsp:sp modelId="{700EC7E6-F4C9-4514-8E2A-8AF6C9A21462}">
      <dsp:nvSpPr>
        <dsp:cNvPr id="0" name=""/>
        <dsp:cNvSpPr/>
      </dsp:nvSpPr>
      <dsp:spPr>
        <a:xfrm>
          <a:off x="3320389" y="1781058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3509844" y="1816807"/>
        <a:ext cx="19942" cy="19942"/>
      </dsp:txXfrm>
    </dsp:sp>
    <dsp:sp modelId="{43763109-D920-496D-9DCB-17DAC30BD950}">
      <dsp:nvSpPr>
        <dsp:cNvPr id="0" name=""/>
        <dsp:cNvSpPr/>
      </dsp:nvSpPr>
      <dsp:spPr>
        <a:xfrm>
          <a:off x="5713510" y="106676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5891479" y="1425315"/>
        <a:ext cx="42915" cy="42915"/>
      </dsp:txXfrm>
    </dsp:sp>
    <dsp:sp modelId="{96F9419C-823F-429E-9708-19780F4928E8}">
      <dsp:nvSpPr>
        <dsp:cNvPr id="0" name=""/>
        <dsp:cNvSpPr/>
      </dsp:nvSpPr>
      <dsp:spPr>
        <a:xfrm>
          <a:off x="5713510" y="1021048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5902966" y="1056796"/>
        <a:ext cx="19942" cy="19942"/>
      </dsp:txXfrm>
    </dsp:sp>
    <dsp:sp modelId="{3F9B2D96-15B8-44DC-8B42-9A1648C4AAA9}">
      <dsp:nvSpPr>
        <dsp:cNvPr id="0" name=""/>
        <dsp:cNvSpPr/>
      </dsp:nvSpPr>
      <dsp:spPr>
        <a:xfrm>
          <a:off x="5713510" y="306757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5891479" y="665305"/>
        <a:ext cx="42915" cy="42915"/>
      </dsp:txXfrm>
    </dsp:sp>
    <dsp:sp modelId="{D8BA21D9-9B23-418D-8052-57885A24E1F3}">
      <dsp:nvSpPr>
        <dsp:cNvPr id="0" name=""/>
        <dsp:cNvSpPr/>
      </dsp:nvSpPr>
      <dsp:spPr>
        <a:xfrm>
          <a:off x="3320389" y="106676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3498358" y="1425315"/>
        <a:ext cx="42915" cy="42915"/>
      </dsp:txXfrm>
    </dsp:sp>
    <dsp:sp modelId="{13560AA5-8EFD-4FBB-B084-DA36B19CCF92}">
      <dsp:nvSpPr>
        <dsp:cNvPr id="0" name=""/>
        <dsp:cNvSpPr/>
      </dsp:nvSpPr>
      <dsp:spPr>
        <a:xfrm>
          <a:off x="608008" y="1826778"/>
          <a:ext cx="620872" cy="1464788"/>
        </a:xfrm>
        <a:custGeom>
          <a:avLst/>
          <a:gdLst/>
          <a:ahLst/>
          <a:cxnLst/>
          <a:rect l="0" t="0" r="0" b="0"/>
          <a:pathLst>
            <a:path>
              <a:moveTo>
                <a:pt x="0" y="1464788"/>
              </a:moveTo>
              <a:lnTo>
                <a:pt x="310436" y="1464788"/>
              </a:lnTo>
              <a:lnTo>
                <a:pt x="310436" y="0"/>
              </a:lnTo>
              <a:lnTo>
                <a:pt x="62087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b="1" kern="1200">
            <a:solidFill>
              <a:schemeClr val="bg2"/>
            </a:solidFill>
          </a:endParaRPr>
        </a:p>
      </dsp:txBody>
      <dsp:txXfrm>
        <a:off x="878671" y="2519399"/>
        <a:ext cx="79546" cy="79546"/>
      </dsp:txXfrm>
    </dsp:sp>
    <dsp:sp modelId="{D288662E-C177-40CF-B79D-5183E3EFBA88}">
      <dsp:nvSpPr>
        <dsp:cNvPr id="0" name=""/>
        <dsp:cNvSpPr/>
      </dsp:nvSpPr>
      <dsp:spPr>
        <a:xfrm rot="16200000">
          <a:off x="-1296018" y="2987563"/>
          <a:ext cx="3200044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solidFill>
                <a:srgbClr val="C00000"/>
              </a:solidFill>
            </a:rPr>
            <a:t>Resonant converters</a:t>
          </a:r>
          <a:endParaRPr lang="en-US" sz="2900" b="1" kern="1200" dirty="0">
            <a:solidFill>
              <a:srgbClr val="C00000"/>
            </a:solidFill>
          </a:endParaRPr>
        </a:p>
      </dsp:txBody>
      <dsp:txXfrm>
        <a:off x="-1296018" y="2987563"/>
        <a:ext cx="3200044" cy="608008"/>
      </dsp:txXfrm>
    </dsp:sp>
    <dsp:sp modelId="{1877B75D-1D2A-439F-91CE-52B39508677C}">
      <dsp:nvSpPr>
        <dsp:cNvPr id="0" name=""/>
        <dsp:cNvSpPr/>
      </dsp:nvSpPr>
      <dsp:spPr>
        <a:xfrm>
          <a:off x="1228880" y="1522774"/>
          <a:ext cx="2091508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Load-resonant converters</a:t>
          </a:r>
          <a:endParaRPr lang="en-US" sz="2000" b="1" kern="1200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28880" y="1522774"/>
        <a:ext cx="2091508" cy="608008"/>
      </dsp:txXfrm>
    </dsp:sp>
    <dsp:sp modelId="{D5D649F1-E0CC-48FD-8CFE-55F81DE08534}">
      <dsp:nvSpPr>
        <dsp:cNvPr id="0" name=""/>
        <dsp:cNvSpPr/>
      </dsp:nvSpPr>
      <dsp:spPr>
        <a:xfrm>
          <a:off x="3719242" y="76276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1" indent="0" algn="ctr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500" b="1" kern="1200" dirty="0" smtClean="0">
              <a:solidFill>
                <a:srgbClr val="00B050"/>
              </a:solidFill>
            </a:rPr>
            <a:t>Voltage-source series-resonant converters</a:t>
          </a:r>
          <a:endParaRPr lang="en-US" sz="1500" b="1" kern="1200" dirty="0">
            <a:solidFill>
              <a:srgbClr val="00B050"/>
            </a:solidFill>
          </a:endParaRPr>
        </a:p>
      </dsp:txBody>
      <dsp:txXfrm>
        <a:off x="3719242" y="762763"/>
        <a:ext cx="1994267" cy="608008"/>
      </dsp:txXfrm>
    </dsp:sp>
    <dsp:sp modelId="{67C9AFF7-34F8-4BA6-AA23-ACCD5FAB3168}">
      <dsp:nvSpPr>
        <dsp:cNvPr id="0" name=""/>
        <dsp:cNvSpPr/>
      </dsp:nvSpPr>
      <dsp:spPr>
        <a:xfrm>
          <a:off x="6112364" y="275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>
              <a:solidFill>
                <a:srgbClr val="00B050"/>
              </a:solidFill>
            </a:rPr>
            <a:t> Series Loaded Resonant converters</a:t>
          </a:r>
          <a:endParaRPr lang="en-IN" sz="1500" b="1" kern="1200" dirty="0">
            <a:solidFill>
              <a:srgbClr val="00B050"/>
            </a:solidFill>
          </a:endParaRPr>
        </a:p>
      </dsp:txBody>
      <dsp:txXfrm>
        <a:off x="6112364" y="2753"/>
        <a:ext cx="1994267" cy="608008"/>
      </dsp:txXfrm>
    </dsp:sp>
    <dsp:sp modelId="{D4570206-C641-4981-9F1C-A7175971629B}">
      <dsp:nvSpPr>
        <dsp:cNvPr id="0" name=""/>
        <dsp:cNvSpPr/>
      </dsp:nvSpPr>
      <dsp:spPr>
        <a:xfrm>
          <a:off x="6112364" y="76276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>
              <a:solidFill>
                <a:srgbClr val="00B0F0"/>
              </a:solidFill>
            </a:rPr>
            <a:t>Parallel Loaded Resonant converters</a:t>
          </a:r>
          <a:endParaRPr lang="en-IN" sz="1500" b="1" kern="1200" dirty="0">
            <a:solidFill>
              <a:srgbClr val="00B0F0"/>
            </a:solidFill>
          </a:endParaRPr>
        </a:p>
      </dsp:txBody>
      <dsp:txXfrm>
        <a:off x="6112364" y="762763"/>
        <a:ext cx="1994267" cy="608008"/>
      </dsp:txXfrm>
    </dsp:sp>
    <dsp:sp modelId="{9BE631B8-E81B-4845-BB9A-2C1CC76DA4C1}">
      <dsp:nvSpPr>
        <dsp:cNvPr id="0" name=""/>
        <dsp:cNvSpPr/>
      </dsp:nvSpPr>
      <dsp:spPr>
        <a:xfrm>
          <a:off x="6112364" y="1522774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>
              <a:solidFill>
                <a:srgbClr val="7030A0"/>
              </a:solidFill>
            </a:rPr>
            <a:t>Hybrid converters</a:t>
          </a:r>
          <a:endParaRPr lang="en-IN" sz="1500" b="1" kern="1200" dirty="0">
            <a:solidFill>
              <a:srgbClr val="7030A0"/>
            </a:solidFill>
          </a:endParaRPr>
        </a:p>
      </dsp:txBody>
      <dsp:txXfrm>
        <a:off x="6112364" y="1522774"/>
        <a:ext cx="1994267" cy="608008"/>
      </dsp:txXfrm>
    </dsp:sp>
    <dsp:sp modelId="{D3C8C9B7-03E6-441E-9328-81FA4A699FA2}">
      <dsp:nvSpPr>
        <dsp:cNvPr id="0" name=""/>
        <dsp:cNvSpPr/>
      </dsp:nvSpPr>
      <dsp:spPr>
        <a:xfrm>
          <a:off x="3719242" y="1522774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>
              <a:solidFill>
                <a:srgbClr val="00B0F0"/>
              </a:solidFill>
            </a:rPr>
            <a:t>Current-source parallel-resonant converters</a:t>
          </a:r>
          <a:endParaRPr lang="en-IN" sz="1500" b="1" kern="1200" dirty="0">
            <a:solidFill>
              <a:srgbClr val="00B0F0"/>
            </a:solidFill>
          </a:endParaRPr>
        </a:p>
      </dsp:txBody>
      <dsp:txXfrm>
        <a:off x="3719242" y="1522774"/>
        <a:ext cx="1994267" cy="608008"/>
      </dsp:txXfrm>
    </dsp:sp>
    <dsp:sp modelId="{D25939F7-F0A5-4FCD-8DB5-A695483B584A}">
      <dsp:nvSpPr>
        <dsp:cNvPr id="0" name=""/>
        <dsp:cNvSpPr/>
      </dsp:nvSpPr>
      <dsp:spPr>
        <a:xfrm>
          <a:off x="3719242" y="228278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>
              <a:solidFill>
                <a:srgbClr val="7030A0"/>
              </a:solidFill>
            </a:rPr>
            <a:t>Class E and subclass E resonant converters</a:t>
          </a:r>
          <a:endParaRPr lang="en-IN" sz="1500" b="1" kern="1200" dirty="0">
            <a:solidFill>
              <a:srgbClr val="7030A0"/>
            </a:solidFill>
          </a:endParaRPr>
        </a:p>
      </dsp:txBody>
      <dsp:txXfrm>
        <a:off x="3719242" y="2282785"/>
        <a:ext cx="1994267" cy="608008"/>
      </dsp:txXfrm>
    </dsp:sp>
    <dsp:sp modelId="{60FFF1D3-533F-4D5A-AB40-474EF073AF9B}">
      <dsp:nvSpPr>
        <dsp:cNvPr id="0" name=""/>
        <dsp:cNvSpPr/>
      </dsp:nvSpPr>
      <dsp:spPr>
        <a:xfrm>
          <a:off x="1228880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 smtClean="0">
              <a:solidFill>
                <a:srgbClr val="00B0F0"/>
              </a:solidFill>
            </a:rPr>
            <a:t>Resonant-switch converters</a:t>
          </a:r>
          <a:endParaRPr lang="en-US" sz="2000" b="1" kern="1200" dirty="0">
            <a:solidFill>
              <a:srgbClr val="00B0F0"/>
            </a:solidFill>
          </a:endParaRPr>
        </a:p>
      </dsp:txBody>
      <dsp:txXfrm>
        <a:off x="1228880" y="3042795"/>
        <a:ext cx="1994267" cy="608008"/>
      </dsp:txXfrm>
    </dsp:sp>
    <dsp:sp modelId="{5B3E0F35-B440-43E6-8A56-1B238E255D88}">
      <dsp:nvSpPr>
        <dsp:cNvPr id="0" name=""/>
        <dsp:cNvSpPr/>
      </dsp:nvSpPr>
      <dsp:spPr>
        <a:xfrm>
          <a:off x="3622002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 smtClean="0"/>
            <a:t>Resonant-switch dc—dc converters</a:t>
          </a:r>
          <a:endParaRPr lang="en-US" sz="1500" kern="1200" dirty="0"/>
        </a:p>
      </dsp:txBody>
      <dsp:txXfrm>
        <a:off x="3622002" y="3042795"/>
        <a:ext cx="1994267" cy="608008"/>
      </dsp:txXfrm>
    </dsp:sp>
    <dsp:sp modelId="{D44DCEBF-1AEF-4227-8727-8FF201CAB1A7}">
      <dsp:nvSpPr>
        <dsp:cNvPr id="0" name=""/>
        <dsp:cNvSpPr/>
      </dsp:nvSpPr>
      <dsp:spPr>
        <a:xfrm>
          <a:off x="6015123" y="228278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u="none" kern="1200" dirty="0" smtClean="0">
              <a:solidFill>
                <a:srgbClr val="FFC000"/>
              </a:solidFill>
              <a:uFillTx/>
            </a:rPr>
            <a:t>ZCS converters</a:t>
          </a:r>
          <a:endParaRPr lang="en-IN" sz="1500" b="1" u="none" kern="1200" dirty="0">
            <a:solidFill>
              <a:srgbClr val="FFC000"/>
            </a:solidFill>
            <a:uFillTx/>
          </a:endParaRPr>
        </a:p>
      </dsp:txBody>
      <dsp:txXfrm>
        <a:off x="6015123" y="2282785"/>
        <a:ext cx="1994267" cy="608008"/>
      </dsp:txXfrm>
    </dsp:sp>
    <dsp:sp modelId="{04793BFF-5E13-49EC-8821-BBDDECABF16F}">
      <dsp:nvSpPr>
        <dsp:cNvPr id="0" name=""/>
        <dsp:cNvSpPr/>
      </dsp:nvSpPr>
      <dsp:spPr>
        <a:xfrm>
          <a:off x="6015123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u="none" kern="1200" dirty="0" smtClean="0">
              <a:solidFill>
                <a:srgbClr val="00B050"/>
              </a:solidFill>
              <a:uFillTx/>
            </a:rPr>
            <a:t>ZVS converters</a:t>
          </a:r>
          <a:endParaRPr lang="en-IN" sz="1500" b="1" u="none" kern="1200" dirty="0">
            <a:solidFill>
              <a:srgbClr val="00B050"/>
            </a:solidFill>
            <a:uFillTx/>
          </a:endParaRPr>
        </a:p>
      </dsp:txBody>
      <dsp:txXfrm>
        <a:off x="6015123" y="3042795"/>
        <a:ext cx="1994267" cy="608008"/>
      </dsp:txXfrm>
    </dsp:sp>
    <dsp:sp modelId="{A4AA10E2-5CD5-455C-AF6C-FB2D3129953D}">
      <dsp:nvSpPr>
        <dsp:cNvPr id="0" name=""/>
        <dsp:cNvSpPr/>
      </dsp:nvSpPr>
      <dsp:spPr>
        <a:xfrm>
          <a:off x="6015123" y="3802806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kern="1200" dirty="0" smtClean="0">
              <a:solidFill>
                <a:srgbClr val="00B0F0"/>
              </a:solidFill>
            </a:rPr>
            <a:t>ZVS-CV converters</a:t>
          </a:r>
          <a:endParaRPr lang="en-IN" sz="1500" b="1" kern="1200" dirty="0">
            <a:solidFill>
              <a:srgbClr val="00B0F0"/>
            </a:solidFill>
          </a:endParaRPr>
        </a:p>
      </dsp:txBody>
      <dsp:txXfrm>
        <a:off x="6015123" y="3802806"/>
        <a:ext cx="1994267" cy="608008"/>
      </dsp:txXfrm>
    </dsp:sp>
    <dsp:sp modelId="{69456326-23F2-4177-90D8-1AD4B88753F3}">
      <dsp:nvSpPr>
        <dsp:cNvPr id="0" name=""/>
        <dsp:cNvSpPr/>
      </dsp:nvSpPr>
      <dsp:spPr>
        <a:xfrm>
          <a:off x="1228880" y="3802806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 smtClean="0">
              <a:solidFill>
                <a:srgbClr val="7030A0"/>
              </a:solidFill>
            </a:rPr>
            <a:t>Resonant-dc-link converters</a:t>
          </a:r>
          <a:endParaRPr lang="en-US" sz="2000" b="1" kern="1200" dirty="0">
            <a:solidFill>
              <a:srgbClr val="7030A0"/>
            </a:solidFill>
          </a:endParaRPr>
        </a:p>
      </dsp:txBody>
      <dsp:txXfrm>
        <a:off x="1228880" y="3802806"/>
        <a:ext cx="1994267" cy="608008"/>
      </dsp:txXfrm>
    </dsp:sp>
    <dsp:sp modelId="{523E7073-F791-412E-BEE3-A33AF42F1A48}">
      <dsp:nvSpPr>
        <dsp:cNvPr id="0" name=""/>
        <dsp:cNvSpPr/>
      </dsp:nvSpPr>
      <dsp:spPr>
        <a:xfrm>
          <a:off x="1228880" y="4565570"/>
          <a:ext cx="2603875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600" b="1" kern="1200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rPr>
            <a:t>High-frequency-link integral-half-cycle converters</a:t>
          </a:r>
          <a:endParaRPr lang="en-US" b="1" kern="1200" dirty="0"/>
        </a:p>
      </dsp:txBody>
      <dsp:txXfrm>
        <a:off x="1228880" y="4565570"/>
        <a:ext cx="2603875" cy="60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55.wmf"/><Relationship Id="rId6" Type="http://schemas.openxmlformats.org/officeDocument/2006/relationships/image" Target="../media/image52.wmf"/><Relationship Id="rId5" Type="http://schemas.openxmlformats.org/officeDocument/2006/relationships/image" Target="../media/image48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5CF96-781B-404F-8B96-AF3C1F8137B1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4C52-D374-4341-AB56-D9422A38D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6.wmf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4.wmf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2.wmf"/><Relationship Id="rId10" Type="http://schemas.openxmlformats.org/officeDocument/2006/relationships/image" Target="../media/image35.jpe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2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1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3.wmf"/><Relationship Id="rId10" Type="http://schemas.openxmlformats.org/officeDocument/2006/relationships/image" Target="../media/image35.jpe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jpe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52.wmf"/><Relationship Id="rId1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2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6.wmf"/><Relationship Id="rId1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55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57.png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47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61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4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9.bin"/><Relationship Id="rId3" Type="http://schemas.openxmlformats.org/officeDocument/2006/relationships/image" Target="../media/image47.png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4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Linear power converters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Advantages</a:t>
            </a:r>
          </a:p>
          <a:p>
            <a:r>
              <a:rPr lang="en-US" b="1" dirty="0" smtClean="0"/>
              <a:t>  Simplicity in Design</a:t>
            </a:r>
          </a:p>
          <a:p>
            <a:r>
              <a:rPr lang="en-US" b="1" dirty="0" smtClean="0"/>
              <a:t>No electrical noise in the output</a:t>
            </a:r>
          </a:p>
          <a:p>
            <a:r>
              <a:rPr lang="en-US" b="1" dirty="0" smtClean="0"/>
              <a:t>Fast dynamic response time</a:t>
            </a:r>
          </a:p>
          <a:p>
            <a:r>
              <a:rPr lang="en-US" b="1" dirty="0" smtClean="0"/>
              <a:t>Low cost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Disadvantages</a:t>
            </a:r>
            <a:r>
              <a:rPr lang="en-US" b="1" dirty="0" smtClean="0"/>
              <a:t>  </a:t>
            </a:r>
          </a:p>
          <a:p>
            <a:r>
              <a:rPr lang="en-US" b="1" dirty="0" smtClean="0"/>
              <a:t>   </a:t>
            </a:r>
            <a:r>
              <a:rPr lang="en-US" sz="2800" b="1" dirty="0" smtClean="0"/>
              <a:t>Both input and output are of the same range.</a:t>
            </a:r>
            <a:endParaRPr lang="en-US" b="1" dirty="0" smtClean="0"/>
          </a:p>
          <a:p>
            <a:r>
              <a:rPr lang="en-US" b="1" dirty="0" smtClean="0"/>
              <a:t>   only one output</a:t>
            </a:r>
          </a:p>
          <a:p>
            <a:r>
              <a:rPr lang="en-US" b="1" dirty="0" smtClean="0"/>
              <a:t>Low efficiency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467611" cy="6435436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>
                <a:solidFill>
                  <a:srgbClr val="00B050"/>
                </a:solidFill>
              </a:rPr>
              <a:t> </a:t>
            </a:r>
            <a:r>
              <a:rPr lang="en-IN" sz="2800" b="1" dirty="0">
                <a:solidFill>
                  <a:srgbClr val="00B050"/>
                </a:solidFill>
              </a:rPr>
              <a:t>LC resonance </a:t>
            </a:r>
            <a:r>
              <a:rPr lang="en-IN" sz="2800" b="1" dirty="0" smtClean="0">
                <a:solidFill>
                  <a:srgbClr val="00B050"/>
                </a:solidFill>
              </a:rPr>
              <a:t>is </a:t>
            </a:r>
            <a:r>
              <a:rPr lang="en-IN" sz="2800" b="1" dirty="0">
                <a:solidFill>
                  <a:srgbClr val="00B050"/>
                </a:solidFill>
              </a:rPr>
              <a:t>utilized </a:t>
            </a:r>
            <a:r>
              <a:rPr lang="en-IN" sz="2800" b="1" dirty="0" smtClean="0">
                <a:solidFill>
                  <a:srgbClr val="00B050"/>
                </a:solidFill>
              </a:rPr>
              <a:t>to </a:t>
            </a:r>
            <a:r>
              <a:rPr lang="en-IN" sz="2800" b="1" dirty="0">
                <a:solidFill>
                  <a:srgbClr val="00B050"/>
                </a:solidFill>
              </a:rPr>
              <a:t>shape the switch voltage and current to provide zero-voltage and/or zero-current </a:t>
            </a:r>
            <a:r>
              <a:rPr lang="en-IN" sz="2800" b="1" dirty="0" smtClean="0">
                <a:solidFill>
                  <a:srgbClr val="00B050"/>
                </a:solidFill>
              </a:rPr>
              <a:t>switching.</a:t>
            </a:r>
          </a:p>
          <a:p>
            <a:pPr algn="just"/>
            <a:endParaRPr lang="en-IN" sz="2800" b="1" dirty="0">
              <a:solidFill>
                <a:srgbClr val="00B050"/>
              </a:solidFill>
            </a:endParaRPr>
          </a:p>
          <a:p>
            <a:pPr algn="just"/>
            <a:endParaRPr lang="en-IN" sz="2800" b="1" dirty="0" smtClean="0">
              <a:solidFill>
                <a:srgbClr val="00B050"/>
              </a:solidFill>
            </a:endParaRPr>
          </a:p>
          <a:p>
            <a:pPr algn="just"/>
            <a:r>
              <a:rPr lang="en-IN" sz="2800" b="1" dirty="0" smtClean="0">
                <a:solidFill>
                  <a:srgbClr val="7030A0"/>
                </a:solidFill>
              </a:rPr>
              <a:t>During </a:t>
            </a:r>
            <a:r>
              <a:rPr lang="en-IN" sz="2800" b="1" dirty="0">
                <a:solidFill>
                  <a:srgbClr val="7030A0"/>
                </a:solidFill>
              </a:rPr>
              <a:t>one </a:t>
            </a:r>
            <a:r>
              <a:rPr lang="en-IN" sz="2800" b="1" dirty="0" smtClean="0">
                <a:solidFill>
                  <a:srgbClr val="7030A0"/>
                </a:solidFill>
              </a:rPr>
              <a:t>switching </a:t>
            </a:r>
            <a:r>
              <a:rPr lang="en-IN" sz="2800" b="1" dirty="0">
                <a:solidFill>
                  <a:srgbClr val="7030A0"/>
                </a:solidFill>
              </a:rPr>
              <a:t>period, there are resonant as well as </a:t>
            </a:r>
            <a:r>
              <a:rPr lang="en-IN" sz="2800" b="1" dirty="0" smtClean="0">
                <a:solidFill>
                  <a:srgbClr val="7030A0"/>
                </a:solidFill>
              </a:rPr>
              <a:t>non-resonant </a:t>
            </a:r>
            <a:r>
              <a:rPr lang="en-IN" sz="2800" b="1" dirty="0">
                <a:solidFill>
                  <a:srgbClr val="7030A0"/>
                </a:solidFill>
              </a:rPr>
              <a:t>operating intervals. </a:t>
            </a:r>
            <a:r>
              <a:rPr lang="en-IN" sz="2800" b="1" dirty="0" smtClean="0">
                <a:solidFill>
                  <a:srgbClr val="FFC000"/>
                </a:solidFill>
              </a:rPr>
              <a:t>Therefore</a:t>
            </a:r>
            <a:r>
              <a:rPr lang="en-IN" sz="2800" b="1" dirty="0">
                <a:solidFill>
                  <a:srgbClr val="FFC000"/>
                </a:solidFill>
              </a:rPr>
              <a:t>, these converters </a:t>
            </a:r>
            <a:r>
              <a:rPr lang="en-IN" sz="2800" b="1" dirty="0" smtClean="0">
                <a:solidFill>
                  <a:srgbClr val="FFC000"/>
                </a:solidFill>
              </a:rPr>
              <a:t>are also known as quasi-resonant converters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zero current switching (ZCS) Converters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The switch turn on and turn off occurs at zero current.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>
                <a:solidFill>
                  <a:srgbClr val="C00000"/>
                </a:solidFill>
              </a:rPr>
              <a:t>L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r</a:t>
            </a:r>
            <a:r>
              <a:rPr lang="en-US" b="1" dirty="0" smtClean="0">
                <a:solidFill>
                  <a:srgbClr val="C00000"/>
                </a:solidFill>
              </a:rPr>
              <a:t> and C</a:t>
            </a:r>
            <a:r>
              <a:rPr lang="en-US" b="1" baseline="-25000" dirty="0" smtClean="0">
                <a:solidFill>
                  <a:srgbClr val="C00000"/>
                </a:solidFill>
              </a:rPr>
              <a:t>r </a:t>
            </a:r>
            <a:r>
              <a:rPr lang="en-US" b="1" dirty="0" smtClean="0">
                <a:solidFill>
                  <a:srgbClr val="C00000"/>
                </a:solidFill>
              </a:rPr>
              <a:t>are the are the resonant elements used to get zero current turn on and turn off conditions.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399"/>
            <a:ext cx="2400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57312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Initial Conditions 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Let the switch is in the off state.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Diode is in the on state.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=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</a:rPr>
              <a:t>,       </a:t>
            </a:r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7030A0"/>
                </a:solidFill>
              </a:rPr>
              <a:t>T</a:t>
            </a:r>
            <a:r>
              <a:rPr lang="en-US" sz="2800" b="1" dirty="0" smtClean="0">
                <a:solidFill>
                  <a:srgbClr val="7030A0"/>
                </a:solidFill>
              </a:rPr>
              <a:t>  </a:t>
            </a:r>
            <a:r>
              <a:rPr lang="en-US" sz="2800" b="1" dirty="0">
                <a:solidFill>
                  <a:srgbClr val="7030A0"/>
                </a:solidFill>
              </a:rPr>
              <a:t>=  </a:t>
            </a:r>
            <a:r>
              <a:rPr lang="en-US" sz="2800" b="1" dirty="0" smtClean="0">
                <a:solidFill>
                  <a:srgbClr val="7030A0"/>
                </a:solidFill>
              </a:rPr>
              <a:t>0</a:t>
            </a:r>
            <a:endParaRPr lang="en-US" sz="2800" b="1" baseline="-25000" dirty="0" smtClean="0">
              <a:solidFill>
                <a:srgbClr val="7030A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At t =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b="1" dirty="0" smtClean="0">
                <a:solidFill>
                  <a:srgbClr val="00B050"/>
                </a:solidFill>
              </a:rPr>
              <a:t> switch is turned on </a:t>
            </a:r>
          </a:p>
          <a:p>
            <a:r>
              <a:rPr lang="en-US" sz="2800" b="1" dirty="0" smtClean="0">
                <a:solidFill>
                  <a:srgbClr val="FFC000"/>
                </a:solidFill>
              </a:rPr>
              <a:t>Due to the presence of inductance, </a:t>
            </a:r>
            <a:r>
              <a:rPr lang="en-US" sz="2800" b="1" u="sng" dirty="0">
                <a:solidFill>
                  <a:srgbClr val="C00000"/>
                </a:solidFill>
              </a:rPr>
              <a:t>turn on occurs at zero </a:t>
            </a:r>
            <a:r>
              <a:rPr lang="en-US" sz="2800" b="1" u="sng" dirty="0" smtClean="0">
                <a:solidFill>
                  <a:srgbClr val="C00000"/>
                </a:solidFill>
              </a:rPr>
              <a:t>current</a:t>
            </a:r>
            <a:r>
              <a:rPr lang="en-US" sz="2800" b="1" u="sng" dirty="0">
                <a:solidFill>
                  <a:srgbClr val="C00000"/>
                </a:solidFill>
              </a:rPr>
              <a:t>.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</a:rPr>
              <a:t>L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r</a:t>
            </a:r>
            <a:r>
              <a:rPr lang="en-US" sz="2800" b="1" dirty="0" smtClean="0">
                <a:solidFill>
                  <a:srgbClr val="00B0F0"/>
                </a:solidFill>
              </a:rPr>
              <a:t> and C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r</a:t>
            </a:r>
            <a:r>
              <a:rPr lang="en-US" sz="2800" b="1" dirty="0" smtClean="0">
                <a:solidFill>
                  <a:srgbClr val="00B0F0"/>
                </a:solidFill>
              </a:rPr>
              <a:t> are shorted through the switch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oi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-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                     = 0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Diode continues to conduct.  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Lr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=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89" y="2286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0</a:t>
            </a:r>
            <a:r>
              <a:rPr lang="en-US" sz="2800" b="1" u="sng" dirty="0" smtClean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1</a:t>
            </a:r>
            <a:endParaRPr lang="en-US" sz="2800" b="1" u="sng" baseline="-25000" dirty="0">
              <a:solidFill>
                <a:srgbClr val="C00000"/>
              </a:solidFill>
            </a:endParaRPr>
          </a:p>
          <a:p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Lr</a:t>
            </a:r>
            <a:r>
              <a:rPr lang="en-US" sz="2400" b="1" dirty="0">
                <a:solidFill>
                  <a:srgbClr val="7030A0"/>
                </a:solidFill>
              </a:rPr>
              <a:t>    = </a:t>
            </a:r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d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rgbClr val="FFC000"/>
                </a:solidFill>
              </a:rPr>
              <a:t>i</a:t>
            </a:r>
            <a:r>
              <a:rPr lang="en-US" sz="2400" b="1" baseline="-25000" dirty="0" err="1">
                <a:solidFill>
                  <a:srgbClr val="FFC000"/>
                </a:solidFill>
              </a:rPr>
              <a:t>T</a:t>
            </a:r>
            <a:r>
              <a:rPr lang="en-US" sz="2400" b="1" baseline="-250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rises linearly.  </a:t>
            </a:r>
          </a:p>
          <a:p>
            <a:r>
              <a:rPr lang="en-US" sz="2400" b="1" dirty="0" err="1" smtClean="0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is </a:t>
            </a:r>
            <a:r>
              <a:rPr lang="en-US" sz="2400" b="1" dirty="0" smtClean="0">
                <a:solidFill>
                  <a:srgbClr val="00B0F0"/>
                </a:solidFill>
              </a:rPr>
              <a:t>less than </a:t>
            </a:r>
            <a:r>
              <a:rPr lang="en-US" sz="2400" b="1" dirty="0" err="1" smtClean="0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Lf</a:t>
            </a:r>
            <a:r>
              <a:rPr lang="en-US" sz="2400" b="1" dirty="0" smtClean="0">
                <a:solidFill>
                  <a:srgbClr val="00B0F0"/>
                </a:solidFill>
              </a:rPr>
              <a:t>.  </a:t>
            </a:r>
          </a:p>
          <a:p>
            <a:r>
              <a:rPr lang="en-US" sz="2400" b="1" dirty="0" err="1" smtClean="0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   </a:t>
            </a:r>
            <a:r>
              <a:rPr lang="en-US" sz="2400" b="1" dirty="0" smtClean="0">
                <a:solidFill>
                  <a:srgbClr val="7030A0"/>
                </a:solidFill>
              </a:rPr>
              <a:t>= 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D continues to conduct until </a:t>
            </a:r>
            <a:r>
              <a:rPr lang="en-US" sz="2400" b="1" dirty="0" smtClean="0">
                <a:solidFill>
                  <a:srgbClr val="7030A0"/>
                </a:solidFill>
              </a:rPr>
              <a:t> 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T</a:t>
            </a:r>
            <a:r>
              <a:rPr lang="en-US" sz="2400" b="1" dirty="0" smtClean="0">
                <a:solidFill>
                  <a:srgbClr val="7030A0"/>
                </a:solidFill>
              </a:rPr>
              <a:t> is equal to 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Lf</a:t>
            </a:r>
            <a:r>
              <a:rPr lang="en-US" sz="2400" b="1" dirty="0">
                <a:solidFill>
                  <a:srgbClr val="7030A0"/>
                </a:solidFill>
              </a:rPr>
              <a:t>.= I</a:t>
            </a:r>
            <a:r>
              <a:rPr lang="en-US" sz="2400" b="1" baseline="-25000" dirty="0">
                <a:solidFill>
                  <a:srgbClr val="7030A0"/>
                </a:solidFill>
              </a:rPr>
              <a:t>0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= 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At t =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u="sng" dirty="0" smtClean="0">
                <a:solidFill>
                  <a:srgbClr val="C00000"/>
                </a:solidFill>
              </a:rPr>
              <a:t>t</a:t>
            </a:r>
            <a:r>
              <a:rPr lang="en-US" sz="2400" b="1" u="sng" baseline="-25000" dirty="0" smtClean="0">
                <a:solidFill>
                  <a:srgbClr val="C00000"/>
                </a:solidFill>
              </a:rPr>
              <a:t>1, 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       </a:t>
            </a:r>
          </a:p>
          <a:p>
            <a:r>
              <a:rPr lang="en-US" sz="2400" b="1" baseline="-25000" dirty="0" smtClean="0">
                <a:solidFill>
                  <a:srgbClr val="C00000"/>
                </a:solidFill>
              </a:rPr>
              <a:t>  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is equal to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Lf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 stops conducting</a:t>
            </a:r>
            <a:r>
              <a:rPr lang="en-US" sz="2400" b="1" dirty="0" smtClean="0">
                <a:solidFill>
                  <a:srgbClr val="00B0F0"/>
                </a:solidFill>
              </a:rPr>
              <a:t>.    </a:t>
            </a:r>
            <a:endParaRPr lang="en-US" sz="2400" b="1" dirty="0">
              <a:solidFill>
                <a:srgbClr val="00B0F0"/>
              </a:solidFill>
            </a:endParaRP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</a:rPr>
              <a:t>L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r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and C</a:t>
            </a:r>
            <a:r>
              <a:rPr lang="en-US" sz="2400" b="1" baseline="-25000" dirty="0">
                <a:solidFill>
                  <a:srgbClr val="00B0F0"/>
                </a:solidFill>
              </a:rPr>
              <a:t>r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form a parallel resonant </a:t>
            </a:r>
            <a:r>
              <a:rPr lang="en-US" sz="2800" b="1" dirty="0" smtClean="0">
                <a:solidFill>
                  <a:srgbClr val="00B0F0"/>
                </a:solidFill>
              </a:rPr>
              <a:t>circuit.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2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08137"/>
              </p:ext>
            </p:extLst>
          </p:nvPr>
        </p:nvGraphicFramePr>
        <p:xfrm>
          <a:off x="1295400" y="2133600"/>
          <a:ext cx="866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4" imgW="406080" imgH="228600" progId="Equation.3">
                  <p:embed/>
                </p:oleObj>
              </mc:Choice>
              <mc:Fallback>
                <p:oleObj name="Equation" r:id="rId4" imgW="406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133600"/>
                        <a:ext cx="8667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45258"/>
              </p:ext>
            </p:extLst>
          </p:nvPr>
        </p:nvGraphicFramePr>
        <p:xfrm>
          <a:off x="1143000" y="3200400"/>
          <a:ext cx="377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6" imgW="177480" imgH="228600" progId="Equation.3">
                  <p:embed/>
                </p:oleObj>
              </mc:Choice>
              <mc:Fallback>
                <p:oleObj name="Equation" r:id="rId6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200400"/>
                        <a:ext cx="3778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44" y="114300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7600" y="18288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066158" y="1966191"/>
            <a:ext cx="239641" cy="39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551546"/>
            <a:ext cx="6421293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789220" y="2533650"/>
            <a:ext cx="5105400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8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1</a:t>
            </a:r>
            <a:r>
              <a:rPr lang="en-US" sz="2800" b="1" u="sng" dirty="0" smtClean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1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’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C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r </a:t>
            </a:r>
            <a:r>
              <a:rPr lang="en-US" sz="2800" b="1" dirty="0" smtClean="0">
                <a:solidFill>
                  <a:srgbClr val="00B0F0"/>
                </a:solidFill>
              </a:rPr>
              <a:t>discharges from </a:t>
            </a:r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800" b="1" dirty="0" smtClean="0">
                <a:solidFill>
                  <a:srgbClr val="00B0F0"/>
                </a:solidFill>
              </a:rPr>
              <a:t> to zero through switch and </a:t>
            </a:r>
            <a:r>
              <a:rPr lang="en-US" sz="2800" b="1" dirty="0" err="1" smtClean="0">
                <a:solidFill>
                  <a:srgbClr val="00B0F0"/>
                </a:solidFill>
              </a:rPr>
              <a:t>L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r</a:t>
            </a:r>
            <a:r>
              <a:rPr lang="en-US" sz="2800" b="1" dirty="0" smtClean="0">
                <a:solidFill>
                  <a:srgbClr val="00B0F0"/>
                </a:solidFill>
              </a:rPr>
              <a:t>  </a:t>
            </a: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 err="1" smtClean="0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7030A0"/>
                </a:solidFill>
              </a:rPr>
              <a:t>T</a:t>
            </a:r>
            <a:r>
              <a:rPr lang="en-US" sz="2800" b="1" dirty="0" smtClean="0">
                <a:solidFill>
                  <a:srgbClr val="7030A0"/>
                </a:solidFill>
              </a:rPr>
              <a:t> =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At </a:t>
            </a:r>
            <a:r>
              <a:rPr lang="en-US" sz="2800" b="1" u="sng" dirty="0" smtClean="0">
                <a:solidFill>
                  <a:srgbClr val="00B050"/>
                </a:solidFill>
              </a:rPr>
              <a:t>t</a:t>
            </a:r>
            <a:r>
              <a:rPr lang="en-US" sz="2800" b="1" u="sng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baseline="30000" dirty="0" smtClean="0">
                <a:solidFill>
                  <a:srgbClr val="00B050"/>
                </a:solidFill>
              </a:rPr>
              <a:t>’     </a:t>
            </a:r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T</a:t>
            </a:r>
            <a:r>
              <a:rPr lang="en-US" sz="2800" b="1" dirty="0" smtClean="0">
                <a:solidFill>
                  <a:srgbClr val="00B050"/>
                </a:solidFill>
              </a:rPr>
              <a:t> and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are at their peak values.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reaches zero</a:t>
            </a:r>
          </a:p>
          <a:p>
            <a:endParaRPr lang="en-US" sz="2800" b="1" u="sng" dirty="0" smtClean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762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0056"/>
              </p:ext>
            </p:extLst>
          </p:nvPr>
        </p:nvGraphicFramePr>
        <p:xfrm>
          <a:off x="137318" y="1956522"/>
          <a:ext cx="312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Equation" r:id="rId4" imgW="1104840" imgH="444240" progId="Equation.3">
                  <p:embed/>
                </p:oleObj>
              </mc:Choice>
              <mc:Fallback>
                <p:oleObj name="Equation" r:id="rId4" imgW="11048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318" y="1956522"/>
                        <a:ext cx="3124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042603"/>
              </p:ext>
            </p:extLst>
          </p:nvPr>
        </p:nvGraphicFramePr>
        <p:xfrm>
          <a:off x="1143000" y="3733800"/>
          <a:ext cx="1112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Equation" r:id="rId6" imgW="393480" imgH="228600" progId="Equation.3">
                  <p:embed/>
                </p:oleObj>
              </mc:Choice>
              <mc:Fallback>
                <p:oleObj name="Equation" r:id="rId6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733800"/>
                        <a:ext cx="11128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7398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551546"/>
            <a:ext cx="6421293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183353" y="2533650"/>
            <a:ext cx="4752832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17545" y="34883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4051738" y="3581400"/>
            <a:ext cx="131615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051738" y="481834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9029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endParaRPr lang="en-US" sz="2800" b="1" u="sng" dirty="0" smtClean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r>
              <a:rPr lang="en-US" sz="2800" b="1" u="sng" dirty="0" smtClean="0">
                <a:solidFill>
                  <a:srgbClr val="C00000"/>
                </a:solidFill>
              </a:rPr>
              <a:t> t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1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’</a:t>
            </a:r>
            <a:r>
              <a:rPr lang="en-US" sz="2800" b="1" u="sng" dirty="0" smtClean="0">
                <a:solidFill>
                  <a:srgbClr val="C00000"/>
                </a:solidFill>
              </a:rPr>
              <a:t> </a:t>
            </a:r>
            <a:r>
              <a:rPr lang="en-US" sz="2800" b="1" u="sng" dirty="0">
                <a:solidFill>
                  <a:srgbClr val="C00000"/>
                </a:solidFill>
              </a:rPr>
              <a:t>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’’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</a:rPr>
              <a:t>    decreases </a:t>
            </a:r>
            <a:r>
              <a:rPr lang="en-US" sz="2800" b="1" dirty="0" err="1" smtClean="0">
                <a:solidFill>
                  <a:srgbClr val="00B050"/>
                </a:solidFill>
              </a:rPr>
              <a:t>sinusoidaly</a:t>
            </a:r>
            <a:r>
              <a:rPr lang="en-US" sz="2800" b="1" dirty="0" smtClean="0">
                <a:solidFill>
                  <a:srgbClr val="00B050"/>
                </a:solidFill>
              </a:rPr>
              <a:t> to zero </a:t>
            </a:r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At </a:t>
            </a:r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 smtClean="0">
                <a:solidFill>
                  <a:srgbClr val="C00000"/>
                </a:solidFill>
              </a:rPr>
              <a:t>’’ </a:t>
            </a:r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reaches -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800" b="1" baseline="-25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3909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26394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>
                <a:solidFill>
                  <a:srgbClr val="00B050"/>
                </a:solidFill>
              </a:rPr>
              <a:t>i</a:t>
            </a:r>
            <a:r>
              <a:rPr lang="en-IN" sz="28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IN" sz="2800" b="1" dirty="0">
                <a:solidFill>
                  <a:srgbClr val="00B050"/>
                </a:solidFill>
              </a:rPr>
              <a:t> </a:t>
            </a:r>
            <a:r>
              <a:rPr lang="en-IN" sz="2800" b="1" dirty="0" smtClean="0">
                <a:solidFill>
                  <a:srgbClr val="00B050"/>
                </a:solidFill>
              </a:rPr>
              <a:t>= 0</a:t>
            </a:r>
            <a:endParaRPr lang="en-IN" sz="2800" b="1" baseline="-25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55" y="456019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T</a:t>
            </a:r>
            <a:r>
              <a:rPr lang="en-US" sz="2800" b="1" dirty="0">
                <a:solidFill>
                  <a:srgbClr val="00B0F0"/>
                </a:solidFill>
              </a:rPr>
              <a:t> = I</a:t>
            </a:r>
            <a:r>
              <a:rPr lang="en-US" sz="2800" b="1" baseline="-25000" dirty="0">
                <a:solidFill>
                  <a:srgbClr val="00B0F0"/>
                </a:solidFill>
              </a:rPr>
              <a:t>0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2971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551546"/>
            <a:ext cx="6421293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54966" y="2533650"/>
            <a:ext cx="4672159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52190" y="4720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3767137" y="3659468"/>
            <a:ext cx="496888" cy="18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932456" y="3505925"/>
            <a:ext cx="63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52582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’</a:t>
            </a:r>
            <a:r>
              <a:rPr lang="en-US" sz="1600" b="1" baseline="30000" dirty="0">
                <a:solidFill>
                  <a:srgbClr val="C00000"/>
                </a:solidFill>
              </a:rPr>
              <a:t> ’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 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8108" y="47425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’</a:t>
            </a:r>
            <a:r>
              <a:rPr lang="en-US" sz="1600" b="1" baseline="30000" dirty="0">
                <a:solidFill>
                  <a:srgbClr val="C00000"/>
                </a:solidFill>
              </a:rPr>
              <a:t> ’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 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5253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10" grpId="0"/>
      <p:bldP spid="12" grpId="0"/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baseline="-25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Capacitor discharges </a:t>
            </a:r>
            <a:r>
              <a:rPr lang="en-US" sz="2800" b="1" dirty="0" err="1" smtClean="0">
                <a:solidFill>
                  <a:srgbClr val="00B050"/>
                </a:solidFill>
              </a:rPr>
              <a:t>sinusoidaly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 in the negative direction. </a:t>
            </a:r>
          </a:p>
          <a:p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= 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reduces to zero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sinusoidaly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.  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Switch is turned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 off naturally</a:t>
            </a:r>
            <a:endParaRPr lang="en-US" sz="2400" b="1" dirty="0">
              <a:solidFill>
                <a:srgbClr val="00B0F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916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29451"/>
              </p:ext>
            </p:extLst>
          </p:nvPr>
        </p:nvGraphicFramePr>
        <p:xfrm>
          <a:off x="685800" y="228600"/>
          <a:ext cx="1811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4" imgW="495000" imgH="279360" progId="Equation.3">
                  <p:embed/>
                </p:oleObj>
              </mc:Choice>
              <mc:Fallback>
                <p:oleObj name="Equation" r:id="rId4" imgW="4950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28600"/>
                        <a:ext cx="18113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5576455"/>
            <a:ext cx="3454111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 dirty="0" smtClean="0">
                <a:solidFill>
                  <a:srgbClr val="C00000"/>
                </a:solidFill>
              </a:rPr>
              <a:t>turn off </a:t>
            </a:r>
            <a:r>
              <a:rPr lang="en-US" sz="2800" b="1" u="sng" dirty="0">
                <a:solidFill>
                  <a:srgbClr val="C00000"/>
                </a:solidFill>
              </a:rPr>
              <a:t>occurs at zero current.</a:t>
            </a:r>
            <a:endParaRPr 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85385"/>
              </p:ext>
            </p:extLst>
          </p:nvPr>
        </p:nvGraphicFramePr>
        <p:xfrm>
          <a:off x="990600" y="2362200"/>
          <a:ext cx="777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6" imgW="380880" imgH="228600" progId="Equation.3">
                  <p:embed/>
                </p:oleObj>
              </mc:Choice>
              <mc:Fallback>
                <p:oleObj name="Equation" r:id="rId6" imgW="380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2362200"/>
                        <a:ext cx="7778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6454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551546"/>
            <a:ext cx="6421293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2120" y="3499733"/>
            <a:ext cx="63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8108" y="47425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’</a:t>
            </a:r>
            <a:r>
              <a:rPr lang="en-US" sz="1600" b="1" baseline="30000" dirty="0">
                <a:solidFill>
                  <a:srgbClr val="C00000"/>
                </a:solidFill>
              </a:rPr>
              <a:t> ’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 </a:t>
            </a:r>
            <a:endParaRPr lang="en-IN" baseline="30000" dirty="0"/>
          </a:p>
        </p:txBody>
      </p:sp>
      <p:sp>
        <p:nvSpPr>
          <p:cNvPr id="13" name="Rectangle 12"/>
          <p:cNvSpPr/>
          <p:nvPr/>
        </p:nvSpPr>
        <p:spPr>
          <a:xfrm>
            <a:off x="4731330" y="2369705"/>
            <a:ext cx="4672159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76737" y="3646055"/>
            <a:ext cx="214927" cy="192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340007" y="356941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’</a:t>
            </a:r>
            <a:r>
              <a:rPr lang="en-US" sz="1600" b="1" baseline="30000" dirty="0">
                <a:solidFill>
                  <a:srgbClr val="C00000"/>
                </a:solidFill>
              </a:rPr>
              <a:t> ’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 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5253" y="348635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</a:rPr>
              <a:t>t</a:t>
            </a:r>
            <a:r>
              <a:rPr lang="en-IN" sz="2000" baseline="-25000" dirty="0" smtClean="0">
                <a:solidFill>
                  <a:srgbClr val="C00000"/>
                </a:solidFill>
              </a:rPr>
              <a:t>2</a:t>
            </a:r>
            <a:endParaRPr lang="en-IN" sz="20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/>
      <p:bldP spid="1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b="1" u="sng" dirty="0" smtClean="0">
                <a:solidFill>
                  <a:srgbClr val="C00000"/>
                </a:solidFill>
              </a:rPr>
              <a:t> </a:t>
            </a:r>
            <a:r>
              <a:rPr lang="en-US" sz="2800" b="1" u="sng" dirty="0">
                <a:solidFill>
                  <a:srgbClr val="C00000"/>
                </a:solidFill>
              </a:rPr>
              <a:t>→ </a:t>
            </a:r>
            <a:r>
              <a:rPr lang="en-US" sz="2800" b="1" u="sng" dirty="0" smtClean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3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u="sng" dirty="0" smtClean="0">
              <a:solidFill>
                <a:srgbClr val="00B050"/>
              </a:solidFill>
            </a:endParaRPr>
          </a:p>
          <a:p>
            <a:endParaRPr lang="en-US" sz="2400" b="1" u="sng" dirty="0" smtClean="0">
              <a:solidFill>
                <a:srgbClr val="00B050"/>
              </a:solidFill>
            </a:endParaRPr>
          </a:p>
          <a:p>
            <a:r>
              <a:rPr lang="en-US" sz="2400" b="1" u="sng" dirty="0" smtClean="0">
                <a:solidFill>
                  <a:srgbClr val="00B050"/>
                </a:solidFill>
              </a:rPr>
              <a:t>Capacitor discharges through the load </a:t>
            </a:r>
            <a:r>
              <a:rPr lang="en-US" sz="2400" b="1" u="sng" dirty="0" smtClean="0">
                <a:solidFill>
                  <a:srgbClr val="C00000"/>
                </a:solidFill>
              </a:rPr>
              <a:t>circuit</a:t>
            </a:r>
          </a:p>
          <a:p>
            <a:r>
              <a:rPr lang="en-US" sz="2800" b="1" u="sng" dirty="0" err="1">
                <a:solidFill>
                  <a:srgbClr val="00B0F0"/>
                </a:solidFill>
              </a:rPr>
              <a:t>i</a:t>
            </a:r>
            <a:r>
              <a:rPr lang="en-US" sz="2800" b="1" u="sng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2800" b="1" u="sng" dirty="0" smtClean="0">
                <a:solidFill>
                  <a:srgbClr val="00B0F0"/>
                </a:solidFill>
              </a:rPr>
              <a:t>  =                  </a:t>
            </a:r>
            <a:endParaRPr lang="en-US" sz="2800" b="1" u="sng" baseline="-25000" dirty="0" smtClean="0">
              <a:solidFill>
                <a:srgbClr val="00B0F0"/>
              </a:solidFill>
            </a:endParaRPr>
          </a:p>
          <a:p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</a:rPr>
              <a:t>  rises linearly to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At      t = t</a:t>
            </a:r>
            <a:r>
              <a:rPr lang="en-US" sz="2400" b="1" u="sng" baseline="-25000" dirty="0" smtClean="0">
                <a:solidFill>
                  <a:srgbClr val="C00000"/>
                </a:solidFill>
              </a:rPr>
              <a:t>3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sz="2400" b="1" dirty="0" smtClean="0">
                <a:solidFill>
                  <a:srgbClr val="00B050"/>
                </a:solidFill>
              </a:rPr>
              <a:t> = 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d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70C0"/>
                </a:solidFill>
              </a:rPr>
              <a:t>diode</a:t>
            </a:r>
            <a:r>
              <a:rPr lang="en-US" sz="2400" b="1" dirty="0">
                <a:solidFill>
                  <a:srgbClr val="0070C0"/>
                </a:solidFill>
              </a:rPr>
              <a:t>= </a:t>
            </a:r>
            <a:r>
              <a:rPr lang="en-US" sz="2400" b="1" dirty="0" smtClean="0">
                <a:solidFill>
                  <a:srgbClr val="0070C0"/>
                </a:solidFill>
              </a:rPr>
              <a:t>0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Diode conducts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Off period of the converter begins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-6927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22598"/>
              </p:ext>
            </p:extLst>
          </p:nvPr>
        </p:nvGraphicFramePr>
        <p:xfrm>
          <a:off x="1017443" y="2116137"/>
          <a:ext cx="541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7443" y="2116137"/>
                        <a:ext cx="5413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05502"/>
              </p:ext>
            </p:extLst>
          </p:nvPr>
        </p:nvGraphicFramePr>
        <p:xfrm>
          <a:off x="1475509" y="2209800"/>
          <a:ext cx="35814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Equation" r:id="rId6" imgW="1091880" imgH="177480" progId="Equation.3">
                  <p:embed/>
                </p:oleObj>
              </mc:Choice>
              <mc:Fallback>
                <p:oleObj name="Equation" r:id="rId6" imgW="10918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509" y="2209800"/>
                        <a:ext cx="358140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06" y="304800"/>
            <a:ext cx="2105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551546"/>
            <a:ext cx="6421293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8108" y="47425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’</a:t>
            </a:r>
            <a:r>
              <a:rPr lang="en-US" sz="1600" b="1" baseline="30000" dirty="0">
                <a:solidFill>
                  <a:srgbClr val="C00000"/>
                </a:solidFill>
              </a:rPr>
              <a:t> ’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 </a:t>
            </a:r>
            <a:endParaRPr lang="en-IN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5403453" y="2369705"/>
            <a:ext cx="4000036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340007" y="356941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’</a:t>
            </a:r>
            <a:r>
              <a:rPr lang="en-US" sz="1600" b="1" baseline="30000" dirty="0">
                <a:solidFill>
                  <a:srgbClr val="C00000"/>
                </a:solidFill>
              </a:rPr>
              <a:t> ’</a:t>
            </a:r>
            <a:r>
              <a:rPr lang="en-US" sz="1600" b="1" baseline="30000" dirty="0" smtClean="0">
                <a:solidFill>
                  <a:srgbClr val="C00000"/>
                </a:solidFill>
              </a:rPr>
              <a:t> </a:t>
            </a:r>
            <a:endParaRPr lang="en-IN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65253" y="348635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C00000"/>
                </a:solidFill>
              </a:rPr>
              <a:t>t</a:t>
            </a:r>
            <a:r>
              <a:rPr lang="en-IN" sz="2000" baseline="-25000" dirty="0" smtClean="0">
                <a:solidFill>
                  <a:srgbClr val="C00000"/>
                </a:solidFill>
              </a:rPr>
              <a:t>2</a:t>
            </a:r>
            <a:endParaRPr lang="en-IN" sz="20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3</a:t>
            </a:r>
            <a:r>
              <a:rPr lang="en-US" sz="2800" b="1" u="sng" dirty="0" smtClean="0">
                <a:solidFill>
                  <a:srgbClr val="C00000"/>
                </a:solidFill>
              </a:rPr>
              <a:t> </a:t>
            </a:r>
            <a:r>
              <a:rPr lang="en-US" sz="2800" b="1" u="sng" dirty="0">
                <a:solidFill>
                  <a:srgbClr val="C00000"/>
                </a:solidFill>
              </a:rPr>
              <a:t>→ </a:t>
            </a:r>
            <a:r>
              <a:rPr lang="en-US" sz="2800" b="1" u="sng" dirty="0" smtClean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4</a:t>
            </a:r>
            <a:endParaRPr lang="en-US" sz="2800" b="1" u="sng" baseline="-25000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Switch is off.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Load current freewheels through </a:t>
            </a:r>
          </a:p>
          <a:p>
            <a:r>
              <a:rPr lang="en-US" sz="2800" b="1" dirty="0" smtClean="0">
                <a:solidFill>
                  <a:srgbClr val="00B0F0"/>
                </a:solidFill>
              </a:rPr>
              <a:t>diode</a:t>
            </a:r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= </a:t>
            </a:r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d</a:t>
            </a:r>
            <a:endParaRPr lang="en-US" sz="2800" b="1" baseline="-25000" dirty="0" smtClean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T</a:t>
            </a:r>
            <a:r>
              <a:rPr lang="en-US" sz="2800" b="1" dirty="0">
                <a:solidFill>
                  <a:srgbClr val="00B0F0"/>
                </a:solidFill>
              </a:rPr>
              <a:t> = </a:t>
            </a:r>
            <a:r>
              <a:rPr lang="en-US" sz="2800" b="1" dirty="0" smtClean="0">
                <a:solidFill>
                  <a:srgbClr val="00B0F0"/>
                </a:solidFill>
              </a:rPr>
              <a:t>0 </a:t>
            </a:r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u="sng" dirty="0" smtClean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 smtClean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At  t</a:t>
            </a:r>
            <a:r>
              <a:rPr lang="en-US" sz="2400" b="1" u="sng" baseline="-25000" dirty="0" smtClean="0">
                <a:solidFill>
                  <a:srgbClr val="C00000"/>
                </a:solidFill>
              </a:rPr>
              <a:t>4  </a:t>
            </a:r>
            <a:r>
              <a:rPr lang="en-US" sz="2400" b="1" dirty="0" smtClean="0">
                <a:solidFill>
                  <a:srgbClr val="00B050"/>
                </a:solidFill>
              </a:rPr>
              <a:t>gate pulse is given to switch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to begin next cycle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89" y="2286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6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zero voltage switching (ZVS) Converters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The switch turn on and turn off occurs at zero voltage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45" y="1066800"/>
            <a:ext cx="5486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7315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RESONANT CONVERTERS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Initial condition</a:t>
            </a:r>
          </a:p>
          <a:p>
            <a:r>
              <a:rPr lang="en-US" sz="2200" b="1" dirty="0" smtClean="0">
                <a:solidFill>
                  <a:srgbClr val="00B050"/>
                </a:solidFill>
              </a:rPr>
              <a:t>the switch is in the on </a:t>
            </a:r>
            <a:r>
              <a:rPr lang="en-US" sz="2200" b="1" dirty="0" smtClean="0">
                <a:solidFill>
                  <a:srgbClr val="00B050"/>
                </a:solidFill>
              </a:rPr>
              <a:t>state</a:t>
            </a:r>
            <a:r>
              <a:rPr lang="en-US" sz="2800" b="1" dirty="0" smtClean="0">
                <a:solidFill>
                  <a:srgbClr val="00B050"/>
                </a:solidFill>
              </a:rPr>
              <a:t>. </a:t>
            </a:r>
            <a:r>
              <a:rPr lang="en-US" sz="2600" b="1" dirty="0" smtClean="0">
                <a:solidFill>
                  <a:srgbClr val="00B050"/>
                </a:solidFill>
              </a:rPr>
              <a:t>D is off</a:t>
            </a:r>
            <a:endParaRPr lang="en-US" sz="2600" b="1" dirty="0" smtClean="0">
              <a:solidFill>
                <a:srgbClr val="00B050"/>
              </a:solidFill>
            </a:endParaRP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=  </a:t>
            </a:r>
            <a:endParaRPr lang="en-US" sz="2800" b="1" baseline="-25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L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   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</a:p>
          <a:p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smtClean="0">
                <a:solidFill>
                  <a:schemeClr val="accent2">
                    <a:lumMod val="75000"/>
                  </a:schemeClr>
                </a:solidFill>
              </a:rPr>
              <a:t>0i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endParaRPr lang="en-US" sz="2800" b="1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b="1" baseline="-25000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At t =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b="1" dirty="0" smtClean="0">
                <a:solidFill>
                  <a:srgbClr val="00B050"/>
                </a:solidFill>
              </a:rPr>
              <a:t> switch </a:t>
            </a:r>
            <a:r>
              <a:rPr lang="en-US" sz="2800" b="1" dirty="0" smtClean="0">
                <a:solidFill>
                  <a:srgbClr val="00B050"/>
                </a:solidFill>
              </a:rPr>
              <a:t>is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turned off </a:t>
            </a:r>
          </a:p>
          <a:p>
            <a:r>
              <a:rPr lang="en-US" sz="2600" b="1" dirty="0" smtClean="0">
                <a:solidFill>
                  <a:srgbClr val="FFC000"/>
                </a:solidFill>
              </a:rPr>
              <a:t>Due to the presence </a:t>
            </a:r>
            <a:r>
              <a:rPr lang="en-US" sz="2600" b="1" dirty="0" smtClean="0">
                <a:solidFill>
                  <a:srgbClr val="FFC000"/>
                </a:solidFill>
              </a:rPr>
              <a:t>of</a:t>
            </a:r>
          </a:p>
          <a:p>
            <a:r>
              <a:rPr lang="en-US" sz="2600" b="1" dirty="0" smtClean="0">
                <a:solidFill>
                  <a:srgbClr val="FFC000"/>
                </a:solidFill>
              </a:rPr>
              <a:t> </a:t>
            </a:r>
            <a:r>
              <a:rPr lang="en-US" sz="2600" b="1" dirty="0" smtClean="0">
                <a:solidFill>
                  <a:srgbClr val="FFC000"/>
                </a:solidFill>
              </a:rPr>
              <a:t>capacitance, </a:t>
            </a:r>
          </a:p>
          <a:p>
            <a:r>
              <a:rPr lang="en-US" sz="2600" b="1" u="sng" dirty="0" smtClean="0">
                <a:solidFill>
                  <a:srgbClr val="C00000"/>
                </a:solidFill>
              </a:rPr>
              <a:t>turn off occurs at zero voltage.</a:t>
            </a:r>
            <a:endParaRPr lang="en-US" sz="2600" b="1" u="sng" dirty="0">
              <a:solidFill>
                <a:srgbClr val="C00000"/>
              </a:solidFill>
            </a:endParaRPr>
          </a:p>
          <a:p>
            <a:r>
              <a:rPr lang="en-US" sz="2800" b="1" u="sng" dirty="0" smtClean="0">
                <a:solidFill>
                  <a:srgbClr val="00B050"/>
                </a:solidFill>
              </a:rPr>
              <a:t>t</a:t>
            </a:r>
            <a:r>
              <a:rPr lang="en-US" sz="2800" b="1" u="sng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b="1" u="sng" dirty="0" smtClean="0">
                <a:solidFill>
                  <a:srgbClr val="00B050"/>
                </a:solidFill>
              </a:rPr>
              <a:t> → t</a:t>
            </a:r>
            <a:r>
              <a:rPr lang="en-US" sz="2800" b="1" u="sng" baseline="-25000" dirty="0" smtClean="0">
                <a:solidFill>
                  <a:srgbClr val="00B050"/>
                </a:solidFill>
              </a:rPr>
              <a:t>1</a:t>
            </a:r>
            <a:endParaRPr lang="en-US" sz="2800" b="1" u="sng" baseline="-25000" dirty="0">
              <a:solidFill>
                <a:srgbClr val="00B050"/>
              </a:solidFill>
            </a:endParaRPr>
          </a:p>
          <a:p>
            <a:r>
              <a:rPr lang="en-US" sz="2800" b="1" dirty="0" err="1" smtClean="0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L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 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which is constant load current flows through the capacitor 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rises linearly from zero to </a:t>
            </a:r>
            <a:r>
              <a:rPr lang="en-US" sz="2800" b="1" dirty="0" err="1" smtClean="0">
                <a:solidFill>
                  <a:srgbClr val="7030A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7030A0"/>
                </a:solidFill>
              </a:rPr>
              <a:t>d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At t = t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1</a:t>
            </a:r>
            <a:r>
              <a:rPr lang="en-US" sz="2800" b="1" dirty="0" smtClean="0">
                <a:solidFill>
                  <a:srgbClr val="00B0F0"/>
                </a:solidFill>
              </a:rPr>
              <a:t>,   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baseline="-25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err="1">
                <a:solidFill>
                  <a:srgbClr val="7030A0"/>
                </a:solidFill>
              </a:rPr>
              <a:t>V</a:t>
            </a:r>
            <a:r>
              <a:rPr lang="en-US" sz="2800" b="1" baseline="-25000" dirty="0" err="1">
                <a:solidFill>
                  <a:srgbClr val="7030A0"/>
                </a:solidFill>
              </a:rPr>
              <a:t>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0i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D starts conducting 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"/>
            <a:ext cx="365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147721"/>
              </p:ext>
            </p:extLst>
          </p:nvPr>
        </p:nvGraphicFramePr>
        <p:xfrm>
          <a:off x="1066800" y="1371600"/>
          <a:ext cx="541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Equation" r:id="rId4" imgW="541440" imgH="419040" progId="Equation.3">
                  <p:embed/>
                </p:oleObj>
              </mc:Choice>
              <mc:Fallback>
                <p:oleObj name="Equation" r:id="rId4" imgW="5414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371600"/>
                        <a:ext cx="5413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705265"/>
              </p:ext>
            </p:extLst>
          </p:nvPr>
        </p:nvGraphicFramePr>
        <p:xfrm>
          <a:off x="1143000" y="874032"/>
          <a:ext cx="327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874032"/>
                        <a:ext cx="3270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706371"/>
              </p:ext>
            </p:extLst>
          </p:nvPr>
        </p:nvGraphicFramePr>
        <p:xfrm>
          <a:off x="1295400" y="1905000"/>
          <a:ext cx="428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Equation" r:id="rId8" imgW="177480" imgH="228600" progId="Equation.3">
                  <p:embed/>
                </p:oleObj>
              </mc:Choice>
              <mc:Fallback>
                <p:oleObj name="Equation" r:id="rId8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1905000"/>
                        <a:ext cx="4286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20919"/>
              </p:ext>
            </p:extLst>
          </p:nvPr>
        </p:nvGraphicFramePr>
        <p:xfrm>
          <a:off x="1143000" y="5783815"/>
          <a:ext cx="1408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Equation" r:id="rId10" imgW="583920" imgH="228600" progId="Equation.3">
                  <p:embed/>
                </p:oleObj>
              </mc:Choice>
              <mc:Fallback>
                <p:oleObj name="Equation" r:id="rId10" imgW="583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5783815"/>
                        <a:ext cx="140811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990170"/>
              </p:ext>
            </p:extLst>
          </p:nvPr>
        </p:nvGraphicFramePr>
        <p:xfrm>
          <a:off x="2551113" y="5741385"/>
          <a:ext cx="327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Equation" r:id="rId12" imgW="126720" imgH="177480" progId="Equation.3">
                  <p:embed/>
                </p:oleObj>
              </mc:Choice>
              <mc:Fallback>
                <p:oleObj name="Equation" r:id="rId12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51113" y="5741385"/>
                        <a:ext cx="3270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30036"/>
            <a:ext cx="7696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627420" y="1524000"/>
            <a:ext cx="6019800" cy="2279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532606" y="366895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</a:t>
            </a:r>
            <a:r>
              <a:rPr lang="en-IN" sz="1400" baseline="-25000" dirty="0" smtClean="0"/>
              <a:t>1</a:t>
            </a:r>
            <a:endParaRPr lang="en-IN" sz="1400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4533900" y="1905000"/>
            <a:ext cx="9352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14851" y="3562349"/>
            <a:ext cx="9352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483684" y="191414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</a:t>
            </a:r>
            <a:r>
              <a:rPr lang="en-IN" sz="1400" baseline="-25000" dirty="0" smtClean="0"/>
              <a:t>1</a:t>
            </a:r>
            <a:endParaRPr lang="en-IN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6461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00"/>
                <a:ext cx="9067800" cy="66294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u="sng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sz="2000" b="1" u="sng" baseline="-25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sz="2000" b="1" u="sng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→ 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’ </a:t>
                </a:r>
                <a:endParaRPr lang="en-US" sz="2000" b="1" u="sng" dirty="0" smtClean="0">
                  <a:solidFill>
                    <a:srgbClr val="FF000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Switch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is off and D is on.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</a:rPr>
                  <a:t>C</a:t>
                </a:r>
                <a:r>
                  <a:rPr lang="en-US" sz="2000" b="1" baseline="-25000" dirty="0">
                    <a:solidFill>
                      <a:srgbClr val="00B0F0"/>
                    </a:solidFill>
                  </a:rPr>
                  <a:t>r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&amp; </a:t>
                </a:r>
                <a:r>
                  <a:rPr lang="en-US" sz="2000" b="1" dirty="0" err="1">
                    <a:solidFill>
                      <a:srgbClr val="00B0F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00B0F0"/>
                    </a:solidFill>
                  </a:rPr>
                  <a:t>r</a:t>
                </a:r>
                <a:r>
                  <a:rPr lang="en-US" sz="2000" b="1" baseline="-25000" dirty="0">
                    <a:solidFill>
                      <a:srgbClr val="00B0F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resonates</a:t>
                </a:r>
              </a:p>
              <a:p>
                <a:r>
                  <a:rPr lang="en-US" sz="2000" b="1" dirty="0" smtClean="0">
                    <a:solidFill>
                      <a:srgbClr val="00B050"/>
                    </a:solidFill>
                  </a:rPr>
                  <a:t>C gets charged to a potential greater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than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due to negative voltage across </a:t>
                </a:r>
                <a:r>
                  <a:rPr lang="en-US" sz="2000" b="1" dirty="0" err="1" smtClean="0">
                    <a:solidFill>
                      <a:srgbClr val="00B050"/>
                    </a:solidFill>
                  </a:rPr>
                  <a:t>L</a:t>
                </a:r>
                <a:r>
                  <a:rPr lang="en-US" sz="2000" b="1" baseline="-25000" dirty="0" err="1" smtClean="0">
                    <a:solidFill>
                      <a:srgbClr val="00B050"/>
                    </a:solidFill>
                  </a:rPr>
                  <a:t>r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 smtClean="0">
                    <a:solidFill>
                      <a:srgbClr val="00B05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 &gt;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endParaRPr lang="en-US" sz="2000" b="1" baseline="-25000" dirty="0" smtClean="0">
                  <a:solidFill>
                    <a:srgbClr val="00B050"/>
                  </a:solidFill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At t</a:t>
                </a:r>
                <a:r>
                  <a:rPr lang="en-US" sz="2000" b="1" baseline="-25000" dirty="0" smtClean="0">
                    <a:solidFill>
                      <a:srgbClr val="7030A0"/>
                    </a:solidFill>
                  </a:rPr>
                  <a:t>1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’ </a:t>
                </a:r>
              </a:p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’ 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→  t</a:t>
                </a:r>
                <a:r>
                  <a:rPr lang="en-US" sz="20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’’</a:t>
                </a:r>
                <a:endParaRPr lang="en-US" sz="2000" b="1" u="sng" dirty="0">
                  <a:solidFill>
                    <a:srgbClr val="FF0000"/>
                  </a:solidFill>
                </a:endParaRPr>
              </a:p>
              <a:p>
                <a:r>
                  <a:rPr lang="en-US" sz="2000" b="1" dirty="0">
                    <a:solidFill>
                      <a:srgbClr val="00B050"/>
                    </a:solidFill>
                  </a:rPr>
                  <a:t>Capacitor discharges through dc source, D and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r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000" b="1" baseline="-25000" dirty="0" err="1">
                    <a:solidFill>
                      <a:srgbClr val="7030A0"/>
                    </a:solidFill>
                  </a:rPr>
                  <a:t>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reverses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sinusoidaly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due to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7030A0"/>
                    </a:solidFill>
                  </a:rPr>
                  <a:t>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– C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resonance.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000" b="1" baseline="-25000" dirty="0" err="1">
                    <a:solidFill>
                      <a:srgbClr val="7030A0"/>
                    </a:solidFill>
                  </a:rPr>
                  <a:t>D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B05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sz="2000" b="1" dirty="0" smtClean="0">
                    <a:solidFill>
                      <a:srgbClr val="00B050"/>
                    </a:solidFill>
                  </a:rPr>
                  <a:t>       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sz="2000" b="1" baseline="-25000" dirty="0" err="1" smtClean="0">
                    <a:solidFill>
                      <a:srgbClr val="C00000"/>
                    </a:solidFill>
                  </a:rPr>
                  <a:t>L</a:t>
                </a:r>
                <a:r>
                  <a:rPr lang="en-US" sz="2000" b="1" baseline="-25000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=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- 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r>
                  <a:rPr lang="en-US" sz="2000" b="1" baseline="-25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At t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=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0 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Dr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= 0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"/>
                <a:ext cx="9067800" cy="6629400"/>
              </a:xfrm>
              <a:blipFill>
                <a:blip r:embed="rId2"/>
                <a:stretch>
                  <a:fillRect l="-605" t="-5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93" y="0"/>
            <a:ext cx="365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7696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07530" y="4689764"/>
            <a:ext cx="6019800" cy="2279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350084" y="50799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</a:t>
            </a:r>
            <a:r>
              <a:rPr lang="en-IN" sz="1400" baseline="-25000" dirty="0" smtClean="0"/>
              <a:t>1</a:t>
            </a:r>
            <a:endParaRPr lang="en-IN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8858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baseline="-25000" dirty="0" err="1">
                <a:solidFill>
                  <a:srgbClr val="FF0000"/>
                </a:solidFill>
              </a:rPr>
              <a:t>L</a:t>
            </a:r>
            <a:r>
              <a:rPr lang="en-US" sz="2000" b="1" dirty="0">
                <a:solidFill>
                  <a:srgbClr val="FF0000"/>
                </a:solidFill>
              </a:rPr>
              <a:t> is </a:t>
            </a:r>
            <a:r>
              <a:rPr lang="en-US" sz="2000" b="1" dirty="0" smtClean="0">
                <a:solidFill>
                  <a:srgbClr val="FF0000"/>
                </a:solidFill>
              </a:rPr>
              <a:t>zero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00300" y="190667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>
                <a:solidFill>
                  <a:srgbClr val="7030A0"/>
                </a:solidFill>
              </a:rPr>
              <a:t>c</a:t>
            </a:r>
            <a:r>
              <a:rPr lang="en-US" sz="2000" b="1" dirty="0">
                <a:solidFill>
                  <a:srgbClr val="7030A0"/>
                </a:solidFill>
              </a:rPr>
              <a:t> is maximum =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5693" y="184516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d</a:t>
            </a:r>
            <a:r>
              <a:rPr lang="en-US" sz="2000" b="1" baseline="-25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+ </a:t>
            </a:r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Lr</a:t>
            </a:r>
            <a:r>
              <a:rPr lang="en-US" sz="2000" b="1" baseline="-25000" dirty="0">
                <a:solidFill>
                  <a:srgbClr val="00B050"/>
                </a:solidFill>
              </a:rPr>
              <a:t>  </a:t>
            </a:r>
            <a:endParaRPr lang="en-US" sz="20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76300" y="339090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390900"/>
                <a:ext cx="9906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29344" y="3390900"/>
            <a:ext cx="203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At t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’’      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c</a:t>
            </a:r>
            <a:r>
              <a:rPr lang="en-US" b="1" dirty="0">
                <a:solidFill>
                  <a:srgbClr val="00B050"/>
                </a:solidFill>
              </a:rPr>
              <a:t>  =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3828"/>
            <a:ext cx="8991600" cy="6705600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</a:rPr>
              <a:t>D</a:t>
            </a:r>
            <a:r>
              <a:rPr lang="en-US" sz="2000" b="1" baseline="-25000" dirty="0" err="1" smtClean="0">
                <a:solidFill>
                  <a:srgbClr val="00B050"/>
                </a:solidFill>
              </a:rPr>
              <a:t>r</a:t>
            </a:r>
            <a:r>
              <a:rPr lang="en-US" sz="2000" b="1" dirty="0" smtClean="0">
                <a:solidFill>
                  <a:srgbClr val="00B050"/>
                </a:solidFill>
              </a:rPr>
              <a:t>  starts  conducting. </a:t>
            </a:r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 err="1" smtClean="0">
                <a:solidFill>
                  <a:srgbClr val="00B0F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2000" b="1" dirty="0" smtClean="0">
                <a:solidFill>
                  <a:srgbClr val="00B0F0"/>
                </a:solidFill>
              </a:rPr>
              <a:t>  continues to be at zero 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lang="en-US" sz="2000" b="1" u="sng" dirty="0" smtClean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u="sng" dirty="0" smtClean="0">
                <a:solidFill>
                  <a:srgbClr val="C00000"/>
                </a:solidFill>
              </a:rPr>
              <a:t> </a:t>
            </a:r>
            <a:r>
              <a:rPr lang="en-US" sz="2000" b="1" u="sng" dirty="0">
                <a:solidFill>
                  <a:srgbClr val="C00000"/>
                </a:solidFill>
              </a:rPr>
              <a:t>→ </a:t>
            </a:r>
            <a:r>
              <a:rPr lang="en-US" sz="2000" b="1" u="sng" dirty="0" smtClean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</a:rPr>
              <a:t>’ </a:t>
            </a:r>
            <a:endParaRPr lang="en-US" sz="2000" dirty="0"/>
          </a:p>
          <a:p>
            <a:r>
              <a:rPr lang="en-US" sz="2000" b="1" dirty="0" smtClean="0">
                <a:solidFill>
                  <a:srgbClr val="FFC000"/>
                </a:solidFill>
              </a:rPr>
              <a:t>D &amp; </a:t>
            </a:r>
            <a:r>
              <a:rPr lang="en-US" sz="2000" b="1" dirty="0" err="1" smtClean="0">
                <a:solidFill>
                  <a:srgbClr val="FFC000"/>
                </a:solidFill>
              </a:rPr>
              <a:t>D</a:t>
            </a:r>
            <a:r>
              <a:rPr lang="en-US" sz="2000" b="1" baseline="-25000" dirty="0" err="1" smtClean="0">
                <a:solidFill>
                  <a:srgbClr val="FFC000"/>
                </a:solidFill>
              </a:rPr>
              <a:t>r</a:t>
            </a:r>
            <a:r>
              <a:rPr lang="en-US" sz="2000" b="1" dirty="0" smtClean="0">
                <a:solidFill>
                  <a:srgbClr val="FFC000"/>
                </a:solidFill>
              </a:rPr>
              <a:t>  conduct. </a:t>
            </a:r>
            <a:endParaRPr lang="en-US" sz="2000" b="1" dirty="0">
              <a:solidFill>
                <a:srgbClr val="FFC000"/>
              </a:solidFill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B050"/>
                </a:solidFill>
              </a:rPr>
              <a:t>cr</a:t>
            </a:r>
            <a:r>
              <a:rPr lang="en-US" sz="2000" b="1" dirty="0" smtClean="0">
                <a:solidFill>
                  <a:srgbClr val="00B050"/>
                </a:solidFill>
              </a:rPr>
              <a:t>  </a:t>
            </a:r>
            <a:r>
              <a:rPr lang="en-US" sz="2000" b="1" dirty="0">
                <a:solidFill>
                  <a:srgbClr val="00B050"/>
                </a:solidFill>
              </a:rPr>
              <a:t>= 0</a:t>
            </a:r>
            <a:endParaRPr lang="en-US" sz="2000" b="1" u="sng" baseline="-25000" dirty="0">
              <a:solidFill>
                <a:srgbClr val="C00000"/>
              </a:solidFill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L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rises linearly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to zero through D</a:t>
            </a:r>
            <a:r>
              <a:rPr lang="en-US" sz="2000" b="1" baseline="-25000" dirty="0" smtClean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At  </a:t>
            </a:r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,  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L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Dr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  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= 0,   </a:t>
            </a:r>
          </a:p>
          <a:p>
            <a:r>
              <a:rPr lang="en-US" sz="2000" b="1" dirty="0" smtClean="0">
                <a:solidFill>
                  <a:srgbClr val="7030A0"/>
                </a:solidFill>
              </a:rPr>
              <a:t>Gating </a:t>
            </a:r>
            <a:r>
              <a:rPr lang="en-US" sz="2000" b="1" dirty="0">
                <a:solidFill>
                  <a:srgbClr val="7030A0"/>
                </a:solidFill>
              </a:rPr>
              <a:t>signals are applied to the switch during this </a:t>
            </a:r>
            <a:r>
              <a:rPr lang="en-US" sz="2000" b="1" dirty="0" smtClean="0">
                <a:solidFill>
                  <a:srgbClr val="7030A0"/>
                </a:solidFill>
              </a:rPr>
              <a:t>interval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cr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continuous to be at zero potential and </a:t>
            </a:r>
            <a:r>
              <a:rPr lang="en-US" sz="2000" b="1" u="sng" dirty="0" smtClean="0">
                <a:solidFill>
                  <a:srgbClr val="00B050"/>
                </a:solidFill>
              </a:rPr>
              <a:t>the turn on occurs  at zero voltage. 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Peak voltage across the switch is 2V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d</a:t>
            </a:r>
          </a:p>
          <a:p>
            <a:endParaRPr lang="en-US" b="1" u="sng" baseline="-25000" dirty="0">
              <a:solidFill>
                <a:srgbClr val="00B050"/>
              </a:solidFill>
            </a:endParaRPr>
          </a:p>
          <a:p>
            <a:endParaRPr lang="en-US" b="1" u="sng" baseline="-25000" dirty="0" smtClean="0">
              <a:solidFill>
                <a:srgbClr val="00B050"/>
              </a:solidFill>
            </a:endParaRPr>
          </a:p>
          <a:p>
            <a:endParaRPr lang="en-US" b="1" u="sng" baseline="-250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"/>
            <a:ext cx="5029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584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Lr</a:t>
            </a:r>
            <a:r>
              <a:rPr lang="en-US" b="1" dirty="0">
                <a:solidFill>
                  <a:srgbClr val="00B0F0"/>
                </a:solidFill>
              </a:rPr>
              <a:t> 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60238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Lr</a:t>
            </a:r>
            <a:r>
              <a:rPr lang="en-US" b="1" dirty="0">
                <a:solidFill>
                  <a:srgbClr val="00B0F0"/>
                </a:solidFill>
              </a:rPr>
              <a:t> 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197171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Switch is reverse biased while </a:t>
            </a:r>
            <a:r>
              <a:rPr lang="en-US" b="1" dirty="0" err="1">
                <a:solidFill>
                  <a:srgbClr val="00B050"/>
                </a:solidFill>
              </a:rPr>
              <a:t>D</a:t>
            </a:r>
            <a:r>
              <a:rPr lang="en-US" b="1" baseline="-25000" dirty="0" err="1">
                <a:solidFill>
                  <a:srgbClr val="00B050"/>
                </a:solidFill>
              </a:rPr>
              <a:t>r</a:t>
            </a:r>
            <a:r>
              <a:rPr lang="en-US" b="1" baseline="-25000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is conducting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0908" y="2368760"/>
            <a:ext cx="60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becomes off and switch goes to the  on state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04892"/>
            <a:ext cx="9296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077690" y="3998856"/>
            <a:ext cx="5645728" cy="2279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Switch becomes on </a:t>
            </a:r>
            <a:r>
              <a:rPr lang="en-US" sz="2400" dirty="0" smtClean="0">
                <a:solidFill>
                  <a:srgbClr val="00B050"/>
                </a:solidFill>
              </a:rPr>
              <a:t>at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’ when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L</a:t>
            </a:r>
            <a:r>
              <a:rPr lang="en-US" sz="2400" dirty="0">
                <a:solidFill>
                  <a:srgbClr val="00B050"/>
                </a:solidFill>
              </a:rPr>
              <a:t> =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Dr</a:t>
            </a:r>
            <a:r>
              <a:rPr lang="en-US" sz="2400" dirty="0">
                <a:solidFill>
                  <a:srgbClr val="00B050"/>
                </a:solidFill>
              </a:rPr>
              <a:t>  = 0 </a:t>
            </a:r>
            <a:r>
              <a:rPr lang="en-US" sz="2400" dirty="0" smtClean="0">
                <a:solidFill>
                  <a:srgbClr val="00B050"/>
                </a:solidFill>
              </a:rPr>
              <a:t>and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D</a:t>
            </a:r>
            <a:r>
              <a:rPr lang="en-US" sz="2400" baseline="-25000" dirty="0" err="1">
                <a:solidFill>
                  <a:srgbClr val="00B05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 is off.</a:t>
            </a:r>
          </a:p>
          <a:p>
            <a:r>
              <a:rPr lang="en-US" sz="2000" dirty="0" err="1" smtClean="0">
                <a:solidFill>
                  <a:srgbClr val="00B0F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remain at zero.</a:t>
            </a:r>
          </a:p>
          <a:p>
            <a:r>
              <a:rPr lang="en-US" sz="2000" b="1" u="sng" dirty="0" smtClean="0">
                <a:solidFill>
                  <a:srgbClr val="FF0000"/>
                </a:solidFill>
              </a:rPr>
              <a:t>Turn on occurs at zero voltage condition</a:t>
            </a:r>
          </a:p>
          <a:p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</a:rPr>
              <a:t>’</a:t>
            </a:r>
            <a:r>
              <a:rPr lang="en-US" sz="2000" b="1" u="sng" dirty="0" smtClean="0">
                <a:solidFill>
                  <a:srgbClr val="C00000"/>
                </a:solidFill>
              </a:rPr>
              <a:t> →  t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3</a:t>
            </a:r>
            <a:endParaRPr lang="en-US" sz="2000" dirty="0"/>
          </a:p>
          <a:p>
            <a:r>
              <a:rPr lang="en-US" sz="2000" dirty="0" smtClean="0">
                <a:solidFill>
                  <a:srgbClr val="00B050"/>
                </a:solidFill>
              </a:rPr>
              <a:t>                   </a:t>
            </a:r>
          </a:p>
          <a:p>
            <a:r>
              <a:rPr lang="en-US" sz="2000" dirty="0" err="1" smtClean="0">
                <a:solidFill>
                  <a:srgbClr val="00B050"/>
                </a:solidFill>
              </a:rPr>
              <a:t>i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000" baseline="-25000" dirty="0" smtClean="0">
                <a:solidFill>
                  <a:srgbClr val="00B050"/>
                </a:solidFill>
              </a:rPr>
              <a:t>  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= zero,  </a:t>
            </a:r>
            <a:r>
              <a:rPr lang="en-US" sz="2000" dirty="0" smtClean="0">
                <a:solidFill>
                  <a:srgbClr val="00B0F0"/>
                </a:solidFill>
              </a:rPr>
              <a:t>D becomes off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57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8999"/>
            <a:ext cx="8458199" cy="34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0535" y="3818747"/>
            <a:ext cx="5160818" cy="281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612079" y="24764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Lr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 smtClean="0">
                <a:solidFill>
                  <a:srgbClr val="00B0F0"/>
                </a:solidFill>
              </a:rPr>
              <a:t>V</a:t>
            </a:r>
            <a:r>
              <a:rPr lang="en-US" baseline="-25000" dirty="0" err="1" smtClean="0">
                <a:solidFill>
                  <a:srgbClr val="00B0F0"/>
                </a:solidFill>
              </a:rPr>
              <a:t>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538389"/>
            <a:ext cx="19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baseline="-25000" dirty="0" err="1">
                <a:solidFill>
                  <a:srgbClr val="7030A0"/>
                </a:solidFill>
              </a:rPr>
              <a:t>L</a:t>
            </a:r>
            <a:r>
              <a:rPr lang="en-US" dirty="0">
                <a:solidFill>
                  <a:srgbClr val="7030A0"/>
                </a:solidFill>
              </a:rPr>
              <a:t> rises linearly to I</a:t>
            </a:r>
            <a:r>
              <a:rPr lang="en-US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8434" y="2568374"/>
            <a:ext cx="25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 is still conducting.</a:t>
            </a:r>
            <a:endParaRPr lang="en-US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t</a:t>
            </a:r>
            <a:r>
              <a:rPr lang="en-US" sz="2400" b="1" u="sng" baseline="-25000" dirty="0" smtClean="0">
                <a:solidFill>
                  <a:srgbClr val="C00000"/>
                </a:solidFill>
              </a:rPr>
              <a:t>3</a:t>
            </a:r>
            <a:r>
              <a:rPr lang="en-US" sz="2400" b="1" u="sng" dirty="0" smtClean="0">
                <a:solidFill>
                  <a:srgbClr val="C00000"/>
                </a:solidFill>
              </a:rPr>
              <a:t> </a:t>
            </a:r>
            <a:r>
              <a:rPr lang="en-US" sz="2400" b="1" u="sng" dirty="0">
                <a:solidFill>
                  <a:srgbClr val="C00000"/>
                </a:solidFill>
              </a:rPr>
              <a:t>→  </a:t>
            </a:r>
            <a:r>
              <a:rPr lang="en-US" sz="2400" b="1" u="sng" dirty="0" smtClean="0">
                <a:solidFill>
                  <a:srgbClr val="C00000"/>
                </a:solidFill>
              </a:rPr>
              <a:t>t</a:t>
            </a:r>
            <a:r>
              <a:rPr lang="en-US" sz="2400" b="1" u="sng" baseline="-25000" dirty="0" smtClean="0">
                <a:solidFill>
                  <a:srgbClr val="C00000"/>
                </a:solidFill>
              </a:rPr>
              <a:t>4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baseline="-25000" dirty="0" err="1">
                <a:solidFill>
                  <a:srgbClr val="7030A0"/>
                </a:solidFill>
              </a:rPr>
              <a:t>L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= I</a:t>
            </a:r>
            <a:r>
              <a:rPr lang="en-US" sz="2400" baseline="-25000" dirty="0" smtClean="0">
                <a:solidFill>
                  <a:srgbClr val="7030A0"/>
                </a:solidFill>
              </a:rPr>
              <a:t>T</a:t>
            </a:r>
            <a:r>
              <a:rPr lang="en-US" sz="2400" dirty="0" smtClean="0">
                <a:solidFill>
                  <a:srgbClr val="7030A0"/>
                </a:solidFill>
              </a:rPr>
              <a:t> = I</a:t>
            </a:r>
            <a:r>
              <a:rPr lang="en-US" sz="2400" baseline="-25000" dirty="0" smtClean="0">
                <a:solidFill>
                  <a:srgbClr val="7030A0"/>
                </a:solidFill>
              </a:rPr>
              <a:t>0</a:t>
            </a:r>
          </a:p>
          <a:p>
            <a:r>
              <a:rPr lang="en-US" sz="2400" dirty="0" err="1" smtClean="0">
                <a:solidFill>
                  <a:srgbClr val="7030A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7030A0"/>
                </a:solidFill>
              </a:rPr>
              <a:t>c</a:t>
            </a:r>
            <a:r>
              <a:rPr lang="en-US" sz="2400" dirty="0" smtClean="0">
                <a:solidFill>
                  <a:srgbClr val="7030A0"/>
                </a:solidFill>
              </a:rPr>
              <a:t> = 0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V</a:t>
            </a:r>
            <a:r>
              <a:rPr lang="en-US" sz="2400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err="1" smtClean="0">
                <a:solidFill>
                  <a:srgbClr val="7030A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7030A0"/>
                </a:solidFill>
              </a:rPr>
              <a:t>d</a:t>
            </a:r>
            <a:endParaRPr lang="en-US" sz="2400" baseline="-250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At </a:t>
            </a:r>
            <a:r>
              <a:rPr lang="en-US" sz="2400" dirty="0" smtClean="0">
                <a:solidFill>
                  <a:srgbClr val="7030A0"/>
                </a:solidFill>
              </a:rPr>
              <a:t>t</a:t>
            </a:r>
            <a:r>
              <a:rPr lang="en-US" sz="2400" baseline="-25000" dirty="0" smtClean="0">
                <a:solidFill>
                  <a:srgbClr val="7030A0"/>
                </a:solidFill>
              </a:rPr>
              <a:t>4</a:t>
            </a:r>
            <a:r>
              <a:rPr lang="en-US" sz="2400" dirty="0" smtClean="0">
                <a:solidFill>
                  <a:srgbClr val="7030A0"/>
                </a:solidFill>
              </a:rPr>
              <a:t> switch is turned off again  at zero voltage</a:t>
            </a:r>
            <a:endParaRPr lang="en-US" sz="2400" dirty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458199" cy="34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5599" y="3056748"/>
            <a:ext cx="3785753" cy="281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u="sng" dirty="0" smtClean="0">
                <a:solidFill>
                  <a:srgbClr val="C00000"/>
                </a:solidFill>
              </a:rPr>
              <a:t>Zero voltage switching clamped voltage (ZVS-CV) Topology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lnSpcReduction="10000"/>
          </a:bodyPr>
          <a:lstStyle/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Switches </a:t>
            </a:r>
            <a:r>
              <a:rPr lang="en-US" b="1" dirty="0">
                <a:solidFill>
                  <a:srgbClr val="C00000"/>
                </a:solidFill>
              </a:rPr>
              <a:t>turn on and turn off at zero voltage.  </a:t>
            </a:r>
          </a:p>
          <a:p>
            <a:r>
              <a:rPr lang="en-US" b="1" dirty="0">
                <a:solidFill>
                  <a:srgbClr val="00B050"/>
                </a:solidFill>
              </a:rPr>
              <a:t>Peak voltage </a:t>
            </a:r>
            <a:r>
              <a:rPr lang="en-US" b="1" dirty="0" smtClean="0">
                <a:solidFill>
                  <a:srgbClr val="00B050"/>
                </a:solidFill>
              </a:rPr>
              <a:t>across </a:t>
            </a:r>
            <a:r>
              <a:rPr lang="en-US" b="1" dirty="0">
                <a:solidFill>
                  <a:srgbClr val="00B050"/>
                </a:solidFill>
              </a:rPr>
              <a:t>the switch is clamped to the input dc voltage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 is </a:t>
            </a:r>
            <a:r>
              <a:rPr lang="en-US" dirty="0" smtClean="0">
                <a:solidFill>
                  <a:srgbClr val="0070C0"/>
                </a:solidFill>
              </a:rPr>
              <a:t>considered as very </a:t>
            </a:r>
            <a:r>
              <a:rPr lang="en-US" dirty="0" smtClean="0">
                <a:solidFill>
                  <a:srgbClr val="0070C0"/>
                </a:solidFill>
              </a:rPr>
              <a:t>large and hence load is replaced by the voltage source V</a:t>
            </a:r>
            <a:r>
              <a:rPr lang="en-US" baseline="-25000" dirty="0" smtClean="0">
                <a:solidFill>
                  <a:srgbClr val="0070C0"/>
                </a:solidFill>
              </a:rPr>
              <a:t>0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8862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192199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8991600" cy="67818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Initial condition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+</a:t>
            </a:r>
            <a:r>
              <a:rPr lang="en-US" sz="2400" b="1" dirty="0" smtClean="0">
                <a:solidFill>
                  <a:srgbClr val="00B050"/>
                </a:solidFill>
              </a:rPr>
              <a:t> is on</a:t>
            </a:r>
            <a:r>
              <a:rPr lang="en-US" sz="2400" b="1" dirty="0">
                <a:solidFill>
                  <a:srgbClr val="00B050"/>
                </a:solidFill>
              </a:rPr>
              <a:t>. </a:t>
            </a:r>
            <a:r>
              <a:rPr lang="en-US" sz="2400" b="1" dirty="0" smtClean="0">
                <a:solidFill>
                  <a:srgbClr val="00B050"/>
                </a:solidFill>
              </a:rPr>
              <a:t>        </a:t>
            </a:r>
            <a:r>
              <a:rPr lang="en-US" sz="2400" b="1" dirty="0" smtClean="0">
                <a:solidFill>
                  <a:srgbClr val="00B0F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-</a:t>
            </a:r>
            <a:r>
              <a:rPr lang="en-US" sz="2400" b="1" dirty="0" smtClean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is </a:t>
            </a:r>
            <a:r>
              <a:rPr lang="en-US" sz="2400" b="1" dirty="0" smtClean="0">
                <a:solidFill>
                  <a:srgbClr val="00B0F0"/>
                </a:solidFill>
              </a:rPr>
              <a:t>off.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L</a:t>
            </a:r>
            <a:r>
              <a:rPr lang="en-US" sz="2400" b="1" dirty="0" smtClean="0">
                <a:solidFill>
                  <a:srgbClr val="00B0F0"/>
                </a:solidFill>
              </a:rPr>
              <a:t>  </a:t>
            </a:r>
            <a:r>
              <a:rPr lang="en-US" sz="2400" b="1" dirty="0">
                <a:solidFill>
                  <a:srgbClr val="00B0F0"/>
                </a:solidFill>
              </a:rPr>
              <a:t>= 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                        </a:t>
            </a:r>
            <a:r>
              <a:rPr lang="en-US" sz="2400" b="1" dirty="0" smtClean="0">
                <a:solidFill>
                  <a:srgbClr val="00B0F0"/>
                </a:solidFill>
              </a:rPr>
              <a:t>(</a:t>
            </a:r>
            <a:r>
              <a:rPr lang="en-US" sz="2400" b="1" dirty="0">
                <a:solidFill>
                  <a:srgbClr val="00B0F0"/>
                </a:solidFill>
              </a:rPr>
              <a:t>constant)</a:t>
            </a:r>
          </a:p>
          <a:p>
            <a:r>
              <a:rPr lang="en-US" sz="2400" b="1" dirty="0" err="1" smtClean="0">
                <a:solidFill>
                  <a:srgbClr val="FFC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FFC000"/>
                </a:solidFill>
              </a:rPr>
              <a:t>L</a:t>
            </a:r>
            <a:r>
              <a:rPr lang="en-US" sz="2400" b="1" dirty="0" smtClean="0">
                <a:solidFill>
                  <a:srgbClr val="FFC000"/>
                </a:solidFill>
              </a:rPr>
              <a:t> rises linearly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= </a:t>
            </a:r>
            <a:r>
              <a:rPr lang="en-US" sz="2400" b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C+ </a:t>
            </a:r>
            <a:r>
              <a:rPr lang="en-US" sz="2400" b="1" dirty="0" smtClean="0">
                <a:solidFill>
                  <a:srgbClr val="7030A0"/>
                </a:solidFill>
              </a:rPr>
              <a:t>voltage </a:t>
            </a:r>
            <a:r>
              <a:rPr lang="en-US" sz="2400" b="1" dirty="0" smtClean="0">
                <a:solidFill>
                  <a:srgbClr val="7030A0"/>
                </a:solidFill>
              </a:rPr>
              <a:t>across C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+</a:t>
            </a:r>
            <a:r>
              <a:rPr lang="en-US" sz="2400" b="1" dirty="0" smtClean="0">
                <a:solidFill>
                  <a:srgbClr val="7030A0"/>
                </a:solidFill>
              </a:rPr>
              <a:t> is zero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C-  </a:t>
            </a:r>
            <a:r>
              <a:rPr lang="en-US" sz="2400" b="1" dirty="0" smtClean="0">
                <a:solidFill>
                  <a:srgbClr val="00B0F0"/>
                </a:solidFill>
              </a:rPr>
              <a:t>=   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V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T+   </a:t>
            </a:r>
            <a:r>
              <a:rPr lang="en-US" sz="2000" b="1" dirty="0" smtClean="0">
                <a:solidFill>
                  <a:srgbClr val="00B050"/>
                </a:solidFill>
              </a:rPr>
              <a:t>= 0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67" y="76200"/>
            <a:ext cx="361174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08714"/>
              </p:ext>
            </p:extLst>
          </p:nvPr>
        </p:nvGraphicFramePr>
        <p:xfrm>
          <a:off x="1147526" y="967798"/>
          <a:ext cx="839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Equation" r:id="rId4" imgW="444240" imgH="228600" progId="Equation.3">
                  <p:embed/>
                </p:oleObj>
              </mc:Choice>
              <mc:Fallback>
                <p:oleObj name="Equation" r:id="rId4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7526" y="967798"/>
                        <a:ext cx="83978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07359"/>
              </p:ext>
            </p:extLst>
          </p:nvPr>
        </p:nvGraphicFramePr>
        <p:xfrm>
          <a:off x="1126744" y="2329296"/>
          <a:ext cx="62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name="Equation" r:id="rId6" imgW="330120" imgH="228600" progId="Equation.3">
                  <p:embed/>
                </p:oleObj>
              </mc:Choice>
              <mc:Fallback>
                <p:oleObj name="Equation" r:id="rId6" imgW="330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6744" y="2329296"/>
                        <a:ext cx="622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73912"/>
              </p:ext>
            </p:extLst>
          </p:nvPr>
        </p:nvGraphicFramePr>
        <p:xfrm>
          <a:off x="1819833" y="2329296"/>
          <a:ext cx="334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Equation" r:id="rId8" imgW="177480" imgH="228600" progId="Equation.3">
                  <p:embed/>
                </p:oleObj>
              </mc:Choice>
              <mc:Fallback>
                <p:oleObj name="Equation" r:id="rId8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19833" y="2329296"/>
                        <a:ext cx="3349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3153643"/>
            <a:ext cx="8991599" cy="40588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6570" y="256424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At t = t</a:t>
            </a:r>
            <a:r>
              <a:rPr lang="en-US" b="1" baseline="-25000" dirty="0">
                <a:solidFill>
                  <a:srgbClr val="FFC000"/>
                </a:solidFill>
              </a:rPr>
              <a:t>0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b="1" u="sng" baseline="-25000" dirty="0">
                <a:solidFill>
                  <a:srgbClr val="FF0000"/>
                </a:solidFill>
              </a:rPr>
              <a:t>+</a:t>
            </a:r>
            <a:r>
              <a:rPr lang="en-US" b="1" u="sng" dirty="0">
                <a:solidFill>
                  <a:srgbClr val="FF0000"/>
                </a:solidFill>
              </a:rPr>
              <a:t> is turned off at zero voltage due to 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b="1" baseline="-25000" dirty="0">
                <a:solidFill>
                  <a:srgbClr val="00B0F0"/>
                </a:solidFill>
              </a:rPr>
              <a:t>C+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3744" y="3288024"/>
            <a:ext cx="6795654" cy="392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04227" y="49983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i</a:t>
            </a:r>
            <a:r>
              <a:rPr lang="en-IN" b="1" baseline="-25000" dirty="0" err="1" smtClean="0"/>
              <a:t>L</a:t>
            </a:r>
            <a:endParaRPr lang="en-IN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459" y="39557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v</a:t>
            </a:r>
            <a:r>
              <a:rPr lang="en-IN" b="1" baseline="-25000" dirty="0" err="1" smtClean="0"/>
              <a:t>oi</a:t>
            </a:r>
            <a:endParaRPr lang="en-IN" b="1" baseline="-25000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516286" y="5053013"/>
            <a:ext cx="916641" cy="260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699690" y="385278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0"/>
                <a:ext cx="9144000" cy="6858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u="sng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400" b="1" u="sng" baseline="-25000" dirty="0" smtClean="0">
                    <a:solidFill>
                      <a:srgbClr val="7030A0"/>
                    </a:solidFill>
                  </a:rPr>
                  <a:t>0</a:t>
                </a:r>
                <a:r>
                  <a:rPr lang="en-US" sz="2400" b="1" u="sng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u="sng" dirty="0">
                    <a:solidFill>
                      <a:srgbClr val="7030A0"/>
                    </a:solidFill>
                  </a:rPr>
                  <a:t>→  </a:t>
                </a:r>
                <a:r>
                  <a:rPr lang="en-US" sz="2400" b="1" u="sng" dirty="0" smtClean="0">
                    <a:solidFill>
                      <a:srgbClr val="7030A0"/>
                    </a:solidFill>
                  </a:rPr>
                  <a:t>t</a:t>
                </a:r>
                <a:r>
                  <a:rPr lang="en-US" sz="2400" b="1" u="sng" baseline="-25000" dirty="0" smtClean="0">
                    <a:solidFill>
                      <a:srgbClr val="7030A0"/>
                    </a:solidFill>
                  </a:rPr>
                  <a:t>0</a:t>
                </a:r>
                <a:r>
                  <a:rPr lang="en-US" sz="2400" b="1" u="sng" baseline="30000" dirty="0" smtClean="0">
                    <a:solidFill>
                      <a:srgbClr val="7030A0"/>
                    </a:solidFill>
                  </a:rPr>
                  <a:t>’</a:t>
                </a:r>
                <a:endParaRPr lang="en-US" sz="2400" b="1" u="sng" baseline="-25000" dirty="0">
                  <a:solidFill>
                    <a:srgbClr val="7030A0"/>
                  </a:solidFill>
                </a:endParaRPr>
              </a:p>
              <a:p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endParaRPr lang="en-US" sz="2400" b="1" dirty="0">
                  <a:solidFill>
                    <a:srgbClr val="C00000"/>
                  </a:solidFill>
                </a:endParaRPr>
              </a:p>
              <a:p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r>
                  <a:rPr lang="en-US" sz="2400" dirty="0" smtClean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sz="2400" baseline="-25000" dirty="0">
                    <a:solidFill>
                      <a:srgbClr val="C00000"/>
                    </a:solidFill>
                  </a:rPr>
                  <a:t>+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=  C</a:t>
                </a:r>
                <a:r>
                  <a:rPr lang="en-US" sz="2400" baseline="-25000" dirty="0">
                    <a:solidFill>
                      <a:srgbClr val="C00000"/>
                    </a:solidFill>
                  </a:rPr>
                  <a:t>-</a:t>
                </a:r>
                <a:r>
                  <a:rPr lang="en-US" sz="2400" dirty="0">
                    <a:solidFill>
                      <a:srgbClr val="C00000"/>
                    </a:solidFill>
                  </a:rPr>
                  <a:t>  = ½ C  are selected as of small values.  The resonant frequency f</a:t>
                </a:r>
                <a:r>
                  <a:rPr lang="en-US" sz="2400" baseline="-25000" dirty="0">
                    <a:solidFill>
                      <a:srgbClr val="C00000"/>
                    </a:solidFill>
                  </a:rPr>
                  <a:t>0 </a:t>
                </a:r>
                <a:r>
                  <a:rPr lang="en-US" sz="2400" dirty="0">
                    <a:solidFill>
                      <a:srgbClr val="C00000"/>
                    </a:solidFill>
                  </a:rPr>
                  <a:t>= 1/(2</a:t>
                </a:r>
                <a:r>
                  <a:rPr lang="el-GR" sz="2400" dirty="0">
                    <a:solidFill>
                      <a:srgbClr val="C00000"/>
                    </a:solidFill>
                  </a:rPr>
                  <a:t>π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en-US" sz="2400" i="1" baseline="-2500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) is very large compared to switching frequency.</a:t>
                </a:r>
                <a:endParaRPr lang="en-US" sz="2400" dirty="0"/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              L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f</a:t>
                </a:r>
                <a:r>
                  <a:rPr lang="en-US" sz="2400" dirty="0">
                    <a:solidFill>
                      <a:srgbClr val="00B050"/>
                    </a:solidFill>
                  </a:rPr>
                  <a:t>/C  is very large and variation in I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L</a:t>
                </a:r>
                <a:r>
                  <a:rPr lang="en-US" sz="2400" dirty="0">
                    <a:solidFill>
                      <a:srgbClr val="00B050"/>
                    </a:solidFill>
                  </a:rPr>
                  <a:t> is very small.</a:t>
                </a:r>
              </a:p>
              <a:p>
                <a:r>
                  <a:rPr lang="en-US" sz="2400" dirty="0" err="1"/>
                  <a:t>i</a:t>
                </a:r>
                <a:r>
                  <a:rPr lang="en-US" sz="2400" baseline="-25000" dirty="0" err="1"/>
                  <a:t>L</a:t>
                </a:r>
                <a:r>
                  <a:rPr lang="en-US" sz="2400" dirty="0"/>
                  <a:t> = I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i</a:t>
                </a:r>
                <a:r>
                  <a:rPr lang="en-US" sz="2400" baseline="-25000" dirty="0" err="1"/>
                  <a:t>C</a:t>
                </a:r>
                <a:r>
                  <a:rPr lang="en-US" sz="2400" baseline="-25000" dirty="0"/>
                  <a:t>+  </a:t>
                </a:r>
                <a:r>
                  <a:rPr lang="en-US" sz="2400" dirty="0"/>
                  <a:t>+  </a:t>
                </a:r>
                <a:r>
                  <a:rPr lang="en-US" sz="2400" dirty="0" err="1"/>
                  <a:t>i</a:t>
                </a:r>
                <a:r>
                  <a:rPr lang="en-US" sz="2400" baseline="-25000" dirty="0" err="1"/>
                  <a:t>C</a:t>
                </a:r>
                <a:r>
                  <a:rPr lang="en-US" sz="2400" baseline="-25000" dirty="0"/>
                  <a:t>-</a:t>
                </a:r>
              </a:p>
              <a:p>
                <a:endParaRPr lang="en-US" sz="2400" baseline="-25000" dirty="0" smtClean="0">
                  <a:solidFill>
                    <a:srgbClr val="00B0F0"/>
                  </a:solidFill>
                </a:endParaRPr>
              </a:p>
              <a:p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0"/>
                <a:ext cx="9144000" cy="6858000"/>
              </a:xfrm>
              <a:blipFill>
                <a:blip r:embed="rId2"/>
                <a:stretch>
                  <a:fillRect l="-1000" t="-1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42" y="0"/>
            <a:ext cx="367623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28" y="98715"/>
            <a:ext cx="2317819" cy="182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52" y="1734390"/>
            <a:ext cx="2885143" cy="176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0" y="2551466"/>
            <a:ext cx="2496642" cy="195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7035" y="552450"/>
            <a:ext cx="2514600" cy="736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T+ ,  T-,   D+ and D-  are </a:t>
            </a:r>
            <a:r>
              <a:rPr lang="en-US" sz="2000" dirty="0" smtClean="0">
                <a:solidFill>
                  <a:srgbClr val="C00000"/>
                </a:solidFill>
              </a:rPr>
              <a:t>in </a:t>
            </a:r>
            <a:r>
              <a:rPr lang="en-US" sz="2000" dirty="0">
                <a:solidFill>
                  <a:srgbClr val="C00000"/>
                </a:solidFill>
              </a:rPr>
              <a:t>the  off state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320" y="2068211"/>
            <a:ext cx="3877217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F0"/>
                </a:solidFill>
              </a:rPr>
              <a:t>C- has an initial </a:t>
            </a:r>
            <a:r>
              <a:rPr lang="en-US" sz="2400" dirty="0" smtClean="0">
                <a:solidFill>
                  <a:srgbClr val="00B0F0"/>
                </a:solidFill>
              </a:rPr>
              <a:t>voltage </a:t>
            </a:r>
            <a:r>
              <a:rPr lang="en-US" sz="2400" dirty="0">
                <a:solidFill>
                  <a:srgbClr val="00B0F0"/>
                </a:solidFill>
              </a:rPr>
              <a:t>of </a:t>
            </a:r>
            <a:r>
              <a:rPr lang="en-US" sz="2400" dirty="0" err="1" smtClean="0">
                <a:solidFill>
                  <a:srgbClr val="00B0F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B0F0"/>
                </a:solidFill>
              </a:rPr>
              <a:t>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304743" y="2147216"/>
            <a:ext cx="1839257" cy="956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>equivalent </a:t>
            </a:r>
            <a:r>
              <a:rPr lang="en-US" sz="2400" dirty="0">
                <a:solidFill>
                  <a:srgbClr val="C00000"/>
                </a:solidFill>
              </a:rPr>
              <a:t>circuit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1635" y="3278905"/>
            <a:ext cx="3877217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B050"/>
                </a:solidFill>
              </a:rPr>
              <a:t>Thevenin</a:t>
            </a:r>
            <a:r>
              <a:rPr lang="en-US" sz="2400" dirty="0">
                <a:solidFill>
                  <a:srgbClr val="00B050"/>
                </a:solidFill>
              </a:rPr>
              <a:t>  equivalent </a:t>
            </a:r>
            <a:r>
              <a:rPr lang="en-US" sz="2400" dirty="0" smtClean="0">
                <a:solidFill>
                  <a:srgbClr val="00B050"/>
                </a:solidFill>
              </a:rPr>
              <a:t>circuit 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34935" y="3254271"/>
            <a:ext cx="2380465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C  =  C</a:t>
            </a:r>
            <a:r>
              <a:rPr lang="en-US" sz="2400" baseline="-25000" dirty="0">
                <a:solidFill>
                  <a:srgbClr val="C00000"/>
                </a:solidFill>
              </a:rPr>
              <a:t>+</a:t>
            </a:r>
            <a:r>
              <a:rPr lang="en-US" sz="2400" dirty="0">
                <a:solidFill>
                  <a:srgbClr val="C00000"/>
                </a:solidFill>
              </a:rPr>
              <a:t>  +  C</a:t>
            </a:r>
            <a:r>
              <a:rPr lang="en-US" sz="2400" baseline="-25000" dirty="0">
                <a:solidFill>
                  <a:srgbClr val="C00000"/>
                </a:solidFill>
              </a:rPr>
              <a:t>-</a:t>
            </a:r>
            <a:endParaRPr lang="en-US" sz="24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endParaRPr lang="en-US" sz="2800" dirty="0" smtClean="0">
              <a:solidFill>
                <a:srgbClr val="00B050"/>
              </a:solidFill>
            </a:endParaRPr>
          </a:p>
          <a:p>
            <a:endParaRPr lang="en-US" sz="2800" dirty="0" smtClean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/>
              <a:t>V</a:t>
            </a:r>
            <a:r>
              <a:rPr lang="en-US" sz="2800" baseline="-25000" dirty="0" smtClean="0"/>
              <a:t>C</a:t>
            </a:r>
            <a:r>
              <a:rPr lang="en-US" sz="2800" baseline="-25000" dirty="0"/>
              <a:t>+</a:t>
            </a:r>
            <a:r>
              <a:rPr lang="en-US" sz="2800" dirty="0"/>
              <a:t> changes linearly from 0 to </a:t>
            </a:r>
            <a:r>
              <a:rPr lang="en-US" sz="2800" dirty="0" err="1"/>
              <a:t>V</a:t>
            </a:r>
            <a:r>
              <a:rPr lang="en-US" sz="2800" baseline="-25000" dirty="0" err="1"/>
              <a:t>d</a:t>
            </a:r>
            <a:endParaRPr lang="en-US" sz="2800" baseline="-25000" dirty="0"/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C- </a:t>
            </a:r>
            <a:r>
              <a:rPr lang="en-US" sz="2800" dirty="0">
                <a:solidFill>
                  <a:srgbClr val="00B050"/>
                </a:solidFill>
              </a:rPr>
              <a:t>=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oi</a:t>
            </a:r>
            <a:r>
              <a:rPr lang="en-US" sz="2800" dirty="0">
                <a:solidFill>
                  <a:srgbClr val="00B050"/>
                </a:solidFill>
              </a:rPr>
              <a:t>  =                   </a:t>
            </a:r>
            <a:r>
              <a:rPr lang="en-US" sz="2400" dirty="0">
                <a:solidFill>
                  <a:srgbClr val="00B050"/>
                </a:solidFill>
              </a:rPr>
              <a:t>decreases linearly from </a:t>
            </a:r>
            <a:r>
              <a:rPr lang="en-US" sz="2400" dirty="0" err="1">
                <a:solidFill>
                  <a:srgbClr val="00B050"/>
                </a:solidFill>
              </a:rPr>
              <a:t>V</a:t>
            </a:r>
            <a:r>
              <a:rPr lang="en-US" sz="2400" baseline="-25000" dirty="0" err="1">
                <a:solidFill>
                  <a:srgbClr val="00B050"/>
                </a:solidFill>
              </a:rPr>
              <a:t>d</a:t>
            </a:r>
            <a:r>
              <a:rPr lang="en-US" sz="2400" dirty="0">
                <a:solidFill>
                  <a:srgbClr val="00B050"/>
                </a:solidFill>
              </a:rPr>
              <a:t> to zero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931"/>
            <a:ext cx="2317819" cy="179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23" y="200640"/>
            <a:ext cx="2885143" cy="16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505200"/>
            <a:ext cx="1224363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lang="en-US" sz="2400" baseline="-25000" dirty="0" smtClean="0">
                <a:solidFill>
                  <a:srgbClr val="00B050"/>
                </a:solidFill>
              </a:rPr>
              <a:t>+</a:t>
            </a:r>
            <a:r>
              <a:rPr lang="en-US" sz="2400" dirty="0" smtClean="0">
                <a:solidFill>
                  <a:srgbClr val="00B050"/>
                </a:solidFill>
              </a:rPr>
              <a:t>  =  C</a:t>
            </a:r>
            <a:r>
              <a:rPr lang="en-US" sz="2400" baseline="-25000" dirty="0" smtClean="0">
                <a:solidFill>
                  <a:srgbClr val="00B050"/>
                </a:solidFill>
              </a:rPr>
              <a:t>-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32441"/>
              </p:ext>
            </p:extLst>
          </p:nvPr>
        </p:nvGraphicFramePr>
        <p:xfrm>
          <a:off x="2776617" y="3346708"/>
          <a:ext cx="18288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5" imgW="660240" imgH="228600" progId="Equation.3">
                  <p:embed/>
                </p:oleObj>
              </mc:Choice>
              <mc:Fallback>
                <p:oleObj name="Equation" r:id="rId5" imgW="660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6617" y="3346708"/>
                        <a:ext cx="1828801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91577"/>
              </p:ext>
            </p:extLst>
          </p:nvPr>
        </p:nvGraphicFramePr>
        <p:xfrm>
          <a:off x="4863557" y="3153636"/>
          <a:ext cx="825500" cy="91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7" imgW="177480" imgH="393480" progId="Equation.3">
                  <p:embed/>
                </p:oleObj>
              </mc:Choice>
              <mc:Fallback>
                <p:oleObj name="Equation" r:id="rId7" imgW="177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3557" y="3153636"/>
                        <a:ext cx="825500" cy="919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048748"/>
              </p:ext>
            </p:extLst>
          </p:nvPr>
        </p:nvGraphicFramePr>
        <p:xfrm>
          <a:off x="2110898" y="2703515"/>
          <a:ext cx="1441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9" imgW="520560" imgH="228600" progId="Equation.3">
                  <p:embed/>
                </p:oleObj>
              </mc:Choice>
              <mc:Fallback>
                <p:oleObj name="Equation" r:id="rId9" imgW="52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0898" y="2703515"/>
                        <a:ext cx="14414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62" y="152400"/>
            <a:ext cx="2496642" cy="181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60" y="4350143"/>
            <a:ext cx="9275738" cy="28466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88194" y="4520350"/>
            <a:ext cx="6248400" cy="254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07357" y="62943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i</a:t>
            </a:r>
            <a:r>
              <a:rPr lang="en-IN" b="1" baseline="-25000" dirty="0" err="1" smtClean="0"/>
              <a:t>L</a:t>
            </a:r>
            <a:endParaRPr lang="en-IN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0117" y="52040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v</a:t>
            </a:r>
            <a:r>
              <a:rPr lang="en-IN" b="1" baseline="-25000" dirty="0" err="1" smtClean="0"/>
              <a:t>oi</a:t>
            </a:r>
            <a:endParaRPr lang="en-IN" b="1" baseline="-25000" dirty="0"/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551774" y="6150610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450716" y="491751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880764" cy="6705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At   t = 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0</a:t>
            </a:r>
            <a:r>
              <a:rPr lang="en-US" sz="2400" b="1" dirty="0" smtClean="0">
                <a:solidFill>
                  <a:srgbClr val="00B050"/>
                </a:solidFill>
              </a:rPr>
              <a:t>’, 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D- </a:t>
            </a:r>
            <a:r>
              <a:rPr lang="en-US" sz="2400" b="1" dirty="0" smtClean="0">
                <a:solidFill>
                  <a:srgbClr val="00B0F0"/>
                </a:solidFill>
              </a:rPr>
              <a:t>starts conducting</a:t>
            </a:r>
          </a:p>
          <a:p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L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decreases linearly to zero at </a:t>
            </a:r>
            <a:r>
              <a:rPr lang="en-US" sz="2400" b="1" dirty="0">
                <a:solidFill>
                  <a:srgbClr val="7030A0"/>
                </a:solidFill>
              </a:rPr>
              <a:t>t</a:t>
            </a:r>
            <a:r>
              <a:rPr lang="en-US" sz="2400" b="1" baseline="-25000" dirty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’’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T- is gated while D- is conducting. 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T- </a:t>
            </a:r>
            <a:r>
              <a:rPr lang="en-US" sz="2400" b="1" dirty="0">
                <a:solidFill>
                  <a:srgbClr val="00B050"/>
                </a:solidFill>
              </a:rPr>
              <a:t>starts </a:t>
            </a:r>
            <a:r>
              <a:rPr lang="en-US" sz="2400" b="1" dirty="0" smtClean="0">
                <a:solidFill>
                  <a:srgbClr val="00B050"/>
                </a:solidFill>
              </a:rPr>
              <a:t>conducting when D- becomes off due to zero </a:t>
            </a:r>
            <a:r>
              <a:rPr lang="en-US" sz="24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L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at 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baseline="-25000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00B050"/>
                </a:solidFill>
              </a:rPr>
              <a:t>’’</a:t>
            </a:r>
          </a:p>
          <a:p>
            <a:r>
              <a:rPr lang="en-US" sz="2400" b="1" u="sng" dirty="0" smtClean="0">
                <a:solidFill>
                  <a:srgbClr val="7030A0"/>
                </a:solidFill>
              </a:rPr>
              <a:t>t</a:t>
            </a:r>
            <a:r>
              <a:rPr lang="en-US" sz="2400" b="1" u="sng" baseline="-25000" dirty="0" smtClean="0">
                <a:solidFill>
                  <a:srgbClr val="7030A0"/>
                </a:solidFill>
              </a:rPr>
              <a:t>0</a:t>
            </a:r>
            <a:r>
              <a:rPr lang="en-US" sz="2400" b="1" u="sng" baseline="30000" dirty="0" smtClean="0">
                <a:solidFill>
                  <a:srgbClr val="7030A0"/>
                </a:solidFill>
              </a:rPr>
              <a:t>’’</a:t>
            </a:r>
            <a:r>
              <a:rPr lang="en-US" sz="2400" b="1" u="sng" dirty="0" smtClean="0">
                <a:solidFill>
                  <a:srgbClr val="7030A0"/>
                </a:solidFill>
              </a:rPr>
              <a:t> → t</a:t>
            </a:r>
            <a:r>
              <a:rPr lang="en-US" sz="2400" b="1" u="sng" baseline="-25000" dirty="0" smtClean="0">
                <a:solidFill>
                  <a:srgbClr val="7030A0"/>
                </a:solidFill>
              </a:rPr>
              <a:t>1</a:t>
            </a:r>
            <a:endParaRPr lang="en-US" sz="2400" b="1" u="sng" baseline="-25000" dirty="0">
              <a:solidFill>
                <a:srgbClr val="7030A0"/>
              </a:solidFill>
            </a:endParaRPr>
          </a:p>
          <a:p>
            <a:r>
              <a:rPr lang="en-US" sz="2400" dirty="0" err="1" smtClean="0">
                <a:solidFill>
                  <a:srgbClr val="00B050"/>
                </a:solidFill>
              </a:rPr>
              <a:t>i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L</a:t>
            </a:r>
            <a:r>
              <a:rPr lang="en-US" sz="2400" dirty="0" smtClean="0">
                <a:solidFill>
                  <a:srgbClr val="00B050"/>
                </a:solidFill>
              </a:rPr>
              <a:t> flows through T</a:t>
            </a:r>
            <a:r>
              <a:rPr lang="en-US" sz="2400" baseline="-25000" dirty="0" smtClean="0">
                <a:solidFill>
                  <a:srgbClr val="00B050"/>
                </a:solidFill>
              </a:rPr>
              <a:t>-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400" b="1" dirty="0" err="1">
                <a:solidFill>
                  <a:srgbClr val="FFC000"/>
                </a:solidFill>
              </a:rPr>
              <a:t>v</a:t>
            </a:r>
            <a:r>
              <a:rPr lang="en-US" sz="2400" b="1" baseline="-25000" dirty="0" err="1">
                <a:solidFill>
                  <a:srgbClr val="FFC000"/>
                </a:solidFill>
              </a:rPr>
              <a:t>L</a:t>
            </a:r>
            <a:r>
              <a:rPr lang="en-US" sz="2400" b="1" baseline="-250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= - v</a:t>
            </a:r>
            <a:r>
              <a:rPr lang="en-US" sz="2400" b="1" baseline="-25000" dirty="0">
                <a:solidFill>
                  <a:srgbClr val="FFC000"/>
                </a:solidFill>
              </a:rPr>
              <a:t>0</a:t>
            </a:r>
          </a:p>
          <a:p>
            <a:endParaRPr lang="en-US" sz="2800" dirty="0"/>
          </a:p>
          <a:p>
            <a:endParaRPr lang="en-US" baseline="-25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00" y="-233979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152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c</a:t>
            </a:r>
            <a:r>
              <a:rPr lang="en-US" b="1" baseline="-25000" dirty="0">
                <a:solidFill>
                  <a:srgbClr val="00B0F0"/>
                </a:solidFill>
              </a:rPr>
              <a:t>- </a:t>
            </a:r>
            <a:r>
              <a:rPr lang="en-US" b="1" dirty="0">
                <a:solidFill>
                  <a:srgbClr val="00B0F0"/>
                </a:solidFill>
              </a:rPr>
              <a:t>= 0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oi</a:t>
            </a:r>
            <a:r>
              <a:rPr lang="en-US" b="1" baseline="-25000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= </a:t>
            </a: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b="1" baseline="-25000" dirty="0" smtClean="0">
                <a:solidFill>
                  <a:srgbClr val="00B0F0"/>
                </a:solidFill>
              </a:rPr>
              <a:t>-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98273" y="66720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v</a:t>
            </a:r>
            <a:r>
              <a:rPr lang="en-US" b="1" baseline="-25000" dirty="0" err="1">
                <a:solidFill>
                  <a:srgbClr val="FFC000"/>
                </a:solidFill>
              </a:rPr>
              <a:t>L</a:t>
            </a:r>
            <a:r>
              <a:rPr lang="en-US" b="1" baseline="-25000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= - v</a:t>
            </a:r>
            <a:r>
              <a:rPr lang="en-US" b="1" baseline="-25000" dirty="0">
                <a:solidFill>
                  <a:srgbClr val="FFC000"/>
                </a:solidFill>
              </a:rPr>
              <a:t>0</a:t>
            </a:r>
            <a:endParaRPr lang="en-US" b="1" baseline="-250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60" y="4350143"/>
            <a:ext cx="9275738" cy="28466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1000" y="4520350"/>
            <a:ext cx="4445594" cy="254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07357" y="62943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i</a:t>
            </a:r>
            <a:r>
              <a:rPr lang="en-IN" b="1" baseline="-25000" dirty="0" err="1" smtClean="0"/>
              <a:t>L</a:t>
            </a:r>
            <a:endParaRPr lang="en-IN" b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80117" y="52040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v</a:t>
            </a:r>
            <a:r>
              <a:rPr lang="en-IN" b="1" baseline="-25000" dirty="0" err="1" smtClean="0"/>
              <a:t>oi</a:t>
            </a:r>
            <a:endParaRPr lang="en-IN" b="1" baseline="-250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551774" y="6150610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450716" y="491751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5552" y="2452526"/>
            <a:ext cx="4064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Maximum voltage that comes across T+ is </a:t>
            </a:r>
            <a:r>
              <a:rPr lang="en-US" sz="2800" b="1" u="sng" dirty="0" err="1">
                <a:solidFill>
                  <a:srgbClr val="C00000"/>
                </a:solidFill>
              </a:rPr>
              <a:t>V</a:t>
            </a:r>
            <a:r>
              <a:rPr lang="en-US" sz="2800" b="1" u="sng" baseline="-25000" dirty="0" err="1">
                <a:solidFill>
                  <a:srgbClr val="C00000"/>
                </a:solidFill>
              </a:rPr>
              <a:t>d</a:t>
            </a:r>
            <a:endParaRPr lang="en-US" sz="2800" b="1" u="sng" baseline="-25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979" y="3807018"/>
            <a:ext cx="406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t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   T</a:t>
            </a:r>
            <a:r>
              <a:rPr lang="en-US" sz="2400" baseline="-25000" dirty="0">
                <a:solidFill>
                  <a:srgbClr val="C00000"/>
                </a:solidFill>
              </a:rPr>
              <a:t>-</a:t>
            </a:r>
            <a:r>
              <a:rPr lang="en-US" sz="2400" dirty="0">
                <a:solidFill>
                  <a:srgbClr val="C00000"/>
                </a:solidFill>
              </a:rPr>
              <a:t> is turned off.</a:t>
            </a:r>
          </a:p>
        </p:txBody>
      </p:sp>
    </p:spTree>
    <p:extLst>
      <p:ext uri="{BB962C8B-B14F-4D97-AF65-F5344CB8AC3E}">
        <p14:creationId xmlns:p14="http://schemas.microsoft.com/office/powerpoint/2010/main" val="8755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7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High Frequency </a:t>
            </a:r>
            <a:r>
              <a:rPr lang="en-US" sz="2800" b="1" u="sng" dirty="0" err="1" smtClean="0">
                <a:solidFill>
                  <a:srgbClr val="C00000"/>
                </a:solidFill>
              </a:rPr>
              <a:t>Switchmode</a:t>
            </a:r>
            <a:r>
              <a:rPr lang="en-US" sz="2800" b="1" u="sng" dirty="0" smtClean="0">
                <a:solidFill>
                  <a:srgbClr val="C00000"/>
                </a:solidFill>
              </a:rPr>
              <a:t> PWM Converters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B050"/>
                </a:solidFill>
              </a:rPr>
              <a:t>Advantages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Higher efficiency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Devices operate at the maximum efficient points like cut off and saturation points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Multi-output is possible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Size and cost are much lower especially at high power levels.</a:t>
            </a:r>
          </a:p>
          <a:p>
            <a:endParaRPr lang="en-US" sz="2400" b="1" dirty="0" smtClean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1385888" cy="152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629400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rgbClr val="7030A0"/>
                </a:solidFill>
              </a:rPr>
              <a:t>t</a:t>
            </a:r>
            <a:r>
              <a:rPr lang="en-US" sz="2000" b="1" u="sng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b="1" u="sng" dirty="0" smtClean="0">
                <a:solidFill>
                  <a:srgbClr val="7030A0"/>
                </a:solidFill>
              </a:rPr>
              <a:t> </a:t>
            </a:r>
            <a:r>
              <a:rPr lang="en-US" sz="2000" b="1" u="sng" dirty="0">
                <a:solidFill>
                  <a:srgbClr val="7030A0"/>
                </a:solidFill>
              </a:rPr>
              <a:t>→ </a:t>
            </a:r>
            <a:r>
              <a:rPr lang="en-US" sz="2000" b="1" u="sng" dirty="0" smtClean="0">
                <a:solidFill>
                  <a:srgbClr val="7030A0"/>
                </a:solidFill>
              </a:rPr>
              <a:t>t</a:t>
            </a:r>
            <a:r>
              <a:rPr lang="en-US" sz="2000" b="1" u="sng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b="1" u="sng" dirty="0" smtClean="0">
                <a:solidFill>
                  <a:srgbClr val="7030A0"/>
                </a:solidFill>
              </a:rPr>
              <a:t>’</a:t>
            </a:r>
            <a:endParaRPr lang="en-US" sz="2000" b="1" u="sng" baseline="30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T</a:t>
            </a:r>
            <a:r>
              <a:rPr lang="en-US" sz="2000" baseline="-25000" dirty="0" smtClean="0">
                <a:solidFill>
                  <a:srgbClr val="00B050"/>
                </a:solidFill>
              </a:rPr>
              <a:t>+</a:t>
            </a:r>
            <a:r>
              <a:rPr lang="en-US" sz="2000" dirty="0" smtClean="0">
                <a:solidFill>
                  <a:srgbClr val="00B050"/>
                </a:solidFill>
              </a:rPr>
              <a:t> and T</a:t>
            </a:r>
            <a:r>
              <a:rPr lang="en-US" sz="2000" baseline="-25000" dirty="0" smtClean="0">
                <a:solidFill>
                  <a:srgbClr val="00B050"/>
                </a:solidFill>
              </a:rPr>
              <a:t>-</a:t>
            </a:r>
            <a:r>
              <a:rPr lang="en-US" sz="2000" dirty="0" smtClean="0">
                <a:solidFill>
                  <a:srgbClr val="00B050"/>
                </a:solidFill>
              </a:rPr>
              <a:t> are off.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Negative </a:t>
            </a:r>
            <a:r>
              <a:rPr lang="en-US" sz="2000" dirty="0" err="1" smtClean="0">
                <a:solidFill>
                  <a:srgbClr val="00B0F0"/>
                </a:solidFill>
              </a:rPr>
              <a:t>i</a:t>
            </a:r>
            <a:r>
              <a:rPr lang="en-US" sz="2000" baseline="-25000" dirty="0" err="1" smtClean="0">
                <a:solidFill>
                  <a:srgbClr val="00B0F0"/>
                </a:solidFill>
              </a:rPr>
              <a:t>L</a:t>
            </a:r>
            <a:r>
              <a:rPr lang="en-US" sz="2000" dirty="0" smtClean="0">
                <a:solidFill>
                  <a:srgbClr val="00B0F0"/>
                </a:solidFill>
              </a:rPr>
              <a:t> flows through </a:t>
            </a:r>
            <a:r>
              <a:rPr lang="en-US" sz="2000" dirty="0" smtClean="0">
                <a:solidFill>
                  <a:srgbClr val="00B0F0"/>
                </a:solidFill>
              </a:rPr>
              <a:t>C</a:t>
            </a:r>
            <a:r>
              <a:rPr lang="en-US" sz="2000" baseline="-25000" dirty="0" smtClean="0">
                <a:solidFill>
                  <a:srgbClr val="00B0F0"/>
                </a:solidFill>
              </a:rPr>
              <a:t>-</a:t>
            </a:r>
            <a:endParaRPr lang="en-US" sz="2000" baseline="-25000" dirty="0" smtClean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C</a:t>
            </a:r>
            <a:r>
              <a:rPr lang="en-US" sz="2000" baseline="-25000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>
                <a:solidFill>
                  <a:srgbClr val="C00000"/>
                </a:solidFill>
              </a:rPr>
              <a:t> discharges from </a:t>
            </a:r>
            <a:r>
              <a:rPr lang="en-US" sz="2000" dirty="0" err="1" smtClean="0">
                <a:solidFill>
                  <a:srgbClr val="C0000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C00000"/>
                </a:solidFill>
              </a:rPr>
              <a:t>d</a:t>
            </a:r>
            <a:r>
              <a:rPr lang="en-US" sz="2000" baseline="-25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to 0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C</a:t>
            </a:r>
            <a:r>
              <a:rPr lang="en-US" sz="2000" baseline="-25000" dirty="0" smtClean="0">
                <a:solidFill>
                  <a:srgbClr val="00B050"/>
                </a:solidFill>
              </a:rPr>
              <a:t>- </a:t>
            </a:r>
            <a:r>
              <a:rPr lang="en-US" sz="2000" dirty="0" smtClean="0">
                <a:solidFill>
                  <a:srgbClr val="00B050"/>
                </a:solidFill>
              </a:rPr>
              <a:t>gets charged from 0 to </a:t>
            </a:r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sz="2000" b="1" u="sng" dirty="0">
                <a:solidFill>
                  <a:srgbClr val="7030A0"/>
                </a:solidFill>
              </a:rPr>
              <a:t>t</a:t>
            </a:r>
            <a:r>
              <a:rPr lang="en-US" sz="2000" b="1" u="sng" baseline="-25000" dirty="0">
                <a:solidFill>
                  <a:srgbClr val="7030A0"/>
                </a:solidFill>
              </a:rPr>
              <a:t>1</a:t>
            </a:r>
            <a:r>
              <a:rPr lang="en-US" sz="2000" b="1" u="sng" dirty="0" smtClean="0">
                <a:solidFill>
                  <a:srgbClr val="7030A0"/>
                </a:solidFill>
              </a:rPr>
              <a:t>’ </a:t>
            </a:r>
            <a:r>
              <a:rPr lang="en-US" sz="2000" b="1" u="sng" dirty="0">
                <a:solidFill>
                  <a:srgbClr val="7030A0"/>
                </a:solidFill>
              </a:rPr>
              <a:t>→ </a:t>
            </a:r>
            <a:r>
              <a:rPr lang="en-US" sz="2000" b="1" u="sng" dirty="0" smtClean="0">
                <a:solidFill>
                  <a:srgbClr val="7030A0"/>
                </a:solidFill>
              </a:rPr>
              <a:t>t</a:t>
            </a:r>
            <a:r>
              <a:rPr lang="en-US" sz="2000" b="1" u="sng" baseline="-25000" dirty="0" smtClean="0">
                <a:solidFill>
                  <a:srgbClr val="7030A0"/>
                </a:solidFill>
              </a:rPr>
              <a:t>2</a:t>
            </a:r>
            <a:endParaRPr lang="en-US" sz="2000" b="1" u="sng" baseline="30000" dirty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When V</a:t>
            </a:r>
            <a:r>
              <a:rPr lang="en-US" sz="2000" baseline="-25000" dirty="0" smtClean="0">
                <a:solidFill>
                  <a:srgbClr val="C00000"/>
                </a:solidFill>
              </a:rPr>
              <a:t>C+  </a:t>
            </a:r>
            <a:r>
              <a:rPr lang="en-US" sz="2000" dirty="0" smtClean="0">
                <a:solidFill>
                  <a:srgbClr val="C00000"/>
                </a:solidFill>
              </a:rPr>
              <a:t>is zero, D</a:t>
            </a:r>
            <a:r>
              <a:rPr lang="en-US" sz="2000" baseline="-25000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>
                <a:solidFill>
                  <a:srgbClr val="C00000"/>
                </a:solidFill>
              </a:rPr>
              <a:t> conducts negative </a:t>
            </a:r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en-US" sz="2000" baseline="-25000" dirty="0" err="1" smtClean="0">
                <a:solidFill>
                  <a:srgbClr val="C00000"/>
                </a:solidFill>
              </a:rPr>
              <a:t>L</a:t>
            </a:r>
            <a:r>
              <a:rPr lang="en-US" sz="20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baseline="-25000" dirty="0" smtClean="0">
                <a:solidFill>
                  <a:srgbClr val="00B0F0"/>
                </a:solidFill>
              </a:rPr>
              <a:t>L</a:t>
            </a:r>
            <a:r>
              <a:rPr lang="en-US" sz="2000" dirty="0" smtClean="0">
                <a:solidFill>
                  <a:srgbClr val="00B0F0"/>
                </a:solidFill>
              </a:rPr>
              <a:t>  =  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smtClean="0">
                <a:solidFill>
                  <a:srgbClr val="00B050"/>
                </a:solidFill>
              </a:rPr>
              <a:t>C-  </a:t>
            </a:r>
            <a:r>
              <a:rPr lang="en-US" sz="2000" dirty="0" smtClean="0">
                <a:solidFill>
                  <a:srgbClr val="00B050"/>
                </a:solidFill>
              </a:rPr>
              <a:t>=  </a:t>
            </a:r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oi</a:t>
            </a:r>
            <a:r>
              <a:rPr lang="en-US" sz="2000" dirty="0" smtClean="0">
                <a:solidFill>
                  <a:srgbClr val="00B050"/>
                </a:solidFill>
              </a:rPr>
              <a:t>  = </a:t>
            </a:r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d</a:t>
            </a:r>
            <a:endParaRPr lang="en-US" sz="2000" baseline="-25000" dirty="0" smtClean="0">
              <a:solidFill>
                <a:srgbClr val="00B050"/>
              </a:solidFill>
            </a:endParaRPr>
          </a:p>
          <a:p>
            <a:r>
              <a:rPr lang="en-US" sz="2000" b="1" dirty="0" smtClean="0">
                <a:solidFill>
                  <a:srgbClr val="C00000"/>
                </a:solidFill>
              </a:rPr>
              <a:t>T+ </a:t>
            </a:r>
            <a:r>
              <a:rPr lang="en-US" sz="2000" b="1" dirty="0">
                <a:solidFill>
                  <a:srgbClr val="C00000"/>
                </a:solidFill>
              </a:rPr>
              <a:t>is gated while </a:t>
            </a:r>
            <a:r>
              <a:rPr lang="en-US" sz="2000" b="1" dirty="0" smtClean="0">
                <a:solidFill>
                  <a:srgbClr val="C00000"/>
                </a:solidFill>
              </a:rPr>
              <a:t>D+ </a:t>
            </a:r>
            <a:r>
              <a:rPr lang="en-US" sz="2000" b="1" dirty="0">
                <a:solidFill>
                  <a:srgbClr val="C00000"/>
                </a:solidFill>
              </a:rPr>
              <a:t>is conducting.  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T+ </a:t>
            </a:r>
            <a:r>
              <a:rPr lang="en-US" sz="2000" b="1" dirty="0">
                <a:solidFill>
                  <a:srgbClr val="00B050"/>
                </a:solidFill>
              </a:rPr>
              <a:t>starts conducting when </a:t>
            </a:r>
            <a:r>
              <a:rPr lang="en-US" sz="2000" b="1" dirty="0" smtClean="0">
                <a:solidFill>
                  <a:srgbClr val="00B050"/>
                </a:solidFill>
              </a:rPr>
              <a:t>D+ </a:t>
            </a:r>
            <a:r>
              <a:rPr lang="en-US" sz="2000" b="1" dirty="0">
                <a:solidFill>
                  <a:srgbClr val="00B050"/>
                </a:solidFill>
              </a:rPr>
              <a:t>becomes off when 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baseline="-25000" dirty="0" err="1">
                <a:solidFill>
                  <a:srgbClr val="00B050"/>
                </a:solidFill>
              </a:rPr>
              <a:t>L</a:t>
            </a:r>
            <a:r>
              <a:rPr lang="en-US" sz="2000" b="1" baseline="-25000" dirty="0">
                <a:solidFill>
                  <a:srgbClr val="00B050"/>
                </a:solidFill>
              </a:rPr>
              <a:t>  </a:t>
            </a:r>
            <a:r>
              <a:rPr lang="en-US" sz="2000" b="1" dirty="0">
                <a:solidFill>
                  <a:srgbClr val="00B050"/>
                </a:solidFill>
              </a:rPr>
              <a:t>is reduced to zero at </a:t>
            </a:r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2</a:t>
            </a:r>
            <a:endParaRPr lang="en-US" sz="20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1450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96004"/>
              </p:ext>
            </p:extLst>
          </p:nvPr>
        </p:nvGraphicFramePr>
        <p:xfrm>
          <a:off x="1149866" y="2722346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4" imgW="444240" imgH="228600" progId="Equation.3">
                  <p:embed/>
                </p:oleObj>
              </mc:Choice>
              <mc:Fallback>
                <p:oleObj name="Equation" r:id="rId4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9866" y="2722346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33075"/>
              </p:ext>
            </p:extLst>
          </p:nvPr>
        </p:nvGraphicFramePr>
        <p:xfrm>
          <a:off x="2465293" y="2785846"/>
          <a:ext cx="1731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6" imgW="672840" imgH="190440" progId="Equation.3">
                  <p:embed/>
                </p:oleObj>
              </mc:Choice>
              <mc:Fallback>
                <p:oleObj name="Equation" r:id="rId6" imgW="6728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5293" y="2785846"/>
                        <a:ext cx="173196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75091"/>
              </p:ext>
            </p:extLst>
          </p:nvPr>
        </p:nvGraphicFramePr>
        <p:xfrm>
          <a:off x="4252361" y="2715779"/>
          <a:ext cx="158908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8" imgW="901440" imgH="393480" progId="Equation.3">
                  <p:embed/>
                </p:oleObj>
              </mc:Choice>
              <mc:Fallback>
                <p:oleObj name="Equation" r:id="rId8" imgW="9014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52361" y="2715779"/>
                        <a:ext cx="1589087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11" y="4131613"/>
            <a:ext cx="9275738" cy="28466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2710" y="4301820"/>
            <a:ext cx="2957942" cy="254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43706" y="6075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i</a:t>
            </a:r>
            <a:r>
              <a:rPr lang="en-IN" b="1" baseline="-25000" dirty="0" err="1" smtClean="0"/>
              <a:t>L</a:t>
            </a:r>
            <a:endParaRPr lang="en-IN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466" y="49854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v</a:t>
            </a:r>
            <a:r>
              <a:rPr lang="en-IN" b="1" baseline="-25000" dirty="0" err="1" smtClean="0"/>
              <a:t>oi</a:t>
            </a:r>
            <a:endParaRPr lang="en-IN" b="1" baseline="-25000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88123" y="5932080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487065" y="469898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t</a:t>
            </a:r>
            <a:r>
              <a:rPr lang="en-US" b="1" u="sng" baseline="-25000" dirty="0" smtClean="0">
                <a:solidFill>
                  <a:srgbClr val="7030A0"/>
                </a:solidFill>
              </a:rPr>
              <a:t>2</a:t>
            </a:r>
            <a:r>
              <a:rPr lang="en-US" b="1" u="sng" dirty="0" smtClean="0">
                <a:solidFill>
                  <a:srgbClr val="7030A0"/>
                </a:solidFill>
              </a:rPr>
              <a:t> </a:t>
            </a:r>
            <a:r>
              <a:rPr lang="en-US" b="1" u="sng" dirty="0">
                <a:solidFill>
                  <a:srgbClr val="7030A0"/>
                </a:solidFill>
              </a:rPr>
              <a:t>→ </a:t>
            </a:r>
            <a:r>
              <a:rPr lang="en-US" b="1" u="sng" dirty="0" smtClean="0">
                <a:solidFill>
                  <a:srgbClr val="7030A0"/>
                </a:solidFill>
              </a:rPr>
              <a:t>t</a:t>
            </a:r>
            <a:r>
              <a:rPr lang="en-US" b="1" u="sng" baseline="-25000" dirty="0" smtClean="0">
                <a:solidFill>
                  <a:srgbClr val="7030A0"/>
                </a:solidFill>
              </a:rPr>
              <a:t>3</a:t>
            </a:r>
            <a:endParaRPr lang="en-US" b="1" u="sng" baseline="30000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T+ becomes on at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zero voltage condition.</a:t>
            </a:r>
          </a:p>
          <a:p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=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aseline="-25000" dirty="0" err="1" smtClean="0">
                <a:solidFill>
                  <a:srgbClr val="00B0F0"/>
                </a:solidFill>
              </a:rPr>
              <a:t>L</a:t>
            </a:r>
            <a:r>
              <a:rPr lang="en-US" dirty="0" smtClean="0">
                <a:solidFill>
                  <a:srgbClr val="00B0F0"/>
                </a:solidFill>
              </a:rPr>
              <a:t> rises positively through T</a:t>
            </a:r>
            <a:r>
              <a:rPr lang="en-US" baseline="-25000" dirty="0" smtClean="0">
                <a:solidFill>
                  <a:srgbClr val="00B0F0"/>
                </a:solidFill>
              </a:rPr>
              <a:t>+</a:t>
            </a:r>
            <a:r>
              <a:rPr lang="en-US" dirty="0" smtClean="0">
                <a:solidFill>
                  <a:srgbClr val="00B0F0"/>
                </a:solidFill>
              </a:rPr>
              <a:t> and load.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15549"/>
              </p:ext>
            </p:extLst>
          </p:nvPr>
        </p:nvGraphicFramePr>
        <p:xfrm>
          <a:off x="1828800" y="21717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4" imgW="1143000" imgH="380880" progId="Equation.3">
                  <p:embed/>
                </p:oleObj>
              </mc:Choice>
              <mc:Fallback>
                <p:oleObj name="Equation" r:id="rId4" imgW="114300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17170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42859"/>
            <a:ext cx="9275738" cy="2846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7117" y="55870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i</a:t>
            </a:r>
            <a:r>
              <a:rPr lang="en-IN" b="1" baseline="-25000" dirty="0" err="1" smtClean="0"/>
              <a:t>L</a:t>
            </a:r>
            <a:endParaRPr lang="en-IN" b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969877" y="44967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v</a:t>
            </a:r>
            <a:r>
              <a:rPr lang="en-IN" b="1" baseline="-25000" dirty="0" err="1" smtClean="0"/>
              <a:t>oi</a:t>
            </a:r>
            <a:endParaRPr lang="en-IN" b="1" baseline="-250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941534" y="5443326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840476" y="4210229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053542" cy="466264"/>
          </a:xfrm>
        </p:spPr>
        <p:txBody>
          <a:bodyPr>
            <a:normAutofit fontScale="90000"/>
          </a:bodyPr>
          <a:lstStyle/>
          <a:p>
            <a:pPr algn="l"/>
            <a:r>
              <a:rPr lang="en-IN" sz="3000" dirty="0" smtClean="0">
                <a:solidFill>
                  <a:srgbClr val="C00000"/>
                </a:solidFill>
              </a:rPr>
              <a:t> </a:t>
            </a:r>
            <a:r>
              <a:rPr lang="en-IN" sz="3000" u="sng" dirty="0">
                <a:solidFill>
                  <a:srgbClr val="C00000"/>
                </a:solidFill>
              </a:rPr>
              <a:t>LOAD-RESONANT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838200"/>
            <a:ext cx="9130145" cy="2455665"/>
          </a:xfrm>
        </p:spPr>
        <p:txBody>
          <a:bodyPr>
            <a:noAutofit/>
          </a:bodyPr>
          <a:lstStyle/>
          <a:p>
            <a:r>
              <a:rPr lang="en-IN" sz="2800" dirty="0" smtClean="0">
                <a:solidFill>
                  <a:srgbClr val="00B050"/>
                </a:solidFill>
              </a:rPr>
              <a:t>Consist </a:t>
            </a:r>
            <a:r>
              <a:rPr lang="en-IN" sz="2800" dirty="0">
                <a:solidFill>
                  <a:srgbClr val="00B050"/>
                </a:solidFill>
              </a:rPr>
              <a:t>of an LC resonant tank </a:t>
            </a:r>
            <a:r>
              <a:rPr lang="en-IN" sz="2800" dirty="0" smtClean="0">
                <a:solidFill>
                  <a:srgbClr val="00B050"/>
                </a:solidFill>
              </a:rPr>
              <a:t>circuit</a:t>
            </a:r>
          </a:p>
          <a:p>
            <a:r>
              <a:rPr lang="en-IN" sz="2800" dirty="0">
                <a:solidFill>
                  <a:srgbClr val="00B0F0"/>
                </a:solidFill>
              </a:rPr>
              <a:t>A series LC or a parallel LC circuit </a:t>
            </a:r>
            <a:r>
              <a:rPr lang="en-IN" sz="2800" dirty="0" smtClean="0">
                <a:solidFill>
                  <a:srgbClr val="00B0F0"/>
                </a:solidFill>
              </a:rPr>
              <a:t>can </a:t>
            </a:r>
            <a:r>
              <a:rPr lang="en-IN" sz="2800" dirty="0">
                <a:solidFill>
                  <a:srgbClr val="00B0F0"/>
                </a:solidFill>
              </a:rPr>
              <a:t>be </a:t>
            </a:r>
            <a:r>
              <a:rPr lang="en-IN" sz="2800" dirty="0" smtClean="0">
                <a:solidFill>
                  <a:srgbClr val="00B0F0"/>
                </a:solidFill>
              </a:rPr>
              <a:t>used to produce oscillating </a:t>
            </a:r>
            <a:r>
              <a:rPr lang="en-IN" sz="2800" dirty="0">
                <a:solidFill>
                  <a:srgbClr val="00B0F0"/>
                </a:solidFill>
              </a:rPr>
              <a:t>voltage and </a:t>
            </a:r>
            <a:r>
              <a:rPr lang="en-IN" sz="2800" dirty="0" smtClean="0">
                <a:solidFill>
                  <a:srgbClr val="00B0F0"/>
                </a:solidFill>
              </a:rPr>
              <a:t>current.</a:t>
            </a:r>
          </a:p>
          <a:p>
            <a:r>
              <a:rPr lang="en-IN" sz="2800" dirty="0" smtClean="0">
                <a:solidFill>
                  <a:srgbClr val="7030A0"/>
                </a:solidFill>
              </a:rPr>
              <a:t>Converter </a:t>
            </a:r>
            <a:r>
              <a:rPr lang="en-IN" sz="2800" dirty="0">
                <a:solidFill>
                  <a:srgbClr val="7030A0"/>
                </a:solidFill>
              </a:rPr>
              <a:t>switches can  switched at zero voltage and/or zero </a:t>
            </a:r>
            <a:r>
              <a:rPr lang="en-IN" sz="2800" dirty="0" smtClean="0">
                <a:solidFill>
                  <a:srgbClr val="7030A0"/>
                </a:solidFill>
              </a:rPr>
              <a:t>current.</a:t>
            </a:r>
          </a:p>
          <a:p>
            <a:r>
              <a:rPr lang="en-IN" sz="2800" dirty="0" smtClean="0">
                <a:solidFill>
                  <a:srgbClr val="C00000"/>
                </a:solidFill>
              </a:rPr>
              <a:t>These converters can </a:t>
            </a:r>
            <a:r>
              <a:rPr lang="en-IN" sz="2800" dirty="0">
                <a:solidFill>
                  <a:srgbClr val="C00000"/>
                </a:solidFill>
              </a:rPr>
              <a:t>be </a:t>
            </a:r>
            <a:r>
              <a:rPr lang="en-IN" sz="2800" dirty="0" smtClean="0">
                <a:solidFill>
                  <a:srgbClr val="C00000"/>
                </a:solidFill>
              </a:rPr>
              <a:t>sub-classified as :</a:t>
            </a:r>
            <a:endParaRPr lang="en-IN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800" dirty="0" smtClean="0"/>
              <a:t>               </a:t>
            </a:r>
            <a:r>
              <a:rPr lang="en-IN" sz="2800" dirty="0" smtClean="0">
                <a:solidFill>
                  <a:srgbClr val="00B050"/>
                </a:solidFill>
              </a:rPr>
              <a:t>A. </a:t>
            </a:r>
            <a:r>
              <a:rPr lang="en-IN" sz="2800" dirty="0">
                <a:solidFill>
                  <a:srgbClr val="00B050"/>
                </a:solidFill>
              </a:rPr>
              <a:t>Voltage-source series-resonant converters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smtClean="0">
                <a:solidFill>
                  <a:srgbClr val="7030A0"/>
                </a:solidFill>
              </a:rPr>
              <a:t>(</a:t>
            </a:r>
            <a:r>
              <a:rPr lang="en-IN" sz="2800" dirty="0">
                <a:solidFill>
                  <a:srgbClr val="7030A0"/>
                </a:solidFill>
              </a:rPr>
              <a:t>a)	Series-loaded resonant (SLR) converters</a:t>
            </a:r>
          </a:p>
          <a:p>
            <a:pPr marL="0" indent="0">
              <a:buNone/>
            </a:pPr>
            <a:r>
              <a:rPr lang="en-IN" sz="2800" dirty="0" smtClean="0"/>
              <a:t>		</a:t>
            </a:r>
            <a:r>
              <a:rPr lang="en-IN" sz="2800" dirty="0" smtClean="0">
                <a:solidFill>
                  <a:srgbClr val="00B0F0"/>
                </a:solidFill>
              </a:rPr>
              <a:t>(</a:t>
            </a:r>
            <a:r>
              <a:rPr lang="en-IN" sz="2800" dirty="0">
                <a:solidFill>
                  <a:srgbClr val="00B0F0"/>
                </a:solidFill>
              </a:rPr>
              <a:t>b)	Parallel-loaded resonant (PLR) converters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>
                <a:solidFill>
                  <a:srgbClr val="00B050"/>
                </a:solidFill>
              </a:rPr>
              <a:t>c)	Hybrid-resonant converters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2800" dirty="0">
                <a:solidFill>
                  <a:srgbClr val="C00000"/>
                </a:solidFill>
              </a:rPr>
              <a:t>B.	Current-source parallel-resonant converters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00B050"/>
                </a:solidFill>
              </a:rPr>
              <a:t>C.	Class E and subclass E resonant converters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2" y="260685"/>
            <a:ext cx="7680593" cy="425116"/>
          </a:xfrm>
        </p:spPr>
        <p:txBody>
          <a:bodyPr>
            <a:normAutofit/>
          </a:bodyPr>
          <a:lstStyle/>
          <a:p>
            <a:pPr algn="l"/>
            <a:r>
              <a:rPr lang="en-IN" sz="2100" u="sng" dirty="0" smtClean="0">
                <a:solidFill>
                  <a:srgbClr val="C00000"/>
                </a:solidFill>
              </a:rPr>
              <a:t> </a:t>
            </a:r>
            <a:r>
              <a:rPr lang="en-IN" sz="2100" u="sng" dirty="0">
                <a:solidFill>
                  <a:srgbClr val="C00000"/>
                </a:solidFill>
              </a:rPr>
              <a:t>SERIES-LOADED RESONANT (SLR) dc-dc </a:t>
            </a:r>
            <a:r>
              <a:rPr lang="en-IN" sz="2100" u="sng" dirty="0" smtClean="0">
                <a:solidFill>
                  <a:srgbClr val="C00000"/>
                </a:solidFill>
              </a:rPr>
              <a:t>CONVERTERS</a:t>
            </a:r>
            <a:endParaRPr lang="en-IN" sz="2100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505200"/>
                <a:ext cx="8847246" cy="3222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series-resonant tank is formed by </a:t>
                </a:r>
                <a:r>
                  <a:rPr lang="en-IN" sz="2400" dirty="0" err="1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IN" sz="2400" baseline="-25000" dirty="0" err="1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IN" sz="2400" baseline="-25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  <a:p>
                <a:r>
                  <a:rPr lang="en-IN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Current </a:t>
                </a:r>
                <a:r>
                  <a:rPr lang="en-IN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through the </a:t>
                </a:r>
                <a:r>
                  <a:rPr lang="en-IN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resonant </a:t>
                </a:r>
                <a:r>
                  <a:rPr lang="en-IN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tank circuit is full-wave rectified at the </a:t>
                </a:r>
                <a:r>
                  <a:rPr lang="en-IN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output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feeds the output </a:t>
                </a:r>
                <a:r>
                  <a:rPr lang="en-IN" sz="24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stage</a:t>
                </a:r>
                <a:endParaRPr lang="en-IN" sz="2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Output load appears in series with the resonant </a:t>
                </a:r>
                <a:r>
                  <a:rPr lang="en-IN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tank</a:t>
                </a:r>
              </a:p>
              <a:p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Output voltage </a:t>
                </a:r>
                <a:r>
                  <a:rPr lang="en-IN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can 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be assumed to be a dc voltage without any </a:t>
                </a:r>
                <a:r>
                  <a:rPr lang="en-IN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ripple because of  large Filter</a:t>
                </a:r>
                <a:r>
                  <a:rPr lang="en-IN" sz="24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IN" sz="2400" dirty="0">
                    <a:solidFill>
                      <a:srgbClr val="00B050"/>
                    </a:solidFill>
                  </a:rPr>
                  <a:t>capacitor </a:t>
                </a:r>
                <a:r>
                  <a:rPr lang="en-IN" sz="2400" dirty="0" err="1" smtClean="0">
                    <a:solidFill>
                      <a:srgbClr val="00B050"/>
                    </a:solidFill>
                  </a:rPr>
                  <a:t>C</a:t>
                </a:r>
                <a:r>
                  <a:rPr lang="en-IN" sz="2400" baseline="-25000" dirty="0" err="1" smtClean="0">
                    <a:solidFill>
                      <a:srgbClr val="00B050"/>
                    </a:solidFill>
                  </a:rPr>
                  <a:t>f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505200"/>
                <a:ext cx="8847246" cy="3222823"/>
              </a:xfrm>
              <a:blipFill rotWithShape="1">
                <a:blip r:embed="rId2"/>
                <a:stretch>
                  <a:fillRect l="-965" t="-1512" r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33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1761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1200" y="3065545"/>
            <a:ext cx="28956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/>
              <a:t>Half-Bridge SLR </a:t>
            </a:r>
            <a:r>
              <a:rPr lang="en-IN" sz="1350" dirty="0" smtClean="0"/>
              <a:t>converter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21484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95600"/>
            <a:ext cx="8847246" cy="39624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B050"/>
                </a:solidFill>
              </a:rPr>
              <a:t>The </a:t>
            </a:r>
            <a:r>
              <a:rPr lang="en-IN" sz="2400" dirty="0">
                <a:solidFill>
                  <a:srgbClr val="00B050"/>
                </a:solidFill>
              </a:rPr>
              <a:t>output voltage V</a:t>
            </a:r>
            <a:r>
              <a:rPr lang="en-IN" sz="2400" baseline="-25000" dirty="0">
                <a:solidFill>
                  <a:srgbClr val="00B050"/>
                </a:solidFill>
              </a:rPr>
              <a:t>o</a:t>
            </a:r>
            <a:r>
              <a:rPr lang="en-IN" sz="2400" dirty="0">
                <a:solidFill>
                  <a:srgbClr val="00B050"/>
                </a:solidFill>
              </a:rPr>
              <a:t> is reflected across the rectifier input as V</a:t>
            </a:r>
            <a:r>
              <a:rPr lang="en-IN" sz="2400" baseline="-25000" dirty="0">
                <a:solidFill>
                  <a:srgbClr val="00B050"/>
                </a:solidFill>
              </a:rPr>
              <a:t>B’B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400" dirty="0"/>
              <a:t>		 	</a:t>
            </a:r>
            <a:r>
              <a:rPr lang="en-IN" sz="2400" dirty="0">
                <a:solidFill>
                  <a:srgbClr val="00B0F0"/>
                </a:solidFill>
              </a:rPr>
              <a:t>V</a:t>
            </a:r>
            <a:r>
              <a:rPr lang="en-IN" sz="2400" baseline="-25000" dirty="0">
                <a:solidFill>
                  <a:srgbClr val="00B0F0"/>
                </a:solidFill>
              </a:rPr>
              <a:t>B’B</a:t>
            </a:r>
            <a:r>
              <a:rPr lang="en-IN" sz="2400" dirty="0">
                <a:solidFill>
                  <a:srgbClr val="00B0F0"/>
                </a:solidFill>
              </a:rPr>
              <a:t>    =    V</a:t>
            </a:r>
            <a:r>
              <a:rPr lang="en-IN" sz="2400" baseline="-25000" dirty="0">
                <a:solidFill>
                  <a:srgbClr val="00B0F0"/>
                </a:solidFill>
              </a:rPr>
              <a:t>o</a:t>
            </a:r>
            <a:r>
              <a:rPr lang="en-IN" sz="2400" dirty="0">
                <a:solidFill>
                  <a:srgbClr val="00B0F0"/>
                </a:solidFill>
              </a:rPr>
              <a:t> if </a:t>
            </a:r>
            <a:r>
              <a:rPr lang="en-IN" sz="2400" dirty="0" err="1">
                <a:solidFill>
                  <a:srgbClr val="00B0F0"/>
                </a:solidFill>
              </a:rPr>
              <a:t>i</a:t>
            </a:r>
            <a:r>
              <a:rPr lang="en-IN" sz="2400" baseline="-25000" dirty="0" err="1">
                <a:solidFill>
                  <a:srgbClr val="00B0F0"/>
                </a:solidFill>
              </a:rPr>
              <a:t>L</a:t>
            </a:r>
            <a:r>
              <a:rPr lang="en-IN" sz="2400" dirty="0">
                <a:solidFill>
                  <a:srgbClr val="00B0F0"/>
                </a:solidFill>
              </a:rPr>
              <a:t> is positive </a:t>
            </a:r>
          </a:p>
          <a:p>
            <a:pPr marL="0" indent="0">
              <a:buNone/>
            </a:pPr>
            <a:r>
              <a:rPr lang="en-IN" sz="2400" dirty="0"/>
              <a:t>			           </a:t>
            </a:r>
            <a:r>
              <a:rPr lang="en-IN" sz="2400" dirty="0">
                <a:solidFill>
                  <a:srgbClr val="7030A0"/>
                </a:solidFill>
              </a:rPr>
              <a:t>=   </a:t>
            </a:r>
            <a:r>
              <a:rPr lang="en-IN" sz="2400" dirty="0" smtClean="0">
                <a:solidFill>
                  <a:srgbClr val="7030A0"/>
                </a:solidFill>
              </a:rPr>
              <a:t>- </a:t>
            </a:r>
            <a:r>
              <a:rPr lang="en-IN" sz="2400" dirty="0">
                <a:solidFill>
                  <a:srgbClr val="7030A0"/>
                </a:solidFill>
              </a:rPr>
              <a:t>V</a:t>
            </a:r>
            <a:r>
              <a:rPr lang="en-IN" sz="2400" baseline="-25000" dirty="0">
                <a:solidFill>
                  <a:srgbClr val="7030A0"/>
                </a:solidFill>
              </a:rPr>
              <a:t>o</a:t>
            </a:r>
            <a:r>
              <a:rPr lang="en-IN" sz="2400" dirty="0">
                <a:solidFill>
                  <a:srgbClr val="7030A0"/>
                </a:solidFill>
              </a:rPr>
              <a:t> if </a:t>
            </a:r>
            <a:r>
              <a:rPr lang="en-IN" sz="2400" dirty="0" err="1">
                <a:solidFill>
                  <a:srgbClr val="7030A0"/>
                </a:solidFill>
              </a:rPr>
              <a:t>i</a:t>
            </a:r>
            <a:r>
              <a:rPr lang="en-IN" sz="2400" baseline="-25000" dirty="0" err="1">
                <a:solidFill>
                  <a:srgbClr val="7030A0"/>
                </a:solidFill>
              </a:rPr>
              <a:t>L</a:t>
            </a:r>
            <a:r>
              <a:rPr lang="en-IN" sz="2400" dirty="0">
                <a:solidFill>
                  <a:srgbClr val="7030A0"/>
                </a:solidFill>
              </a:rPr>
              <a:t> is </a:t>
            </a:r>
            <a:r>
              <a:rPr lang="en-IN" sz="2400" dirty="0" smtClean="0">
                <a:solidFill>
                  <a:srgbClr val="7030A0"/>
                </a:solidFill>
              </a:rPr>
              <a:t>negative</a:t>
            </a:r>
          </a:p>
          <a:p>
            <a:endParaRPr lang="en-IN" sz="2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45" y="0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122" y="457201"/>
            <a:ext cx="3406878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 smtClean="0">
                <a:solidFill>
                  <a:srgbClr val="C00000"/>
                </a:solidFill>
              </a:rPr>
              <a:t>Resistive power loss in the resonant circuit is assumed to be negligible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7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6" y="304800"/>
            <a:ext cx="9009321" cy="6947886"/>
          </a:xfrm>
        </p:spPr>
        <p:txBody>
          <a:bodyPr>
            <a:noAutofit/>
          </a:bodyPr>
          <a:lstStyle/>
          <a:p>
            <a:endParaRPr lang="en-IN" sz="2400" dirty="0" smtClean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 smtClean="0">
              <a:solidFill>
                <a:srgbClr val="C00000"/>
              </a:solidFill>
            </a:endParaRPr>
          </a:p>
          <a:p>
            <a:endParaRPr lang="en-IN" sz="2400" dirty="0" smtClean="0">
              <a:solidFill>
                <a:srgbClr val="C00000"/>
              </a:solidFill>
            </a:endParaRPr>
          </a:p>
          <a:p>
            <a:r>
              <a:rPr lang="en-IN" sz="2400" u="sng" dirty="0" smtClean="0">
                <a:solidFill>
                  <a:srgbClr val="00B0F0"/>
                </a:solidFill>
              </a:rPr>
              <a:t>For </a:t>
            </a:r>
            <a:r>
              <a:rPr lang="en-IN" sz="2400" u="sng" dirty="0" err="1">
                <a:solidFill>
                  <a:srgbClr val="00B0F0"/>
                </a:solidFill>
              </a:rPr>
              <a:t>i</a:t>
            </a:r>
            <a:r>
              <a:rPr lang="en-IN" sz="2400" u="sng" baseline="-25000" dirty="0" err="1">
                <a:solidFill>
                  <a:srgbClr val="00B0F0"/>
                </a:solidFill>
              </a:rPr>
              <a:t>L</a:t>
            </a:r>
            <a:r>
              <a:rPr lang="en-IN" sz="2400" u="sng" dirty="0">
                <a:solidFill>
                  <a:srgbClr val="00B0F0"/>
                </a:solidFill>
              </a:rPr>
              <a:t> &gt; 0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00B050"/>
                </a:solidFill>
              </a:rPr>
              <a:t>If T</a:t>
            </a:r>
            <a:r>
              <a:rPr lang="en-IN" sz="2400" dirty="0">
                <a:solidFill>
                  <a:srgbClr val="00B050"/>
                </a:solidFill>
              </a:rPr>
              <a:t>+ </a:t>
            </a:r>
            <a:r>
              <a:rPr lang="en-IN" sz="2400" dirty="0" smtClean="0">
                <a:solidFill>
                  <a:srgbClr val="00B050"/>
                </a:solidFill>
              </a:rPr>
              <a:t>conducts      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                                                         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endParaRPr lang="en-IN" sz="2400" dirty="0" smtClean="0"/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If D- conducts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                                                                  </a:t>
            </a:r>
            <a:r>
              <a:rPr lang="en-IN" sz="2400" dirty="0">
                <a:solidFill>
                  <a:srgbClr val="00B0F0"/>
                </a:solidFill>
              </a:rPr>
              <a:t>	</a:t>
            </a:r>
            <a:endParaRPr lang="en-IN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569910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1352"/>
              </p:ext>
            </p:extLst>
          </p:nvPr>
        </p:nvGraphicFramePr>
        <p:xfrm>
          <a:off x="4145756" y="24384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"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5756" y="24384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534822"/>
              </p:ext>
            </p:extLst>
          </p:nvPr>
        </p:nvGraphicFramePr>
        <p:xfrm>
          <a:off x="7467600" y="24384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" name="Equation" r:id="rId6" imgW="583920" imgH="393480" progId="Equation.3">
                  <p:embed/>
                </p:oleObj>
              </mc:Choice>
              <mc:Fallback>
                <p:oleObj name="Equation" r:id="rId6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67600" y="24384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70769"/>
              </p:ext>
            </p:extLst>
          </p:nvPr>
        </p:nvGraphicFramePr>
        <p:xfrm>
          <a:off x="3231356" y="26670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" name="Equation" r:id="rId8" imgW="380880" imgH="215640" progId="Equation.3">
                  <p:embed/>
                </p:oleObj>
              </mc:Choice>
              <mc:Fallback>
                <p:oleObj name="Equation" r:id="rId8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1356" y="26670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834899"/>
              </p:ext>
            </p:extLst>
          </p:nvPr>
        </p:nvGraphicFramePr>
        <p:xfrm>
          <a:off x="6324600" y="25908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" name="Equation" r:id="rId10" imgW="393480" imgH="215640" progId="Equation.3">
                  <p:embed/>
                </p:oleObj>
              </mc:Choice>
              <mc:Fallback>
                <p:oleObj name="Equation" r:id="rId10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24600" y="25908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91026"/>
              </p:ext>
            </p:extLst>
          </p:nvPr>
        </p:nvGraphicFramePr>
        <p:xfrm>
          <a:off x="3429000" y="4939844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" name="Equation" r:id="rId12" imgW="330120" imgH="393480" progId="Equation.3">
                  <p:embed/>
                </p:oleObj>
              </mc:Choice>
              <mc:Fallback>
                <p:oleObj name="Equation" r:id="rId12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29000" y="4939844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27441"/>
              </p:ext>
            </p:extLst>
          </p:nvPr>
        </p:nvGraphicFramePr>
        <p:xfrm>
          <a:off x="2452977" y="51054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1" name="Equation" r:id="rId14" imgW="380880" imgH="215640" progId="Equation.3">
                  <p:embed/>
                </p:oleObj>
              </mc:Choice>
              <mc:Fallback>
                <p:oleObj name="Equation" r:id="rId14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52977" y="51054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78772"/>
              </p:ext>
            </p:extLst>
          </p:nvPr>
        </p:nvGraphicFramePr>
        <p:xfrm>
          <a:off x="914400" y="58674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" name="Equation" r:id="rId15" imgW="393480" imgH="215640" progId="Equation.3">
                  <p:embed/>
                </p:oleObj>
              </mc:Choice>
              <mc:Fallback>
                <p:oleObj name="Equation" r:id="rId15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58674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45643"/>
              </p:ext>
            </p:extLst>
          </p:nvPr>
        </p:nvGraphicFramePr>
        <p:xfrm>
          <a:off x="2209800" y="56388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3" name="Equation" r:id="rId16" imgW="583920" imgH="393480" progId="Equation.3">
                  <p:embed/>
                </p:oleObj>
              </mc:Choice>
              <mc:Fallback>
                <p:oleObj name="Equation" r:id="rId16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09800" y="56388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12177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5334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C00000"/>
                </a:solidFill>
              </a:rPr>
              <a:t>When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baseline="-25000" dirty="0" err="1">
                <a:solidFill>
                  <a:srgbClr val="C00000"/>
                </a:solidFill>
              </a:rPr>
              <a:t>L</a:t>
            </a:r>
            <a:r>
              <a:rPr lang="en-IN" sz="2400" dirty="0">
                <a:solidFill>
                  <a:srgbClr val="C00000"/>
                </a:solidFill>
              </a:rPr>
              <a:t> is positive, it flows through T+ or through the diode D-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4" y="4572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39437" y="4085792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0600" y="5370633"/>
            <a:ext cx="152400" cy="11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4097482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10600" y="5516539"/>
            <a:ext cx="152400" cy="19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6" y="304800"/>
            <a:ext cx="9009321" cy="6947886"/>
          </a:xfrm>
        </p:spPr>
        <p:txBody>
          <a:bodyPr>
            <a:noAutofit/>
          </a:bodyPr>
          <a:lstStyle/>
          <a:p>
            <a:endParaRPr lang="en-IN" sz="2400" dirty="0" smtClean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 smtClean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dirty="0" smtClean="0">
                <a:solidFill>
                  <a:srgbClr val="00B0F0"/>
                </a:solidFill>
              </a:rPr>
              <a:t>For </a:t>
            </a:r>
            <a:r>
              <a:rPr lang="en-IN" sz="2400" dirty="0" err="1">
                <a:solidFill>
                  <a:srgbClr val="00B0F0"/>
                </a:solidFill>
              </a:rPr>
              <a:t>i</a:t>
            </a:r>
            <a:r>
              <a:rPr lang="en-IN" sz="2400" baseline="-25000" dirty="0" err="1">
                <a:solidFill>
                  <a:srgbClr val="00B0F0"/>
                </a:solidFill>
              </a:rPr>
              <a:t>L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/>
              <a:t>&lt; </a:t>
            </a:r>
            <a:r>
              <a:rPr lang="en-IN" sz="2400" dirty="0" smtClean="0">
                <a:solidFill>
                  <a:srgbClr val="00B0F0"/>
                </a:solidFill>
              </a:rPr>
              <a:t> </a:t>
            </a:r>
            <a:r>
              <a:rPr lang="en-IN" sz="2400" dirty="0">
                <a:solidFill>
                  <a:srgbClr val="00B0F0"/>
                </a:solidFill>
              </a:rPr>
              <a:t>0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00B050"/>
                </a:solidFill>
              </a:rPr>
              <a:t>If T- conducts      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00B050"/>
                </a:solidFill>
              </a:rPr>
              <a:t>                                                          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endParaRPr lang="en-IN" sz="2400" dirty="0" smtClean="0"/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00B0F0"/>
                </a:solidFill>
              </a:rPr>
              <a:t>If D+ conducts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                                                                  </a:t>
            </a:r>
            <a:r>
              <a:rPr lang="en-IN" sz="2400" dirty="0">
                <a:solidFill>
                  <a:srgbClr val="00B0F0"/>
                </a:solidFill>
              </a:rPr>
              <a:t>	</a:t>
            </a:r>
            <a:endParaRPr lang="en-IN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 smtClean="0">
                <a:solidFill>
                  <a:srgbClr val="00B0F0"/>
                </a:solidFill>
              </a:rPr>
              <a:t>           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36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9318"/>
              </p:ext>
            </p:extLst>
          </p:nvPr>
        </p:nvGraphicFramePr>
        <p:xfrm>
          <a:off x="1524000" y="35052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7" name="Equation" r:id="rId4" imgW="583920" imgH="393480" progId="Equation.3">
                  <p:embed/>
                </p:oleObj>
              </mc:Choice>
              <mc:Fallback>
                <p:oleObj name="Equation" r:id="rId4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35052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0555"/>
              </p:ext>
            </p:extLst>
          </p:nvPr>
        </p:nvGraphicFramePr>
        <p:xfrm>
          <a:off x="457200" y="29718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" name="Equation" r:id="rId6" imgW="380880" imgH="215640" progId="Equation.3">
                  <p:embed/>
                </p:oleObj>
              </mc:Choice>
              <mc:Fallback>
                <p:oleObj name="Equation" r:id="rId6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29718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78632"/>
              </p:ext>
            </p:extLst>
          </p:nvPr>
        </p:nvGraphicFramePr>
        <p:xfrm>
          <a:off x="381000" y="35814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" name="Equation" r:id="rId8" imgW="393480" imgH="215640" progId="Equation.3">
                  <p:embed/>
                </p:oleObj>
              </mc:Choice>
              <mc:Fallback>
                <p:oleObj name="Equation" r:id="rId8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000" y="35814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65577"/>
              </p:ext>
            </p:extLst>
          </p:nvPr>
        </p:nvGraphicFramePr>
        <p:xfrm>
          <a:off x="152400" y="55626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0" name="Equation" r:id="rId10" imgW="380880" imgH="215640" progId="Equation.3">
                  <p:embed/>
                </p:oleObj>
              </mc:Choice>
              <mc:Fallback>
                <p:oleObj name="Equation" r:id="rId10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" y="55626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27503"/>
              </p:ext>
            </p:extLst>
          </p:nvPr>
        </p:nvGraphicFramePr>
        <p:xfrm>
          <a:off x="669781" y="625509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1" name="Equation" r:id="rId11" imgW="393480" imgH="215640" progId="Equation.3">
                  <p:embed/>
                </p:oleObj>
              </mc:Choice>
              <mc:Fallback>
                <p:oleObj name="Equation" r:id="rId11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781" y="625509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58172"/>
              </p:ext>
            </p:extLst>
          </p:nvPr>
        </p:nvGraphicFramePr>
        <p:xfrm>
          <a:off x="1681163" y="602649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2"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81163" y="602649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97365"/>
              </p:ext>
            </p:extLst>
          </p:nvPr>
        </p:nvGraphicFramePr>
        <p:xfrm>
          <a:off x="1143000" y="54102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" name="Equation" r:id="rId14" imgW="330120" imgH="393480" progId="Equation.3">
                  <p:embed/>
                </p:oleObj>
              </mc:Choice>
              <mc:Fallback>
                <p:oleObj name="Equation" r:id="rId14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3000" y="54102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91202"/>
              </p:ext>
            </p:extLst>
          </p:nvPr>
        </p:nvGraphicFramePr>
        <p:xfrm>
          <a:off x="1458912" y="28194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4" name="Equation" r:id="rId16" imgW="330120" imgH="393480" progId="Equation.3">
                  <p:embed/>
                </p:oleObj>
              </mc:Choice>
              <mc:Fallback>
                <p:oleObj name="Equation" r:id="rId16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58912" y="28194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52400" y="4572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C00000"/>
                </a:solidFill>
              </a:rPr>
              <a:t>When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baseline="-25000" dirty="0" err="1">
                <a:solidFill>
                  <a:srgbClr val="C00000"/>
                </a:solidFill>
              </a:rPr>
              <a:t>L</a:t>
            </a:r>
            <a:r>
              <a:rPr lang="en-IN" sz="2400" dirty="0">
                <a:solidFill>
                  <a:srgbClr val="C00000"/>
                </a:solidFill>
              </a:rPr>
              <a:t> is </a:t>
            </a:r>
            <a:r>
              <a:rPr lang="en-IN" sz="2400" dirty="0" smtClean="0">
                <a:solidFill>
                  <a:srgbClr val="C00000"/>
                </a:solidFill>
              </a:rPr>
              <a:t>negative, </a:t>
            </a:r>
            <a:r>
              <a:rPr lang="en-IN" sz="2400" dirty="0">
                <a:solidFill>
                  <a:srgbClr val="C00000"/>
                </a:solidFill>
              </a:rPr>
              <a:t>it flows through </a:t>
            </a:r>
            <a:r>
              <a:rPr lang="en-IN" sz="2400" dirty="0" smtClean="0">
                <a:solidFill>
                  <a:srgbClr val="C00000"/>
                </a:solidFill>
              </a:rPr>
              <a:t>T- </a:t>
            </a:r>
            <a:r>
              <a:rPr lang="en-IN" sz="2400" dirty="0">
                <a:solidFill>
                  <a:srgbClr val="C00000"/>
                </a:solidFill>
              </a:rPr>
              <a:t>or through the diode </a:t>
            </a:r>
            <a:r>
              <a:rPr lang="en-IN" sz="2400" dirty="0" smtClean="0">
                <a:solidFill>
                  <a:srgbClr val="C00000"/>
                </a:solidFill>
              </a:rPr>
              <a:t>D+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544716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191000" y="323294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01000" y="3306622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78689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267200" y="5798993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77200" y="554879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7056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800" dirty="0" smtClean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The average output voltage V</a:t>
            </a:r>
            <a:r>
              <a:rPr lang="en-US" sz="2800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dirty="0" smtClean="0">
                <a:solidFill>
                  <a:srgbClr val="00B050"/>
                </a:solidFill>
              </a:rPr>
              <a:t> cannot exceed </a:t>
            </a:r>
            <a:r>
              <a:rPr lang="en-US" sz="2800" dirty="0" err="1" smtClean="0">
                <a:solidFill>
                  <a:srgbClr val="00B05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800" dirty="0" smtClean="0">
                <a:solidFill>
                  <a:srgbClr val="00B050"/>
                </a:solidFill>
              </a:rPr>
              <a:t>/2</a:t>
            </a:r>
          </a:p>
          <a:p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Autofit/>
              </a:bodyPr>
              <a:lstStyle/>
              <a:p>
                <a:pPr algn="just"/>
                <a:endParaRPr lang="en-IN" sz="2400" dirty="0" smtClean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 smtClean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 smtClean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r>
                  <a:rPr lang="en-IN" sz="2400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IN" sz="2400" dirty="0">
                    <a:solidFill>
                      <a:srgbClr val="00B050"/>
                    </a:solidFill>
                  </a:rPr>
                  <a:t>switching frequency (f</a:t>
                </a:r>
                <a:r>
                  <a:rPr lang="en-IN" sz="2400" baseline="-25000" dirty="0">
                    <a:solidFill>
                      <a:srgbClr val="00B050"/>
                    </a:solidFill>
                  </a:rPr>
                  <a:t>s</a:t>
                </a:r>
                <a:r>
                  <a:rPr lang="en-IN" sz="2400" dirty="0">
                    <a:solidFill>
                      <a:srgbClr val="00B050"/>
                    </a:solidFill>
                  </a:rPr>
                  <a:t>) with which the circuit waveforms repeat, can be controlled to be less than or greater than the resonance frequency (</a:t>
                </a:r>
                <a:r>
                  <a:rPr lang="en-IN" sz="2400" dirty="0" err="1">
                    <a:solidFill>
                      <a:srgbClr val="00B050"/>
                    </a:solidFill>
                  </a:rPr>
                  <a:t>f</a:t>
                </a:r>
                <a:r>
                  <a:rPr lang="en-IN" sz="2400" baseline="-25000" dirty="0" err="1">
                    <a:solidFill>
                      <a:srgbClr val="00B050"/>
                    </a:solidFill>
                  </a:rPr>
                  <a:t>o</a:t>
                </a:r>
                <a:r>
                  <a:rPr lang="en-IN" sz="2400" dirty="0">
                    <a:solidFill>
                      <a:srgbClr val="00B050"/>
                    </a:solidFill>
                  </a:rPr>
                  <a:t>) </a:t>
                </a:r>
                <a:endParaRPr lang="en-IN" sz="2400" dirty="0" smtClean="0">
                  <a:solidFill>
                    <a:srgbClr val="00B050"/>
                  </a:solidFill>
                </a:endParaRPr>
              </a:p>
              <a:p>
                <a:pPr algn="just"/>
                <a:r>
                  <a:rPr lang="en-IN" sz="2400" dirty="0" smtClean="0">
                    <a:solidFill>
                      <a:srgbClr val="00B0F0"/>
                    </a:solidFill>
                  </a:rPr>
                  <a:t>The ratio (</a:t>
                </a:r>
                <a:r>
                  <a:rPr lang="en-IN" sz="2400" dirty="0">
                    <a:solidFill>
                      <a:srgbClr val="00B0F0"/>
                    </a:solidFill>
                  </a:rPr>
                  <a:t>f</a:t>
                </a:r>
                <a:r>
                  <a:rPr lang="en-IN" sz="24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IN" sz="2400" dirty="0">
                    <a:solidFill>
                      <a:srgbClr val="00B0F0"/>
                    </a:solidFill>
                  </a:rPr>
                  <a:t>/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f</a:t>
                </a:r>
                <a:r>
                  <a:rPr lang="en-IN" sz="2400" baseline="-25000" dirty="0" err="1">
                    <a:solidFill>
                      <a:srgbClr val="00B0F0"/>
                    </a:solidFill>
                  </a:rPr>
                  <a:t>o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or</a:t>
                </a:r>
                <a:r>
                  <a:rPr lang="en-IN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F0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F0"/>
                    </a:solidFill>
                  </a:rPr>
                  <a:t>) determines the nature of  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i</a:t>
                </a:r>
                <a:r>
                  <a:rPr lang="en-IN" sz="2400" baseline="-25000" dirty="0" err="1">
                    <a:solidFill>
                      <a:srgbClr val="00B0F0"/>
                    </a:solidFill>
                  </a:rPr>
                  <a:t>L</a:t>
                </a:r>
                <a:r>
                  <a:rPr lang="en-IN" sz="2400" dirty="0">
                    <a:solidFill>
                      <a:srgbClr val="00B0F0"/>
                    </a:solidFill>
                  </a:rPr>
                  <a:t> </a:t>
                </a:r>
                <a:endParaRPr lang="en-IN" sz="2400" dirty="0" smtClean="0">
                  <a:solidFill>
                    <a:srgbClr val="00B0F0"/>
                  </a:solidFill>
                </a:endParaRPr>
              </a:p>
              <a:p>
                <a:pPr algn="just"/>
                <a:r>
                  <a:rPr lang="en-IN" sz="2400" dirty="0" smtClean="0">
                    <a:solidFill>
                      <a:srgbClr val="C00000"/>
                    </a:solidFill>
                  </a:rPr>
                  <a:t>                                             (</a:t>
                </a:r>
                <a:r>
                  <a:rPr lang="en-IN" sz="2400" dirty="0">
                    <a:solidFill>
                      <a:srgbClr val="C00000"/>
                    </a:solidFill>
                  </a:rPr>
                  <a:t>continuous or discontinuous</a:t>
                </a:r>
                <a:r>
                  <a:rPr lang="en-IN" sz="2400" dirty="0" smtClean="0">
                    <a:solidFill>
                      <a:srgbClr val="C00000"/>
                    </a:solidFill>
                  </a:rPr>
                  <a:t>).</a:t>
                </a:r>
              </a:p>
              <a:p>
                <a:pPr algn="just"/>
                <a:r>
                  <a:rPr lang="en-IN" sz="2800" u="sng" dirty="0" smtClean="0">
                    <a:solidFill>
                      <a:srgbClr val="7030A0"/>
                    </a:solidFill>
                  </a:rPr>
                  <a:t>Modes </a:t>
                </a:r>
                <a:r>
                  <a:rPr lang="en-IN" sz="2800" u="sng" dirty="0">
                    <a:solidFill>
                      <a:srgbClr val="7030A0"/>
                    </a:solidFill>
                  </a:rPr>
                  <a:t>of operation </a:t>
                </a:r>
                <a:endParaRPr lang="en-IN" sz="2800" dirty="0" smtClean="0">
                  <a:solidFill>
                    <a:srgbClr val="7030A0"/>
                  </a:solidFill>
                </a:endParaRPr>
              </a:p>
              <a:p>
                <a:pPr marL="300038" lvl="1" indent="0" algn="just">
                  <a:buNone/>
                </a:pPr>
                <a:r>
                  <a:rPr lang="en-IN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) 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00038" lvl="1" indent="0" algn="just">
                  <a:buNone/>
                </a:pPr>
                <a:r>
                  <a:rPr lang="en-IN" sz="24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1/2 </m:t>
                            </m:r>
                            <m:r>
                              <a:rPr lang="el-GR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l-GR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00038" lvl="1" indent="0" algn="just">
                  <a:buNone/>
                </a:pPr>
                <a:r>
                  <a:rPr lang="en-IN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133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38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855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2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"/>
                <a:ext cx="9067800" cy="6705600"/>
              </a:xfrm>
            </p:spPr>
            <p:txBody>
              <a:bodyPr/>
              <a:lstStyle/>
              <a:p>
                <a:r>
                  <a:rPr lang="en-IN" sz="2800" u="sng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u="sng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u="sng" dirty="0" smtClean="0"/>
              </a:p>
              <a:p>
                <a:r>
                  <a:rPr lang="en-US" sz="2800" u="sng" dirty="0" err="1" smtClean="0">
                    <a:solidFill>
                      <a:srgbClr val="00B050"/>
                    </a:solidFill>
                  </a:rPr>
                  <a:t>T</a:t>
                </a:r>
                <a:r>
                  <a:rPr lang="en-US" sz="2800" u="sng" baseline="-25000" dirty="0" err="1" smtClean="0">
                    <a:solidFill>
                      <a:srgbClr val="00B050"/>
                    </a:solidFill>
                  </a:rPr>
                  <a:t>s</a:t>
                </a:r>
                <a:r>
                  <a:rPr lang="en-US" sz="2800" u="sng" dirty="0" smtClean="0">
                    <a:solidFill>
                      <a:srgbClr val="00B050"/>
                    </a:solidFill>
                  </a:rPr>
                  <a:t>/2     &gt;   T</a:t>
                </a:r>
                <a:r>
                  <a:rPr lang="en-US" sz="2800" u="sng" baseline="-25000" dirty="0" smtClean="0">
                    <a:solidFill>
                      <a:srgbClr val="00B05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2800" u="sng" dirty="0" smtClean="0">
                    <a:solidFill>
                      <a:srgbClr val="00B0F0"/>
                    </a:solidFill>
                  </a:rPr>
                  <a:t>Initial conditions</a:t>
                </a:r>
              </a:p>
              <a:p>
                <a:r>
                  <a:rPr lang="en-US" sz="2800" dirty="0" err="1" smtClean="0">
                    <a:solidFill>
                      <a:srgbClr val="7030A0"/>
                    </a:solidFill>
                  </a:rPr>
                  <a:t>V</a:t>
                </a:r>
                <a:r>
                  <a:rPr lang="en-US" sz="2800" baseline="-25000" dirty="0" err="1" smtClean="0">
                    <a:solidFill>
                      <a:srgbClr val="7030A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 =  -  2v</a:t>
                </a:r>
                <a:r>
                  <a:rPr lang="en-US" sz="2800" baseline="-25000" dirty="0" smtClean="0">
                    <a:solidFill>
                      <a:srgbClr val="7030A0"/>
                    </a:solidFill>
                  </a:rPr>
                  <a:t>0</a:t>
                </a:r>
              </a:p>
              <a:p>
                <a:r>
                  <a:rPr lang="en-US" sz="28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i</a:t>
                </a:r>
                <a:r>
                  <a:rPr lang="en-US" sz="2800" baseline="-25000" dirty="0" err="1" smtClean="0">
                    <a:solidFill>
                      <a:schemeClr val="accent6">
                        <a:lumMod val="50000"/>
                      </a:schemeClr>
                    </a:solidFill>
                  </a:rPr>
                  <a:t>L</a:t>
                </a:r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 =  0</a:t>
                </a: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At </a:t>
                </a:r>
                <a:r>
                  <a:rPr lang="el-GR" sz="2800" dirty="0">
                    <a:solidFill>
                      <a:srgbClr val="7030A0"/>
                    </a:solidFill>
                  </a:rPr>
                  <a:t>ω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   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+</a:t>
                </a:r>
                <a:r>
                  <a:rPr lang="en-US" sz="2800" dirty="0">
                    <a:solidFill>
                      <a:srgbClr val="7030A0"/>
                    </a:solidFill>
                  </a:rPr>
                  <a:t> is turned on.</a:t>
                </a:r>
                <a:endParaRPr lang="en-US" sz="2800" dirty="0" smtClean="0">
                  <a:solidFill>
                    <a:srgbClr val="7030A0"/>
                  </a:solidFill>
                </a:endParaRPr>
              </a:p>
              <a:p>
                <a:r>
                  <a:rPr lang="el-GR" sz="2800" u="sng" dirty="0">
                    <a:solidFill>
                      <a:srgbClr val="C00000"/>
                    </a:solidFill>
                  </a:rPr>
                  <a:t>ω</a:t>
                </a:r>
                <a:r>
                  <a:rPr lang="en-US" sz="2800" u="sng" baseline="-25000" dirty="0" smtClean="0">
                    <a:solidFill>
                      <a:srgbClr val="C00000"/>
                    </a:solidFill>
                  </a:rPr>
                  <a:t>0</a:t>
                </a:r>
                <a:r>
                  <a:rPr lang="en-US" sz="2800" u="sng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sz="2800" u="sng" baseline="-25000" dirty="0" smtClean="0">
                    <a:solidFill>
                      <a:srgbClr val="C00000"/>
                    </a:solidFill>
                  </a:rPr>
                  <a:t>0  </a:t>
                </a:r>
                <a:r>
                  <a:rPr lang="en-US" sz="2800" u="sng" dirty="0" smtClean="0">
                    <a:solidFill>
                      <a:srgbClr val="C00000"/>
                    </a:solidFill>
                  </a:rPr>
                  <a:t>→ </a:t>
                </a:r>
                <a:r>
                  <a:rPr lang="el-GR" sz="2800" u="sng" dirty="0">
                    <a:solidFill>
                      <a:srgbClr val="C00000"/>
                    </a:solidFill>
                  </a:rPr>
                  <a:t>ω</a:t>
                </a:r>
                <a:r>
                  <a:rPr lang="en-US" sz="2800" u="sng" baseline="-25000" dirty="0" smtClean="0">
                    <a:solidFill>
                      <a:srgbClr val="C00000"/>
                    </a:solidFill>
                  </a:rPr>
                  <a:t>0</a:t>
                </a:r>
                <a:r>
                  <a:rPr lang="en-US" sz="2800" u="sng" dirty="0" smtClean="0">
                    <a:solidFill>
                      <a:srgbClr val="C00000"/>
                    </a:solidFill>
                  </a:rPr>
                  <a:t>t</a:t>
                </a:r>
                <a:r>
                  <a:rPr lang="en-US" sz="2800" u="sng" baseline="-25000" dirty="0" smtClean="0">
                    <a:solidFill>
                      <a:srgbClr val="C00000"/>
                    </a:solidFill>
                  </a:rPr>
                  <a:t>1 </a:t>
                </a:r>
                <a:endParaRPr lang="en-US" sz="2800" u="sng" dirty="0" smtClean="0">
                  <a:solidFill>
                    <a:srgbClr val="C00000"/>
                  </a:solidFill>
                </a:endParaRPr>
              </a:p>
              <a:p>
                <a:r>
                  <a:rPr lang="en-US" sz="2800" dirty="0" err="1" smtClean="0">
                    <a:solidFill>
                      <a:srgbClr val="00B050"/>
                    </a:solidFill>
                  </a:rPr>
                  <a:t>i</a:t>
                </a:r>
                <a:r>
                  <a:rPr lang="en-US" sz="2800" baseline="-25000" dirty="0" err="1" smtClean="0">
                    <a:solidFill>
                      <a:srgbClr val="00B050"/>
                    </a:solidFill>
                  </a:rPr>
                  <a:t>L</a:t>
                </a:r>
                <a:r>
                  <a:rPr lang="en-US" sz="2800" dirty="0" smtClean="0">
                    <a:solidFill>
                      <a:srgbClr val="00B050"/>
                    </a:solidFill>
                  </a:rPr>
                  <a:t> rises from zero  and </a:t>
                </a:r>
              </a:p>
              <a:p>
                <a:r>
                  <a:rPr lang="en-US" sz="2800" dirty="0" err="1" smtClean="0">
                    <a:solidFill>
                      <a:srgbClr val="00B0F0"/>
                    </a:solidFill>
                  </a:rPr>
                  <a:t>v</a:t>
                </a:r>
                <a:r>
                  <a:rPr lang="en-US" sz="2800" baseline="-25000" dirty="0" err="1" smtClean="0">
                    <a:solidFill>
                      <a:srgbClr val="00B0F0"/>
                    </a:solidFill>
                  </a:rPr>
                  <a:t>c</a:t>
                </a:r>
                <a:r>
                  <a:rPr lang="en-US" sz="2800" dirty="0" smtClean="0">
                    <a:solidFill>
                      <a:srgbClr val="00B0F0"/>
                    </a:solidFill>
                  </a:rPr>
                  <a:t> builds up from -2V</a:t>
                </a:r>
                <a:r>
                  <a:rPr lang="en-US" sz="2800" baseline="-25000" dirty="0" smtClean="0">
                    <a:solidFill>
                      <a:srgbClr val="00B0F0"/>
                    </a:solidFill>
                  </a:rPr>
                  <a:t>0</a:t>
                </a:r>
                <a:r>
                  <a:rPr lang="en-US" sz="2800" dirty="0" smtClean="0">
                    <a:solidFill>
                      <a:srgbClr val="00B0F0"/>
                    </a:solidFill>
                  </a:rPr>
                  <a:t>.</a:t>
                </a:r>
              </a:p>
              <a:p>
                <a:endParaRPr lang="en-US" sz="2800" dirty="0" smtClean="0">
                  <a:solidFill>
                    <a:srgbClr val="7030A0"/>
                  </a:solidFill>
                </a:endParaRPr>
              </a:p>
              <a:p>
                <a:r>
                  <a:rPr lang="en-US" sz="2800" dirty="0" smtClean="0">
                    <a:solidFill>
                      <a:srgbClr val="7030A0"/>
                    </a:solidFill>
                  </a:rPr>
                  <a:t>At </a:t>
                </a:r>
                <a:r>
                  <a:rPr lang="el-GR" sz="2800" dirty="0">
                    <a:solidFill>
                      <a:srgbClr val="7030A0"/>
                    </a:solidFill>
                  </a:rPr>
                  <a:t>ω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  V</a:t>
                </a:r>
                <a:r>
                  <a:rPr lang="en-US" sz="2800" baseline="-25000" dirty="0" smtClean="0">
                    <a:solidFill>
                      <a:srgbClr val="7030A0"/>
                    </a:solidFill>
                  </a:rPr>
                  <a:t>L</a:t>
                </a:r>
                <a:r>
                  <a:rPr lang="en-US" sz="28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=</a:t>
                </a:r>
                <a:endParaRPr lang="en-US" sz="2800" baseline="-25000" dirty="0">
                  <a:solidFill>
                    <a:srgbClr val="7030A0"/>
                  </a:solidFill>
                </a:endParaRPr>
              </a:p>
              <a:p>
                <a:endParaRPr lang="en-US" sz="2800" dirty="0" smtClean="0">
                  <a:solidFill>
                    <a:srgbClr val="C00000"/>
                  </a:solidFill>
                </a:endParaRPr>
              </a:p>
              <a:p>
                <a:endParaRPr lang="en-US" sz="2800" u="sng" dirty="0" smtClean="0"/>
              </a:p>
              <a:p>
                <a:endParaRPr lang="en-US" sz="28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"/>
                <a:ext cx="9067800" cy="6705600"/>
              </a:xfrm>
              <a:blipFill rotWithShape="1">
                <a:blip r:embed="rId3"/>
                <a:stretch>
                  <a:fillRect l="-141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048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8201" y="40004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1" y="4041226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04349"/>
              </p:ext>
            </p:extLst>
          </p:nvPr>
        </p:nvGraphicFramePr>
        <p:xfrm>
          <a:off x="2743200" y="5105400"/>
          <a:ext cx="17811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6" imgW="965160" imgH="393480" progId="Equation.3">
                  <p:embed/>
                </p:oleObj>
              </mc:Choice>
              <mc:Fallback>
                <p:oleObj name="Equation" r:id="rId6" imgW="965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3200" y="5105400"/>
                        <a:ext cx="178117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443032"/>
              </p:ext>
            </p:extLst>
          </p:nvPr>
        </p:nvGraphicFramePr>
        <p:xfrm>
          <a:off x="4987637" y="5029200"/>
          <a:ext cx="8905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8" imgW="482400" imgH="393480" progId="Equation.3">
                  <p:embed/>
                </p:oleObj>
              </mc:Choice>
              <mc:Fallback>
                <p:oleObj name="Equation" r:id="rId8" imgW="482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7637" y="5029200"/>
                        <a:ext cx="890588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9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629400"/>
          </a:xfrm>
        </p:spPr>
        <p:txBody>
          <a:bodyPr/>
          <a:lstStyle/>
          <a:p>
            <a:pPr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Limitations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Greater circuit complexity compared to linear converters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</a:rPr>
              <a:t>Controllable switches (operated in a switch mode) are required </a:t>
            </a:r>
            <a:endParaRPr lang="en-IN" sz="2000" b="1" dirty="0" smtClean="0">
              <a:solidFill>
                <a:srgbClr val="00B0F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000" b="1" dirty="0" smtClean="0">
                <a:solidFill>
                  <a:srgbClr val="00B0F0"/>
                </a:solidFill>
              </a:rPr>
              <a:t>to </a:t>
            </a:r>
            <a:r>
              <a:rPr lang="en-IN" sz="2000" b="1" dirty="0">
                <a:solidFill>
                  <a:srgbClr val="00B0F0"/>
                </a:solidFill>
              </a:rPr>
              <a:t>turn on and turn off the entire load current during each switching. 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occurrence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of large  di/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and  dv/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during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switching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Hence high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electromagnetic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interferences.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High </a:t>
            </a:r>
            <a:r>
              <a:rPr lang="en-US" sz="2400" b="1" dirty="0">
                <a:solidFill>
                  <a:srgbClr val="7030A0"/>
                </a:solidFill>
              </a:rPr>
              <a:t>stress levels on </a:t>
            </a:r>
            <a:r>
              <a:rPr lang="en-US" sz="2400" b="1" dirty="0" smtClean="0">
                <a:solidFill>
                  <a:srgbClr val="7030A0"/>
                </a:solidFill>
              </a:rPr>
              <a:t>devices </a:t>
            </a:r>
            <a:r>
              <a:rPr lang="en-IN" sz="2400" b="1" dirty="0" smtClean="0">
                <a:solidFill>
                  <a:srgbClr val="7030A0"/>
                </a:solidFill>
              </a:rPr>
              <a:t>that 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increases </a:t>
            </a:r>
            <a:r>
              <a:rPr lang="en-IN" sz="2400" b="1" dirty="0">
                <a:solidFill>
                  <a:srgbClr val="7030A0"/>
                </a:solidFill>
              </a:rPr>
              <a:t>linearly with the switching frequency of the PWM.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Higher switching losses at high frequencies.  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2" y="990601"/>
            <a:ext cx="1385888" cy="152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67" y="2514600"/>
            <a:ext cx="321945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4" y="5247409"/>
            <a:ext cx="25050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80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705600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At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baseline="-25000" dirty="0" smtClean="0">
                <a:solidFill>
                  <a:srgbClr val="C00000"/>
                </a:solidFill>
              </a:rPr>
              <a:t>0</a:t>
            </a:r>
            <a:r>
              <a:rPr lang="en-US" sz="2800" dirty="0" smtClean="0">
                <a:solidFill>
                  <a:srgbClr val="C00000"/>
                </a:solidFill>
              </a:rPr>
              <a:t>t</a:t>
            </a:r>
            <a:r>
              <a:rPr lang="en-US" sz="2800" baseline="-25000" dirty="0" smtClean="0">
                <a:solidFill>
                  <a:srgbClr val="C00000"/>
                </a:solidFill>
              </a:rPr>
              <a:t>1      </a:t>
            </a:r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baseline="-25000" dirty="0" err="1" smtClean="0">
                <a:solidFill>
                  <a:srgbClr val="C00000"/>
                </a:solidFill>
              </a:rPr>
              <a:t>L</a:t>
            </a:r>
            <a:r>
              <a:rPr lang="en-US" sz="2800" dirty="0" smtClean="0">
                <a:solidFill>
                  <a:srgbClr val="C00000"/>
                </a:solidFill>
              </a:rPr>
              <a:t> becomes zero and T+ becomes off</a:t>
            </a:r>
            <a:endParaRPr lang="en-US" sz="2800" u="sng" dirty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B050"/>
                </a:solidFill>
              </a:rPr>
              <a:t>V</a:t>
            </a:r>
            <a:r>
              <a:rPr lang="en-US" sz="2800" baseline="-25000" dirty="0" smtClean="0">
                <a:solidFill>
                  <a:srgbClr val="00B050"/>
                </a:solidFill>
              </a:rPr>
              <a:t>L</a:t>
            </a:r>
            <a:r>
              <a:rPr lang="en-US" sz="2800" dirty="0" smtClean="0">
                <a:solidFill>
                  <a:srgbClr val="00B050"/>
                </a:solidFill>
              </a:rPr>
              <a:t> 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dirty="0" smtClean="0">
                <a:solidFill>
                  <a:srgbClr val="00B050"/>
                </a:solidFill>
              </a:rPr>
              <a:t>t</a:t>
            </a:r>
            <a:r>
              <a:rPr lang="en-US" sz="2800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dirty="0" smtClean="0">
                <a:solidFill>
                  <a:srgbClr val="00B050"/>
                </a:solidFill>
              </a:rPr>
              <a:t>)</a:t>
            </a:r>
            <a:r>
              <a:rPr lang="en-US" sz="2800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/>
              <a:t>=  </a:t>
            </a:r>
          </a:p>
          <a:p>
            <a:endParaRPr lang="en-US" sz="2800" u="sng" dirty="0" smtClean="0"/>
          </a:p>
          <a:p>
            <a:r>
              <a:rPr lang="en-US" sz="2800" dirty="0" err="1" smtClean="0"/>
              <a:t>V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  <a:r>
              <a:rPr lang="en-US" sz="2800" dirty="0" smtClean="0"/>
              <a:t> =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048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8201" y="40004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1" y="4041226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04614"/>
              </p:ext>
            </p:extLst>
          </p:nvPr>
        </p:nvGraphicFramePr>
        <p:xfrm>
          <a:off x="2209800" y="1066800"/>
          <a:ext cx="1371600" cy="7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5" imgW="583920" imgH="393480" progId="Equation.3">
                  <p:embed/>
                </p:oleObj>
              </mc:Choice>
              <mc:Fallback>
                <p:oleObj name="Equation" r:id="rId5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1066800"/>
                        <a:ext cx="1371600" cy="7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50885"/>
              </p:ext>
            </p:extLst>
          </p:nvPr>
        </p:nvGraphicFramePr>
        <p:xfrm>
          <a:off x="463572" y="3225488"/>
          <a:ext cx="36671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Equation" r:id="rId7" imgW="1562040" imgH="431640" progId="Equation.3">
                  <p:embed/>
                </p:oleObj>
              </mc:Choice>
              <mc:Fallback>
                <p:oleObj name="Equation" r:id="rId7" imgW="1562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572" y="3225488"/>
                        <a:ext cx="3667125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605"/>
              </p:ext>
            </p:extLst>
          </p:nvPr>
        </p:nvGraphicFramePr>
        <p:xfrm>
          <a:off x="838200" y="4106866"/>
          <a:ext cx="7143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Equation" r:id="rId9" imgW="304560" imgH="228600" progId="Equation.3">
                  <p:embed/>
                </p:oleObj>
              </mc:Choice>
              <mc:Fallback>
                <p:oleObj name="Equation" r:id="rId9" imgW="304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4106866"/>
                        <a:ext cx="7143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5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70560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r>
              <a:rPr lang="en-US" sz="2800" baseline="-25000" dirty="0" err="1" smtClean="0">
                <a:solidFill>
                  <a:srgbClr val="00B050"/>
                </a:solidFill>
              </a:rPr>
              <a:t>L</a:t>
            </a:r>
            <a:r>
              <a:rPr lang="en-US" sz="2800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reverses  and flows     through D+</a:t>
            </a:r>
            <a:endParaRPr lang="en-US" sz="2800" dirty="0">
              <a:solidFill>
                <a:srgbClr val="00B050"/>
              </a:solidFill>
            </a:endParaRPr>
          </a:p>
          <a:p>
            <a:endParaRPr lang="en-US" sz="2800" u="sng" dirty="0" smtClean="0"/>
          </a:p>
          <a:p>
            <a:r>
              <a:rPr lang="en-US" sz="2800" dirty="0">
                <a:solidFill>
                  <a:srgbClr val="00B0F0"/>
                </a:solidFill>
              </a:rPr>
              <a:t>V</a:t>
            </a:r>
            <a:r>
              <a:rPr lang="en-US" sz="2800" baseline="-25000" dirty="0">
                <a:solidFill>
                  <a:srgbClr val="00B0F0"/>
                </a:solidFill>
              </a:rPr>
              <a:t>L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l-GR" sz="2800" dirty="0">
                <a:solidFill>
                  <a:srgbClr val="00B0F0"/>
                </a:solidFill>
              </a:rPr>
              <a:t>ω</a:t>
            </a:r>
            <a:r>
              <a:rPr lang="en-US" sz="2800" baseline="-25000" dirty="0">
                <a:solidFill>
                  <a:srgbClr val="00B0F0"/>
                </a:solidFill>
              </a:rPr>
              <a:t>0</a:t>
            </a:r>
            <a:r>
              <a:rPr lang="en-US" sz="2800" dirty="0">
                <a:solidFill>
                  <a:srgbClr val="00B0F0"/>
                </a:solidFill>
              </a:rPr>
              <a:t>t</a:t>
            </a:r>
            <a:r>
              <a:rPr lang="en-US" sz="2800" baseline="-25000" dirty="0">
                <a:solidFill>
                  <a:srgbClr val="00B0F0"/>
                </a:solidFill>
              </a:rPr>
              <a:t>1</a:t>
            </a:r>
            <a:r>
              <a:rPr lang="en-US" sz="2800" dirty="0" smtClean="0">
                <a:solidFill>
                  <a:srgbClr val="00B0F0"/>
                </a:solidFill>
              </a:rPr>
              <a:t>)  =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At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baseline="-25000" dirty="0" smtClean="0">
                <a:solidFill>
                  <a:srgbClr val="C00000"/>
                </a:solidFill>
              </a:rPr>
              <a:t>0</a:t>
            </a:r>
            <a:r>
              <a:rPr lang="en-US" sz="2800" dirty="0" smtClean="0">
                <a:solidFill>
                  <a:srgbClr val="C00000"/>
                </a:solidFill>
              </a:rPr>
              <a:t>t</a:t>
            </a:r>
            <a:r>
              <a:rPr lang="en-US" sz="2800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dirty="0" smtClean="0">
                <a:solidFill>
                  <a:srgbClr val="C00000"/>
                </a:solidFill>
              </a:rPr>
              <a:t>, </a:t>
            </a:r>
            <a:r>
              <a:rPr lang="en-US" sz="2800" dirty="0" err="1"/>
              <a:t>i</a:t>
            </a:r>
            <a:r>
              <a:rPr lang="en-US" sz="2800" baseline="-25000" dirty="0" err="1"/>
              <a:t>L</a:t>
            </a:r>
            <a:r>
              <a:rPr lang="en-US" sz="2800" baseline="-25000" dirty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becomes zero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and D</a:t>
            </a:r>
            <a:r>
              <a:rPr lang="en-US" sz="2800" baseline="-25000" dirty="0" smtClean="0">
                <a:solidFill>
                  <a:srgbClr val="C00000"/>
                </a:solidFill>
              </a:rPr>
              <a:t>+  </a:t>
            </a:r>
            <a:r>
              <a:rPr lang="en-US" sz="2800" dirty="0" smtClean="0">
                <a:solidFill>
                  <a:srgbClr val="C00000"/>
                </a:solidFill>
              </a:rPr>
              <a:t>becomes </a:t>
            </a:r>
            <a:r>
              <a:rPr lang="en-US" sz="2800" baseline="-250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off.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dirty="0" smtClean="0">
                <a:solidFill>
                  <a:srgbClr val="00B050"/>
                </a:solidFill>
              </a:rPr>
              <a:t>t</a:t>
            </a:r>
            <a:r>
              <a:rPr lang="en-US" sz="2800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dirty="0" smtClean="0">
                <a:solidFill>
                  <a:srgbClr val="00B050"/>
                </a:solidFill>
              </a:rPr>
              <a:t>) =  </a:t>
            </a:r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 smtClean="0"/>
          </a:p>
          <a:p>
            <a:r>
              <a:rPr lang="en-US" sz="2800" dirty="0" err="1" smtClean="0">
                <a:solidFill>
                  <a:srgbClr val="00B0F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B0F0"/>
                </a:solidFill>
              </a:rPr>
              <a:t>c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l-GR" sz="2800" dirty="0">
                <a:solidFill>
                  <a:srgbClr val="00B0F0"/>
                </a:solidFill>
              </a:rPr>
              <a:t>ω</a:t>
            </a:r>
            <a:r>
              <a:rPr lang="en-US" sz="2800" baseline="-25000" dirty="0" smtClean="0">
                <a:solidFill>
                  <a:srgbClr val="00B0F0"/>
                </a:solidFill>
              </a:rPr>
              <a:t>0</a:t>
            </a:r>
            <a:r>
              <a:rPr lang="en-US" sz="2800" dirty="0" smtClean="0">
                <a:solidFill>
                  <a:srgbClr val="00B0F0"/>
                </a:solidFill>
              </a:rPr>
              <a:t>t</a:t>
            </a:r>
            <a:r>
              <a:rPr lang="en-US" sz="2800" baseline="-25000" dirty="0" smtClean="0">
                <a:solidFill>
                  <a:srgbClr val="00B0F0"/>
                </a:solidFill>
              </a:rPr>
              <a:t>2</a:t>
            </a:r>
            <a:r>
              <a:rPr lang="en-US" sz="2800" dirty="0" smtClean="0">
                <a:solidFill>
                  <a:srgbClr val="00B0F0"/>
                </a:solidFill>
              </a:rPr>
              <a:t>) </a:t>
            </a:r>
            <a:r>
              <a:rPr lang="en-US" sz="2800" dirty="0">
                <a:solidFill>
                  <a:srgbClr val="00B0F0"/>
                </a:solidFill>
              </a:rPr>
              <a:t>=</a:t>
            </a:r>
            <a:endParaRPr lang="en-US" sz="2800" u="sng" dirty="0">
              <a:solidFill>
                <a:srgbClr val="00B0F0"/>
              </a:solidFill>
            </a:endParaRPr>
          </a:p>
          <a:p>
            <a:endParaRPr lang="en-US" sz="2800" u="sn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46100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4400" y="4511435"/>
            <a:ext cx="152400" cy="11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97489"/>
              </p:ext>
            </p:extLst>
          </p:nvPr>
        </p:nvGraphicFramePr>
        <p:xfrm>
          <a:off x="2286000" y="1066800"/>
          <a:ext cx="1524000" cy="7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5" imgW="888840" imgH="393480" progId="Equation.3">
                  <p:embed/>
                </p:oleObj>
              </mc:Choice>
              <mc:Fallback>
                <p:oleObj name="Equation" r:id="rId5" imgW="888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066800"/>
                        <a:ext cx="1524000" cy="7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81489"/>
              </p:ext>
            </p:extLst>
          </p:nvPr>
        </p:nvGraphicFramePr>
        <p:xfrm>
          <a:off x="2317750" y="1771650"/>
          <a:ext cx="10017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7750" y="1771650"/>
                        <a:ext cx="100171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71269"/>
              </p:ext>
            </p:extLst>
          </p:nvPr>
        </p:nvGraphicFramePr>
        <p:xfrm>
          <a:off x="2209800" y="3692236"/>
          <a:ext cx="10017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9" imgW="583920" imgH="393480" progId="Equation.3">
                  <p:embed/>
                </p:oleObj>
              </mc:Choice>
              <mc:Fallback>
                <p:oleObj name="Equation" r:id="rId9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9800" y="3692236"/>
                        <a:ext cx="100171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04918"/>
              </p:ext>
            </p:extLst>
          </p:nvPr>
        </p:nvGraphicFramePr>
        <p:xfrm>
          <a:off x="2057400" y="4720433"/>
          <a:ext cx="2286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11" imgW="1333440" imgH="431640" progId="Equation.3">
                  <p:embed/>
                </p:oleObj>
              </mc:Choice>
              <mc:Fallback>
                <p:oleObj name="Equation" r:id="rId11" imgW="1333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7400" y="4720433"/>
                        <a:ext cx="22860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46382"/>
              </p:ext>
            </p:extLst>
          </p:nvPr>
        </p:nvGraphicFramePr>
        <p:xfrm>
          <a:off x="2220913" y="5638800"/>
          <a:ext cx="6302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13" imgW="368280" imgH="228600" progId="Equation.3">
                  <p:embed/>
                </p:oleObj>
              </mc:Choice>
              <mc:Fallback>
                <p:oleObj name="Equation" r:id="rId13" imgW="368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20913" y="5638800"/>
                        <a:ext cx="63023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87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l-GR" u="sng" dirty="0">
                <a:solidFill>
                  <a:srgbClr val="C00000"/>
                </a:solidFill>
              </a:rPr>
              <a:t>ω</a:t>
            </a:r>
            <a:r>
              <a:rPr lang="en-US" u="sng" baseline="-25000" dirty="0" smtClean="0">
                <a:solidFill>
                  <a:srgbClr val="C00000"/>
                </a:solidFill>
              </a:rPr>
              <a:t>0</a:t>
            </a:r>
            <a:r>
              <a:rPr lang="en-US" u="sng" dirty="0" smtClean="0">
                <a:solidFill>
                  <a:srgbClr val="C00000"/>
                </a:solidFill>
              </a:rPr>
              <a:t>t</a:t>
            </a:r>
            <a:r>
              <a:rPr lang="en-US" u="sng" baseline="-25000" dirty="0" smtClean="0">
                <a:solidFill>
                  <a:srgbClr val="C00000"/>
                </a:solidFill>
              </a:rPr>
              <a:t>2  </a:t>
            </a:r>
            <a:r>
              <a:rPr lang="en-US" u="sng" dirty="0">
                <a:solidFill>
                  <a:srgbClr val="C00000"/>
                </a:solidFill>
              </a:rPr>
              <a:t>→ </a:t>
            </a:r>
            <a:r>
              <a:rPr lang="el-GR" u="sng" dirty="0">
                <a:solidFill>
                  <a:srgbClr val="C00000"/>
                </a:solidFill>
              </a:rPr>
              <a:t>ω</a:t>
            </a:r>
            <a:r>
              <a:rPr lang="en-US" u="sng" baseline="-25000" dirty="0" smtClean="0">
                <a:solidFill>
                  <a:srgbClr val="C00000"/>
                </a:solidFill>
              </a:rPr>
              <a:t>0</a:t>
            </a:r>
            <a:r>
              <a:rPr lang="en-US" u="sng" dirty="0" smtClean="0">
                <a:solidFill>
                  <a:srgbClr val="C00000"/>
                </a:solidFill>
              </a:rPr>
              <a:t>t</a:t>
            </a:r>
            <a:r>
              <a:rPr lang="en-US" u="sng" baseline="-25000" dirty="0" smtClean="0">
                <a:solidFill>
                  <a:srgbClr val="C00000"/>
                </a:solidFill>
              </a:rPr>
              <a:t>3</a:t>
            </a:r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All devices are off.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aseline="-25000" dirty="0" err="1" smtClean="0">
                <a:solidFill>
                  <a:srgbClr val="00B0F0"/>
                </a:solidFill>
              </a:rPr>
              <a:t>L</a:t>
            </a:r>
            <a:r>
              <a:rPr lang="en-US" baseline="-25000" dirty="0" smtClean="0">
                <a:solidFill>
                  <a:srgbClr val="00B0F0"/>
                </a:solidFill>
              </a:rPr>
              <a:t>   </a:t>
            </a:r>
            <a:r>
              <a:rPr lang="en-US" dirty="0" smtClean="0">
                <a:solidFill>
                  <a:srgbClr val="00B0F0"/>
                </a:solidFill>
              </a:rPr>
              <a:t>=  0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c</a:t>
            </a:r>
            <a:r>
              <a:rPr lang="en-US" baseline="-25000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= 2V</a:t>
            </a:r>
            <a:r>
              <a:rPr lang="en-US" baseline="-25000" dirty="0" smtClean="0">
                <a:solidFill>
                  <a:srgbClr val="7030A0"/>
                </a:solidFill>
              </a:rPr>
              <a:t>0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At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B050"/>
                </a:solidFill>
              </a:rPr>
              <a:t>/2  =  </a:t>
            </a:r>
            <a:r>
              <a:rPr lang="el-GR" dirty="0">
                <a:solidFill>
                  <a:srgbClr val="00B050"/>
                </a:solidFill>
              </a:rPr>
              <a:t>ω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3</a:t>
            </a:r>
            <a:r>
              <a:rPr lang="en-US" dirty="0" smtClean="0">
                <a:solidFill>
                  <a:srgbClr val="00B050"/>
                </a:solidFill>
              </a:rPr>
              <a:t>, 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T-  is turned on.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 is negative.   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At   (</a:t>
            </a:r>
            <a:r>
              <a:rPr lang="el-GR" dirty="0" smtClean="0">
                <a:solidFill>
                  <a:srgbClr val="00B050"/>
                </a:solidFill>
              </a:rPr>
              <a:t>ω</a:t>
            </a:r>
            <a:r>
              <a:rPr lang="en-US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3  </a:t>
            </a:r>
            <a:r>
              <a:rPr lang="en-US" dirty="0" smtClean="0">
                <a:solidFill>
                  <a:srgbClr val="00B050"/>
                </a:solidFill>
              </a:rPr>
              <a:t>+  </a:t>
            </a:r>
            <a:r>
              <a:rPr lang="el-GR" dirty="0" smtClean="0">
                <a:solidFill>
                  <a:srgbClr val="00B050"/>
                </a:solidFill>
              </a:rPr>
              <a:t>π</a:t>
            </a:r>
            <a:r>
              <a:rPr lang="en-US" dirty="0" smtClean="0">
                <a:solidFill>
                  <a:srgbClr val="00B050"/>
                </a:solidFill>
              </a:rPr>
              <a:t>)   </a:t>
            </a:r>
            <a:r>
              <a:rPr lang="en-US" dirty="0" err="1" smtClean="0">
                <a:solidFill>
                  <a:srgbClr val="00B050"/>
                </a:solidFill>
              </a:rPr>
              <a:t>i</a:t>
            </a:r>
            <a:r>
              <a:rPr lang="en-US" baseline="-25000" dirty="0" err="1" smtClean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 becomes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zero and T- becomes off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baseline="-25000" dirty="0" err="1" smtClean="0">
                <a:solidFill>
                  <a:srgbClr val="C00000"/>
                </a:solidFill>
              </a:rPr>
              <a:t>L</a:t>
            </a:r>
            <a:r>
              <a:rPr lang="en-US" baseline="-25000" dirty="0" smtClean="0">
                <a:solidFill>
                  <a:srgbClr val="C00000"/>
                </a:solidFill>
              </a:rPr>
              <a:t>  </a:t>
            </a:r>
            <a:r>
              <a:rPr lang="en-US" dirty="0" smtClean="0">
                <a:solidFill>
                  <a:srgbClr val="C00000"/>
                </a:solidFill>
              </a:rPr>
              <a:t>reverses in the positive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direction through D</a:t>
            </a:r>
            <a:r>
              <a:rPr lang="en-US" baseline="-25000" dirty="0" smtClean="0">
                <a:solidFill>
                  <a:srgbClr val="C00000"/>
                </a:solidFill>
              </a:rPr>
              <a:t>-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8194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53000" y="3507630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3000" y="358130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5" y="4929522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90654" y="5617752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00654" y="5912235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dirty="0"/>
                  <a:t>(1) 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5" y="1540520"/>
            <a:ext cx="7891397" cy="47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5" y="1467440"/>
            <a:ext cx="7883356" cy="50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dirty="0"/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31" y="1654812"/>
            <a:ext cx="7839919" cy="47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458" y="6404972"/>
            <a:ext cx="8391525" cy="57221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Steady-state characteristics of an SLR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60" y="3356975"/>
            <a:ext cx="2856264" cy="2901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" y="1381875"/>
            <a:ext cx="8159329" cy="18287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0675" y="494913"/>
            <a:ext cx="3463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 of SLR dc—dc converter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56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85" y="76200"/>
            <a:ext cx="7724591" cy="605578"/>
          </a:xfrm>
        </p:spPr>
        <p:txBody>
          <a:bodyPr>
            <a:normAutofit fontScale="90000"/>
          </a:bodyPr>
          <a:lstStyle/>
          <a:p>
            <a:r>
              <a:rPr lang="en-IN" sz="2700" b="1" dirty="0" smtClean="0">
                <a:solidFill>
                  <a:srgbClr val="C00000"/>
                </a:solidFill>
              </a:rPr>
              <a:t>PARALLEL-LOADED </a:t>
            </a:r>
            <a:r>
              <a:rPr lang="en-IN" sz="2700" b="1" dirty="0">
                <a:solidFill>
                  <a:srgbClr val="C00000"/>
                </a:solidFill>
              </a:rPr>
              <a:t>RESONANT (PLR) dc-dc CONVERTERS</a:t>
            </a:r>
            <a:r>
              <a:rPr lang="en-IN" sz="1950" i="1" dirty="0"/>
              <a:t/>
            </a:r>
            <a:br>
              <a:rPr lang="en-IN" sz="1950" i="1" dirty="0"/>
            </a:br>
            <a:endParaRPr lang="en-IN" sz="19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1" y="626301"/>
            <a:ext cx="8584199" cy="4957696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rgbClr val="00B050"/>
                </a:solidFill>
              </a:rPr>
              <a:t>The series-resonant tank is formed by </a:t>
            </a:r>
            <a:r>
              <a:rPr lang="en-IN" sz="2800" dirty="0" err="1">
                <a:solidFill>
                  <a:srgbClr val="00B050"/>
                </a:solidFill>
              </a:rPr>
              <a:t>L</a:t>
            </a:r>
            <a:r>
              <a:rPr lang="en-IN" sz="2800" baseline="-25000" dirty="0" err="1">
                <a:solidFill>
                  <a:srgbClr val="00B050"/>
                </a:solidFill>
              </a:rPr>
              <a:t>r</a:t>
            </a:r>
            <a:r>
              <a:rPr lang="en-IN" sz="2800" dirty="0">
                <a:solidFill>
                  <a:srgbClr val="00B050"/>
                </a:solidFill>
              </a:rPr>
              <a:t> and C</a:t>
            </a:r>
            <a:r>
              <a:rPr lang="en-IN" sz="2800" baseline="-25000" dirty="0">
                <a:solidFill>
                  <a:srgbClr val="00B050"/>
                </a:solidFill>
              </a:rPr>
              <a:t>r</a:t>
            </a:r>
            <a:r>
              <a:rPr lang="en-IN" dirty="0"/>
              <a:t> </a:t>
            </a:r>
          </a:p>
          <a:p>
            <a:pPr algn="just"/>
            <a:r>
              <a:rPr lang="en-IN" sz="2800" dirty="0">
                <a:solidFill>
                  <a:srgbClr val="00B0F0"/>
                </a:solidFill>
              </a:rPr>
              <a:t>Output load appears in parallel with the resonant tank</a:t>
            </a:r>
          </a:p>
          <a:p>
            <a:pPr algn="just"/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48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24399" y="4165403"/>
            <a:ext cx="220045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/>
              <a:t>Half-Bridge PLR </a:t>
            </a:r>
            <a:r>
              <a:rPr lang="en-IN" sz="1350" dirty="0" smtClean="0"/>
              <a:t>converter</a:t>
            </a:r>
            <a:r>
              <a:rPr lang="en-IN" sz="1350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57400"/>
            <a:ext cx="5629451" cy="19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96" y="295736"/>
            <a:ext cx="7378394" cy="458568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voltage across the resonant-tank capacitor Cr is rectified, filtered, and then supplied to the </a:t>
            </a:r>
            <a:r>
              <a:rPr lang="en-IN" dirty="0" smtClean="0"/>
              <a:t>load</a:t>
            </a:r>
          </a:p>
          <a:p>
            <a:pPr algn="just"/>
            <a:r>
              <a:rPr lang="en-IN" dirty="0" smtClean="0"/>
              <a:t>Current </a:t>
            </a:r>
            <a:r>
              <a:rPr lang="en-IN" dirty="0"/>
              <a:t>through the output filter inductor </a:t>
            </a:r>
            <a:r>
              <a:rPr lang="en-IN" dirty="0" smtClean="0"/>
              <a:t>is assumed </a:t>
            </a:r>
            <a:r>
              <a:rPr lang="en-IN" dirty="0"/>
              <a:t>to be a ripple-free dc current </a:t>
            </a:r>
            <a:r>
              <a:rPr lang="en-IN" dirty="0" smtClean="0"/>
              <a:t>Io </a:t>
            </a:r>
            <a:r>
              <a:rPr lang="en-IN" dirty="0"/>
              <a:t>during a </a:t>
            </a:r>
            <a:r>
              <a:rPr lang="en-IN" dirty="0" smtClean="0"/>
              <a:t>switching frequency </a:t>
            </a:r>
            <a:r>
              <a:rPr lang="en-IN" dirty="0"/>
              <a:t>time </a:t>
            </a:r>
            <a:r>
              <a:rPr lang="en-IN" dirty="0" smtClean="0"/>
              <a:t>period (at high </a:t>
            </a:r>
            <a:r>
              <a:rPr lang="en-IN" dirty="0"/>
              <a:t>switching frequency and a sufficiently large value of the filter </a:t>
            </a:r>
            <a:r>
              <a:rPr lang="en-IN" dirty="0" smtClean="0"/>
              <a:t>inductor)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The voltage across the resonant tank depends on the devices conducting as follows:</a:t>
            </a:r>
          </a:p>
          <a:p>
            <a:pPr marL="0" indent="0" algn="just">
              <a:buNone/>
            </a:pPr>
            <a:r>
              <a:rPr lang="en-IN" dirty="0" smtClean="0"/>
              <a:t>		T</a:t>
            </a:r>
            <a:r>
              <a:rPr lang="en-IN" dirty="0"/>
              <a:t>+ </a:t>
            </a:r>
            <a:r>
              <a:rPr lang="en-IN" dirty="0" smtClean="0"/>
              <a:t>or  D</a:t>
            </a:r>
            <a:r>
              <a:rPr lang="en-IN" dirty="0"/>
              <a:t>+ </a:t>
            </a:r>
            <a:r>
              <a:rPr lang="en-IN" dirty="0" smtClean="0"/>
              <a:t>conducting</a:t>
            </a:r>
            <a:r>
              <a:rPr lang="en-IN" dirty="0"/>
              <a:t>:  V</a:t>
            </a:r>
            <a:r>
              <a:rPr lang="en-IN" baseline="-25000" dirty="0"/>
              <a:t>AB</a:t>
            </a:r>
            <a:r>
              <a:rPr lang="en-IN" dirty="0"/>
              <a:t> </a:t>
            </a:r>
            <a:r>
              <a:rPr lang="en-IN" dirty="0" smtClean="0"/>
              <a:t>= +1/2 V</a:t>
            </a:r>
            <a:r>
              <a:rPr lang="en-IN" baseline="-25000" dirty="0" smtClean="0"/>
              <a:t>D</a:t>
            </a:r>
            <a:r>
              <a:rPr lang="en-IN" dirty="0" smtClean="0"/>
              <a:t> </a:t>
            </a:r>
            <a:r>
              <a:rPr lang="en-IN" dirty="0"/>
              <a:t>	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smtClean="0"/>
              <a:t>	T-  or  D- </a:t>
            </a:r>
            <a:r>
              <a:rPr lang="en-IN" dirty="0"/>
              <a:t>conducting: </a:t>
            </a:r>
            <a:r>
              <a:rPr lang="en-IN" dirty="0" smtClean="0"/>
              <a:t>   V</a:t>
            </a:r>
            <a:r>
              <a:rPr lang="en-IN" baseline="-25000" dirty="0" smtClean="0"/>
              <a:t>AB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-1/2 </a:t>
            </a:r>
            <a:r>
              <a:rPr lang="en-IN" dirty="0"/>
              <a:t>V</a:t>
            </a:r>
            <a:r>
              <a:rPr lang="en-IN" baseline="-25000" dirty="0"/>
              <a:t>D</a:t>
            </a:r>
            <a:r>
              <a:rPr lang="en-IN" dirty="0"/>
              <a:t>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49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55" y="4096011"/>
            <a:ext cx="4307121" cy="2359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46902" y="6455746"/>
            <a:ext cx="15888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350" dirty="0"/>
              <a:t> Equivalent circuit </a:t>
            </a:r>
          </a:p>
        </p:txBody>
      </p:sp>
    </p:spTree>
    <p:extLst>
      <p:ext uri="{BB962C8B-B14F-4D97-AF65-F5344CB8AC3E}">
        <p14:creationId xmlns:p14="http://schemas.microsoft.com/office/powerpoint/2010/main" val="250275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53542" cy="433597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Dissipative snubbers </a:t>
            </a:r>
            <a:r>
              <a:rPr lang="en-IN" sz="3200" b="1" u="sng" dirty="0" smtClean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circuits: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0" y="1025833"/>
            <a:ext cx="6456017" cy="314661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sz="3100" b="1" dirty="0">
                <a:solidFill>
                  <a:srgbClr val="00B050"/>
                </a:solidFill>
              </a:rPr>
              <a:t>The switch </a:t>
            </a:r>
            <a:r>
              <a:rPr lang="en-IN" sz="3100" b="1" dirty="0" smtClean="0">
                <a:solidFill>
                  <a:srgbClr val="00B050"/>
                </a:solidFill>
              </a:rPr>
              <a:t>stresses can </a:t>
            </a:r>
            <a:r>
              <a:rPr lang="en-IN" sz="3100" b="1" dirty="0">
                <a:solidFill>
                  <a:srgbClr val="00B050"/>
                </a:solidFill>
              </a:rPr>
              <a:t>be reduced by connecting simple dissipative circuits </a:t>
            </a:r>
            <a:r>
              <a:rPr lang="en-IN" sz="3100" b="1" dirty="0" smtClean="0">
                <a:solidFill>
                  <a:srgbClr val="00B050"/>
                </a:solidFill>
              </a:rPr>
              <a:t>in </a:t>
            </a:r>
            <a:r>
              <a:rPr lang="en-IN" sz="3100" b="1" dirty="0">
                <a:solidFill>
                  <a:srgbClr val="00B050"/>
                </a:solidFill>
              </a:rPr>
              <a:t>series and parallel with the switches in the switch-mode converters</a:t>
            </a:r>
            <a:r>
              <a:rPr lang="en-IN" sz="3100" b="1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IN" sz="3100" b="1" dirty="0" smtClean="0">
                <a:solidFill>
                  <a:srgbClr val="00B0F0"/>
                </a:solidFill>
              </a:rPr>
              <a:t>These snubbers </a:t>
            </a:r>
            <a:r>
              <a:rPr lang="en-IN" sz="3100" b="1" dirty="0">
                <a:solidFill>
                  <a:srgbClr val="00B0F0"/>
                </a:solidFill>
              </a:rPr>
              <a:t>shift the switching power loss from the switch to the snubber circuit and therefore do not provide a reduction in the overall switching power loss.</a:t>
            </a:r>
          </a:p>
          <a:p>
            <a:pPr algn="just"/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24" y="1502014"/>
            <a:ext cx="2219826" cy="458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503093"/>
            <a:ext cx="3021282" cy="21253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3306" y="6090714"/>
            <a:ext cx="76037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Switching loci with snubbers</a:t>
            </a:r>
            <a:r>
              <a:rPr lang="en-IN" sz="1350" dirty="0"/>
              <a:t>					           </a:t>
            </a: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Dissipative snubbers circuits 						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4987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756" y="406313"/>
            <a:ext cx="7053542" cy="1050398"/>
          </a:xfrm>
        </p:spPr>
        <p:txBody>
          <a:bodyPr/>
          <a:lstStyle/>
          <a:p>
            <a:pPr marL="300038" lvl="1" algn="ctr"/>
            <a:r>
              <a:rPr lang="en-IN" sz="2100" b="1" dirty="0">
                <a:solidFill>
                  <a:srgbClr val="FF0000"/>
                </a:solidFill>
              </a:rPr>
              <a:t>MODES OF OPERATION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(1) Discontinuous-Conduction Mode</a:t>
            </a:r>
            <a:endParaRPr lang="en-IN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9" y="1544876"/>
            <a:ext cx="7514635" cy="49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3" y="1654812"/>
            <a:ext cx="7994599" cy="4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b="1" smtClean="0"/>
              <a:pPr/>
              <a:t>52</a:t>
            </a:fld>
            <a:endParaRPr lang="en-IN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3" y="1654812"/>
            <a:ext cx="8033116" cy="46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1" dirty="0">
                <a:solidFill>
                  <a:srgbClr val="FFC000"/>
                </a:solidFill>
              </a:rPr>
              <a:t> (c) Hybrid  RESONANT dc-dc CONVERTERS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63423"/>
            <a:ext cx="8972550" cy="314661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This topology consists of a series-resonant circuit </a:t>
            </a:r>
            <a:endParaRPr lang="en-IN" dirty="0" smtClean="0"/>
          </a:p>
          <a:p>
            <a:r>
              <a:rPr lang="en-IN" dirty="0" smtClean="0"/>
              <a:t>load </a:t>
            </a:r>
            <a:r>
              <a:rPr lang="en-IN" dirty="0"/>
              <a:t>connected in parallel with only part of the capacitance, for example, one-third of the capacitance, and the other two-thirds of the capacitance appears in series. </a:t>
            </a:r>
            <a:endParaRPr lang="en-IN" dirty="0" smtClean="0"/>
          </a:p>
          <a:p>
            <a:r>
              <a:rPr lang="en-IN" dirty="0" smtClean="0"/>
              <a:t>Have the advantageous of </a:t>
            </a:r>
            <a:r>
              <a:rPr lang="en-IN" dirty="0"/>
              <a:t>both the SLR and the PI-R </a:t>
            </a:r>
            <a:r>
              <a:rPr lang="en-IN" dirty="0" smtClean="0"/>
              <a:t>converters</a:t>
            </a:r>
          </a:p>
          <a:p>
            <a:pPr lvl="1"/>
            <a:r>
              <a:rPr lang="en-IN" dirty="0" smtClean="0"/>
              <a:t>SLR </a:t>
            </a:r>
            <a:r>
              <a:rPr lang="en-IN" dirty="0"/>
              <a:t>convener offers an inherent </a:t>
            </a:r>
            <a:r>
              <a:rPr lang="en-IN" dirty="0" smtClean="0"/>
              <a:t>current </a:t>
            </a:r>
            <a:r>
              <a:rPr lang="en-IN" dirty="0"/>
              <a:t>limiting under </a:t>
            </a:r>
            <a:r>
              <a:rPr lang="en-IN" dirty="0" smtClean="0"/>
              <a:t>short circuit </a:t>
            </a:r>
            <a:r>
              <a:rPr lang="en-IN" dirty="0"/>
              <a:t>conditions </a:t>
            </a:r>
            <a:endParaRPr lang="en-IN" dirty="0" smtClean="0"/>
          </a:p>
          <a:p>
            <a:pPr lvl="1"/>
            <a:r>
              <a:rPr lang="en-IN" dirty="0" smtClean="0"/>
              <a:t>PLR </a:t>
            </a:r>
            <a:r>
              <a:rPr lang="en-IN" dirty="0"/>
              <a:t>converter acts as a voltage </a:t>
            </a:r>
            <a:r>
              <a:rPr lang="en-IN" dirty="0" smtClean="0"/>
              <a:t>source and </a:t>
            </a:r>
            <a:r>
              <a:rPr lang="en-IN" dirty="0"/>
              <a:t>thus regulating </a:t>
            </a:r>
            <a:r>
              <a:rPr lang="en-IN" dirty="0" smtClean="0"/>
              <a:t>its </a:t>
            </a:r>
            <a:r>
              <a:rPr lang="en-IN" dirty="0"/>
              <a:t>voltage at no load with a high-Q resonant tank is not a problem. </a:t>
            </a:r>
            <a:endParaRPr lang="en-IN" dirty="0" smtClean="0"/>
          </a:p>
          <a:p>
            <a:pPr marL="342900" lvl="1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53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3" y="4009616"/>
            <a:ext cx="6293977" cy="25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369" y="221188"/>
            <a:ext cx="8554452" cy="1050398"/>
          </a:xfrm>
        </p:spPr>
        <p:txBody>
          <a:bodyPr/>
          <a:lstStyle/>
          <a:p>
            <a:pPr algn="ctr"/>
            <a:r>
              <a:rPr lang="en-IN" sz="1800" b="1" dirty="0">
                <a:solidFill>
                  <a:srgbClr val="FFC000"/>
                </a:solidFill>
              </a:rPr>
              <a:t>1(B) CURRENT-SOURCE PARALLEL-RESONANT DC-AC INVERTERS</a:t>
            </a:r>
            <a:br>
              <a:rPr lang="en-IN" sz="1800" b="1" dirty="0">
                <a:solidFill>
                  <a:srgbClr val="FFC000"/>
                </a:solidFill>
              </a:rPr>
            </a:br>
            <a:r>
              <a:rPr lang="en-IN" sz="1800" b="1" dirty="0">
                <a:solidFill>
                  <a:srgbClr val="FFC000"/>
                </a:solidFill>
              </a:rPr>
              <a:t> </a:t>
            </a:r>
            <a:r>
              <a:rPr lang="en-IN" sz="1350" b="1" dirty="0">
                <a:solidFill>
                  <a:srgbClr val="FFC000"/>
                </a:solidFill>
              </a:rPr>
              <a:t>FOR INDUCTION HEATING</a:t>
            </a:r>
            <a:r>
              <a:rPr lang="en-IN" sz="1800" b="1" dirty="0">
                <a:solidFill>
                  <a:srgbClr val="FFC000"/>
                </a:solidFill>
              </a:rPr>
              <a:t/>
            </a:r>
            <a:br>
              <a:rPr lang="en-IN" sz="1800" b="1" dirty="0">
                <a:solidFill>
                  <a:srgbClr val="FFC000"/>
                </a:solidFill>
              </a:rPr>
            </a:b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68" y="3615242"/>
            <a:ext cx="8642959" cy="3189769"/>
          </a:xfrm>
        </p:spPr>
        <p:txBody>
          <a:bodyPr>
            <a:normAutofit/>
          </a:bodyPr>
          <a:lstStyle/>
          <a:p>
            <a:pPr algn="just"/>
            <a:r>
              <a:rPr lang="en-IN" sz="2200" dirty="0" smtClean="0"/>
              <a:t>a </a:t>
            </a:r>
            <a:r>
              <a:rPr lang="en-IN" sz="2200" dirty="0"/>
              <a:t>square-wave current source is applied to a parallel-resonant </a:t>
            </a:r>
            <a:r>
              <a:rPr lang="en-IN" sz="2200" dirty="0" smtClean="0"/>
              <a:t>load</a:t>
            </a:r>
          </a:p>
          <a:p>
            <a:pPr algn="just"/>
            <a:r>
              <a:rPr lang="en-IN" sz="2200" dirty="0" smtClean="0"/>
              <a:t>The </a:t>
            </a:r>
            <a:r>
              <a:rPr lang="en-IN" sz="2200" dirty="0"/>
              <a:t>induction coil and the load (RL combination) are </a:t>
            </a:r>
            <a:r>
              <a:rPr lang="en-IN" sz="2200" dirty="0" smtClean="0"/>
              <a:t>modelled </a:t>
            </a:r>
            <a:r>
              <a:rPr lang="en-IN" sz="2200" dirty="0"/>
              <a:t>by means of a parallel combination of equivalent </a:t>
            </a:r>
            <a:r>
              <a:rPr lang="en-IN" sz="2200" dirty="0" err="1"/>
              <a:t>R</a:t>
            </a:r>
            <a:r>
              <a:rPr lang="en-IN" sz="2200" baseline="-25000" dirty="0" err="1"/>
              <a:t>load</a:t>
            </a:r>
            <a:r>
              <a:rPr lang="en-IN" sz="2200" dirty="0"/>
              <a:t> and </a:t>
            </a:r>
            <a:r>
              <a:rPr lang="en-IN" sz="2200" dirty="0" err="1"/>
              <a:t>L</a:t>
            </a:r>
            <a:r>
              <a:rPr lang="en-IN" sz="2200" baseline="-25000" dirty="0" err="1"/>
              <a:t>r</a:t>
            </a:r>
            <a:r>
              <a:rPr lang="en-IN" sz="2200" dirty="0"/>
              <a:t>, rather than a series RL. </a:t>
            </a:r>
            <a:endParaRPr lang="en-IN" sz="2200" dirty="0" smtClean="0"/>
          </a:p>
          <a:p>
            <a:pPr algn="just"/>
            <a:r>
              <a:rPr lang="en-IN" sz="2200" dirty="0" smtClean="0"/>
              <a:t>The </a:t>
            </a:r>
            <a:r>
              <a:rPr lang="en-IN" sz="2200" dirty="0"/>
              <a:t>capacitor C</a:t>
            </a:r>
            <a:r>
              <a:rPr lang="en-IN" sz="2200" baseline="-25000" dirty="0"/>
              <a:t>r</a:t>
            </a:r>
            <a:r>
              <a:rPr lang="en-IN" sz="2200" dirty="0"/>
              <a:t> is added to resonate </a:t>
            </a:r>
            <a:r>
              <a:rPr lang="en-IN" sz="2200" dirty="0" smtClean="0"/>
              <a:t>with </a:t>
            </a:r>
            <a:r>
              <a:rPr lang="en-IN" sz="2200" dirty="0" err="1" smtClean="0"/>
              <a:t>L</a:t>
            </a:r>
            <a:r>
              <a:rPr lang="en-IN" sz="2200" baseline="-25000" dirty="0" err="1" smtClean="0"/>
              <a:t>r</a:t>
            </a:r>
            <a:r>
              <a:rPr lang="en-IN" sz="2200" dirty="0" smtClean="0"/>
              <a:t> </a:t>
            </a:r>
            <a:r>
              <a:rPr lang="en-IN" sz="2200" dirty="0"/>
              <a:t>in parallel. </a:t>
            </a:r>
            <a:endParaRPr lang="en-IN" sz="2200" dirty="0" smtClean="0"/>
          </a:p>
          <a:p>
            <a:pPr algn="just"/>
            <a:r>
              <a:rPr lang="en-IN" sz="2200" dirty="0" smtClean="0"/>
              <a:t>It </a:t>
            </a:r>
            <a:r>
              <a:rPr lang="en-IN" sz="2200" dirty="0"/>
              <a:t>is assumed that the harmonic </a:t>
            </a:r>
            <a:r>
              <a:rPr lang="en-IN" sz="2200" dirty="0" smtClean="0"/>
              <a:t>impedance </a:t>
            </a:r>
            <a:r>
              <a:rPr lang="en-IN" sz="2200" dirty="0"/>
              <a:t>of the parallel-resonant load at the harmonic frequencies of the input current source is negligibly small, thus resulting in an essentially sinusoidal voltage </a:t>
            </a:r>
            <a:r>
              <a:rPr lang="en-IN" sz="2200" i="1" dirty="0"/>
              <a:t>v</a:t>
            </a:r>
            <a:r>
              <a:rPr lang="en-IN" sz="2200" i="1" baseline="-25000" dirty="0" smtClean="0"/>
              <a:t>o</a:t>
            </a:r>
            <a:r>
              <a:rPr lang="en-IN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1" y="1271586"/>
            <a:ext cx="7187285" cy="2135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6158" y="942084"/>
            <a:ext cx="179600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 phasor diagram 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8843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29" y="110240"/>
            <a:ext cx="7545402" cy="1050398"/>
          </a:xfrm>
        </p:spPr>
        <p:txBody>
          <a:bodyPr/>
          <a:lstStyle/>
          <a:p>
            <a:r>
              <a:rPr lang="en-IN" sz="2100" b="1" dirty="0" smtClean="0">
                <a:solidFill>
                  <a:srgbClr val="FFC000"/>
                </a:solidFill>
              </a:rPr>
              <a:t>Current-source parallel-resonant </a:t>
            </a:r>
            <a:r>
              <a:rPr lang="en-IN" sz="2100" b="1" dirty="0">
                <a:solidFill>
                  <a:srgbClr val="FFC000"/>
                </a:solidFill>
              </a:rPr>
              <a:t>inverter for induction heating:</a:t>
            </a:r>
            <a:br>
              <a:rPr lang="en-IN" sz="2100" b="1" dirty="0">
                <a:solidFill>
                  <a:srgbClr val="FFC000"/>
                </a:solidFill>
              </a:rPr>
            </a:br>
            <a:endParaRPr lang="en-IN" sz="21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9" y="588723"/>
            <a:ext cx="7427934" cy="359133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 smtClean="0"/>
              <a:t>A small inductance </a:t>
            </a:r>
            <a:r>
              <a:rPr lang="en-IN" dirty="0" err="1"/>
              <a:t>Lc</a:t>
            </a:r>
            <a:r>
              <a:rPr lang="en-IN" dirty="0"/>
              <a:t> </a:t>
            </a:r>
            <a:r>
              <a:rPr lang="en-IN" dirty="0" smtClean="0"/>
              <a:t>( in </a:t>
            </a:r>
            <a:r>
              <a:rPr lang="en-IN" dirty="0"/>
              <a:t>series with </a:t>
            </a:r>
            <a:r>
              <a:rPr lang="en-IN" dirty="0" smtClean="0"/>
              <a:t>resonant load) is used to </a:t>
            </a:r>
            <a:r>
              <a:rPr lang="en-IN" dirty="0"/>
              <a:t>avoid a large di/</a:t>
            </a:r>
            <a:r>
              <a:rPr lang="en-IN" dirty="0" err="1"/>
              <a:t>dt</a:t>
            </a:r>
            <a:r>
              <a:rPr lang="en-IN" dirty="0"/>
              <a:t> (during current commutation) through the inverter </a:t>
            </a:r>
            <a:r>
              <a:rPr lang="en-IN" dirty="0" smtClean="0"/>
              <a:t>Thyristors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inverter </a:t>
            </a:r>
            <a:r>
              <a:rPr lang="en-IN" dirty="0" smtClean="0"/>
              <a:t>output </a:t>
            </a:r>
            <a:r>
              <a:rPr lang="en-IN" dirty="0"/>
              <a:t>current io therefore deviates from its idealized square-wave shape and becomes </a:t>
            </a:r>
            <a:r>
              <a:rPr lang="en-IN" dirty="0" smtClean="0"/>
              <a:t>trapezoidal</a:t>
            </a:r>
          </a:p>
          <a:p>
            <a:pPr algn="just"/>
            <a:r>
              <a:rPr lang="en-IN" dirty="0" smtClean="0"/>
              <a:t>Power output of this inverter is controlled by controlling  its switching frequency or DC current Id </a:t>
            </a:r>
            <a:endParaRPr lang="en-IN" dirty="0"/>
          </a:p>
          <a:p>
            <a:pPr algn="just"/>
            <a:r>
              <a:rPr lang="en-IN" dirty="0"/>
              <a:t>A</a:t>
            </a:r>
            <a:r>
              <a:rPr lang="en-IN" dirty="0" smtClean="0"/>
              <a:t>fter </a:t>
            </a:r>
            <a:r>
              <a:rPr lang="en-IN" dirty="0"/>
              <a:t>the </a:t>
            </a:r>
            <a:r>
              <a:rPr lang="en-IN" dirty="0" smtClean="0"/>
              <a:t>thyristor stops conducting, </a:t>
            </a:r>
            <a:r>
              <a:rPr lang="en-IN" dirty="0"/>
              <a:t>a reverse voltage appears across it for a time interval equal to </a:t>
            </a:r>
            <a:r>
              <a:rPr lang="el-GR" dirty="0" smtClean="0"/>
              <a:t>γ</a:t>
            </a:r>
            <a:r>
              <a:rPr lang="en-IN" dirty="0" smtClean="0"/>
              <a:t>/</a:t>
            </a:r>
            <a:r>
              <a:rPr lang="el-GR" dirty="0" smtClean="0"/>
              <a:t>ω</a:t>
            </a:r>
            <a:r>
              <a:rPr lang="en-IN" baseline="-25000" dirty="0" smtClean="0"/>
              <a:t>s</a:t>
            </a:r>
            <a:r>
              <a:rPr lang="en-IN" dirty="0" smtClean="0"/>
              <a:t> and thyristor has to </a:t>
            </a:r>
            <a:r>
              <a:rPr lang="en-IN" dirty="0"/>
              <a:t>block a forward-polarity voltage. </a:t>
            </a:r>
            <a:endParaRPr lang="en-IN" dirty="0" smtClean="0"/>
          </a:p>
          <a:p>
            <a:pPr algn="just"/>
            <a:r>
              <a:rPr lang="en-IN" dirty="0" smtClean="0"/>
              <a:t>Therefore</a:t>
            </a:r>
            <a:r>
              <a:rPr lang="en-IN" dirty="0"/>
              <a:t>, </a:t>
            </a:r>
            <a:r>
              <a:rPr lang="el-GR" dirty="0"/>
              <a:t>γ</a:t>
            </a:r>
            <a:r>
              <a:rPr lang="en-IN" dirty="0"/>
              <a:t>/</a:t>
            </a:r>
            <a:r>
              <a:rPr lang="el-GR" dirty="0"/>
              <a:t>ω</a:t>
            </a:r>
            <a:r>
              <a:rPr lang="en-IN" baseline="-25000" dirty="0"/>
              <a:t>s</a:t>
            </a:r>
            <a:r>
              <a:rPr lang="en-IN" dirty="0"/>
              <a:t> </a:t>
            </a:r>
            <a:r>
              <a:rPr lang="en-IN" dirty="0" smtClean="0"/>
              <a:t>should </a:t>
            </a:r>
            <a:r>
              <a:rPr lang="en-IN" dirty="0"/>
              <a:t>be sufficiently  than the turn-off time </a:t>
            </a:r>
            <a:r>
              <a:rPr lang="en-IN" dirty="0" err="1"/>
              <a:t>tq</a:t>
            </a:r>
            <a:r>
              <a:rPr lang="en-IN" dirty="0"/>
              <a:t> of </a:t>
            </a:r>
            <a:r>
              <a:rPr lang="en-IN" dirty="0" smtClean="0"/>
              <a:t>the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thyristor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9" y="4692330"/>
            <a:ext cx="5093921" cy="1732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09" y="3848359"/>
            <a:ext cx="3289365" cy="25857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7446" y="6424348"/>
            <a:ext cx="775422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b="1" dirty="0"/>
              <a:t>(a) circuit						 (b) waveforms	</a:t>
            </a:r>
          </a:p>
        </p:txBody>
      </p:sp>
    </p:spTree>
    <p:extLst>
      <p:ext uri="{BB962C8B-B14F-4D97-AF65-F5344CB8AC3E}">
        <p14:creationId xmlns:p14="http://schemas.microsoft.com/office/powerpoint/2010/main" val="7770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6" y="0"/>
            <a:ext cx="7055380" cy="1400530"/>
          </a:xfrm>
        </p:spPr>
        <p:txBody>
          <a:bodyPr/>
          <a:lstStyle/>
          <a:p>
            <a:r>
              <a:rPr lang="en-IN" sz="2400" b="1" dirty="0">
                <a:solidFill>
                  <a:srgbClr val="FFC000"/>
                </a:solidFill>
              </a:rPr>
              <a:t>1(C) CLASS E CONVERTERS</a:t>
            </a:r>
            <a:r>
              <a:rPr lang="en-IN" b="1" dirty="0">
                <a:solidFill>
                  <a:srgbClr val="FFC000"/>
                </a:solidFill>
              </a:rPr>
              <a:t/>
            </a:r>
            <a:br>
              <a:rPr lang="en-IN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06" y="493294"/>
            <a:ext cx="8606757" cy="601578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 smtClean="0"/>
              <a:t>Load </a:t>
            </a:r>
            <a:r>
              <a:rPr lang="en-IN" dirty="0"/>
              <a:t>is supplied through the sharply tuned series-resonant circuit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smtClean="0"/>
              <a:t>which  results </a:t>
            </a:r>
            <a:r>
              <a:rPr lang="en-IN" dirty="0"/>
              <a:t>in </a:t>
            </a:r>
            <a:r>
              <a:rPr lang="en-IN" dirty="0" smtClean="0"/>
              <a:t>a sinusoidal output current. 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input to the converter is </a:t>
            </a:r>
            <a:r>
              <a:rPr lang="en-IN" dirty="0" smtClean="0"/>
              <a:t>fed through </a:t>
            </a:r>
            <a:r>
              <a:rPr lang="en-IN" dirty="0"/>
              <a:t>a sufficiently large </a:t>
            </a:r>
            <a:r>
              <a:rPr lang="en-IN" dirty="0" smtClean="0"/>
              <a:t>inductor</a:t>
            </a:r>
          </a:p>
          <a:p>
            <a:pPr algn="just"/>
            <a:r>
              <a:rPr lang="en-IN" dirty="0" smtClean="0"/>
              <a:t> Therefore, in </a:t>
            </a:r>
            <a:r>
              <a:rPr lang="en-IN" dirty="0"/>
              <a:t>steady  state, the input to the converter is a dc current source </a:t>
            </a:r>
            <a:r>
              <a:rPr lang="en-IN" dirty="0" smtClean="0"/>
              <a:t>Id (where the </a:t>
            </a:r>
            <a:r>
              <a:rPr lang="en-IN" dirty="0"/>
              <a:t>current magnitude </a:t>
            </a:r>
            <a:r>
              <a:rPr lang="en-IN" dirty="0" smtClean="0"/>
              <a:t>depends </a:t>
            </a:r>
            <a:r>
              <a:rPr lang="en-IN" dirty="0"/>
              <a:t>on the power </a:t>
            </a:r>
            <a:r>
              <a:rPr lang="en-IN" dirty="0" smtClean="0"/>
              <a:t>output)</a:t>
            </a:r>
          </a:p>
          <a:p>
            <a:pPr algn="just"/>
            <a:r>
              <a:rPr lang="en-IN" b="1" dirty="0" smtClean="0"/>
              <a:t>Advantages</a:t>
            </a:r>
          </a:p>
          <a:p>
            <a:pPr lvl="1" algn="just"/>
            <a:r>
              <a:rPr lang="en-IN" dirty="0"/>
              <a:t>E</a:t>
            </a:r>
            <a:r>
              <a:rPr lang="en-IN" dirty="0" smtClean="0"/>
              <a:t>limination </a:t>
            </a:r>
            <a:r>
              <a:rPr lang="en-IN" dirty="0"/>
              <a:t>of switching </a:t>
            </a:r>
            <a:r>
              <a:rPr lang="en-IN" dirty="0" smtClean="0"/>
              <a:t>losses</a:t>
            </a:r>
          </a:p>
          <a:p>
            <a:pPr lvl="1" algn="just"/>
            <a:r>
              <a:rPr lang="en-IN" dirty="0" smtClean="0"/>
              <a:t>Reduction </a:t>
            </a:r>
            <a:r>
              <a:rPr lang="en-IN" dirty="0"/>
              <a:t>in </a:t>
            </a:r>
            <a:r>
              <a:rPr lang="en-IN" dirty="0" smtClean="0"/>
              <a:t>EMI</a:t>
            </a:r>
          </a:p>
          <a:p>
            <a:pPr lvl="1" algn="just"/>
            <a:r>
              <a:rPr lang="en-IN" dirty="0"/>
              <a:t>P</a:t>
            </a:r>
            <a:r>
              <a:rPr lang="en-IN" dirty="0" smtClean="0"/>
              <a:t>roduces </a:t>
            </a:r>
            <a:r>
              <a:rPr lang="en-IN" dirty="0"/>
              <a:t>a sinusoidal output </a:t>
            </a:r>
            <a:r>
              <a:rPr lang="en-IN" dirty="0" smtClean="0"/>
              <a:t>current with a single-switch</a:t>
            </a:r>
          </a:p>
          <a:p>
            <a:pPr algn="just"/>
            <a:r>
              <a:rPr lang="en-IN" b="1" dirty="0" smtClean="0"/>
              <a:t>Disadvantages: </a:t>
            </a:r>
          </a:p>
          <a:p>
            <a:pPr lvl="1" algn="just"/>
            <a:r>
              <a:rPr lang="en-IN" dirty="0" smtClean="0"/>
              <a:t>high </a:t>
            </a:r>
            <a:r>
              <a:rPr lang="en-IN" dirty="0"/>
              <a:t>peak voltage and current associated with the </a:t>
            </a:r>
            <a:r>
              <a:rPr lang="en-IN" dirty="0" smtClean="0"/>
              <a:t>switch</a:t>
            </a:r>
          </a:p>
          <a:p>
            <a:pPr lvl="1" algn="just"/>
            <a:r>
              <a:rPr lang="en-IN" dirty="0" smtClean="0"/>
              <a:t>Large </a:t>
            </a:r>
            <a:r>
              <a:rPr lang="en-IN" dirty="0"/>
              <a:t>voltages and currents through the resonant LC elements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is possible to obtain a dc—dc voltage conversion by rectifying the output current. </a:t>
            </a:r>
            <a:endParaRPr lang="en-IN" dirty="0" smtClean="0"/>
          </a:p>
          <a:p>
            <a:pPr marL="342906" lvl="1" indent="-342906" algn="just"/>
            <a:r>
              <a:rPr lang="en-IN" dirty="0" smtClean="0"/>
              <a:t>Used for high-frequency </a:t>
            </a:r>
            <a:r>
              <a:rPr lang="en-IN" dirty="0"/>
              <a:t>electronic lamp ballasts.</a:t>
            </a:r>
          </a:p>
          <a:p>
            <a:pPr algn="just"/>
            <a:r>
              <a:rPr lang="en-IN" dirty="0" smtClean="0"/>
              <a:t>Since </a:t>
            </a:r>
            <a:r>
              <a:rPr lang="en-IN" dirty="0"/>
              <a:t>the output load may vary over a large range, an impedance matching network is required between the output of the class E converter and the output rectification stage to ensure a lossless switching operation of the class E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659"/>
            <a:ext cx="8617907" cy="4493670"/>
          </a:xfrm>
        </p:spPr>
        <p:txBody>
          <a:bodyPr>
            <a:noAutofit/>
          </a:bodyPr>
          <a:lstStyle/>
          <a:p>
            <a:pPr algn="just"/>
            <a:r>
              <a:rPr lang="en-IN" dirty="0" smtClean="0">
                <a:solidFill>
                  <a:srgbClr val="FFC000"/>
                </a:solidFill>
              </a:rPr>
              <a:t>When the switch is on: </a:t>
            </a:r>
            <a:r>
              <a:rPr lang="en-IN" dirty="0" smtClean="0"/>
              <a:t>Id </a:t>
            </a:r>
            <a:r>
              <a:rPr lang="en-IN" dirty="0"/>
              <a:t>+ io flows through the </a:t>
            </a:r>
            <a:r>
              <a:rPr lang="en-IN" dirty="0" smtClean="0"/>
              <a:t>switch</a:t>
            </a:r>
          </a:p>
          <a:p>
            <a:pPr algn="just"/>
            <a:r>
              <a:rPr lang="en-IN" dirty="0" smtClean="0">
                <a:solidFill>
                  <a:srgbClr val="FFC000"/>
                </a:solidFill>
              </a:rPr>
              <a:t>When </a:t>
            </a:r>
            <a:r>
              <a:rPr lang="en-IN" dirty="0">
                <a:solidFill>
                  <a:srgbClr val="FFC000"/>
                </a:solidFill>
              </a:rPr>
              <a:t>the switch is turned </a:t>
            </a:r>
            <a:r>
              <a:rPr lang="en-IN" dirty="0" smtClean="0">
                <a:solidFill>
                  <a:srgbClr val="FFC000"/>
                </a:solidFill>
              </a:rPr>
              <a:t>off: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	Because </a:t>
            </a:r>
            <a:r>
              <a:rPr lang="en-IN" dirty="0"/>
              <a:t>of the capacitor </a:t>
            </a:r>
            <a:r>
              <a:rPr lang="en-IN" dirty="0" smtClean="0"/>
              <a:t>C</a:t>
            </a:r>
            <a:r>
              <a:rPr lang="en-IN" baseline="-25000" dirty="0" smtClean="0"/>
              <a:t>l </a:t>
            </a:r>
            <a:r>
              <a:rPr lang="en-IN" dirty="0" smtClean="0"/>
              <a:t>, </a:t>
            </a:r>
            <a:r>
              <a:rPr lang="en-IN" dirty="0"/>
              <a:t>the voltage across the switch builds up slowly, thus allowing a zero-voltage turn-off of the </a:t>
            </a:r>
            <a:r>
              <a:rPr lang="en-IN" dirty="0" smtClean="0"/>
              <a:t>switch.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/>
              <a:t>	Voltage </a:t>
            </a:r>
            <a:r>
              <a:rPr lang="en-IN" dirty="0"/>
              <a:t>across capacitor C</a:t>
            </a:r>
            <a:r>
              <a:rPr lang="en-IN" baseline="-25000" dirty="0"/>
              <a:t>l</a:t>
            </a:r>
            <a:r>
              <a:rPr lang="en-IN" dirty="0" smtClean="0"/>
              <a:t> </a:t>
            </a:r>
            <a:r>
              <a:rPr lang="en-IN" dirty="0"/>
              <a:t>builds up, </a:t>
            </a:r>
            <a:r>
              <a:rPr lang="en-IN" dirty="0" smtClean="0"/>
              <a:t>reaches </a:t>
            </a:r>
            <a:r>
              <a:rPr lang="en-IN" dirty="0"/>
              <a:t>its peak, and </a:t>
            </a:r>
            <a:r>
              <a:rPr lang="en-IN" dirty="0" smtClean="0"/>
              <a:t>eventually</a:t>
            </a:r>
            <a:r>
              <a:rPr lang="en-IN" dirty="0"/>
              <a:t> </a:t>
            </a:r>
            <a:r>
              <a:rPr lang="en-IN" dirty="0" smtClean="0"/>
              <a:t>comes </a:t>
            </a:r>
            <a:r>
              <a:rPr lang="en-IN" dirty="0"/>
              <a:t>back to zero, at which instant </a:t>
            </a:r>
            <a:r>
              <a:rPr lang="en-IN" dirty="0" smtClean="0"/>
              <a:t>the </a:t>
            </a:r>
            <a:r>
              <a:rPr lang="en-IN" dirty="0"/>
              <a:t>switch is turned back on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 class E converter operates at a switching fs, which is slightly higher than the resonant frequency </a:t>
            </a:r>
            <a:r>
              <a:rPr lang="en-IN" dirty="0" err="1"/>
              <a:t>fo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/>
              <a:t>During the interval when the switch is off, </a:t>
            </a:r>
            <a:r>
              <a:rPr lang="en-IN" dirty="0" smtClean="0"/>
              <a:t>the input </a:t>
            </a:r>
            <a:r>
              <a:rPr lang="en-IN" dirty="0"/>
              <a:t>supplies to the circuit since V</a:t>
            </a:r>
            <a:r>
              <a:rPr lang="en-IN" baseline="-25000" dirty="0"/>
              <a:t>T</a:t>
            </a:r>
            <a:r>
              <a:rPr lang="en-IN" dirty="0"/>
              <a:t> is </a:t>
            </a:r>
            <a:r>
              <a:rPr lang="en-IN" dirty="0" smtClean="0"/>
              <a:t>positive</a:t>
            </a:r>
          </a:p>
          <a:p>
            <a:r>
              <a:rPr lang="en-IN" dirty="0" smtClean="0"/>
              <a:t>The </a:t>
            </a:r>
            <a:r>
              <a:rPr lang="en-IN" dirty="0"/>
              <a:t>average value of V</a:t>
            </a:r>
            <a:r>
              <a:rPr lang="en-IN" baseline="-25000" dirty="0"/>
              <a:t>T</a:t>
            </a:r>
            <a:r>
              <a:rPr lang="en-IN" dirty="0" smtClean="0"/>
              <a:t> </a:t>
            </a:r>
            <a:r>
              <a:rPr lang="en-IN" dirty="0"/>
              <a:t>equals </a:t>
            </a:r>
            <a:r>
              <a:rPr lang="en-IN" dirty="0" smtClean="0"/>
              <a:t>V</a:t>
            </a:r>
            <a:r>
              <a:rPr lang="en-IN" baseline="-25000" dirty="0" smtClean="0"/>
              <a:t>d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If </a:t>
            </a:r>
            <a:r>
              <a:rPr lang="en-IN" dirty="0"/>
              <a:t>io is assumed to be purely </a:t>
            </a:r>
            <a:r>
              <a:rPr lang="en-IN" dirty="0" smtClean="0"/>
              <a:t>sinusoidal,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the average voltage across the </a:t>
            </a:r>
            <a:r>
              <a:rPr lang="en-IN" dirty="0" smtClean="0"/>
              <a:t>load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resistance </a:t>
            </a:r>
            <a:r>
              <a:rPr lang="en-IN" dirty="0"/>
              <a:t>R is zero.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average voltage across </a:t>
            </a:r>
            <a:r>
              <a:rPr lang="en-IN" dirty="0" err="1"/>
              <a:t>Lr</a:t>
            </a:r>
            <a:r>
              <a:rPr lang="en-IN" dirty="0"/>
              <a:t> is also zero in steady state. </a:t>
            </a:r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/>
              <a:t>, Cr blocks the dc voltage V</a:t>
            </a:r>
            <a:r>
              <a:rPr lang="en-IN" baseline="-25000" dirty="0"/>
              <a:t>d</a:t>
            </a:r>
            <a:r>
              <a:rPr lang="en-IN" dirty="0" smtClean="0"/>
              <a:t> </a:t>
            </a:r>
            <a:r>
              <a:rPr lang="en-IN" dirty="0"/>
              <a:t>in addition to providing a resonant circuit.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57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336" r="1772" b="8279"/>
          <a:stretch/>
        </p:blipFill>
        <p:spPr>
          <a:xfrm>
            <a:off x="4556433" y="3881917"/>
            <a:ext cx="4349571" cy="137275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8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56" y="679579"/>
            <a:ext cx="8590050" cy="56268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Optimum mode</a:t>
            </a:r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witch </a:t>
            </a:r>
            <a:r>
              <a:rPr lang="en-IN" dirty="0"/>
              <a:t>voltage returns to zero with a zero slope (</a:t>
            </a:r>
            <a:r>
              <a:rPr lang="en-IN" dirty="0" smtClean="0"/>
              <a:t>i</a:t>
            </a:r>
            <a:r>
              <a:rPr lang="en-IN" baseline="-25000" dirty="0" smtClean="0"/>
              <a:t>C1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0) </a:t>
            </a:r>
          </a:p>
          <a:p>
            <a:r>
              <a:rPr lang="en-IN" dirty="0" smtClean="0"/>
              <a:t>Load </a:t>
            </a:r>
            <a:r>
              <a:rPr lang="en-IN" dirty="0"/>
              <a:t>resistance R be equal to an optimum value </a:t>
            </a:r>
            <a:r>
              <a:rPr lang="en-IN" dirty="0" err="1"/>
              <a:t>Ropt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No need for a diode in antiparallel with the switch. </a:t>
            </a:r>
          </a:p>
          <a:p>
            <a:r>
              <a:rPr lang="en-IN" dirty="0" smtClean="0"/>
              <a:t>The </a:t>
            </a:r>
            <a:r>
              <a:rPr lang="en-IN" dirty="0"/>
              <a:t>switch duty ratio D = 0.5 results in a maximum power capability </a:t>
            </a:r>
            <a:r>
              <a:rPr lang="en-IN" dirty="0" smtClean="0"/>
              <a:t> (maximum </a:t>
            </a:r>
            <a:r>
              <a:rPr lang="en-IN" dirty="0"/>
              <a:t>switch utilization </a:t>
            </a:r>
            <a:r>
              <a:rPr lang="en-IN" dirty="0" smtClean="0"/>
              <a:t>ratio)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C000"/>
                </a:solidFill>
              </a:rPr>
              <a:t>Non-Optimum </a:t>
            </a:r>
            <a:r>
              <a:rPr lang="en-IN" b="1" dirty="0">
                <a:solidFill>
                  <a:srgbClr val="FFC000"/>
                </a:solidFill>
              </a:rPr>
              <a:t>mode</a:t>
            </a:r>
            <a:endParaRPr lang="en-IN" dirty="0"/>
          </a:p>
          <a:p>
            <a:r>
              <a:rPr lang="en-IN" dirty="0" smtClean="0"/>
              <a:t>Switch </a:t>
            </a:r>
            <a:r>
              <a:rPr lang="en-IN" dirty="0"/>
              <a:t>voltage reaches zero with a negative </a:t>
            </a:r>
            <a:r>
              <a:rPr lang="en-IN" dirty="0" smtClean="0"/>
              <a:t>slope</a:t>
            </a:r>
          </a:p>
          <a:p>
            <a:r>
              <a:rPr lang="en-IN" dirty="0" smtClean="0"/>
              <a:t>dV</a:t>
            </a:r>
            <a:r>
              <a:rPr lang="en-IN" baseline="-25000" dirty="0" smtClean="0"/>
              <a:t>T</a:t>
            </a:r>
            <a:r>
              <a:rPr lang="en-IN" dirty="0" smtClean="0"/>
              <a:t>/</a:t>
            </a:r>
            <a:r>
              <a:rPr lang="en-IN" dirty="0" err="1" smtClean="0"/>
              <a:t>dt</a:t>
            </a:r>
            <a:r>
              <a:rPr lang="en-IN" dirty="0" smtClean="0"/>
              <a:t> </a:t>
            </a:r>
            <a:r>
              <a:rPr lang="en-IN" dirty="0"/>
              <a:t>&lt; </a:t>
            </a:r>
            <a:r>
              <a:rPr lang="en-IN" dirty="0" smtClean="0"/>
              <a:t>0 and  i</a:t>
            </a:r>
            <a:r>
              <a:rPr lang="en-IN" baseline="-25000" dirty="0" smtClean="0"/>
              <a:t>C1</a:t>
            </a:r>
            <a:r>
              <a:rPr lang="en-IN" dirty="0" smtClean="0"/>
              <a:t>=C</a:t>
            </a:r>
            <a:r>
              <a:rPr lang="en-IN" baseline="-25000" dirty="0" smtClean="0"/>
              <a:t>l </a:t>
            </a:r>
            <a:r>
              <a:rPr lang="en-IN" dirty="0" smtClean="0"/>
              <a:t>(</a:t>
            </a:r>
            <a:r>
              <a:rPr lang="en-IN" dirty="0" err="1" smtClean="0"/>
              <a:t>dVr</a:t>
            </a:r>
            <a:r>
              <a:rPr lang="en-IN" dirty="0" smtClean="0"/>
              <a:t>/</a:t>
            </a:r>
            <a:r>
              <a:rPr lang="en-IN" dirty="0" err="1" smtClean="0"/>
              <a:t>dt</a:t>
            </a:r>
            <a:r>
              <a:rPr lang="en-IN" dirty="0"/>
              <a:t>) &lt; </a:t>
            </a:r>
            <a:r>
              <a:rPr lang="en-IN" dirty="0" smtClean="0"/>
              <a:t>0</a:t>
            </a:r>
          </a:p>
          <a:p>
            <a:r>
              <a:rPr lang="en-IN" dirty="0"/>
              <a:t>R &lt; </a:t>
            </a:r>
            <a:r>
              <a:rPr lang="en-IN" dirty="0" err="1"/>
              <a:t>Ropt</a:t>
            </a:r>
            <a:endParaRPr lang="en-IN" dirty="0"/>
          </a:p>
          <a:p>
            <a:r>
              <a:rPr lang="en-IN" dirty="0" smtClean="0"/>
              <a:t>A </a:t>
            </a:r>
            <a:r>
              <a:rPr lang="en-IN" dirty="0"/>
              <a:t>diode is connected in antiparallel with the </a:t>
            </a:r>
            <a:r>
              <a:rPr lang="en-IN" dirty="0" smtClean="0"/>
              <a:t>to </a:t>
            </a:r>
            <a:r>
              <a:rPr lang="en-IN" dirty="0"/>
              <a:t>allow </a:t>
            </a:r>
            <a:r>
              <a:rPr lang="en-IN" dirty="0" smtClean="0"/>
              <a:t>this current </a:t>
            </a:r>
            <a:r>
              <a:rPr lang="en-IN" dirty="0"/>
              <a:t>to flow while keeping the switch voltage at zero (at one diode drop</a:t>
            </a:r>
            <a:r>
              <a:rPr lang="en-IN" dirty="0" smtClean="0"/>
              <a:t>).</a:t>
            </a:r>
          </a:p>
          <a:p>
            <a:r>
              <a:rPr lang="en-IN" dirty="0" smtClean="0"/>
              <a:t>Switch </a:t>
            </a:r>
            <a:r>
              <a:rPr lang="en-IN" dirty="0"/>
              <a:t>is turned on as soon as the diode starts to conduct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58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216" y="0"/>
            <a:ext cx="6980802" cy="82359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Class E converter: </a:t>
            </a:r>
            <a:r>
              <a:rPr lang="en-IN" sz="3200" b="1" dirty="0" smtClean="0">
                <a:solidFill>
                  <a:srgbClr val="FFC000"/>
                </a:solidFill>
              </a:rPr>
              <a:t>Modes</a:t>
            </a:r>
            <a:endParaRPr lang="en-IN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4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2518" t="2372" r="10759" b="26040"/>
          <a:stretch/>
        </p:blipFill>
        <p:spPr>
          <a:xfrm>
            <a:off x="1963096" y="1900989"/>
            <a:ext cx="4845745" cy="38275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3974" y="24805"/>
            <a:ext cx="7055380" cy="140053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Class E converter: </a:t>
            </a:r>
            <a:r>
              <a:rPr lang="en-IN" sz="3200" b="1" dirty="0" smtClean="0">
                <a:solidFill>
                  <a:srgbClr val="FFC000"/>
                </a:solidFill>
              </a:rPr>
              <a:t>Optimum </a:t>
            </a:r>
            <a:r>
              <a:rPr lang="en-IN" sz="3200" b="1" dirty="0">
                <a:solidFill>
                  <a:srgbClr val="FFC000"/>
                </a:solidFill>
              </a:rPr>
              <a:t>mode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336" r="1772" b="8279"/>
          <a:stretch/>
        </p:blipFill>
        <p:spPr>
          <a:xfrm>
            <a:off x="2390643" y="596781"/>
            <a:ext cx="3897381" cy="123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" t="79816" r="-1171"/>
          <a:stretch/>
        </p:blipFill>
        <p:spPr>
          <a:xfrm>
            <a:off x="1831166" y="5740546"/>
            <a:ext cx="5544192" cy="10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To minimize these problems, switches are made to </a:t>
            </a:r>
            <a:r>
              <a:rPr lang="en-US" sz="2400" b="1" dirty="0" smtClean="0">
                <a:solidFill>
                  <a:srgbClr val="C00000"/>
                </a:solidFill>
              </a:rPr>
              <a:t>change the states of turn on to turn off or vice versa</a:t>
            </a:r>
            <a:r>
              <a:rPr lang="en-US" sz="2400" b="1" dirty="0" smtClean="0"/>
              <a:t> when the </a:t>
            </a:r>
            <a:r>
              <a:rPr lang="en-US" sz="2400" b="1" dirty="0" smtClean="0">
                <a:solidFill>
                  <a:srgbClr val="00B050"/>
                </a:solidFill>
              </a:rPr>
              <a:t>voltage across </a:t>
            </a:r>
            <a:r>
              <a:rPr lang="en-US" sz="2400" b="1" dirty="0" smtClean="0"/>
              <a:t>it or </a:t>
            </a:r>
            <a:r>
              <a:rPr lang="en-US" sz="2400" b="1" dirty="0" smtClean="0">
                <a:solidFill>
                  <a:srgbClr val="00B050"/>
                </a:solidFill>
              </a:rPr>
              <a:t>current through </a:t>
            </a:r>
            <a:r>
              <a:rPr lang="en-US" sz="2400" b="1" dirty="0" smtClean="0"/>
              <a:t>it is </a:t>
            </a:r>
            <a:r>
              <a:rPr lang="en-US" sz="2400" b="1" dirty="0" smtClean="0">
                <a:solidFill>
                  <a:srgbClr val="FF0000"/>
                </a:solidFill>
              </a:rPr>
              <a:t>zero</a:t>
            </a:r>
            <a:r>
              <a:rPr lang="en-US" sz="2400" b="1" dirty="0" smtClean="0"/>
              <a:t> at the switching instant.</a:t>
            </a:r>
          </a:p>
          <a:p>
            <a:pPr algn="just"/>
            <a:r>
              <a:rPr lang="en-US" sz="2400" b="1" dirty="0" smtClean="0"/>
              <a:t>These topologies require some form of </a:t>
            </a:r>
            <a:r>
              <a:rPr lang="en-US" sz="2400" b="1" dirty="0" smtClean="0">
                <a:solidFill>
                  <a:srgbClr val="FF0000"/>
                </a:solidFill>
              </a:rPr>
              <a:t>LC resonance and </a:t>
            </a:r>
            <a:r>
              <a:rPr lang="en-US" sz="2400" b="1" dirty="0" smtClean="0"/>
              <a:t>hence, they are classified as </a:t>
            </a:r>
            <a:r>
              <a:rPr lang="en-US" sz="2400" b="1" dirty="0" smtClean="0">
                <a:solidFill>
                  <a:srgbClr val="FF0000"/>
                </a:solidFill>
              </a:rPr>
              <a:t>resonant converters</a:t>
            </a:r>
            <a:r>
              <a:rPr lang="en-US" sz="2400" b="1" dirty="0" smtClean="0"/>
              <a:t>. </a:t>
            </a:r>
          </a:p>
          <a:p>
            <a:pPr algn="just"/>
            <a:r>
              <a:rPr lang="en-US" sz="2400" b="1" dirty="0" smtClean="0"/>
              <a:t>The switch voltage and current are shaped so as to get zero voltage and/or zero current during switching and they are known as </a:t>
            </a:r>
            <a:r>
              <a:rPr lang="en-US" sz="2400" b="1" dirty="0" smtClean="0">
                <a:solidFill>
                  <a:srgbClr val="FF0000"/>
                </a:solidFill>
              </a:rPr>
              <a:t>soft switching converters.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4" descr="~AUT0078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467100"/>
            <a:ext cx="3352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 E converter: Non-optimum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60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68" y="1879969"/>
            <a:ext cx="4382483" cy="392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4038600"/>
            <a:ext cx="4391025" cy="13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Advantages of resonant converters: </a:t>
            </a:r>
            <a:endParaRPr lang="en-IN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03609" y="1721988"/>
            <a:ext cx="8459392" cy="314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Solution to the problem faced in hard-switched (PWM-type) converters, as they allow zero-current or zero-voltage switching.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Circuit operation is possible at higher frequency, reducing the size of reactive components.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Owing to smooth waveforms of voltage and current, noise and interference effects are reduced.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Stresses on the switching devices also reduce   because of zero-voltage/zero-current switching.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HF transformer non-idealities can be incorporated as a part of circuit itself.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Operation even under output short-circuit condition is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381000"/>
            <a:ext cx="8839200" cy="5745163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soft switching resonant converters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Reduced power loss at high switching frequency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Less size and hence high power density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High efficiency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Less stress on the devices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3050"/>
            <a:ext cx="8534400" cy="635635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Classification of Resonant converters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316443"/>
              </p:ext>
            </p:extLst>
          </p:nvPr>
        </p:nvGraphicFramePr>
        <p:xfrm>
          <a:off x="304800" y="914400"/>
          <a:ext cx="8328651" cy="517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Resonant switch converters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Additional circuit elements are added to get zero voltage/zero current switching and are called resonant switch converters.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zero current switching (ZCS) topology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</a:rPr>
              <a:t>zero voltage switching (ZVS) topology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00B0F0"/>
                </a:solidFill>
              </a:rPr>
              <a:t>zero voltage switching, clamped voltage (ZVS--CV) topology</a:t>
            </a:r>
          </a:p>
          <a:p>
            <a:pPr algn="just">
              <a:buFont typeface="Wingdings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13770</TotalTime>
  <Words>2597</Words>
  <Application>Microsoft Office PowerPoint</Application>
  <PresentationFormat>On-screen Show (4:3)</PresentationFormat>
  <Paragraphs>593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Linear power converters</vt:lpstr>
      <vt:lpstr>RESONANT CONVERTERS</vt:lpstr>
      <vt:lpstr>High Frequency Switchmode PWM Converters</vt:lpstr>
      <vt:lpstr>PowerPoint Presentation</vt:lpstr>
      <vt:lpstr>Dissipative snubbers circuits:</vt:lpstr>
      <vt:lpstr>PowerPoint Presentation</vt:lpstr>
      <vt:lpstr>PowerPoint Presentation</vt:lpstr>
      <vt:lpstr>PowerPoint Presentation</vt:lpstr>
      <vt:lpstr>Resonant switch converters</vt:lpstr>
      <vt:lpstr>PowerPoint Presentation</vt:lpstr>
      <vt:lpstr>zero current switching (ZCS) Converters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 voltage switching (ZVS) Converters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 voltage switching clamped voltage (ZVS-CV)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LOAD-RESONANT CONVERTERS</vt:lpstr>
      <vt:lpstr> SERIES-LOADED RESONANT (SLR) dc-dc CONVERTERS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(1) Discontinuous-Conduction Mode with 〖 ω〗_(S )&lt;〖1/2 ω〗_0</vt:lpstr>
      <vt:lpstr>(2) Continuous-Conduction Mode with 〖〖1/2 ω〗_0&lt; ω〗_(S )&lt;〖 ω〗_0</vt:lpstr>
      <vt:lpstr>(3) Continuous-Conduction Mode with 〖 ω〗_(S )&gt;〖  ω〗_0</vt:lpstr>
      <vt:lpstr> </vt:lpstr>
      <vt:lpstr>PARALLEL-LOADED RESONANT (PLR) dc-dc CONVERTERS </vt:lpstr>
      <vt:lpstr> </vt:lpstr>
      <vt:lpstr>MODES OF OPERATION (1) Discontinuous-Conduction Mode</vt:lpstr>
      <vt:lpstr>(2) Continuous-Conduction Mode with ω_(S )&lt;〖 ω〗_0</vt:lpstr>
      <vt:lpstr>(3) Continuous-Conduction Mode with 〖 ω〗_(S )&gt;〖  ω〗_0</vt:lpstr>
      <vt:lpstr> (c) Hybrid  RESONANT dc-dc CONVERTERS</vt:lpstr>
      <vt:lpstr>1(B) CURRENT-SOURCE PARALLEL-RESONANT DC-AC INVERTERS  FOR INDUCTION HEATING </vt:lpstr>
      <vt:lpstr>Current-source parallel-resonant inverter for induction heating: </vt:lpstr>
      <vt:lpstr>1(C) CLASS E CONVERTERS </vt:lpstr>
      <vt:lpstr> </vt:lpstr>
      <vt:lpstr>Class E converter: Modes</vt:lpstr>
      <vt:lpstr>Class E converter: Optimum mode</vt:lpstr>
      <vt:lpstr>Class E converter: Non-optimum mode</vt:lpstr>
      <vt:lpstr>Advantages of resonant converters: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SWITCHING CONVERTERS</dc:title>
  <dc:creator>admin</dc:creator>
  <cp:lastModifiedBy>USER</cp:lastModifiedBy>
  <cp:revision>288</cp:revision>
  <dcterms:created xsi:type="dcterms:W3CDTF">2006-08-16T00:00:00Z</dcterms:created>
  <dcterms:modified xsi:type="dcterms:W3CDTF">2022-05-06T06:11:38Z</dcterms:modified>
</cp:coreProperties>
</file>