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65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33" autoAdjust="0"/>
  </p:normalViewPr>
  <p:slideViewPr>
    <p:cSldViewPr>
      <p:cViewPr>
        <p:scale>
          <a:sx n="66" d="100"/>
          <a:sy n="66" d="100"/>
        </p:scale>
        <p:origin x="94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2.e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7772400" cy="1470025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SWITCHED MODE RECTIFIER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52400"/>
            <a:ext cx="8915400" cy="6553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con1</a:t>
            </a:r>
            <a:r>
              <a:rPr lang="en-US" dirty="0">
                <a:solidFill>
                  <a:srgbClr val="C00000"/>
                </a:solidFill>
              </a:rPr>
              <a:t> can be varied by keeping the magnitude of I</a:t>
            </a:r>
            <a:r>
              <a:rPr lang="en-US" baseline="-25000" dirty="0">
                <a:solidFill>
                  <a:srgbClr val="C00000"/>
                </a:solidFill>
              </a:rPr>
              <a:t>s1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dirty="0" err="1">
                <a:solidFill>
                  <a:srgbClr val="C00000"/>
                </a:solidFill>
              </a:rPr>
              <a:t>v</a:t>
            </a:r>
            <a:r>
              <a:rPr lang="en-US" baseline="-25000" dirty="0" err="1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constant. 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3657600"/>
            <a:ext cx="1371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36196" y="3520918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4568" y="3295713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V</a:t>
            </a:r>
            <a:r>
              <a:rPr lang="en-IN" b="1" baseline="-25000" dirty="0" smtClean="0">
                <a:solidFill>
                  <a:srgbClr val="00B050"/>
                </a:solidFill>
              </a:rPr>
              <a:t>Ls1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56165" y="3076872"/>
            <a:ext cx="2539773" cy="49203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0537" y="2754868"/>
            <a:ext cx="7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V</a:t>
            </a:r>
            <a:r>
              <a:rPr lang="en-IN" b="1" baseline="-25000" dirty="0" smtClean="0">
                <a:solidFill>
                  <a:srgbClr val="0070C0"/>
                </a:solidFill>
              </a:rPr>
              <a:t>con1</a:t>
            </a:r>
            <a:endParaRPr lang="en-IN" b="1" baseline="-250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5354" y="3288268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δ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03695" y="2980729"/>
            <a:ext cx="787243" cy="623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05499" y="3581400"/>
            <a:ext cx="21370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94650" y="3581234"/>
            <a:ext cx="697543" cy="3652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2836" y="3657600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I</a:t>
            </a:r>
            <a:r>
              <a:rPr lang="en-IN" b="1" baseline="-25000" dirty="0" smtClean="0">
                <a:solidFill>
                  <a:srgbClr val="00B050"/>
                </a:solidFill>
              </a:rPr>
              <a:t>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1049" y="2711049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V</a:t>
            </a:r>
            <a:r>
              <a:rPr lang="en-IN" b="1" baseline="-25000" dirty="0" smtClean="0">
                <a:solidFill>
                  <a:srgbClr val="00B050"/>
                </a:solidFill>
              </a:rPr>
              <a:t>Ls1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9" name="Flowchart: Connector 18"/>
          <p:cNvSpPr/>
          <p:nvPr/>
        </p:nvSpPr>
        <p:spPr>
          <a:xfrm>
            <a:off x="1905000" y="3080381"/>
            <a:ext cx="1185938" cy="1110619"/>
          </a:xfrm>
          <a:prstGeom prst="flowChartConnector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3882499" y="3472934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V</a:t>
            </a:r>
            <a:r>
              <a:rPr lang="en-IN" b="1" baseline="-25000" dirty="0" smtClean="0">
                <a:solidFill>
                  <a:srgbClr val="C00000"/>
                </a:solidFill>
              </a:rPr>
              <a:t>s</a:t>
            </a:r>
            <a:endParaRPr lang="en-IN" b="1" baseline="-25000" dirty="0">
              <a:solidFill>
                <a:srgbClr val="C00000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3794512" y="2895715"/>
            <a:ext cx="1336988" cy="1295285"/>
          </a:xfrm>
          <a:prstGeom prst="flowChartConnector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381525" y="3094722"/>
            <a:ext cx="641634" cy="4865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52400"/>
            <a:ext cx="8915400" cy="6553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con1</a:t>
            </a:r>
            <a:r>
              <a:rPr lang="en-US" dirty="0">
                <a:solidFill>
                  <a:srgbClr val="C00000"/>
                </a:solidFill>
              </a:rPr>
              <a:t> can be varied by keeping the magnitude of I</a:t>
            </a:r>
            <a:r>
              <a:rPr lang="en-US" baseline="-25000" dirty="0">
                <a:solidFill>
                  <a:srgbClr val="C00000"/>
                </a:solidFill>
              </a:rPr>
              <a:t>s1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dirty="0" err="1">
                <a:solidFill>
                  <a:srgbClr val="C00000"/>
                </a:solidFill>
              </a:rPr>
              <a:t>v</a:t>
            </a:r>
            <a:r>
              <a:rPr lang="en-US" baseline="-25000" dirty="0" err="1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constant.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Inversion </a:t>
            </a:r>
            <a:r>
              <a:rPr lang="en-US" u="sng" dirty="0">
                <a:solidFill>
                  <a:srgbClr val="00B0F0"/>
                </a:solidFill>
              </a:rPr>
              <a:t>at </a:t>
            </a:r>
            <a:r>
              <a:rPr lang="en-US" u="sng" dirty="0" err="1">
                <a:solidFill>
                  <a:srgbClr val="00B0F0"/>
                </a:solidFill>
              </a:rPr>
              <a:t>upf</a:t>
            </a:r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r>
              <a:rPr lang="en-US" u="sng" dirty="0">
                <a:solidFill>
                  <a:srgbClr val="00B050"/>
                </a:solidFill>
              </a:rPr>
              <a:t>Rectification at </a:t>
            </a:r>
            <a:r>
              <a:rPr lang="en-US" u="sng" dirty="0" err="1">
                <a:solidFill>
                  <a:srgbClr val="00B050"/>
                </a:solidFill>
              </a:rPr>
              <a:t>upf</a:t>
            </a:r>
            <a:endParaRPr lang="en-US" u="sng" dirty="0">
              <a:solidFill>
                <a:srgbClr val="00B05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In both cases</a:t>
            </a:r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3657600"/>
            <a:ext cx="1371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24357" y="908238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V</a:t>
            </a:r>
            <a:r>
              <a:rPr lang="en-IN" b="1" baseline="-25000" dirty="0" smtClean="0">
                <a:solidFill>
                  <a:srgbClr val="00B050"/>
                </a:solidFill>
              </a:rPr>
              <a:t>Ls1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486400" y="1256175"/>
            <a:ext cx="2057400" cy="39883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72129" y="982771"/>
            <a:ext cx="7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V</a:t>
            </a:r>
            <a:r>
              <a:rPr lang="en-IN" b="1" baseline="-25000" dirty="0" smtClean="0">
                <a:solidFill>
                  <a:srgbClr val="0070C0"/>
                </a:solidFill>
              </a:rPr>
              <a:t>con1</a:t>
            </a:r>
            <a:endParaRPr lang="en-IN" b="1" baseline="-250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97748" y="1371903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δ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486400" y="1676400"/>
            <a:ext cx="21370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86400" y="1676400"/>
            <a:ext cx="847952" cy="153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27180" y="1674805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I</a:t>
            </a:r>
            <a:r>
              <a:rPr lang="en-IN" b="1" baseline="-25000" dirty="0" smtClean="0">
                <a:solidFill>
                  <a:srgbClr val="00B050"/>
                </a:solidFill>
              </a:rPr>
              <a:t>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0686" y="1674805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V</a:t>
            </a:r>
            <a:r>
              <a:rPr lang="en-IN" b="1" baseline="-25000" dirty="0" smtClean="0">
                <a:solidFill>
                  <a:srgbClr val="C00000"/>
                </a:solidFill>
              </a:rPr>
              <a:t>s</a:t>
            </a:r>
            <a:endParaRPr lang="en-IN" b="1" baseline="-250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86400" y="1143000"/>
            <a:ext cx="0" cy="5351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59427" y="1253798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V</a:t>
            </a:r>
            <a:r>
              <a:rPr lang="en-IN" b="1" baseline="-25000" dirty="0" smtClean="0">
                <a:solidFill>
                  <a:srgbClr val="00B050"/>
                </a:solidFill>
              </a:rPr>
              <a:t>Ls1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543800" y="1202123"/>
            <a:ext cx="0" cy="5351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92210" y="5217505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V</a:t>
            </a:r>
            <a:r>
              <a:rPr lang="en-IN" b="1" baseline="-25000" dirty="0" smtClean="0">
                <a:solidFill>
                  <a:srgbClr val="00B050"/>
                </a:solidFill>
              </a:rPr>
              <a:t>Ls1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746923" y="4433558"/>
            <a:ext cx="2137077" cy="595642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97127" y="4938687"/>
            <a:ext cx="7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V</a:t>
            </a:r>
            <a:r>
              <a:rPr lang="en-IN" b="1" baseline="-25000" dirty="0" smtClean="0">
                <a:solidFill>
                  <a:srgbClr val="0070C0"/>
                </a:solidFill>
              </a:rPr>
              <a:t>con1</a:t>
            </a:r>
            <a:endParaRPr lang="en-IN" b="1" baseline="-250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87443" y="4372141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δ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746924" y="4402399"/>
            <a:ext cx="21370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898972" y="4385854"/>
            <a:ext cx="847951" cy="1654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64462" y="4376999"/>
            <a:ext cx="8769" cy="6522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5702" y="4559576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V</a:t>
            </a:r>
            <a:r>
              <a:rPr lang="en-IN" b="1" baseline="-25000" dirty="0" smtClean="0">
                <a:solidFill>
                  <a:srgbClr val="00B050"/>
                </a:solidFill>
              </a:rPr>
              <a:t>Ls1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37398" y="3955913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I</a:t>
            </a:r>
            <a:r>
              <a:rPr lang="en-IN" b="1" baseline="-25000" dirty="0" smtClean="0">
                <a:solidFill>
                  <a:srgbClr val="00B050"/>
                </a:solidFill>
              </a:rPr>
              <a:t>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840210" y="4403028"/>
            <a:ext cx="8769" cy="6522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63960" y="3980900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V</a:t>
            </a:r>
            <a:r>
              <a:rPr lang="en-IN" b="1" baseline="-25000" dirty="0" smtClean="0">
                <a:solidFill>
                  <a:srgbClr val="C00000"/>
                </a:solidFill>
              </a:rPr>
              <a:t>s</a:t>
            </a:r>
            <a:endParaRPr lang="en-IN" b="1" baseline="-25000" dirty="0">
              <a:solidFill>
                <a:srgbClr val="C00000"/>
              </a:solidFill>
            </a:endParaRPr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330048"/>
              </p:ext>
            </p:extLst>
          </p:nvPr>
        </p:nvGraphicFramePr>
        <p:xfrm>
          <a:off x="2438400" y="5999636"/>
          <a:ext cx="287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3" imgW="1409400" imgH="304560" progId="Equation.3">
                  <p:embed/>
                </p:oleObj>
              </mc:Choice>
              <mc:Fallback>
                <p:oleObj name="Equation" r:id="rId3" imgW="1409400" imgH="30456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5999636"/>
                        <a:ext cx="2870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4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2" grpId="0"/>
      <p:bldP spid="17" grpId="0"/>
      <p:bldP spid="22" grpId="0"/>
      <p:bldP spid="20" grpId="0"/>
      <p:bldP spid="24" grpId="0"/>
      <p:bldP spid="27" grpId="0"/>
      <p:bldP spid="28" grpId="0"/>
      <p:bldP spid="32" grpId="0"/>
      <p:bldP spid="33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For the desirable </a:t>
            </a:r>
            <a:r>
              <a:rPr lang="en-US" b="1" u="sng" dirty="0" smtClean="0">
                <a:solidFill>
                  <a:srgbClr val="00B050"/>
                </a:solidFill>
              </a:rPr>
              <a:t>magnitude and direction </a:t>
            </a:r>
            <a:r>
              <a:rPr lang="en-US" b="1" dirty="0" smtClean="0">
                <a:solidFill>
                  <a:srgbClr val="00B050"/>
                </a:solidFill>
              </a:rPr>
              <a:t>of </a:t>
            </a:r>
            <a:r>
              <a:rPr lang="en-US" b="1" dirty="0" smtClean="0">
                <a:solidFill>
                  <a:srgbClr val="C00000"/>
                </a:solidFill>
              </a:rPr>
              <a:t>P &amp; Q</a:t>
            </a:r>
            <a:r>
              <a:rPr lang="en-US" b="1" dirty="0" smtClean="0">
                <a:solidFill>
                  <a:srgbClr val="00B050"/>
                </a:solidFill>
              </a:rPr>
              <a:t>, the magnitude of </a:t>
            </a:r>
            <a:r>
              <a:rPr lang="en-US" b="1" dirty="0" smtClean="0">
                <a:solidFill>
                  <a:srgbClr val="7030A0"/>
                </a:solidFill>
              </a:rPr>
              <a:t>v</a:t>
            </a:r>
            <a:r>
              <a:rPr lang="en-US" b="1" baseline="-25000" dirty="0" smtClean="0">
                <a:solidFill>
                  <a:srgbClr val="7030A0"/>
                </a:solidFill>
              </a:rPr>
              <a:t>con1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and the phase angle </a:t>
            </a:r>
            <a:r>
              <a:rPr lang="el-GR" b="1" dirty="0" smtClean="0">
                <a:solidFill>
                  <a:srgbClr val="7030A0"/>
                </a:solidFill>
              </a:rPr>
              <a:t>δ</a:t>
            </a:r>
            <a:r>
              <a:rPr lang="en-US" b="1" dirty="0" smtClean="0">
                <a:solidFill>
                  <a:srgbClr val="00B050"/>
                </a:solidFill>
              </a:rPr>
              <a:t> must be controlled.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PWM converter works in the linear range (m</a:t>
            </a:r>
            <a:r>
              <a:rPr lang="en-US" b="1" baseline="-25000" dirty="0" smtClean="0">
                <a:solidFill>
                  <a:srgbClr val="00B050"/>
                </a:solidFill>
              </a:rPr>
              <a:t>a</a:t>
            </a:r>
            <a:r>
              <a:rPr lang="en-US" b="1" dirty="0" smtClean="0">
                <a:solidFill>
                  <a:srgbClr val="00B050"/>
                </a:solidFill>
              </a:rPr>
              <a:t>≤1)</a:t>
            </a:r>
          </a:p>
          <a:p>
            <a:r>
              <a:rPr lang="en-US" b="1" dirty="0" err="1" smtClean="0">
                <a:solidFill>
                  <a:srgbClr val="7030A0"/>
                </a:solidFill>
              </a:rPr>
              <a:t>V</a:t>
            </a:r>
            <a:r>
              <a:rPr lang="en-US" b="1" baseline="-25000" dirty="0" err="1" smtClean="0">
                <a:solidFill>
                  <a:srgbClr val="7030A0"/>
                </a:solidFill>
              </a:rPr>
              <a:t>d</a:t>
            </a:r>
            <a:r>
              <a:rPr lang="en-US" b="1" baseline="-25000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must be of sufficiently large magnitude.</a:t>
            </a:r>
          </a:p>
          <a:p>
            <a:r>
              <a:rPr lang="en-US" b="1" dirty="0" err="1" smtClean="0">
                <a:solidFill>
                  <a:srgbClr val="7030A0"/>
                </a:solidFill>
              </a:rPr>
              <a:t>V</a:t>
            </a:r>
            <a:r>
              <a:rPr lang="en-US" b="1" baseline="-25000" dirty="0" err="1" smtClean="0">
                <a:solidFill>
                  <a:srgbClr val="7030A0"/>
                </a:solidFill>
              </a:rPr>
              <a:t>d</a:t>
            </a:r>
            <a:r>
              <a:rPr lang="en-US" b="1" baseline="-25000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&gt; √2 V</a:t>
            </a:r>
            <a:r>
              <a:rPr lang="en-US" b="1" baseline="-25000" dirty="0" smtClean="0">
                <a:solidFill>
                  <a:srgbClr val="7030A0"/>
                </a:solidFill>
              </a:rPr>
              <a:t>s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Reactive power flow can be controlled by introducing a phase shift between </a:t>
            </a:r>
            <a:r>
              <a:rPr lang="en-US" b="1" i="1" dirty="0" smtClean="0">
                <a:solidFill>
                  <a:srgbClr val="00B050"/>
                </a:solidFill>
              </a:rPr>
              <a:t>i</a:t>
            </a:r>
            <a:r>
              <a:rPr lang="en-US" b="1" i="1" baseline="-25000" dirty="0" smtClean="0">
                <a:solidFill>
                  <a:srgbClr val="00B050"/>
                </a:solidFill>
              </a:rPr>
              <a:t>s</a:t>
            </a:r>
            <a:r>
              <a:rPr lang="en-US" b="1" dirty="0" smtClean="0">
                <a:solidFill>
                  <a:srgbClr val="00B050"/>
                </a:solidFill>
              </a:rPr>
              <a:t> and </a:t>
            </a:r>
            <a:r>
              <a:rPr lang="en-US" b="1" i="1" dirty="0" err="1" smtClean="0">
                <a:solidFill>
                  <a:srgbClr val="00B050"/>
                </a:solidFill>
              </a:rPr>
              <a:t>v</a:t>
            </a:r>
            <a:r>
              <a:rPr lang="en-US" b="1" i="1" baseline="-25000" dirty="0" err="1" smtClean="0">
                <a:solidFill>
                  <a:srgbClr val="00B050"/>
                </a:solidFill>
              </a:rPr>
              <a:t>s</a:t>
            </a:r>
            <a:endParaRPr lang="en-US" b="1" i="1" baseline="-25000" dirty="0" smtClean="0">
              <a:solidFill>
                <a:srgbClr val="00B050"/>
              </a:solidFill>
            </a:endParaRPr>
          </a:p>
          <a:p>
            <a:pPr algn="just"/>
            <a:endParaRPr lang="en-US" b="1" dirty="0" smtClean="0">
              <a:solidFill>
                <a:srgbClr val="C00000"/>
              </a:solidFill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PWM </a:t>
            </a:r>
            <a:r>
              <a:rPr lang="en-US" b="1" dirty="0">
                <a:solidFill>
                  <a:srgbClr val="C00000"/>
                </a:solidFill>
              </a:rPr>
              <a:t>VSI based STATIC </a:t>
            </a:r>
            <a:r>
              <a:rPr lang="en-US" b="1" dirty="0" err="1">
                <a:solidFill>
                  <a:srgbClr val="C00000"/>
                </a:solidFill>
              </a:rPr>
              <a:t>VAr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COMPENSATION</a:t>
            </a:r>
            <a:endParaRPr lang="en-US" b="1" i="1" baseline="-25000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PWM VSI based SVCs are viable solution to problems associated with passive shunt compensators </a:t>
            </a:r>
            <a:r>
              <a:rPr lang="en-US" b="1" dirty="0" err="1">
                <a:solidFill>
                  <a:srgbClr val="00B050"/>
                </a:solidFill>
              </a:rPr>
              <a:t>Thyristor</a:t>
            </a:r>
            <a:r>
              <a:rPr lang="en-US" b="1" dirty="0">
                <a:solidFill>
                  <a:srgbClr val="00B050"/>
                </a:solidFill>
              </a:rPr>
              <a:t> controlled reactors.  </a:t>
            </a:r>
          </a:p>
          <a:p>
            <a:pPr algn="just"/>
            <a:endParaRPr lang="en-US" b="1" dirty="0">
              <a:solidFill>
                <a:srgbClr val="00B050"/>
              </a:solidFill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They are capable of delivering controlled amount of lagging and leading </a:t>
            </a:r>
            <a:r>
              <a:rPr lang="en-US" b="1" dirty="0" err="1">
                <a:solidFill>
                  <a:srgbClr val="00B050"/>
                </a:solidFill>
              </a:rPr>
              <a:t>Vars</a:t>
            </a:r>
            <a:r>
              <a:rPr lang="en-US" b="1" dirty="0">
                <a:solidFill>
                  <a:srgbClr val="00B050"/>
                </a:solidFill>
              </a:rPr>
              <a:t> to a load or a bus system rapidly.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0"/>
            <a:ext cx="8229600" cy="58213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603581"/>
              </p:ext>
            </p:extLst>
          </p:nvPr>
        </p:nvGraphicFramePr>
        <p:xfrm>
          <a:off x="-914400" y="0"/>
          <a:ext cx="10820400" cy="693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Slide" r:id="rId3" imgW="4570388" imgH="3427437" progId="PowerPoint.Slide.12">
                  <p:embed/>
                </p:oleObj>
              </mc:Choice>
              <mc:Fallback>
                <p:oleObj name="Slide" r:id="rId3" imgW="4570388" imgH="3427437" progId="PowerPoint.Slide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14400" y="0"/>
                        <a:ext cx="10820400" cy="693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59737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Rectifier mode of operation occurs during regenerative braking of an induction motor load connected to a dc source through an inverter.</a:t>
            </a:r>
          </a:p>
          <a:p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Kinetic energy associated with motor and load is recovered and fed back to the dc source.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686800" cy="6858000"/>
          </a:xfrm>
        </p:spPr>
        <p:txBody>
          <a:bodyPr/>
          <a:lstStyle/>
          <a:p>
            <a:endParaRPr lang="en-US" dirty="0" smtClean="0"/>
          </a:p>
          <a:p>
            <a:pPr algn="just"/>
            <a:endParaRPr lang="en-US" b="1" dirty="0" smtClean="0">
              <a:solidFill>
                <a:srgbClr val="00B050"/>
              </a:solidFill>
            </a:endParaRPr>
          </a:p>
          <a:p>
            <a:pPr algn="just"/>
            <a:endParaRPr lang="en-US" b="1" dirty="0">
              <a:solidFill>
                <a:srgbClr val="00B050"/>
              </a:solidFill>
            </a:endParaRPr>
          </a:p>
          <a:p>
            <a:pPr algn="just"/>
            <a:endParaRPr lang="en-US" b="1" dirty="0" smtClean="0">
              <a:solidFill>
                <a:srgbClr val="00B050"/>
              </a:solidFill>
            </a:endParaRPr>
          </a:p>
          <a:p>
            <a:pPr algn="just"/>
            <a:endParaRPr lang="en-US" b="1" dirty="0">
              <a:solidFill>
                <a:srgbClr val="00B050"/>
              </a:solidFill>
            </a:endParaRPr>
          </a:p>
          <a:p>
            <a:pPr algn="just"/>
            <a:endParaRPr lang="en-US" b="1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pPr algn="just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800600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L</a:t>
            </a:r>
            <a:r>
              <a:rPr lang="en-US" sz="2400" b="1" baseline="-25000" dirty="0" err="1">
                <a:solidFill>
                  <a:srgbClr val="C00000"/>
                </a:solidFill>
              </a:rPr>
              <a:t>s</a:t>
            </a:r>
            <a:r>
              <a:rPr lang="en-US" sz="2400" b="1" baseline="-250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</a:rPr>
              <a:t>is  </a:t>
            </a:r>
            <a:r>
              <a:rPr lang="en-US" sz="2400" b="1" dirty="0">
                <a:solidFill>
                  <a:srgbClr val="C00000"/>
                </a:solidFill>
              </a:rPr>
              <a:t>winding </a:t>
            </a:r>
            <a:r>
              <a:rPr lang="en-US" sz="2400" b="1" dirty="0" smtClean="0">
                <a:solidFill>
                  <a:srgbClr val="C00000"/>
                </a:solidFill>
              </a:rPr>
              <a:t>inductance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5867400"/>
            <a:ext cx="8312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s  </a:t>
            </a:r>
            <a:r>
              <a:rPr lang="en-US" sz="2400" b="1" dirty="0" smtClean="0">
                <a:solidFill>
                  <a:srgbClr val="00B050"/>
                </a:solidFill>
              </a:rPr>
              <a:t>is 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Back </a:t>
            </a:r>
            <a:r>
              <a:rPr lang="en-US" sz="2400" b="1" dirty="0" err="1">
                <a:solidFill>
                  <a:srgbClr val="00B050"/>
                </a:solidFill>
              </a:rPr>
              <a:t>emf</a:t>
            </a:r>
            <a:r>
              <a:rPr lang="en-US" sz="2400" b="1" dirty="0"/>
              <a:t>  </a:t>
            </a:r>
            <a:endParaRPr lang="en-US" sz="2400" b="1" dirty="0" smtClean="0"/>
          </a:p>
          <a:p>
            <a:r>
              <a:rPr lang="en-US" sz="2400" b="1" dirty="0" smtClean="0"/>
              <a:t>  </a:t>
            </a:r>
            <a:r>
              <a:rPr lang="en-US" sz="2400" b="1" dirty="0" smtClean="0">
                <a:solidFill>
                  <a:srgbClr val="00B0F0"/>
                </a:solidFill>
              </a:rPr>
              <a:t>sinusoidal with fundamental </a:t>
            </a:r>
            <a:r>
              <a:rPr lang="en-US" sz="2400" b="1" dirty="0">
                <a:solidFill>
                  <a:srgbClr val="00B0F0"/>
                </a:solidFill>
              </a:rPr>
              <a:t>frequency</a:t>
            </a:r>
            <a:endParaRPr lang="en-US" sz="2400" dirty="0">
              <a:solidFill>
                <a:srgbClr val="00B0F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963149"/>
              </p:ext>
            </p:extLst>
          </p:nvPr>
        </p:nvGraphicFramePr>
        <p:xfrm>
          <a:off x="381000" y="152400"/>
          <a:ext cx="7467600" cy="332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Visio" r:id="rId3" imgW="1923211" imgH="1050544" progId="Visio.Drawing.11">
                  <p:embed/>
                </p:oleObj>
              </mc:Choice>
              <mc:Fallback>
                <p:oleObj name="Visio" r:id="rId3" imgW="1923211" imgH="105054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2400"/>
                        <a:ext cx="7467600" cy="3322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38198" y="3634907"/>
            <a:ext cx="7391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 single phase induction motor is connected to dc source through a converter.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839200" cy="6202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 smtClean="0">
                <a:solidFill>
                  <a:srgbClr val="7030A0"/>
                </a:solidFill>
              </a:rPr>
              <a:t>V</a:t>
            </a:r>
            <a:r>
              <a:rPr lang="en-US" b="1" baseline="-25000" dirty="0" err="1" smtClean="0">
                <a:solidFill>
                  <a:srgbClr val="7030A0"/>
                </a:solidFill>
              </a:rPr>
              <a:t>con</a:t>
            </a:r>
            <a:r>
              <a:rPr lang="en-US" b="1" dirty="0" smtClean="0">
                <a:solidFill>
                  <a:srgbClr val="7030A0"/>
                </a:solidFill>
              </a:rPr>
              <a:t>  = V</a:t>
            </a:r>
            <a:r>
              <a:rPr lang="en-US" b="1" baseline="-25000" dirty="0" smtClean="0">
                <a:solidFill>
                  <a:srgbClr val="7030A0"/>
                </a:solidFill>
              </a:rPr>
              <a:t>Ls</a:t>
            </a:r>
            <a:r>
              <a:rPr lang="en-US" b="1" dirty="0" smtClean="0">
                <a:solidFill>
                  <a:srgbClr val="7030A0"/>
                </a:solidFill>
              </a:rPr>
              <a:t>  + V</a:t>
            </a:r>
            <a:r>
              <a:rPr lang="en-US" b="1" baseline="-25000" dirty="0" smtClean="0">
                <a:solidFill>
                  <a:srgbClr val="7030A0"/>
                </a:solidFill>
              </a:rPr>
              <a:t>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V</a:t>
            </a:r>
            <a:r>
              <a:rPr lang="en-US" b="1" baseline="-25000" dirty="0" smtClean="0">
                <a:solidFill>
                  <a:srgbClr val="00B050"/>
                </a:solidFill>
              </a:rPr>
              <a:t>Ls </a:t>
            </a:r>
            <a:r>
              <a:rPr lang="en-US" b="1" dirty="0" smtClean="0">
                <a:solidFill>
                  <a:srgbClr val="00B050"/>
                </a:solidFill>
              </a:rPr>
              <a:t>=  </a:t>
            </a:r>
            <a:r>
              <a:rPr lang="en-US" b="1" dirty="0" err="1" smtClean="0">
                <a:solidFill>
                  <a:srgbClr val="00B050"/>
                </a:solidFill>
              </a:rPr>
              <a:t>L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  </a:t>
            </a:r>
            <a:r>
              <a:rPr lang="en-US" b="1" dirty="0" smtClean="0">
                <a:solidFill>
                  <a:srgbClr val="00B050"/>
                </a:solidFill>
              </a:rPr>
              <a:t> di</a:t>
            </a:r>
            <a:r>
              <a:rPr lang="en-US" b="1" baseline="-25000" dirty="0" smtClean="0">
                <a:solidFill>
                  <a:srgbClr val="00B050"/>
                </a:solidFill>
              </a:rPr>
              <a:t>s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dt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V</a:t>
            </a:r>
            <a:r>
              <a:rPr lang="en-US" b="1" baseline="-25000" dirty="0" smtClean="0">
                <a:solidFill>
                  <a:srgbClr val="002060"/>
                </a:solidFill>
              </a:rPr>
              <a:t>con1 </a:t>
            </a:r>
            <a:r>
              <a:rPr lang="en-US" b="1" dirty="0" smtClean="0">
                <a:solidFill>
                  <a:srgbClr val="00206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V</a:t>
            </a:r>
            <a:r>
              <a:rPr lang="en-US" b="1" baseline="-25000" dirty="0" smtClean="0">
                <a:solidFill>
                  <a:srgbClr val="7030A0"/>
                </a:solidFill>
              </a:rPr>
              <a:t>Ls1</a:t>
            </a:r>
            <a:r>
              <a:rPr lang="en-US" b="1" dirty="0" smtClean="0">
                <a:solidFill>
                  <a:srgbClr val="7030A0"/>
                </a:solidFill>
              </a:rPr>
              <a:t>  </a:t>
            </a:r>
            <a:r>
              <a:rPr lang="en-US" b="1" dirty="0">
                <a:solidFill>
                  <a:srgbClr val="7030A0"/>
                </a:solidFill>
              </a:rPr>
              <a:t>+ </a:t>
            </a:r>
            <a:r>
              <a:rPr lang="en-US" b="1" dirty="0" err="1">
                <a:solidFill>
                  <a:srgbClr val="7030A0"/>
                </a:solidFill>
              </a:rPr>
              <a:t>V</a:t>
            </a:r>
            <a:r>
              <a:rPr lang="en-US" b="1" baseline="-25000" dirty="0" err="1">
                <a:solidFill>
                  <a:srgbClr val="7030A0"/>
                </a:solidFill>
              </a:rPr>
              <a:t>s</a:t>
            </a:r>
            <a:endParaRPr lang="en-US" b="1" baseline="-25000" dirty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V</a:t>
            </a:r>
            <a:r>
              <a:rPr lang="en-US" b="1" baseline="-25000" dirty="0" smtClean="0">
                <a:solidFill>
                  <a:srgbClr val="002060"/>
                </a:solidFill>
              </a:rPr>
              <a:t>s</a:t>
            </a:r>
            <a:r>
              <a:rPr lang="en-US" b="1" dirty="0" smtClean="0">
                <a:solidFill>
                  <a:srgbClr val="002060"/>
                </a:solidFill>
              </a:rPr>
              <a:t>  = V</a:t>
            </a:r>
            <a:r>
              <a:rPr lang="en-US" b="1" baseline="-25000" dirty="0" smtClean="0">
                <a:solidFill>
                  <a:srgbClr val="002060"/>
                </a:solidFill>
              </a:rPr>
              <a:t>con1</a:t>
            </a:r>
            <a:r>
              <a:rPr lang="en-US" b="1" dirty="0" smtClean="0">
                <a:solidFill>
                  <a:srgbClr val="002060"/>
                </a:solidFill>
              </a:rPr>
              <a:t> – V</a:t>
            </a:r>
            <a:r>
              <a:rPr lang="en-US" b="1" baseline="-25000" dirty="0" smtClean="0">
                <a:solidFill>
                  <a:srgbClr val="002060"/>
                </a:solidFill>
              </a:rPr>
              <a:t>Ls1</a:t>
            </a:r>
            <a:r>
              <a:rPr lang="en-US" b="1" dirty="0" smtClean="0">
                <a:solidFill>
                  <a:srgbClr val="002060"/>
                </a:solidFill>
              </a:rPr>
              <a:t>  </a:t>
            </a:r>
            <a:endParaRPr lang="en-US" b="1" baseline="-25000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       </a:t>
            </a:r>
            <a:r>
              <a:rPr lang="en-US" b="1" dirty="0" smtClean="0">
                <a:solidFill>
                  <a:srgbClr val="C00000"/>
                </a:solidFill>
              </a:rPr>
              <a:t>=  V</a:t>
            </a:r>
            <a:r>
              <a:rPr lang="en-US" b="1" baseline="-25000" dirty="0" smtClean="0">
                <a:solidFill>
                  <a:srgbClr val="C00000"/>
                </a:solidFill>
              </a:rPr>
              <a:t>con1</a:t>
            </a:r>
            <a:r>
              <a:rPr lang="en-US" b="1" dirty="0" smtClean="0">
                <a:solidFill>
                  <a:srgbClr val="C00000"/>
                </a:solidFill>
              </a:rPr>
              <a:t> – j</a:t>
            </a:r>
            <a:r>
              <a:rPr lang="el-GR" b="1" dirty="0" smtClean="0">
                <a:solidFill>
                  <a:srgbClr val="C00000"/>
                </a:solidFill>
              </a:rPr>
              <a:t>ω</a:t>
            </a:r>
            <a:r>
              <a:rPr lang="en-US" b="1" dirty="0" smtClean="0">
                <a:solidFill>
                  <a:srgbClr val="C00000"/>
                </a:solidFill>
              </a:rPr>
              <a:t>L</a:t>
            </a:r>
            <a:r>
              <a:rPr lang="en-US" b="1" baseline="-25000" dirty="0" smtClean="0">
                <a:solidFill>
                  <a:srgbClr val="C00000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b="1" baseline="-25000" dirty="0" smtClean="0">
                <a:solidFill>
                  <a:srgbClr val="C00000"/>
                </a:solidFill>
              </a:rPr>
              <a:t>s1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u="sng" dirty="0" smtClean="0">
                <a:solidFill>
                  <a:srgbClr val="C00000"/>
                </a:solidFill>
              </a:rPr>
              <a:t>Direction of i</a:t>
            </a:r>
            <a:r>
              <a:rPr lang="en-US" b="1" u="sng" baseline="-25000" dirty="0" smtClean="0">
                <a:solidFill>
                  <a:srgbClr val="C00000"/>
                </a:solidFill>
              </a:rPr>
              <a:t>s1</a:t>
            </a:r>
            <a:r>
              <a:rPr lang="en-US" b="1" u="sng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decides the inverter and rectifier modes of operation.   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975933"/>
              </p:ext>
            </p:extLst>
          </p:nvPr>
        </p:nvGraphicFramePr>
        <p:xfrm>
          <a:off x="4038600" y="609600"/>
          <a:ext cx="52578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Visio" r:id="rId3" imgW="1923211" imgH="1050544" progId="Visio.Drawing.11">
                  <p:embed/>
                </p:oleObj>
              </mc:Choice>
              <mc:Fallback>
                <p:oleObj name="Visio" r:id="rId3" imgW="1923211" imgH="105054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609600"/>
                        <a:ext cx="5257800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5973763"/>
          </a:xfrm>
        </p:spPr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Inversion  Mode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V</a:t>
            </a:r>
            <a:r>
              <a:rPr lang="en-US" b="1" baseline="-25000" dirty="0" smtClean="0">
                <a:solidFill>
                  <a:srgbClr val="00B050"/>
                </a:solidFill>
              </a:rPr>
              <a:t>con1</a:t>
            </a:r>
            <a:r>
              <a:rPr lang="en-US" b="1" dirty="0" smtClean="0">
                <a:solidFill>
                  <a:srgbClr val="00B050"/>
                </a:solidFill>
              </a:rPr>
              <a:t> leads </a:t>
            </a: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s</a:t>
            </a:r>
            <a:r>
              <a:rPr lang="en-US" b="1" dirty="0" smtClean="0">
                <a:solidFill>
                  <a:srgbClr val="00B050"/>
                </a:solidFill>
              </a:rPr>
              <a:t> by an angle </a:t>
            </a:r>
            <a:r>
              <a:rPr lang="el-GR" b="1" dirty="0" smtClean="0">
                <a:solidFill>
                  <a:srgbClr val="00B050"/>
                </a:solidFill>
              </a:rPr>
              <a:t>δ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Real power at the ac side is </a:t>
            </a:r>
          </a:p>
          <a:p>
            <a:r>
              <a:rPr lang="en-US" dirty="0" smtClean="0"/>
              <a:t>                </a:t>
            </a:r>
            <a:r>
              <a:rPr lang="en-US" b="1" dirty="0" smtClean="0">
                <a:solidFill>
                  <a:srgbClr val="002060"/>
                </a:solidFill>
              </a:rPr>
              <a:t>P  = v</a:t>
            </a:r>
            <a:r>
              <a:rPr lang="en-US" b="1" baseline="-25000" dirty="0" smtClean="0">
                <a:solidFill>
                  <a:srgbClr val="002060"/>
                </a:solidFill>
              </a:rPr>
              <a:t>s</a:t>
            </a:r>
            <a:r>
              <a:rPr lang="en-US" b="1" dirty="0" smtClean="0">
                <a:solidFill>
                  <a:srgbClr val="002060"/>
                </a:solidFill>
              </a:rPr>
              <a:t>I</a:t>
            </a:r>
            <a:r>
              <a:rPr lang="en-US" b="1" baseline="-25000" dirty="0" smtClean="0">
                <a:solidFill>
                  <a:srgbClr val="002060"/>
                </a:solidFill>
              </a:rPr>
              <a:t>s1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cos</a:t>
            </a:r>
            <a:r>
              <a:rPr lang="el-GR" b="1" dirty="0" smtClean="0">
                <a:solidFill>
                  <a:srgbClr val="002060"/>
                </a:solidFill>
              </a:rPr>
              <a:t>θ</a:t>
            </a:r>
            <a:endParaRPr lang="en-US" b="1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79676"/>
              </p:ext>
            </p:extLst>
          </p:nvPr>
        </p:nvGraphicFramePr>
        <p:xfrm>
          <a:off x="1397758" y="2444750"/>
          <a:ext cx="3581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3" imgW="927000" imgH="431640" progId="Equation.3">
                  <p:embed/>
                </p:oleObj>
              </mc:Choice>
              <mc:Fallback>
                <p:oleObj name="Equation" r:id="rId3" imgW="9270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758" y="2444750"/>
                        <a:ext cx="35814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3581400"/>
          <a:ext cx="49545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5" imgW="1282680" imgH="228600" progId="Equation.3">
                  <p:embed/>
                </p:oleObj>
              </mc:Choice>
              <mc:Fallback>
                <p:oleObj name="Equation" r:id="rId5" imgW="12826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4954588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79488" y="4205288"/>
          <a:ext cx="4365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7" imgW="1130040" imgH="431640" progId="Equation.3">
                  <p:embed/>
                </p:oleObj>
              </mc:Choice>
              <mc:Fallback>
                <p:oleObj name="Equation" r:id="rId7" imgW="11300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205288"/>
                        <a:ext cx="43656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14463" y="5141913"/>
          <a:ext cx="397351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9" imgW="1028520" imgH="469800" progId="Equation.3">
                  <p:embed/>
                </p:oleObj>
              </mc:Choice>
              <mc:Fallback>
                <p:oleObj name="Equation" r:id="rId9" imgW="102852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5141913"/>
                        <a:ext cx="3973512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990755"/>
              </p:ext>
            </p:extLst>
          </p:nvPr>
        </p:nvGraphicFramePr>
        <p:xfrm>
          <a:off x="5578629" y="609600"/>
          <a:ext cx="371777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Visio" r:id="rId11" imgW="1923211" imgH="1050544" progId="Visio.Drawing.11">
                  <p:embed/>
                </p:oleObj>
              </mc:Choice>
              <mc:Fallback>
                <p:oleObj name="Visio" r:id="rId11" imgW="1923211" imgH="1050544" progId="Visio.Drawing.11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78629" y="609600"/>
                        <a:ext cx="371777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635324" y="5029200"/>
            <a:ext cx="21370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54829" y="5029200"/>
            <a:ext cx="1050771" cy="51990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6550978" y="4851866"/>
            <a:ext cx="45719" cy="40593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205614" y="5015820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8668" y="4844534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V</a:t>
            </a:r>
            <a:r>
              <a:rPr lang="en-IN" b="1" baseline="-25000" dirty="0" smtClean="0">
                <a:solidFill>
                  <a:srgbClr val="C00000"/>
                </a:solidFill>
              </a:rPr>
              <a:t>s</a:t>
            </a:r>
            <a:endParaRPr lang="en-IN" b="1" baseline="-250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6786" y="5445924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I</a:t>
            </a:r>
            <a:r>
              <a:rPr lang="en-IN" b="1" baseline="-25000" dirty="0" smtClean="0">
                <a:solidFill>
                  <a:srgbClr val="00B050"/>
                </a:solidFill>
              </a:rPr>
              <a:t>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747001" y="4406113"/>
            <a:ext cx="787243" cy="623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1573" y="4145808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V</a:t>
            </a:r>
            <a:r>
              <a:rPr lang="en-IN" b="1" baseline="-25000" dirty="0" smtClean="0">
                <a:solidFill>
                  <a:srgbClr val="00B050"/>
                </a:solidFill>
              </a:rPr>
              <a:t>Ls1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648600" y="4452143"/>
            <a:ext cx="2832973" cy="58817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1081" y="4236853"/>
            <a:ext cx="7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V</a:t>
            </a:r>
            <a:r>
              <a:rPr lang="en-IN" b="1" baseline="-25000" dirty="0" smtClean="0">
                <a:solidFill>
                  <a:srgbClr val="0070C0"/>
                </a:solidFill>
              </a:rPr>
              <a:t>con1</a:t>
            </a:r>
            <a:endParaRPr lang="en-IN" b="1" baseline="-25000" dirty="0">
              <a:solidFill>
                <a:srgbClr val="0070C0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>
            <a:off x="6143352" y="5031564"/>
            <a:ext cx="45719" cy="53101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6662094" y="4731754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δ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487802" y="4452143"/>
            <a:ext cx="0" cy="5874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705403" y="5022463"/>
            <a:ext cx="798942" cy="170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22769" y="4570020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flipV="1">
            <a:off x="8010275" y="4335742"/>
            <a:ext cx="471298" cy="335240"/>
          </a:xfrm>
          <a:prstGeom prst="arc">
            <a:avLst>
              <a:gd name="adj1" fmla="val 1619999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304800" y="6126163"/>
            <a:ext cx="590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con1</a:t>
            </a:r>
            <a:r>
              <a:rPr lang="en-US" b="1" dirty="0">
                <a:solidFill>
                  <a:srgbClr val="00B050"/>
                </a:solidFill>
              </a:rPr>
              <a:t> leads v</a:t>
            </a:r>
            <a:r>
              <a:rPr lang="en-US" b="1" baseline="-25000" dirty="0">
                <a:solidFill>
                  <a:srgbClr val="00B050"/>
                </a:solidFill>
              </a:rPr>
              <a:t>s</a:t>
            </a:r>
            <a:r>
              <a:rPr lang="en-US" b="1" dirty="0">
                <a:solidFill>
                  <a:srgbClr val="00B050"/>
                </a:solidFill>
              </a:rPr>
              <a:t> and active component of I</a:t>
            </a:r>
            <a:r>
              <a:rPr lang="en-US" b="1" baseline="-25000" dirty="0">
                <a:solidFill>
                  <a:srgbClr val="00B050"/>
                </a:solidFill>
              </a:rPr>
              <a:t>s1 </a:t>
            </a:r>
            <a:r>
              <a:rPr lang="en-US" b="1" dirty="0">
                <a:solidFill>
                  <a:srgbClr val="00B050"/>
                </a:solidFill>
              </a:rPr>
              <a:t>is in phase with v</a:t>
            </a:r>
            <a:r>
              <a:rPr lang="en-US" b="1" baseline="-25000" dirty="0">
                <a:solidFill>
                  <a:srgbClr val="00B050"/>
                </a:solidFill>
              </a:rPr>
              <a:t>s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86811" y="6488114"/>
            <a:ext cx="590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Power </a:t>
            </a:r>
            <a:r>
              <a:rPr lang="en-US" b="1" dirty="0">
                <a:solidFill>
                  <a:srgbClr val="7030A0"/>
                </a:solidFill>
              </a:rPr>
              <a:t>flows from dc side to ac </a:t>
            </a:r>
            <a:r>
              <a:rPr lang="en-US" b="1" dirty="0" smtClean="0">
                <a:solidFill>
                  <a:srgbClr val="7030A0"/>
                </a:solidFill>
              </a:rPr>
              <a:t>side  - inversion mode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56828" y="4438061"/>
            <a:ext cx="787243" cy="623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91400" y="4177756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V</a:t>
            </a:r>
            <a:r>
              <a:rPr lang="en-IN" b="1" baseline="-25000" dirty="0" smtClean="0">
                <a:solidFill>
                  <a:srgbClr val="00B050"/>
                </a:solidFill>
              </a:rPr>
              <a:t>Ls1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  <p:bldP spid="15" grpId="0"/>
      <p:bldP spid="17" grpId="0"/>
      <p:bldP spid="24" grpId="0"/>
      <p:bldP spid="26" grpId="0"/>
      <p:bldP spid="33" grpId="0"/>
      <p:bldP spid="35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248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Reactive power at the ac side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Q  = v</a:t>
            </a:r>
            <a:r>
              <a:rPr lang="en-US" b="1" baseline="-25000" dirty="0" smtClean="0">
                <a:solidFill>
                  <a:srgbClr val="00B050"/>
                </a:solidFill>
              </a:rPr>
              <a:t>s</a:t>
            </a:r>
            <a:r>
              <a:rPr lang="en-US" b="1" dirty="0" smtClean="0">
                <a:solidFill>
                  <a:srgbClr val="00B050"/>
                </a:solidFill>
              </a:rPr>
              <a:t>I</a:t>
            </a:r>
            <a:r>
              <a:rPr lang="en-US" b="1" baseline="-25000" dirty="0" smtClean="0">
                <a:solidFill>
                  <a:srgbClr val="00B050"/>
                </a:solidFill>
              </a:rPr>
              <a:t>s1</a:t>
            </a:r>
            <a:r>
              <a:rPr lang="en-US" b="1" dirty="0" smtClean="0">
                <a:solidFill>
                  <a:srgbClr val="00B050"/>
                </a:solidFill>
              </a:rPr>
              <a:t> sin</a:t>
            </a:r>
            <a:r>
              <a:rPr lang="el-GR" b="1" dirty="0" smtClean="0">
                <a:solidFill>
                  <a:srgbClr val="00B050"/>
                </a:solidFill>
              </a:rPr>
              <a:t>θ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16852"/>
              </p:ext>
            </p:extLst>
          </p:nvPr>
        </p:nvGraphicFramePr>
        <p:xfrm>
          <a:off x="610193" y="1463404"/>
          <a:ext cx="3482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3" imgW="901440" imgH="431640" progId="Equation.3">
                  <p:embed/>
                </p:oleObj>
              </mc:Choice>
              <mc:Fallback>
                <p:oleObj name="Equation" r:id="rId3" imgW="9014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193" y="1463404"/>
                        <a:ext cx="34829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896187"/>
              </p:ext>
            </p:extLst>
          </p:nvPr>
        </p:nvGraphicFramePr>
        <p:xfrm>
          <a:off x="532685" y="3259545"/>
          <a:ext cx="1676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Equation" r:id="rId5" imgW="672840" imgH="228600" progId="Equation.3">
                  <p:embed/>
                </p:oleObj>
              </mc:Choice>
              <mc:Fallback>
                <p:oleObj name="Equation" r:id="rId5" imgW="6728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85" y="3259545"/>
                        <a:ext cx="1676400" cy="484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781575"/>
              </p:ext>
            </p:extLst>
          </p:nvPr>
        </p:nvGraphicFramePr>
        <p:xfrm>
          <a:off x="250824" y="4223659"/>
          <a:ext cx="47672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Equation" r:id="rId7" imgW="1523880" imgH="431640" progId="Equation.3">
                  <p:embed/>
                </p:oleObj>
              </mc:Choice>
              <mc:Fallback>
                <p:oleObj name="Equation" r:id="rId7" imgW="15238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4" y="4223659"/>
                        <a:ext cx="4767263" cy="914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045883"/>
              </p:ext>
            </p:extLst>
          </p:nvPr>
        </p:nvGraphicFramePr>
        <p:xfrm>
          <a:off x="479425" y="5420180"/>
          <a:ext cx="42291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9" imgW="1396800" imgH="482400" progId="Equation.3">
                  <p:embed/>
                </p:oleObj>
              </mc:Choice>
              <mc:Fallback>
                <p:oleObj name="Equation" r:id="rId9" imgW="139680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5420180"/>
                        <a:ext cx="4229100" cy="1022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117845"/>
              </p:ext>
            </p:extLst>
          </p:nvPr>
        </p:nvGraphicFramePr>
        <p:xfrm>
          <a:off x="2361485" y="3183345"/>
          <a:ext cx="21923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11" imgW="863280" imgH="228600" progId="Equation.3">
                  <p:embed/>
                </p:oleObj>
              </mc:Choice>
              <mc:Fallback>
                <p:oleObj name="Equation" r:id="rId11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485" y="3183345"/>
                        <a:ext cx="2192338" cy="484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654829" y="2788392"/>
            <a:ext cx="1050771" cy="51990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05614" y="2775012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6786" y="3205116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I</a:t>
            </a:r>
            <a:r>
              <a:rPr lang="en-IN" b="1" baseline="-25000" dirty="0" smtClean="0">
                <a:solidFill>
                  <a:srgbClr val="00B050"/>
                </a:solidFill>
              </a:rPr>
              <a:t>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87802" y="1905000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V</a:t>
            </a:r>
            <a:r>
              <a:rPr lang="en-IN" b="1" baseline="-25000" dirty="0" smtClean="0">
                <a:solidFill>
                  <a:srgbClr val="00B050"/>
                </a:solidFill>
              </a:rPr>
              <a:t>Ls1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54829" y="2211335"/>
            <a:ext cx="2832973" cy="58817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87310" y="1996045"/>
            <a:ext cx="7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V</a:t>
            </a:r>
            <a:r>
              <a:rPr lang="en-IN" b="1" baseline="-25000" dirty="0" smtClean="0">
                <a:solidFill>
                  <a:srgbClr val="0070C0"/>
                </a:solidFill>
              </a:rPr>
              <a:t>con1</a:t>
            </a:r>
            <a:endParaRPr lang="en-IN" b="1" baseline="-250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8323" y="2490946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δ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705403" y="2781655"/>
            <a:ext cx="798942" cy="170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22769" y="2329212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691037" y="2781655"/>
            <a:ext cx="21370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717102" y="2202334"/>
            <a:ext cx="787243" cy="623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9064" y="2798742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V</a:t>
            </a:r>
            <a:r>
              <a:rPr lang="en-IN" b="1" baseline="-25000" dirty="0" smtClean="0">
                <a:solidFill>
                  <a:srgbClr val="C00000"/>
                </a:solidFill>
              </a:rPr>
              <a:t>s</a:t>
            </a:r>
            <a:endParaRPr lang="en-IN" b="1" baseline="-25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"/>
                <a:ext cx="8915400" cy="6324600"/>
              </a:xfrm>
            </p:spPr>
            <p:txBody>
              <a:bodyPr/>
              <a:lstStyle/>
              <a:p>
                <a:r>
                  <a:rPr lang="en-US" b="1" u="sng" dirty="0" smtClean="0">
                    <a:solidFill>
                      <a:srgbClr val="C00000"/>
                    </a:solidFill>
                  </a:rPr>
                  <a:t>Rectifier Mode</a:t>
                </a:r>
              </a:p>
              <a:p>
                <a:r>
                  <a:rPr lang="en-US" b="1" dirty="0" smtClean="0">
                    <a:solidFill>
                      <a:srgbClr val="00B050"/>
                    </a:solidFill>
                  </a:rPr>
                  <a:t>V</a:t>
                </a:r>
                <a:r>
                  <a:rPr lang="en-US" b="1" baseline="-25000" dirty="0" smtClean="0">
                    <a:solidFill>
                      <a:srgbClr val="00B050"/>
                    </a:solidFill>
                  </a:rPr>
                  <a:t>con1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lags the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b="1" baseline="-25000" dirty="0" err="1" smtClean="0">
                    <a:solidFill>
                      <a:srgbClr val="00B050"/>
                    </a:solidFill>
                  </a:rPr>
                  <a:t>s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by an angle </a:t>
                </a:r>
                <a:r>
                  <a:rPr lang="el-GR" b="1" dirty="0" smtClean="0">
                    <a:solidFill>
                      <a:srgbClr val="00B050"/>
                    </a:solidFill>
                  </a:rPr>
                  <a:t>δ</a:t>
                </a:r>
                <a:endParaRPr lang="en-US" b="1" dirty="0" smtClean="0">
                  <a:solidFill>
                    <a:srgbClr val="00B050"/>
                  </a:solidFill>
                </a:endParaRPr>
              </a:p>
              <a:p>
                <a:r>
                  <a:rPr lang="en-US" b="1" dirty="0" smtClean="0">
                    <a:solidFill>
                      <a:srgbClr val="00B0F0"/>
                    </a:solidFill>
                  </a:rPr>
                  <a:t>Real power at the ac side is </a:t>
                </a:r>
              </a:p>
              <a:p>
                <a:r>
                  <a:rPr lang="en-US" b="1" dirty="0" smtClean="0">
                    <a:solidFill>
                      <a:srgbClr val="7030A0"/>
                    </a:solidFill>
                  </a:rPr>
                  <a:t>                P  = v</a:t>
                </a:r>
                <a:r>
                  <a:rPr lang="en-US" b="1" baseline="-25000" dirty="0" smtClean="0">
                    <a:solidFill>
                      <a:srgbClr val="7030A0"/>
                    </a:solidFill>
                  </a:rPr>
                  <a:t>s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I</a:t>
                </a:r>
                <a:r>
                  <a:rPr lang="en-US" b="1" baseline="-25000" dirty="0" smtClean="0">
                    <a:solidFill>
                      <a:srgbClr val="7030A0"/>
                    </a:solidFill>
                  </a:rPr>
                  <a:t>s1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cos(180+</a:t>
                </a:r>
                <a:r>
                  <a:rPr lang="el-GR" b="1" dirty="0" smtClean="0">
                    <a:solidFill>
                      <a:srgbClr val="7030A0"/>
                    </a:solidFill>
                  </a:rPr>
                  <a:t>θ</a:t>
                </a:r>
                <a:r>
                  <a:rPr lang="en-IN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 =</a:t>
                </a:r>
              </a:p>
              <a:p>
                <a:endParaRPr lang="en-US" b="1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𝑳𝒔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I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𝒄𝒐𝒔</m:t>
                    </m:r>
                    <m:r>
                      <m:rPr>
                        <m:sty m:val="p"/>
                      </m:rPr>
                      <a:rPr lang="el-G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𝑽𝒄𝒐𝒏</m:t>
                    </m:r>
                    <m:r>
                      <a:rPr lang="en-US" b="1" i="1" baseline="-2500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𝒔𝒊𝒏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𝜹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"/>
                <a:ext cx="8915400" cy="6324600"/>
              </a:xfrm>
              <a:blipFill>
                <a:blip r:embed="rId3"/>
                <a:stretch>
                  <a:fillRect l="-1573" t="-12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31984"/>
              </p:ext>
            </p:extLst>
          </p:nvPr>
        </p:nvGraphicFramePr>
        <p:xfrm>
          <a:off x="383589" y="4108063"/>
          <a:ext cx="398372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Equation" r:id="rId4" imgW="1244520" imgH="431640" progId="Equation.3">
                  <p:embed/>
                </p:oleObj>
              </mc:Choice>
              <mc:Fallback>
                <p:oleObj name="Equation" r:id="rId4" imgW="12445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89" y="4108063"/>
                        <a:ext cx="3983728" cy="914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968630"/>
              </p:ext>
            </p:extLst>
          </p:nvPr>
        </p:nvGraphicFramePr>
        <p:xfrm>
          <a:off x="329110" y="5558437"/>
          <a:ext cx="43656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Equation" r:id="rId6" imgW="1130040" imgH="469800" progId="Equation.3">
                  <p:embed/>
                </p:oleObj>
              </mc:Choice>
              <mc:Fallback>
                <p:oleObj name="Equation" r:id="rId6" imgW="113004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10" y="5558437"/>
                        <a:ext cx="4365625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635324" y="5029200"/>
            <a:ext cx="21370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105400" y="4145808"/>
            <a:ext cx="549429" cy="883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17626" y="4709082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2391" y="3912446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I</a:t>
            </a:r>
            <a:r>
              <a:rPr lang="en-IN" b="1" baseline="-25000" dirty="0" smtClean="0">
                <a:solidFill>
                  <a:srgbClr val="00B050"/>
                </a:solidFill>
              </a:rPr>
              <a:t>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80715" y="5029200"/>
            <a:ext cx="803464" cy="4222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28534" y="5189105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V</a:t>
            </a:r>
            <a:r>
              <a:rPr lang="en-IN" b="1" baseline="-25000" dirty="0" smtClean="0">
                <a:solidFill>
                  <a:srgbClr val="00B050"/>
                </a:solidFill>
              </a:rPr>
              <a:t>Ls1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639891" y="5079262"/>
            <a:ext cx="1299144" cy="351236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2430" y="5334658"/>
            <a:ext cx="7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V</a:t>
            </a:r>
            <a:r>
              <a:rPr lang="en-IN" b="1" baseline="-25000" dirty="0" smtClean="0">
                <a:solidFill>
                  <a:srgbClr val="0070C0"/>
                </a:solidFill>
              </a:rPr>
              <a:t>con1</a:t>
            </a:r>
            <a:endParaRPr lang="en-IN" b="1" baseline="-25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53508" y="4946727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δ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05403" y="5022463"/>
            <a:ext cx="798942" cy="170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64998" y="5225606"/>
            <a:ext cx="69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>90+</a:t>
            </a:r>
            <a:r>
              <a:rPr lang="el-GR" b="1" dirty="0" smtClean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818155" y="5039551"/>
            <a:ext cx="868593" cy="19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40629" y="4712979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V</a:t>
            </a:r>
            <a:r>
              <a:rPr lang="en-IN" b="1" baseline="-25000" dirty="0" smtClean="0">
                <a:solidFill>
                  <a:srgbClr val="00B050"/>
                </a:solidFill>
              </a:rPr>
              <a:t>s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941853" y="5029200"/>
            <a:ext cx="803464" cy="4222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2918088">
            <a:off x="5361842" y="4208609"/>
            <a:ext cx="356625" cy="89376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c 26"/>
          <p:cNvSpPr/>
          <p:nvPr/>
        </p:nvSpPr>
        <p:spPr>
          <a:xfrm rot="3638912">
            <a:off x="5643561" y="4598698"/>
            <a:ext cx="205231" cy="980245"/>
          </a:xfrm>
          <a:prstGeom prst="arc">
            <a:avLst>
              <a:gd name="adj1" fmla="val 17588405"/>
              <a:gd name="adj2" fmla="val 7878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4471498" y="5233839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V</a:t>
            </a:r>
            <a:r>
              <a:rPr lang="en-IN" b="1" baseline="-25000" dirty="0" smtClean="0">
                <a:solidFill>
                  <a:srgbClr val="00B050"/>
                </a:solidFill>
              </a:rPr>
              <a:t>Ls1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34182" y="4935499"/>
            <a:ext cx="69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>90-</a:t>
            </a:r>
            <a:r>
              <a:rPr lang="el-GR" b="1" dirty="0" smtClean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923180" y="1829290"/>
                <a:ext cx="2581165" cy="989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-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 </m:t>
                        </m:r>
                      </m:sub>
                    </m:sSub>
                    <m:f>
                      <m:fPr>
                        <m:ctrlP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𝑳𝒔</m:t>
                            </m:r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𝑳𝒔</m:t>
                        </m:r>
                      </m:den>
                    </m:f>
                    <m:r>
                      <a:rPr lang="en-US" sz="2800" b="1" i="1">
                        <a:solidFill>
                          <a:srgbClr val="C00000"/>
                        </a:solidFill>
                        <a:latin typeface="Cambria Math"/>
                      </a:rPr>
                      <m:t>  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/>
                      </a:rPr>
                      <m:t>𝒄𝒐𝒔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endParaRPr lang="en-US" sz="2800" b="1" dirty="0">
                  <a:solidFill>
                    <a:srgbClr val="7030A0"/>
                  </a:solidFill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180" y="1829290"/>
                <a:ext cx="2581165" cy="989630"/>
              </a:xfrm>
              <a:prstGeom prst="rect">
                <a:avLst/>
              </a:prstGeom>
              <a:blipFill>
                <a:blip r:embed="rId8"/>
                <a:stretch>
                  <a:fillRect l="-4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4" grpId="0"/>
      <p:bldP spid="1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24840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Reactive power at the ac side</a:t>
            </a:r>
          </a:p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00B0F0"/>
                </a:solidFill>
              </a:rPr>
              <a:t>Q  = v</a:t>
            </a:r>
            <a:r>
              <a:rPr lang="en-US" b="1" baseline="-25000" dirty="0" smtClean="0">
                <a:solidFill>
                  <a:srgbClr val="00B0F0"/>
                </a:solidFill>
              </a:rPr>
              <a:t>s</a:t>
            </a:r>
            <a:r>
              <a:rPr lang="en-US" b="1" dirty="0" smtClean="0">
                <a:solidFill>
                  <a:srgbClr val="00B0F0"/>
                </a:solidFill>
              </a:rPr>
              <a:t>I</a:t>
            </a:r>
            <a:r>
              <a:rPr lang="en-US" b="1" baseline="-25000" dirty="0" smtClean="0">
                <a:solidFill>
                  <a:srgbClr val="00B0F0"/>
                </a:solidFill>
              </a:rPr>
              <a:t>s1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sin(180+</a:t>
            </a:r>
            <a:r>
              <a:rPr lang="el-GR" b="1" dirty="0" smtClean="0">
                <a:solidFill>
                  <a:srgbClr val="00B0F0"/>
                </a:solidFill>
              </a:rPr>
              <a:t>θ</a:t>
            </a:r>
            <a:r>
              <a:rPr lang="en-IN" b="1" dirty="0" smtClean="0">
                <a:solidFill>
                  <a:srgbClr val="00B0F0"/>
                </a:solidFill>
              </a:rPr>
              <a:t>)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Q is the sum of reactive power absorbed by the converter and the inductance L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s</a:t>
            </a:r>
            <a:r>
              <a:rPr lang="en-US" sz="2800" b="1" dirty="0" smtClean="0">
                <a:solidFill>
                  <a:srgbClr val="00B050"/>
                </a:solidFill>
              </a:rPr>
              <a:t>.  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At very high switching frequencies L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s </a:t>
            </a:r>
            <a:r>
              <a:rPr lang="en-US" sz="2800" b="1" dirty="0" smtClean="0">
                <a:solidFill>
                  <a:srgbClr val="00B0F0"/>
                </a:solidFill>
              </a:rPr>
              <a:t>can be made very small. 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endParaRPr lang="en-US" sz="28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187339"/>
              </p:ext>
            </p:extLst>
          </p:nvPr>
        </p:nvGraphicFramePr>
        <p:xfrm>
          <a:off x="457200" y="1295400"/>
          <a:ext cx="38258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Equation" r:id="rId3" imgW="990360" imgH="431640" progId="Equation.3">
                  <p:embed/>
                </p:oleObj>
              </mc:Choice>
              <mc:Fallback>
                <p:oleObj name="Equation" r:id="rId3" imgW="9903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38258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504895"/>
              </p:ext>
            </p:extLst>
          </p:nvPr>
        </p:nvGraphicFramePr>
        <p:xfrm>
          <a:off x="0" y="2209800"/>
          <a:ext cx="441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Equation" r:id="rId5" imgW="1625400" imgH="431640" progId="Equation.3">
                  <p:embed/>
                </p:oleObj>
              </mc:Choice>
              <mc:Fallback>
                <p:oleObj name="Equation" r:id="rId5" imgW="16254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4419600" cy="914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15121"/>
              </p:ext>
            </p:extLst>
          </p:nvPr>
        </p:nvGraphicFramePr>
        <p:xfrm>
          <a:off x="228600" y="3251200"/>
          <a:ext cx="52482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Equation" r:id="rId7" imgW="1358640" imgH="482400" progId="Equation.3">
                  <p:embed/>
                </p:oleObj>
              </mc:Choice>
              <mc:Fallback>
                <p:oleObj name="Equation" r:id="rId7" imgW="135864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51200"/>
                        <a:ext cx="524827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5824390" y="995362"/>
            <a:ext cx="549429" cy="883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36616" y="1558636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1381" y="762000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I</a:t>
            </a:r>
            <a:r>
              <a:rPr lang="en-IN" b="1" baseline="-25000" dirty="0" smtClean="0">
                <a:solidFill>
                  <a:srgbClr val="00B050"/>
                </a:solidFill>
              </a:rPr>
              <a:t>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47524" y="2038659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V</a:t>
            </a:r>
            <a:r>
              <a:rPr lang="en-IN" b="1" baseline="-25000" dirty="0" smtClean="0">
                <a:solidFill>
                  <a:srgbClr val="00B050"/>
                </a:solidFill>
              </a:rPr>
              <a:t>Ls1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1420" y="2184212"/>
            <a:ext cx="7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V</a:t>
            </a:r>
            <a:r>
              <a:rPr lang="en-IN" b="1" baseline="-25000" dirty="0" smtClean="0">
                <a:solidFill>
                  <a:srgbClr val="0070C0"/>
                </a:solidFill>
              </a:rPr>
              <a:t>con1</a:t>
            </a:r>
            <a:endParaRPr lang="en-IN" b="1" baseline="-25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3988" y="2075160"/>
            <a:ext cx="69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>90+</a:t>
            </a:r>
            <a:r>
              <a:rPr lang="el-GR" b="1" dirty="0" smtClean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537145" y="1889105"/>
            <a:ext cx="868593" cy="19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59619" y="1562533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V</a:t>
            </a:r>
            <a:r>
              <a:rPr lang="en-IN" b="1" baseline="-25000" dirty="0" smtClean="0">
                <a:solidFill>
                  <a:srgbClr val="00B050"/>
                </a:solidFill>
              </a:rPr>
              <a:t>s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660843" y="1878754"/>
            <a:ext cx="803464" cy="4222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90488" y="2083393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V</a:t>
            </a:r>
            <a:r>
              <a:rPr lang="en-IN" b="1" baseline="-25000" dirty="0" smtClean="0">
                <a:solidFill>
                  <a:srgbClr val="00B050"/>
                </a:solidFill>
              </a:rPr>
              <a:t>Ls1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332553" y="1867600"/>
            <a:ext cx="21370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37858" y="1551379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V</a:t>
            </a:r>
            <a:r>
              <a:rPr lang="en-IN" b="1" baseline="-25000" dirty="0" smtClean="0">
                <a:solidFill>
                  <a:srgbClr val="00B050"/>
                </a:solidFill>
              </a:rPr>
              <a:t>s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473256" y="1912122"/>
            <a:ext cx="1299144" cy="351236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18972" y="1736045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δ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527576" y="1921052"/>
            <a:ext cx="803464" cy="4222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9943" y="5940336"/>
            <a:ext cx="8367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Then Q is the reactive power absorbed by the converter</a:t>
            </a:r>
            <a:r>
              <a:rPr lang="en-US" sz="2400" b="1" dirty="0" smtClean="0">
                <a:solidFill>
                  <a:srgbClr val="7030A0"/>
                </a:solidFill>
              </a:rPr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763000" cy="6705600"/>
          </a:xfrm>
        </p:spPr>
        <p:txBody>
          <a:bodyPr/>
          <a:lstStyle/>
          <a:p>
            <a:pPr algn="just"/>
            <a:endParaRPr lang="en-US" b="1" dirty="0" smtClean="0">
              <a:solidFill>
                <a:srgbClr val="00B050"/>
              </a:solidFill>
            </a:endParaRPr>
          </a:p>
          <a:p>
            <a:pPr algn="just"/>
            <a:endParaRPr lang="en-US" b="1" dirty="0">
              <a:solidFill>
                <a:srgbClr val="00B050"/>
              </a:solidFill>
            </a:endParaRP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For a given value of ac side potential (back </a:t>
            </a:r>
            <a:r>
              <a:rPr lang="en-US" b="1" dirty="0" err="1" smtClean="0">
                <a:solidFill>
                  <a:srgbClr val="00B050"/>
                </a:solidFill>
              </a:rPr>
              <a:t>emf</a:t>
            </a:r>
            <a:r>
              <a:rPr lang="en-US" b="1" dirty="0" smtClean="0">
                <a:solidFill>
                  <a:srgbClr val="00B050"/>
                </a:solidFill>
              </a:rPr>
              <a:t>) v</a:t>
            </a:r>
            <a:r>
              <a:rPr lang="en-US" b="1" baseline="-25000" dirty="0" smtClean="0">
                <a:solidFill>
                  <a:srgbClr val="00B050"/>
                </a:solidFill>
              </a:rPr>
              <a:t>s </a:t>
            </a:r>
            <a:r>
              <a:rPr lang="en-US" b="1" dirty="0" smtClean="0">
                <a:solidFill>
                  <a:srgbClr val="00B050"/>
                </a:solidFill>
              </a:rPr>
              <a:t>and the chosen value of inductance L</a:t>
            </a:r>
            <a:r>
              <a:rPr lang="en-US" b="1" baseline="-25000" dirty="0" smtClean="0">
                <a:solidFill>
                  <a:srgbClr val="00B050"/>
                </a:solidFill>
              </a:rPr>
              <a:t>s</a:t>
            </a:r>
            <a:r>
              <a:rPr lang="en-US" b="1" dirty="0" smtClean="0">
                <a:solidFill>
                  <a:srgbClr val="00B050"/>
                </a:solidFill>
              </a:rPr>
              <a:t>, 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desired </a:t>
            </a:r>
            <a:r>
              <a:rPr lang="en-US" b="1" dirty="0" smtClean="0">
                <a:solidFill>
                  <a:srgbClr val="0070C0"/>
                </a:solidFill>
              </a:rPr>
              <a:t>values of P &amp; Q can be obtained </a:t>
            </a:r>
            <a:endParaRPr lang="en-US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by </a:t>
            </a:r>
            <a:r>
              <a:rPr lang="en-US" b="1" dirty="0" smtClean="0">
                <a:solidFill>
                  <a:srgbClr val="0070C0"/>
                </a:solidFill>
              </a:rPr>
              <a:t>controlling the </a:t>
            </a:r>
            <a:endParaRPr lang="en-US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magnitude </a:t>
            </a:r>
            <a:r>
              <a:rPr lang="en-US" b="1" dirty="0" smtClean="0">
                <a:solidFill>
                  <a:srgbClr val="C00000"/>
                </a:solidFill>
              </a:rPr>
              <a:t>and phase angle </a:t>
            </a:r>
            <a:r>
              <a:rPr lang="el-GR" b="1" dirty="0" smtClean="0">
                <a:solidFill>
                  <a:srgbClr val="C00000"/>
                </a:solidFill>
              </a:rPr>
              <a:t>δ</a:t>
            </a:r>
            <a:r>
              <a:rPr lang="el-GR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of v</a:t>
            </a:r>
            <a:r>
              <a:rPr lang="en-US" b="1" baseline="-25000" dirty="0" smtClean="0">
                <a:solidFill>
                  <a:srgbClr val="C00000"/>
                </a:solidFill>
              </a:rPr>
              <a:t>con1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487</Words>
  <Application>Microsoft Office PowerPoint</Application>
  <PresentationFormat>On-screen Show (4:3)</PresentationFormat>
  <Paragraphs>165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Office Theme</vt:lpstr>
      <vt:lpstr>Visio</vt:lpstr>
      <vt:lpstr>Equation</vt:lpstr>
      <vt:lpstr>Microsoft Equation 3.0</vt:lpstr>
      <vt:lpstr>Slide</vt:lpstr>
      <vt:lpstr>SWITCHED MODE RECTIFIER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SWITCHED MODE RECTIFIER</dc:title>
  <dc:creator>user</dc:creator>
  <cp:lastModifiedBy>USER</cp:lastModifiedBy>
  <cp:revision>111</cp:revision>
  <dcterms:created xsi:type="dcterms:W3CDTF">2006-08-16T00:00:00Z</dcterms:created>
  <dcterms:modified xsi:type="dcterms:W3CDTF">2022-04-22T00:48:14Z</dcterms:modified>
</cp:coreProperties>
</file>