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97" r:id="rId2"/>
    <p:sldId id="398" r:id="rId3"/>
    <p:sldId id="322" r:id="rId4"/>
    <p:sldId id="323" r:id="rId5"/>
    <p:sldId id="419" r:id="rId6"/>
    <p:sldId id="325" r:id="rId7"/>
    <p:sldId id="441" r:id="rId8"/>
    <p:sldId id="399" r:id="rId9"/>
    <p:sldId id="442" r:id="rId10"/>
    <p:sldId id="327" r:id="rId11"/>
    <p:sldId id="447" r:id="rId12"/>
    <p:sldId id="444" r:id="rId13"/>
    <p:sldId id="401" r:id="rId14"/>
    <p:sldId id="403" r:id="rId15"/>
    <p:sldId id="402" r:id="rId16"/>
    <p:sldId id="320" r:id="rId17"/>
    <p:sldId id="328" r:id="rId18"/>
    <p:sldId id="420" r:id="rId19"/>
    <p:sldId id="421" r:id="rId20"/>
    <p:sldId id="332" r:id="rId21"/>
    <p:sldId id="333" r:id="rId22"/>
    <p:sldId id="334" r:id="rId23"/>
    <p:sldId id="404" r:id="rId24"/>
    <p:sldId id="405" r:id="rId25"/>
    <p:sldId id="406" r:id="rId26"/>
    <p:sldId id="407" r:id="rId27"/>
    <p:sldId id="408" r:id="rId28"/>
    <p:sldId id="409" r:id="rId29"/>
    <p:sldId id="411" r:id="rId30"/>
    <p:sldId id="412" r:id="rId31"/>
    <p:sldId id="338" r:id="rId32"/>
    <p:sldId id="446" r:id="rId33"/>
    <p:sldId id="445" r:id="rId34"/>
    <p:sldId id="413" r:id="rId35"/>
    <p:sldId id="448" r:id="rId36"/>
    <p:sldId id="342" r:id="rId37"/>
    <p:sldId id="343" r:id="rId38"/>
    <p:sldId id="344" r:id="rId39"/>
    <p:sldId id="42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69" d="100"/>
          <a:sy n="69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362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18" Type="http://schemas.openxmlformats.org/officeDocument/2006/relationships/image" Target="../media/image4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33.wmf"/><Relationship Id="rId16" Type="http://schemas.openxmlformats.org/officeDocument/2006/relationships/image" Target="../media/image47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19" Type="http://schemas.openxmlformats.org/officeDocument/2006/relationships/image" Target="../media/image50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78.e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emf"/><Relationship Id="rId4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28893-C11B-47BC-874E-7D00C2E14088}" type="datetimeFigureOut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3BA40-0114-4C5A-88A4-20ABEDD3AA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3BA40-0114-4C5A-88A4-20ABEDD3AAF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147A-F948-4FDE-B887-A79319FFF7E1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AB5F-3503-49DF-B1FB-F4EE04A8B780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22D5-4A72-4370-89E5-939AA8ADD331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A585-46F3-4EDB-8C6C-4356A304E943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4A5-9B7F-4888-90C1-717CBA370881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1B43D-B2C8-4C31-B18C-4999DA246953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DEA0-6B09-4FF1-AA84-3F569808B1C0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C5A9-B4D0-4996-B820-CCD1BBAAEBFC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BD16-7799-4ED3-A7FE-CADE3378000D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B1E1-E59F-4A15-A80B-DE9D77BDB9EC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1DBB9-10E1-4A9C-A2B1-170EE1CAA542}" type="datetime1">
              <a:rPr lang="en-US" smtClean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50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4.wmf"/><Relationship Id="rId36" Type="http://schemas.openxmlformats.org/officeDocument/2006/relationships/image" Target="../media/image48.wmf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44.bin"/><Relationship Id="rId8" Type="http://schemas.openxmlformats.org/officeDocument/2006/relationships/image" Target="../media/image34.wmf"/><Relationship Id="rId3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74.png"/><Relationship Id="rId21" Type="http://schemas.openxmlformats.org/officeDocument/2006/relationships/image" Target="../media/image73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72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png"/><Relationship Id="rId5" Type="http://schemas.openxmlformats.org/officeDocument/2006/relationships/image" Target="../media/image78.emf"/><Relationship Id="rId4" Type="http://schemas.openxmlformats.org/officeDocument/2006/relationships/oleObject" Target="../embeddings/oleObject6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85.w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Line Frequency Controlled Rectifiers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Controlled dc output voltage </a:t>
            </a:r>
          </a:p>
          <a:p>
            <a:pPr>
              <a:buNone/>
            </a:pPr>
            <a:r>
              <a:rPr lang="en-US" sz="2800" b="1" dirty="0" smtClean="0"/>
              <a:t>            </a:t>
            </a:r>
            <a:r>
              <a:rPr lang="en-US" sz="2800" b="1" dirty="0" smtClean="0">
                <a:solidFill>
                  <a:srgbClr val="002060"/>
                </a:solidFill>
              </a:rPr>
              <a:t>varies from +</a:t>
            </a:r>
            <a:r>
              <a:rPr lang="en-US" sz="2800" b="1" dirty="0" err="1" smtClean="0">
                <a:solidFill>
                  <a:srgbClr val="002060"/>
                </a:solidFill>
              </a:rPr>
              <a:t>ve</a:t>
            </a:r>
            <a:r>
              <a:rPr lang="en-US" sz="2800" b="1" dirty="0" smtClean="0">
                <a:solidFill>
                  <a:srgbClr val="002060"/>
                </a:solidFill>
              </a:rPr>
              <a:t> maximum to –</a:t>
            </a:r>
            <a:r>
              <a:rPr lang="en-US" sz="2800" b="1" dirty="0" err="1" smtClean="0">
                <a:solidFill>
                  <a:srgbClr val="002060"/>
                </a:solidFill>
              </a:rPr>
              <a:t>ve</a:t>
            </a:r>
            <a:r>
              <a:rPr lang="en-US" sz="2800" b="1" dirty="0" smtClean="0">
                <a:solidFill>
                  <a:srgbClr val="002060"/>
                </a:solidFill>
              </a:rPr>
              <a:t> maximum</a:t>
            </a:r>
            <a:r>
              <a:rPr lang="en-US" sz="2800" b="1" dirty="0" smtClean="0"/>
              <a:t>.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Controllable devices like </a:t>
            </a:r>
            <a:r>
              <a:rPr lang="en-US" sz="2800" b="1" dirty="0" err="1" smtClean="0">
                <a:solidFill>
                  <a:srgbClr val="00B050"/>
                </a:solidFill>
              </a:rPr>
              <a:t>thyristors</a:t>
            </a:r>
            <a:r>
              <a:rPr lang="en-US" sz="2800" b="1" dirty="0" smtClean="0">
                <a:solidFill>
                  <a:srgbClr val="00B050"/>
                </a:solidFill>
              </a:rPr>
              <a:t>, IGBT BJT are used.</a:t>
            </a:r>
          </a:p>
          <a:p>
            <a:pPr>
              <a:buNone/>
            </a:pPr>
            <a:endParaRPr lang="en-US" sz="2800" b="1" dirty="0" smtClean="0"/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Commutation of the devices depends on the ac side  line frequency.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</a:rPr>
              <a:t>Hence the name line frequency rectifiers.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62000" y="2057400"/>
            <a:ext cx="685800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600" b="1" u="sng" dirty="0" smtClean="0">
                <a:solidFill>
                  <a:srgbClr val="C00000"/>
                </a:solidFill>
              </a:rPr>
              <a:t>Single phase Fully Controlled bridge </a:t>
            </a:r>
            <a:r>
              <a:rPr lang="en-US" sz="4000" b="1" u="sng" dirty="0" smtClean="0">
                <a:solidFill>
                  <a:srgbClr val="C00000"/>
                </a:solidFill>
              </a:rPr>
              <a:t>rectifier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929" y="921603"/>
            <a:ext cx="121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B050"/>
                </a:solidFill>
              </a:rPr>
              <a:t> R Load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102"/>
            <a:ext cx="8229600" cy="4789062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57282"/>
              </p:ext>
            </p:extLst>
          </p:nvPr>
        </p:nvGraphicFramePr>
        <p:xfrm>
          <a:off x="5029200" y="1311700"/>
          <a:ext cx="3733800" cy="402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Visio" r:id="rId3" imgW="1977593" imgH="1552448" progId="Visio.Drawing.11">
                  <p:embed/>
                </p:oleObj>
              </mc:Choice>
              <mc:Fallback>
                <p:oleObj name="Visio" r:id="rId3" imgW="1977593" imgH="155244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1311700"/>
                        <a:ext cx="3733800" cy="4022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47939"/>
            <a:ext cx="8534400" cy="66294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sz="2400" b="1" u="sng" dirty="0" smtClean="0">
                <a:solidFill>
                  <a:srgbClr val="FF0000"/>
                </a:solidFill>
              </a:rPr>
              <a:t>R – L  Load </a:t>
            </a:r>
          </a:p>
          <a:p>
            <a:r>
              <a:rPr lang="en-US" sz="2800" b="1" u="sng" dirty="0" smtClean="0">
                <a:solidFill>
                  <a:srgbClr val="00B050"/>
                </a:solidFill>
              </a:rPr>
              <a:t>Discontinuous load current mode</a:t>
            </a: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chemeClr val="accent5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400" y="967725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i="1" u="sng" dirty="0" smtClean="0">
                <a:solidFill>
                  <a:srgbClr val="C00000"/>
                </a:solidFill>
              </a:rPr>
              <a:t>α</a:t>
            </a:r>
            <a:r>
              <a:rPr lang="en-US" sz="2400" b="1" i="1" u="sng" dirty="0" smtClean="0">
                <a:solidFill>
                  <a:srgbClr val="C00000"/>
                </a:solidFill>
              </a:rPr>
              <a:t>  </a:t>
            </a:r>
            <a:r>
              <a:rPr lang="en-US" sz="2400" b="1" i="1" u="sng" dirty="0">
                <a:solidFill>
                  <a:srgbClr val="C00000"/>
                </a:solidFill>
              </a:rPr>
              <a:t>→ </a:t>
            </a:r>
            <a:r>
              <a:rPr lang="el-GR" sz="2400" u="sng" dirty="0">
                <a:solidFill>
                  <a:srgbClr val="C00000"/>
                </a:solidFill>
              </a:rPr>
              <a:t>θ</a:t>
            </a:r>
            <a:r>
              <a:rPr lang="en-US" sz="2400" u="sng" baseline="-25000" dirty="0">
                <a:solidFill>
                  <a:srgbClr val="C00000"/>
                </a:solidFill>
              </a:rPr>
              <a:t>1</a:t>
            </a:r>
            <a:endParaRPr lang="en-US" i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05425"/>
              </p:ext>
            </p:extLst>
          </p:nvPr>
        </p:nvGraphicFramePr>
        <p:xfrm>
          <a:off x="6153150" y="38100"/>
          <a:ext cx="25908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2" name="Visio" r:id="rId3" imgW="1795623" imgH="1552471" progId="">
                  <p:embed/>
                </p:oleObj>
              </mc:Choice>
              <mc:Fallback>
                <p:oleObj name="Visio" r:id="rId3" imgW="1795623" imgH="1552471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8100"/>
                        <a:ext cx="259080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05680" y="1067433"/>
            <a:ext cx="212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b="1" baseline="-25000" dirty="0">
                <a:solidFill>
                  <a:srgbClr val="00B050"/>
                </a:solidFill>
              </a:rPr>
              <a:t>1</a:t>
            </a:r>
            <a:r>
              <a:rPr lang="en-US" sz="2000" b="1" dirty="0">
                <a:solidFill>
                  <a:srgbClr val="00B050"/>
                </a:solidFill>
              </a:rPr>
              <a:t> and T</a:t>
            </a:r>
            <a:r>
              <a:rPr lang="en-US" sz="2000" b="1" baseline="-25000" dirty="0">
                <a:solidFill>
                  <a:srgbClr val="00B050"/>
                </a:solidFill>
              </a:rPr>
              <a:t>2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conduct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574729"/>
              </p:ext>
            </p:extLst>
          </p:nvPr>
        </p:nvGraphicFramePr>
        <p:xfrm>
          <a:off x="1416843" y="1628286"/>
          <a:ext cx="2635250" cy="571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3" name="Equation" r:id="rId5" imgW="1625400" imgH="558720" progId="Equation.3">
                  <p:embed/>
                </p:oleObj>
              </mc:Choice>
              <mc:Fallback>
                <p:oleObj name="Equation" r:id="rId5" imgW="1625400" imgH="55872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43" y="1628286"/>
                        <a:ext cx="2635250" cy="571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901938"/>
              </p:ext>
            </p:extLst>
          </p:nvPr>
        </p:nvGraphicFramePr>
        <p:xfrm>
          <a:off x="4165600" y="1704730"/>
          <a:ext cx="1301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4" name="Equation" r:id="rId7" imgW="837836" imgH="253890" progId="Equation.3">
                  <p:embed/>
                </p:oleObj>
              </mc:Choice>
              <mc:Fallback>
                <p:oleObj name="Equation" r:id="rId7" imgW="837836" imgH="25389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1704730"/>
                        <a:ext cx="1301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53653"/>
              </p:ext>
            </p:extLst>
          </p:nvPr>
        </p:nvGraphicFramePr>
        <p:xfrm>
          <a:off x="1369416" y="4460355"/>
          <a:ext cx="5476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5" name="Equation" r:id="rId9" imgW="266400" imgH="228600" progId="Equation.3">
                  <p:embed/>
                </p:oleObj>
              </mc:Choice>
              <mc:Fallback>
                <p:oleObj name="Equation" r:id="rId9" imgW="266400" imgH="2286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416" y="4460355"/>
                        <a:ext cx="5476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5450" y="2549539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u="sng" dirty="0">
                <a:solidFill>
                  <a:srgbClr val="C00000"/>
                </a:solidFill>
              </a:rPr>
              <a:t>θ</a:t>
            </a:r>
            <a:r>
              <a:rPr lang="en-US" sz="2800" u="sng" baseline="-25000" dirty="0">
                <a:solidFill>
                  <a:srgbClr val="C00000"/>
                </a:solidFill>
              </a:rPr>
              <a:t>1 </a:t>
            </a:r>
            <a:r>
              <a:rPr lang="en-US" sz="2800" u="sng" dirty="0">
                <a:solidFill>
                  <a:srgbClr val="C00000"/>
                </a:solidFill>
              </a:rPr>
              <a:t>→ </a:t>
            </a:r>
            <a:r>
              <a:rPr lang="el-GR" sz="2800" u="sng" dirty="0">
                <a:solidFill>
                  <a:srgbClr val="C00000"/>
                </a:solidFill>
              </a:rPr>
              <a:t>π</a:t>
            </a:r>
            <a:r>
              <a:rPr lang="en-US" sz="2800" u="sng" dirty="0">
                <a:solidFill>
                  <a:srgbClr val="C00000"/>
                </a:solidFill>
              </a:rPr>
              <a:t>+</a:t>
            </a:r>
            <a:r>
              <a:rPr lang="el-GR" sz="2800" u="sng" dirty="0" smtClean="0">
                <a:solidFill>
                  <a:srgbClr val="C00000"/>
                </a:solidFill>
              </a:rPr>
              <a:t>α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415052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b="1" baseline="-25000" dirty="0">
                <a:solidFill>
                  <a:srgbClr val="C00000"/>
                </a:solidFill>
              </a:rPr>
              <a:t>s</a:t>
            </a:r>
            <a:r>
              <a:rPr lang="en-US" sz="2800" b="1" dirty="0">
                <a:solidFill>
                  <a:srgbClr val="C00000"/>
                </a:solidFill>
              </a:rPr>
              <a:t>  = i</a:t>
            </a:r>
            <a:r>
              <a:rPr lang="en-US" sz="2800" b="1" baseline="-25000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rgbClr val="C00000"/>
                </a:solidFill>
              </a:rPr>
              <a:t> = 0 ,   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2800" b="1" baseline="-25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= 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8175" y="3190385"/>
            <a:ext cx="350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T</a:t>
            </a:r>
            <a:r>
              <a:rPr lang="en-US" sz="2800" b="1" baseline="-25000" dirty="0">
                <a:solidFill>
                  <a:srgbClr val="00B050"/>
                </a:solidFill>
              </a:rPr>
              <a:t>2</a:t>
            </a:r>
            <a:r>
              <a:rPr lang="en-US" sz="2800" b="1" dirty="0">
                <a:solidFill>
                  <a:srgbClr val="00B050"/>
                </a:solidFill>
              </a:rPr>
              <a:t> T</a:t>
            </a:r>
            <a:r>
              <a:rPr lang="en-US" sz="2800" b="1" baseline="-25000" dirty="0">
                <a:solidFill>
                  <a:srgbClr val="00B050"/>
                </a:solidFill>
              </a:rPr>
              <a:t>3  </a:t>
            </a:r>
            <a:r>
              <a:rPr lang="en-US" sz="2800" b="1" dirty="0">
                <a:solidFill>
                  <a:srgbClr val="00B050"/>
                </a:solidFill>
              </a:rPr>
              <a:t>and T</a:t>
            </a:r>
            <a:r>
              <a:rPr lang="en-US" sz="2800" b="1" baseline="-25000" dirty="0">
                <a:solidFill>
                  <a:srgbClr val="00B050"/>
                </a:solidFill>
              </a:rPr>
              <a:t>4  </a:t>
            </a:r>
            <a:r>
              <a:rPr lang="en-US" sz="2800" b="1" dirty="0">
                <a:solidFill>
                  <a:srgbClr val="00B050"/>
                </a:solidFill>
              </a:rPr>
              <a:t>remain in the off state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1" y="1661382"/>
            <a:ext cx="143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= v</a:t>
            </a:r>
            <a:r>
              <a:rPr lang="en-US" sz="2800" b="1" baseline="-25000" dirty="0">
                <a:solidFill>
                  <a:schemeClr val="accent3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138" y="2405910"/>
            <a:ext cx="951705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b="1" baseline="-25000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rgbClr val="C00000"/>
                </a:solidFill>
              </a:rPr>
              <a:t>  =</a:t>
            </a:r>
          </a:p>
          <a:p>
            <a:endParaRPr lang="en-US" sz="2800" b="1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7118" y="2785146"/>
            <a:ext cx="1234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b="1" baseline="-25000" dirty="0">
                <a:solidFill>
                  <a:srgbClr val="C00000"/>
                </a:solidFill>
              </a:rPr>
              <a:t>s</a:t>
            </a:r>
            <a:r>
              <a:rPr lang="en-US" sz="2800" b="1" dirty="0">
                <a:solidFill>
                  <a:srgbClr val="C00000"/>
                </a:solidFill>
              </a:rPr>
              <a:t>  = i</a:t>
            </a:r>
            <a:r>
              <a:rPr lang="en-US" sz="2800" b="1" baseline="-25000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5208" y="3598201"/>
            <a:ext cx="3023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</a:t>
            </a:r>
            <a:r>
              <a:rPr lang="en-US" sz="2800" b="1" baseline="-25000" dirty="0">
                <a:solidFill>
                  <a:schemeClr val="accent5"/>
                </a:solidFill>
              </a:rPr>
              <a:t>T1</a:t>
            </a:r>
            <a:r>
              <a:rPr lang="en-US" sz="2800" b="1" dirty="0">
                <a:solidFill>
                  <a:schemeClr val="accent5"/>
                </a:solidFill>
              </a:rPr>
              <a:t> =0,    v</a:t>
            </a:r>
            <a:r>
              <a:rPr lang="en-US" sz="2800" b="1" baseline="-25000" dirty="0">
                <a:solidFill>
                  <a:schemeClr val="accent5"/>
                </a:solidFill>
              </a:rPr>
              <a:t>T2</a:t>
            </a:r>
            <a:r>
              <a:rPr lang="en-US" sz="2800" b="1" dirty="0">
                <a:solidFill>
                  <a:schemeClr val="accent5"/>
                </a:solidFill>
              </a:rPr>
              <a:t> =0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7747" y="4460355"/>
            <a:ext cx="1198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v</a:t>
            </a:r>
            <a:r>
              <a:rPr lang="en-US" sz="2800" b="1" baseline="-25000" dirty="0">
                <a:solidFill>
                  <a:schemeClr val="accent5"/>
                </a:solidFill>
              </a:rPr>
              <a:t>T3</a:t>
            </a:r>
            <a:r>
              <a:rPr lang="en-US" sz="2800" b="1" dirty="0">
                <a:solidFill>
                  <a:schemeClr val="accent5"/>
                </a:solidFill>
              </a:rPr>
              <a:t> =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762" y="5092486"/>
            <a:ext cx="29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dirty="0">
                <a:solidFill>
                  <a:srgbClr val="C00000"/>
                </a:solidFill>
              </a:rPr>
              <a:t>t=</a:t>
            </a:r>
            <a:r>
              <a:rPr lang="el-GR" sz="2800" b="1" dirty="0">
                <a:solidFill>
                  <a:srgbClr val="C00000"/>
                </a:solidFill>
              </a:rPr>
              <a:t>θ</a:t>
            </a:r>
            <a:r>
              <a:rPr lang="en-US" sz="2800" b="1" baseline="-25000" dirty="0">
                <a:solidFill>
                  <a:srgbClr val="C00000"/>
                </a:solidFill>
              </a:rPr>
              <a:t>1 </a:t>
            </a:r>
            <a:r>
              <a:rPr lang="en-US" sz="2800" b="1" dirty="0">
                <a:solidFill>
                  <a:srgbClr val="C00000"/>
                </a:solidFill>
              </a:rPr>
              <a:t>, i</a:t>
            </a:r>
            <a:r>
              <a:rPr lang="en-US" sz="2800" b="1" baseline="-25000" dirty="0">
                <a:solidFill>
                  <a:srgbClr val="C00000"/>
                </a:solidFill>
              </a:rPr>
              <a:t>d</a:t>
            </a:r>
            <a:r>
              <a:rPr lang="en-US" sz="2800" b="1" dirty="0">
                <a:solidFill>
                  <a:srgbClr val="C00000"/>
                </a:solidFill>
              </a:rPr>
              <a:t> =0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5450" y="5713126"/>
            <a:ext cx="2941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i</a:t>
            </a:r>
            <a:r>
              <a:rPr lang="en-US" sz="2800" b="1" baseline="-25000" dirty="0">
                <a:solidFill>
                  <a:schemeClr val="accent5"/>
                </a:solidFill>
              </a:rPr>
              <a:t>T1</a:t>
            </a:r>
            <a:r>
              <a:rPr lang="en-US" sz="2800" b="1" dirty="0">
                <a:solidFill>
                  <a:schemeClr val="accent5"/>
                </a:solidFill>
              </a:rPr>
              <a:t> = i</a:t>
            </a:r>
            <a:r>
              <a:rPr lang="en-US" sz="2800" b="1" baseline="-25000" dirty="0">
                <a:solidFill>
                  <a:schemeClr val="accent5"/>
                </a:solidFill>
              </a:rPr>
              <a:t>T2</a:t>
            </a:r>
            <a:r>
              <a:rPr lang="en-US" sz="2800" b="1" dirty="0">
                <a:solidFill>
                  <a:schemeClr val="accent5"/>
                </a:solidFill>
              </a:rPr>
              <a:t> =0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372668"/>
            <a:ext cx="621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Both T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>
                <a:solidFill>
                  <a:srgbClr val="00B050"/>
                </a:solidFill>
              </a:rPr>
              <a:t>2</a:t>
            </a:r>
            <a:r>
              <a:rPr lang="en-US" sz="2800" b="1" dirty="0">
                <a:solidFill>
                  <a:srgbClr val="00B050"/>
                </a:solidFill>
              </a:rPr>
              <a:t> go to the off state</a:t>
            </a:r>
            <a:endParaRPr lang="en-US" sz="28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4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9" grpId="0"/>
      <p:bldP spid="6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534400" cy="6324600"/>
          </a:xfrm>
        </p:spPr>
        <p:txBody>
          <a:bodyPr>
            <a:normAutofit lnSpcReduction="10000"/>
          </a:bodyPr>
          <a:lstStyle/>
          <a:p>
            <a:r>
              <a:rPr lang="el-GR" u="sng" dirty="0">
                <a:solidFill>
                  <a:srgbClr val="C00000"/>
                </a:solidFill>
              </a:rPr>
              <a:t>π</a:t>
            </a:r>
            <a:r>
              <a:rPr lang="en-US" u="sng" dirty="0">
                <a:solidFill>
                  <a:srgbClr val="C00000"/>
                </a:solidFill>
              </a:rPr>
              <a:t>+</a:t>
            </a:r>
            <a:r>
              <a:rPr lang="el-GR" u="sng" dirty="0" smtClean="0">
                <a:solidFill>
                  <a:srgbClr val="C00000"/>
                </a:solidFill>
              </a:rPr>
              <a:t>α</a:t>
            </a:r>
            <a:r>
              <a:rPr lang="en-US" u="sng" baseline="-25000" dirty="0" smtClean="0">
                <a:solidFill>
                  <a:srgbClr val="C00000"/>
                </a:solidFill>
              </a:rPr>
              <a:t> </a:t>
            </a:r>
            <a:r>
              <a:rPr lang="en-US" u="sng" dirty="0">
                <a:solidFill>
                  <a:srgbClr val="C00000"/>
                </a:solidFill>
              </a:rPr>
              <a:t>→ </a:t>
            </a:r>
            <a:r>
              <a:rPr lang="el-GR" u="sng" dirty="0">
                <a:solidFill>
                  <a:srgbClr val="C00000"/>
                </a:solidFill>
              </a:rPr>
              <a:t>π</a:t>
            </a:r>
            <a:r>
              <a:rPr lang="en-US" u="sng" dirty="0" smtClean="0">
                <a:solidFill>
                  <a:srgbClr val="C00000"/>
                </a:solidFill>
              </a:rPr>
              <a:t>+</a:t>
            </a:r>
            <a:r>
              <a:rPr lang="el-GR" u="sng" dirty="0">
                <a:solidFill>
                  <a:srgbClr val="C00000"/>
                </a:solidFill>
              </a:rPr>
              <a:t>θ</a:t>
            </a:r>
            <a:r>
              <a:rPr lang="en-US" u="sng" baseline="-25000" dirty="0" smtClean="0">
                <a:solidFill>
                  <a:srgbClr val="C00000"/>
                </a:solidFill>
              </a:rPr>
              <a:t>1</a:t>
            </a:r>
            <a:endParaRPr lang="en-US" u="sng" dirty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b="1" baseline="-25000" dirty="0" err="1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= 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                     = -v</a:t>
            </a:r>
            <a:r>
              <a:rPr lang="en-US" b="1" baseline="-25000" dirty="0" smtClean="0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en-US" b="1" baseline="-250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d</a:t>
            </a:r>
            <a:r>
              <a:rPr lang="en-US" sz="2400" b="1" dirty="0" smtClean="0">
                <a:solidFill>
                  <a:srgbClr val="C00000"/>
                </a:solidFill>
              </a:rPr>
              <a:t>  =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  = - i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d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chemeClr val="accent5"/>
                </a:solidFill>
              </a:rPr>
              <a:t>v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T1</a:t>
            </a:r>
            <a:r>
              <a:rPr lang="en-US" sz="2400" b="1" dirty="0" smtClean="0">
                <a:solidFill>
                  <a:schemeClr val="accent5"/>
                </a:solidFill>
              </a:rPr>
              <a:t> = v</a:t>
            </a:r>
            <a:r>
              <a:rPr lang="en-US" sz="2400" b="1" baseline="-25000" dirty="0" smtClean="0">
                <a:solidFill>
                  <a:schemeClr val="accent5"/>
                </a:solidFill>
              </a:rPr>
              <a:t>s</a:t>
            </a:r>
            <a:r>
              <a:rPr lang="en-US" sz="2400" b="1" dirty="0">
                <a:solidFill>
                  <a:schemeClr val="accent5"/>
                </a:solidFill>
              </a:rPr>
              <a:t>= v</a:t>
            </a:r>
            <a:r>
              <a:rPr lang="en-US" sz="2400" b="1" baseline="-25000" dirty="0">
                <a:solidFill>
                  <a:schemeClr val="accent5"/>
                </a:solidFill>
              </a:rPr>
              <a:t>T2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endParaRPr lang="en-US" sz="2400" b="1" baseline="-25000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At </a:t>
            </a:r>
            <a:r>
              <a:rPr lang="el-GR" b="1" dirty="0" smtClean="0">
                <a:solidFill>
                  <a:srgbClr val="C00000"/>
                </a:solidFill>
              </a:rPr>
              <a:t>ω</a:t>
            </a:r>
            <a:r>
              <a:rPr lang="en-US" b="1" dirty="0" smtClean="0">
                <a:solidFill>
                  <a:srgbClr val="C00000"/>
                </a:solidFill>
              </a:rPr>
              <a:t>t =</a:t>
            </a:r>
            <a:r>
              <a:rPr lang="el-GR" b="1" u="sng" dirty="0" smtClean="0">
                <a:solidFill>
                  <a:srgbClr val="C00000"/>
                </a:solidFill>
              </a:rPr>
              <a:t> </a:t>
            </a:r>
            <a:r>
              <a:rPr lang="en-IN" b="1" u="sng" dirty="0" smtClean="0">
                <a:solidFill>
                  <a:srgbClr val="C00000"/>
                </a:solidFill>
              </a:rPr>
              <a:t> </a:t>
            </a:r>
            <a:r>
              <a:rPr lang="el-GR" b="1" u="sng" dirty="0" smtClean="0">
                <a:solidFill>
                  <a:srgbClr val="C00000"/>
                </a:solidFill>
              </a:rPr>
              <a:t>π </a:t>
            </a:r>
            <a:r>
              <a:rPr lang="en-US" b="1" u="sng" dirty="0" smtClean="0">
                <a:solidFill>
                  <a:srgbClr val="C00000"/>
                </a:solidFill>
              </a:rPr>
              <a:t>+</a:t>
            </a:r>
            <a:r>
              <a:rPr lang="el-GR" b="1" dirty="0" smtClean="0">
                <a:solidFill>
                  <a:srgbClr val="C00000"/>
                </a:solidFill>
              </a:rPr>
              <a:t>θ</a:t>
            </a:r>
            <a:r>
              <a:rPr lang="en-US" b="1" baseline="-25000" dirty="0" smtClean="0">
                <a:solidFill>
                  <a:srgbClr val="C00000"/>
                </a:solidFill>
              </a:rPr>
              <a:t>1 </a:t>
            </a:r>
            <a:r>
              <a:rPr lang="en-US" b="1" dirty="0" smtClean="0">
                <a:solidFill>
                  <a:srgbClr val="C00000"/>
                </a:solidFill>
              </a:rPr>
              <a:t>, 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=0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i</a:t>
            </a:r>
            <a:r>
              <a:rPr lang="en-US" b="1" baseline="-25000" dirty="0" smtClean="0">
                <a:solidFill>
                  <a:schemeClr val="accent5"/>
                </a:solidFill>
              </a:rPr>
              <a:t>T3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= </a:t>
            </a:r>
            <a:r>
              <a:rPr lang="en-US" b="1" dirty="0" smtClean="0">
                <a:solidFill>
                  <a:schemeClr val="accent5"/>
                </a:solidFill>
              </a:rPr>
              <a:t>i</a:t>
            </a:r>
            <a:r>
              <a:rPr lang="en-US" b="1" baseline="-25000" dirty="0" smtClean="0">
                <a:solidFill>
                  <a:schemeClr val="accent5"/>
                </a:solidFill>
              </a:rPr>
              <a:t>T4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=0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2600" b="1" dirty="0" smtClean="0">
                <a:solidFill>
                  <a:srgbClr val="00B050"/>
                </a:solidFill>
              </a:rPr>
              <a:t>Both T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600" b="1" dirty="0" smtClean="0">
                <a:solidFill>
                  <a:srgbClr val="00B050"/>
                </a:solidFill>
              </a:rPr>
              <a:t> </a:t>
            </a:r>
            <a:r>
              <a:rPr lang="en-US" sz="2600" b="1" dirty="0">
                <a:solidFill>
                  <a:srgbClr val="00B050"/>
                </a:solidFill>
              </a:rPr>
              <a:t>and </a:t>
            </a:r>
            <a:r>
              <a:rPr lang="en-US" sz="2600" b="1" dirty="0" smtClean="0">
                <a:solidFill>
                  <a:srgbClr val="00B050"/>
                </a:solidFill>
              </a:rPr>
              <a:t>T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4</a:t>
            </a:r>
            <a:r>
              <a:rPr lang="en-US" sz="2600" b="1" dirty="0" smtClean="0">
                <a:solidFill>
                  <a:srgbClr val="00B050"/>
                </a:solidFill>
              </a:rPr>
              <a:t> go to the off state</a:t>
            </a:r>
            <a:endParaRPr lang="en-US" sz="2600" dirty="0"/>
          </a:p>
          <a:p>
            <a:r>
              <a:rPr lang="el-GR" b="1" u="sng" dirty="0" smtClean="0">
                <a:solidFill>
                  <a:srgbClr val="C00000"/>
                </a:solidFill>
              </a:rPr>
              <a:t>π</a:t>
            </a:r>
            <a:r>
              <a:rPr lang="en-US" b="1" u="sng" dirty="0" smtClean="0">
                <a:solidFill>
                  <a:srgbClr val="C00000"/>
                </a:solidFill>
              </a:rPr>
              <a:t>+</a:t>
            </a:r>
            <a:r>
              <a:rPr lang="el-GR" u="sng" dirty="0" smtClean="0">
                <a:solidFill>
                  <a:srgbClr val="C00000"/>
                </a:solidFill>
              </a:rPr>
              <a:t>θ</a:t>
            </a:r>
            <a:r>
              <a:rPr lang="en-US" u="sng" baseline="-25000" dirty="0" smtClean="0">
                <a:solidFill>
                  <a:srgbClr val="C00000"/>
                </a:solidFill>
              </a:rPr>
              <a:t>1 </a:t>
            </a:r>
            <a:r>
              <a:rPr lang="en-US" u="sng" dirty="0" smtClean="0">
                <a:solidFill>
                  <a:srgbClr val="C00000"/>
                </a:solidFill>
              </a:rPr>
              <a:t>→ 2</a:t>
            </a:r>
            <a:r>
              <a:rPr lang="el-GR" u="sng" dirty="0" smtClean="0">
                <a:solidFill>
                  <a:srgbClr val="C00000"/>
                </a:solidFill>
              </a:rPr>
              <a:t>π</a:t>
            </a:r>
            <a:r>
              <a:rPr lang="en-US" u="sng" dirty="0" smtClean="0">
                <a:solidFill>
                  <a:srgbClr val="C00000"/>
                </a:solidFill>
              </a:rPr>
              <a:t>+</a:t>
            </a:r>
            <a:r>
              <a:rPr lang="el-GR" u="sng" dirty="0" smtClean="0">
                <a:solidFill>
                  <a:srgbClr val="C00000"/>
                </a:solidFill>
              </a:rPr>
              <a:t>α</a:t>
            </a:r>
            <a:endParaRPr lang="en-US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B050"/>
                </a:solidFill>
              </a:rPr>
              <a:t>T</a:t>
            </a:r>
            <a:r>
              <a:rPr lang="en-US" sz="2800" b="1" baseline="-25000" dirty="0">
                <a:solidFill>
                  <a:srgbClr val="00B050"/>
                </a:solidFill>
              </a:rPr>
              <a:t>1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3  </a:t>
            </a:r>
            <a:r>
              <a:rPr lang="en-US" sz="2800" b="1" dirty="0" smtClean="0">
                <a:solidFill>
                  <a:srgbClr val="00B050"/>
                </a:solidFill>
              </a:rPr>
              <a:t>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4  </a:t>
            </a:r>
            <a:r>
              <a:rPr lang="en-US" sz="2800" b="1" dirty="0" smtClean="0">
                <a:solidFill>
                  <a:srgbClr val="00B050"/>
                </a:solidFill>
              </a:rPr>
              <a:t>remain in the off state</a:t>
            </a:r>
            <a:endParaRPr lang="en-US" sz="2800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s</a:t>
            </a:r>
            <a:r>
              <a:rPr lang="en-US" b="1" dirty="0">
                <a:solidFill>
                  <a:srgbClr val="C00000"/>
                </a:solidFill>
              </a:rPr>
              <a:t>  = </a:t>
            </a:r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d</a:t>
            </a:r>
            <a:r>
              <a:rPr lang="en-US" b="1" dirty="0" smtClean="0">
                <a:solidFill>
                  <a:srgbClr val="C00000"/>
                </a:solidFill>
              </a:rPr>
              <a:t> = 0 ,   </a:t>
            </a: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b="1" baseline="-25000" dirty="0" err="1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b="1" baseline="-25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= 0,  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728139"/>
              </p:ext>
            </p:extLst>
          </p:nvPr>
        </p:nvGraphicFramePr>
        <p:xfrm>
          <a:off x="6153150" y="38100"/>
          <a:ext cx="25908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3" name="Visio" r:id="rId3" imgW="1795623" imgH="1552471" progId="">
                  <p:embed/>
                </p:oleObj>
              </mc:Choice>
              <mc:Fallback>
                <p:oleObj name="Visio" r:id="rId3" imgW="1795623" imgH="15524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38100"/>
                        <a:ext cx="259080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716577"/>
            <a:ext cx="212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T</a:t>
            </a:r>
            <a:r>
              <a:rPr lang="en-US" sz="2000" b="1" baseline="-25000" dirty="0" smtClean="0">
                <a:solidFill>
                  <a:srgbClr val="00B050"/>
                </a:solidFill>
              </a:rPr>
              <a:t>4</a:t>
            </a:r>
            <a:r>
              <a:rPr lang="en-US" sz="2000" b="1" dirty="0" smtClean="0">
                <a:solidFill>
                  <a:srgbClr val="00B050"/>
                </a:solidFill>
              </a:rPr>
              <a:t> conduct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236950"/>
              </p:ext>
            </p:extLst>
          </p:nvPr>
        </p:nvGraphicFramePr>
        <p:xfrm>
          <a:off x="1396206" y="1383387"/>
          <a:ext cx="1666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4" name="Equation" r:id="rId5" imgW="1028254" imgH="393529" progId="Equation.3">
                  <p:embed/>
                </p:oleObj>
              </mc:Choice>
              <mc:Fallback>
                <p:oleObj name="Equation" r:id="rId5" imgW="102825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206" y="1383387"/>
                        <a:ext cx="1666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646139"/>
              </p:ext>
            </p:extLst>
          </p:nvPr>
        </p:nvGraphicFramePr>
        <p:xfrm>
          <a:off x="4143375" y="1466850"/>
          <a:ext cx="1439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35" name="Equation" r:id="rId7" imgW="927000" imgH="253800" progId="Equation.3">
                  <p:embed/>
                </p:oleObj>
              </mc:Choice>
              <mc:Fallback>
                <p:oleObj name="Equation" r:id="rId7" imgW="927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1466850"/>
                        <a:ext cx="14398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7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16258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R – L  Load,  Continuous Current Mode</a:t>
            </a:r>
            <a:endParaRPr lang="en-US" b="1" u="sng" dirty="0" smtClean="0"/>
          </a:p>
        </p:txBody>
      </p:sp>
      <p:sp>
        <p:nvSpPr>
          <p:cNvPr id="7" name="Rectangle 6"/>
          <p:cNvSpPr/>
          <p:nvPr/>
        </p:nvSpPr>
        <p:spPr>
          <a:xfrm>
            <a:off x="419100" y="723781"/>
            <a:ext cx="4838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For  </a:t>
            </a:r>
            <a:r>
              <a:rPr lang="el-GR" sz="2400" b="1" dirty="0" smtClean="0">
                <a:solidFill>
                  <a:srgbClr val="C00000"/>
                </a:solidFill>
              </a:rPr>
              <a:t>ω</a:t>
            </a:r>
            <a:r>
              <a:rPr lang="en-US" sz="2400" b="1" dirty="0" smtClean="0">
                <a:solidFill>
                  <a:srgbClr val="C00000"/>
                </a:solidFill>
              </a:rPr>
              <a:t>t &lt; </a:t>
            </a:r>
            <a:r>
              <a:rPr lang="el-GR" sz="2400" b="1" dirty="0" smtClean="0">
                <a:solidFill>
                  <a:srgbClr val="C00000"/>
                </a:solidFill>
              </a:rPr>
              <a:t>α</a:t>
            </a:r>
            <a:r>
              <a:rPr lang="en-US" sz="2400" b="1" dirty="0" smtClean="0">
                <a:solidFill>
                  <a:srgbClr val="C00000"/>
                </a:solidFill>
              </a:rPr>
              <a:t>,  T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3 </a:t>
            </a:r>
            <a:r>
              <a:rPr lang="en-US" sz="2400" b="1" dirty="0" smtClean="0">
                <a:solidFill>
                  <a:srgbClr val="C00000"/>
                </a:solidFill>
              </a:rPr>
              <a:t>&amp; T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</a:rPr>
              <a:t> were conducting</a:t>
            </a:r>
            <a:endParaRPr lang="en-US" b="1" u="sng" dirty="0" smtClean="0"/>
          </a:p>
        </p:txBody>
      </p:sp>
      <p:sp>
        <p:nvSpPr>
          <p:cNvPr id="8" name="Rectangle 7"/>
          <p:cNvSpPr/>
          <p:nvPr/>
        </p:nvSpPr>
        <p:spPr>
          <a:xfrm>
            <a:off x="304800" y="1721366"/>
            <a:ext cx="83820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 </a:t>
            </a:r>
            <a:r>
              <a:rPr lang="en-US" sz="2800" b="1" dirty="0" smtClean="0">
                <a:solidFill>
                  <a:srgbClr val="00B050"/>
                </a:solidFill>
              </a:rPr>
              <a:t>are turned on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and </a:t>
            </a:r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4 </a:t>
            </a:r>
            <a:r>
              <a:rPr lang="en-US" sz="2800" b="1" dirty="0">
                <a:solidFill>
                  <a:srgbClr val="00B050"/>
                </a:solidFill>
              </a:rPr>
              <a:t>are </a:t>
            </a:r>
            <a:r>
              <a:rPr lang="en-US" sz="2800" b="1" dirty="0" smtClean="0">
                <a:solidFill>
                  <a:srgbClr val="00B050"/>
                </a:solidFill>
              </a:rPr>
              <a:t>line commutated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l-GR" sz="3600" b="1" u="sng" dirty="0" smtClean="0">
                <a:solidFill>
                  <a:srgbClr val="00B0F0"/>
                </a:solidFill>
              </a:rPr>
              <a:t>α</a:t>
            </a:r>
            <a:r>
              <a:rPr lang="en-US" sz="3600" b="1" u="sng" dirty="0" smtClean="0">
                <a:solidFill>
                  <a:srgbClr val="00B0F0"/>
                </a:solidFill>
              </a:rPr>
              <a:t> →∏ + </a:t>
            </a:r>
            <a:r>
              <a:rPr lang="el-GR" sz="3600" b="1" u="sng" dirty="0" smtClean="0">
                <a:solidFill>
                  <a:srgbClr val="00B0F0"/>
                </a:solidFill>
              </a:rPr>
              <a:t>α</a:t>
            </a:r>
            <a:r>
              <a:rPr lang="el-GR" sz="3600" b="1" dirty="0" smtClean="0">
                <a:solidFill>
                  <a:srgbClr val="00B0F0"/>
                </a:solidFill>
              </a:rPr>
              <a:t> </a:t>
            </a:r>
            <a:endParaRPr lang="en-US" sz="36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  </a:t>
            </a:r>
            <a:r>
              <a:rPr lang="en-US" sz="2800" b="1" dirty="0" smtClean="0">
                <a:solidFill>
                  <a:srgbClr val="C00000"/>
                </a:solidFill>
              </a:rPr>
              <a:t>conduct.      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4</a:t>
            </a:r>
            <a:r>
              <a:rPr lang="en-US" sz="2800" b="1" dirty="0" smtClean="0">
                <a:solidFill>
                  <a:srgbClr val="C00000"/>
                </a:solidFill>
              </a:rPr>
              <a:t> are in the off state</a:t>
            </a:r>
          </a:p>
          <a:p>
            <a:r>
              <a:rPr lang="en-US" sz="2800" b="1" dirty="0" smtClean="0"/>
              <a:t>	</a:t>
            </a:r>
          </a:p>
          <a:p>
            <a:r>
              <a:rPr lang="en-US" sz="3200" b="1" dirty="0" err="1" smtClean="0"/>
              <a:t>V</a:t>
            </a:r>
            <a:r>
              <a:rPr lang="en-US" sz="3200" b="1" baseline="-25000" dirty="0" err="1" smtClean="0"/>
              <a:t>d</a:t>
            </a:r>
            <a:r>
              <a:rPr lang="en-US" sz="3200" b="1" dirty="0" smtClean="0"/>
              <a:t> = </a:t>
            </a:r>
            <a:r>
              <a:rPr lang="en-US" sz="3200" b="1" dirty="0" err="1" smtClean="0"/>
              <a:t>V</a:t>
            </a:r>
            <a:r>
              <a:rPr lang="en-US" sz="3200" b="1" baseline="-25000" dirty="0" err="1" smtClean="0"/>
              <a:t>s</a:t>
            </a:r>
            <a:r>
              <a:rPr lang="en-US" sz="2800" b="1" dirty="0" smtClean="0"/>
              <a:t>  =</a:t>
            </a: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B050"/>
                </a:solidFill>
              </a:rPr>
              <a:t>i</a:t>
            </a:r>
            <a:r>
              <a:rPr lang="en-US" sz="3600" b="1" baseline="-25000" dirty="0" smtClean="0">
                <a:solidFill>
                  <a:srgbClr val="00B050"/>
                </a:solidFill>
              </a:rPr>
              <a:t>d</a:t>
            </a:r>
            <a:r>
              <a:rPr lang="en-US" sz="3600" b="1" dirty="0" smtClean="0">
                <a:solidFill>
                  <a:srgbClr val="00B050"/>
                </a:solidFill>
              </a:rPr>
              <a:t>  =</a:t>
            </a:r>
            <a:r>
              <a:rPr lang="en-US" sz="3600" b="1" dirty="0" smtClean="0"/>
              <a:t> </a:t>
            </a:r>
            <a:endParaRPr lang="en-US" sz="2800" b="1" baseline="-25000" dirty="0" smtClean="0"/>
          </a:p>
          <a:p>
            <a:r>
              <a:rPr lang="en-US" sz="2800" b="1" dirty="0" smtClean="0"/>
              <a:t> </a:t>
            </a:r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b="1" baseline="-25000" dirty="0">
                <a:solidFill>
                  <a:srgbClr val="C00000"/>
                </a:solidFill>
              </a:rPr>
              <a:t>s</a:t>
            </a:r>
            <a:r>
              <a:rPr lang="en-US" sz="2800" b="1" dirty="0">
                <a:solidFill>
                  <a:srgbClr val="C00000"/>
                </a:solidFill>
              </a:rPr>
              <a:t>  = i</a:t>
            </a:r>
            <a:r>
              <a:rPr lang="en-US" sz="2800" b="1" baseline="-25000" dirty="0">
                <a:solidFill>
                  <a:srgbClr val="C00000"/>
                </a:solidFill>
              </a:rPr>
              <a:t>d</a:t>
            </a:r>
            <a:endParaRPr lang="en-US" sz="2000" b="1" baseline="-25000" dirty="0">
              <a:solidFill>
                <a:srgbClr val="C00000"/>
              </a:solidFill>
            </a:endParaRPr>
          </a:p>
          <a:p>
            <a:r>
              <a:rPr lang="en-US" sz="2800" b="1" dirty="0" smtClean="0"/>
              <a:t>		</a:t>
            </a:r>
            <a:r>
              <a:rPr lang="en-US" sz="3600" b="1" dirty="0" smtClean="0">
                <a:solidFill>
                  <a:srgbClr val="7030A0"/>
                </a:solidFill>
              </a:rPr>
              <a:t>V</a:t>
            </a:r>
            <a:r>
              <a:rPr lang="en-US" sz="3600" b="1" baseline="-25000" dirty="0" smtClean="0">
                <a:solidFill>
                  <a:srgbClr val="7030A0"/>
                </a:solidFill>
              </a:rPr>
              <a:t>T3</a:t>
            </a:r>
            <a:r>
              <a:rPr lang="en-US" sz="3600" b="1" dirty="0" smtClean="0">
                <a:solidFill>
                  <a:srgbClr val="7030A0"/>
                </a:solidFill>
              </a:rPr>
              <a:t>   = - </a:t>
            </a:r>
            <a:r>
              <a:rPr lang="en-US" sz="3600" b="1" dirty="0" err="1" smtClean="0">
                <a:solidFill>
                  <a:srgbClr val="7030A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7030A0"/>
                </a:solidFill>
              </a:rPr>
              <a:t>s</a:t>
            </a:r>
            <a:r>
              <a:rPr lang="en-US" sz="3600" b="1" dirty="0" smtClean="0">
                <a:solidFill>
                  <a:srgbClr val="7030A0"/>
                </a:solidFill>
              </a:rPr>
              <a:t> = V</a:t>
            </a:r>
            <a:r>
              <a:rPr lang="en-US" sz="3600" b="1" baseline="-25000" dirty="0" smtClean="0">
                <a:solidFill>
                  <a:srgbClr val="7030A0"/>
                </a:solidFill>
              </a:rPr>
              <a:t>T4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/>
          </a:p>
          <a:p>
            <a:endParaRPr lang="en-US" sz="2400" b="1" dirty="0" smtClean="0"/>
          </a:p>
          <a:p>
            <a:endParaRPr lang="en-US" b="1" u="sng" dirty="0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88969"/>
              </p:ext>
            </p:extLst>
          </p:nvPr>
        </p:nvGraphicFramePr>
        <p:xfrm>
          <a:off x="1859757" y="3836988"/>
          <a:ext cx="35607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5" name="Equation" r:id="rId3" imgW="1548728" imgH="393529" progId="Equation.3">
                  <p:embed/>
                </p:oleObj>
              </mc:Choice>
              <mc:Fallback>
                <p:oleObj name="Equation" r:id="rId3" imgW="1548728" imgH="393529" progId="Equation.3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757" y="3836988"/>
                        <a:ext cx="35607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689430"/>
              </p:ext>
            </p:extLst>
          </p:nvPr>
        </p:nvGraphicFramePr>
        <p:xfrm>
          <a:off x="6172200" y="442912"/>
          <a:ext cx="25908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6" name="Visio" r:id="rId5" imgW="2592324" imgH="2164080" progId="">
                  <p:embed/>
                </p:oleObj>
              </mc:Choice>
              <mc:Fallback>
                <p:oleObj name="Visio" r:id="rId5" imgW="2592324" imgH="2164080" progId="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42912"/>
                        <a:ext cx="2590800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44500" y="119814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At  </a:t>
            </a:r>
            <a:r>
              <a:rPr lang="el-GR" sz="2800" b="1" dirty="0" smtClean="0"/>
              <a:t>ω</a:t>
            </a:r>
            <a:r>
              <a:rPr lang="en-US" sz="2800" b="1" dirty="0" smtClean="0"/>
              <a:t>t = </a:t>
            </a:r>
            <a:r>
              <a:rPr lang="el-GR" sz="2800" b="1" dirty="0" smtClean="0"/>
              <a:t>α</a:t>
            </a:r>
            <a:r>
              <a:rPr lang="en-US" sz="2800" b="1" dirty="0" smtClean="0"/>
              <a:t>,  i</a:t>
            </a:r>
            <a:r>
              <a:rPr lang="en-US" sz="2800" b="1" baseline="-25000" dirty="0" smtClean="0"/>
              <a:t>d</a:t>
            </a:r>
            <a:r>
              <a:rPr lang="en-US" sz="2800" b="1" dirty="0" smtClean="0"/>
              <a:t>  = I</a:t>
            </a:r>
            <a:r>
              <a:rPr lang="en-US" sz="2800" b="1" baseline="-25000" dirty="0" smtClean="0"/>
              <a:t>1     </a:t>
            </a:r>
            <a:r>
              <a:rPr lang="en-US" sz="2800" b="1" dirty="0" smtClean="0"/>
              <a:t>(≠0)</a:t>
            </a:r>
            <a:endParaRPr lang="en-US" b="1" u="sng" dirty="0" smtClean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623047"/>
              </p:ext>
            </p:extLst>
          </p:nvPr>
        </p:nvGraphicFramePr>
        <p:xfrm>
          <a:off x="6019800" y="4213225"/>
          <a:ext cx="26860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7" name="Equation" r:id="rId7" imgW="1168400" imgH="228600" progId="Equation.3">
                  <p:embed/>
                </p:oleObj>
              </mc:Choice>
              <mc:Fallback>
                <p:oleObj name="Equation" r:id="rId7" imgW="1168400" imgH="2286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13225"/>
                        <a:ext cx="268605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914437"/>
              </p:ext>
            </p:extLst>
          </p:nvPr>
        </p:nvGraphicFramePr>
        <p:xfrm>
          <a:off x="4821238" y="4670425"/>
          <a:ext cx="40274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78" name="Equation" r:id="rId9" imgW="1752600" imgH="444500" progId="Equation.3">
                  <p:embed/>
                </p:oleObj>
              </mc:Choice>
              <mc:Fallback>
                <p:oleObj name="Equation" r:id="rId9" imgW="1752600" imgH="444500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4670425"/>
                        <a:ext cx="4027487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8" grpId="0" uiExpand="1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9905" y="535087"/>
            <a:ext cx="3684095" cy="28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1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At ∏ + </a:t>
            </a:r>
            <a:r>
              <a:rPr lang="el-GR" sz="2800" b="1" dirty="0" smtClean="0">
                <a:solidFill>
                  <a:srgbClr val="C00000"/>
                </a:solidFill>
              </a:rPr>
              <a:t>α</a:t>
            </a:r>
            <a:r>
              <a:rPr lang="en-US" sz="2800" b="1" dirty="0" smtClean="0">
                <a:solidFill>
                  <a:srgbClr val="C00000"/>
                </a:solidFill>
              </a:rPr>
              <a:t>,    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3</a:t>
            </a:r>
            <a:r>
              <a:rPr lang="en-US" sz="2800" b="1" dirty="0" smtClean="0">
                <a:solidFill>
                  <a:srgbClr val="C0000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4 </a:t>
            </a:r>
            <a:r>
              <a:rPr lang="en-US" sz="2800" b="1" dirty="0" smtClean="0">
                <a:solidFill>
                  <a:srgbClr val="C00000"/>
                </a:solidFill>
              </a:rPr>
              <a:t>are turned on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800" b="1" dirty="0" smtClean="0">
                <a:solidFill>
                  <a:srgbClr val="00B050"/>
                </a:solidFill>
              </a:rPr>
              <a:t> are line commutated</a:t>
            </a:r>
          </a:p>
          <a:p>
            <a:endParaRPr lang="en-US" sz="2800" b="1" dirty="0" smtClean="0"/>
          </a:p>
          <a:p>
            <a:r>
              <a:rPr lang="en-US" sz="2800" b="1" u="sng" dirty="0" smtClean="0">
                <a:solidFill>
                  <a:srgbClr val="7030A0"/>
                </a:solidFill>
              </a:rPr>
              <a:t>∏ + </a:t>
            </a:r>
            <a:r>
              <a:rPr lang="el-GR" sz="2800" b="1" u="sng" dirty="0" smtClean="0">
                <a:solidFill>
                  <a:srgbClr val="7030A0"/>
                </a:solidFill>
              </a:rPr>
              <a:t>α</a:t>
            </a:r>
            <a:r>
              <a:rPr lang="en-US" sz="2800" b="1" u="sng" dirty="0" smtClean="0">
                <a:solidFill>
                  <a:srgbClr val="7030A0"/>
                </a:solidFill>
              </a:rPr>
              <a:t>  →  2∏ + </a:t>
            </a:r>
            <a:r>
              <a:rPr lang="el-GR" sz="2800" b="1" u="sng" dirty="0" smtClean="0">
                <a:solidFill>
                  <a:srgbClr val="7030A0"/>
                </a:solidFill>
              </a:rPr>
              <a:t>α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/>
          </a:p>
          <a:p>
            <a:r>
              <a:rPr lang="en-US" b="1" dirty="0" smtClean="0">
                <a:solidFill>
                  <a:srgbClr val="00B0F0"/>
                </a:solidFill>
              </a:rPr>
              <a:t>T</a:t>
            </a:r>
            <a:r>
              <a:rPr lang="en-US" b="1" baseline="-25000" dirty="0" smtClean="0">
                <a:solidFill>
                  <a:srgbClr val="00B0F0"/>
                </a:solidFill>
              </a:rPr>
              <a:t>3</a:t>
            </a:r>
            <a:r>
              <a:rPr lang="en-US" b="1" dirty="0" smtClean="0">
                <a:solidFill>
                  <a:srgbClr val="00B0F0"/>
                </a:solidFill>
              </a:rPr>
              <a:t> and T</a:t>
            </a:r>
            <a:r>
              <a:rPr lang="en-US" b="1" baseline="-25000" dirty="0" smtClean="0">
                <a:solidFill>
                  <a:srgbClr val="00B0F0"/>
                </a:solidFill>
              </a:rPr>
              <a:t>4     </a:t>
            </a:r>
            <a:r>
              <a:rPr lang="en-US" b="1" dirty="0" smtClean="0">
                <a:solidFill>
                  <a:srgbClr val="00B0F0"/>
                </a:solidFill>
              </a:rPr>
              <a:t>conduct. 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 smtClean="0"/>
          </a:p>
          <a:p>
            <a:r>
              <a:rPr lang="en-US" sz="3600" b="1" dirty="0" err="1" smtClean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3600" b="1" baseline="-25000" dirty="0" err="1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=   - V</a:t>
            </a:r>
            <a:r>
              <a:rPr lang="en-US" sz="3600" b="1" baseline="-25000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</a:p>
          <a:p>
            <a:pPr lvl="4">
              <a:buNone/>
            </a:pPr>
            <a:r>
              <a:rPr lang="en-US" sz="3600" b="1" dirty="0" smtClean="0"/>
              <a:t>			</a:t>
            </a:r>
            <a:r>
              <a:rPr lang="en-US" sz="4000" b="1" dirty="0" smtClean="0">
                <a:solidFill>
                  <a:srgbClr val="00B050"/>
                </a:solidFill>
              </a:rPr>
              <a:t>i</a:t>
            </a:r>
            <a:r>
              <a:rPr lang="en-US" sz="4000" b="1" baseline="-25000" dirty="0" smtClean="0">
                <a:solidFill>
                  <a:srgbClr val="00B050"/>
                </a:solidFill>
              </a:rPr>
              <a:t>s</a:t>
            </a:r>
            <a:r>
              <a:rPr lang="en-US" sz="4000" b="1" dirty="0" smtClean="0">
                <a:solidFill>
                  <a:srgbClr val="00B050"/>
                </a:solidFill>
              </a:rPr>
              <a:t>  = -i</a:t>
            </a:r>
            <a:r>
              <a:rPr lang="en-US" sz="4000" b="1" baseline="-25000" dirty="0" smtClean="0">
                <a:solidFill>
                  <a:srgbClr val="00B050"/>
                </a:solidFill>
              </a:rPr>
              <a:t>d</a:t>
            </a:r>
            <a:endParaRPr lang="en-US" sz="2800" b="1" baseline="-25000" dirty="0" smtClean="0">
              <a:solidFill>
                <a:srgbClr val="00B050"/>
              </a:solidFill>
            </a:endParaRPr>
          </a:p>
          <a:p>
            <a:r>
              <a:rPr lang="en-US" sz="2800" b="1" dirty="0" smtClean="0"/>
              <a:t> 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b="1" baseline="-25000" dirty="0" smtClean="0">
                <a:solidFill>
                  <a:srgbClr val="00B0F0"/>
                </a:solidFill>
              </a:rPr>
              <a:t>T1</a:t>
            </a:r>
            <a:r>
              <a:rPr lang="en-US" b="1" dirty="0" smtClean="0">
                <a:solidFill>
                  <a:srgbClr val="00B0F0"/>
                </a:solidFill>
              </a:rPr>
              <a:t>   =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 = V</a:t>
            </a:r>
            <a:r>
              <a:rPr lang="en-US" b="1" baseline="-25000" dirty="0" smtClean="0">
                <a:solidFill>
                  <a:srgbClr val="00B0F0"/>
                </a:solidFill>
              </a:rPr>
              <a:t>T2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858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R – L  Load,  constant load current  I</a:t>
            </a:r>
            <a:r>
              <a:rPr lang="en-US" sz="2800" b="1" u="sng" baseline="-25000" dirty="0" smtClean="0"/>
              <a:t>d</a:t>
            </a:r>
            <a:endParaRPr lang="en-US" b="1" u="sng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-381001"/>
            <a:ext cx="3684095" cy="28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33400" y="1066800"/>
            <a:ext cx="4114800" cy="6196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b="1" u="sng" dirty="0" smtClean="0"/>
          </a:p>
          <a:p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r>
              <a:rPr lang="en-US" sz="2800" b="1" u="sng" dirty="0" smtClean="0">
                <a:solidFill>
                  <a:srgbClr val="C00000"/>
                </a:solidFill>
              </a:rPr>
              <a:t> →∏ + 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r>
              <a:rPr lang="el-GR" sz="28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     </a:t>
            </a:r>
            <a:r>
              <a:rPr lang="en-US" sz="2800" b="1" dirty="0" smtClean="0">
                <a:solidFill>
                  <a:srgbClr val="00B050"/>
                </a:solidFill>
              </a:rPr>
              <a:t>conduct, 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3</a:t>
            </a:r>
            <a:r>
              <a:rPr lang="en-US" sz="2800" b="1" dirty="0" smtClean="0">
                <a:solidFill>
                  <a:srgbClr val="0070C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4</a:t>
            </a:r>
            <a:r>
              <a:rPr lang="en-US" sz="2800" b="1" dirty="0" smtClean="0">
                <a:solidFill>
                  <a:srgbClr val="0070C0"/>
                </a:solidFill>
              </a:rPr>
              <a:t> are line commutated</a:t>
            </a:r>
          </a:p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d</a:t>
            </a:r>
            <a:r>
              <a:rPr lang="en-US" sz="2800" b="1" dirty="0" smtClean="0">
                <a:solidFill>
                  <a:srgbClr val="C00000"/>
                </a:solidFill>
              </a:rPr>
              <a:t> = V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</a:rPr>
              <a:t>  = 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d</a:t>
            </a:r>
          </a:p>
          <a:p>
            <a:endParaRPr lang="en-US" sz="2800" b="1" baseline="-25000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T3</a:t>
            </a:r>
            <a:r>
              <a:rPr lang="en-US" sz="2800" b="1" dirty="0" smtClean="0">
                <a:solidFill>
                  <a:srgbClr val="00B0F0"/>
                </a:solidFill>
              </a:rPr>
              <a:t>   = - 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s</a:t>
            </a:r>
            <a:r>
              <a:rPr lang="en-US" sz="2800" b="1" dirty="0" smtClean="0">
                <a:solidFill>
                  <a:srgbClr val="00B0F0"/>
                </a:solidFill>
              </a:rPr>
              <a:t> = V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T4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 smtClean="0"/>
          </a:p>
          <a:p>
            <a:endParaRPr lang="en-US" sz="2400" b="1" dirty="0" smtClean="0"/>
          </a:p>
          <a:p>
            <a:endParaRPr lang="en-US" b="1" u="sng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91000" y="1981200"/>
            <a:ext cx="8229600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∏ + 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r>
              <a:rPr lang="en-US" sz="2800" b="1" u="sng" dirty="0" smtClean="0">
                <a:solidFill>
                  <a:srgbClr val="C00000"/>
                </a:solidFill>
              </a:rPr>
              <a:t> →2∏ + 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800" b="1" dirty="0" smtClean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4    </a:t>
            </a:r>
            <a:r>
              <a:rPr lang="en-US" sz="2800" b="1" dirty="0" smtClean="0">
                <a:solidFill>
                  <a:srgbClr val="00B050"/>
                </a:solidFill>
              </a:rPr>
              <a:t>conduct, </a:t>
            </a:r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2</a:t>
            </a:r>
            <a:r>
              <a:rPr lang="en-US" sz="2800" b="1" dirty="0" smtClean="0">
                <a:solidFill>
                  <a:srgbClr val="0070C0"/>
                </a:solidFill>
              </a:rPr>
              <a:t> are line commutated</a:t>
            </a:r>
          </a:p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d</a:t>
            </a:r>
            <a:r>
              <a:rPr lang="en-US" sz="2800" b="1" dirty="0" smtClean="0">
                <a:solidFill>
                  <a:srgbClr val="C00000"/>
                </a:solidFill>
              </a:rPr>
              <a:t> =- V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</a:rPr>
              <a:t>  = -I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d</a:t>
            </a:r>
          </a:p>
          <a:p>
            <a:endParaRPr lang="en-US" sz="2800" b="1" baseline="-25000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T1</a:t>
            </a:r>
            <a:r>
              <a:rPr lang="en-US" sz="2800" b="1" dirty="0" smtClean="0">
                <a:solidFill>
                  <a:srgbClr val="00B0F0"/>
                </a:solidFill>
              </a:rPr>
              <a:t>   = 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s</a:t>
            </a:r>
            <a:r>
              <a:rPr lang="en-US" sz="2800" b="1" dirty="0" smtClean="0">
                <a:solidFill>
                  <a:srgbClr val="00B0F0"/>
                </a:solidFill>
              </a:rPr>
              <a:t> = V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T2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endParaRPr lang="en-US" sz="2800" b="1" dirty="0" smtClean="0"/>
          </a:p>
          <a:p>
            <a:endParaRPr lang="en-US" sz="2400" b="1" dirty="0" smtClean="0"/>
          </a:p>
          <a:p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0"/>
            <a:ext cx="5791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Performance parameters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9067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rgbClr val="00B050"/>
                </a:solidFill>
              </a:rPr>
              <a:t>DC Side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Average load voltage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3600" b="1" dirty="0" err="1" smtClean="0">
                <a:solidFill>
                  <a:srgbClr val="C0000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C00000"/>
                </a:solidFill>
              </a:rPr>
              <a:t>dRMS</a:t>
            </a:r>
            <a:endParaRPr lang="en-US" sz="3600" b="1" baseline="-25000" dirty="0" smtClean="0">
              <a:solidFill>
                <a:srgbClr val="C00000"/>
              </a:solidFill>
            </a:endParaRPr>
          </a:p>
          <a:p>
            <a:endParaRPr lang="en-US" sz="3600" b="1" dirty="0" smtClean="0"/>
          </a:p>
          <a:p>
            <a:r>
              <a:rPr lang="en-US" sz="3600" b="1" dirty="0" smtClean="0">
                <a:solidFill>
                  <a:srgbClr val="00B050"/>
                </a:solidFill>
              </a:rPr>
              <a:t>Average Power through the converter =</a:t>
            </a:r>
          </a:p>
          <a:p>
            <a:r>
              <a:rPr lang="en-US" sz="3600" b="1" dirty="0" smtClean="0"/>
              <a:t> </a:t>
            </a:r>
            <a:r>
              <a:rPr lang="en-US" sz="3600" b="1" dirty="0" smtClean="0">
                <a:solidFill>
                  <a:srgbClr val="C00000"/>
                </a:solidFill>
              </a:rPr>
              <a:t>P=</a:t>
            </a:r>
            <a:r>
              <a:rPr lang="en-US" sz="3600" b="1" dirty="0" err="1" smtClean="0">
                <a:solidFill>
                  <a:srgbClr val="C0000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C00000"/>
                </a:solidFill>
              </a:rPr>
              <a:t>davg</a:t>
            </a:r>
            <a:r>
              <a:rPr lang="en-US" sz="3600" b="1" dirty="0" smtClean="0">
                <a:solidFill>
                  <a:srgbClr val="C00000"/>
                </a:solidFill>
              </a:rPr>
              <a:t> I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d </a:t>
            </a:r>
            <a:r>
              <a:rPr lang="en-US" sz="3600" b="1" dirty="0" smtClean="0">
                <a:solidFill>
                  <a:srgbClr val="C00000"/>
                </a:solidFill>
              </a:rPr>
              <a:t>= 0.9V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3600" b="1" dirty="0" smtClean="0">
                <a:solidFill>
                  <a:srgbClr val="C00000"/>
                </a:solidFill>
              </a:rPr>
              <a:t>I</a:t>
            </a:r>
            <a:r>
              <a:rPr lang="en-US" sz="3600" b="1" baseline="-25000" dirty="0" smtClean="0">
                <a:solidFill>
                  <a:srgbClr val="C00000"/>
                </a:solidFill>
              </a:rPr>
              <a:t>d</a:t>
            </a:r>
            <a:r>
              <a:rPr lang="en-US" sz="3600" b="1" dirty="0" smtClean="0">
                <a:solidFill>
                  <a:srgbClr val="C00000"/>
                </a:solidFill>
              </a:rPr>
              <a:t>cos</a:t>
            </a:r>
            <a:r>
              <a:rPr lang="el-GR" sz="3600" b="1" dirty="0" smtClean="0">
                <a:solidFill>
                  <a:srgbClr val="C00000"/>
                </a:solidFill>
              </a:rPr>
              <a:t>α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en-US" sz="3600" b="1" dirty="0" smtClean="0">
                <a:solidFill>
                  <a:srgbClr val="0070C0"/>
                </a:solidFill>
              </a:rPr>
              <a:t>Ripple frequency  = twice the line frequency</a:t>
            </a:r>
          </a:p>
          <a:p>
            <a:r>
              <a:rPr lang="en-US" sz="3600" b="1" dirty="0" smtClean="0">
                <a:solidFill>
                  <a:srgbClr val="00B050"/>
                </a:solidFill>
              </a:rPr>
              <a:t>Voltage Ripple Factor  </a:t>
            </a:r>
            <a:r>
              <a:rPr lang="en-US" sz="3600" b="1" dirty="0" err="1" smtClean="0">
                <a:solidFill>
                  <a:srgbClr val="00B050"/>
                </a:solidFill>
              </a:rPr>
              <a:t>K</a:t>
            </a:r>
            <a:r>
              <a:rPr lang="en-US" sz="3600" b="1" baseline="-25000" dirty="0" err="1" smtClean="0">
                <a:solidFill>
                  <a:srgbClr val="00B050"/>
                </a:solidFill>
              </a:rPr>
              <a:t>v</a:t>
            </a:r>
            <a:r>
              <a:rPr lang="en-US" sz="3600" b="1" dirty="0" smtClean="0">
                <a:solidFill>
                  <a:srgbClr val="00B050"/>
                </a:solidFill>
              </a:rPr>
              <a:t>  = </a:t>
            </a:r>
          </a:p>
          <a:p>
            <a:pPr lvl="4">
              <a:buNone/>
            </a:pPr>
            <a:r>
              <a:rPr lang="en-US" b="1" dirty="0" smtClean="0"/>
              <a:t>                           </a:t>
            </a:r>
            <a:endParaRPr lang="en-US" b="1" baseline="-25000" dirty="0" smtClean="0"/>
          </a:p>
          <a:p>
            <a:endParaRPr lang="en-US" sz="3600" b="1" baseline="-25000" dirty="0" smtClean="0"/>
          </a:p>
          <a:p>
            <a:endParaRPr lang="en-US" sz="1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20193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72" name="Rectangle 8"/>
          <p:cNvSpPr>
            <a:spLocks noChangeArrowheads="1"/>
          </p:cNvSpPr>
          <p:nvPr/>
        </p:nvSpPr>
        <p:spPr bwMode="auto">
          <a:xfrm>
            <a:off x="0" y="1276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654550" y="685800"/>
          <a:ext cx="1212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0" name="Equation" r:id="rId3" imgW="444307" imgH="241195" progId="Equation.3">
                  <p:embed/>
                </p:oleObj>
              </mc:Choice>
              <mc:Fallback>
                <p:oleObj name="Equation" r:id="rId3" imgW="444307" imgH="241195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685800"/>
                        <a:ext cx="12128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5051"/>
              </p:ext>
            </p:extLst>
          </p:nvPr>
        </p:nvGraphicFramePr>
        <p:xfrm>
          <a:off x="5959475" y="596900"/>
          <a:ext cx="32464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1" name="Equation" r:id="rId5" imgW="1346040" imgH="482400" progId="Equation.3">
                  <p:embed/>
                </p:oleObj>
              </mc:Choice>
              <mc:Fallback>
                <p:oleObj name="Equation" r:id="rId5" imgW="1346040" imgH="482400" progId="Equation.3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96900"/>
                        <a:ext cx="3246438" cy="10287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232677"/>
              </p:ext>
            </p:extLst>
          </p:nvPr>
        </p:nvGraphicFramePr>
        <p:xfrm>
          <a:off x="3179763" y="1498600"/>
          <a:ext cx="47402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2" name="Equation" r:id="rId7" imgW="1739900" imgH="431800" progId="Equation.3">
                  <p:embed/>
                </p:oleObj>
              </mc:Choice>
              <mc:Fallback>
                <p:oleObj name="Equation" r:id="rId7" imgW="1739900" imgH="431800" progId="Equation.3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498600"/>
                        <a:ext cx="47402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581888"/>
              </p:ext>
            </p:extLst>
          </p:nvPr>
        </p:nvGraphicFramePr>
        <p:xfrm>
          <a:off x="2057400" y="2667000"/>
          <a:ext cx="762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3" name="Equation" r:id="rId9" imgW="279400" imgH="228600" progId="Equation.3">
                  <p:embed/>
                </p:oleObj>
              </mc:Choice>
              <mc:Fallback>
                <p:oleObj name="Equation" r:id="rId9" imgW="279400" imgH="228600" progId="Equation.3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7620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663567"/>
              </p:ext>
            </p:extLst>
          </p:nvPr>
        </p:nvGraphicFramePr>
        <p:xfrm>
          <a:off x="228600" y="381000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2" name="Equation" r:id="rId3" imgW="2260600" imgH="444500" progId="Equation.3">
                  <p:embed/>
                </p:oleObj>
              </mc:Choice>
              <mc:Fallback>
                <p:oleObj name="Equation" r:id="rId3" imgW="2260600" imgH="444500" progId="Equation.3">
                  <p:embed/>
                  <p:pic>
                    <p:nvPicPr>
                      <p:cNvPr id="0" name="Picture 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4572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50667"/>
              </p:ext>
            </p:extLst>
          </p:nvPr>
        </p:nvGraphicFramePr>
        <p:xfrm>
          <a:off x="5791200" y="533400"/>
          <a:ext cx="820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3" name="Equation" r:id="rId5" imgW="406224" imgH="228501" progId="Equation.3">
                  <p:embed/>
                </p:oleObj>
              </mc:Choice>
              <mc:Fallback>
                <p:oleObj name="Equation" r:id="rId5" imgW="406224" imgH="228501" progId="Equation.3">
                  <p:embed/>
                  <p:pic>
                    <p:nvPicPr>
                      <p:cNvPr id="0" name="Picture 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"/>
                        <a:ext cx="82073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634877"/>
              </p:ext>
            </p:extLst>
          </p:nvPr>
        </p:nvGraphicFramePr>
        <p:xfrm>
          <a:off x="228600" y="1295400"/>
          <a:ext cx="315912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4" name="Equation" r:id="rId7" imgW="1562100" imgH="431800" progId="Equation.3">
                  <p:embed/>
                </p:oleObj>
              </mc:Choice>
              <mc:Fallback>
                <p:oleObj name="Equation" r:id="rId7" imgW="1562100" imgH="431800" progId="Equation.3">
                  <p:embed/>
                  <p:pic>
                    <p:nvPicPr>
                      <p:cNvPr id="0" name="Picture 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95400"/>
                        <a:ext cx="3159125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6108"/>
              </p:ext>
            </p:extLst>
          </p:nvPr>
        </p:nvGraphicFramePr>
        <p:xfrm>
          <a:off x="3810000" y="1447800"/>
          <a:ext cx="19256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5" name="Equation" r:id="rId9" imgW="952087" imgH="304668" progId="Equation.3">
                  <p:embed/>
                </p:oleObj>
              </mc:Choice>
              <mc:Fallback>
                <p:oleObj name="Equation" r:id="rId9" imgW="952087" imgH="304668" progId="Equation.3">
                  <p:embed/>
                  <p:pic>
                    <p:nvPicPr>
                      <p:cNvPr id="0" name="Picture 5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19256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460120"/>
              </p:ext>
            </p:extLst>
          </p:nvPr>
        </p:nvGraphicFramePr>
        <p:xfrm>
          <a:off x="6313488" y="1328738"/>
          <a:ext cx="164306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6" name="Equation" r:id="rId11" imgW="812447" imgH="431613" progId="Equation.3">
                  <p:embed/>
                </p:oleObj>
              </mc:Choice>
              <mc:Fallback>
                <p:oleObj name="Equation" r:id="rId11" imgW="812447" imgH="431613" progId="Equation.3">
                  <p:embed/>
                  <p:pic>
                    <p:nvPicPr>
                      <p:cNvPr id="0" name="Picture 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1328738"/>
                        <a:ext cx="1643062" cy="81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799437"/>
              </p:ext>
            </p:extLst>
          </p:nvPr>
        </p:nvGraphicFramePr>
        <p:xfrm>
          <a:off x="574675" y="2400300"/>
          <a:ext cx="261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7" name="Equation" r:id="rId13" imgW="1295400" imgH="228600" progId="Equation.3">
                  <p:embed/>
                </p:oleObj>
              </mc:Choice>
              <mc:Fallback>
                <p:oleObj name="Equation" r:id="rId13" imgW="1295400" imgH="228600" progId="Equation.3">
                  <p:embed/>
                  <p:pic>
                    <p:nvPicPr>
                      <p:cNvPr id="0" name="Picture 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400300"/>
                        <a:ext cx="26193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90517"/>
              </p:ext>
            </p:extLst>
          </p:nvPr>
        </p:nvGraphicFramePr>
        <p:xfrm>
          <a:off x="3632200" y="2373313"/>
          <a:ext cx="18224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8" name="Equation" r:id="rId15" imgW="901309" imgH="291973" progId="Equation.3">
                  <p:embed/>
                </p:oleObj>
              </mc:Choice>
              <mc:Fallback>
                <p:oleObj name="Equation" r:id="rId15" imgW="901309" imgH="291973" progId="Equation.3">
                  <p:embed/>
                  <p:pic>
                    <p:nvPicPr>
                      <p:cNvPr id="0" name="Picture 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373313"/>
                        <a:ext cx="1822450" cy="550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740073"/>
              </p:ext>
            </p:extLst>
          </p:nvPr>
        </p:nvGraphicFramePr>
        <p:xfrm>
          <a:off x="228600" y="3276600"/>
          <a:ext cx="5873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9" name="Equation" r:id="rId17" imgW="291847" imgH="215713" progId="Equation.3">
                  <p:embed/>
                </p:oleObj>
              </mc:Choice>
              <mc:Fallback>
                <p:oleObj name="Equation" r:id="rId17" imgW="291847" imgH="215713" progId="Equation.3">
                  <p:embed/>
                  <p:pic>
                    <p:nvPicPr>
                      <p:cNvPr id="0" name="Picture 5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76600"/>
                        <a:ext cx="5873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706977"/>
              </p:ext>
            </p:extLst>
          </p:nvPr>
        </p:nvGraphicFramePr>
        <p:xfrm>
          <a:off x="850900" y="3048000"/>
          <a:ext cx="54387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0" name="Equation" r:id="rId19" imgW="2705040" imgH="507960" progId="Equation.3">
                  <p:embed/>
                </p:oleObj>
              </mc:Choice>
              <mc:Fallback>
                <p:oleObj name="Equation" r:id="rId19" imgW="2705040" imgH="507960" progId="Equation.3">
                  <p:embed/>
                  <p:pic>
                    <p:nvPicPr>
                      <p:cNvPr id="0" name="Picture 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048000"/>
                        <a:ext cx="54387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532012"/>
              </p:ext>
            </p:extLst>
          </p:nvPr>
        </p:nvGraphicFramePr>
        <p:xfrm>
          <a:off x="6629400" y="3124200"/>
          <a:ext cx="14557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1" name="Equation" r:id="rId21" imgW="723600" imgH="393480" progId="Equation.3">
                  <p:embed/>
                </p:oleObj>
              </mc:Choice>
              <mc:Fallback>
                <p:oleObj name="Equation" r:id="rId21" imgW="723600" imgH="393480" progId="Equation.3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124200"/>
                        <a:ext cx="145573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25993"/>
              </p:ext>
            </p:extLst>
          </p:nvPr>
        </p:nvGraphicFramePr>
        <p:xfrm>
          <a:off x="152400" y="4419600"/>
          <a:ext cx="5619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2" name="Equation" r:id="rId23" imgW="279279" imgH="215806" progId="Equation.3">
                  <p:embed/>
                </p:oleObj>
              </mc:Choice>
              <mc:Fallback>
                <p:oleObj name="Equation" r:id="rId23" imgW="279279" imgH="215806" progId="Equation.3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5619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691077"/>
              </p:ext>
            </p:extLst>
          </p:nvPr>
        </p:nvGraphicFramePr>
        <p:xfrm>
          <a:off x="825500" y="4267200"/>
          <a:ext cx="53355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3" name="Equation" r:id="rId25" imgW="2654280" imgH="507960" progId="Equation.3">
                  <p:embed/>
                </p:oleObj>
              </mc:Choice>
              <mc:Fallback>
                <p:oleObj name="Equation" r:id="rId25" imgW="2654280" imgH="507960" progId="Equation.3">
                  <p:embed/>
                  <p:pic>
                    <p:nvPicPr>
                      <p:cNvPr id="0" name="Picture 5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267200"/>
                        <a:ext cx="5335588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6475"/>
              </p:ext>
            </p:extLst>
          </p:nvPr>
        </p:nvGraphicFramePr>
        <p:xfrm>
          <a:off x="6553200" y="4343400"/>
          <a:ext cx="15081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4" name="Equation" r:id="rId27" imgW="748975" imgH="393529" progId="Equation.3">
                  <p:embed/>
                </p:oleObj>
              </mc:Choice>
              <mc:Fallback>
                <p:oleObj name="Equation" r:id="rId27" imgW="748975" imgH="393529" progId="Equation.3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43400"/>
                        <a:ext cx="150812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453066"/>
              </p:ext>
            </p:extLst>
          </p:nvPr>
        </p:nvGraphicFramePr>
        <p:xfrm>
          <a:off x="457200" y="5486400"/>
          <a:ext cx="5635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5" name="Equation" r:id="rId29" imgW="279279" imgH="215806" progId="Equation.3">
                  <p:embed/>
                </p:oleObj>
              </mc:Choice>
              <mc:Fallback>
                <p:oleObj name="Equation" r:id="rId29" imgW="279279" imgH="215806" progId="Equation.3">
                  <p:embed/>
                  <p:pic>
                    <p:nvPicPr>
                      <p:cNvPr id="0" name="Picture 5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486400"/>
                        <a:ext cx="5635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453066"/>
              </p:ext>
            </p:extLst>
          </p:nvPr>
        </p:nvGraphicFramePr>
        <p:xfrm>
          <a:off x="1052512" y="5472112"/>
          <a:ext cx="5889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6" name="Equation" r:id="rId31" imgW="291973" imgH="393529" progId="Equation.3">
                  <p:embed/>
                </p:oleObj>
              </mc:Choice>
              <mc:Fallback>
                <p:oleObj name="Equation" r:id="rId31" imgW="291973" imgH="393529" progId="Equation.3">
                  <p:embed/>
                  <p:pic>
                    <p:nvPicPr>
                      <p:cNvPr id="0" name="Picture 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2" y="5472112"/>
                        <a:ext cx="58896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959643"/>
              </p:ext>
            </p:extLst>
          </p:nvPr>
        </p:nvGraphicFramePr>
        <p:xfrm>
          <a:off x="2119313" y="5410200"/>
          <a:ext cx="18224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7" name="Equation" r:id="rId33" imgW="901440" imgH="431640" progId="Equation.3">
                  <p:embed/>
                </p:oleObj>
              </mc:Choice>
              <mc:Fallback>
                <p:oleObj name="Equation" r:id="rId33" imgW="901440" imgH="431640" progId="Equation.3">
                  <p:embed/>
                  <p:pic>
                    <p:nvPicPr>
                      <p:cNvPr id="0" name="Picture 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5410200"/>
                        <a:ext cx="182245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37967"/>
              </p:ext>
            </p:extLst>
          </p:nvPr>
        </p:nvGraphicFramePr>
        <p:xfrm>
          <a:off x="3962400" y="5562600"/>
          <a:ext cx="685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8" name="Equation" r:id="rId35" imgW="253800" imgH="139680" progId="Equation.3">
                  <p:embed/>
                </p:oleObj>
              </mc:Choice>
              <mc:Fallback>
                <p:oleObj name="Equation" r:id="rId35" imgW="253800" imgH="139680" progId="Equation.3">
                  <p:embed/>
                  <p:pic>
                    <p:nvPicPr>
                      <p:cNvPr id="0" name="Picture 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685800" cy="4143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270875"/>
              </p:ext>
            </p:extLst>
          </p:nvPr>
        </p:nvGraphicFramePr>
        <p:xfrm>
          <a:off x="5638800" y="5410200"/>
          <a:ext cx="5889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9" name="Equation" r:id="rId37" imgW="291960" imgH="228600" progId="Equation.3">
                  <p:embed/>
                </p:oleObj>
              </mc:Choice>
              <mc:Fallback>
                <p:oleObj name="Equation" r:id="rId37" imgW="291960" imgH="228600" progId="Equation.3">
                  <p:embed/>
                  <p:pic>
                    <p:nvPicPr>
                      <p:cNvPr id="0" name="Picture 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410200"/>
                        <a:ext cx="58896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75599"/>
              </p:ext>
            </p:extLst>
          </p:nvPr>
        </p:nvGraphicFramePr>
        <p:xfrm>
          <a:off x="6248400" y="5334000"/>
          <a:ext cx="19716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0" name="Equation" r:id="rId39" imgW="977760" imgH="393480" progId="Equation.3">
                  <p:embed/>
                </p:oleObj>
              </mc:Choice>
              <mc:Fallback>
                <p:oleObj name="Equation" r:id="rId39" imgW="977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34000"/>
                        <a:ext cx="1971675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51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582136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RMS value of i</a:t>
            </a:r>
            <a:r>
              <a:rPr lang="en-US" b="1" baseline="-25000" dirty="0" smtClean="0">
                <a:solidFill>
                  <a:srgbClr val="C00000"/>
                </a:solidFill>
              </a:rPr>
              <a:t>s1  </a:t>
            </a:r>
            <a:r>
              <a:rPr lang="en-US" b="1" dirty="0" smtClean="0">
                <a:solidFill>
                  <a:srgbClr val="C00000"/>
                </a:solidFill>
              </a:rPr>
              <a:t>         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s1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  <a:endParaRPr lang="en-US" b="1" baseline="-25000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RMS value of n</a:t>
            </a:r>
            <a:r>
              <a:rPr lang="en-US" b="1" baseline="30000" dirty="0" smtClean="0">
                <a:solidFill>
                  <a:srgbClr val="00B050"/>
                </a:solidFill>
              </a:rPr>
              <a:t>th</a:t>
            </a:r>
            <a:r>
              <a:rPr lang="en-US" b="1" dirty="0" smtClean="0">
                <a:solidFill>
                  <a:srgbClr val="00B050"/>
                </a:solidFill>
              </a:rPr>
              <a:t> harmonic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sn</a:t>
            </a:r>
            <a:r>
              <a:rPr lang="en-US" b="1" dirty="0" smtClean="0">
                <a:solidFill>
                  <a:srgbClr val="00B050"/>
                </a:solidFill>
              </a:rPr>
              <a:t>          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baseline="-25000" dirty="0" err="1" smtClean="0">
                <a:solidFill>
                  <a:srgbClr val="C00000"/>
                </a:solidFill>
              </a:rPr>
              <a:t>sn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=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                                    n = 3,  5,  7,……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RMS value of total source current i</a:t>
            </a:r>
            <a:r>
              <a:rPr lang="en-US" b="1" baseline="-25000" dirty="0" smtClean="0">
                <a:solidFill>
                  <a:srgbClr val="0070C0"/>
                </a:solidFill>
              </a:rPr>
              <a:t>s            </a:t>
            </a:r>
          </a:p>
          <a:p>
            <a:r>
              <a:rPr lang="en-US" b="1" baseline="-25000" dirty="0">
                <a:solidFill>
                  <a:srgbClr val="0070C0"/>
                </a:solidFill>
              </a:rPr>
              <a:t> </a:t>
            </a:r>
            <a:r>
              <a:rPr lang="en-US" b="1" baseline="-25000" dirty="0" smtClean="0">
                <a:solidFill>
                  <a:srgbClr val="0070C0"/>
                </a:solidFill>
              </a:rPr>
              <a:t>                                                                                                </a:t>
            </a:r>
            <a:r>
              <a:rPr lang="en-US" b="1" dirty="0" smtClean="0">
                <a:solidFill>
                  <a:srgbClr val="0070C0"/>
                </a:solidFill>
              </a:rPr>
              <a:t>I</a:t>
            </a:r>
            <a:r>
              <a:rPr lang="en-US" b="1" baseline="-25000" dirty="0" smtClean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 =  I</a:t>
            </a:r>
            <a:r>
              <a:rPr lang="en-US" b="1" baseline="-25000" dirty="0" smtClean="0">
                <a:solidFill>
                  <a:srgbClr val="0070C0"/>
                </a:solidFill>
              </a:rPr>
              <a:t>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5334000" y="228600"/>
          <a:ext cx="990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2" name="Equation" r:id="rId3" imgW="469696" imgH="431613" progId="Equation.3">
                  <p:embed/>
                </p:oleObj>
              </mc:Choice>
              <mc:Fallback>
                <p:oleObj name="Equation" r:id="rId3" imgW="469696" imgH="431613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"/>
                        <a:ext cx="990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384290"/>
              </p:ext>
            </p:extLst>
          </p:nvPr>
        </p:nvGraphicFramePr>
        <p:xfrm>
          <a:off x="7427913" y="692150"/>
          <a:ext cx="56356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43" name="Equation" r:id="rId5" imgW="266400" imgH="558720" progId="Equation.3">
                  <p:embed/>
                </p:oleObj>
              </mc:Choice>
              <mc:Fallback>
                <p:oleObj name="Equation" r:id="rId5" imgW="266400" imgH="55872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7913" y="692150"/>
                        <a:ext cx="563562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70866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side current is always +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side voltage is +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-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voltage and +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at dc side indicates rectification mode.    Power flows  from ac side to dc side. 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points lie in the first quadrant of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voltage at DC side </a:t>
            </a:r>
            <a:endParaRPr lang="en-US" sz="2800" b="1" baseline="-250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          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current at 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side </a:t>
            </a:r>
            <a:endParaRPr lang="en-US" sz="28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voltage and +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at dc side indicates inversion mode.    Power flow is from dc side to ac side.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points lie in the fourth quadrant of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plane.</a:t>
            </a:r>
            <a:endParaRPr lang="en-US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5121" name="Object 1"/>
          <p:cNvGraphicFramePr>
            <a:graphicFrameLocks noChangeAspect="1"/>
          </p:cNvGraphicFramePr>
          <p:nvPr/>
        </p:nvGraphicFramePr>
        <p:xfrm>
          <a:off x="7162800" y="0"/>
          <a:ext cx="1752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Visio" r:id="rId3" imgW="659503" imgH="818567" progId="">
                  <p:embed/>
                </p:oleObj>
              </mc:Choice>
              <mc:Fallback>
                <p:oleObj name="Visio" r:id="rId3" imgW="659503" imgH="818567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0"/>
                        <a:ext cx="1752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304800"/>
            <a:ext cx="2828925" cy="1019175"/>
          </a:xfrm>
          <a:prstGeom prst="rect">
            <a:avLst/>
          </a:prstGeom>
          <a:noFill/>
        </p:spPr>
      </p:pic>
      <p:sp>
        <p:nvSpPr>
          <p:cNvPr id="92163" name="Rectangle 3"/>
          <p:cNvSpPr>
            <a:spLocks noChangeArrowheads="1"/>
          </p:cNvSpPr>
          <p:nvPr/>
        </p:nvSpPr>
        <p:spPr bwMode="auto">
          <a:xfrm>
            <a:off x="0" y="1476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21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14400" y="1752600"/>
            <a:ext cx="66294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895600" y="6096000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Harmonic spectrum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75"/>
            <a:ext cx="8686800" cy="644842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Total harmonic distortion THD = 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%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Displacement factor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                               DF  = </a:t>
            </a:r>
            <a:r>
              <a:rPr lang="en-US" sz="2400" dirty="0" err="1" smtClean="0">
                <a:solidFill>
                  <a:srgbClr val="C00000"/>
                </a:solidFill>
              </a:rPr>
              <a:t>cos</a:t>
            </a:r>
            <a:r>
              <a:rPr lang="en-US" sz="2400" dirty="0" smtClean="0">
                <a:solidFill>
                  <a:srgbClr val="C00000"/>
                </a:solidFill>
              </a:rPr>
              <a:t>(-</a:t>
            </a:r>
            <a:r>
              <a:rPr lang="el-GR" sz="2400" dirty="0" smtClean="0">
                <a:solidFill>
                  <a:srgbClr val="C00000"/>
                </a:solidFill>
              </a:rPr>
              <a:t>α</a:t>
            </a:r>
            <a:r>
              <a:rPr lang="en-US" sz="2400" dirty="0" smtClean="0">
                <a:solidFill>
                  <a:srgbClr val="C00000"/>
                </a:solidFill>
              </a:rPr>
              <a:t>) = </a:t>
            </a:r>
            <a:r>
              <a:rPr lang="en-US" sz="2400" dirty="0" err="1" smtClean="0">
                <a:solidFill>
                  <a:srgbClr val="C00000"/>
                </a:solidFill>
              </a:rPr>
              <a:t>cos</a:t>
            </a:r>
            <a:r>
              <a:rPr lang="el-GR" sz="2400" dirty="0" smtClean="0">
                <a:solidFill>
                  <a:srgbClr val="C00000"/>
                </a:solidFill>
              </a:rPr>
              <a:t> α</a:t>
            </a:r>
            <a:endParaRPr lang="en-US" sz="2400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800" b="1" dirty="0" smtClean="0">
                <a:solidFill>
                  <a:srgbClr val="00B050"/>
                </a:solidFill>
              </a:rPr>
              <a:t>Ac side Power factor 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0" y="15240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003025"/>
              </p:ext>
            </p:extLst>
          </p:nvPr>
        </p:nvGraphicFramePr>
        <p:xfrm>
          <a:off x="1981200" y="733425"/>
          <a:ext cx="1784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47" name="Equation" r:id="rId3" imgW="825480" imgH="520560" progId="Equation.3">
                  <p:embed/>
                </p:oleObj>
              </mc:Choice>
              <mc:Fallback>
                <p:oleObj name="Equation" r:id="rId3" imgW="825480" imgH="520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733425"/>
                        <a:ext cx="1784350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11233"/>
              </p:ext>
            </p:extLst>
          </p:nvPr>
        </p:nvGraphicFramePr>
        <p:xfrm>
          <a:off x="1600200" y="4852988"/>
          <a:ext cx="17843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48" name="Equation" r:id="rId5" imgW="825480" imgH="431640" progId="Equation.3">
                  <p:embed/>
                </p:oleObj>
              </mc:Choice>
              <mc:Fallback>
                <p:oleObj name="Equation" r:id="rId5" imgW="8254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4852988"/>
                        <a:ext cx="1784350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277565"/>
              </p:ext>
            </p:extLst>
          </p:nvPr>
        </p:nvGraphicFramePr>
        <p:xfrm>
          <a:off x="4022725" y="4852988"/>
          <a:ext cx="15097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49" name="Equation" r:id="rId7" imgW="698400" imgH="431640" progId="Equation.3">
                  <p:embed/>
                </p:oleObj>
              </mc:Choice>
              <mc:Fallback>
                <p:oleObj name="Equation" r:id="rId7" imgW="698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2725" y="4852988"/>
                        <a:ext cx="1509713" cy="88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371555"/>
              </p:ext>
            </p:extLst>
          </p:nvPr>
        </p:nvGraphicFramePr>
        <p:xfrm>
          <a:off x="4499769" y="5632450"/>
          <a:ext cx="42830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0" name="Equation" r:id="rId9" imgW="1981080" imgH="596880" progId="Equation.3">
                  <p:embed/>
                </p:oleObj>
              </mc:Choice>
              <mc:Fallback>
                <p:oleObj name="Equation" r:id="rId9" imgW="1981080" imgH="596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99769" y="5632450"/>
                        <a:ext cx="42830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899375"/>
              </p:ext>
            </p:extLst>
          </p:nvPr>
        </p:nvGraphicFramePr>
        <p:xfrm>
          <a:off x="4160043" y="1084262"/>
          <a:ext cx="8239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51" name="Equation" r:id="rId11" imgW="380880" imgH="177480" progId="Equation.3">
                  <p:embed/>
                </p:oleObj>
              </mc:Choice>
              <mc:Fallback>
                <p:oleObj name="Equation" r:id="rId11" imgW="3808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60043" y="1084262"/>
                        <a:ext cx="823913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solidFill>
                  <a:srgbClr val="FF0000"/>
                </a:solidFill>
              </a:rPr>
              <a:t>Power at the source side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Total apparent Power   S =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s</a:t>
            </a:r>
            <a:r>
              <a:rPr lang="en-US" sz="2400" dirty="0" err="1" smtClean="0"/>
              <a:t>I</a:t>
            </a:r>
            <a:r>
              <a:rPr lang="en-US" sz="2400" baseline="-25000" dirty="0" err="1" smtClean="0"/>
              <a:t>s</a:t>
            </a:r>
            <a:endParaRPr lang="en-US" sz="2400" baseline="-25000" dirty="0" smtClean="0"/>
          </a:p>
          <a:p>
            <a:pPr>
              <a:buNone/>
            </a:pPr>
            <a:r>
              <a:rPr lang="en-US" sz="2400" dirty="0" smtClean="0"/>
              <a:t>Active Power P</a:t>
            </a:r>
            <a:endParaRPr lang="en-US" sz="2400" baseline="-250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Fundamental frequency current results in fundamental reactive volt amperes</a:t>
            </a:r>
          </a:p>
          <a:p>
            <a:pPr lvl="6"/>
            <a:r>
              <a:rPr lang="en-US" sz="2400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= V</a:t>
            </a:r>
            <a:r>
              <a:rPr lang="en-US" sz="2400" baseline="-25000" dirty="0" smtClean="0"/>
              <a:t>s</a:t>
            </a:r>
            <a:r>
              <a:rPr lang="en-US" sz="2400" dirty="0" smtClean="0"/>
              <a:t> I</a:t>
            </a:r>
            <a:r>
              <a:rPr lang="en-US" sz="2400" baseline="-25000" dirty="0" smtClean="0"/>
              <a:t>s1</a:t>
            </a:r>
            <a:r>
              <a:rPr lang="en-US" sz="2400" dirty="0" smtClean="0"/>
              <a:t>sin</a:t>
            </a:r>
            <a:r>
              <a:rPr lang="el-GR" sz="2400" dirty="0" smtClean="0"/>
              <a:t>φ</a:t>
            </a:r>
            <a:r>
              <a:rPr lang="en-US" sz="2400" baseline="-25000" dirty="0" smtClean="0"/>
              <a:t>1 =</a:t>
            </a:r>
            <a:r>
              <a:rPr lang="en-US" sz="2400" dirty="0" smtClean="0"/>
              <a:t> V</a:t>
            </a:r>
            <a:r>
              <a:rPr lang="en-US" sz="2400" baseline="-25000" dirty="0" smtClean="0"/>
              <a:t>s</a:t>
            </a:r>
            <a:r>
              <a:rPr lang="en-US" sz="2400" dirty="0" smtClean="0"/>
              <a:t> I</a:t>
            </a:r>
            <a:r>
              <a:rPr lang="en-US" sz="2400" baseline="-25000" dirty="0" smtClean="0"/>
              <a:t>s1</a:t>
            </a:r>
            <a:r>
              <a:rPr lang="en-US" sz="2400" dirty="0" smtClean="0"/>
              <a:t>sin</a:t>
            </a:r>
            <a:r>
              <a:rPr lang="el-GR" sz="2400" dirty="0" smtClean="0"/>
              <a:t>α</a:t>
            </a:r>
            <a:endParaRPr lang="en-US" sz="1200" baseline="-250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Fundamental frequency apparent power</a:t>
            </a:r>
          </a:p>
          <a:p>
            <a:r>
              <a:rPr lang="en-US" sz="2800" dirty="0" smtClean="0"/>
              <a:t>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 V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 I</a:t>
            </a:r>
            <a:r>
              <a:rPr lang="en-US" sz="2800" baseline="-25000" dirty="0" smtClean="0"/>
              <a:t>s1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0" y="2209800"/>
            <a:ext cx="2105025" cy="381000"/>
          </a:xfrm>
          <a:prstGeom prst="rect">
            <a:avLst/>
          </a:prstGeom>
          <a:noFill/>
        </p:spPr>
      </p:pic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3" name="Rectangle 15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22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4226" name="Rectangle 18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81000"/>
            <a:ext cx="419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5777" name="Object 1"/>
          <p:cNvGraphicFramePr>
            <a:graphicFrameLocks noChangeAspect="1"/>
          </p:cNvGraphicFramePr>
          <p:nvPr/>
        </p:nvGraphicFramePr>
        <p:xfrm>
          <a:off x="2438400" y="5715000"/>
          <a:ext cx="1600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5" name="Equation" r:id="rId5" imgW="787400" imgH="292100" progId="Equation.3">
                  <p:embed/>
                </p:oleObj>
              </mc:Choice>
              <mc:Fallback>
                <p:oleObj name="Equation" r:id="rId5" imgW="787400" imgH="2921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16002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~AUT014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05000"/>
            <a:ext cx="5334000" cy="3048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7" name="TextBox 6"/>
          <p:cNvSpPr txBox="1"/>
          <p:nvPr/>
        </p:nvSpPr>
        <p:spPr>
          <a:xfrm>
            <a:off x="1447800" y="2145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davg</a:t>
            </a:r>
            <a:r>
              <a:rPr lang="el-GR" baseline="-25000" dirty="0" smtClean="0"/>
              <a:t>α</a:t>
            </a:r>
            <a:r>
              <a:rPr lang="en-US" dirty="0" smtClean="0"/>
              <a:t>/ V</a:t>
            </a:r>
            <a:r>
              <a:rPr lang="en-US" baseline="-25000" dirty="0" smtClean="0"/>
              <a:t>davg0</a:t>
            </a:r>
            <a:endParaRPr lang="en-US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2819400" y="2057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8100"/>
            <a:ext cx="8229600" cy="419100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solidFill>
                  <a:srgbClr val="C00000"/>
                </a:solidFill>
              </a:rPr>
              <a:t>Effect of source inductance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9067800" cy="6248400"/>
          </a:xfrm>
        </p:spPr>
        <p:txBody>
          <a:bodyPr/>
          <a:lstStyle/>
          <a:p>
            <a:r>
              <a:rPr lang="en-US" sz="2400" b="1" dirty="0">
                <a:solidFill>
                  <a:srgbClr val="00B050"/>
                </a:solidFill>
              </a:rPr>
              <a:t>The current commutation takes a finite time called µ or commutation interval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675" y="1143000"/>
            <a:ext cx="45053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62400" y="912167"/>
            <a:ext cx="342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constant load current  I</a:t>
            </a:r>
            <a:r>
              <a:rPr lang="en-US" sz="2400" b="1" u="sng" baseline="-25000" dirty="0" smtClean="0">
                <a:solidFill>
                  <a:srgbClr val="C00000"/>
                </a:solidFill>
              </a:rPr>
              <a:t>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523206"/>
            <a:ext cx="4648200" cy="533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0  →  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3</a:t>
            </a:r>
            <a:r>
              <a:rPr lang="en-US" sz="2800" b="1" dirty="0" smtClean="0">
                <a:solidFill>
                  <a:srgbClr val="0070C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4     </a:t>
            </a:r>
            <a:r>
              <a:rPr lang="en-US" sz="2800" b="1" dirty="0" smtClean="0">
                <a:solidFill>
                  <a:srgbClr val="0070C0"/>
                </a:solidFill>
              </a:rPr>
              <a:t>are on</a:t>
            </a:r>
          </a:p>
          <a:p>
            <a:r>
              <a:rPr lang="en-US" sz="2800" b="1" dirty="0" smtClean="0"/>
              <a:t>  </a:t>
            </a:r>
            <a:r>
              <a:rPr lang="en-US" sz="2800" b="1" dirty="0" smtClean="0">
                <a:solidFill>
                  <a:srgbClr val="0070C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2800" b="1" dirty="0" smtClean="0">
                <a:solidFill>
                  <a:srgbClr val="0070C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2</a:t>
            </a:r>
            <a:r>
              <a:rPr lang="en-US" sz="2800" b="1" dirty="0" smtClean="0">
                <a:solidFill>
                  <a:srgbClr val="0070C0"/>
                </a:solidFill>
              </a:rPr>
              <a:t> are off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800" b="1" dirty="0" smtClean="0">
                <a:solidFill>
                  <a:srgbClr val="00B050"/>
                </a:solidFill>
              </a:rPr>
              <a:t> = -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i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d</a:t>
            </a:r>
            <a:r>
              <a:rPr lang="en-US" sz="2800" b="1" dirty="0" smtClean="0">
                <a:solidFill>
                  <a:srgbClr val="7030A0"/>
                </a:solidFill>
              </a:rPr>
              <a:t>  = I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d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i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  =- I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d</a:t>
            </a:r>
          </a:p>
          <a:p>
            <a:endParaRPr lang="en-US" sz="2800" b="1" baseline="-25000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T3</a:t>
            </a:r>
            <a:r>
              <a:rPr lang="en-US" sz="2800" b="1" dirty="0" smtClean="0">
                <a:solidFill>
                  <a:srgbClr val="00B050"/>
                </a:solidFill>
              </a:rPr>
              <a:t>   = 0 = V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T4</a:t>
            </a:r>
          </a:p>
          <a:p>
            <a:r>
              <a:rPr lang="en-US" sz="2800" b="1" dirty="0" smtClean="0">
                <a:solidFill>
                  <a:srgbClr val="00206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2060"/>
                </a:solidFill>
              </a:rPr>
              <a:t>T1</a:t>
            </a:r>
            <a:r>
              <a:rPr lang="en-US" sz="2800" b="1" dirty="0" smtClean="0">
                <a:solidFill>
                  <a:srgbClr val="002060"/>
                </a:solidFill>
              </a:rPr>
              <a:t>   = </a:t>
            </a:r>
            <a:r>
              <a:rPr lang="en-US" sz="2800" b="1" dirty="0" err="1" smtClean="0">
                <a:solidFill>
                  <a:srgbClr val="00206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2060"/>
                </a:solidFill>
              </a:rPr>
              <a:t>s</a:t>
            </a:r>
            <a:r>
              <a:rPr lang="en-US" sz="2800" b="1" dirty="0" smtClean="0">
                <a:solidFill>
                  <a:srgbClr val="002060"/>
                </a:solidFill>
              </a:rPr>
              <a:t>  = V</a:t>
            </a:r>
            <a:r>
              <a:rPr lang="en-US" sz="2800" b="1" baseline="-25000" dirty="0" smtClean="0">
                <a:solidFill>
                  <a:srgbClr val="002060"/>
                </a:solidFill>
              </a:rPr>
              <a:t>T2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At   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r>
              <a:rPr lang="el-GR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,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800" b="1" dirty="0" smtClean="0">
                <a:solidFill>
                  <a:srgbClr val="C0000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800" b="1" dirty="0" smtClean="0">
                <a:solidFill>
                  <a:srgbClr val="C00000"/>
                </a:solidFill>
              </a:rPr>
              <a:t> are turned on</a:t>
            </a:r>
          </a:p>
          <a:p>
            <a:endParaRPr lang="en-US" sz="2400" b="1" dirty="0" smtClean="0"/>
          </a:p>
          <a:p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324600"/>
          </a:xfrm>
        </p:spPr>
        <p:txBody>
          <a:bodyPr>
            <a:normAutofit/>
          </a:bodyPr>
          <a:lstStyle/>
          <a:p>
            <a:r>
              <a:rPr lang="el-GR" b="1" u="sng" dirty="0" smtClean="0">
                <a:solidFill>
                  <a:srgbClr val="C00000"/>
                </a:solidFill>
              </a:rPr>
              <a:t>α</a:t>
            </a:r>
            <a:r>
              <a:rPr lang="en-US" b="1" u="sng" dirty="0" smtClean="0">
                <a:solidFill>
                  <a:srgbClr val="C00000"/>
                </a:solidFill>
              </a:rPr>
              <a:t>  →  </a:t>
            </a:r>
            <a:r>
              <a:rPr lang="el-GR" b="1" u="sng" dirty="0" smtClean="0">
                <a:solidFill>
                  <a:srgbClr val="C00000"/>
                </a:solidFill>
              </a:rPr>
              <a:t>α</a:t>
            </a:r>
            <a:r>
              <a:rPr lang="en-US" b="1" u="sng" dirty="0" smtClean="0">
                <a:solidFill>
                  <a:srgbClr val="C00000"/>
                </a:solidFill>
              </a:rPr>
              <a:t> + </a:t>
            </a:r>
            <a:r>
              <a:rPr lang="el-GR" b="1" u="sng" dirty="0" smtClean="0">
                <a:solidFill>
                  <a:srgbClr val="C00000"/>
                </a:solidFill>
              </a:rPr>
              <a:t>μ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T3</a:t>
            </a:r>
            <a:r>
              <a:rPr lang="en-US" sz="2800" b="1" dirty="0" smtClean="0">
                <a:solidFill>
                  <a:srgbClr val="00B050"/>
                </a:solidFill>
              </a:rPr>
              <a:t> and 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T4</a:t>
            </a:r>
            <a:r>
              <a:rPr lang="en-US" sz="2800" b="1" dirty="0" smtClean="0">
                <a:solidFill>
                  <a:srgbClr val="00B050"/>
                </a:solidFill>
              </a:rPr>
              <a:t> decrease from I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d </a:t>
            </a:r>
            <a:r>
              <a:rPr lang="en-US" sz="2800" b="1" dirty="0" smtClean="0">
                <a:solidFill>
                  <a:srgbClr val="00B050"/>
                </a:solidFill>
              </a:rPr>
              <a:t>→ 0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i</a:t>
            </a:r>
            <a:r>
              <a:rPr lang="en-US" b="1" baseline="-25000" dirty="0" smtClean="0"/>
              <a:t>T1 </a:t>
            </a:r>
            <a:r>
              <a:rPr lang="en-US" b="1" dirty="0" smtClean="0"/>
              <a:t>and i</a:t>
            </a:r>
            <a:r>
              <a:rPr lang="en-US" b="1" baseline="-25000" dirty="0" smtClean="0"/>
              <a:t>T2</a:t>
            </a:r>
            <a:r>
              <a:rPr lang="en-US" b="1" dirty="0" smtClean="0"/>
              <a:t> rise from 0 → I</a:t>
            </a:r>
            <a:r>
              <a:rPr lang="en-US" b="1" baseline="-25000" dirty="0" smtClean="0"/>
              <a:t>d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				 </a:t>
            </a:r>
            <a:r>
              <a:rPr lang="en-US" b="1" dirty="0" smtClean="0">
                <a:solidFill>
                  <a:srgbClr val="00B0F0"/>
                </a:solidFill>
              </a:rPr>
              <a:t>T</a:t>
            </a:r>
            <a:r>
              <a:rPr lang="en-US" b="1" baseline="-25000" dirty="0" smtClean="0">
                <a:solidFill>
                  <a:srgbClr val="00B0F0"/>
                </a:solidFill>
              </a:rPr>
              <a:t>1 , </a:t>
            </a:r>
            <a:r>
              <a:rPr lang="en-US" b="1" dirty="0" smtClean="0">
                <a:solidFill>
                  <a:srgbClr val="00B0F0"/>
                </a:solidFill>
              </a:rPr>
              <a:t>T</a:t>
            </a:r>
            <a:r>
              <a:rPr lang="en-US" b="1" baseline="-25000" dirty="0" smtClean="0">
                <a:solidFill>
                  <a:srgbClr val="00B0F0"/>
                </a:solidFill>
              </a:rPr>
              <a:t>2, </a:t>
            </a:r>
            <a:r>
              <a:rPr lang="en-US" b="1" dirty="0" smtClean="0">
                <a:solidFill>
                  <a:srgbClr val="00B0F0"/>
                </a:solidFill>
              </a:rPr>
              <a:t>T</a:t>
            </a:r>
            <a:r>
              <a:rPr lang="en-US" b="1" baseline="-25000" dirty="0" smtClean="0">
                <a:solidFill>
                  <a:srgbClr val="00B0F0"/>
                </a:solidFill>
              </a:rPr>
              <a:t>3, </a:t>
            </a:r>
            <a:r>
              <a:rPr lang="en-US" b="1" dirty="0" smtClean="0">
                <a:solidFill>
                  <a:srgbClr val="00B0F0"/>
                </a:solidFill>
              </a:rPr>
              <a:t>T</a:t>
            </a:r>
            <a:r>
              <a:rPr lang="en-US" b="1" baseline="-25000" dirty="0" smtClean="0">
                <a:solidFill>
                  <a:srgbClr val="00B0F0"/>
                </a:solidFill>
              </a:rPr>
              <a:t>4</a:t>
            </a:r>
            <a:r>
              <a:rPr lang="en-US" b="1" dirty="0" smtClean="0">
                <a:solidFill>
                  <a:srgbClr val="00B0F0"/>
                </a:solidFill>
              </a:rPr>
              <a:t> are on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  =  0,  	i</a:t>
            </a:r>
            <a:r>
              <a:rPr lang="en-US" b="1" baseline="-25000" dirty="0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  =  I</a:t>
            </a:r>
            <a:r>
              <a:rPr lang="en-US" b="1" baseline="-25000" dirty="0" smtClean="0">
                <a:solidFill>
                  <a:srgbClr val="00B050"/>
                </a:solidFill>
              </a:rPr>
              <a:t>d</a:t>
            </a:r>
          </a:p>
          <a:p>
            <a:pPr>
              <a:buNone/>
            </a:pPr>
            <a:r>
              <a:rPr lang="en-US" b="1" dirty="0" smtClean="0"/>
              <a:t>				i</a:t>
            </a:r>
            <a:r>
              <a:rPr lang="en-US" b="1" baseline="-25000" dirty="0" smtClean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 varies from –I</a:t>
            </a:r>
            <a:r>
              <a:rPr lang="en-US" b="1" baseline="-25000" dirty="0" smtClean="0">
                <a:solidFill>
                  <a:srgbClr val="002060"/>
                </a:solidFill>
              </a:rPr>
              <a:t>d</a:t>
            </a:r>
            <a:r>
              <a:rPr lang="en-US" b="1" dirty="0" smtClean="0">
                <a:solidFill>
                  <a:srgbClr val="002060"/>
                </a:solidFill>
              </a:rPr>
              <a:t> to → I</a:t>
            </a:r>
            <a:r>
              <a:rPr lang="en-US" b="1" baseline="-25000" dirty="0" smtClean="0">
                <a:solidFill>
                  <a:srgbClr val="002060"/>
                </a:solidFill>
              </a:rPr>
              <a:t>d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Ls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b="1" dirty="0">
                <a:solidFill>
                  <a:srgbClr val="00B0F0"/>
                </a:solidFill>
              </a:rPr>
              <a:t>=  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b="1" baseline="-25000" dirty="0" smtClean="0">
                <a:solidFill>
                  <a:srgbClr val="00B0F0"/>
                </a:solidFill>
              </a:rPr>
              <a:t>s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At (</a:t>
            </a:r>
            <a:r>
              <a:rPr lang="el-GR" b="1" dirty="0" smtClean="0">
                <a:solidFill>
                  <a:srgbClr val="C00000"/>
                </a:solidFill>
              </a:rPr>
              <a:t>α</a:t>
            </a:r>
            <a:r>
              <a:rPr lang="en-US" b="1" dirty="0" smtClean="0">
                <a:solidFill>
                  <a:srgbClr val="C00000"/>
                </a:solidFill>
              </a:rPr>
              <a:t> + </a:t>
            </a:r>
            <a:r>
              <a:rPr lang="el-GR" b="1" dirty="0" smtClean="0">
                <a:solidFill>
                  <a:srgbClr val="C00000"/>
                </a:solidFill>
              </a:rPr>
              <a:t>μ</a:t>
            </a:r>
            <a:r>
              <a:rPr lang="en-US" b="1" dirty="0" smtClean="0">
                <a:solidFill>
                  <a:srgbClr val="C00000"/>
                </a:solidFill>
              </a:rPr>
              <a:t>),   i</a:t>
            </a:r>
            <a:r>
              <a:rPr lang="en-US" b="1" baseline="-25000" dirty="0" smtClean="0">
                <a:solidFill>
                  <a:srgbClr val="C00000"/>
                </a:solidFill>
              </a:rPr>
              <a:t>T3 </a:t>
            </a:r>
            <a:r>
              <a:rPr lang="en-US" b="1" dirty="0" smtClean="0">
                <a:solidFill>
                  <a:srgbClr val="C00000"/>
                </a:solidFill>
              </a:rPr>
              <a:t>= 0 = i</a:t>
            </a:r>
            <a:r>
              <a:rPr lang="en-US" b="1" baseline="-25000" dirty="0" smtClean="0">
                <a:solidFill>
                  <a:srgbClr val="C00000"/>
                </a:solidFill>
              </a:rPr>
              <a:t>T4</a:t>
            </a:r>
            <a:r>
              <a:rPr lang="en-US" b="1" dirty="0" smtClean="0">
                <a:solidFill>
                  <a:srgbClr val="C00000"/>
                </a:solidFill>
              </a:rPr>
              <a:t>    T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  are turned off naturally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01600"/>
            <a:ext cx="2990564" cy="251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6200"/>
            <a:ext cx="2990564" cy="251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l-GR" b="1" u="sng" dirty="0" smtClean="0">
                <a:solidFill>
                  <a:srgbClr val="C00000"/>
                </a:solidFill>
              </a:rPr>
              <a:t>α</a:t>
            </a:r>
            <a:r>
              <a:rPr lang="en-US" b="1" u="sng" dirty="0" smtClean="0">
                <a:solidFill>
                  <a:srgbClr val="C00000"/>
                </a:solidFill>
              </a:rPr>
              <a:t> + </a:t>
            </a:r>
            <a:r>
              <a:rPr lang="el-GR" b="1" u="sng" dirty="0" smtClean="0">
                <a:solidFill>
                  <a:srgbClr val="C00000"/>
                </a:solidFill>
              </a:rPr>
              <a:t>μ</a:t>
            </a:r>
            <a:r>
              <a:rPr lang="en-US" b="1" u="sng" dirty="0" smtClean="0">
                <a:solidFill>
                  <a:srgbClr val="C00000"/>
                </a:solidFill>
              </a:rPr>
              <a:t> →  ∏ + </a:t>
            </a:r>
            <a:r>
              <a:rPr lang="el-GR" b="1" u="sng" dirty="0" smtClean="0">
                <a:solidFill>
                  <a:srgbClr val="C00000"/>
                </a:solidFill>
              </a:rPr>
              <a:t>α</a:t>
            </a:r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71600"/>
            <a:ext cx="6248400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2    </a:t>
            </a:r>
            <a:r>
              <a:rPr lang="en-US" sz="2800" b="1" dirty="0" smtClean="0">
                <a:solidFill>
                  <a:srgbClr val="00B050"/>
                </a:solidFill>
              </a:rPr>
              <a:t>are on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 			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and T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are off</a:t>
            </a:r>
          </a:p>
          <a:p>
            <a:r>
              <a:rPr lang="en-US" sz="3600" b="1" dirty="0" err="1" smtClean="0">
                <a:solidFill>
                  <a:srgbClr val="0070C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0070C0"/>
                </a:solidFill>
              </a:rPr>
              <a:t>d</a:t>
            </a:r>
            <a:r>
              <a:rPr lang="en-US" sz="3600" b="1" dirty="0" smtClean="0">
                <a:solidFill>
                  <a:srgbClr val="0070C0"/>
                </a:solidFill>
              </a:rPr>
              <a:t> = </a:t>
            </a:r>
            <a:r>
              <a:rPr lang="en-US" sz="3600" b="1" dirty="0" err="1" smtClean="0">
                <a:solidFill>
                  <a:srgbClr val="0070C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	i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d</a:t>
            </a:r>
            <a:r>
              <a:rPr lang="en-US" sz="2800" b="1" dirty="0" smtClean="0">
                <a:solidFill>
                  <a:srgbClr val="0070C0"/>
                </a:solidFill>
              </a:rPr>
              <a:t>  = I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d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				i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s</a:t>
            </a:r>
            <a:r>
              <a:rPr lang="en-US" sz="2800" b="1" dirty="0" smtClean="0">
                <a:solidFill>
                  <a:srgbClr val="0070C0"/>
                </a:solidFill>
              </a:rPr>
              <a:t>  = I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d</a:t>
            </a:r>
          </a:p>
          <a:p>
            <a:endParaRPr lang="en-US" sz="2800" b="1" baseline="-25000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V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T1</a:t>
            </a:r>
            <a:r>
              <a:rPr lang="en-US" sz="2800" b="1" dirty="0" smtClean="0">
                <a:solidFill>
                  <a:srgbClr val="FF0000"/>
                </a:solidFill>
              </a:rPr>
              <a:t>   = 0 = V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T2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			V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T3</a:t>
            </a:r>
            <a:r>
              <a:rPr lang="en-US" sz="2800" b="1" dirty="0" smtClean="0">
                <a:solidFill>
                  <a:srgbClr val="FF0000"/>
                </a:solidFill>
              </a:rPr>
              <a:t>   =- </a:t>
            </a:r>
            <a:r>
              <a:rPr lang="en-US" sz="2800" b="1" dirty="0" err="1" smtClean="0">
                <a:solidFill>
                  <a:srgbClr val="FF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  = V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T4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solidFill>
                  <a:srgbClr val="7030A0"/>
                </a:solidFill>
              </a:rPr>
              <a:t>At </a:t>
            </a:r>
            <a:r>
              <a:rPr lang="en-US" sz="2800" b="1" u="sng" dirty="0" smtClean="0">
                <a:solidFill>
                  <a:srgbClr val="7030A0"/>
                </a:solidFill>
              </a:rPr>
              <a:t>∏ + </a:t>
            </a:r>
            <a:r>
              <a:rPr lang="el-GR" sz="2800" b="1" u="sng" dirty="0" smtClean="0">
                <a:solidFill>
                  <a:srgbClr val="7030A0"/>
                </a:solidFill>
              </a:rPr>
              <a:t>α </a:t>
            </a:r>
            <a:r>
              <a:rPr lang="el-GR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, T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3</a:t>
            </a:r>
            <a:r>
              <a:rPr lang="en-US" sz="2800" b="1" dirty="0" smtClean="0">
                <a:solidFill>
                  <a:srgbClr val="7030A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4</a:t>
            </a:r>
            <a:r>
              <a:rPr lang="en-US" sz="2800" b="1" dirty="0" smtClean="0">
                <a:solidFill>
                  <a:srgbClr val="7030A0"/>
                </a:solidFill>
              </a:rPr>
              <a:t> are turned on</a:t>
            </a:r>
          </a:p>
          <a:p>
            <a:endParaRPr lang="en-US" sz="2400" b="1" dirty="0" smtClean="0"/>
          </a:p>
          <a:p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7800" y="76200"/>
            <a:ext cx="9238964" cy="60499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∏ + </a:t>
            </a:r>
            <a:r>
              <a:rPr lang="el-GR" b="1" u="sng" dirty="0" smtClean="0">
                <a:solidFill>
                  <a:srgbClr val="C00000"/>
                </a:solidFill>
              </a:rPr>
              <a:t>α</a:t>
            </a:r>
            <a:r>
              <a:rPr lang="en-US" b="1" u="sng" dirty="0" smtClean="0">
                <a:solidFill>
                  <a:srgbClr val="C00000"/>
                </a:solidFill>
              </a:rPr>
              <a:t>  → ∏+  </a:t>
            </a:r>
            <a:r>
              <a:rPr lang="el-GR" b="1" u="sng" dirty="0" smtClean="0">
                <a:solidFill>
                  <a:srgbClr val="C00000"/>
                </a:solidFill>
              </a:rPr>
              <a:t>α</a:t>
            </a:r>
            <a:r>
              <a:rPr lang="en-US" b="1" u="sng" dirty="0" smtClean="0">
                <a:solidFill>
                  <a:srgbClr val="C00000"/>
                </a:solidFill>
              </a:rPr>
              <a:t> + </a:t>
            </a:r>
            <a:r>
              <a:rPr lang="el-GR" b="1" u="sng" dirty="0" smtClean="0">
                <a:solidFill>
                  <a:srgbClr val="C00000"/>
                </a:solidFill>
              </a:rPr>
              <a:t>μ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i</a:t>
            </a:r>
            <a:r>
              <a:rPr lang="en-US" b="1" baseline="-25000" dirty="0" smtClean="0">
                <a:solidFill>
                  <a:srgbClr val="00B050"/>
                </a:solidFill>
              </a:rPr>
              <a:t>T1</a:t>
            </a:r>
            <a:r>
              <a:rPr lang="en-US" b="1" dirty="0" smtClean="0">
                <a:solidFill>
                  <a:srgbClr val="00B050"/>
                </a:solidFill>
              </a:rPr>
              <a:t>, i</a:t>
            </a:r>
            <a:r>
              <a:rPr lang="en-US" b="1" baseline="-25000" dirty="0" smtClean="0">
                <a:solidFill>
                  <a:srgbClr val="00B050"/>
                </a:solidFill>
              </a:rPr>
              <a:t>T2</a:t>
            </a:r>
            <a:r>
              <a:rPr lang="en-US" b="1" dirty="0" smtClean="0">
                <a:solidFill>
                  <a:srgbClr val="00B050"/>
                </a:solidFill>
              </a:rPr>
              <a:t> decreases</a:t>
            </a:r>
            <a:r>
              <a:rPr lang="en-US" sz="2800" b="1" dirty="0" smtClean="0">
                <a:solidFill>
                  <a:srgbClr val="00B050"/>
                </a:solidFill>
              </a:rPr>
              <a:t> from </a:t>
            </a:r>
            <a:r>
              <a:rPr lang="en-US" b="1" dirty="0" smtClean="0">
                <a:solidFill>
                  <a:srgbClr val="00B050"/>
                </a:solidFill>
              </a:rPr>
              <a:t>I</a:t>
            </a:r>
            <a:r>
              <a:rPr lang="en-US" b="1" baseline="-25000" dirty="0" smtClean="0">
                <a:solidFill>
                  <a:srgbClr val="00B050"/>
                </a:solidFill>
              </a:rPr>
              <a:t>d </a:t>
            </a:r>
            <a:r>
              <a:rPr lang="en-US" b="1" dirty="0" smtClean="0">
                <a:solidFill>
                  <a:srgbClr val="00B050"/>
                </a:solidFill>
              </a:rPr>
              <a:t>→ 0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i</a:t>
            </a:r>
            <a:r>
              <a:rPr lang="en-US" b="1" baseline="-25000" dirty="0" smtClean="0">
                <a:solidFill>
                  <a:srgbClr val="7030A0"/>
                </a:solidFill>
              </a:rPr>
              <a:t>T3</a:t>
            </a:r>
            <a:r>
              <a:rPr lang="en-US" b="1" dirty="0" smtClean="0">
                <a:solidFill>
                  <a:srgbClr val="7030A0"/>
                </a:solidFill>
              </a:rPr>
              <a:t>, i</a:t>
            </a:r>
            <a:r>
              <a:rPr lang="en-US" b="1" baseline="-25000" dirty="0" smtClean="0">
                <a:solidFill>
                  <a:srgbClr val="7030A0"/>
                </a:solidFill>
              </a:rPr>
              <a:t>T4</a:t>
            </a:r>
            <a:r>
              <a:rPr lang="en-US" b="1" dirty="0" smtClean="0">
                <a:solidFill>
                  <a:srgbClr val="7030A0"/>
                </a:solidFill>
              </a:rPr>
              <a:t> rises from 0 → I</a:t>
            </a:r>
            <a:r>
              <a:rPr lang="en-US" b="1" baseline="-25000" dirty="0" smtClean="0">
                <a:solidFill>
                  <a:srgbClr val="7030A0"/>
                </a:solidFill>
              </a:rPr>
              <a:t>d</a:t>
            </a:r>
            <a:endParaRPr lang="en-US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b="1" dirty="0" smtClean="0"/>
              <a:t>  				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baseline="-25000" dirty="0" smtClean="0">
                <a:solidFill>
                  <a:srgbClr val="0070C0"/>
                </a:solidFill>
              </a:rPr>
              <a:t>1 ,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baseline="-25000" dirty="0" smtClean="0">
                <a:solidFill>
                  <a:srgbClr val="0070C0"/>
                </a:solidFill>
              </a:rPr>
              <a:t>2,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baseline="-25000" dirty="0" smtClean="0">
                <a:solidFill>
                  <a:srgbClr val="0070C0"/>
                </a:solidFill>
              </a:rPr>
              <a:t>3, </a:t>
            </a:r>
            <a:r>
              <a:rPr lang="en-US" b="1" dirty="0" smtClean="0">
                <a:solidFill>
                  <a:srgbClr val="0070C0"/>
                </a:solidFill>
              </a:rPr>
              <a:t>T</a:t>
            </a:r>
            <a:r>
              <a:rPr lang="en-US" b="1" baseline="-25000" dirty="0" smtClean="0">
                <a:solidFill>
                  <a:srgbClr val="0070C0"/>
                </a:solidFill>
              </a:rPr>
              <a:t>4</a:t>
            </a:r>
            <a:r>
              <a:rPr lang="en-US" b="1" dirty="0" smtClean="0">
                <a:solidFill>
                  <a:srgbClr val="0070C0"/>
                </a:solidFill>
              </a:rPr>
              <a:t> conduct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  =  0,  	i</a:t>
            </a:r>
            <a:r>
              <a:rPr lang="en-US" b="1" baseline="-25000" dirty="0" smtClean="0">
                <a:solidFill>
                  <a:srgbClr val="00B050"/>
                </a:solidFill>
              </a:rPr>
              <a:t>d</a:t>
            </a:r>
            <a:r>
              <a:rPr lang="en-US" b="1" dirty="0" smtClean="0">
                <a:solidFill>
                  <a:srgbClr val="00B050"/>
                </a:solidFill>
              </a:rPr>
              <a:t>  =  I</a:t>
            </a:r>
            <a:r>
              <a:rPr lang="en-US" b="1" baseline="-25000" dirty="0" smtClean="0">
                <a:solidFill>
                  <a:srgbClr val="00B050"/>
                </a:solidFill>
              </a:rPr>
              <a:t>d</a:t>
            </a:r>
          </a:p>
          <a:p>
            <a:pPr>
              <a:buNone/>
            </a:pPr>
            <a:r>
              <a:rPr lang="en-US" b="1" dirty="0" smtClean="0"/>
              <a:t>				</a:t>
            </a:r>
            <a:r>
              <a:rPr lang="en-US" b="1" dirty="0" smtClean="0">
                <a:solidFill>
                  <a:srgbClr val="002060"/>
                </a:solidFill>
              </a:rPr>
              <a:t>i</a:t>
            </a:r>
            <a:r>
              <a:rPr lang="en-US" b="1" baseline="-25000" dirty="0" smtClean="0">
                <a:solidFill>
                  <a:srgbClr val="002060"/>
                </a:solidFill>
              </a:rPr>
              <a:t>s</a:t>
            </a:r>
            <a:r>
              <a:rPr lang="en-US" b="1" dirty="0" smtClean="0">
                <a:solidFill>
                  <a:srgbClr val="002060"/>
                </a:solidFill>
              </a:rPr>
              <a:t> varies from +I</a:t>
            </a:r>
            <a:r>
              <a:rPr lang="en-US" b="1" baseline="-25000" dirty="0" smtClean="0">
                <a:solidFill>
                  <a:srgbClr val="002060"/>
                </a:solidFill>
              </a:rPr>
              <a:t>d</a:t>
            </a:r>
            <a:r>
              <a:rPr lang="en-US" b="1" dirty="0" smtClean="0">
                <a:solidFill>
                  <a:srgbClr val="002060"/>
                </a:solidFill>
              </a:rPr>
              <a:t> to → - I</a:t>
            </a:r>
            <a:r>
              <a:rPr lang="en-US" b="1" baseline="-25000" dirty="0" smtClean="0">
                <a:solidFill>
                  <a:srgbClr val="002060"/>
                </a:solidFill>
              </a:rPr>
              <a:t>d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Ls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r>
              <a:rPr lang="en-US" b="1" dirty="0">
                <a:solidFill>
                  <a:srgbClr val="00B0F0"/>
                </a:solidFill>
              </a:rPr>
              <a:t>=  </a:t>
            </a:r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b="1" baseline="-25000" dirty="0" smtClean="0">
                <a:solidFill>
                  <a:srgbClr val="00B0F0"/>
                </a:solidFill>
              </a:rPr>
              <a:t>s</a:t>
            </a:r>
            <a:endParaRPr lang="en-US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At (∏ +</a:t>
            </a:r>
            <a:r>
              <a:rPr lang="el-GR" b="1" dirty="0" smtClean="0">
                <a:solidFill>
                  <a:srgbClr val="C00000"/>
                </a:solidFill>
              </a:rPr>
              <a:t>α</a:t>
            </a:r>
            <a:r>
              <a:rPr lang="en-US" b="1" dirty="0" smtClean="0">
                <a:solidFill>
                  <a:srgbClr val="C00000"/>
                </a:solidFill>
              </a:rPr>
              <a:t> + </a:t>
            </a:r>
            <a:r>
              <a:rPr lang="el-GR" b="1" dirty="0" smtClean="0">
                <a:solidFill>
                  <a:srgbClr val="C00000"/>
                </a:solidFill>
              </a:rPr>
              <a:t>μ</a:t>
            </a:r>
            <a:r>
              <a:rPr lang="en-US" b="1" dirty="0" smtClean="0">
                <a:solidFill>
                  <a:srgbClr val="C00000"/>
                </a:solidFill>
              </a:rPr>
              <a:t>),   i</a:t>
            </a:r>
            <a:r>
              <a:rPr lang="en-US" b="1" baseline="-25000" dirty="0" smtClean="0">
                <a:solidFill>
                  <a:srgbClr val="C00000"/>
                </a:solidFill>
              </a:rPr>
              <a:t>T1 </a:t>
            </a:r>
            <a:r>
              <a:rPr lang="en-US" b="1" dirty="0" smtClean="0">
                <a:solidFill>
                  <a:srgbClr val="C00000"/>
                </a:solidFill>
              </a:rPr>
              <a:t>= 0 = i</a:t>
            </a:r>
            <a:r>
              <a:rPr lang="en-US" b="1" baseline="-25000" dirty="0" smtClean="0">
                <a:solidFill>
                  <a:srgbClr val="C00000"/>
                </a:solidFill>
              </a:rPr>
              <a:t>T2</a:t>
            </a:r>
            <a:r>
              <a:rPr lang="en-US" b="1" dirty="0" smtClean="0">
                <a:solidFill>
                  <a:srgbClr val="C00000"/>
                </a:solidFill>
              </a:rPr>
              <a:t>    T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 and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  are turned off</a:t>
            </a:r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0782"/>
            <a:ext cx="2990564" cy="251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712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∏ +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r>
              <a:rPr lang="en-US" sz="2800" b="1" u="sng" dirty="0" smtClean="0">
                <a:solidFill>
                  <a:srgbClr val="C00000"/>
                </a:solidFill>
              </a:rPr>
              <a:t> + </a:t>
            </a:r>
            <a:r>
              <a:rPr lang="el-GR" sz="2800" b="1" u="sng" dirty="0" smtClean="0">
                <a:solidFill>
                  <a:srgbClr val="C00000"/>
                </a:solidFill>
              </a:rPr>
              <a:t>μ</a:t>
            </a:r>
            <a:r>
              <a:rPr lang="en-US" sz="2800" b="1" u="sng" dirty="0" smtClean="0">
                <a:solidFill>
                  <a:srgbClr val="C00000"/>
                </a:solidFill>
              </a:rPr>
              <a:t> →  2∏ + </a:t>
            </a:r>
            <a:r>
              <a:rPr lang="el-GR" sz="2800" b="1" u="sng" dirty="0" smtClean="0">
                <a:solidFill>
                  <a:srgbClr val="C00000"/>
                </a:solidFill>
              </a:rPr>
              <a:t>α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00B05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800" b="1" dirty="0" smtClean="0">
                <a:solidFill>
                  <a:srgbClr val="00B05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4   </a:t>
            </a:r>
            <a:r>
              <a:rPr lang="en-US" sz="2800" b="1" dirty="0" smtClean="0">
                <a:solidFill>
                  <a:srgbClr val="00B050"/>
                </a:solidFill>
              </a:rPr>
              <a:t>are  on</a:t>
            </a:r>
          </a:p>
          <a:p>
            <a:r>
              <a:rPr lang="en-US" sz="2800" b="1" dirty="0" smtClean="0"/>
              <a:t> 			 </a:t>
            </a:r>
            <a:r>
              <a:rPr lang="en-US" sz="2800" b="1" dirty="0" smtClean="0">
                <a:solidFill>
                  <a:srgbClr val="002060"/>
                </a:solidFill>
              </a:rPr>
              <a:t>T</a:t>
            </a:r>
            <a:r>
              <a:rPr lang="en-US" sz="28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800" b="1" dirty="0" smtClean="0">
                <a:solidFill>
                  <a:srgbClr val="002060"/>
                </a:solidFill>
              </a:rPr>
              <a:t> and T</a:t>
            </a:r>
            <a:r>
              <a:rPr lang="en-US" sz="28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800" b="1" dirty="0" smtClean="0">
                <a:solidFill>
                  <a:srgbClr val="002060"/>
                </a:solidFill>
              </a:rPr>
              <a:t> are off</a:t>
            </a:r>
          </a:p>
          <a:p>
            <a:r>
              <a:rPr lang="en-US" sz="3600" b="1" dirty="0" err="1" smtClean="0">
                <a:solidFill>
                  <a:srgbClr val="FF0000"/>
                </a:solidFill>
              </a:rPr>
              <a:t>v</a:t>
            </a:r>
            <a:r>
              <a:rPr lang="en-US" sz="36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3600" b="1" dirty="0" smtClean="0">
                <a:solidFill>
                  <a:srgbClr val="FF0000"/>
                </a:solidFill>
              </a:rPr>
              <a:t> = - v</a:t>
            </a:r>
            <a:r>
              <a:rPr lang="en-US" sz="3600" b="1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800" b="1" dirty="0" smtClean="0"/>
              <a:t>		              </a:t>
            </a:r>
            <a:r>
              <a:rPr lang="en-US" sz="2800" b="1" dirty="0" smtClean="0">
                <a:solidFill>
                  <a:srgbClr val="FF0000"/>
                </a:solidFill>
              </a:rPr>
              <a:t>i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</a:rPr>
              <a:t>  = I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US" sz="2800" b="1" dirty="0" smtClean="0"/>
              <a:t>				              </a:t>
            </a:r>
            <a:r>
              <a:rPr lang="en-US" sz="2800" b="1" dirty="0" smtClean="0">
                <a:solidFill>
                  <a:srgbClr val="FF0000"/>
                </a:solidFill>
              </a:rPr>
              <a:t>i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s</a:t>
            </a:r>
            <a:r>
              <a:rPr lang="en-US" sz="2800" b="1" dirty="0" smtClean="0">
                <a:solidFill>
                  <a:srgbClr val="FF0000"/>
                </a:solidFill>
              </a:rPr>
              <a:t>  =- I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d</a:t>
            </a:r>
          </a:p>
          <a:p>
            <a:endParaRPr lang="en-US" sz="2800" b="1" baseline="-25000" dirty="0" smtClean="0"/>
          </a:p>
          <a:p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T1</a:t>
            </a:r>
            <a:r>
              <a:rPr lang="en-US" sz="2800" b="1" dirty="0" smtClean="0">
                <a:solidFill>
                  <a:srgbClr val="00B050"/>
                </a:solidFill>
              </a:rPr>
              <a:t>   =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800" b="1" dirty="0" smtClean="0">
                <a:solidFill>
                  <a:srgbClr val="00B050"/>
                </a:solidFill>
              </a:rPr>
              <a:t> = V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T2</a:t>
            </a:r>
          </a:p>
          <a:p>
            <a:r>
              <a:rPr lang="en-US" sz="2800" b="1" dirty="0" smtClean="0"/>
              <a:t>			</a:t>
            </a:r>
            <a:r>
              <a:rPr lang="en-US" sz="2800" b="1" dirty="0" smtClean="0">
                <a:solidFill>
                  <a:srgbClr val="7030A0"/>
                </a:solidFill>
              </a:rPr>
              <a:t>V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T3</a:t>
            </a:r>
            <a:r>
              <a:rPr lang="en-US" sz="2800" b="1" dirty="0" smtClean="0">
                <a:solidFill>
                  <a:srgbClr val="7030A0"/>
                </a:solidFill>
              </a:rPr>
              <a:t>   = 0  = V</a:t>
            </a:r>
            <a:r>
              <a:rPr lang="en-US" sz="2800" b="1" baseline="-25000" dirty="0" smtClean="0">
                <a:solidFill>
                  <a:srgbClr val="7030A0"/>
                </a:solidFill>
              </a:rPr>
              <a:t>T4</a:t>
            </a:r>
          </a:p>
          <a:p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Ls</a:t>
            </a:r>
            <a:r>
              <a:rPr lang="en-US" sz="2800" b="1" dirty="0">
                <a:solidFill>
                  <a:srgbClr val="00B0F0"/>
                </a:solidFill>
              </a:rPr>
              <a:t>  =  </a:t>
            </a:r>
            <a:r>
              <a:rPr lang="en-US" sz="2800" b="1" dirty="0" smtClean="0">
                <a:solidFill>
                  <a:srgbClr val="00B0F0"/>
                </a:solidFill>
              </a:rPr>
              <a:t>0</a:t>
            </a:r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baseline="-25000" dirty="0" smtClean="0">
              <a:solidFill>
                <a:srgbClr val="7030A0"/>
              </a:solidFill>
            </a:endParaRPr>
          </a:p>
          <a:p>
            <a:endParaRPr lang="en-US" sz="2800" b="1" dirty="0" smtClean="0"/>
          </a:p>
          <a:p>
            <a:endParaRPr lang="en-US" sz="2400" b="1" dirty="0" smtClean="0"/>
          </a:p>
          <a:p>
            <a:endParaRPr lang="en-US" b="1" u="sng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0"/>
            <a:ext cx="2990564" cy="251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553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During the commutation period µ, T</a:t>
            </a:r>
            <a:r>
              <a:rPr lang="en-US" b="1" baseline="-25000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b="1" baseline="-25000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b="1" baseline="-25000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b="1" baseline="-25000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 are 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914400"/>
            <a:ext cx="1095375" cy="381000"/>
          </a:xfrm>
          <a:prstGeom prst="rect">
            <a:avLst/>
          </a:prstGeom>
          <a:noFill/>
        </p:spPr>
      </p:pic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74189"/>
              </p:ext>
            </p:extLst>
          </p:nvPr>
        </p:nvGraphicFramePr>
        <p:xfrm>
          <a:off x="3062287" y="3200400"/>
          <a:ext cx="3767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7" name="Equation" r:id="rId4" imgW="1282700" imgH="482600" progId="Equation.3">
                  <p:embed/>
                </p:oleObj>
              </mc:Choice>
              <mc:Fallback>
                <p:oleObj name="Equation" r:id="rId4" imgW="1282700" imgH="482600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7" y="3200400"/>
                        <a:ext cx="3767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045274"/>
              </p:ext>
            </p:extLst>
          </p:nvPr>
        </p:nvGraphicFramePr>
        <p:xfrm>
          <a:off x="152400" y="4724400"/>
          <a:ext cx="50847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8" name="Equation" r:id="rId6" imgW="1943100" imgH="469900" progId="Equation.3">
                  <p:embed/>
                </p:oleObj>
              </mc:Choice>
              <mc:Fallback>
                <p:oleObj name="Equation" r:id="rId6" imgW="1943100" imgH="4699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50847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22350"/>
              </p:ext>
            </p:extLst>
          </p:nvPr>
        </p:nvGraphicFramePr>
        <p:xfrm>
          <a:off x="381000" y="5791200"/>
          <a:ext cx="46196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9" name="Equation" r:id="rId8" imgW="1765300" imgH="431800" progId="Equation.3">
                  <p:embed/>
                </p:oleObj>
              </mc:Choice>
              <mc:Fallback>
                <p:oleObj name="Equation" r:id="rId8" imgW="1765300" imgH="43180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791200"/>
                        <a:ext cx="46196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074785"/>
              </p:ext>
            </p:extLst>
          </p:nvPr>
        </p:nvGraphicFramePr>
        <p:xfrm>
          <a:off x="7329487" y="3200400"/>
          <a:ext cx="1546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0" name="Equation" r:id="rId10" imgW="507780" imgH="495085" progId="Equation.3">
                  <p:embed/>
                </p:oleObj>
              </mc:Choice>
              <mc:Fallback>
                <p:oleObj name="Equation" r:id="rId10" imgW="507780" imgH="495085" progId="Equation.3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487" y="3200400"/>
                        <a:ext cx="15462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767474"/>
              </p:ext>
            </p:extLst>
          </p:nvPr>
        </p:nvGraphicFramePr>
        <p:xfrm>
          <a:off x="304800" y="1600200"/>
          <a:ext cx="24987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1" name="Equation" r:id="rId12" imgW="850680" imgH="253800" progId="Equation.3">
                  <p:embed/>
                </p:oleObj>
              </mc:Choice>
              <mc:Fallback>
                <p:oleObj name="Equation" r:id="rId12" imgW="850680" imgH="25380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24987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93124"/>
              </p:ext>
            </p:extLst>
          </p:nvPr>
        </p:nvGraphicFramePr>
        <p:xfrm>
          <a:off x="2819400" y="1447800"/>
          <a:ext cx="20145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2" name="Equation" r:id="rId14" imgW="685800" imgH="393480" progId="Equation.3">
                  <p:embed/>
                </p:oleObj>
              </mc:Choice>
              <mc:Fallback>
                <p:oleObj name="Equation" r:id="rId14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447800"/>
                        <a:ext cx="20145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271577"/>
              </p:ext>
            </p:extLst>
          </p:nvPr>
        </p:nvGraphicFramePr>
        <p:xfrm>
          <a:off x="5029200" y="1371600"/>
          <a:ext cx="19018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3" name="Equation" r:id="rId16" imgW="647640" imgH="393480" progId="Equation.3">
                  <p:embed/>
                </p:oleObj>
              </mc:Choice>
              <mc:Fallback>
                <p:oleObj name="Equation" r:id="rId16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1600"/>
                        <a:ext cx="19018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53525"/>
              </p:ext>
            </p:extLst>
          </p:nvPr>
        </p:nvGraphicFramePr>
        <p:xfrm>
          <a:off x="457200" y="2362200"/>
          <a:ext cx="34305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4" name="Equation" r:id="rId18" imgW="1168200" imgH="469800" progId="Equation.3">
                  <p:embed/>
                </p:oleObj>
              </mc:Choice>
              <mc:Fallback>
                <p:oleObj name="Equation" r:id="rId18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62200"/>
                        <a:ext cx="34305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372826"/>
              </p:ext>
            </p:extLst>
          </p:nvPr>
        </p:nvGraphicFramePr>
        <p:xfrm>
          <a:off x="4114800" y="2514600"/>
          <a:ext cx="11176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5" name="Equation" r:id="rId20" imgW="380880" imgH="228600" progId="Equation.3">
                  <p:embed/>
                </p:oleObj>
              </mc:Choice>
              <mc:Fallback>
                <p:oleObj name="Equation" r:id="rId20" imgW="380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514600"/>
                        <a:ext cx="11176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Single phase half wave </a:t>
            </a:r>
            <a:r>
              <a:rPr lang="en-US" b="1" u="sng" dirty="0" err="1" smtClean="0">
                <a:solidFill>
                  <a:srgbClr val="C00000"/>
                </a:solidFill>
              </a:rPr>
              <a:t>controlledrectifier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rgbClr val="00B050"/>
                </a:solidFill>
              </a:rPr>
              <a:t>R load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0 → </a:t>
            </a:r>
            <a:r>
              <a:rPr lang="el-GR" sz="2400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α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</a:rPr>
              <a:t> is off. 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</a:rPr>
              <a:t> =0. </a:t>
            </a:r>
            <a:endParaRPr lang="en-US" sz="2400" b="1" baseline="-25000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At </a:t>
            </a:r>
            <a:r>
              <a:rPr lang="el-GR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t = </a:t>
            </a:r>
            <a:r>
              <a:rPr lang="el-GR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α</a:t>
            </a:r>
            <a:r>
              <a:rPr lang="en-US"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 ,  T</a:t>
            </a:r>
            <a:r>
              <a:rPr lang="en-US" sz="2400" b="1" baseline="-25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Times New Roman"/>
              </a:rPr>
              <a:t> is triggered on</a:t>
            </a:r>
          </a:p>
          <a:p>
            <a:r>
              <a:rPr lang="el-GR" sz="2400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α</a:t>
            </a:r>
            <a:r>
              <a:rPr lang="en-US" sz="2400" b="1" u="sng" dirty="0" smtClean="0">
                <a:solidFill>
                  <a:srgbClr val="C00000"/>
                </a:solidFill>
              </a:rPr>
              <a:t> →</a:t>
            </a:r>
            <a:r>
              <a:rPr lang="el-GR" sz="2400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l-GR" sz="2400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π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</a:rPr>
              <a:t> is on.  </a:t>
            </a:r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 =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400" b="1" dirty="0" smtClean="0">
                <a:solidFill>
                  <a:srgbClr val="00B050"/>
                </a:solidFill>
              </a:rPr>
              <a:t>      </a:t>
            </a:r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</a:rPr>
              <a:t> =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/R   =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2400" b="1" dirty="0" smtClean="0">
                <a:solidFill>
                  <a:srgbClr val="00B050"/>
                </a:solidFill>
              </a:rPr>
              <a:t>/R  = 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i</a:t>
            </a:r>
            <a:r>
              <a:rPr lang="en-US" sz="2400" b="1" baseline="-25000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  =  </a:t>
            </a:r>
            <a:r>
              <a:rPr lang="en-US" sz="2400" b="1" dirty="0" err="1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i</a:t>
            </a:r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  <a:cs typeface="Times New Roman"/>
              </a:rPr>
              <a:t> 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Calibri" pitchFamily="34" charset="0"/>
                <a:cs typeface="Times New Roman"/>
              </a:rPr>
              <a:t>At </a:t>
            </a:r>
            <a:r>
              <a:rPr lang="el-GR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ω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t = </a:t>
            </a:r>
            <a:r>
              <a:rPr lang="el-GR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π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, 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/>
                <a:cs typeface="Times New Roman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Times New Roman"/>
                <a:cs typeface="Times New Roman"/>
              </a:rPr>
              <a:t> = 0</a:t>
            </a:r>
          </a:p>
          <a:p>
            <a:r>
              <a:rPr lang="el-GR" sz="2400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l-GR" sz="2400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π</a:t>
            </a:r>
            <a:r>
              <a:rPr lang="en-US" sz="2400" b="1" u="sng" dirty="0" smtClean="0">
                <a:solidFill>
                  <a:srgbClr val="C00000"/>
                </a:solidFill>
              </a:rPr>
              <a:t> →2</a:t>
            </a:r>
            <a:r>
              <a:rPr lang="el-GR" sz="2400" b="1" u="sng" dirty="0" smtClean="0">
                <a:solidFill>
                  <a:srgbClr val="C00000"/>
                </a:solidFill>
                <a:latin typeface="Times New Roman"/>
                <a:cs typeface="Times New Roman"/>
              </a:rPr>
              <a:t>π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b="1" dirty="0" smtClean="0">
                <a:solidFill>
                  <a:srgbClr val="0070C0"/>
                </a:solidFill>
              </a:rPr>
              <a:t> is off. 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</a:rPr>
              <a:t> = 0.      </a:t>
            </a:r>
            <a:r>
              <a:rPr lang="en-US" sz="2400" b="1" dirty="0" err="1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 = 0.     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s </a:t>
            </a:r>
            <a:r>
              <a:rPr lang="en-US" sz="2400" b="1" dirty="0" smtClean="0">
                <a:solidFill>
                  <a:srgbClr val="00B050"/>
                </a:solidFill>
              </a:rPr>
              <a:t>= 0     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T1 </a:t>
            </a:r>
            <a:r>
              <a:rPr lang="en-US" sz="2400" b="1" dirty="0" smtClean="0">
                <a:solidFill>
                  <a:srgbClr val="00B050"/>
                </a:solidFill>
              </a:rPr>
              <a:t>=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s</a:t>
            </a:r>
          </a:p>
          <a:p>
            <a:pPr>
              <a:buNone/>
            </a:pPr>
            <a:endParaRPr lang="en-US" sz="24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72200" y="457200"/>
            <a:ext cx="2566988" cy="1765300"/>
            <a:chOff x="762000" y="1066800"/>
            <a:chExt cx="2566988" cy="1765300"/>
          </a:xfrm>
        </p:grpSpPr>
        <p:grpSp>
          <p:nvGrpSpPr>
            <p:cNvPr id="11" name="Group 10"/>
            <p:cNvGrpSpPr/>
            <p:nvPr/>
          </p:nvGrpSpPr>
          <p:grpSpPr>
            <a:xfrm>
              <a:off x="762000" y="1066800"/>
              <a:ext cx="2566988" cy="1765300"/>
              <a:chOff x="609600" y="1282700"/>
              <a:chExt cx="2566988" cy="1765300"/>
            </a:xfrm>
          </p:grpSpPr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9600" y="1358900"/>
                <a:ext cx="2566988" cy="168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447800" y="12827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/>
                    <a:cs typeface="Times New Roman"/>
                  </a:rPr>
                  <a:t>T</a:t>
                </a:r>
                <a:r>
                  <a:rPr lang="en-US" b="1" baseline="-25000" dirty="0" smtClean="0">
                    <a:latin typeface="Times New Roman"/>
                    <a:cs typeface="Times New Roman"/>
                  </a:rPr>
                  <a:t>1</a:t>
                </a:r>
                <a:endParaRPr lang="en-US" b="1" baseline="-25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85800" y="166370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/>
                    <a:cs typeface="Times New Roman"/>
                  </a:rPr>
                  <a:t>i</a:t>
                </a:r>
                <a:r>
                  <a:rPr lang="en-US" b="1" baseline="-25000" dirty="0" smtClean="0">
                    <a:latin typeface="Times New Roman"/>
                    <a:cs typeface="Times New Roman"/>
                  </a:rPr>
                  <a:t>s</a:t>
                </a:r>
                <a:endParaRPr lang="en-US" b="1" baseline="-25000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066006" y="1751806"/>
              <a:ext cx="304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98985"/>
              </p:ext>
            </p:extLst>
          </p:nvPr>
        </p:nvGraphicFramePr>
        <p:xfrm>
          <a:off x="4267200" y="3834093"/>
          <a:ext cx="2286000" cy="675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4" name="Equation" r:id="rId4" imgW="748975" imgH="431613" progId="Equation.3">
                  <p:embed/>
                </p:oleObj>
              </mc:Choice>
              <mc:Fallback>
                <p:oleObj name="Equation" r:id="rId4" imgW="748975" imgH="431613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34093"/>
                        <a:ext cx="2286000" cy="675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263829"/>
              </p:ext>
            </p:extLst>
          </p:nvPr>
        </p:nvGraphicFramePr>
        <p:xfrm>
          <a:off x="3149600" y="4800600"/>
          <a:ext cx="29210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5" name="Equation" r:id="rId6" imgW="1434960" imgH="291960" progId="Equation.3">
                  <p:embed/>
                </p:oleObj>
              </mc:Choice>
              <mc:Fallback>
                <p:oleObj name="Equation" r:id="rId6" imgW="1434960" imgH="29196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800600"/>
                        <a:ext cx="29210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413583"/>
              </p:ext>
            </p:extLst>
          </p:nvPr>
        </p:nvGraphicFramePr>
        <p:xfrm>
          <a:off x="1597025" y="2160588"/>
          <a:ext cx="12398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6" name="Equation" r:id="rId8" imgW="609480" imgH="291960" progId="Equation.3">
                  <p:embed/>
                </p:oleObj>
              </mc:Choice>
              <mc:Fallback>
                <p:oleObj name="Equation" r:id="rId8" imgW="609480" imgH="291960" progId="Equation.3">
                  <p:embed/>
                  <p:pic>
                    <p:nvPicPr>
                      <p:cNvPr id="1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160588"/>
                        <a:ext cx="12398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245331"/>
              </p:ext>
            </p:extLst>
          </p:nvPr>
        </p:nvGraphicFramePr>
        <p:xfrm>
          <a:off x="3218261" y="2121764"/>
          <a:ext cx="1216025" cy="42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" name="Equation" r:id="rId10" imgW="596880" imgH="406080" progId="Equation.3">
                  <p:embed/>
                </p:oleObj>
              </mc:Choice>
              <mc:Fallback>
                <p:oleObj name="Equation" r:id="rId10" imgW="596880" imgH="406080" progId="Equation.3">
                  <p:embed/>
                  <p:pic>
                    <p:nvPicPr>
                      <p:cNvPr id="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8261" y="2121764"/>
                        <a:ext cx="1216025" cy="428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13179"/>
              </p:ext>
            </p:extLst>
          </p:nvPr>
        </p:nvGraphicFramePr>
        <p:xfrm>
          <a:off x="4451350" y="2160588"/>
          <a:ext cx="19637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Equation" r:id="rId12" imgW="965160" imgH="406080" progId="Equation.3">
                  <p:embed/>
                </p:oleObj>
              </mc:Choice>
              <mc:Fallback>
                <p:oleObj name="Equation" r:id="rId12" imgW="965160" imgH="406080" progId="Equation.3">
                  <p:embed/>
                  <p:pic>
                    <p:nvPicPr>
                      <p:cNvPr id="1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2160588"/>
                        <a:ext cx="19637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534400" cy="55927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Average o/p voltage 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32591"/>
              </p:ext>
            </p:extLst>
          </p:nvPr>
        </p:nvGraphicFramePr>
        <p:xfrm>
          <a:off x="4648200" y="1219200"/>
          <a:ext cx="39163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0" name="Equation" r:id="rId3" imgW="1333500" imgH="495300" progId="Equation.3">
                  <p:embed/>
                </p:oleObj>
              </mc:Choice>
              <mc:Fallback>
                <p:oleObj name="Equation" r:id="rId3" imgW="1333500" imgH="4953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219200"/>
                        <a:ext cx="39163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4446"/>
              </p:ext>
            </p:extLst>
          </p:nvPr>
        </p:nvGraphicFramePr>
        <p:xfrm>
          <a:off x="4100513" y="3200400"/>
          <a:ext cx="44751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1" name="Equation" r:id="rId5" imgW="1523880" imgH="431640" progId="Equation.3">
                  <p:embed/>
                </p:oleObj>
              </mc:Choice>
              <mc:Fallback>
                <p:oleObj name="Equation" r:id="rId5" imgW="1523880" imgH="4316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0513" y="3200400"/>
                        <a:ext cx="447516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181396"/>
              </p:ext>
            </p:extLst>
          </p:nvPr>
        </p:nvGraphicFramePr>
        <p:xfrm>
          <a:off x="4419600" y="609600"/>
          <a:ext cx="13065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2" name="Equation" r:id="rId7" imgW="444240" imgH="241200" progId="Equation.3">
                  <p:embed/>
                </p:oleObj>
              </mc:Choice>
              <mc:Fallback>
                <p:oleObj name="Equation" r:id="rId7" imgW="4442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609600"/>
                        <a:ext cx="13065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Practical </a:t>
            </a:r>
            <a:r>
              <a:rPr lang="en-US" u="sng" dirty="0" err="1" smtClean="0"/>
              <a:t>thyristor</a:t>
            </a:r>
            <a:r>
              <a:rPr lang="en-US" u="sng" dirty="0" smtClean="0"/>
              <a:t> converters</a:t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41366"/>
              </p:ext>
            </p:extLst>
          </p:nvPr>
        </p:nvGraphicFramePr>
        <p:xfrm>
          <a:off x="5562600" y="533400"/>
          <a:ext cx="3352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18" name="Visio" r:id="rId4" imgW="1977424" imgH="1552471" progId="Visio.Drawing.11">
                  <p:embed/>
                </p:oleObj>
              </mc:Choice>
              <mc:Fallback>
                <p:oleObj name="Visio" r:id="rId4" imgW="1977424" imgH="1552471" progId="Visio.Drawing.11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"/>
                        <a:ext cx="33528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40805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Shape of the load current depends 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load parameters and firing angle.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3916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When T</a:t>
            </a:r>
            <a:r>
              <a:rPr lang="en-US" sz="2400" b="1" baseline="-25000" dirty="0">
                <a:solidFill>
                  <a:srgbClr val="00B0F0"/>
                </a:solidFill>
              </a:rPr>
              <a:t>1</a:t>
            </a:r>
            <a:r>
              <a:rPr lang="en-US" sz="2400" b="1" dirty="0">
                <a:solidFill>
                  <a:srgbClr val="00B0F0"/>
                </a:solidFill>
              </a:rPr>
              <a:t> and T</a:t>
            </a:r>
            <a:r>
              <a:rPr lang="en-US" sz="2400" b="1" baseline="-25000" dirty="0">
                <a:solidFill>
                  <a:srgbClr val="00B0F0"/>
                </a:solidFill>
              </a:rPr>
              <a:t>2 </a:t>
            </a:r>
            <a:r>
              <a:rPr lang="en-US" sz="2400" b="1" dirty="0">
                <a:solidFill>
                  <a:srgbClr val="00B0F0"/>
                </a:solidFill>
              </a:rPr>
              <a:t>are conducting,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8927"/>
                <a:ext cx="8686800" cy="6324600"/>
              </a:xfrm>
            </p:spPr>
            <p:txBody>
              <a:bodyPr>
                <a:normAutofit fontScale="70000" lnSpcReduction="20000"/>
              </a:bodyPr>
              <a:lstStyle/>
              <a:p>
                <a:endParaRPr lang="en-US" sz="2400" b="1" u="sng" dirty="0" smtClean="0"/>
              </a:p>
              <a:p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r>
                  <a:rPr lang="en-US" sz="3100" b="1" u="sng" dirty="0" smtClean="0">
                    <a:solidFill>
                      <a:srgbClr val="C00000"/>
                    </a:solidFill>
                  </a:rPr>
                  <a:t>Discontinuous Load Current Mode</a:t>
                </a:r>
              </a:p>
              <a:p>
                <a:endParaRPr lang="en-US" sz="2400" b="1" dirty="0">
                  <a:solidFill>
                    <a:srgbClr val="00B0F0"/>
                  </a:solidFill>
                </a:endParaRPr>
              </a:p>
              <a:p>
                <a:endParaRPr lang="en-US" sz="2400" b="1" dirty="0" smtClean="0">
                  <a:solidFill>
                    <a:srgbClr val="00B0F0"/>
                  </a:solidFill>
                </a:endParaRPr>
              </a:p>
              <a:p>
                <a:r>
                  <a:rPr lang="en-US" sz="3600" b="1" dirty="0" smtClean="0">
                    <a:solidFill>
                      <a:srgbClr val="00B050"/>
                    </a:solidFill>
                  </a:rPr>
                  <a:t>i</a:t>
                </a:r>
                <a:r>
                  <a:rPr lang="en-US" sz="3600" b="1" baseline="-25000" dirty="0" smtClean="0">
                    <a:solidFill>
                      <a:srgbClr val="00B050"/>
                    </a:solidFill>
                  </a:rPr>
                  <a:t>d</a:t>
                </a:r>
                <a:r>
                  <a:rPr lang="en-US" sz="3600" b="1" dirty="0" smtClean="0">
                    <a:solidFill>
                      <a:srgbClr val="00B050"/>
                    </a:solidFill>
                  </a:rPr>
                  <a:t>(</a:t>
                </a:r>
                <a:r>
                  <a:rPr lang="el-GR" sz="3600" b="1" dirty="0" smtClean="0">
                    <a:solidFill>
                      <a:srgbClr val="00B050"/>
                    </a:solidFill>
                  </a:rPr>
                  <a:t>ω</a:t>
                </a:r>
                <a:r>
                  <a:rPr lang="en-US" sz="3600" b="1" dirty="0" smtClean="0">
                    <a:solidFill>
                      <a:srgbClr val="00B050"/>
                    </a:solidFill>
                  </a:rPr>
                  <a:t>t) =</a:t>
                </a:r>
              </a:p>
              <a:p>
                <a:r>
                  <a:rPr lang="en-US" sz="4000" b="1" i="1" dirty="0" smtClean="0">
                    <a:solidFill>
                      <a:srgbClr val="00B05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4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sSub>
                          <m:sSubPr>
                            <m:ctrlP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𝒁</m:t>
                        </m:r>
                      </m:den>
                    </m:f>
                    <m:r>
                      <a:rPr lang="en-US" sz="4000" b="1" i="1">
                        <a:solidFill>
                          <a:srgbClr val="C00000"/>
                        </a:solidFill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4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−∅</m:t>
                        </m:r>
                      </m:e>
                    </m:d>
                    <m:r>
                      <a:rPr lang="en-US" sz="4000" b="1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4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4000" b="1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r>
                          <a:rPr lang="en-US" sz="4000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den>
                    </m:f>
                    <m:r>
                      <a:rPr lang="en-US" sz="40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4000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𝑲</m:t>
                    </m:r>
                    <m:sSup>
                      <m:sSupPr>
                        <m:ctrlP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4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40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sz="4000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sup>
                    </m:sSup>
                  </m:oMath>
                </a14:m>
                <a:endParaRPr lang="en-US" sz="40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endParaRPr lang="en-US" sz="40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endParaRPr lang="en-US" sz="2400" b="1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endParaRPr lang="en-US" sz="2400" b="1" i="1" dirty="0" smtClean="0">
                  <a:solidFill>
                    <a:srgbClr val="00B050"/>
                  </a:solidFill>
                  <a:latin typeface="Cambria Math"/>
                </a:endParaRPr>
              </a:p>
              <a:p>
                <a:endParaRPr lang="en-US" sz="2400" b="1" i="1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r>
                  <a:rPr lang="en-US" sz="3600" b="1" dirty="0" smtClean="0">
                    <a:solidFill>
                      <a:srgbClr val="00B050"/>
                    </a:solidFill>
                  </a:rPr>
                  <a:t>K   </a:t>
                </a:r>
                <a:r>
                  <a:rPr lang="en-US" sz="3600" b="1" dirty="0" smtClean="0">
                    <a:solidFill>
                      <a:srgbClr val="00B050"/>
                    </a:solidFill>
                  </a:rPr>
                  <a:t>=  </a:t>
                </a:r>
              </a:p>
              <a:p>
                <a:r>
                  <a:rPr lang="en-US" sz="3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3600" b="1" dirty="0" smtClean="0">
                    <a:solidFill>
                      <a:srgbClr val="00B050"/>
                    </a:solidFill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𝑹</m:t>
                            </m:r>
                          </m:den>
                        </m:f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𝒁</m:t>
                            </m:r>
                          </m:den>
                        </m:f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𝒔𝒊𝒏</m:t>
                        </m:r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𝑹</m:t>
                            </m:r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3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3600" b="1" dirty="0" smtClean="0">
                    <a:solidFill>
                      <a:srgbClr val="00B050"/>
                    </a:solidFill>
                  </a:rPr>
                  <a:t>  </a:t>
                </a:r>
                <a:endParaRPr lang="en-US" sz="3600" b="1" i="1" dirty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C00000"/>
                        </a:solidFill>
                        <a:latin typeface="Cambria Math"/>
                      </a:rPr>
                      <m:t>𝒎</m:t>
                    </m:r>
                    <m:r>
                      <a:rPr lang="en-US" sz="4000" b="1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4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sSub>
                          <m:sSubPr>
                            <m:ctrlP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40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endParaRPr lang="en-US" sz="40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endParaRPr lang="en-US" sz="2400" b="1" dirty="0" smtClean="0">
                  <a:solidFill>
                    <a:srgbClr val="00B050"/>
                  </a:solidFill>
                </a:endParaRPr>
              </a:p>
              <a:p>
                <a:r>
                  <a:rPr lang="en-US" sz="4000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i</a:t>
                </a:r>
                <a:r>
                  <a:rPr lang="en-US" sz="4000" b="1" baseline="-25000" dirty="0">
                    <a:solidFill>
                      <a:srgbClr val="00B050"/>
                    </a:solidFill>
                  </a:rPr>
                  <a:t>d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(</a:t>
                </a:r>
                <a:r>
                  <a:rPr lang="el-GR" sz="4000" b="1" dirty="0">
                    <a:solidFill>
                      <a:srgbClr val="00B050"/>
                    </a:solidFill>
                  </a:rPr>
                  <a:t>ω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t) =  </a:t>
                </a:r>
                <a:endParaRPr lang="en-US" sz="4000" b="1" dirty="0" smtClean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8927"/>
                <a:ext cx="8686800" cy="6324600"/>
              </a:xfrm>
              <a:blipFill>
                <a:blip r:embed="rId6"/>
                <a:stretch>
                  <a:fillRect l="-1263" b="-1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857500" y="3611779"/>
                <a:ext cx="5410200" cy="554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Z=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𝝎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  <m:r>
                          <a:rPr lang="en-US" sz="2400" b="1" i="1" baseline="3000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0" y="3611779"/>
                <a:ext cx="5410200" cy="554511"/>
              </a:xfrm>
              <a:prstGeom prst="rect">
                <a:avLst/>
              </a:prstGeom>
              <a:blipFill>
                <a:blip r:embed="rId7"/>
                <a:stretch>
                  <a:fillRect l="-1804" b="-24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791200" y="3825802"/>
                <a:ext cx="5410200" cy="941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accent6">
                        <a:lumMod val="50000"/>
                      </a:schemeClr>
                    </a:solidFill>
                    <a:latin typeface="Cambria Math"/>
                  </a:rPr>
                  <a:t>𝛟=tan</a:t>
                </a:r>
                <a:r>
                  <a:rPr lang="en-US" sz="2400" b="1" i="1" baseline="30000" dirty="0">
                    <a:solidFill>
                      <a:schemeClr val="accent6">
                        <a:lumMod val="50000"/>
                      </a:schemeClr>
                    </a:solidFill>
                    <a:latin typeface="Cambria Math"/>
                  </a:rPr>
                  <a:t>-1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baseline="300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baseline="300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400" b="1" i="1" baseline="300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</m:num>
                      <m:den>
                        <m:r>
                          <a:rPr lang="en-US" sz="2400" b="1" i="1" baseline="300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</a:rPr>
                          <m:t>𝑹</m:t>
                        </m:r>
                      </m:den>
                    </m:f>
                  </m:oMath>
                </a14:m>
                <a:endParaRPr lang="en-US" sz="2400" b="1" i="1" baseline="30000" dirty="0">
                  <a:solidFill>
                    <a:schemeClr val="accent6">
                      <a:lumMod val="50000"/>
                    </a:schemeClr>
                  </a:solidFill>
                  <a:latin typeface="Cambria Math"/>
                </a:endParaRPr>
              </a:p>
              <a:p>
                <a:endParaRPr lang="en-US" sz="2400" b="1" i="1" dirty="0">
                  <a:solidFill>
                    <a:srgbClr val="C00000"/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825802"/>
                <a:ext cx="5410200" cy="941733"/>
              </a:xfrm>
              <a:prstGeom prst="rect">
                <a:avLst/>
              </a:prstGeom>
              <a:blipFill>
                <a:blip r:embed="rId8"/>
                <a:stretch>
                  <a:fillRect l="-1689" t="-9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13509" y="404085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  <a:latin typeface="Cambria Math"/>
              </a:rPr>
              <a:t>At  </a:t>
            </a:r>
            <a:r>
              <a:rPr lang="el-GR" sz="2400" b="1" dirty="0">
                <a:solidFill>
                  <a:srgbClr val="00B050"/>
                </a:solidFill>
              </a:rPr>
              <a:t>ω</a:t>
            </a:r>
            <a:r>
              <a:rPr lang="en-US" sz="2400" b="1" dirty="0">
                <a:solidFill>
                  <a:srgbClr val="00B050"/>
                </a:solidFill>
              </a:rPr>
              <a:t>t = </a:t>
            </a:r>
            <a:r>
              <a:rPr lang="el-GR" sz="2400" b="1" dirty="0">
                <a:solidFill>
                  <a:srgbClr val="00B050"/>
                </a:solidFill>
              </a:rPr>
              <a:t>α</a:t>
            </a:r>
            <a:r>
              <a:rPr lang="en-US" sz="2400" b="1" dirty="0">
                <a:solidFill>
                  <a:srgbClr val="00B050"/>
                </a:solidFill>
              </a:rPr>
              <a:t>, i</a:t>
            </a:r>
            <a:r>
              <a:rPr lang="en-US" sz="2400" b="1" baseline="-25000" dirty="0">
                <a:solidFill>
                  <a:srgbClr val="00B050"/>
                </a:solidFill>
              </a:rPr>
              <a:t>d</a:t>
            </a:r>
            <a:r>
              <a:rPr lang="en-US" sz="2400" b="1" dirty="0">
                <a:solidFill>
                  <a:srgbClr val="00B050"/>
                </a:solidFill>
              </a:rPr>
              <a:t>(</a:t>
            </a:r>
            <a:r>
              <a:rPr lang="el-GR" sz="2400" b="1" dirty="0">
                <a:solidFill>
                  <a:srgbClr val="00B050"/>
                </a:solidFill>
              </a:rPr>
              <a:t>ω</a:t>
            </a:r>
            <a:r>
              <a:rPr lang="en-US" sz="2400" b="1" dirty="0">
                <a:solidFill>
                  <a:srgbClr val="00B050"/>
                </a:solidFill>
              </a:rPr>
              <a:t>t) =  0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uiExpand="1" build="p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b="1" dirty="0">
                    <a:solidFill>
                      <a:srgbClr val="00B050"/>
                    </a:solidFill>
                  </a:rPr>
                  <a:t>i</a:t>
                </a:r>
                <a:r>
                  <a:rPr lang="en-US" b="1" baseline="-25000" dirty="0">
                    <a:solidFill>
                      <a:srgbClr val="00B050"/>
                    </a:solidFill>
                  </a:rPr>
                  <a:t>d</a:t>
                </a:r>
                <a:r>
                  <a:rPr lang="en-US" b="1" dirty="0">
                    <a:solidFill>
                      <a:srgbClr val="00B050"/>
                    </a:solidFill>
                  </a:rPr>
                  <a:t>(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en-US" b="1" dirty="0">
                    <a:solidFill>
                      <a:srgbClr val="00B050"/>
                    </a:solidFill>
                  </a:rPr>
                  <a:t>t) =  </a:t>
                </a:r>
                <a:endParaRPr lang="en-US" b="1" dirty="0" smtClean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rad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𝒁</m:t>
                        </m:r>
                      </m:den>
                    </m:f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𝒔𝒊𝒏</m:t>
                    </m:r>
                    <m:d>
                      <m:d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−∅</m:t>
                        </m:r>
                      </m:e>
                    </m:d>
                    <m:r>
                      <a:rPr lang="en-US" b="1" i="1">
                        <a:solidFill>
                          <a:srgbClr val="00B0F0"/>
                        </a:solidFill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</a:rPr>
                          <m:t>𝑹</m:t>
                        </m:r>
                      </m:den>
                    </m:f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endParaRPr lang="en-US" b="1" i="1" dirty="0" smtClean="0">
                  <a:solidFill>
                    <a:srgbClr val="00B050"/>
                  </a:solidFill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𝑹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𝒔</m:t>
                                </m:r>
                              </m:sub>
                            </m:sSub>
                          </m:num>
                          <m:den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𝒁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𝒔𝒊𝒏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𝜶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𝑹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𝜶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ω</m:t>
                            </m:r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</m:den>
                        </m:f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/>
                                <a:ea typeface="Cambria Math"/>
                              </a:rPr>
                              <m:t>𝑳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𝒕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5973763"/>
              </a:xfrm>
              <a:blipFill>
                <a:blip r:embed="rId3"/>
                <a:stretch>
                  <a:fillRect l="-1704" t="-13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723500"/>
              </p:ext>
            </p:extLst>
          </p:nvPr>
        </p:nvGraphicFramePr>
        <p:xfrm>
          <a:off x="5257800" y="2895600"/>
          <a:ext cx="3352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8" name="Visio" r:id="rId4" imgW="3352680" imgH="3048120" progId="Visio.Drawing.11">
                  <p:embed/>
                </p:oleObj>
              </mc:Choice>
              <mc:Fallback>
                <p:oleObj name="Visio" r:id="rId4" imgW="3352680" imgH="30481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57800" y="2895600"/>
                        <a:ext cx="335280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3246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Average value of </a:t>
            </a:r>
            <a:r>
              <a:rPr lang="en-US" sz="2400" b="1" dirty="0" err="1" smtClean="0">
                <a:solidFill>
                  <a:srgbClr val="FF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 is approximately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I</a:t>
            </a:r>
            <a:r>
              <a:rPr lang="en-US" sz="2400" b="1" baseline="-25000" dirty="0" err="1" smtClean="0">
                <a:solidFill>
                  <a:srgbClr val="00B050"/>
                </a:solidFill>
              </a:rPr>
              <a:t>dmin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is the minimum value of 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 that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		occurs at </a:t>
            </a:r>
            <a:r>
              <a:rPr lang="el-GR" sz="2400" b="1" dirty="0" smtClean="0">
                <a:solidFill>
                  <a:srgbClr val="00B050"/>
                </a:solidFill>
              </a:rPr>
              <a:t>ω</a:t>
            </a:r>
            <a:r>
              <a:rPr lang="en-IN" sz="2400" b="1" dirty="0" smtClean="0">
                <a:solidFill>
                  <a:srgbClr val="00B050"/>
                </a:solidFill>
              </a:rPr>
              <a:t>t=</a:t>
            </a:r>
            <a:r>
              <a:rPr lang="el-GR" sz="2400" b="1" dirty="0" smtClean="0">
                <a:solidFill>
                  <a:srgbClr val="00B050"/>
                </a:solidFill>
              </a:rPr>
              <a:t>α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Instantaneous value of load voltage 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b="1" u="sng" dirty="0"/>
          </a:p>
          <a:p>
            <a:endParaRPr lang="en-US" sz="2400" b="1" u="sng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In steady state,     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(0) = i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d</a:t>
            </a:r>
            <a:r>
              <a:rPr lang="en-US" sz="2400" b="1" dirty="0" smtClean="0">
                <a:solidFill>
                  <a:srgbClr val="00B050"/>
                </a:solidFill>
              </a:rPr>
              <a:t>(T)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In terms of average values,</a:t>
            </a:r>
          </a:p>
          <a:p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davg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= </a:t>
            </a:r>
            <a:r>
              <a:rPr lang="en-US" sz="2400" b="1" dirty="0" err="1" smtClean="0"/>
              <a:t>r</a:t>
            </a:r>
            <a:r>
              <a:rPr lang="en-US" sz="2400" b="1" baseline="-25000" dirty="0" err="1" smtClean="0"/>
              <a:t>d</a:t>
            </a:r>
            <a:r>
              <a:rPr lang="en-US" sz="2400" b="1" dirty="0" err="1" smtClean="0"/>
              <a:t>I</a:t>
            </a:r>
            <a:r>
              <a:rPr lang="en-US" sz="2400" b="1" baseline="-25000" dirty="0" err="1" smtClean="0"/>
              <a:t>d</a:t>
            </a:r>
            <a:r>
              <a:rPr lang="en-US" sz="2400" b="1" baseline="-25000" dirty="0" smtClean="0"/>
              <a:t> </a:t>
            </a:r>
            <a:r>
              <a:rPr lang="en-US" sz="2400" b="1" dirty="0" smtClean="0"/>
              <a:t>+ E</a:t>
            </a:r>
            <a:r>
              <a:rPr lang="en-US" sz="2400" b="1" baseline="-25000" dirty="0" smtClean="0"/>
              <a:t>d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By controlling </a:t>
            </a:r>
            <a:r>
              <a:rPr lang="el-GR" sz="2400" b="1" dirty="0" smtClean="0">
                <a:solidFill>
                  <a:srgbClr val="00B050"/>
                </a:solidFill>
              </a:rPr>
              <a:t>α</a:t>
            </a:r>
            <a:r>
              <a:rPr lang="en-IN" sz="2400" b="1" dirty="0" smtClean="0">
                <a:solidFill>
                  <a:srgbClr val="C00000"/>
                </a:solidFill>
              </a:rPr>
              <a:t>, I</a:t>
            </a:r>
            <a:r>
              <a:rPr lang="en-IN" sz="2400" b="1" baseline="-25000" dirty="0" smtClean="0">
                <a:solidFill>
                  <a:srgbClr val="C00000"/>
                </a:solidFill>
              </a:rPr>
              <a:t>d</a:t>
            </a:r>
            <a:r>
              <a:rPr lang="en-IN" sz="2400" b="1" dirty="0" smtClean="0">
                <a:solidFill>
                  <a:srgbClr val="C00000"/>
                </a:solidFill>
              </a:rPr>
              <a:t> and hence power delivered to the load can be controlled.</a:t>
            </a:r>
            <a:endParaRPr lang="en-US" sz="2400" b="1" baseline="-25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134740"/>
              </p:ext>
            </p:extLst>
          </p:nvPr>
        </p:nvGraphicFramePr>
        <p:xfrm>
          <a:off x="5562600" y="533400"/>
          <a:ext cx="33528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6" name="Visio" r:id="rId3" imgW="1977424" imgH="1552471" progId="">
                  <p:embed/>
                </p:oleObj>
              </mc:Choice>
              <mc:Fallback>
                <p:oleObj name="Visio" r:id="rId3" imgW="1977424" imgH="15524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33400"/>
                        <a:ext cx="33528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0" name="Object 32"/>
          <p:cNvGraphicFramePr>
            <a:graphicFrameLocks noChangeAspect="1"/>
          </p:cNvGraphicFramePr>
          <p:nvPr/>
        </p:nvGraphicFramePr>
        <p:xfrm>
          <a:off x="838200" y="1143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7" name="Equation" r:id="rId5" imgW="1955520" imgH="431640" progId="Equation.3">
                  <p:embed/>
                </p:oleObj>
              </mc:Choice>
              <mc:Fallback>
                <p:oleObj name="Equation" r:id="rId5" imgW="1955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052090"/>
              </p:ext>
            </p:extLst>
          </p:nvPr>
        </p:nvGraphicFramePr>
        <p:xfrm>
          <a:off x="762000" y="3429000"/>
          <a:ext cx="27257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8" name="Equation" r:id="rId7" imgW="1371600" imgH="393480" progId="Equation.3">
                  <p:embed/>
                </p:oleObj>
              </mc:Choice>
              <mc:Fallback>
                <p:oleObj name="Equation" r:id="rId7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27257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58847"/>
              </p:ext>
            </p:extLst>
          </p:nvPr>
        </p:nvGraphicFramePr>
        <p:xfrm>
          <a:off x="4191000" y="3505200"/>
          <a:ext cx="4265612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9" name="Equation" r:id="rId9" imgW="2145960" imgH="495000" progId="Equation.3">
                  <p:embed/>
                </p:oleObj>
              </mc:Choice>
              <mc:Fallback>
                <p:oleObj name="Equation" r:id="rId9" imgW="21459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05200"/>
                        <a:ext cx="4265612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47961"/>
              </p:ext>
            </p:extLst>
          </p:nvPr>
        </p:nvGraphicFramePr>
        <p:xfrm>
          <a:off x="5410200" y="4343400"/>
          <a:ext cx="29019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0" name="Equation" r:id="rId11" imgW="1460160" imgH="482400" progId="Equation.3">
                  <p:embed/>
                </p:oleObj>
              </mc:Choice>
              <mc:Fallback>
                <p:oleObj name="Equation" r:id="rId11" imgW="14601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343400"/>
                        <a:ext cx="29019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2973" y="7173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B050"/>
                </a:solidFill>
              </a:rPr>
              <a:t>Continuous  current mode</a:t>
            </a:r>
            <a:endParaRPr lang="en-US" sz="2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16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2" descr="~AUT015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730749"/>
            <a:ext cx="6912869" cy="335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5140"/>
          <a:stretch>
            <a:fillRect/>
          </a:stretch>
        </p:blipFill>
        <p:spPr bwMode="auto">
          <a:xfrm>
            <a:off x="4886739" y="609600"/>
            <a:ext cx="463826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b="1" u="sng" dirty="0" smtClean="0">
                <a:solidFill>
                  <a:srgbClr val="00B050"/>
                </a:solidFill>
              </a:rPr>
              <a:t>Inverter  mode of </a:t>
            </a:r>
            <a:r>
              <a:rPr lang="en-US" b="1" u="sng" dirty="0" err="1" smtClean="0">
                <a:solidFill>
                  <a:srgbClr val="00B050"/>
                </a:solidFill>
              </a:rPr>
              <a:t>RectifierBridge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0782"/>
            <a:ext cx="2990564" cy="251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9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Inverter mode of operation</a:t>
            </a:r>
            <a:r>
              <a:rPr lang="en-US" u="sng" dirty="0" smtClean="0"/>
              <a:t/>
            </a:r>
            <a:br>
              <a:rPr lang="en-US" u="sng" dirty="0" smtClean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16563"/>
          </a:xfrm>
        </p:spPr>
        <p:txBody>
          <a:bodyPr>
            <a:normAutofit/>
          </a:bodyPr>
          <a:lstStyle/>
          <a:p>
            <a:r>
              <a:rPr lang="en-US" b="1" dirty="0" smtClean="0"/>
              <a:t>Average value of 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d</a:t>
            </a:r>
            <a:r>
              <a:rPr lang="en-US" b="1" dirty="0" smtClean="0"/>
              <a:t> is negative for</a:t>
            </a:r>
          </a:p>
          <a:p>
            <a:r>
              <a:rPr lang="en-US" b="1" dirty="0" smtClean="0"/>
              <a:t>Power flows from dc load to ac source side</a:t>
            </a:r>
          </a:p>
          <a:p>
            <a:r>
              <a:rPr lang="en-US" b="1" dirty="0" err="1" smtClean="0"/>
              <a:t>P</a:t>
            </a:r>
            <a:r>
              <a:rPr lang="en-US" b="1" baseline="-25000" dirty="0" err="1" smtClean="0"/>
              <a:t>dc</a:t>
            </a:r>
            <a:r>
              <a:rPr lang="en-US" b="1" baseline="-25000" dirty="0" smtClean="0"/>
              <a:t> </a:t>
            </a:r>
            <a:r>
              <a:rPr lang="en-US" b="1" dirty="0" smtClean="0"/>
              <a:t>=</a:t>
            </a:r>
            <a:r>
              <a:rPr lang="en-US" b="1" dirty="0" err="1" smtClean="0"/>
              <a:t>V</a:t>
            </a:r>
            <a:r>
              <a:rPr lang="en-US" b="1" baseline="-25000" dirty="0" err="1" smtClean="0"/>
              <a:t>davg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baseline="-25000" dirty="0" err="1" smtClean="0"/>
              <a:t>davg</a:t>
            </a:r>
            <a:r>
              <a:rPr lang="en-US" b="1" dirty="0" smtClean="0"/>
              <a:t> is negative		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800" b="1" dirty="0" smtClean="0"/>
              <a:t>P</a:t>
            </a:r>
            <a:r>
              <a:rPr lang="en-US" sz="2800" b="1" baseline="-25000" dirty="0" smtClean="0"/>
              <a:t>ac </a:t>
            </a:r>
            <a:r>
              <a:rPr lang="en-US" sz="2800" b="1" dirty="0" smtClean="0"/>
              <a:t>=V</a:t>
            </a:r>
            <a:r>
              <a:rPr lang="en-US" sz="2800" b="1" baseline="-25000" dirty="0" smtClean="0"/>
              <a:t>s</a:t>
            </a:r>
            <a:r>
              <a:rPr lang="en-US" sz="2800" b="1" dirty="0" smtClean="0"/>
              <a:t> I</a:t>
            </a:r>
            <a:r>
              <a:rPr lang="en-US" sz="2800" b="1" baseline="-25000" dirty="0" smtClean="0"/>
              <a:t>s1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cos</a:t>
            </a:r>
            <a:r>
              <a:rPr lang="az-Cyrl-AZ" sz="2800" b="1" dirty="0" smtClean="0"/>
              <a:t>Ф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     is negative  as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4650" y="762000"/>
            <a:ext cx="1962150" cy="381000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15000" y="2438400"/>
            <a:ext cx="1143000" cy="381000"/>
          </a:xfrm>
          <a:prstGeom prst="rect">
            <a:avLst/>
          </a:prstGeom>
          <a:noFill/>
        </p:spPr>
      </p:pic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/>
          <a:srcRect l="7396"/>
          <a:stretch>
            <a:fillRect/>
          </a:stretch>
        </p:blipFill>
        <p:spPr bwMode="auto">
          <a:xfrm>
            <a:off x="4504765" y="2895600"/>
            <a:ext cx="463923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52400" y="3276600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The voltage source on dc side can be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battery  / photovoltaic source  / </a:t>
            </a:r>
          </a:p>
          <a:p>
            <a:pPr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wind-electric  generating  system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uiExpand="1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43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 l="7396"/>
          <a:stretch>
            <a:fillRect/>
          </a:stretch>
        </p:blipFill>
        <p:spPr bwMode="auto">
          <a:xfrm>
            <a:off x="4800600" y="-304800"/>
            <a:ext cx="463923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Assuming constant I</a:t>
            </a:r>
            <a:r>
              <a:rPr lang="en-US" sz="2800" b="1" baseline="-25000" dirty="0" smtClean="0"/>
              <a:t>d</a:t>
            </a:r>
            <a:r>
              <a:rPr lang="en-US" sz="2800" b="1" dirty="0" smtClean="0"/>
              <a:t>, and    as drop across L</a:t>
            </a:r>
            <a:r>
              <a:rPr lang="en-US" sz="2800" b="1" baseline="-25000" dirty="0" smtClean="0"/>
              <a:t>d</a:t>
            </a:r>
            <a:r>
              <a:rPr lang="en-US" sz="2800" b="1" dirty="0" smtClean="0"/>
              <a:t> is  zero</a:t>
            </a:r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E</a:t>
            </a:r>
            <a:r>
              <a:rPr lang="en-US" sz="2400" baseline="-25000" dirty="0" smtClean="0"/>
              <a:t>d  </a:t>
            </a:r>
            <a:r>
              <a:rPr lang="en-US" sz="2400" dirty="0" smtClean="0"/>
              <a:t>= </a:t>
            </a:r>
            <a:r>
              <a:rPr lang="en-US" sz="2400" dirty="0" err="1" smtClean="0"/>
              <a:t>V</a:t>
            </a:r>
            <a:r>
              <a:rPr lang="en-US" sz="2400" baseline="-25000" dirty="0" err="1" smtClean="0"/>
              <a:t>d</a:t>
            </a:r>
            <a:r>
              <a:rPr lang="en-US" sz="2400" baseline="-25000" dirty="0" smtClean="0"/>
              <a:t>  </a:t>
            </a:r>
            <a:r>
              <a:rPr lang="en-US" sz="2400" dirty="0" smtClean="0"/>
              <a:t>=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b="1" dirty="0" smtClean="0"/>
              <a:t>The extinction angle </a:t>
            </a:r>
            <a:r>
              <a:rPr lang="el-GR" sz="2800" b="1" dirty="0" smtClean="0"/>
              <a:t>γ</a:t>
            </a:r>
            <a:r>
              <a:rPr lang="en-US" sz="2800" b="1" dirty="0" smtClean="0"/>
              <a:t> of </a:t>
            </a:r>
            <a:r>
              <a:rPr lang="en-US" sz="2800" b="1" dirty="0" err="1" smtClean="0"/>
              <a:t>thyristor</a:t>
            </a:r>
            <a:r>
              <a:rPr lang="en-US" sz="2800" b="1" dirty="0" smtClean="0"/>
              <a:t> is</a:t>
            </a:r>
            <a:r>
              <a:rPr lang="en-US" sz="2400" dirty="0" smtClean="0"/>
              <a:t> =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800" b="1" dirty="0" smtClean="0"/>
              <a:t>Extinction time interval                       should be greater than </a:t>
            </a:r>
            <a:r>
              <a:rPr lang="en-US" sz="2800" b="1" dirty="0" err="1" smtClean="0"/>
              <a:t>thyristor</a:t>
            </a:r>
            <a:r>
              <a:rPr lang="en-US" sz="2800" b="1" dirty="0" smtClean="0"/>
              <a:t> turn off time </a:t>
            </a:r>
            <a:r>
              <a:rPr lang="en-US" sz="2800" b="1" dirty="0" err="1" smtClean="0"/>
              <a:t>t</a:t>
            </a:r>
            <a:r>
              <a:rPr lang="en-US" sz="2800" b="1" baseline="-25000" dirty="0" err="1" smtClean="0"/>
              <a:t>q</a:t>
            </a:r>
            <a:r>
              <a:rPr lang="en-US" sz="2800" b="1" dirty="0" smtClean="0"/>
              <a:t>        </a:t>
            </a:r>
          </a:p>
          <a:p>
            <a:pPr>
              <a:buNone/>
            </a:pPr>
            <a:r>
              <a:rPr lang="en-US" sz="2400" dirty="0" smtClean="0"/>
              <a:t>                                  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4250" y="762000"/>
            <a:ext cx="3028950" cy="7620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00800" y="2362200"/>
            <a:ext cx="2400300" cy="381000"/>
          </a:xfrm>
          <a:prstGeom prst="rect">
            <a:avLst/>
          </a:prstGeom>
          <a:noFill/>
        </p:spPr>
      </p:pic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9600" y="3429000"/>
            <a:ext cx="1133475" cy="381000"/>
          </a:xfrm>
          <a:prstGeom prst="rect">
            <a:avLst/>
          </a:prstGeom>
          <a:noFill/>
        </p:spPr>
      </p:pic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solidFill>
                  <a:srgbClr val="C00000"/>
                </a:solidFill>
              </a:rPr>
              <a:t>R-L load</a:t>
            </a:r>
            <a:endParaRPr lang="en-US" sz="2800" b="1" u="sn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29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609600"/>
            <a:ext cx="414337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6"/>
          <p:cNvSpPr txBox="1"/>
          <p:nvPr/>
        </p:nvSpPr>
        <p:spPr>
          <a:xfrm>
            <a:off x="4648200" y="152400"/>
            <a:ext cx="4495800" cy="7581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 smtClean="0">
                <a:solidFill>
                  <a:srgbClr val="C00000"/>
                </a:solidFill>
              </a:rPr>
              <a:t>0  → </a:t>
            </a:r>
            <a:r>
              <a:rPr lang="el-GR" sz="2800" u="sng" dirty="0" smtClean="0">
                <a:solidFill>
                  <a:srgbClr val="C00000"/>
                </a:solidFill>
              </a:rPr>
              <a:t>α 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Switching device is off.  </a:t>
            </a:r>
          </a:p>
          <a:p>
            <a:r>
              <a:rPr lang="en-US" sz="3200" b="1" dirty="0" err="1" smtClean="0">
                <a:solidFill>
                  <a:srgbClr val="0070C0"/>
                </a:solidFill>
              </a:rPr>
              <a:t>i</a:t>
            </a:r>
            <a:r>
              <a:rPr lang="en-US" sz="3200" b="1" dirty="0" smtClean="0">
                <a:solidFill>
                  <a:srgbClr val="0070C0"/>
                </a:solidFill>
              </a:rPr>
              <a:t> =  0       </a:t>
            </a:r>
            <a:r>
              <a:rPr lang="en-US" sz="3200" b="1" dirty="0" err="1" smtClean="0">
                <a:solidFill>
                  <a:srgbClr val="0070C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0070C0"/>
                </a:solidFill>
              </a:rPr>
              <a:t>d</a:t>
            </a:r>
            <a:r>
              <a:rPr lang="en-US" sz="3200" b="1" dirty="0" smtClean="0">
                <a:solidFill>
                  <a:srgbClr val="0070C0"/>
                </a:solidFill>
              </a:rPr>
              <a:t>  =  0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V</a:t>
            </a:r>
            <a:r>
              <a:rPr lang="en-US" sz="3200" b="1" baseline="-25000" dirty="0" smtClean="0">
                <a:solidFill>
                  <a:srgbClr val="C00000"/>
                </a:solidFill>
              </a:rPr>
              <a:t>L</a:t>
            </a:r>
            <a:r>
              <a:rPr lang="en-US" sz="3200" b="1" dirty="0" smtClean="0">
                <a:solidFill>
                  <a:srgbClr val="C00000"/>
                </a:solidFill>
              </a:rPr>
              <a:t>  = 0  , V</a:t>
            </a:r>
            <a:r>
              <a:rPr lang="en-US" sz="3200" b="1" baseline="-25000" dirty="0" smtClean="0">
                <a:solidFill>
                  <a:srgbClr val="C00000"/>
                </a:solidFill>
              </a:rPr>
              <a:t>R</a:t>
            </a:r>
            <a:r>
              <a:rPr lang="en-US" sz="3200" b="1" dirty="0" smtClean="0">
                <a:solidFill>
                  <a:srgbClr val="C00000"/>
                </a:solidFill>
              </a:rPr>
              <a:t>  = 0 </a:t>
            </a:r>
          </a:p>
          <a:p>
            <a:r>
              <a:rPr lang="en-US" sz="3200" b="1" dirty="0" smtClean="0">
                <a:solidFill>
                  <a:srgbClr val="00B050"/>
                </a:solidFill>
              </a:rPr>
              <a:t>V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T</a:t>
            </a:r>
            <a:r>
              <a:rPr lang="en-US" sz="3200" b="1" dirty="0" smtClean="0">
                <a:solidFill>
                  <a:srgbClr val="00B050"/>
                </a:solidFill>
              </a:rPr>
              <a:t> = </a:t>
            </a:r>
            <a:r>
              <a:rPr lang="en-US" sz="3200" b="1" dirty="0" err="1" smtClean="0">
                <a:solidFill>
                  <a:srgbClr val="00B05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s</a:t>
            </a:r>
            <a:r>
              <a:rPr lang="en-US" sz="3200" b="1" dirty="0" smtClean="0">
                <a:solidFill>
                  <a:srgbClr val="00B050"/>
                </a:solidFill>
              </a:rPr>
              <a:t>  </a:t>
            </a:r>
            <a:endParaRPr lang="en-US" sz="2800" b="1" u="sng" dirty="0" smtClean="0">
              <a:solidFill>
                <a:srgbClr val="00B050"/>
              </a:solidFill>
            </a:endParaRPr>
          </a:p>
          <a:p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l-GR" sz="2800" b="1" u="sng" dirty="0" smtClean="0">
                <a:solidFill>
                  <a:srgbClr val="C00000"/>
                </a:solidFill>
              </a:rPr>
              <a:t>α </a:t>
            </a:r>
            <a:r>
              <a:rPr lang="en-US" sz="2800" b="1" u="sng" dirty="0" smtClean="0">
                <a:solidFill>
                  <a:srgbClr val="C00000"/>
                </a:solidFill>
              </a:rPr>
              <a:t>→  </a:t>
            </a:r>
            <a:r>
              <a:rPr lang="el-GR" sz="2800" b="1" u="sng" dirty="0" smtClean="0">
                <a:solidFill>
                  <a:srgbClr val="C00000"/>
                </a:solidFill>
              </a:rPr>
              <a:t>θ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2</a:t>
            </a:r>
          </a:p>
          <a:p>
            <a:r>
              <a:rPr lang="en-US" sz="2400" b="1" dirty="0" err="1" smtClean="0">
                <a:solidFill>
                  <a:srgbClr val="00B050"/>
                </a:solidFill>
              </a:rPr>
              <a:t>Thyristor</a:t>
            </a:r>
            <a:r>
              <a:rPr lang="en-US" sz="2400" b="1" dirty="0" smtClean="0">
                <a:solidFill>
                  <a:srgbClr val="00B050"/>
                </a:solidFill>
              </a:rPr>
              <a:t> is on.  </a:t>
            </a:r>
          </a:p>
          <a:p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d</a:t>
            </a:r>
            <a:r>
              <a:rPr lang="en-US" sz="2000" b="1" dirty="0" smtClean="0"/>
              <a:t>  =                                 = </a:t>
            </a:r>
            <a:r>
              <a:rPr lang="en-US" sz="2000" b="1" dirty="0" err="1" smtClean="0"/>
              <a:t>v</a:t>
            </a:r>
            <a:r>
              <a:rPr lang="en-US" sz="2000" b="1" baseline="-25000" dirty="0" err="1" smtClean="0"/>
              <a:t>s</a:t>
            </a:r>
            <a:r>
              <a:rPr lang="en-US" sz="2000" b="1" dirty="0" smtClean="0"/>
              <a:t> =</a:t>
            </a:r>
          </a:p>
          <a:p>
            <a:endParaRPr lang="en-US" sz="2800" b="1" dirty="0" smtClean="0"/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i</a:t>
            </a:r>
            <a:r>
              <a:rPr lang="en-US" sz="2800" b="1" dirty="0" smtClean="0">
                <a:solidFill>
                  <a:srgbClr val="00B050"/>
                </a:solidFill>
              </a:rPr>
              <a:t> =  </a:t>
            </a:r>
            <a:r>
              <a:rPr lang="en-US" sz="2800" b="1" dirty="0" smtClean="0"/>
              <a:t>		</a:t>
            </a:r>
            <a:endParaRPr lang="en-US" sz="2800" b="1" baseline="-25000" dirty="0" smtClean="0"/>
          </a:p>
          <a:p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R</a:t>
            </a:r>
            <a:r>
              <a:rPr lang="en-US" sz="2800" b="1" dirty="0" smtClean="0">
                <a:solidFill>
                  <a:srgbClr val="00B0F0"/>
                </a:solidFill>
              </a:rPr>
              <a:t> (t) = </a:t>
            </a:r>
            <a:r>
              <a:rPr lang="en-US" sz="2800" b="1" dirty="0" err="1" smtClean="0">
                <a:solidFill>
                  <a:srgbClr val="00B0F0"/>
                </a:solidFill>
              </a:rPr>
              <a:t>Ri</a:t>
            </a:r>
            <a:r>
              <a:rPr lang="en-US" sz="2800" b="1" dirty="0" smtClean="0">
                <a:solidFill>
                  <a:srgbClr val="00B0F0"/>
                </a:solidFill>
              </a:rPr>
              <a:t>(t)</a:t>
            </a:r>
          </a:p>
          <a:p>
            <a:r>
              <a:rPr lang="en-US" sz="2800" b="1" dirty="0" smtClean="0"/>
              <a:t>		</a:t>
            </a:r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L</a:t>
            </a:r>
            <a:r>
              <a:rPr lang="en-US" sz="2800" b="1" dirty="0" smtClean="0">
                <a:solidFill>
                  <a:srgbClr val="C00000"/>
                </a:solidFill>
              </a:rPr>
              <a:t> (t)= </a:t>
            </a:r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800" b="1" dirty="0" smtClean="0">
                <a:solidFill>
                  <a:srgbClr val="C00000"/>
                </a:solidFill>
              </a:rPr>
              <a:t>- </a:t>
            </a:r>
            <a:r>
              <a:rPr lang="en-US" sz="2800" b="1" dirty="0" err="1" smtClean="0">
                <a:solidFill>
                  <a:srgbClr val="C0000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C00000"/>
                </a:solidFill>
              </a:rPr>
              <a:t>R</a:t>
            </a:r>
            <a:r>
              <a:rPr lang="en-US" sz="2800" b="1" dirty="0" smtClean="0">
                <a:solidFill>
                  <a:srgbClr val="C00000"/>
                </a:solidFill>
              </a:rPr>
              <a:t> (t)</a:t>
            </a:r>
            <a:endParaRPr lang="en-US" sz="2800" b="1" baseline="-25000" dirty="0" smtClean="0">
              <a:solidFill>
                <a:srgbClr val="C00000"/>
              </a:solidFill>
            </a:endParaRPr>
          </a:p>
          <a:p>
            <a:endParaRPr lang="en-US" sz="2800" b="1" baseline="-250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b="1" u="sng" dirty="0" smtClean="0"/>
          </a:p>
          <a:p>
            <a:endParaRPr lang="en-US" dirty="0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7772400" y="3505200"/>
          <a:ext cx="1123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4" imgW="723586" imgH="253890" progId="Equation.3">
                  <p:embed/>
                </p:oleObj>
              </mc:Choice>
              <mc:Fallback>
                <p:oleObj name="Equation" r:id="rId4" imgW="723586" imgH="25389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505200"/>
                        <a:ext cx="1123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"/>
          <p:cNvGraphicFramePr>
            <a:graphicFrameLocks noChangeAspect="1"/>
          </p:cNvGraphicFramePr>
          <p:nvPr/>
        </p:nvGraphicFramePr>
        <p:xfrm>
          <a:off x="5334000" y="3505200"/>
          <a:ext cx="1460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6" imgW="901309" imgH="393529" progId="Equation.3">
                  <p:embed/>
                </p:oleObj>
              </mc:Choice>
              <mc:Fallback>
                <p:oleObj name="Equation" r:id="rId6" imgW="901309" imgH="393529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460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7"/>
          <p:cNvSpPr txBox="1"/>
          <p:nvPr/>
        </p:nvSpPr>
        <p:spPr>
          <a:xfrm>
            <a:off x="152400" y="3276600"/>
            <a:ext cx="4114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u="sng" dirty="0" smtClean="0">
                <a:solidFill>
                  <a:srgbClr val="C00000"/>
                </a:solidFill>
              </a:rPr>
              <a:t>At  </a:t>
            </a:r>
            <a:r>
              <a:rPr lang="el-GR" sz="2800" b="1" u="sng" dirty="0" smtClean="0">
                <a:solidFill>
                  <a:srgbClr val="C00000"/>
                </a:solidFill>
              </a:rPr>
              <a:t>ω</a:t>
            </a:r>
            <a:r>
              <a:rPr lang="en-US" sz="2800" b="1" u="sng" dirty="0" smtClean="0">
                <a:solidFill>
                  <a:srgbClr val="C00000"/>
                </a:solidFill>
              </a:rPr>
              <a:t>t= </a:t>
            </a:r>
            <a:r>
              <a:rPr lang="el-GR" sz="2800" b="1" u="sng" dirty="0" smtClean="0">
                <a:solidFill>
                  <a:srgbClr val="C00000"/>
                </a:solidFill>
              </a:rPr>
              <a:t>θ</a:t>
            </a:r>
            <a:r>
              <a:rPr lang="en-US" sz="2800" b="1" u="sng" baseline="-25000" dirty="0" smtClean="0">
                <a:solidFill>
                  <a:srgbClr val="C00000"/>
                </a:solidFill>
              </a:rPr>
              <a:t>1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di</a:t>
            </a:r>
            <a:r>
              <a:rPr lang="en-US" sz="2800" b="1" dirty="0" smtClean="0">
                <a:solidFill>
                  <a:srgbClr val="00B050"/>
                </a:solidFill>
              </a:rPr>
              <a:t>/</a:t>
            </a:r>
            <a:r>
              <a:rPr lang="en-US" sz="2800" b="1" dirty="0" err="1" smtClean="0">
                <a:solidFill>
                  <a:srgbClr val="00B050"/>
                </a:solidFill>
              </a:rPr>
              <a:t>dt</a:t>
            </a:r>
            <a:r>
              <a:rPr lang="en-US" sz="2800" b="1" dirty="0" smtClean="0">
                <a:solidFill>
                  <a:srgbClr val="00B050"/>
                </a:solidFill>
              </a:rPr>
              <a:t> = 0,  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L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= 0,  </a:t>
            </a:r>
          </a:p>
          <a:p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R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= 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s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Area A1 = Area A2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Energy stored in the inductor during </a:t>
            </a:r>
            <a:r>
              <a:rPr lang="el-GR" sz="2800" b="1" u="sng" dirty="0" smtClean="0">
                <a:solidFill>
                  <a:srgbClr val="00B050"/>
                </a:solidFill>
              </a:rPr>
              <a:t>α </a:t>
            </a:r>
            <a:r>
              <a:rPr lang="en-US" sz="2800" b="1" u="sng" dirty="0" smtClean="0">
                <a:solidFill>
                  <a:srgbClr val="00B050"/>
                </a:solidFill>
              </a:rPr>
              <a:t>to</a:t>
            </a:r>
            <a:r>
              <a:rPr lang="el-GR" sz="2800" b="1" u="sng" dirty="0" smtClean="0">
                <a:solidFill>
                  <a:srgbClr val="00B050"/>
                </a:solidFill>
              </a:rPr>
              <a:t> θ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1</a:t>
            </a:r>
            <a:r>
              <a:rPr lang="en-US" sz="2800" b="1" dirty="0" smtClean="0">
                <a:solidFill>
                  <a:srgbClr val="00B050"/>
                </a:solidFill>
              </a:rPr>
              <a:t> is sent back to ac source during </a:t>
            </a:r>
            <a:r>
              <a:rPr lang="el-GR" sz="2800" b="1" u="sng" dirty="0" smtClean="0">
                <a:solidFill>
                  <a:srgbClr val="00B050"/>
                </a:solidFill>
              </a:rPr>
              <a:t>θ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1   </a:t>
            </a:r>
            <a:r>
              <a:rPr lang="en-US" sz="2800" b="1" dirty="0" smtClean="0">
                <a:solidFill>
                  <a:srgbClr val="00B050"/>
                </a:solidFill>
              </a:rPr>
              <a:t>to </a:t>
            </a:r>
            <a:r>
              <a:rPr lang="el-GR" sz="2800" b="1" u="sng" dirty="0" smtClean="0">
                <a:solidFill>
                  <a:srgbClr val="00B050"/>
                </a:solidFill>
              </a:rPr>
              <a:t>θ</a:t>
            </a:r>
            <a:r>
              <a:rPr lang="en-US" sz="2800" b="1" u="sng" baseline="-25000" dirty="0" smtClean="0">
                <a:solidFill>
                  <a:srgbClr val="00B050"/>
                </a:solidFill>
              </a:rPr>
              <a:t>2 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400" b="1" u="sng" dirty="0" smtClean="0"/>
          </a:p>
          <a:p>
            <a:endParaRPr lang="en-US" b="1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R-L load with a freewheeling diode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762000" y="1371600"/>
          <a:ext cx="29718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Visio" r:id="rId3" imgW="1994365" imgH="1115261" progId="">
                  <p:embed/>
                </p:oleObj>
              </mc:Choice>
              <mc:Fallback>
                <p:oleObj name="Visio" r:id="rId3" imgW="1994365" imgH="1115261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29718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1535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 smtClean="0"/>
              <a:t>d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↓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7056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L-E load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42925"/>
            <a:ext cx="41148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2400" y="3581400"/>
            <a:ext cx="4114800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0  → </a:t>
            </a:r>
            <a:r>
              <a:rPr lang="el-GR" sz="2800" b="1" u="sng" dirty="0" smtClean="0">
                <a:solidFill>
                  <a:srgbClr val="C00000"/>
                </a:solidFill>
              </a:rPr>
              <a:t>θ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T is reverse biased.  </a:t>
            </a:r>
          </a:p>
          <a:p>
            <a:r>
              <a:rPr lang="en-US" sz="3200" b="1" dirty="0" err="1" smtClean="0">
                <a:solidFill>
                  <a:srgbClr val="0070C0"/>
                </a:solidFill>
              </a:rPr>
              <a:t>i</a:t>
            </a:r>
            <a:r>
              <a:rPr lang="en-US" sz="3200" b="1" dirty="0" smtClean="0">
                <a:solidFill>
                  <a:srgbClr val="0070C0"/>
                </a:solidFill>
              </a:rPr>
              <a:t> =  0</a:t>
            </a:r>
          </a:p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3200" b="1" baseline="-250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 = 0</a:t>
            </a:r>
          </a:p>
          <a:p>
            <a:r>
              <a:rPr lang="en-US" sz="3200" b="1" dirty="0" smtClean="0"/>
              <a:t>		</a:t>
            </a:r>
            <a:r>
              <a:rPr lang="en-US" sz="3200" b="1" dirty="0" err="1" smtClean="0">
                <a:solidFill>
                  <a:srgbClr val="00B05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3200" b="1" dirty="0" smtClean="0">
                <a:solidFill>
                  <a:srgbClr val="00B050"/>
                </a:solidFill>
              </a:rPr>
              <a:t>  =  E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d</a:t>
            </a:r>
          </a:p>
          <a:p>
            <a:r>
              <a:rPr lang="en-US" sz="3200" b="1" dirty="0" smtClean="0">
                <a:solidFill>
                  <a:srgbClr val="00B0F0"/>
                </a:solidFill>
              </a:rPr>
              <a:t>V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T</a:t>
            </a:r>
            <a:r>
              <a:rPr lang="en-US" sz="3200" b="1" dirty="0" smtClean="0">
                <a:solidFill>
                  <a:srgbClr val="00B0F0"/>
                </a:solidFill>
              </a:rPr>
              <a:t> = </a:t>
            </a:r>
            <a:r>
              <a:rPr lang="en-US" sz="3200" b="1" dirty="0" err="1" smtClean="0">
                <a:solidFill>
                  <a:srgbClr val="00B0F0"/>
                </a:solidFill>
              </a:rPr>
              <a:t>v</a:t>
            </a:r>
            <a:r>
              <a:rPr lang="en-US" sz="3200" b="1" baseline="-25000" dirty="0" err="1" smtClean="0">
                <a:solidFill>
                  <a:srgbClr val="00B0F0"/>
                </a:solidFill>
              </a:rPr>
              <a:t>s</a:t>
            </a:r>
            <a:r>
              <a:rPr lang="en-US" sz="3200" b="1" dirty="0" smtClean="0">
                <a:solidFill>
                  <a:srgbClr val="00B0F0"/>
                </a:solidFill>
              </a:rPr>
              <a:t>  -  E</a:t>
            </a:r>
            <a:r>
              <a:rPr lang="en-US" sz="3200" b="1" baseline="-25000" dirty="0" smtClean="0">
                <a:solidFill>
                  <a:srgbClr val="00B0F0"/>
                </a:solidFill>
              </a:rPr>
              <a:t>d</a:t>
            </a:r>
            <a:endParaRPr lang="en-US" sz="2800" b="1" baseline="-25000" dirty="0" smtClean="0">
              <a:solidFill>
                <a:srgbClr val="00B0F0"/>
              </a:solidFill>
            </a:endParaRPr>
          </a:p>
          <a:p>
            <a:endParaRPr lang="en-US" sz="2800" b="1" u="sng" dirty="0" smtClean="0"/>
          </a:p>
          <a:p>
            <a:endParaRPr lang="en-US" sz="2800" b="1" baseline="-25000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3276600"/>
            <a:ext cx="4114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At </a:t>
            </a:r>
            <a:r>
              <a:rPr lang="el-GR" sz="2000" b="1" u="sng" dirty="0">
                <a:solidFill>
                  <a:srgbClr val="00B050"/>
                </a:solidFill>
              </a:rPr>
              <a:t>α </a:t>
            </a:r>
            <a:r>
              <a:rPr lang="en-US" sz="2000" b="1" dirty="0" err="1" smtClean="0">
                <a:solidFill>
                  <a:srgbClr val="00B050"/>
                </a:solidFill>
              </a:rPr>
              <a:t>Thyristor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is forward </a:t>
            </a:r>
            <a:r>
              <a:rPr lang="en-US" sz="2000" b="1" dirty="0" smtClean="0">
                <a:solidFill>
                  <a:srgbClr val="00B050"/>
                </a:solidFill>
              </a:rPr>
              <a:t>biased and triggered.</a:t>
            </a:r>
            <a:endParaRPr lang="en-US" sz="2000" b="1" baseline="-25000" dirty="0" smtClean="0">
              <a:solidFill>
                <a:srgbClr val="00B050"/>
              </a:solidFill>
            </a:endParaRPr>
          </a:p>
          <a:p>
            <a:r>
              <a:rPr lang="el-GR" sz="2800" b="1" u="sng" dirty="0" smtClean="0">
                <a:solidFill>
                  <a:srgbClr val="C00000"/>
                </a:solidFill>
              </a:rPr>
              <a:t>α </a:t>
            </a:r>
            <a:r>
              <a:rPr lang="en-US" sz="2800" b="1" u="sng" dirty="0" smtClean="0">
                <a:solidFill>
                  <a:srgbClr val="C00000"/>
                </a:solidFill>
              </a:rPr>
              <a:t> →</a:t>
            </a:r>
            <a:r>
              <a:rPr lang="el-GR" sz="2800" b="1" u="sng" dirty="0" smtClean="0">
                <a:solidFill>
                  <a:srgbClr val="C00000"/>
                </a:solidFill>
              </a:rPr>
              <a:t>β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00B050"/>
                </a:solidFill>
              </a:rPr>
              <a:t>Thyristor</a:t>
            </a:r>
            <a:r>
              <a:rPr lang="en-US" sz="2000" b="1" dirty="0">
                <a:solidFill>
                  <a:srgbClr val="00B050"/>
                </a:solidFill>
              </a:rPr>
              <a:t> is </a:t>
            </a:r>
            <a:r>
              <a:rPr lang="en-US" sz="2000" b="1" dirty="0" smtClean="0">
                <a:solidFill>
                  <a:srgbClr val="00B050"/>
                </a:solidFill>
              </a:rPr>
              <a:t>conducting. </a:t>
            </a:r>
            <a:r>
              <a:rPr lang="en-US" sz="2000" b="1" dirty="0" smtClean="0"/>
              <a:t> </a:t>
            </a: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400" b="1" dirty="0" smtClean="0">
                <a:solidFill>
                  <a:srgbClr val="00B0F0"/>
                </a:solidFill>
              </a:rPr>
              <a:t>  =  </a:t>
            </a:r>
            <a:r>
              <a:rPr lang="en-US" sz="2400" b="1" dirty="0" err="1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s</a:t>
            </a:r>
            <a:endParaRPr lang="en-US" sz="2400" b="1" baseline="-25000" dirty="0" smtClean="0">
              <a:solidFill>
                <a:srgbClr val="00B0F0"/>
              </a:solidFill>
            </a:endParaRPr>
          </a:p>
          <a:p>
            <a:r>
              <a:rPr lang="en-US" sz="2400" b="1" dirty="0" smtClean="0"/>
              <a:t>	V</a:t>
            </a:r>
            <a:r>
              <a:rPr lang="en-US" sz="2400" b="1" baseline="-25000" dirty="0" smtClean="0"/>
              <a:t>L</a:t>
            </a:r>
            <a:r>
              <a:rPr lang="en-US" sz="2400" b="1" dirty="0" smtClean="0"/>
              <a:t>  =L </a:t>
            </a:r>
            <a:r>
              <a:rPr lang="en-US" sz="2400" b="1" dirty="0" err="1" smtClean="0"/>
              <a:t>di</a:t>
            </a:r>
            <a:r>
              <a:rPr lang="en-US" sz="2400" b="1" dirty="0" smtClean="0"/>
              <a:t>/</a:t>
            </a:r>
            <a:r>
              <a:rPr lang="en-US" sz="2400" b="1" dirty="0" err="1" smtClean="0"/>
              <a:t>dt</a:t>
            </a:r>
            <a:r>
              <a:rPr lang="en-US" sz="2400" b="1" dirty="0" smtClean="0"/>
              <a:t>  =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s</a:t>
            </a:r>
            <a:r>
              <a:rPr lang="en-US" sz="2400" b="1" dirty="0" smtClean="0"/>
              <a:t>  -  E</a:t>
            </a:r>
            <a:r>
              <a:rPr lang="en-US" sz="2400" b="1" baseline="-25000" dirty="0" smtClean="0"/>
              <a:t>d</a:t>
            </a:r>
            <a:endParaRPr lang="en-US" sz="24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400" b="1" dirty="0" smtClean="0"/>
              <a:t>V</a:t>
            </a:r>
            <a:r>
              <a:rPr lang="en-US" sz="2400" b="1" baseline="-25000" dirty="0" smtClean="0"/>
              <a:t>T</a:t>
            </a:r>
            <a:r>
              <a:rPr lang="en-US" sz="2400" b="1" dirty="0" smtClean="0"/>
              <a:t> = 0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30614"/>
              </p:ext>
            </p:extLst>
          </p:nvPr>
        </p:nvGraphicFramePr>
        <p:xfrm>
          <a:off x="4914900" y="5562600"/>
          <a:ext cx="381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4" imgW="1396394" imgH="393529" progId="Equation.3">
                  <p:embed/>
                </p:oleObj>
              </mc:Choice>
              <mc:Fallback>
                <p:oleObj name="Equation" r:id="rId4" imgW="1396394" imgH="393529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5562600"/>
                        <a:ext cx="38100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05400" y="152400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</a:t>
            </a:r>
            <a:r>
              <a:rPr lang="el-GR" sz="2800" b="1" u="sng" dirty="0" smtClean="0">
                <a:solidFill>
                  <a:srgbClr val="C00000"/>
                </a:solidFill>
              </a:rPr>
              <a:t>θ</a:t>
            </a:r>
            <a:r>
              <a:rPr lang="en-US" sz="2800" b="1" u="sng" dirty="0" smtClean="0">
                <a:solidFill>
                  <a:srgbClr val="C00000"/>
                </a:solidFill>
              </a:rPr>
              <a:t> → </a:t>
            </a:r>
            <a:r>
              <a:rPr lang="el-GR" sz="2800" dirty="0" smtClean="0">
                <a:solidFill>
                  <a:srgbClr val="C00000"/>
                </a:solidFill>
              </a:rPr>
              <a:t>α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smtClean="0">
                <a:solidFill>
                  <a:srgbClr val="00B050"/>
                </a:solidFill>
              </a:rPr>
              <a:t>T is forward biased  and off.  </a:t>
            </a:r>
          </a:p>
          <a:p>
            <a:endParaRPr lang="en-US" sz="2000" b="1" dirty="0" smtClean="0">
              <a:solidFill>
                <a:srgbClr val="00B05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i =  0</a:t>
            </a:r>
          </a:p>
          <a:p>
            <a:r>
              <a:rPr lang="en-US" sz="2800" b="1" dirty="0" smtClean="0"/>
              <a:t>		</a:t>
            </a:r>
            <a:r>
              <a:rPr lang="en-US" sz="2800" b="1" dirty="0" err="1" smtClean="0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50"/>
                </a:solidFill>
              </a:rPr>
              <a:t>d</a:t>
            </a:r>
            <a:r>
              <a:rPr lang="en-US" sz="2800" b="1" dirty="0" smtClean="0">
                <a:solidFill>
                  <a:srgbClr val="00B050"/>
                </a:solidFill>
              </a:rPr>
              <a:t>  =  E</a:t>
            </a:r>
            <a:r>
              <a:rPr lang="en-US" sz="2800" b="1" baseline="-25000" dirty="0" smtClean="0">
                <a:solidFill>
                  <a:srgbClr val="00B050"/>
                </a:solidFill>
              </a:rPr>
              <a:t>d</a:t>
            </a:r>
          </a:p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smtClean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 =0</a:t>
            </a:r>
          </a:p>
          <a:p>
            <a:r>
              <a:rPr lang="en-US" sz="2800" b="1" dirty="0" smtClean="0"/>
              <a:t>		</a:t>
            </a:r>
            <a:r>
              <a:rPr lang="en-US" sz="2800" b="1" dirty="0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T</a:t>
            </a:r>
            <a:r>
              <a:rPr lang="en-US" sz="2800" b="1" dirty="0" smtClean="0">
                <a:solidFill>
                  <a:srgbClr val="00B0F0"/>
                </a:solidFill>
              </a:rPr>
              <a:t> = v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s</a:t>
            </a:r>
            <a:r>
              <a:rPr lang="en-US" sz="2800" b="1" dirty="0" smtClean="0">
                <a:solidFill>
                  <a:srgbClr val="00B0F0"/>
                </a:solidFill>
              </a:rPr>
              <a:t>  -  E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897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At </a:t>
            </a:r>
            <a:r>
              <a:rPr lang="el-GR" b="1" dirty="0" smtClean="0">
                <a:solidFill>
                  <a:srgbClr val="C00000"/>
                </a:solidFill>
              </a:rPr>
              <a:t>β</a:t>
            </a:r>
            <a:r>
              <a:rPr lang="en-US" b="1" dirty="0" smtClean="0">
                <a:solidFill>
                  <a:srgbClr val="C00000"/>
                </a:solidFill>
              </a:rPr>
              <a:t>,</a:t>
            </a:r>
            <a:r>
              <a:rPr lang="el-GR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i = 0, T becomes off.</a:t>
            </a:r>
            <a:endParaRPr lang="en-US" b="1" baseline="-25000" dirty="0">
              <a:solidFill>
                <a:srgbClr val="00B050"/>
              </a:solidFill>
            </a:endParaRPr>
          </a:p>
          <a:p>
            <a:r>
              <a:rPr lang="el-GR" sz="4000" b="1" u="sng" dirty="0" smtClean="0">
                <a:solidFill>
                  <a:srgbClr val="C00000"/>
                </a:solidFill>
              </a:rPr>
              <a:t>β</a:t>
            </a:r>
            <a:r>
              <a:rPr lang="en-US" sz="4000" b="1" u="sng" dirty="0" smtClean="0">
                <a:solidFill>
                  <a:srgbClr val="C00000"/>
                </a:solidFill>
              </a:rPr>
              <a:t> → 2</a:t>
            </a:r>
            <a:r>
              <a:rPr lang="el-GR" sz="4000" b="1" u="sng" dirty="0" smtClean="0">
                <a:solidFill>
                  <a:srgbClr val="C00000"/>
                </a:solidFill>
              </a:rPr>
              <a:t>π</a:t>
            </a:r>
            <a:endParaRPr lang="en-US" sz="4000" b="1" u="sng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00B050"/>
                </a:solidFill>
              </a:rPr>
              <a:t>Thyristor</a:t>
            </a:r>
            <a:r>
              <a:rPr lang="en-US" b="1" dirty="0">
                <a:solidFill>
                  <a:srgbClr val="00B05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off</a:t>
            </a:r>
          </a:p>
          <a:p>
            <a:r>
              <a:rPr lang="en-US" b="1" dirty="0">
                <a:solidFill>
                  <a:srgbClr val="0070C0"/>
                </a:solidFill>
              </a:rPr>
              <a:t>i =  0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= 0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</a:t>
            </a:r>
            <a:r>
              <a:rPr lang="en-US" b="1" dirty="0">
                <a:solidFill>
                  <a:srgbClr val="00B050"/>
                </a:solidFill>
              </a:rPr>
              <a:t>  =  E</a:t>
            </a:r>
            <a:r>
              <a:rPr lang="en-US" b="1" baseline="-25000" dirty="0">
                <a:solidFill>
                  <a:srgbClr val="00B050"/>
                </a:solidFill>
              </a:rPr>
              <a:t>d</a:t>
            </a:r>
          </a:p>
          <a:p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b="1" baseline="-25000" dirty="0">
                <a:solidFill>
                  <a:srgbClr val="00B0F0"/>
                </a:solidFill>
              </a:rPr>
              <a:t>T</a:t>
            </a:r>
            <a:r>
              <a:rPr lang="en-US" b="1" dirty="0">
                <a:solidFill>
                  <a:srgbClr val="00B0F0"/>
                </a:solidFill>
              </a:rPr>
              <a:t>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s</a:t>
            </a:r>
            <a:r>
              <a:rPr lang="en-US" b="1" dirty="0">
                <a:solidFill>
                  <a:srgbClr val="00B0F0"/>
                </a:solidFill>
              </a:rPr>
              <a:t>  -  E</a:t>
            </a:r>
            <a:r>
              <a:rPr lang="en-US" b="1" baseline="-25000" dirty="0">
                <a:solidFill>
                  <a:srgbClr val="00B0F0"/>
                </a:solidFill>
              </a:rPr>
              <a:t>d</a:t>
            </a:r>
            <a:endParaRPr lang="en-US" sz="2800" b="1" baseline="-250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7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686800" cy="640080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R-E load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81000"/>
            <a:ext cx="411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 </a:t>
            </a:r>
            <a:r>
              <a:rPr lang="el-GR" sz="2800" b="1" u="sng" dirty="0" smtClean="0">
                <a:solidFill>
                  <a:srgbClr val="C00000"/>
                </a:solidFill>
              </a:rPr>
              <a:t>θ</a:t>
            </a:r>
            <a:r>
              <a:rPr lang="en-US" sz="2800" b="1" u="sng" dirty="0" smtClean="0">
                <a:solidFill>
                  <a:srgbClr val="C00000"/>
                </a:solidFill>
              </a:rPr>
              <a:t> → </a:t>
            </a:r>
            <a:r>
              <a:rPr lang="el-GR" sz="2800" u="sng" dirty="0" smtClean="0">
                <a:solidFill>
                  <a:srgbClr val="C00000"/>
                </a:solidFill>
              </a:rPr>
              <a:t>α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Thyristor</a:t>
            </a:r>
            <a:r>
              <a:rPr lang="en-US" sz="2000" b="1" dirty="0" smtClean="0">
                <a:solidFill>
                  <a:srgbClr val="00B050"/>
                </a:solidFill>
              </a:rPr>
              <a:t> is forward biased  and in the off state.  </a:t>
            </a:r>
          </a:p>
          <a:p>
            <a:endParaRPr lang="en-US" sz="2000" b="1" dirty="0" smtClean="0"/>
          </a:p>
          <a:p>
            <a:r>
              <a:rPr lang="en-US" sz="2800" b="1" dirty="0" smtClean="0">
                <a:solidFill>
                  <a:srgbClr val="0070C0"/>
                </a:solidFill>
              </a:rPr>
              <a:t>i</a:t>
            </a:r>
            <a:r>
              <a:rPr lang="en-US" sz="2800" b="1" baseline="-25000" dirty="0" smtClean="0">
                <a:solidFill>
                  <a:srgbClr val="0070C0"/>
                </a:solidFill>
              </a:rPr>
              <a:t>d</a:t>
            </a:r>
            <a:r>
              <a:rPr lang="en-US" sz="2800" b="1" dirty="0" smtClean="0">
                <a:solidFill>
                  <a:srgbClr val="0070C0"/>
                </a:solidFill>
              </a:rPr>
              <a:t> =  0</a:t>
            </a:r>
          </a:p>
          <a:p>
            <a:r>
              <a:rPr lang="en-US" sz="2800" b="1" dirty="0" smtClean="0"/>
              <a:t>		</a:t>
            </a:r>
            <a:r>
              <a:rPr lang="en-US" sz="2800" b="1" dirty="0" err="1" smtClean="0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  =  E</a:t>
            </a:r>
            <a:r>
              <a:rPr lang="en-US" sz="2800" b="1" baseline="-25000" dirty="0" smtClean="0">
                <a:solidFill>
                  <a:schemeClr val="accent3">
                    <a:lumMod val="50000"/>
                  </a:schemeClr>
                </a:solidFill>
              </a:rPr>
              <a:t>d</a:t>
            </a:r>
          </a:p>
          <a:p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 =0</a:t>
            </a:r>
          </a:p>
          <a:p>
            <a:r>
              <a:rPr lang="en-US" sz="2800" b="1" dirty="0" smtClean="0"/>
              <a:t>		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T</a:t>
            </a:r>
            <a:r>
              <a:rPr lang="en-US" sz="2800" b="1" dirty="0" smtClean="0">
                <a:solidFill>
                  <a:srgbClr val="00B0F0"/>
                </a:solidFill>
              </a:rPr>
              <a:t> = </a:t>
            </a:r>
            <a:r>
              <a:rPr lang="en-US" sz="2800" b="1" dirty="0" err="1" smtClean="0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 smtClean="0">
                <a:solidFill>
                  <a:srgbClr val="00B0F0"/>
                </a:solidFill>
              </a:rPr>
              <a:t>s</a:t>
            </a:r>
            <a:r>
              <a:rPr lang="en-US" sz="2800" b="1" dirty="0" smtClean="0">
                <a:solidFill>
                  <a:srgbClr val="00B0F0"/>
                </a:solidFill>
              </a:rPr>
              <a:t>  -  E</a:t>
            </a:r>
            <a:r>
              <a:rPr lang="en-US" sz="2800" b="1" baseline="-25000" dirty="0" smtClean="0">
                <a:solidFill>
                  <a:srgbClr val="00B0F0"/>
                </a:solidFill>
              </a:rPr>
              <a:t>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14800" y="3810000"/>
            <a:ext cx="4114800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baseline="-25000" dirty="0" smtClean="0"/>
          </a:p>
          <a:p>
            <a:r>
              <a:rPr lang="el-GR" sz="2800" b="1" u="sng" dirty="0" smtClean="0">
                <a:solidFill>
                  <a:srgbClr val="C00000"/>
                </a:solidFill>
              </a:rPr>
              <a:t>α </a:t>
            </a:r>
            <a:r>
              <a:rPr lang="en-US" sz="2800" b="1" u="sng" dirty="0" smtClean="0">
                <a:solidFill>
                  <a:srgbClr val="C00000"/>
                </a:solidFill>
              </a:rPr>
              <a:t> →</a:t>
            </a:r>
            <a:r>
              <a:rPr lang="el-GR" sz="2800" b="1" u="sng" dirty="0" smtClean="0">
                <a:solidFill>
                  <a:srgbClr val="C00000"/>
                </a:solidFill>
              </a:rPr>
              <a:t>∏</a:t>
            </a:r>
            <a:r>
              <a:rPr lang="en-US" sz="2800" b="1" u="sng" dirty="0" smtClean="0">
                <a:solidFill>
                  <a:srgbClr val="C00000"/>
                </a:solidFill>
              </a:rPr>
              <a:t>-</a:t>
            </a:r>
            <a:r>
              <a:rPr lang="el-GR" sz="2800" b="1" u="sng" dirty="0" smtClean="0">
                <a:solidFill>
                  <a:srgbClr val="C00000"/>
                </a:solidFill>
              </a:rPr>
              <a:t> θ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Thyristor</a:t>
            </a:r>
            <a:r>
              <a:rPr lang="en-US" sz="2000" b="1" dirty="0" smtClean="0">
                <a:solidFill>
                  <a:srgbClr val="00B050"/>
                </a:solidFill>
              </a:rPr>
              <a:t> is forward biased  and in the on state.  </a:t>
            </a:r>
          </a:p>
          <a:p>
            <a:r>
              <a:rPr lang="en-US" sz="2400" b="1" dirty="0" err="1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sz="2400" b="1" dirty="0" smtClean="0">
                <a:solidFill>
                  <a:srgbClr val="00B0F0"/>
                </a:solidFill>
              </a:rPr>
              <a:t>  =  </a:t>
            </a:r>
            <a:r>
              <a:rPr lang="en-US" sz="2400" b="1" dirty="0" err="1" smtClean="0">
                <a:solidFill>
                  <a:srgbClr val="00B0F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B0F0"/>
                </a:solidFill>
              </a:rPr>
              <a:t>s</a:t>
            </a:r>
            <a:endParaRPr lang="en-US" sz="2400" b="1" baseline="-25000" dirty="0" smtClean="0">
              <a:solidFill>
                <a:srgbClr val="00B0F0"/>
              </a:solidFill>
            </a:endParaRPr>
          </a:p>
          <a:p>
            <a:r>
              <a:rPr lang="en-US" sz="2400" b="1" dirty="0" smtClean="0"/>
              <a:t>	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=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Ri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=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 -  E</a:t>
            </a:r>
            <a:r>
              <a:rPr lang="en-US" sz="2400" b="1" baseline="-25000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</a:p>
          <a:p>
            <a:endParaRPr lang="en-US" sz="2400" b="1" baseline="-250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</a:rPr>
              <a:t> = (</a:t>
            </a:r>
            <a:r>
              <a:rPr lang="en-US" sz="2400" b="1" dirty="0" err="1" smtClean="0">
                <a:solidFill>
                  <a:srgbClr val="C00000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C00000"/>
                </a:solidFill>
              </a:rPr>
              <a:t>s</a:t>
            </a:r>
            <a:r>
              <a:rPr lang="en-US" sz="2400" b="1" dirty="0" smtClean="0">
                <a:solidFill>
                  <a:srgbClr val="C00000"/>
                </a:solidFill>
              </a:rPr>
              <a:t>  - E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d</a:t>
            </a:r>
            <a:r>
              <a:rPr lang="en-US" sz="2400" b="1" dirty="0" smtClean="0">
                <a:solidFill>
                  <a:srgbClr val="C00000"/>
                </a:solidFill>
              </a:rPr>
              <a:t> )/R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T</a:t>
            </a:r>
            <a:r>
              <a:rPr lang="en-US" sz="2400" b="1" dirty="0" smtClean="0">
                <a:solidFill>
                  <a:srgbClr val="00B050"/>
                </a:solidFill>
              </a:rPr>
              <a:t> = 0</a:t>
            </a:r>
            <a:endParaRPr lang="en-US" dirty="0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0" y="1219200"/>
          <a:ext cx="3733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6" name="Visio" r:id="rId3" imgW="1994365" imgH="1115261" progId="">
                  <p:embed/>
                </p:oleObj>
              </mc:Choice>
              <mc:Fallback>
                <p:oleObj name="Visio" r:id="rId3" imgW="1994365" imgH="1115261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37338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886200"/>
            <a:ext cx="4114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C00000"/>
                </a:solidFill>
              </a:rPr>
              <a:t>0  → </a:t>
            </a:r>
            <a:r>
              <a:rPr lang="el-GR" sz="2800" b="1" u="sng" dirty="0" smtClean="0">
                <a:solidFill>
                  <a:srgbClr val="C00000"/>
                </a:solidFill>
              </a:rPr>
              <a:t>θ</a:t>
            </a:r>
            <a:endParaRPr lang="en-US" sz="2800" b="1" u="sng" dirty="0" smtClean="0">
              <a:solidFill>
                <a:srgbClr val="C00000"/>
              </a:solidFill>
            </a:endParaRPr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Thyristor</a:t>
            </a:r>
            <a:r>
              <a:rPr lang="en-US" sz="2000" b="1" dirty="0" smtClean="0">
                <a:solidFill>
                  <a:srgbClr val="00B050"/>
                </a:solidFill>
              </a:rPr>
              <a:t> is reverse biased. 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i</a:t>
            </a:r>
            <a:r>
              <a:rPr lang="en-US" sz="3200" b="1" baseline="-25000" dirty="0" smtClean="0">
                <a:solidFill>
                  <a:srgbClr val="0070C0"/>
                </a:solidFill>
              </a:rPr>
              <a:t>d</a:t>
            </a:r>
            <a:r>
              <a:rPr lang="en-US" sz="3200" b="1" dirty="0" smtClean="0">
                <a:solidFill>
                  <a:srgbClr val="0070C0"/>
                </a:solidFill>
              </a:rPr>
              <a:t> =  0</a:t>
            </a:r>
          </a:p>
          <a:p>
            <a:r>
              <a:rPr lang="en-US" sz="3200" b="1" dirty="0" smtClean="0"/>
              <a:t>		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</a:rPr>
              <a:t>v</a:t>
            </a:r>
            <a:r>
              <a:rPr lang="en-US" sz="3200" b="1" baseline="-25000" dirty="0" err="1" smtClean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</a:rPr>
              <a:t>  =  E</a:t>
            </a:r>
            <a:r>
              <a:rPr lang="en-US" sz="3200" b="1" baseline="-25000" dirty="0" smtClean="0">
                <a:solidFill>
                  <a:schemeClr val="accent3">
                    <a:lumMod val="75000"/>
                  </a:schemeClr>
                </a:solidFill>
              </a:rPr>
              <a:t>d</a:t>
            </a:r>
          </a:p>
          <a:p>
            <a:r>
              <a:rPr lang="en-US" sz="3200" b="1" dirty="0" err="1" smtClean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3200" b="1" baseline="-25000" dirty="0" err="1" smtClean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</a:rPr>
              <a:t>  = 0</a:t>
            </a:r>
          </a:p>
          <a:p>
            <a:r>
              <a:rPr lang="en-US" sz="3200" b="1" dirty="0" err="1" smtClean="0">
                <a:solidFill>
                  <a:schemeClr val="accent5"/>
                </a:solidFill>
              </a:rPr>
              <a:t>v</a:t>
            </a:r>
            <a:r>
              <a:rPr lang="en-US" sz="3200" b="1" baseline="-25000" dirty="0" err="1" smtClean="0">
                <a:solidFill>
                  <a:schemeClr val="accent5"/>
                </a:solidFill>
              </a:rPr>
              <a:t>T</a:t>
            </a:r>
            <a:r>
              <a:rPr lang="en-US" sz="3200" b="1" dirty="0" smtClean="0">
                <a:solidFill>
                  <a:schemeClr val="accent5"/>
                </a:solidFill>
              </a:rPr>
              <a:t> = </a:t>
            </a:r>
            <a:r>
              <a:rPr lang="en-US" sz="3200" b="1" dirty="0" err="1" smtClean="0">
                <a:solidFill>
                  <a:schemeClr val="accent5"/>
                </a:solidFill>
              </a:rPr>
              <a:t>v</a:t>
            </a:r>
            <a:r>
              <a:rPr lang="en-US" sz="3200" b="1" baseline="-25000" dirty="0" err="1" smtClean="0">
                <a:solidFill>
                  <a:schemeClr val="accent5"/>
                </a:solidFill>
              </a:rPr>
              <a:t>s</a:t>
            </a:r>
            <a:r>
              <a:rPr lang="en-US" sz="3200" b="1" dirty="0" smtClean="0">
                <a:solidFill>
                  <a:schemeClr val="accent5"/>
                </a:solidFill>
              </a:rPr>
              <a:t>  -  E</a:t>
            </a:r>
            <a:r>
              <a:rPr lang="en-US" sz="3200" b="1" baseline="-25000" dirty="0" smtClean="0">
                <a:solidFill>
                  <a:schemeClr val="accent5"/>
                </a:solidFill>
              </a:rPr>
              <a:t>d</a:t>
            </a:r>
            <a:endParaRPr lang="en-US" sz="2800" b="1" baseline="-25000" dirty="0" smtClean="0">
              <a:solidFill>
                <a:schemeClr val="accent5"/>
              </a:solidFill>
            </a:endParaRPr>
          </a:p>
          <a:p>
            <a:endParaRPr lang="en-US" sz="28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839200" cy="66294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At </a:t>
            </a:r>
            <a:r>
              <a:rPr lang="el-GR" sz="4000" b="1" dirty="0" smtClean="0">
                <a:solidFill>
                  <a:srgbClr val="C00000"/>
                </a:solidFill>
              </a:rPr>
              <a:t>∏</a:t>
            </a:r>
            <a:r>
              <a:rPr lang="en-US" sz="4000" b="1" dirty="0">
                <a:solidFill>
                  <a:srgbClr val="C00000"/>
                </a:solidFill>
              </a:rPr>
              <a:t>-</a:t>
            </a:r>
            <a:r>
              <a:rPr lang="el-GR" sz="4000" b="1" dirty="0">
                <a:solidFill>
                  <a:srgbClr val="C00000"/>
                </a:solidFill>
              </a:rPr>
              <a:t> </a:t>
            </a:r>
            <a:r>
              <a:rPr lang="el-GR" sz="4000" b="1" dirty="0" smtClean="0">
                <a:solidFill>
                  <a:srgbClr val="C00000"/>
                </a:solidFill>
              </a:rPr>
              <a:t>θ</a:t>
            </a:r>
            <a:r>
              <a:rPr lang="en-US" sz="4000" b="1" dirty="0" smtClean="0">
                <a:solidFill>
                  <a:srgbClr val="C00000"/>
                </a:solidFill>
              </a:rPr>
              <a:t>,</a:t>
            </a:r>
            <a:endParaRPr lang="en-US" sz="4000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US" b="1" baseline="-25000" dirty="0">
                <a:solidFill>
                  <a:srgbClr val="0070C0"/>
                </a:solidFill>
              </a:rPr>
              <a:t>d</a:t>
            </a:r>
            <a:r>
              <a:rPr lang="en-US" b="1" dirty="0">
                <a:solidFill>
                  <a:srgbClr val="0070C0"/>
                </a:solidFill>
              </a:rPr>
              <a:t> =  0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Thyristor</a:t>
            </a:r>
            <a:r>
              <a:rPr lang="en-US" b="1" dirty="0" smtClean="0">
                <a:solidFill>
                  <a:srgbClr val="00B050"/>
                </a:solidFill>
              </a:rPr>
              <a:t> becomes off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l-GR" b="1" u="sng" dirty="0" smtClean="0">
                <a:solidFill>
                  <a:srgbClr val="C00000"/>
                </a:solidFill>
              </a:rPr>
              <a:t>∏</a:t>
            </a:r>
            <a:r>
              <a:rPr lang="en-US" b="1" u="sng" dirty="0">
                <a:solidFill>
                  <a:srgbClr val="C00000"/>
                </a:solidFill>
              </a:rPr>
              <a:t>-</a:t>
            </a:r>
            <a:r>
              <a:rPr lang="el-GR" b="1" u="sng" dirty="0">
                <a:solidFill>
                  <a:srgbClr val="C00000"/>
                </a:solidFill>
              </a:rPr>
              <a:t> </a:t>
            </a:r>
            <a:r>
              <a:rPr lang="el-GR" b="1" u="sng" dirty="0" smtClean="0">
                <a:solidFill>
                  <a:srgbClr val="C00000"/>
                </a:solidFill>
              </a:rPr>
              <a:t>θ </a:t>
            </a:r>
            <a:r>
              <a:rPr lang="en-US" b="1" u="sng" dirty="0" smtClean="0">
                <a:solidFill>
                  <a:srgbClr val="C00000"/>
                </a:solidFill>
              </a:rPr>
              <a:t> → 2</a:t>
            </a:r>
            <a:r>
              <a:rPr lang="el-GR" b="1" u="sng" dirty="0" smtClean="0">
                <a:solidFill>
                  <a:srgbClr val="C00000"/>
                </a:solidFill>
              </a:rPr>
              <a:t>∏</a:t>
            </a:r>
            <a:endParaRPr lang="en-US" b="1" u="sng" dirty="0">
              <a:solidFill>
                <a:srgbClr val="C00000"/>
              </a:solidFill>
            </a:endParaRP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</a:rPr>
              <a:t>v</a:t>
            </a:r>
            <a:r>
              <a:rPr lang="en-US" b="1" baseline="-25000" dirty="0" err="1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 =  E</a:t>
            </a:r>
            <a:r>
              <a:rPr lang="en-US" b="1" baseline="-25000" dirty="0">
                <a:solidFill>
                  <a:schemeClr val="accent3">
                    <a:lumMod val="50000"/>
                  </a:schemeClr>
                </a:solidFill>
              </a:rPr>
              <a:t>d</a:t>
            </a:r>
          </a:p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 =0</a:t>
            </a:r>
          </a:p>
          <a:p>
            <a:r>
              <a:rPr lang="en-US" b="1" dirty="0"/>
              <a:t>		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T</a:t>
            </a:r>
            <a:r>
              <a:rPr lang="en-US" b="1" dirty="0">
                <a:solidFill>
                  <a:srgbClr val="00B0F0"/>
                </a:solidFill>
              </a:rPr>
              <a:t>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s</a:t>
            </a:r>
            <a:r>
              <a:rPr lang="en-US" b="1" dirty="0">
                <a:solidFill>
                  <a:srgbClr val="00B0F0"/>
                </a:solidFill>
              </a:rPr>
              <a:t>  -  </a:t>
            </a:r>
            <a:r>
              <a:rPr lang="en-US" b="1" dirty="0" smtClean="0">
                <a:solidFill>
                  <a:srgbClr val="00B0F0"/>
                </a:solidFill>
              </a:rPr>
              <a:t>E</a:t>
            </a:r>
            <a:r>
              <a:rPr lang="en-US" b="1" baseline="-25000" dirty="0" smtClean="0">
                <a:solidFill>
                  <a:srgbClr val="00B0F0"/>
                </a:solidFill>
              </a:rPr>
              <a:t>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1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48609</TotalTime>
  <Words>1304</Words>
  <Application>Microsoft Office PowerPoint</Application>
  <PresentationFormat>On-screen Show (4:3)</PresentationFormat>
  <Paragraphs>498</Paragraphs>
  <Slides>39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Times New Roman</vt:lpstr>
      <vt:lpstr>Wingdings</vt:lpstr>
      <vt:lpstr>Office Theme</vt:lpstr>
      <vt:lpstr>Visio</vt:lpstr>
      <vt:lpstr>Equation</vt:lpstr>
      <vt:lpstr>Line Frequency Controlled Rectifiers</vt:lpstr>
      <vt:lpstr>PowerPoint Presentation</vt:lpstr>
      <vt:lpstr>Single phase half wave controlledrectifier </vt:lpstr>
      <vt:lpstr>R-L load</vt:lpstr>
      <vt:lpstr>R-L load with a freewheeling diode</vt:lpstr>
      <vt:lpstr>PowerPoint Presentation</vt:lpstr>
      <vt:lpstr>PowerPoint Presentation</vt:lpstr>
      <vt:lpstr>PowerPoint Presentation</vt:lpstr>
      <vt:lpstr>PowerPoint Presentation</vt:lpstr>
      <vt:lpstr>Single phase Fully Controlled bridge rectifier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parameters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source inductance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Practical thyristor converters </vt:lpstr>
      <vt:lpstr>PowerPoint Presentation</vt:lpstr>
      <vt:lpstr>PowerPoint Presentation</vt:lpstr>
      <vt:lpstr>…</vt:lpstr>
      <vt:lpstr>PowerPoint Presentation</vt:lpstr>
      <vt:lpstr>Inverter mode of operation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Uncontrolled Rectifiers</dc:title>
  <dc:creator>Saly George</dc:creator>
  <cp:lastModifiedBy>EED Faculty</cp:lastModifiedBy>
  <cp:revision>742</cp:revision>
  <dcterms:created xsi:type="dcterms:W3CDTF">2006-08-16T00:00:00Z</dcterms:created>
  <dcterms:modified xsi:type="dcterms:W3CDTF">2023-10-07T10:11:18Z</dcterms:modified>
</cp:coreProperties>
</file>