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24" r:id="rId2"/>
    <p:sldId id="425" r:id="rId3"/>
    <p:sldId id="426" r:id="rId4"/>
    <p:sldId id="422" r:id="rId5"/>
    <p:sldId id="347" r:id="rId6"/>
    <p:sldId id="414" r:id="rId7"/>
    <p:sldId id="415" r:id="rId8"/>
    <p:sldId id="416" r:id="rId9"/>
    <p:sldId id="417" r:id="rId10"/>
    <p:sldId id="350" r:id="rId11"/>
    <p:sldId id="352" r:id="rId12"/>
    <p:sldId id="354" r:id="rId13"/>
    <p:sldId id="355" r:id="rId14"/>
    <p:sldId id="356" r:id="rId15"/>
    <p:sldId id="357" r:id="rId16"/>
    <p:sldId id="359" r:id="rId17"/>
    <p:sldId id="358" r:id="rId18"/>
    <p:sldId id="360" r:id="rId19"/>
    <p:sldId id="428" r:id="rId20"/>
    <p:sldId id="427" r:id="rId21"/>
    <p:sldId id="418" r:id="rId22"/>
    <p:sldId id="429" r:id="rId23"/>
    <p:sldId id="430" r:id="rId24"/>
    <p:sldId id="431" r:id="rId25"/>
    <p:sldId id="432" r:id="rId26"/>
    <p:sldId id="433" r:id="rId27"/>
    <p:sldId id="434" r:id="rId28"/>
    <p:sldId id="440" r:id="rId29"/>
    <p:sldId id="437" r:id="rId30"/>
    <p:sldId id="438" r:id="rId31"/>
    <p:sldId id="43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8893-C11B-47BC-874E-7D00C2E14088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BA40-0114-4C5A-88A4-20ABEDD3A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147A-F948-4FDE-B887-A79319FFF7E1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AB5F-3503-49DF-B1FB-F4EE04A8B780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22D5-4A72-4370-89E5-939AA8ADD331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A585-46F3-4EDB-8C6C-4356A304E943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4A5-9B7F-4888-90C1-717CBA370881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B43D-B2C8-4C31-B18C-4999DA246953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EA0-6B09-4FF1-AA84-3F569808B1C0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C5A9-B4D0-4996-B820-CCD1BBAAEBFC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BD16-7799-4ED3-A7FE-CADE3378000D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1E1-E59F-4A15-A80B-DE9D77BDB9EC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DBB9-10E1-4A9C-A2B1-170EE1CAA542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3.wmf"/><Relationship Id="rId1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5.wmf"/><Relationship Id="rId2" Type="http://schemas.openxmlformats.org/officeDocument/2006/relationships/image" Target="../media/image37.png"/><Relationship Id="rId16" Type="http://schemas.openxmlformats.org/officeDocument/2006/relationships/oleObject" Target="../embeddings/oleObject38.bin"/><Relationship Id="rId20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2.wmf"/><Relationship Id="rId5" Type="http://schemas.openxmlformats.org/officeDocument/2006/relationships/image" Target="../media/image36.png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9.png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56.bin"/><Relationship Id="rId26" Type="http://schemas.openxmlformats.org/officeDocument/2006/relationships/image" Target="../media/image74.wmf"/><Relationship Id="rId3" Type="http://schemas.openxmlformats.org/officeDocument/2006/relationships/image" Target="../media/image63.wmf"/><Relationship Id="rId21" Type="http://schemas.openxmlformats.org/officeDocument/2006/relationships/oleObject" Target="../embeddings/oleObject57.bin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70.wmf"/><Relationship Id="rId25" Type="http://schemas.openxmlformats.org/officeDocument/2006/relationships/oleObject" Target="../embeddings/oleObject59.bin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67.wmf"/><Relationship Id="rId24" Type="http://schemas.openxmlformats.org/officeDocument/2006/relationships/image" Target="../media/image73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75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54.bin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6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81.emf"/><Relationship Id="rId18" Type="http://schemas.openxmlformats.org/officeDocument/2006/relationships/image" Target="../media/image85.png"/><Relationship Id="rId3" Type="http://schemas.openxmlformats.org/officeDocument/2006/relationships/image" Target="../media/image76.emf"/><Relationship Id="rId21" Type="http://schemas.openxmlformats.org/officeDocument/2006/relationships/image" Target="../media/image86.png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83.png"/><Relationship Id="rId2" Type="http://schemas.openxmlformats.org/officeDocument/2006/relationships/oleObject" Target="../embeddings/oleObject61.bin"/><Relationship Id="rId16" Type="http://schemas.openxmlformats.org/officeDocument/2006/relationships/oleObject" Target="../embeddings/oleObject68.bin"/><Relationship Id="rId20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65.bin"/><Relationship Id="rId19" Type="http://schemas.openxmlformats.org/officeDocument/2006/relationships/oleObject" Target="../embeddings/oleObject69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6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1.wmf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3.w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9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Harmonic spectrum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64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53294"/>
            <a:ext cx="7772400" cy="544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Effect of source inductance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85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556" b="3704"/>
          <a:stretch>
            <a:fillRect/>
          </a:stretch>
        </p:blipFill>
        <p:spPr bwMode="auto">
          <a:xfrm>
            <a:off x="4140200" y="838200"/>
            <a:ext cx="5029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86200"/>
            <a:ext cx="47529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baseline="-25000" dirty="0">
                <a:solidFill>
                  <a:srgbClr val="00B050"/>
                </a:solidFill>
              </a:rPr>
              <a:t>5</a:t>
            </a:r>
            <a:r>
              <a:rPr lang="en-US" sz="2400" b="1" dirty="0">
                <a:solidFill>
                  <a:srgbClr val="00B050"/>
                </a:solidFill>
              </a:rPr>
              <a:t>, T</a:t>
            </a:r>
            <a:r>
              <a:rPr lang="en-US" sz="2400" b="1" baseline="-25000" dirty="0">
                <a:solidFill>
                  <a:srgbClr val="00B050"/>
                </a:solidFill>
              </a:rPr>
              <a:t>6 </a:t>
            </a:r>
            <a:r>
              <a:rPr lang="en-US" sz="2400" b="1" dirty="0">
                <a:solidFill>
                  <a:srgbClr val="00B050"/>
                </a:solidFill>
              </a:rPr>
              <a:t>and T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 conduct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b="1" baseline="-25000" dirty="0">
                <a:solidFill>
                  <a:srgbClr val="FF0000"/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583" y="1200462"/>
            <a:ext cx="3228975" cy="381000"/>
          </a:xfrm>
          <a:prstGeom prst="rect">
            <a:avLst/>
          </a:prstGeom>
          <a:noFill/>
        </p:spPr>
      </p:pic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0599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583" y="1718447"/>
            <a:ext cx="1866900" cy="381000"/>
          </a:xfrm>
          <a:prstGeom prst="rect">
            <a:avLst/>
          </a:prstGeom>
          <a:noFill/>
        </p:spPr>
      </p:pic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6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61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0612" name="Picture 2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3530" y="5562600"/>
            <a:ext cx="3943350" cy="800100"/>
          </a:xfrm>
          <a:prstGeom prst="rect">
            <a:avLst/>
          </a:prstGeom>
          <a:noFill/>
        </p:spPr>
      </p:pic>
      <p:sp>
        <p:nvSpPr>
          <p:cNvPr id="110614" name="Rectangle 22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05426" y="114300"/>
            <a:ext cx="3838574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43530" y="228600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∏/6 + </a:t>
            </a:r>
            <a:r>
              <a:rPr lang="el-GR" b="1" u="sng" dirty="0">
                <a:solidFill>
                  <a:srgbClr val="C00000"/>
                </a:solidFill>
              </a:rPr>
              <a:t>α</a:t>
            </a:r>
            <a:r>
              <a:rPr lang="en-US" b="1" u="sng" dirty="0">
                <a:solidFill>
                  <a:srgbClr val="C00000"/>
                </a:solidFill>
              </a:rPr>
              <a:t>   → ∏/6 + </a:t>
            </a:r>
            <a:r>
              <a:rPr lang="el-GR" b="1" u="sng" dirty="0">
                <a:solidFill>
                  <a:srgbClr val="C00000"/>
                </a:solidFill>
              </a:rPr>
              <a:t>α</a:t>
            </a:r>
            <a:r>
              <a:rPr lang="en-US" b="1" u="sng" dirty="0">
                <a:solidFill>
                  <a:srgbClr val="C00000"/>
                </a:solidFill>
              </a:rPr>
              <a:t> + 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990600"/>
            <a:ext cx="152400" cy="952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32500" y="1704975"/>
            <a:ext cx="152400" cy="952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1869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43600" y="19431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669127"/>
              </p:ext>
            </p:extLst>
          </p:nvPr>
        </p:nvGraphicFramePr>
        <p:xfrm>
          <a:off x="5448388" y="2084625"/>
          <a:ext cx="1644474" cy="74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480" imgH="558720" progId="Equation.3">
                  <p:embed/>
                </p:oleObj>
              </mc:Choice>
              <mc:Fallback>
                <p:oleObj name="Equation" r:id="rId6" imgW="825480" imgH="5587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88" y="2084625"/>
                        <a:ext cx="1644474" cy="744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906908"/>
              </p:ext>
            </p:extLst>
          </p:nvPr>
        </p:nvGraphicFramePr>
        <p:xfrm>
          <a:off x="12492" y="2078211"/>
          <a:ext cx="5397708" cy="817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63480" imgH="393480" progId="Equation.3">
                  <p:embed/>
                </p:oleObj>
              </mc:Choice>
              <mc:Fallback>
                <p:oleObj name="Equation" r:id="rId8" imgW="246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2" y="2078211"/>
                        <a:ext cx="5397708" cy="817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233116"/>
              </p:ext>
            </p:extLst>
          </p:nvPr>
        </p:nvGraphicFramePr>
        <p:xfrm>
          <a:off x="1377950" y="3703638"/>
          <a:ext cx="7766050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33640" imgH="685800" progId="Equation.3">
                  <p:embed/>
                </p:oleObj>
              </mc:Choice>
              <mc:Fallback>
                <p:oleObj name="Equation" r:id="rId10" imgW="29336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3703638"/>
                        <a:ext cx="7766050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13184"/>
              </p:ext>
            </p:extLst>
          </p:nvPr>
        </p:nvGraphicFramePr>
        <p:xfrm>
          <a:off x="53975" y="3886200"/>
          <a:ext cx="12763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482400" progId="Equation.3">
                  <p:embed/>
                </p:oleObj>
              </mc:Choice>
              <mc:Fallback>
                <p:oleObj name="Equation" r:id="rId12" imgW="482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" y="3886200"/>
                        <a:ext cx="1276350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38512"/>
              </p:ext>
            </p:extLst>
          </p:nvPr>
        </p:nvGraphicFramePr>
        <p:xfrm>
          <a:off x="228599" y="3120470"/>
          <a:ext cx="7864476" cy="907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65560" imgH="622080" progId="Equation.3">
                  <p:embed/>
                </p:oleObj>
              </mc:Choice>
              <mc:Fallback>
                <p:oleObj name="Equation" r:id="rId14" imgW="416556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" y="3120470"/>
                        <a:ext cx="7864476" cy="907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57110"/>
              </p:ext>
            </p:extLst>
          </p:nvPr>
        </p:nvGraphicFramePr>
        <p:xfrm>
          <a:off x="8093075" y="3306208"/>
          <a:ext cx="5937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640" imgH="228600" progId="Equation.3">
                  <p:embed/>
                </p:oleObj>
              </mc:Choice>
              <mc:Fallback>
                <p:oleObj name="Equation" r:id="rId16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3306208"/>
                        <a:ext cx="593725" cy="442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5791200"/>
            <a:ext cx="3800475" cy="8001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909270" y="1581462"/>
            <a:ext cx="128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2v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641113"/>
              </p:ext>
            </p:extLst>
          </p:nvPr>
        </p:nvGraphicFramePr>
        <p:xfrm>
          <a:off x="6945068" y="2123520"/>
          <a:ext cx="1872796" cy="75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88840" imgH="558720" progId="Equation.3">
                  <p:embed/>
                </p:oleObj>
              </mc:Choice>
              <mc:Fallback>
                <p:oleObj name="Equation" r:id="rId19" imgW="888840" imgH="5587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068" y="2123520"/>
                        <a:ext cx="1872796" cy="751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65929"/>
              </p:ext>
            </p:extLst>
          </p:nvPr>
        </p:nvGraphicFramePr>
        <p:xfrm>
          <a:off x="2182810" y="2823929"/>
          <a:ext cx="6218237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5200" imgH="711200" progId="Equation.3">
                  <p:embed/>
                </p:oleObj>
              </mc:Choice>
              <mc:Fallback>
                <p:oleObj name="Equation" r:id="rId2" imgW="3505200" imgH="7112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0" y="2823929"/>
                        <a:ext cx="6218237" cy="1347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643511"/>
              </p:ext>
            </p:extLst>
          </p:nvPr>
        </p:nvGraphicFramePr>
        <p:xfrm>
          <a:off x="1457059" y="4467122"/>
          <a:ext cx="6413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700" imgH="711200" progId="Equation.3">
                  <p:embed/>
                </p:oleObj>
              </mc:Choice>
              <mc:Fallback>
                <p:oleObj name="Equation" r:id="rId4" imgW="3060700" imgH="7112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059" y="4467122"/>
                        <a:ext cx="64135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395351"/>
              </p:ext>
            </p:extLst>
          </p:nvPr>
        </p:nvGraphicFramePr>
        <p:xfrm>
          <a:off x="1725613" y="5902325"/>
          <a:ext cx="457676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558720" progId="Equation.3">
                  <p:embed/>
                </p:oleObj>
              </mc:Choice>
              <mc:Fallback>
                <p:oleObj name="Equation" r:id="rId6" imgW="2184120" imgH="55872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5902325"/>
                        <a:ext cx="4576762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-85066"/>
            <a:ext cx="3838574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57200" y="1788067"/>
            <a:ext cx="41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Equivalent </a:t>
            </a:r>
            <a:r>
              <a:rPr lang="en-IN" b="1" dirty="0" err="1">
                <a:solidFill>
                  <a:srgbClr val="C00000"/>
                </a:solidFill>
              </a:rPr>
              <a:t>ckt</a:t>
            </a:r>
            <a:r>
              <a:rPr lang="en-IN" b="1" dirty="0">
                <a:solidFill>
                  <a:srgbClr val="C00000"/>
                </a:solidFill>
              </a:rPr>
              <a:t> during </a:t>
            </a:r>
            <a:r>
              <a:rPr lang="el-GR" b="1" dirty="0">
                <a:solidFill>
                  <a:srgbClr val="00B050"/>
                </a:solidFill>
              </a:rPr>
              <a:t>π</a:t>
            </a:r>
            <a:r>
              <a:rPr lang="en-IN" b="1" dirty="0">
                <a:solidFill>
                  <a:srgbClr val="00B050"/>
                </a:solidFill>
              </a:rPr>
              <a:t>/6+</a:t>
            </a:r>
            <a:r>
              <a:rPr lang="el-GR" b="1" dirty="0">
                <a:solidFill>
                  <a:srgbClr val="00B050"/>
                </a:solidFill>
              </a:rPr>
              <a:t>α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to </a:t>
            </a:r>
            <a:r>
              <a:rPr lang="el-GR" b="1" dirty="0">
                <a:solidFill>
                  <a:srgbClr val="00B050"/>
                </a:solidFill>
              </a:rPr>
              <a:t>π</a:t>
            </a:r>
            <a:r>
              <a:rPr lang="en-IN" b="1" dirty="0">
                <a:solidFill>
                  <a:srgbClr val="00B050"/>
                </a:solidFill>
              </a:rPr>
              <a:t>/6+</a:t>
            </a:r>
            <a:r>
              <a:rPr lang="el-GR" b="1" dirty="0">
                <a:solidFill>
                  <a:srgbClr val="00B050"/>
                </a:solidFill>
              </a:rPr>
              <a:t>α </a:t>
            </a:r>
            <a:r>
              <a:rPr lang="en-IN" b="1" dirty="0">
                <a:solidFill>
                  <a:srgbClr val="00B050"/>
                </a:solidFill>
              </a:rPr>
              <a:t>+µ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2093" y="-381000"/>
            <a:ext cx="3838574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133444" y="1559900"/>
            <a:ext cx="410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Equivalent </a:t>
            </a:r>
            <a:r>
              <a:rPr lang="en-IN" b="1" dirty="0" err="1">
                <a:solidFill>
                  <a:srgbClr val="C00000"/>
                </a:solidFill>
              </a:rPr>
              <a:t>ckt</a:t>
            </a:r>
            <a:r>
              <a:rPr lang="en-IN" b="1" dirty="0">
                <a:solidFill>
                  <a:srgbClr val="C00000"/>
                </a:solidFill>
              </a:rPr>
              <a:t> during </a:t>
            </a:r>
            <a:r>
              <a:rPr lang="el-GR" b="1" dirty="0">
                <a:solidFill>
                  <a:srgbClr val="00B050"/>
                </a:solidFill>
              </a:rPr>
              <a:t>π</a:t>
            </a:r>
            <a:r>
              <a:rPr lang="en-IN" b="1" dirty="0">
                <a:solidFill>
                  <a:srgbClr val="00B050"/>
                </a:solidFill>
              </a:rPr>
              <a:t>/6+</a:t>
            </a:r>
            <a:r>
              <a:rPr lang="el-GR" b="1" dirty="0">
                <a:solidFill>
                  <a:srgbClr val="00B050"/>
                </a:solidFill>
              </a:rPr>
              <a:t>α </a:t>
            </a:r>
            <a:r>
              <a:rPr lang="en-IN" b="1" dirty="0">
                <a:solidFill>
                  <a:srgbClr val="00B050"/>
                </a:solidFill>
              </a:rPr>
              <a:t>+µ </a:t>
            </a:r>
            <a:r>
              <a:rPr lang="en-IN" b="1" dirty="0">
                <a:solidFill>
                  <a:srgbClr val="C00000"/>
                </a:solidFill>
              </a:rPr>
              <a:t>to </a:t>
            </a:r>
            <a:r>
              <a:rPr lang="el-GR" b="1" dirty="0">
                <a:solidFill>
                  <a:srgbClr val="00B050"/>
                </a:solidFill>
              </a:rPr>
              <a:t>π</a:t>
            </a:r>
            <a:r>
              <a:rPr lang="en-IN" b="1" dirty="0">
                <a:solidFill>
                  <a:srgbClr val="00B050"/>
                </a:solidFill>
              </a:rPr>
              <a:t>/2+</a:t>
            </a:r>
            <a:r>
              <a:rPr lang="el-GR" b="1" dirty="0">
                <a:solidFill>
                  <a:srgbClr val="00B050"/>
                </a:solidFill>
              </a:rPr>
              <a:t>α</a:t>
            </a:r>
            <a:r>
              <a:rPr lang="en-IN" b="1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1930" y="429881"/>
            <a:ext cx="2612496" cy="481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145470" y="6475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4426" y="13167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1257300"/>
            <a:ext cx="140760" cy="122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04710" y="1911449"/>
            <a:ext cx="140760" cy="122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5567361" y="10486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996" y="2159192"/>
            <a:ext cx="277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Average load voltage</a:t>
            </a:r>
            <a:endParaRPr lang="en-IN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6550" y="2200934"/>
            <a:ext cx="704850" cy="41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Practical 3 phase circuits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26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5257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7086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429000"/>
            <a:ext cx="70389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19400" y="2819400"/>
            <a:ext cx="3388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Continuous current mode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2819400" y="58674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Discontinuous current mode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57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781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Inverter mode of operation</a:t>
            </a:r>
            <a:b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46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66800" y="58674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extinction angle  must be greater than </a:t>
            </a:r>
            <a:r>
              <a:rPr lang="en-US" sz="2400" dirty="0" err="1"/>
              <a:t>thyristor</a:t>
            </a:r>
            <a:r>
              <a:rPr lang="en-US" sz="2400" dirty="0"/>
              <a:t> turn of time </a:t>
            </a:r>
            <a:r>
              <a:rPr lang="en-US" sz="2400" dirty="0" err="1"/>
              <a:t>tq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18" y="1984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2700" b="1" u="sng" dirty="0">
                <a:solidFill>
                  <a:srgbClr val="C00000"/>
                </a:solidFill>
              </a:rPr>
              <a:t>Single Quadrant Converters -Half Controlled converters  </a:t>
            </a:r>
            <a:r>
              <a:rPr lang="en-US" u="sng" dirty="0"/>
              <a:t>  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89916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Symmetrical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94794"/>
            <a:ext cx="4267200" cy="323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4637" y="762000"/>
            <a:ext cx="3048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α</a:t>
            </a:r>
            <a:r>
              <a:rPr lang="en-US" sz="2400" u="sng" dirty="0">
                <a:solidFill>
                  <a:srgbClr val="C00000"/>
                </a:solidFill>
              </a:rPr>
              <a:t> </a:t>
            </a:r>
            <a:r>
              <a:rPr lang="el-GR" sz="2400" u="sng" dirty="0">
                <a:solidFill>
                  <a:srgbClr val="C00000"/>
                </a:solidFill>
              </a:rPr>
              <a:t>→</a:t>
            </a:r>
            <a:r>
              <a:rPr lang="en-US" sz="2400" u="sng" dirty="0">
                <a:solidFill>
                  <a:srgbClr val="C00000"/>
                </a:solidFill>
              </a:rPr>
              <a:t> </a:t>
            </a:r>
            <a:r>
              <a:rPr lang="el-GR" sz="2400" u="sng" dirty="0">
                <a:solidFill>
                  <a:srgbClr val="C00000"/>
                </a:solidFill>
              </a:rPr>
              <a:t>π</a:t>
            </a:r>
            <a:endParaRPr lang="en-US" sz="2400" u="sng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T</a:t>
            </a:r>
            <a:r>
              <a:rPr lang="en-US" sz="2800" baseline="-25000" dirty="0">
                <a:solidFill>
                  <a:srgbClr val="7030A0"/>
                </a:solidFill>
              </a:rPr>
              <a:t>1</a:t>
            </a:r>
            <a:r>
              <a:rPr lang="en-US" sz="2800" dirty="0">
                <a:solidFill>
                  <a:srgbClr val="7030A0"/>
                </a:solidFill>
              </a:rPr>
              <a:t>,D</a:t>
            </a:r>
            <a:r>
              <a:rPr lang="en-US" sz="2800" baseline="-25000" dirty="0">
                <a:solidFill>
                  <a:srgbClr val="7030A0"/>
                </a:solidFill>
              </a:rPr>
              <a:t>2</a:t>
            </a:r>
            <a:r>
              <a:rPr lang="en-US" sz="2800" dirty="0">
                <a:solidFill>
                  <a:srgbClr val="7030A0"/>
                </a:solidFill>
              </a:rPr>
              <a:t>  Conduct</a:t>
            </a:r>
          </a:p>
          <a:p>
            <a:r>
              <a:rPr lang="en-US" sz="2800" dirty="0" err="1">
                <a:solidFill>
                  <a:srgbClr val="00B0F0"/>
                </a:solidFill>
              </a:rPr>
              <a:t>v</a:t>
            </a:r>
            <a:r>
              <a:rPr lang="en-US" sz="2800" baseline="-25000" dirty="0" err="1">
                <a:solidFill>
                  <a:srgbClr val="00B0F0"/>
                </a:solidFill>
              </a:rPr>
              <a:t>d</a:t>
            </a:r>
            <a:r>
              <a:rPr lang="en-US" sz="2800" baseline="-250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= </a:t>
            </a:r>
            <a:r>
              <a:rPr lang="en-US" sz="2800" dirty="0" err="1">
                <a:solidFill>
                  <a:srgbClr val="00B0F0"/>
                </a:solidFill>
              </a:rPr>
              <a:t>v</a:t>
            </a:r>
            <a:r>
              <a:rPr lang="en-US" sz="2800" baseline="-25000" dirty="0" err="1">
                <a:solidFill>
                  <a:srgbClr val="00B0F0"/>
                </a:solidFill>
              </a:rPr>
              <a:t>s</a:t>
            </a:r>
            <a:endParaRPr lang="en-US" sz="2800" baseline="-250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baseline="-25000" dirty="0">
                <a:solidFill>
                  <a:srgbClr val="C00000"/>
                </a:solidFill>
              </a:rPr>
              <a:t>s  </a:t>
            </a:r>
            <a:r>
              <a:rPr lang="en-US" sz="2800" dirty="0">
                <a:solidFill>
                  <a:srgbClr val="C00000"/>
                </a:solidFill>
              </a:rPr>
              <a:t>= + I</a:t>
            </a:r>
            <a:r>
              <a:rPr lang="en-US" sz="2800" baseline="-25000" dirty="0">
                <a:solidFill>
                  <a:srgbClr val="C00000"/>
                </a:solidFill>
              </a:rPr>
              <a:t>d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800" dirty="0"/>
              <a:t>                </a:t>
            </a:r>
            <a:r>
              <a:rPr lang="en-US" sz="2800" dirty="0">
                <a:solidFill>
                  <a:srgbClr val="00B050"/>
                </a:solidFill>
              </a:rPr>
              <a:t>i</a:t>
            </a:r>
            <a:r>
              <a:rPr lang="en-US" sz="2800" baseline="-25000" dirty="0">
                <a:solidFill>
                  <a:srgbClr val="00B050"/>
                </a:solidFill>
              </a:rPr>
              <a:t>T1  </a:t>
            </a:r>
            <a:r>
              <a:rPr lang="en-US" sz="2800" dirty="0">
                <a:solidFill>
                  <a:srgbClr val="00B050"/>
                </a:solidFill>
              </a:rPr>
              <a:t>= I</a:t>
            </a:r>
            <a:r>
              <a:rPr lang="en-US" sz="2800" baseline="-25000" dirty="0">
                <a:solidFill>
                  <a:srgbClr val="00B050"/>
                </a:solidFill>
              </a:rPr>
              <a:t>d 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i</a:t>
            </a:r>
            <a:r>
              <a:rPr lang="en-US" sz="2800" baseline="-25000" dirty="0">
                <a:solidFill>
                  <a:srgbClr val="00B0F0"/>
                </a:solidFill>
              </a:rPr>
              <a:t>D2  </a:t>
            </a:r>
            <a:r>
              <a:rPr lang="en-US" sz="2800" dirty="0">
                <a:solidFill>
                  <a:srgbClr val="00B0F0"/>
                </a:solidFill>
              </a:rPr>
              <a:t>= I</a:t>
            </a:r>
            <a:r>
              <a:rPr lang="en-US" sz="2800" baseline="-25000" dirty="0">
                <a:solidFill>
                  <a:srgbClr val="00B0F0"/>
                </a:solidFill>
              </a:rPr>
              <a:t>d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637" y="3581400"/>
            <a:ext cx="229742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 → π </a:t>
            </a:r>
            <a:r>
              <a:rPr lang="en-US" sz="2400" u="sng" dirty="0">
                <a:solidFill>
                  <a:srgbClr val="C00000"/>
                </a:solidFill>
              </a:rPr>
              <a:t>+</a:t>
            </a:r>
            <a:r>
              <a:rPr lang="el-GR" sz="2400" u="sng" dirty="0">
                <a:solidFill>
                  <a:srgbClr val="C00000"/>
                </a:solidFill>
              </a:rPr>
              <a:t>α</a:t>
            </a:r>
            <a:r>
              <a:rPr lang="en-US" sz="2400" u="sng" dirty="0">
                <a:solidFill>
                  <a:srgbClr val="C00000"/>
                </a:solidFill>
              </a:rPr>
              <a:t>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</a:t>
            </a:r>
            <a:r>
              <a:rPr lang="en-US" sz="2800" baseline="-25000" dirty="0">
                <a:solidFill>
                  <a:srgbClr val="7030A0"/>
                </a:solidFill>
              </a:rPr>
              <a:t>1</a:t>
            </a:r>
            <a:r>
              <a:rPr lang="en-US" sz="2800" dirty="0">
                <a:solidFill>
                  <a:srgbClr val="7030A0"/>
                </a:solidFill>
              </a:rPr>
              <a:t>,D</a:t>
            </a:r>
            <a:r>
              <a:rPr lang="en-US" sz="2800" baseline="-25000" dirty="0">
                <a:solidFill>
                  <a:srgbClr val="7030A0"/>
                </a:solidFill>
              </a:rPr>
              <a:t>1</a:t>
            </a:r>
            <a:r>
              <a:rPr lang="en-US" sz="2800" dirty="0">
                <a:solidFill>
                  <a:srgbClr val="7030A0"/>
                </a:solidFill>
              </a:rPr>
              <a:t>  Conduct</a:t>
            </a:r>
          </a:p>
          <a:p>
            <a:r>
              <a:rPr lang="en-US" sz="2800" dirty="0" err="1">
                <a:solidFill>
                  <a:srgbClr val="00B0F0"/>
                </a:solidFill>
              </a:rPr>
              <a:t>v</a:t>
            </a:r>
            <a:r>
              <a:rPr lang="en-US" sz="2800" baseline="-25000" dirty="0" err="1">
                <a:solidFill>
                  <a:srgbClr val="00B0F0"/>
                </a:solidFill>
              </a:rPr>
              <a:t>d</a:t>
            </a:r>
            <a:r>
              <a:rPr lang="en-US" sz="2800" baseline="-250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= 0</a:t>
            </a:r>
            <a:endParaRPr lang="en-US" sz="2800" baseline="-250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baseline="-25000" dirty="0">
                <a:solidFill>
                  <a:srgbClr val="C00000"/>
                </a:solidFill>
              </a:rPr>
              <a:t>s  </a:t>
            </a:r>
            <a:r>
              <a:rPr lang="en-US" sz="2800" dirty="0">
                <a:solidFill>
                  <a:srgbClr val="C00000"/>
                </a:solidFill>
              </a:rPr>
              <a:t>= 0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i</a:t>
            </a:r>
            <a:r>
              <a:rPr lang="en-US" sz="2800" baseline="-25000" dirty="0">
                <a:solidFill>
                  <a:srgbClr val="00B0F0"/>
                </a:solidFill>
              </a:rPr>
              <a:t>T1  </a:t>
            </a:r>
            <a:r>
              <a:rPr lang="en-US" sz="2800" dirty="0">
                <a:solidFill>
                  <a:srgbClr val="00B0F0"/>
                </a:solidFill>
              </a:rPr>
              <a:t>= I</a:t>
            </a:r>
            <a:r>
              <a:rPr lang="en-US" sz="2800" baseline="-25000" dirty="0">
                <a:solidFill>
                  <a:srgbClr val="00B0F0"/>
                </a:solidFill>
              </a:rPr>
              <a:t>d       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i</a:t>
            </a:r>
            <a:r>
              <a:rPr lang="en-US" sz="2800" baseline="-25000" dirty="0">
                <a:solidFill>
                  <a:srgbClr val="00B050"/>
                </a:solidFill>
              </a:rPr>
              <a:t>D2  </a:t>
            </a:r>
            <a:r>
              <a:rPr lang="en-US" sz="2800" dirty="0">
                <a:solidFill>
                  <a:srgbClr val="00B050"/>
                </a:solidFill>
              </a:rPr>
              <a:t>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3962400"/>
            <a:ext cx="2514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  </a:t>
            </a:r>
            <a:r>
              <a:rPr lang="en-US" sz="2400" u="sng" dirty="0">
                <a:solidFill>
                  <a:srgbClr val="C00000"/>
                </a:solidFill>
              </a:rPr>
              <a:t>+</a:t>
            </a:r>
            <a:r>
              <a:rPr lang="el-GR" sz="2400" u="sng" dirty="0">
                <a:solidFill>
                  <a:srgbClr val="C00000"/>
                </a:solidFill>
              </a:rPr>
              <a:t>α</a:t>
            </a:r>
            <a:r>
              <a:rPr lang="en-US" sz="2400" u="sng" dirty="0">
                <a:solidFill>
                  <a:srgbClr val="C00000"/>
                </a:solidFill>
              </a:rPr>
              <a:t> </a:t>
            </a:r>
            <a:r>
              <a:rPr lang="el-GR" sz="2400" u="sng" dirty="0">
                <a:solidFill>
                  <a:srgbClr val="C00000"/>
                </a:solidFill>
              </a:rPr>
              <a:t> →</a:t>
            </a:r>
            <a:r>
              <a:rPr lang="en-US" sz="2400" u="sng" dirty="0">
                <a:solidFill>
                  <a:srgbClr val="C00000"/>
                </a:solidFill>
              </a:rPr>
              <a:t> 2</a:t>
            </a:r>
            <a:r>
              <a:rPr lang="el-GR" sz="2400" u="sng" dirty="0">
                <a:solidFill>
                  <a:srgbClr val="C00000"/>
                </a:solidFill>
              </a:rPr>
              <a:t> π </a:t>
            </a:r>
            <a:endParaRPr lang="en-US" sz="2400" u="sng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T</a:t>
            </a:r>
            <a:r>
              <a:rPr lang="en-US" sz="2800" baseline="-25000" dirty="0">
                <a:solidFill>
                  <a:srgbClr val="7030A0"/>
                </a:solidFill>
              </a:rPr>
              <a:t>2</a:t>
            </a:r>
            <a:r>
              <a:rPr lang="en-US" sz="2800" dirty="0">
                <a:solidFill>
                  <a:srgbClr val="7030A0"/>
                </a:solidFill>
              </a:rPr>
              <a:t>,D</a:t>
            </a:r>
            <a:r>
              <a:rPr lang="en-US" sz="2800" baseline="-25000" dirty="0">
                <a:solidFill>
                  <a:srgbClr val="7030A0"/>
                </a:solidFill>
              </a:rPr>
              <a:t>1</a:t>
            </a:r>
            <a:r>
              <a:rPr lang="en-US" sz="2800" dirty="0">
                <a:solidFill>
                  <a:srgbClr val="7030A0"/>
                </a:solidFill>
              </a:rPr>
              <a:t>  Conduct</a:t>
            </a:r>
          </a:p>
          <a:p>
            <a:r>
              <a:rPr lang="en-US" sz="2800" dirty="0" err="1">
                <a:solidFill>
                  <a:srgbClr val="00B0F0"/>
                </a:solidFill>
              </a:rPr>
              <a:t>v</a:t>
            </a:r>
            <a:r>
              <a:rPr lang="en-US" sz="2800" baseline="-25000" dirty="0" err="1">
                <a:solidFill>
                  <a:srgbClr val="00B0F0"/>
                </a:solidFill>
              </a:rPr>
              <a:t>d</a:t>
            </a:r>
            <a:r>
              <a:rPr lang="en-US" sz="2800" baseline="-250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= -</a:t>
            </a:r>
            <a:r>
              <a:rPr lang="en-US" sz="2800" dirty="0" err="1">
                <a:solidFill>
                  <a:srgbClr val="00B0F0"/>
                </a:solidFill>
              </a:rPr>
              <a:t>v</a:t>
            </a:r>
            <a:r>
              <a:rPr lang="en-US" sz="2800" baseline="-25000" dirty="0" err="1">
                <a:solidFill>
                  <a:srgbClr val="00B0F0"/>
                </a:solidFill>
              </a:rPr>
              <a:t>s</a:t>
            </a:r>
            <a:r>
              <a:rPr lang="en-US" sz="2800" baseline="-25000" dirty="0">
                <a:solidFill>
                  <a:srgbClr val="00B0F0"/>
                </a:solidFill>
              </a:rPr>
              <a:t>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baseline="-25000" dirty="0">
                <a:solidFill>
                  <a:srgbClr val="C00000"/>
                </a:solidFill>
              </a:rPr>
              <a:t>s  </a:t>
            </a:r>
            <a:r>
              <a:rPr lang="en-US" sz="2800" dirty="0">
                <a:solidFill>
                  <a:srgbClr val="C00000"/>
                </a:solidFill>
              </a:rPr>
              <a:t>= - I</a:t>
            </a:r>
            <a:r>
              <a:rPr lang="en-US" sz="2800" baseline="-25000" dirty="0">
                <a:solidFill>
                  <a:srgbClr val="C00000"/>
                </a:solidFill>
              </a:rPr>
              <a:t>d 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i</a:t>
            </a:r>
            <a:r>
              <a:rPr lang="en-US" sz="2800" baseline="-25000" dirty="0">
                <a:solidFill>
                  <a:srgbClr val="00B050"/>
                </a:solidFill>
              </a:rPr>
              <a:t>T1  </a:t>
            </a:r>
            <a:r>
              <a:rPr lang="en-US" sz="2800" dirty="0">
                <a:solidFill>
                  <a:srgbClr val="00B050"/>
                </a:solidFill>
              </a:rPr>
              <a:t>= 0</a:t>
            </a:r>
            <a:r>
              <a:rPr lang="en-US" sz="2800" baseline="-25000" dirty="0">
                <a:solidFill>
                  <a:srgbClr val="00B050"/>
                </a:solidFill>
              </a:rPr>
              <a:t>       </a:t>
            </a:r>
          </a:p>
          <a:p>
            <a:r>
              <a:rPr lang="en-US" sz="2800" baseline="-25000" dirty="0">
                <a:solidFill>
                  <a:srgbClr val="00B0F0"/>
                </a:solidFill>
              </a:rPr>
              <a:t>  </a:t>
            </a:r>
            <a:r>
              <a:rPr lang="en-US" sz="2800" dirty="0">
                <a:solidFill>
                  <a:srgbClr val="00B0F0"/>
                </a:solidFill>
              </a:rPr>
              <a:t>i</a:t>
            </a:r>
            <a:r>
              <a:rPr lang="en-US" sz="2800" baseline="-25000" dirty="0">
                <a:solidFill>
                  <a:srgbClr val="00B0F0"/>
                </a:solidFill>
              </a:rPr>
              <a:t>D2  </a:t>
            </a:r>
            <a:r>
              <a:rPr lang="en-US" sz="2800" dirty="0">
                <a:solidFill>
                  <a:srgbClr val="00B0F0"/>
                </a:solidFill>
              </a:rPr>
              <a:t>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2207" y="4012287"/>
            <a:ext cx="2514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</a:rPr>
              <a:t>2</a:t>
            </a:r>
            <a:r>
              <a:rPr lang="el-GR" sz="2400" u="sng" dirty="0">
                <a:solidFill>
                  <a:srgbClr val="C00000"/>
                </a:solidFill>
              </a:rPr>
              <a:t> π  → </a:t>
            </a:r>
            <a:r>
              <a:rPr lang="en-US" sz="2400" u="sng" dirty="0">
                <a:solidFill>
                  <a:srgbClr val="C00000"/>
                </a:solidFill>
              </a:rPr>
              <a:t>2</a:t>
            </a:r>
            <a:r>
              <a:rPr lang="el-GR" sz="2400" u="sng" dirty="0">
                <a:solidFill>
                  <a:srgbClr val="C00000"/>
                </a:solidFill>
              </a:rPr>
              <a:t> π  </a:t>
            </a:r>
            <a:r>
              <a:rPr lang="en-US" sz="2400" u="sng" dirty="0">
                <a:solidFill>
                  <a:srgbClr val="C00000"/>
                </a:solidFill>
              </a:rPr>
              <a:t>+</a:t>
            </a:r>
            <a:r>
              <a:rPr lang="el-GR" sz="2400" u="sng" dirty="0">
                <a:solidFill>
                  <a:srgbClr val="C00000"/>
                </a:solidFill>
              </a:rPr>
              <a:t>α</a:t>
            </a:r>
            <a:endParaRPr lang="en-US" sz="2400" u="sng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T</a:t>
            </a:r>
            <a:r>
              <a:rPr lang="en-US" sz="2800" baseline="-25000" dirty="0">
                <a:solidFill>
                  <a:srgbClr val="7030A0"/>
                </a:solidFill>
              </a:rPr>
              <a:t>2</a:t>
            </a:r>
            <a:r>
              <a:rPr lang="en-US" sz="2800" dirty="0">
                <a:solidFill>
                  <a:srgbClr val="7030A0"/>
                </a:solidFill>
              </a:rPr>
              <a:t>,D</a:t>
            </a:r>
            <a:r>
              <a:rPr lang="en-US" sz="2800" baseline="-25000" dirty="0">
                <a:solidFill>
                  <a:srgbClr val="7030A0"/>
                </a:solidFill>
              </a:rPr>
              <a:t>2</a:t>
            </a:r>
            <a:r>
              <a:rPr lang="en-US" sz="2800" dirty="0">
                <a:solidFill>
                  <a:srgbClr val="7030A0"/>
                </a:solidFill>
              </a:rPr>
              <a:t>  Conduct</a:t>
            </a:r>
          </a:p>
          <a:p>
            <a:r>
              <a:rPr lang="en-US" sz="2800" dirty="0" err="1">
                <a:solidFill>
                  <a:srgbClr val="00B0F0"/>
                </a:solidFill>
              </a:rPr>
              <a:t>v</a:t>
            </a:r>
            <a:r>
              <a:rPr lang="en-US" sz="2800" baseline="-25000" dirty="0" err="1">
                <a:solidFill>
                  <a:srgbClr val="00B0F0"/>
                </a:solidFill>
              </a:rPr>
              <a:t>d</a:t>
            </a:r>
            <a:r>
              <a:rPr lang="en-US" sz="2800" baseline="-250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= 0</a:t>
            </a:r>
            <a:r>
              <a:rPr lang="en-US" sz="2800" baseline="-25000" dirty="0">
                <a:solidFill>
                  <a:srgbClr val="00B0F0"/>
                </a:solidFill>
              </a:rPr>
              <a:t> ,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baseline="-25000" dirty="0">
                <a:solidFill>
                  <a:srgbClr val="C00000"/>
                </a:solidFill>
              </a:rPr>
              <a:t>s  </a:t>
            </a:r>
            <a:r>
              <a:rPr lang="en-US" sz="2800" dirty="0">
                <a:solidFill>
                  <a:srgbClr val="C00000"/>
                </a:solidFill>
              </a:rPr>
              <a:t>= 0</a:t>
            </a:r>
            <a:r>
              <a:rPr lang="en-US" sz="2800" baseline="-25000" dirty="0">
                <a:solidFill>
                  <a:srgbClr val="C00000"/>
                </a:solidFill>
              </a:rPr>
              <a:t> ,       </a:t>
            </a:r>
          </a:p>
          <a:p>
            <a:r>
              <a:rPr lang="en-US" sz="2800" baseline="-25000" dirty="0">
                <a:solidFill>
                  <a:srgbClr val="00B050"/>
                </a:solidFill>
              </a:rPr>
              <a:t>    </a:t>
            </a:r>
            <a:r>
              <a:rPr lang="en-US" sz="2800" dirty="0">
                <a:solidFill>
                  <a:srgbClr val="00B050"/>
                </a:solidFill>
              </a:rPr>
              <a:t>i</a:t>
            </a:r>
            <a:r>
              <a:rPr lang="en-US" sz="2800" baseline="-25000" dirty="0">
                <a:solidFill>
                  <a:srgbClr val="00B050"/>
                </a:solidFill>
              </a:rPr>
              <a:t>T1  </a:t>
            </a:r>
            <a:r>
              <a:rPr lang="en-US" sz="2800" dirty="0">
                <a:solidFill>
                  <a:srgbClr val="00B050"/>
                </a:solidFill>
              </a:rPr>
              <a:t>= 0</a:t>
            </a:r>
            <a:r>
              <a:rPr lang="en-US" sz="2800" baseline="-25000" dirty="0">
                <a:solidFill>
                  <a:srgbClr val="00B050"/>
                </a:solidFill>
              </a:rPr>
              <a:t>      </a:t>
            </a:r>
          </a:p>
          <a:p>
            <a:r>
              <a:rPr lang="en-US" sz="2800" baseline="-25000" dirty="0"/>
              <a:t>   </a:t>
            </a:r>
            <a:r>
              <a:rPr lang="en-US" sz="2800" dirty="0">
                <a:solidFill>
                  <a:srgbClr val="00B0F0"/>
                </a:solidFill>
              </a:rPr>
              <a:t>i</a:t>
            </a:r>
            <a:r>
              <a:rPr lang="en-US" sz="2800" baseline="-25000" dirty="0">
                <a:solidFill>
                  <a:srgbClr val="00B0F0"/>
                </a:solidFill>
              </a:rPr>
              <a:t>D2  </a:t>
            </a:r>
            <a:r>
              <a:rPr lang="en-US" sz="2800" dirty="0">
                <a:solidFill>
                  <a:srgbClr val="00B0F0"/>
                </a:solidFill>
              </a:rPr>
              <a:t>= I</a:t>
            </a:r>
            <a:r>
              <a:rPr lang="en-US" sz="2800" baseline="-25000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81300" y="588706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Load current i</a:t>
            </a:r>
            <a:r>
              <a:rPr lang="en-US" sz="2800" baseline="-25000" dirty="0">
                <a:solidFill>
                  <a:srgbClr val="00B0F0"/>
                </a:solidFill>
              </a:rPr>
              <a:t>d  </a:t>
            </a:r>
            <a:r>
              <a:rPr lang="en-US" sz="2800" dirty="0">
                <a:solidFill>
                  <a:srgbClr val="00B0F0"/>
                </a:solidFill>
              </a:rPr>
              <a:t>is constant at   I</a:t>
            </a:r>
            <a:r>
              <a:rPr lang="en-US" sz="2800" baseline="-25000" dirty="0">
                <a:solidFill>
                  <a:srgbClr val="00B0F0"/>
                </a:solidFill>
              </a:rPr>
              <a:t>d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1300" y="2438400"/>
            <a:ext cx="102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i</a:t>
            </a:r>
            <a:r>
              <a:rPr lang="en-US" sz="2000" baseline="-25000" dirty="0">
                <a:solidFill>
                  <a:srgbClr val="00B050"/>
                </a:solidFill>
              </a:rPr>
              <a:t>T2  </a:t>
            </a:r>
            <a:r>
              <a:rPr lang="en-US" sz="2000" dirty="0">
                <a:solidFill>
                  <a:srgbClr val="00B050"/>
                </a:solidFill>
              </a:rPr>
              <a:t>= 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1171" y="3017965"/>
            <a:ext cx="102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i</a:t>
            </a:r>
            <a:r>
              <a:rPr lang="en-US" sz="2000" baseline="-25000" dirty="0">
                <a:solidFill>
                  <a:srgbClr val="00B050"/>
                </a:solidFill>
              </a:rPr>
              <a:t>D1  </a:t>
            </a:r>
            <a:r>
              <a:rPr lang="en-US" sz="2000" dirty="0">
                <a:solidFill>
                  <a:srgbClr val="00B050"/>
                </a:solidFill>
              </a:rPr>
              <a:t>= 0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37129" y="6178391"/>
            <a:ext cx="102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i</a:t>
            </a:r>
            <a:r>
              <a:rPr lang="en-US" sz="2000" baseline="-25000" dirty="0">
                <a:solidFill>
                  <a:srgbClr val="00B050"/>
                </a:solidFill>
              </a:rPr>
              <a:t>D1  </a:t>
            </a:r>
            <a:r>
              <a:rPr lang="en-US" sz="2000" dirty="0">
                <a:solidFill>
                  <a:srgbClr val="00B050"/>
                </a:solidFill>
              </a:rPr>
              <a:t>= I</a:t>
            </a:r>
            <a:r>
              <a:rPr lang="en-US" sz="2000" baseline="-25000" dirty="0">
                <a:solidFill>
                  <a:srgbClr val="00B050"/>
                </a:solidFill>
              </a:rPr>
              <a:t>d</a:t>
            </a:r>
            <a:endParaRPr lang="en-US" sz="20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4287811" y="5638800"/>
            <a:ext cx="102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i</a:t>
            </a:r>
            <a:r>
              <a:rPr lang="en-US" sz="2000" baseline="-25000" dirty="0">
                <a:solidFill>
                  <a:srgbClr val="00B050"/>
                </a:solidFill>
              </a:rPr>
              <a:t>T2  </a:t>
            </a:r>
            <a:r>
              <a:rPr lang="en-US" sz="2000" dirty="0">
                <a:solidFill>
                  <a:srgbClr val="00B050"/>
                </a:solidFill>
              </a:rPr>
              <a:t>= I</a:t>
            </a:r>
            <a:r>
              <a:rPr lang="en-US" sz="2000" baseline="-25000" dirty="0">
                <a:solidFill>
                  <a:srgbClr val="00B050"/>
                </a:solidFill>
              </a:rPr>
              <a:t>d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7600161" y="5656289"/>
            <a:ext cx="102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i</a:t>
            </a:r>
            <a:r>
              <a:rPr lang="en-US" sz="2000" baseline="-25000" dirty="0">
                <a:solidFill>
                  <a:srgbClr val="00B050"/>
                </a:solidFill>
              </a:rPr>
              <a:t>T2  </a:t>
            </a:r>
            <a:r>
              <a:rPr lang="en-US" sz="2000" dirty="0">
                <a:solidFill>
                  <a:srgbClr val="00B050"/>
                </a:solidFill>
              </a:rPr>
              <a:t>= I</a:t>
            </a:r>
            <a:r>
              <a:rPr lang="en-US" sz="2000" baseline="-25000" dirty="0">
                <a:solidFill>
                  <a:srgbClr val="00B050"/>
                </a:solidFill>
              </a:rPr>
              <a:t>d</a:t>
            </a:r>
            <a:endParaRPr lang="en-US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365BD-1C16-423E-8281-687764F035D9}"/>
              </a:ext>
            </a:extLst>
          </p:cNvPr>
          <p:cNvSpPr txBox="1"/>
          <p:nvPr/>
        </p:nvSpPr>
        <p:spPr>
          <a:xfrm>
            <a:off x="10668000" y="1981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Vs, vd,id,is,it1,vt1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uiExpand="1" build="p"/>
      <p:bldP spid="10" grpId="0" build="p"/>
      <p:bldP spid="11" grpId="0" build="p"/>
      <p:bldP spid="5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Half-waving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4111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Three phase half wave controlled rectifier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</a:rPr>
              <a:t>1</a:t>
            </a:r>
            <a:r>
              <a:rPr lang="en-US" sz="2800" b="1" dirty="0">
                <a:solidFill>
                  <a:srgbClr val="00B050"/>
                </a:solidFill>
              </a:rPr>
              <a:t> is fired at  </a:t>
            </a:r>
            <a:r>
              <a:rPr lang="el-GR" sz="2800" b="1" dirty="0">
                <a:solidFill>
                  <a:srgbClr val="00B050"/>
                </a:solidFill>
              </a:rPr>
              <a:t>π</a:t>
            </a:r>
            <a:r>
              <a:rPr lang="en-US" sz="2800" b="1" dirty="0">
                <a:solidFill>
                  <a:srgbClr val="00B050"/>
                </a:solidFill>
              </a:rPr>
              <a:t>/6 +  </a:t>
            </a:r>
            <a:r>
              <a:rPr lang="el-GR" sz="2800" b="1" dirty="0">
                <a:solidFill>
                  <a:srgbClr val="00B050"/>
                </a:solidFill>
              </a:rPr>
              <a:t>α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</a:rPr>
              <a:t>3</a:t>
            </a:r>
            <a:r>
              <a:rPr lang="en-US" sz="2800" b="1" dirty="0">
                <a:solidFill>
                  <a:srgbClr val="00B050"/>
                </a:solidFill>
              </a:rPr>
              <a:t> is reverse biased and turned off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d</a:t>
            </a:r>
            <a:r>
              <a:rPr lang="en-US" b="1" dirty="0">
                <a:solidFill>
                  <a:srgbClr val="00B050"/>
                </a:solidFill>
              </a:rPr>
              <a:t> = v</a:t>
            </a:r>
            <a:r>
              <a:rPr lang="en-US" b="1" baseline="-25000" dirty="0">
                <a:solidFill>
                  <a:srgbClr val="00B050"/>
                </a:solidFill>
              </a:rPr>
              <a:t>an,     </a:t>
            </a:r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T1</a:t>
            </a:r>
            <a:r>
              <a:rPr lang="en-US" b="1" dirty="0">
                <a:solidFill>
                  <a:srgbClr val="00B050"/>
                </a:solidFill>
              </a:rPr>
              <a:t> = 0,     i</a:t>
            </a:r>
            <a:r>
              <a:rPr lang="en-US" b="1" baseline="-25000" dirty="0">
                <a:solidFill>
                  <a:srgbClr val="00B050"/>
                </a:solidFill>
              </a:rPr>
              <a:t>T1</a:t>
            </a:r>
            <a:r>
              <a:rPr lang="en-US" b="1" dirty="0">
                <a:solidFill>
                  <a:srgbClr val="00B050"/>
                </a:solidFill>
              </a:rPr>
              <a:t> = i</a:t>
            </a:r>
            <a:r>
              <a:rPr lang="en-US" b="1" baseline="-25000" dirty="0">
                <a:solidFill>
                  <a:srgbClr val="00B050"/>
                </a:solidFill>
              </a:rPr>
              <a:t>d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endParaRPr lang="en-US" b="1" baseline="-25000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is fired at  5</a:t>
            </a:r>
            <a:r>
              <a:rPr lang="el-GR" b="1" dirty="0">
                <a:solidFill>
                  <a:srgbClr val="C00000"/>
                </a:solidFill>
              </a:rPr>
              <a:t>π</a:t>
            </a:r>
            <a:r>
              <a:rPr lang="en-US" b="1" dirty="0">
                <a:solidFill>
                  <a:srgbClr val="C00000"/>
                </a:solidFill>
              </a:rPr>
              <a:t>/6  +  </a:t>
            </a:r>
            <a:r>
              <a:rPr lang="el-GR" b="1" dirty="0">
                <a:solidFill>
                  <a:srgbClr val="C00000"/>
                </a:solidFill>
              </a:rPr>
              <a:t>α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is reverse biased and turned off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d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bn</a:t>
            </a:r>
            <a:r>
              <a:rPr lang="en-US" b="1" baseline="-25000" dirty="0">
                <a:solidFill>
                  <a:srgbClr val="C00000"/>
                </a:solidFill>
              </a:rPr>
              <a:t>, 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T1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ab</a:t>
            </a:r>
            <a:r>
              <a:rPr lang="en-US" b="1" baseline="-25000" dirty="0">
                <a:solidFill>
                  <a:srgbClr val="C00000"/>
                </a:solidFill>
              </a:rPr>
              <a:t>,  </a:t>
            </a:r>
            <a:r>
              <a:rPr lang="en-US" b="1" dirty="0">
                <a:solidFill>
                  <a:srgbClr val="C00000"/>
                </a:solidFill>
              </a:rPr>
              <a:t> i</a:t>
            </a:r>
            <a:r>
              <a:rPr lang="en-US" b="1" baseline="-25000" dirty="0">
                <a:solidFill>
                  <a:srgbClr val="C00000"/>
                </a:solidFill>
              </a:rPr>
              <a:t>T2</a:t>
            </a:r>
            <a:r>
              <a:rPr lang="en-US" b="1" dirty="0">
                <a:solidFill>
                  <a:srgbClr val="C00000"/>
                </a:solidFill>
              </a:rPr>
              <a:t> = i</a:t>
            </a:r>
            <a:r>
              <a:rPr lang="en-US" b="1" baseline="-25000" dirty="0">
                <a:solidFill>
                  <a:srgbClr val="C00000"/>
                </a:solidFill>
              </a:rPr>
              <a:t>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 is fired at  9</a:t>
            </a:r>
            <a:r>
              <a:rPr lang="el-GR" b="1" dirty="0">
                <a:solidFill>
                  <a:srgbClr val="0070C0"/>
                </a:solidFill>
              </a:rPr>
              <a:t>π</a:t>
            </a:r>
            <a:r>
              <a:rPr lang="en-US" b="1" dirty="0">
                <a:solidFill>
                  <a:srgbClr val="0070C0"/>
                </a:solidFill>
              </a:rPr>
              <a:t>/6  +  </a:t>
            </a:r>
            <a:r>
              <a:rPr lang="el-GR" b="1" dirty="0">
                <a:solidFill>
                  <a:srgbClr val="0070C0"/>
                </a:solidFill>
              </a:rPr>
              <a:t>α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is reverse biased and turned off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v</a:t>
            </a:r>
            <a:r>
              <a:rPr lang="en-US" b="1" baseline="-25000" dirty="0" err="1">
                <a:solidFill>
                  <a:srgbClr val="0070C0"/>
                </a:solidFill>
              </a:rPr>
              <a:t>d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v</a:t>
            </a:r>
            <a:r>
              <a:rPr lang="en-US" b="1" baseline="-25000" dirty="0" err="1">
                <a:solidFill>
                  <a:srgbClr val="0070C0"/>
                </a:solidFill>
              </a:rPr>
              <a:t>cn</a:t>
            </a:r>
            <a:r>
              <a:rPr lang="en-US" b="1" baseline="-25000" dirty="0">
                <a:solidFill>
                  <a:srgbClr val="0070C0"/>
                </a:solidFill>
              </a:rPr>
              <a:t>,  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b="1" baseline="-25000" dirty="0">
                <a:solidFill>
                  <a:srgbClr val="0070C0"/>
                </a:solidFill>
              </a:rPr>
              <a:t>T1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v</a:t>
            </a:r>
            <a:r>
              <a:rPr lang="en-US" b="1" baseline="-25000" dirty="0" err="1">
                <a:solidFill>
                  <a:srgbClr val="0070C0"/>
                </a:solidFill>
              </a:rPr>
              <a:t>ac</a:t>
            </a:r>
            <a:r>
              <a:rPr lang="en-US" b="1" baseline="-25000" dirty="0">
                <a:solidFill>
                  <a:srgbClr val="0070C0"/>
                </a:solidFill>
              </a:rPr>
              <a:t>,  </a:t>
            </a:r>
            <a:r>
              <a:rPr lang="en-US" b="1" dirty="0">
                <a:solidFill>
                  <a:srgbClr val="0070C0"/>
                </a:solidFill>
              </a:rPr>
              <a:t> i</a:t>
            </a:r>
            <a:r>
              <a:rPr lang="en-US" b="1" baseline="-25000" dirty="0">
                <a:solidFill>
                  <a:srgbClr val="0070C0"/>
                </a:solidFill>
              </a:rPr>
              <a:t>T3</a:t>
            </a:r>
            <a:r>
              <a:rPr lang="en-US" b="1" dirty="0">
                <a:solidFill>
                  <a:srgbClr val="0070C0"/>
                </a:solidFill>
              </a:rPr>
              <a:t> = i</a:t>
            </a:r>
            <a:r>
              <a:rPr lang="en-US" b="1" baseline="-25000" dirty="0">
                <a:solidFill>
                  <a:srgbClr val="0070C0"/>
                </a:solidFill>
              </a:rPr>
              <a:t>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390465"/>
              </p:ext>
            </p:extLst>
          </p:nvPr>
        </p:nvGraphicFramePr>
        <p:xfrm>
          <a:off x="5181600" y="685800"/>
          <a:ext cx="39624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78503" imgH="1907221" progId="">
                  <p:embed/>
                </p:oleObj>
              </mc:Choice>
              <mc:Fallback>
                <p:oleObj name="Visio" r:id="rId2" imgW="1978503" imgH="1907221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85800"/>
                        <a:ext cx="3962400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3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700" b="1" u="sng" dirty="0">
                <a:solidFill>
                  <a:srgbClr val="C00000"/>
                </a:solidFill>
              </a:rPr>
              <a:t>Single Quadrant Converters -Half Controlled converters  </a:t>
            </a:r>
            <a:r>
              <a:rPr lang="en-US" sz="2700" u="sng" dirty="0"/>
              <a:t>  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91600" cy="61868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Asymmetrical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53" y="1219199"/>
            <a:ext cx="3048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α</a:t>
            </a:r>
            <a:r>
              <a:rPr lang="en-US" sz="2400" u="sng" dirty="0">
                <a:solidFill>
                  <a:srgbClr val="C00000"/>
                </a:solidFill>
              </a:rPr>
              <a:t> </a:t>
            </a:r>
            <a:r>
              <a:rPr lang="el-GR" sz="2400" u="sng" dirty="0">
                <a:solidFill>
                  <a:srgbClr val="C00000"/>
                </a:solidFill>
              </a:rPr>
              <a:t>→</a:t>
            </a:r>
            <a:r>
              <a:rPr lang="en-US" sz="2400" u="sng" dirty="0">
                <a:solidFill>
                  <a:srgbClr val="C00000"/>
                </a:solidFill>
              </a:rPr>
              <a:t> </a:t>
            </a:r>
            <a:r>
              <a:rPr lang="el-GR" sz="2400" u="sng" dirty="0">
                <a:solidFill>
                  <a:srgbClr val="C00000"/>
                </a:solidFill>
              </a:rPr>
              <a:t>π</a:t>
            </a:r>
            <a:endParaRPr lang="en-US" sz="2400" u="sng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T</a:t>
            </a:r>
            <a:r>
              <a:rPr lang="en-US" sz="2800" baseline="-25000" dirty="0">
                <a:solidFill>
                  <a:srgbClr val="00B0F0"/>
                </a:solidFill>
              </a:rPr>
              <a:t>1</a:t>
            </a:r>
            <a:r>
              <a:rPr lang="en-US" sz="2800" dirty="0">
                <a:solidFill>
                  <a:srgbClr val="00B0F0"/>
                </a:solidFill>
              </a:rPr>
              <a:t>andD</a:t>
            </a:r>
            <a:r>
              <a:rPr lang="en-US" sz="2800" baseline="-25000" dirty="0">
                <a:solidFill>
                  <a:srgbClr val="00B0F0"/>
                </a:solidFill>
              </a:rPr>
              <a:t>2</a:t>
            </a:r>
            <a:r>
              <a:rPr lang="en-US" sz="2800" dirty="0">
                <a:solidFill>
                  <a:srgbClr val="00B0F0"/>
                </a:solidFill>
              </a:rPr>
              <a:t>  Conduct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d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=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s</a:t>
            </a:r>
            <a:endParaRPr lang="en-US" sz="2800" baseline="-250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i</a:t>
            </a:r>
            <a:r>
              <a:rPr lang="en-US" sz="2800" baseline="-25000" dirty="0">
                <a:solidFill>
                  <a:srgbClr val="7030A0"/>
                </a:solidFill>
              </a:rPr>
              <a:t>s  </a:t>
            </a:r>
            <a:r>
              <a:rPr lang="en-US" sz="2800" dirty="0">
                <a:solidFill>
                  <a:srgbClr val="7030A0"/>
                </a:solidFill>
              </a:rPr>
              <a:t>= + I</a:t>
            </a:r>
            <a:r>
              <a:rPr lang="en-US" sz="2800" baseline="-25000" dirty="0">
                <a:solidFill>
                  <a:srgbClr val="7030A0"/>
                </a:solidFill>
              </a:rPr>
              <a:t>d</a:t>
            </a:r>
            <a:endParaRPr lang="en-US" sz="2400" baseline="-25000" dirty="0">
              <a:solidFill>
                <a:srgbClr val="7030A0"/>
              </a:solidFill>
            </a:endParaRPr>
          </a:p>
          <a:p>
            <a:r>
              <a:rPr lang="en-US" sz="2800" dirty="0"/>
              <a:t>                </a:t>
            </a:r>
            <a:r>
              <a:rPr lang="en-US" sz="2800" dirty="0">
                <a:solidFill>
                  <a:srgbClr val="00B0F0"/>
                </a:solidFill>
              </a:rPr>
              <a:t>i</a:t>
            </a:r>
            <a:r>
              <a:rPr lang="en-US" sz="2800" baseline="-25000" dirty="0">
                <a:solidFill>
                  <a:srgbClr val="00B0F0"/>
                </a:solidFill>
              </a:rPr>
              <a:t>T1  </a:t>
            </a:r>
            <a:r>
              <a:rPr lang="en-US" sz="2800" dirty="0">
                <a:solidFill>
                  <a:srgbClr val="00B0F0"/>
                </a:solidFill>
              </a:rPr>
              <a:t>= I</a:t>
            </a:r>
            <a:r>
              <a:rPr lang="en-US" sz="2800" baseline="-25000" dirty="0">
                <a:solidFill>
                  <a:srgbClr val="00B0F0"/>
                </a:solidFill>
              </a:rPr>
              <a:t>d </a:t>
            </a:r>
            <a:endParaRPr lang="en-US" sz="2400" baseline="-250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i</a:t>
            </a:r>
            <a:r>
              <a:rPr lang="en-US" sz="2800" baseline="-25000" dirty="0">
                <a:solidFill>
                  <a:srgbClr val="00B050"/>
                </a:solidFill>
              </a:rPr>
              <a:t>D2  </a:t>
            </a:r>
            <a:r>
              <a:rPr lang="en-US" sz="2800" dirty="0">
                <a:solidFill>
                  <a:srgbClr val="00B050"/>
                </a:solidFill>
              </a:rPr>
              <a:t>= I</a:t>
            </a:r>
            <a:r>
              <a:rPr lang="en-US" sz="2800" baseline="-25000" dirty="0">
                <a:solidFill>
                  <a:srgbClr val="00B050"/>
                </a:solidFill>
              </a:rPr>
              <a:t>d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5353" y="1434642"/>
            <a:ext cx="242566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 → π </a:t>
            </a:r>
            <a:r>
              <a:rPr lang="en-US" sz="2400" u="sng" dirty="0">
                <a:solidFill>
                  <a:srgbClr val="C00000"/>
                </a:solidFill>
              </a:rPr>
              <a:t>+</a:t>
            </a:r>
            <a:r>
              <a:rPr lang="el-GR" sz="2400" u="sng" dirty="0">
                <a:solidFill>
                  <a:srgbClr val="C00000"/>
                </a:solidFill>
              </a:rPr>
              <a:t>α</a:t>
            </a:r>
            <a:r>
              <a:rPr lang="en-US" sz="2400" u="sng" dirty="0">
                <a:solidFill>
                  <a:srgbClr val="C00000"/>
                </a:solidFill>
              </a:rPr>
              <a:t>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D</a:t>
            </a:r>
            <a:r>
              <a:rPr lang="en-US" sz="2800" baseline="-25000" dirty="0">
                <a:solidFill>
                  <a:srgbClr val="00B0F0"/>
                </a:solidFill>
              </a:rPr>
              <a:t>1</a:t>
            </a:r>
            <a:r>
              <a:rPr lang="en-US" sz="2800" dirty="0">
                <a:solidFill>
                  <a:srgbClr val="00B0F0"/>
                </a:solidFill>
              </a:rPr>
              <a:t>, D</a:t>
            </a:r>
            <a:r>
              <a:rPr lang="en-US" sz="2800" baseline="-25000" dirty="0">
                <a:solidFill>
                  <a:srgbClr val="00B0F0"/>
                </a:solidFill>
              </a:rPr>
              <a:t>2</a:t>
            </a:r>
            <a:r>
              <a:rPr lang="en-US" sz="2800" dirty="0">
                <a:solidFill>
                  <a:srgbClr val="00B0F0"/>
                </a:solidFill>
              </a:rPr>
              <a:t>  Conduct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d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= 0</a:t>
            </a:r>
            <a:endParaRPr lang="en-US" sz="2800" baseline="-250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i</a:t>
            </a:r>
            <a:r>
              <a:rPr lang="en-US" sz="2800" baseline="-25000" dirty="0">
                <a:solidFill>
                  <a:srgbClr val="7030A0"/>
                </a:solidFill>
              </a:rPr>
              <a:t>s  </a:t>
            </a:r>
            <a:r>
              <a:rPr lang="en-US" sz="2800" dirty="0">
                <a:solidFill>
                  <a:srgbClr val="7030A0"/>
                </a:solidFill>
              </a:rPr>
              <a:t>= 0</a:t>
            </a:r>
            <a:endParaRPr lang="en-US" sz="2400" baseline="-250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i</a:t>
            </a:r>
            <a:r>
              <a:rPr lang="en-US" sz="2800" baseline="-25000" dirty="0">
                <a:solidFill>
                  <a:srgbClr val="00B0F0"/>
                </a:solidFill>
              </a:rPr>
              <a:t>T1  </a:t>
            </a:r>
            <a:r>
              <a:rPr lang="en-US" sz="2800" dirty="0">
                <a:solidFill>
                  <a:srgbClr val="00B0F0"/>
                </a:solidFill>
              </a:rPr>
              <a:t>=0</a:t>
            </a:r>
            <a:r>
              <a:rPr lang="en-US" sz="2800" baseline="-25000" dirty="0">
                <a:solidFill>
                  <a:srgbClr val="00B0F0"/>
                </a:solidFill>
              </a:rPr>
              <a:t>    </a:t>
            </a:r>
          </a:p>
          <a:p>
            <a:r>
              <a:rPr lang="en-US" sz="2800" baseline="-25000" dirty="0">
                <a:solidFill>
                  <a:srgbClr val="00B050"/>
                </a:solidFill>
              </a:rPr>
              <a:t>    </a:t>
            </a:r>
            <a:r>
              <a:rPr lang="en-US" sz="2800" dirty="0">
                <a:solidFill>
                  <a:srgbClr val="00B050"/>
                </a:solidFill>
              </a:rPr>
              <a:t>i</a:t>
            </a:r>
            <a:r>
              <a:rPr lang="en-US" sz="2800" baseline="-25000" dirty="0">
                <a:solidFill>
                  <a:srgbClr val="00B050"/>
                </a:solidFill>
              </a:rPr>
              <a:t>D2  </a:t>
            </a:r>
            <a:r>
              <a:rPr lang="en-US" sz="2800" dirty="0">
                <a:solidFill>
                  <a:srgbClr val="00B050"/>
                </a:solidFill>
              </a:rPr>
              <a:t>= I</a:t>
            </a:r>
            <a:r>
              <a:rPr lang="en-US" sz="2800" baseline="-25000" dirty="0">
                <a:solidFill>
                  <a:srgbClr val="00B050"/>
                </a:solidFill>
              </a:rPr>
              <a:t>d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052" y="4343400"/>
            <a:ext cx="289634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u="sng" dirty="0">
                <a:solidFill>
                  <a:srgbClr val="C00000"/>
                </a:solidFill>
              </a:rPr>
              <a:t>π  </a:t>
            </a:r>
            <a:r>
              <a:rPr lang="en-US" sz="2400" u="sng" dirty="0">
                <a:solidFill>
                  <a:srgbClr val="C00000"/>
                </a:solidFill>
              </a:rPr>
              <a:t>+</a:t>
            </a:r>
            <a:r>
              <a:rPr lang="el-GR" sz="2400" u="sng" dirty="0">
                <a:solidFill>
                  <a:srgbClr val="C00000"/>
                </a:solidFill>
              </a:rPr>
              <a:t>α</a:t>
            </a:r>
            <a:r>
              <a:rPr lang="en-US" sz="2400" u="sng" dirty="0">
                <a:solidFill>
                  <a:srgbClr val="C00000"/>
                </a:solidFill>
              </a:rPr>
              <a:t> </a:t>
            </a:r>
            <a:r>
              <a:rPr lang="el-GR" sz="2400" u="sng" dirty="0">
                <a:solidFill>
                  <a:srgbClr val="C00000"/>
                </a:solidFill>
              </a:rPr>
              <a:t> →</a:t>
            </a:r>
            <a:r>
              <a:rPr lang="en-US" sz="2400" u="sng" dirty="0">
                <a:solidFill>
                  <a:srgbClr val="C00000"/>
                </a:solidFill>
              </a:rPr>
              <a:t> 2</a:t>
            </a:r>
            <a:r>
              <a:rPr lang="el-GR" sz="2400" u="sng" dirty="0">
                <a:solidFill>
                  <a:srgbClr val="C00000"/>
                </a:solidFill>
              </a:rPr>
              <a:t> π </a:t>
            </a:r>
            <a:endParaRPr lang="en-US" sz="2400" u="sng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T</a:t>
            </a:r>
            <a:r>
              <a:rPr lang="en-US" sz="2800" baseline="-25000" dirty="0">
                <a:solidFill>
                  <a:srgbClr val="00B0F0"/>
                </a:solidFill>
              </a:rPr>
              <a:t>2</a:t>
            </a:r>
            <a:r>
              <a:rPr lang="en-US" sz="2800" dirty="0">
                <a:solidFill>
                  <a:srgbClr val="00B0F0"/>
                </a:solidFill>
              </a:rPr>
              <a:t>,D</a:t>
            </a:r>
            <a:r>
              <a:rPr lang="en-US" sz="2800" baseline="-25000" dirty="0">
                <a:solidFill>
                  <a:srgbClr val="00B0F0"/>
                </a:solidFill>
              </a:rPr>
              <a:t>1</a:t>
            </a:r>
            <a:r>
              <a:rPr lang="en-US" sz="2800" dirty="0">
                <a:solidFill>
                  <a:srgbClr val="00B0F0"/>
                </a:solidFill>
              </a:rPr>
              <a:t>  Conduct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d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= -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s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i</a:t>
            </a:r>
            <a:r>
              <a:rPr lang="en-US" sz="2800" baseline="-25000" dirty="0">
                <a:solidFill>
                  <a:srgbClr val="7030A0"/>
                </a:solidFill>
              </a:rPr>
              <a:t>s  </a:t>
            </a:r>
            <a:r>
              <a:rPr lang="en-US" sz="2800" dirty="0">
                <a:solidFill>
                  <a:srgbClr val="7030A0"/>
                </a:solidFill>
              </a:rPr>
              <a:t>= - I</a:t>
            </a:r>
            <a:r>
              <a:rPr lang="en-US" sz="2800" baseline="-25000" dirty="0">
                <a:solidFill>
                  <a:srgbClr val="7030A0"/>
                </a:solidFill>
              </a:rPr>
              <a:t>d </a:t>
            </a:r>
            <a:endParaRPr lang="en-US" sz="2400" baseline="-250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i</a:t>
            </a:r>
            <a:r>
              <a:rPr lang="en-US" sz="2800" baseline="-25000" dirty="0">
                <a:solidFill>
                  <a:srgbClr val="00B0F0"/>
                </a:solidFill>
              </a:rPr>
              <a:t>T1  </a:t>
            </a:r>
            <a:r>
              <a:rPr lang="en-US" sz="2800" dirty="0">
                <a:solidFill>
                  <a:srgbClr val="00B0F0"/>
                </a:solidFill>
              </a:rPr>
              <a:t>= 0</a:t>
            </a:r>
            <a:r>
              <a:rPr lang="en-US" sz="2800" baseline="-25000" dirty="0">
                <a:solidFill>
                  <a:srgbClr val="00B0F0"/>
                </a:solidFill>
              </a:rPr>
              <a:t>     </a:t>
            </a:r>
          </a:p>
          <a:p>
            <a:r>
              <a:rPr lang="en-US" sz="2800" baseline="-25000" dirty="0">
                <a:solidFill>
                  <a:srgbClr val="00B050"/>
                </a:solidFill>
              </a:rPr>
              <a:t>    </a:t>
            </a:r>
            <a:r>
              <a:rPr lang="en-US" sz="2800" dirty="0">
                <a:solidFill>
                  <a:srgbClr val="00B050"/>
                </a:solidFill>
              </a:rPr>
              <a:t>i</a:t>
            </a:r>
            <a:r>
              <a:rPr lang="en-US" sz="2800" baseline="-25000" dirty="0">
                <a:solidFill>
                  <a:srgbClr val="00B050"/>
                </a:solidFill>
              </a:rPr>
              <a:t>D2  </a:t>
            </a:r>
            <a:r>
              <a:rPr lang="en-US" sz="2800" dirty="0">
                <a:solidFill>
                  <a:srgbClr val="00B050"/>
                </a:solidFill>
              </a:rPr>
              <a:t>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4177843"/>
            <a:ext cx="3289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</a:rPr>
              <a:t>2</a:t>
            </a:r>
            <a:r>
              <a:rPr lang="el-GR" sz="2400" u="sng" dirty="0">
                <a:solidFill>
                  <a:srgbClr val="C00000"/>
                </a:solidFill>
              </a:rPr>
              <a:t> π  → </a:t>
            </a:r>
            <a:r>
              <a:rPr lang="en-US" sz="2400" u="sng" dirty="0">
                <a:solidFill>
                  <a:srgbClr val="C00000"/>
                </a:solidFill>
              </a:rPr>
              <a:t>2</a:t>
            </a:r>
            <a:r>
              <a:rPr lang="el-GR" sz="2400" u="sng" dirty="0">
                <a:solidFill>
                  <a:srgbClr val="C00000"/>
                </a:solidFill>
              </a:rPr>
              <a:t> π  </a:t>
            </a:r>
            <a:r>
              <a:rPr lang="en-US" sz="2400" u="sng" dirty="0">
                <a:solidFill>
                  <a:srgbClr val="C00000"/>
                </a:solidFill>
              </a:rPr>
              <a:t>+</a:t>
            </a:r>
            <a:r>
              <a:rPr lang="el-GR" sz="2400" u="sng" dirty="0">
                <a:solidFill>
                  <a:srgbClr val="C00000"/>
                </a:solidFill>
              </a:rPr>
              <a:t>α</a:t>
            </a:r>
            <a:endParaRPr lang="en-US" sz="2400" u="sng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D</a:t>
            </a:r>
            <a:r>
              <a:rPr lang="en-US" sz="2800" baseline="-25000" dirty="0">
                <a:solidFill>
                  <a:srgbClr val="00B0F0"/>
                </a:solidFill>
              </a:rPr>
              <a:t>1 </a:t>
            </a:r>
            <a:r>
              <a:rPr lang="en-US" sz="2800" dirty="0">
                <a:solidFill>
                  <a:srgbClr val="00B0F0"/>
                </a:solidFill>
              </a:rPr>
              <a:t>, D</a:t>
            </a:r>
            <a:r>
              <a:rPr lang="en-US" sz="2800" baseline="-25000" dirty="0">
                <a:solidFill>
                  <a:srgbClr val="00B0F0"/>
                </a:solidFill>
              </a:rPr>
              <a:t>2</a:t>
            </a:r>
            <a:r>
              <a:rPr lang="en-US" sz="2800" dirty="0">
                <a:solidFill>
                  <a:srgbClr val="00B0F0"/>
                </a:solidFill>
              </a:rPr>
              <a:t>  Conduct</a:t>
            </a:r>
          </a:p>
          <a:p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d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= 0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i</a:t>
            </a:r>
            <a:r>
              <a:rPr lang="en-US" sz="2800" baseline="-25000" dirty="0">
                <a:solidFill>
                  <a:srgbClr val="7030A0"/>
                </a:solidFill>
              </a:rPr>
              <a:t>s  </a:t>
            </a:r>
            <a:r>
              <a:rPr lang="en-US" sz="2800" dirty="0">
                <a:solidFill>
                  <a:srgbClr val="7030A0"/>
                </a:solidFill>
              </a:rPr>
              <a:t>= 0</a:t>
            </a:r>
            <a:r>
              <a:rPr lang="en-US" sz="2800" baseline="-25000" dirty="0">
                <a:solidFill>
                  <a:srgbClr val="7030A0"/>
                </a:solidFill>
              </a:rPr>
              <a:t> ,        </a:t>
            </a:r>
          </a:p>
          <a:p>
            <a:r>
              <a:rPr lang="en-US" sz="2800" baseline="-25000" dirty="0"/>
              <a:t>   </a:t>
            </a:r>
            <a:r>
              <a:rPr lang="en-US" sz="2800" dirty="0">
                <a:solidFill>
                  <a:srgbClr val="00B0F0"/>
                </a:solidFill>
              </a:rPr>
              <a:t>i</a:t>
            </a:r>
            <a:r>
              <a:rPr lang="en-US" sz="2800" baseline="-25000" dirty="0">
                <a:solidFill>
                  <a:srgbClr val="00B0F0"/>
                </a:solidFill>
              </a:rPr>
              <a:t>T1  </a:t>
            </a:r>
            <a:r>
              <a:rPr lang="en-US" sz="2800" dirty="0">
                <a:solidFill>
                  <a:srgbClr val="00B0F0"/>
                </a:solidFill>
              </a:rPr>
              <a:t>= 0</a:t>
            </a:r>
            <a:r>
              <a:rPr lang="en-US" sz="2800" baseline="-25000" dirty="0">
                <a:solidFill>
                  <a:srgbClr val="00B0F0"/>
                </a:solidFill>
              </a:rPr>
              <a:t>     </a:t>
            </a:r>
          </a:p>
          <a:p>
            <a:r>
              <a:rPr lang="en-US" sz="2800" baseline="-25000" dirty="0">
                <a:solidFill>
                  <a:srgbClr val="00B050"/>
                </a:solidFill>
              </a:rPr>
              <a:t>    </a:t>
            </a:r>
            <a:r>
              <a:rPr lang="en-US" sz="2800" dirty="0">
                <a:solidFill>
                  <a:srgbClr val="00B050"/>
                </a:solidFill>
              </a:rPr>
              <a:t>i</a:t>
            </a:r>
            <a:r>
              <a:rPr lang="en-US" sz="2800" baseline="-25000" dirty="0">
                <a:solidFill>
                  <a:srgbClr val="00B050"/>
                </a:solidFill>
              </a:rPr>
              <a:t>D2  </a:t>
            </a:r>
            <a:r>
              <a:rPr lang="en-US" sz="2800" dirty="0">
                <a:solidFill>
                  <a:srgbClr val="00B050"/>
                </a:solidFill>
              </a:rPr>
              <a:t>= I</a:t>
            </a:r>
            <a:r>
              <a:rPr lang="en-US" sz="2800" baseline="-25000" dirty="0">
                <a:solidFill>
                  <a:srgbClr val="00B050"/>
                </a:solidFill>
              </a:rPr>
              <a:t>d</a:t>
            </a:r>
            <a:endParaRPr 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037076"/>
              </p:ext>
            </p:extLst>
          </p:nvPr>
        </p:nvGraphicFramePr>
        <p:xfrm>
          <a:off x="5905500" y="5334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88411" imgH="1552471" progId="">
                  <p:embed/>
                </p:oleObj>
              </mc:Choice>
              <mc:Fallback>
                <p:oleObj name="Visio" r:id="rId2" imgW="1888411" imgH="1552471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533400"/>
                        <a:ext cx="30480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90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55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Performance parameters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DC Side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Average load voltage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b="1" dirty="0">
                <a:solidFill>
                  <a:srgbClr val="00B050"/>
                </a:solidFill>
              </a:rPr>
              <a:t>Average Power through the converter 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P = </a:t>
            </a:r>
            <a:r>
              <a:rPr lang="en-US" sz="3600" b="1" dirty="0" err="1">
                <a:solidFill>
                  <a:srgbClr val="C00000"/>
                </a:solidFill>
              </a:rPr>
              <a:t>V</a:t>
            </a:r>
            <a:r>
              <a:rPr lang="en-US" sz="3600" b="1" baseline="-25000" dirty="0" err="1">
                <a:solidFill>
                  <a:srgbClr val="C00000"/>
                </a:solidFill>
              </a:rPr>
              <a:t>davg</a:t>
            </a:r>
            <a:r>
              <a:rPr lang="en-US" sz="3600" b="1" dirty="0">
                <a:solidFill>
                  <a:srgbClr val="C00000"/>
                </a:solidFill>
              </a:rPr>
              <a:t> I</a:t>
            </a:r>
            <a:r>
              <a:rPr lang="en-US" sz="3600" b="1" baseline="-25000" dirty="0">
                <a:solidFill>
                  <a:srgbClr val="C00000"/>
                </a:solidFill>
              </a:rPr>
              <a:t>d  </a:t>
            </a:r>
            <a:r>
              <a:rPr lang="en-US" sz="3600" b="1" dirty="0">
                <a:solidFill>
                  <a:srgbClr val="C00000"/>
                </a:solidFill>
              </a:rPr>
              <a:t>= </a:t>
            </a:r>
          </a:p>
          <a:p>
            <a:pPr lvl="4">
              <a:buNone/>
            </a:pPr>
            <a:r>
              <a:rPr lang="en-US" b="1" dirty="0"/>
              <a:t>                           </a:t>
            </a:r>
            <a:endParaRPr lang="en-US" b="1" baseline="-25000" dirty="0"/>
          </a:p>
          <a:p>
            <a:r>
              <a:rPr lang="en-US" sz="3600" b="1" baseline="-25000" dirty="0">
                <a:solidFill>
                  <a:srgbClr val="00B0F0"/>
                </a:solidFill>
              </a:rPr>
              <a:t>Average current rating of switching device =</a:t>
            </a:r>
          </a:p>
          <a:p>
            <a:endParaRPr lang="en-US" sz="1800" dirty="0"/>
          </a:p>
          <a:p>
            <a:r>
              <a:rPr lang="en-US" sz="2400" b="1" dirty="0">
                <a:solidFill>
                  <a:srgbClr val="C00000"/>
                </a:solidFill>
              </a:rPr>
              <a:t>RMS current rating of switching device =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PIV=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2019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447184"/>
              </p:ext>
            </p:extLst>
          </p:nvPr>
        </p:nvGraphicFramePr>
        <p:xfrm>
          <a:off x="4191000" y="999917"/>
          <a:ext cx="12128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241195" progId="Equation.3">
                  <p:embed/>
                </p:oleObj>
              </mc:Choice>
              <mc:Fallback>
                <p:oleObj name="Equation" r:id="rId2" imgW="444307" imgH="241195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99917"/>
                        <a:ext cx="1212850" cy="746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14599"/>
              </p:ext>
            </p:extLst>
          </p:nvPr>
        </p:nvGraphicFramePr>
        <p:xfrm>
          <a:off x="5410200" y="838200"/>
          <a:ext cx="34988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482400" progId="Equation.3">
                  <p:embed/>
                </p:oleObj>
              </mc:Choice>
              <mc:Fallback>
                <p:oleObj name="Equation" r:id="rId4" imgW="1282680" imgH="4824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838200"/>
                        <a:ext cx="34988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051333"/>
              </p:ext>
            </p:extLst>
          </p:nvPr>
        </p:nvGraphicFramePr>
        <p:xfrm>
          <a:off x="5105400" y="1981200"/>
          <a:ext cx="300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431640" progId="Equation.3">
                  <p:embed/>
                </p:oleObj>
              </mc:Choice>
              <mc:Fallback>
                <p:oleObj name="Equation" r:id="rId6" imgW="1104840" imgH="4316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1200"/>
                        <a:ext cx="3009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242753"/>
              </p:ext>
            </p:extLst>
          </p:nvPr>
        </p:nvGraphicFramePr>
        <p:xfrm>
          <a:off x="3505200" y="3505200"/>
          <a:ext cx="33559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560" imgH="431640" progId="Equation.3">
                  <p:embed/>
                </p:oleObj>
              </mc:Choice>
              <mc:Fallback>
                <p:oleObj name="Equation" r:id="rId8" imgW="1231560" imgH="4316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5200"/>
                        <a:ext cx="33559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2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6477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26945"/>
              </p:ext>
            </p:extLst>
          </p:nvPr>
        </p:nvGraphicFramePr>
        <p:xfrm>
          <a:off x="228600" y="381000"/>
          <a:ext cx="457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444500" progId="Equation.3">
                  <p:embed/>
                </p:oleObj>
              </mc:Choice>
              <mc:Fallback>
                <p:oleObj name="Equation" r:id="rId2" imgW="2260600" imgH="4445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"/>
                        <a:ext cx="4572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395870"/>
              </p:ext>
            </p:extLst>
          </p:nvPr>
        </p:nvGraphicFramePr>
        <p:xfrm>
          <a:off x="5791200" y="533400"/>
          <a:ext cx="820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33400"/>
                        <a:ext cx="8207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296259"/>
              </p:ext>
            </p:extLst>
          </p:nvPr>
        </p:nvGraphicFramePr>
        <p:xfrm>
          <a:off x="152400" y="2057400"/>
          <a:ext cx="587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847" imgH="215713" progId="Equation.3">
                  <p:embed/>
                </p:oleObj>
              </mc:Choice>
              <mc:Fallback>
                <p:oleObj name="Equation" r:id="rId6" imgW="291847" imgH="215713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57400"/>
                        <a:ext cx="5873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197451"/>
              </p:ext>
            </p:extLst>
          </p:nvPr>
        </p:nvGraphicFramePr>
        <p:xfrm>
          <a:off x="965200" y="1828800"/>
          <a:ext cx="5165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5360" imgH="507960" progId="Equation.3">
                  <p:embed/>
                </p:oleObj>
              </mc:Choice>
              <mc:Fallback>
                <p:oleObj name="Equation" r:id="rId8" imgW="2565360" imgH="50796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828800"/>
                        <a:ext cx="516572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70074"/>
              </p:ext>
            </p:extLst>
          </p:nvPr>
        </p:nvGraphicFramePr>
        <p:xfrm>
          <a:off x="6629400" y="1828800"/>
          <a:ext cx="1457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600" imgH="393480" progId="Equation.3">
                  <p:embed/>
                </p:oleObj>
              </mc:Choice>
              <mc:Fallback>
                <p:oleObj name="Equation" r:id="rId10" imgW="723600" imgH="39348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828800"/>
                        <a:ext cx="14573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395362"/>
              </p:ext>
            </p:extLst>
          </p:nvPr>
        </p:nvGraphicFramePr>
        <p:xfrm>
          <a:off x="152400" y="3733800"/>
          <a:ext cx="5619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215806" progId="Equation.3">
                  <p:embed/>
                </p:oleObj>
              </mc:Choice>
              <mc:Fallback>
                <p:oleObj name="Equation" r:id="rId12" imgW="279279" imgH="215806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733800"/>
                        <a:ext cx="5619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23977"/>
              </p:ext>
            </p:extLst>
          </p:nvPr>
        </p:nvGraphicFramePr>
        <p:xfrm>
          <a:off x="914400" y="3505200"/>
          <a:ext cx="4832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00120" imgH="507960" progId="Equation.3">
                  <p:embed/>
                </p:oleObj>
              </mc:Choice>
              <mc:Fallback>
                <p:oleObj name="Equation" r:id="rId14" imgW="2400120" imgH="50796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483235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351284"/>
              </p:ext>
            </p:extLst>
          </p:nvPr>
        </p:nvGraphicFramePr>
        <p:xfrm>
          <a:off x="6324600" y="3505200"/>
          <a:ext cx="2070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28520" imgH="393480" progId="Equation.3">
                  <p:embed/>
                </p:oleObj>
              </mc:Choice>
              <mc:Fallback>
                <p:oleObj name="Equation" r:id="rId16" imgW="1028520" imgH="39348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05200"/>
                        <a:ext cx="2070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73495"/>
              </p:ext>
            </p:extLst>
          </p:nvPr>
        </p:nvGraphicFramePr>
        <p:xfrm>
          <a:off x="381000" y="4876800"/>
          <a:ext cx="56356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9279" imgH="215806" progId="Equation.3">
                  <p:embed/>
                </p:oleObj>
              </mc:Choice>
              <mc:Fallback>
                <p:oleObj name="Equation" r:id="rId18" imgW="279279" imgH="215806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6800"/>
                        <a:ext cx="563562" cy="655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9"/>
              <p:cNvSpPr txBox="1"/>
              <p:nvPr/>
            </p:nvSpPr>
            <p:spPr bwMode="auto">
              <a:xfrm>
                <a:off x="1219200" y="4800600"/>
                <a:ext cx="2895600" cy="10668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IN" sz="3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IN" sz="3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/>
                          </m:sSub>
                        </m:e>
                      </m:rad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2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4800600"/>
                <a:ext cx="2895600" cy="10668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629495"/>
              </p:ext>
            </p:extLst>
          </p:nvPr>
        </p:nvGraphicFramePr>
        <p:xfrm>
          <a:off x="5202237" y="4876800"/>
          <a:ext cx="15906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87400" imgH="431800" progId="Equation.3">
                  <p:embed/>
                </p:oleObj>
              </mc:Choice>
              <mc:Fallback>
                <p:oleObj name="Equation" r:id="rId21" imgW="787400" imgH="4318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7" y="4876800"/>
                        <a:ext cx="1590675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72018"/>
              </p:ext>
            </p:extLst>
          </p:nvPr>
        </p:nvGraphicFramePr>
        <p:xfrm>
          <a:off x="7031037" y="5105400"/>
          <a:ext cx="10461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20560" imgH="177480" progId="Equation.3">
                  <p:embed/>
                </p:oleObj>
              </mc:Choice>
              <mc:Fallback>
                <p:oleObj name="Equation" r:id="rId23" imgW="520560" imgH="17748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7" y="5105400"/>
                        <a:ext cx="104616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260227"/>
              </p:ext>
            </p:extLst>
          </p:nvPr>
        </p:nvGraphicFramePr>
        <p:xfrm>
          <a:off x="1066800" y="5867400"/>
          <a:ext cx="2765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371600" imgH="393480" progId="Equation.3">
                  <p:embed/>
                </p:oleObj>
              </mc:Choice>
              <mc:Fallback>
                <p:oleObj name="Equation" r:id="rId25" imgW="1371600" imgH="39348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867400"/>
                        <a:ext cx="27654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25724"/>
              </p:ext>
            </p:extLst>
          </p:nvPr>
        </p:nvGraphicFramePr>
        <p:xfrm>
          <a:off x="228600" y="5867400"/>
          <a:ext cx="5889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91960" imgH="228600" progId="Equation.3">
                  <p:embed/>
                </p:oleObj>
              </mc:Choice>
              <mc:Fallback>
                <p:oleObj name="Equation" r:id="rId27" imgW="29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867400"/>
                        <a:ext cx="58896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37721"/>
              </p:ext>
            </p:extLst>
          </p:nvPr>
        </p:nvGraphicFramePr>
        <p:xfrm>
          <a:off x="4724400" y="457200"/>
          <a:ext cx="1752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93366" imgH="778256" progId="Visio.Drawing.11">
                  <p:embed/>
                </p:oleObj>
              </mc:Choice>
              <mc:Fallback>
                <p:oleObj name="Visio" r:id="rId2" imgW="1193366" imgH="778256" progId="Visio.Drawing.1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7200"/>
                        <a:ext cx="1752600" cy="144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189"/>
            <a:ext cx="9144000" cy="6033217"/>
          </a:xfrm>
        </p:spPr>
        <p:txBody>
          <a:bodyPr/>
          <a:lstStyle/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316262"/>
              </p:ext>
            </p:extLst>
          </p:nvPr>
        </p:nvGraphicFramePr>
        <p:xfrm>
          <a:off x="27482" y="1447800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34432" imgH="587377" progId="">
                  <p:embed/>
                </p:oleObj>
              </mc:Choice>
              <mc:Fallback>
                <p:oleObj name="Visio" r:id="rId4" imgW="1034432" imgH="58737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2" y="1447800"/>
                        <a:ext cx="2209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053277"/>
              </p:ext>
            </p:extLst>
          </p:nvPr>
        </p:nvGraphicFramePr>
        <p:xfrm>
          <a:off x="2819400" y="5334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676224" imgH="546850" progId="">
                  <p:embed/>
                </p:oleObj>
              </mc:Choice>
              <mc:Fallback>
                <p:oleObj name="Visio" r:id="rId6" imgW="676224" imgH="54685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"/>
                        <a:ext cx="106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957995"/>
              </p:ext>
            </p:extLst>
          </p:nvPr>
        </p:nvGraphicFramePr>
        <p:xfrm>
          <a:off x="2895600" y="3733800"/>
          <a:ext cx="990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61857" imgH="457420" progId="">
                  <p:embed/>
                </p:oleObj>
              </mc:Choice>
              <mc:Fallback>
                <p:oleObj name="Visio" r:id="rId8" imgW="561857" imgH="45742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990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99322"/>
              </p:ext>
            </p:extLst>
          </p:nvPr>
        </p:nvGraphicFramePr>
        <p:xfrm>
          <a:off x="4800600" y="4624466"/>
          <a:ext cx="1524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133424" imgH="683833" progId="">
                  <p:embed/>
                </p:oleObj>
              </mc:Choice>
              <mc:Fallback>
                <p:oleObj name="Visio" r:id="rId10" imgW="1133424" imgH="683833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24466"/>
                        <a:ext cx="15240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885872"/>
              </p:ext>
            </p:extLst>
          </p:nvPr>
        </p:nvGraphicFramePr>
        <p:xfrm>
          <a:off x="7239000" y="2895600"/>
          <a:ext cx="1828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346784" imgH="683833" progId="">
                  <p:embed/>
                </p:oleObj>
              </mc:Choice>
              <mc:Fallback>
                <p:oleObj name="Visio" r:id="rId12" imgW="1346784" imgH="683833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18288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911763"/>
              </p:ext>
            </p:extLst>
          </p:nvPr>
        </p:nvGraphicFramePr>
        <p:xfrm>
          <a:off x="2514600" y="1752600"/>
          <a:ext cx="12858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49160" imgH="431640" progId="Equation.3">
                  <p:embed/>
                </p:oleObj>
              </mc:Choice>
              <mc:Fallback>
                <p:oleObj name="Equation" r:id="rId14" imgW="749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4600" y="1752600"/>
                        <a:ext cx="1285875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362201" y="2590800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5486400"/>
            <a:ext cx="1447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911763"/>
              </p:ext>
            </p:extLst>
          </p:nvPr>
        </p:nvGraphicFramePr>
        <p:xfrm>
          <a:off x="2551113" y="4586288"/>
          <a:ext cx="12858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49160" imgH="431640" progId="Equation.3">
                  <p:embed/>
                </p:oleObj>
              </mc:Choice>
              <mc:Fallback>
                <p:oleObj name="Equation" r:id="rId16" imgW="749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51113" y="4586288"/>
                        <a:ext cx="1285875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C997D2F-13B4-49FC-A70B-1261C7836347}"/>
              </a:ext>
            </a:extLst>
          </p:cNvPr>
          <p:cNvSpPr/>
          <p:nvPr/>
        </p:nvSpPr>
        <p:spPr>
          <a:xfrm>
            <a:off x="5470961" y="5192374"/>
            <a:ext cx="1546213" cy="742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19">
                <a:extLst>
                  <a:ext uri="{FF2B5EF4-FFF2-40B4-BE49-F238E27FC236}">
                    <a16:creationId xmlns:a16="http://schemas.microsoft.com/office/drawing/2014/main" id="{ED64F419-BAD3-4B1C-89BB-225DEE9BBBC4}"/>
                  </a:ext>
                </a:extLst>
              </p:cNvPr>
              <p:cNvSpPr txBox="1"/>
              <p:nvPr/>
            </p:nvSpPr>
            <p:spPr bwMode="auto">
              <a:xfrm>
                <a:off x="6400800" y="663160"/>
                <a:ext cx="2895600" cy="7599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sz="3600" dirty="0"/>
                  <a:t>V</a:t>
                </a:r>
                <a:r>
                  <a:rPr lang="en-IN" sz="3600" baseline="-25000" dirty="0"/>
                  <a:t>s</a:t>
                </a:r>
                <a:r>
                  <a:rPr lang="en-US" sz="3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IN" sz="3600" baseline="-25000" dirty="0"/>
              </a:p>
            </p:txBody>
          </p:sp>
        </mc:Choice>
        <mc:Fallback>
          <p:sp>
            <p:nvSpPr>
              <p:cNvPr id="18" name="Object 19">
                <a:extLst>
                  <a:ext uri="{FF2B5EF4-FFF2-40B4-BE49-F238E27FC236}">
                    <a16:creationId xmlns:a16="http://schemas.microsoft.com/office/drawing/2014/main" id="{ED64F419-BAD3-4B1C-89BB-225DEE9B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663160"/>
                <a:ext cx="2895600" cy="759957"/>
              </a:xfrm>
              <a:prstGeom prst="rect">
                <a:avLst/>
              </a:prstGeom>
              <a:blipFill>
                <a:blip r:embed="rId17"/>
                <a:stretch>
                  <a:fillRect t="-4839" b="-23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7EF8563-1FBD-4F98-99A8-BB5F768CF53A}"/>
              </a:ext>
            </a:extLst>
          </p:cNvPr>
          <p:cNvSpPr txBox="1"/>
          <p:nvPr/>
        </p:nvSpPr>
        <p:spPr>
          <a:xfrm>
            <a:off x="4892687" y="5486400"/>
            <a:ext cx="16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Average voltage       </a:t>
            </a:r>
            <a:endParaRPr lang="en-IN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9">
                <a:extLst>
                  <a:ext uri="{FF2B5EF4-FFF2-40B4-BE49-F238E27FC236}">
                    <a16:creationId xmlns:a16="http://schemas.microsoft.com/office/drawing/2014/main" id="{9A90F044-6E03-4ABE-BBB1-21877296405E}"/>
                  </a:ext>
                </a:extLst>
              </p:cNvPr>
              <p:cNvSpPr txBox="1"/>
              <p:nvPr/>
            </p:nvSpPr>
            <p:spPr bwMode="auto">
              <a:xfrm>
                <a:off x="5858676" y="5435574"/>
                <a:ext cx="3778355" cy="1066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N" sz="3600" dirty="0"/>
                  <a:t>V</a:t>
                </a:r>
                <a:r>
                  <a:rPr lang="en-IN" sz="3600" baseline="-25000" dirty="0"/>
                  <a:t>s</a:t>
                </a:r>
                <a:r>
                  <a:rPr lang="en-US" sz="3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IN" sz="3600" baseline="-25000" dirty="0"/>
              </a:p>
            </p:txBody>
          </p:sp>
        </mc:Choice>
        <mc:Fallback xmlns="">
          <p:sp>
            <p:nvSpPr>
              <p:cNvPr id="20" name="Object 19">
                <a:extLst>
                  <a:ext uri="{FF2B5EF4-FFF2-40B4-BE49-F238E27FC236}">
                    <a16:creationId xmlns:a16="http://schemas.microsoft.com/office/drawing/2014/main" id="{9A90F044-6E03-4ABE-BBB1-218772964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8676" y="5435574"/>
                <a:ext cx="3778355" cy="1066800"/>
              </a:xfrm>
              <a:prstGeom prst="rect">
                <a:avLst/>
              </a:prstGeom>
              <a:blipFill>
                <a:blip r:embed="rId18"/>
                <a:stretch>
                  <a:fillRect t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122317"/>
              </p:ext>
            </p:extLst>
          </p:nvPr>
        </p:nvGraphicFramePr>
        <p:xfrm>
          <a:off x="409575" y="722424"/>
          <a:ext cx="67818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3465235" imgH="2207768" progId="Visio.Drawing.11">
                  <p:embed/>
                </p:oleObj>
              </mc:Choice>
              <mc:Fallback>
                <p:oleObj name="Visio" r:id="rId19" imgW="3465235" imgH="2207768" progId="Visio.Drawing.11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722424"/>
                        <a:ext cx="6781800" cy="548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435CA29-8C8B-4339-9CBB-DEEB90B8B92F}"/>
              </a:ext>
            </a:extLst>
          </p:cNvPr>
          <p:cNvSpPr txBox="1"/>
          <p:nvPr/>
        </p:nvSpPr>
        <p:spPr>
          <a:xfrm>
            <a:off x="7150788" y="2322556"/>
            <a:ext cx="16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Average voltage       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0D332-5191-2904-AA8F-94DBBAD061B6}"/>
              </a:ext>
            </a:extLst>
          </p:cNvPr>
          <p:cNvSpPr/>
          <p:nvPr/>
        </p:nvSpPr>
        <p:spPr>
          <a:xfrm>
            <a:off x="5257800" y="428874"/>
            <a:ext cx="914400" cy="33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C0377-BE2F-414D-9468-2818D817F973}"/>
              </a:ext>
            </a:extLst>
          </p:cNvPr>
          <p:cNvSpPr txBox="1"/>
          <p:nvPr/>
        </p:nvSpPr>
        <p:spPr>
          <a:xfrm>
            <a:off x="5571295" y="304464"/>
            <a:ext cx="16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Average voltage       </a:t>
            </a:r>
            <a:endParaRPr lang="en-IN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0D16FFD5-7C06-3962-FB2F-18785BE70EA9}"/>
                  </a:ext>
                </a:extLst>
              </p:cNvPr>
              <p:cNvSpPr txBox="1"/>
              <p:nvPr/>
            </p:nvSpPr>
            <p:spPr bwMode="auto">
              <a:xfrm>
                <a:off x="6681176" y="4076245"/>
                <a:ext cx="2895600" cy="75995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IN" sz="3600" dirty="0"/>
                            <m:t>V</m:t>
                          </m:r>
                          <m:r>
                            <m:rPr>
                              <m:nor/>
                            </m:rPr>
                            <a:rPr lang="en-IN" sz="3600" baseline="-25000" dirty="0"/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(1+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600" baseline="-25000" dirty="0"/>
              </a:p>
            </p:txBody>
          </p:sp>
        </mc:Choice>
        <mc:Fallback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0D16FFD5-7C06-3962-FB2F-18785BE70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1176" y="4076245"/>
                <a:ext cx="2895600" cy="75995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6CE28A69-0F3C-CB89-4B0D-FA73878CAC43}"/>
              </a:ext>
            </a:extLst>
          </p:cNvPr>
          <p:cNvSpPr/>
          <p:nvPr/>
        </p:nvSpPr>
        <p:spPr>
          <a:xfrm>
            <a:off x="7848600" y="2973525"/>
            <a:ext cx="1118256" cy="33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19" grpId="0"/>
      <p:bldP spid="20" grpId="0"/>
      <p:bldP spid="21" grpId="0"/>
      <p:bldP spid="16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91200"/>
          </a:xfrm>
          <a:noFill/>
        </p:spPr>
        <p:txBody>
          <a:bodyPr/>
          <a:lstStyle/>
          <a:p>
            <a:pPr>
              <a:buNone/>
            </a:pPr>
            <a:r>
              <a:rPr lang="en-US" sz="2600" b="1" dirty="0">
                <a:solidFill>
                  <a:srgbClr val="002060"/>
                </a:solidFill>
              </a:rPr>
              <a:t>Uncontrolled rectifier and Half controlled rectifiers         Single   					quadrant (1</a:t>
            </a:r>
            <a:r>
              <a:rPr lang="en-US" sz="2600" b="1" baseline="30000" dirty="0">
                <a:solidFill>
                  <a:srgbClr val="002060"/>
                </a:solidFill>
              </a:rPr>
              <a:t>st</a:t>
            </a:r>
            <a:r>
              <a:rPr lang="en-US" sz="2600" b="1" dirty="0">
                <a:solidFill>
                  <a:srgbClr val="002060"/>
                </a:solidFill>
              </a:rPr>
              <a:t>) of </a:t>
            </a:r>
            <a:r>
              <a:rPr lang="en-US" sz="2600" b="1" dirty="0" err="1">
                <a:solidFill>
                  <a:srgbClr val="002060"/>
                </a:solidFill>
              </a:rPr>
              <a:t>V</a:t>
            </a:r>
            <a:r>
              <a:rPr lang="en-US" sz="2600" b="1" baseline="-25000" dirty="0" err="1">
                <a:solidFill>
                  <a:srgbClr val="002060"/>
                </a:solidFill>
              </a:rPr>
              <a:t>d</a:t>
            </a:r>
            <a:r>
              <a:rPr lang="en-US" sz="2600" b="1" dirty="0">
                <a:solidFill>
                  <a:srgbClr val="002060"/>
                </a:solidFill>
              </a:rPr>
              <a:t> -I</a:t>
            </a:r>
            <a:r>
              <a:rPr lang="en-US" sz="2600" b="1" baseline="-25000" dirty="0">
                <a:solidFill>
                  <a:srgbClr val="002060"/>
                </a:solidFill>
              </a:rPr>
              <a:t>d</a:t>
            </a:r>
            <a:r>
              <a:rPr lang="en-US" sz="2600" b="1" dirty="0">
                <a:solidFill>
                  <a:srgbClr val="002060"/>
                </a:solidFill>
              </a:rPr>
              <a:t> plane</a:t>
            </a: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600" b="1" dirty="0">
                <a:solidFill>
                  <a:srgbClr val="FF0000"/>
                </a:solidFill>
              </a:rPr>
              <a:t>controlled rectifier         Double quadrant (1</a:t>
            </a:r>
            <a:r>
              <a:rPr lang="en-US" sz="2600" b="1" baseline="30000" dirty="0">
                <a:solidFill>
                  <a:srgbClr val="FF0000"/>
                </a:solidFill>
              </a:rPr>
              <a:t>st</a:t>
            </a:r>
            <a:r>
              <a:rPr lang="en-US" sz="2600" b="1" dirty="0">
                <a:solidFill>
                  <a:srgbClr val="FF0000"/>
                </a:solidFill>
              </a:rPr>
              <a:t>&amp; 4</a:t>
            </a:r>
            <a:r>
              <a:rPr lang="en-US" sz="2600" b="1" baseline="30000" dirty="0">
                <a:solidFill>
                  <a:srgbClr val="FF0000"/>
                </a:solidFill>
              </a:rPr>
              <a:t>th</a:t>
            </a:r>
            <a:r>
              <a:rPr lang="en-US" sz="2600" b="1" dirty="0">
                <a:solidFill>
                  <a:srgbClr val="FF0000"/>
                </a:solidFill>
              </a:rPr>
              <a:t>) in </a:t>
            </a:r>
            <a:r>
              <a:rPr lang="en-US" sz="2600" b="1" dirty="0" err="1">
                <a:solidFill>
                  <a:srgbClr val="FF0000"/>
                </a:solidFill>
              </a:rPr>
              <a:t>V</a:t>
            </a:r>
            <a:r>
              <a:rPr lang="en-US" sz="2600" b="1" baseline="-25000" dirty="0" err="1">
                <a:solidFill>
                  <a:srgbClr val="FF0000"/>
                </a:solidFill>
              </a:rPr>
              <a:t>d</a:t>
            </a:r>
            <a:r>
              <a:rPr lang="en-US" sz="2600" b="1" dirty="0">
                <a:solidFill>
                  <a:srgbClr val="FF0000"/>
                </a:solidFill>
              </a:rPr>
              <a:t> -I</a:t>
            </a:r>
            <a:r>
              <a:rPr lang="en-US" sz="2600" b="1" baseline="-25000" dirty="0">
                <a:solidFill>
                  <a:srgbClr val="FF0000"/>
                </a:solidFill>
              </a:rPr>
              <a:t>d</a:t>
            </a:r>
            <a:r>
              <a:rPr lang="en-US" sz="2600" b="1" dirty="0">
                <a:solidFill>
                  <a:srgbClr val="FF0000"/>
                </a:solidFill>
              </a:rPr>
              <a:t> plane</a:t>
            </a: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391400" y="1066800"/>
            <a:ext cx="381000" cy="2286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971800" y="2971800"/>
            <a:ext cx="381000" cy="2286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FOUR QUADRANT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Two fully controlled  converters are connected back to back</a:t>
            </a:r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Dual Converters</a:t>
            </a:r>
          </a:p>
          <a:p>
            <a:pPr>
              <a:buNone/>
            </a:pPr>
            <a:endParaRPr lang="en-US" b="1" u="sng" dirty="0">
              <a:solidFill>
                <a:srgbClr val="00B050"/>
              </a:solidFill>
            </a:endParaRPr>
          </a:p>
          <a:p>
            <a:pPr>
              <a:buNone/>
            </a:pPr>
            <a:endParaRPr lang="en-US" b="1" u="sng" dirty="0">
              <a:solidFill>
                <a:srgbClr val="00B050"/>
              </a:solidFill>
            </a:endParaRPr>
          </a:p>
          <a:p>
            <a:pPr>
              <a:buNone/>
            </a:pPr>
            <a:endParaRPr lang="en-US" b="1" u="sng" dirty="0">
              <a:solidFill>
                <a:srgbClr val="00B050"/>
              </a:solidFill>
            </a:endParaRPr>
          </a:p>
          <a:p>
            <a:pPr>
              <a:buNone/>
            </a:pPr>
            <a:endParaRPr lang="en-US" b="1" u="sng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5983287" y="2057400"/>
          <a:ext cx="316071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45678" imgH="783012" progId="">
                  <p:embed/>
                </p:oleObj>
              </mc:Choice>
              <mc:Fallback>
                <p:oleObj name="Visio" r:id="rId2" imgW="645678" imgH="78301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7" y="2057400"/>
                        <a:ext cx="3160713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686800" cy="6400800"/>
          </a:xfrm>
        </p:spPr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Single Phase Dual Converters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Each converter has the ability to conduct current in one direction only. </a:t>
            </a:r>
          </a:p>
          <a:p>
            <a:r>
              <a:rPr lang="en-US" b="1" dirty="0">
                <a:solidFill>
                  <a:srgbClr val="00B050"/>
                </a:solidFill>
              </a:rPr>
              <a:t>Load current is bidirectional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183292"/>
              </p:ext>
            </p:extLst>
          </p:nvPr>
        </p:nvGraphicFramePr>
        <p:xfrm>
          <a:off x="1447800" y="762000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00661" imgH="2385000" progId="">
                  <p:embed/>
                </p:oleObj>
              </mc:Choice>
              <mc:Fallback>
                <p:oleObj name="Visio" r:id="rId2" imgW="4600661" imgH="23850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75438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672147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Non-circulating current operation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507134"/>
              </p:ext>
            </p:extLst>
          </p:nvPr>
        </p:nvGraphicFramePr>
        <p:xfrm>
          <a:off x="4314825" y="358775"/>
          <a:ext cx="48291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00661" imgH="2385000" progId="">
                  <p:embed/>
                </p:oleObj>
              </mc:Choice>
              <mc:Fallback>
                <p:oleObj name="Visio" r:id="rId2" imgW="4600661" imgH="2385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358775"/>
                        <a:ext cx="48291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D3327B-2E52-1A72-A9AD-6E17908D6527}"/>
              </a:ext>
            </a:extLst>
          </p:cNvPr>
          <p:cNvSpPr txBox="1"/>
          <p:nvPr/>
        </p:nvSpPr>
        <p:spPr>
          <a:xfrm>
            <a:off x="0" y="6858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Only one converter operates at a time and carries the entire load current.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59925-3D81-FDDB-67A9-53F52F7A54D8}"/>
              </a:ext>
            </a:extLst>
          </p:cNvPr>
          <p:cNvSpPr txBox="1"/>
          <p:nvPr/>
        </p:nvSpPr>
        <p:spPr>
          <a:xfrm>
            <a:off x="2764735" y="4833471"/>
            <a:ext cx="580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 current limiting reactor is required.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4D750-E9D6-BE41-7D01-E00C573A53D6}"/>
              </a:ext>
            </a:extLst>
          </p:cNvPr>
          <p:cNvSpPr txBox="1"/>
          <p:nvPr/>
        </p:nvSpPr>
        <p:spPr>
          <a:xfrm>
            <a:off x="3124200" y="5543806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Slow and sluggish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8CE864-3E89-9466-7540-EAE086DBF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01812"/>
              </p:ext>
            </p:extLst>
          </p:nvPr>
        </p:nvGraphicFramePr>
        <p:xfrm>
          <a:off x="228600" y="1862634"/>
          <a:ext cx="378556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85">
                  <a:extLst>
                    <a:ext uri="{9D8B030D-6E8A-4147-A177-3AD203B41FA5}">
                      <a16:colId xmlns:a16="http://schemas.microsoft.com/office/drawing/2014/main" val="3702844575"/>
                    </a:ext>
                  </a:extLst>
                </a:gridCol>
                <a:gridCol w="473196">
                  <a:extLst>
                    <a:ext uri="{9D8B030D-6E8A-4147-A177-3AD203B41FA5}">
                      <a16:colId xmlns:a16="http://schemas.microsoft.com/office/drawing/2014/main" val="3319762166"/>
                    </a:ext>
                  </a:extLst>
                </a:gridCol>
                <a:gridCol w="1281848">
                  <a:extLst>
                    <a:ext uri="{9D8B030D-6E8A-4147-A177-3AD203B41FA5}">
                      <a16:colId xmlns:a16="http://schemas.microsoft.com/office/drawing/2014/main" val="3457044029"/>
                    </a:ext>
                  </a:extLst>
                </a:gridCol>
                <a:gridCol w="1521836">
                  <a:extLst>
                    <a:ext uri="{9D8B030D-6E8A-4147-A177-3AD203B41FA5}">
                      <a16:colId xmlns:a16="http://schemas.microsoft.com/office/drawing/2014/main" val="43135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2000" b="1" baseline="-25000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IN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2000" b="1" baseline="-25000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Converter</a:t>
                      </a:r>
                      <a:r>
                        <a:rPr lang="en-US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Converter</a:t>
                      </a:r>
                      <a:r>
                        <a:rPr lang="en-US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sz="2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761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8299FB-5B42-140A-68F1-39A1EC6F0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1174"/>
              </p:ext>
            </p:extLst>
          </p:nvPr>
        </p:nvGraphicFramePr>
        <p:xfrm>
          <a:off x="172278" y="2675003"/>
          <a:ext cx="386176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70">
                  <a:extLst>
                    <a:ext uri="{9D8B030D-6E8A-4147-A177-3AD203B41FA5}">
                      <a16:colId xmlns:a16="http://schemas.microsoft.com/office/drawing/2014/main" val="3702844575"/>
                    </a:ext>
                  </a:extLst>
                </a:gridCol>
                <a:gridCol w="373168">
                  <a:extLst>
                    <a:ext uri="{9D8B030D-6E8A-4147-A177-3AD203B41FA5}">
                      <a16:colId xmlns:a16="http://schemas.microsoft.com/office/drawing/2014/main" val="3319762166"/>
                    </a:ext>
                  </a:extLst>
                </a:gridCol>
                <a:gridCol w="1419851">
                  <a:extLst>
                    <a:ext uri="{9D8B030D-6E8A-4147-A177-3AD203B41FA5}">
                      <a16:colId xmlns:a16="http://schemas.microsoft.com/office/drawing/2014/main" val="3457044029"/>
                    </a:ext>
                  </a:extLst>
                </a:gridCol>
                <a:gridCol w="1685677">
                  <a:extLst>
                    <a:ext uri="{9D8B030D-6E8A-4147-A177-3AD203B41FA5}">
                      <a16:colId xmlns:a16="http://schemas.microsoft.com/office/drawing/2014/main" val="431355653"/>
                    </a:ext>
                  </a:extLst>
                </a:gridCol>
              </a:tblGrid>
              <a:tr h="3555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Rectifier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----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761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87D4BA-D19D-A014-9CB7-D67613CE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55385"/>
              </p:ext>
            </p:extLst>
          </p:nvPr>
        </p:nvGraphicFramePr>
        <p:xfrm>
          <a:off x="172278" y="3278570"/>
          <a:ext cx="386176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70">
                  <a:extLst>
                    <a:ext uri="{9D8B030D-6E8A-4147-A177-3AD203B41FA5}">
                      <a16:colId xmlns:a16="http://schemas.microsoft.com/office/drawing/2014/main" val="3702844575"/>
                    </a:ext>
                  </a:extLst>
                </a:gridCol>
                <a:gridCol w="373168">
                  <a:extLst>
                    <a:ext uri="{9D8B030D-6E8A-4147-A177-3AD203B41FA5}">
                      <a16:colId xmlns:a16="http://schemas.microsoft.com/office/drawing/2014/main" val="3319762166"/>
                    </a:ext>
                  </a:extLst>
                </a:gridCol>
                <a:gridCol w="1419851">
                  <a:extLst>
                    <a:ext uri="{9D8B030D-6E8A-4147-A177-3AD203B41FA5}">
                      <a16:colId xmlns:a16="http://schemas.microsoft.com/office/drawing/2014/main" val="3457044029"/>
                    </a:ext>
                  </a:extLst>
                </a:gridCol>
                <a:gridCol w="1685677">
                  <a:extLst>
                    <a:ext uri="{9D8B030D-6E8A-4147-A177-3AD203B41FA5}">
                      <a16:colId xmlns:a16="http://schemas.microsoft.com/office/drawing/2014/main" val="43135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Inverter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----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76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DB696F-A03F-5C30-0B9E-84EF2A605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54574"/>
              </p:ext>
            </p:extLst>
          </p:nvPr>
        </p:nvGraphicFramePr>
        <p:xfrm>
          <a:off x="182217" y="3724658"/>
          <a:ext cx="386176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70">
                  <a:extLst>
                    <a:ext uri="{9D8B030D-6E8A-4147-A177-3AD203B41FA5}">
                      <a16:colId xmlns:a16="http://schemas.microsoft.com/office/drawing/2014/main" val="3702844575"/>
                    </a:ext>
                  </a:extLst>
                </a:gridCol>
                <a:gridCol w="373168">
                  <a:extLst>
                    <a:ext uri="{9D8B030D-6E8A-4147-A177-3AD203B41FA5}">
                      <a16:colId xmlns:a16="http://schemas.microsoft.com/office/drawing/2014/main" val="3319762166"/>
                    </a:ext>
                  </a:extLst>
                </a:gridCol>
                <a:gridCol w="1419851">
                  <a:extLst>
                    <a:ext uri="{9D8B030D-6E8A-4147-A177-3AD203B41FA5}">
                      <a16:colId xmlns:a16="http://schemas.microsoft.com/office/drawing/2014/main" val="3457044029"/>
                    </a:ext>
                  </a:extLst>
                </a:gridCol>
                <a:gridCol w="1685677">
                  <a:extLst>
                    <a:ext uri="{9D8B030D-6E8A-4147-A177-3AD203B41FA5}">
                      <a16:colId xmlns:a16="http://schemas.microsoft.com/office/drawing/2014/main" val="43135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-----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Rectifier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761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7103FF5-3604-C4B6-2314-18C4F32B6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58238"/>
              </p:ext>
            </p:extLst>
          </p:nvPr>
        </p:nvGraphicFramePr>
        <p:xfrm>
          <a:off x="152400" y="4216790"/>
          <a:ext cx="386176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70">
                  <a:extLst>
                    <a:ext uri="{9D8B030D-6E8A-4147-A177-3AD203B41FA5}">
                      <a16:colId xmlns:a16="http://schemas.microsoft.com/office/drawing/2014/main" val="3702844575"/>
                    </a:ext>
                  </a:extLst>
                </a:gridCol>
                <a:gridCol w="373168">
                  <a:extLst>
                    <a:ext uri="{9D8B030D-6E8A-4147-A177-3AD203B41FA5}">
                      <a16:colId xmlns:a16="http://schemas.microsoft.com/office/drawing/2014/main" val="3319762166"/>
                    </a:ext>
                  </a:extLst>
                </a:gridCol>
                <a:gridCol w="1419851">
                  <a:extLst>
                    <a:ext uri="{9D8B030D-6E8A-4147-A177-3AD203B41FA5}">
                      <a16:colId xmlns:a16="http://schemas.microsoft.com/office/drawing/2014/main" val="3457044029"/>
                    </a:ext>
                  </a:extLst>
                </a:gridCol>
                <a:gridCol w="1685677">
                  <a:extLst>
                    <a:ext uri="{9D8B030D-6E8A-4147-A177-3AD203B41FA5}">
                      <a16:colId xmlns:a16="http://schemas.microsoft.com/office/drawing/2014/main" val="43135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+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-----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Inverter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76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rgbClr val="C00000"/>
                </a:solidFill>
              </a:rPr>
              <a:t>Circulating current operation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Average voltages of both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converters are equal.</a:t>
            </a:r>
          </a:p>
          <a:p>
            <a:r>
              <a:rPr lang="en-US" b="1" dirty="0">
                <a:solidFill>
                  <a:srgbClr val="00B050"/>
                </a:solidFill>
              </a:rPr>
              <a:t>Instantaneous voltages are different. </a:t>
            </a:r>
          </a:p>
          <a:p>
            <a:r>
              <a:rPr lang="en-US" b="1" dirty="0">
                <a:solidFill>
                  <a:srgbClr val="7030A0"/>
                </a:solidFill>
              </a:rPr>
              <a:t>This leads to a circulating current between the converters.</a:t>
            </a:r>
          </a:p>
          <a:p>
            <a:r>
              <a:rPr lang="en-US" b="1" dirty="0">
                <a:solidFill>
                  <a:srgbClr val="002060"/>
                </a:solidFill>
              </a:rPr>
              <a:t>A reactor is inserted between the converters to limit this circulating current within limits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4495800" y="457200"/>
          <a:ext cx="4648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37976" imgH="2385000" progId="">
                  <p:embed/>
                </p:oleObj>
              </mc:Choice>
              <mc:Fallback>
                <p:oleObj name="Visio" r:id="rId2" imgW="4237976" imgH="2385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4648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For continuous current</a:t>
            </a:r>
            <a:r>
              <a:rPr lang="en-US" dirty="0">
                <a:solidFill>
                  <a:srgbClr val="00B050"/>
                </a:solidFill>
              </a:rPr>
              <a:t>,  </a:t>
            </a:r>
            <a:r>
              <a:rPr lang="en-US" b="1" dirty="0">
                <a:solidFill>
                  <a:srgbClr val="00B050"/>
                </a:solidFill>
              </a:rPr>
              <a:t>Average output voltage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72682"/>
              </p:ext>
            </p:extLst>
          </p:nvPr>
        </p:nvGraphicFramePr>
        <p:xfrm>
          <a:off x="3886200" y="1062038"/>
          <a:ext cx="33940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82600" progId="Equation.3">
                  <p:embed/>
                </p:oleObj>
              </mc:Choice>
              <mc:Fallback>
                <p:oleObj name="Equation" r:id="rId2" imgW="1155700" imgH="482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62038"/>
                        <a:ext cx="339407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030354"/>
              </p:ext>
            </p:extLst>
          </p:nvPr>
        </p:nvGraphicFramePr>
        <p:xfrm>
          <a:off x="2590800" y="1219200"/>
          <a:ext cx="1304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241195" progId="Equation.3">
                  <p:embed/>
                </p:oleObj>
              </mc:Choice>
              <mc:Fallback>
                <p:oleObj name="Equation" r:id="rId4" imgW="444307" imgH="241195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19200"/>
                        <a:ext cx="1304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312085"/>
              </p:ext>
            </p:extLst>
          </p:nvPr>
        </p:nvGraphicFramePr>
        <p:xfrm>
          <a:off x="3116263" y="2233613"/>
          <a:ext cx="302101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520" imgH="457200" progId="Equation.3">
                  <p:embed/>
                </p:oleObj>
              </mc:Choice>
              <mc:Fallback>
                <p:oleObj name="Equation" r:id="rId6" imgW="1028520" imgH="4572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2233613"/>
                        <a:ext cx="302101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518586"/>
              </p:ext>
            </p:extLst>
          </p:nvPr>
        </p:nvGraphicFramePr>
        <p:xfrm>
          <a:off x="6248400" y="2133600"/>
          <a:ext cx="20510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419040" progId="Equation.3">
                  <p:embed/>
                </p:oleObj>
              </mc:Choice>
              <mc:Fallback>
                <p:oleObj name="Equation" r:id="rId8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133600"/>
                        <a:ext cx="20510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00800"/>
          </a:xfrm>
        </p:spPr>
        <p:txBody>
          <a:bodyPr>
            <a:normAutofit lnSpcReduction="10000"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u="sng" dirty="0">
                <a:solidFill>
                  <a:srgbClr val="002060"/>
                </a:solidFill>
              </a:rPr>
              <a:t>Average output voltages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V</a:t>
            </a:r>
            <a:r>
              <a:rPr lang="en-US" b="1" baseline="-25000" dirty="0">
                <a:solidFill>
                  <a:srgbClr val="7030A0"/>
                </a:solidFill>
              </a:rPr>
              <a:t>01</a:t>
            </a:r>
            <a:r>
              <a:rPr lang="en-US" b="1" dirty="0">
                <a:solidFill>
                  <a:srgbClr val="7030A0"/>
                </a:solidFill>
              </a:rPr>
              <a:t> = V</a:t>
            </a:r>
            <a:r>
              <a:rPr lang="en-US" b="1" baseline="-25000" dirty="0">
                <a:solidFill>
                  <a:srgbClr val="7030A0"/>
                </a:solidFill>
              </a:rPr>
              <a:t>0max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cos</a:t>
            </a:r>
            <a:r>
              <a:rPr lang="el-GR" b="1" dirty="0">
                <a:solidFill>
                  <a:srgbClr val="7030A0"/>
                </a:solidFill>
              </a:rPr>
              <a:t>α</a:t>
            </a:r>
            <a:r>
              <a:rPr lang="en-US" b="1" baseline="-25000" dirty="0">
                <a:solidFill>
                  <a:srgbClr val="7030A0"/>
                </a:solidFill>
              </a:rPr>
              <a:t>1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02</a:t>
            </a:r>
            <a:r>
              <a:rPr lang="en-US" b="1" dirty="0">
                <a:solidFill>
                  <a:srgbClr val="C00000"/>
                </a:solidFill>
              </a:rPr>
              <a:t> = V</a:t>
            </a:r>
            <a:r>
              <a:rPr lang="en-US" b="1" baseline="-25000" dirty="0">
                <a:solidFill>
                  <a:srgbClr val="C00000"/>
                </a:solidFill>
              </a:rPr>
              <a:t>0max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cos</a:t>
            </a:r>
            <a:r>
              <a:rPr lang="el-GR" b="1" dirty="0">
                <a:solidFill>
                  <a:srgbClr val="C00000"/>
                </a:solidFill>
              </a:rPr>
              <a:t>α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01</a:t>
            </a:r>
            <a:r>
              <a:rPr lang="en-US" b="1" dirty="0">
                <a:solidFill>
                  <a:srgbClr val="00B050"/>
                </a:solidFill>
              </a:rPr>
              <a:t> = - V</a:t>
            </a:r>
            <a:r>
              <a:rPr lang="en-US" b="1" baseline="-25000" dirty="0">
                <a:solidFill>
                  <a:srgbClr val="00B050"/>
                </a:solidFill>
              </a:rPr>
              <a:t>02</a:t>
            </a:r>
            <a:r>
              <a:rPr lang="en-US" b="1" dirty="0">
                <a:solidFill>
                  <a:srgbClr val="00B050"/>
                </a:solidFill>
              </a:rPr>
              <a:t> = V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err="1">
                <a:solidFill>
                  <a:srgbClr val="FF0000"/>
                </a:solidFill>
              </a:rPr>
              <a:t>cos</a:t>
            </a:r>
            <a:r>
              <a:rPr lang="el-GR" b="1" dirty="0">
                <a:solidFill>
                  <a:srgbClr val="FF0000"/>
                </a:solidFill>
              </a:rPr>
              <a:t>α</a:t>
            </a:r>
            <a:r>
              <a:rPr lang="en-US" b="1" baseline="-25000" dirty="0">
                <a:solidFill>
                  <a:srgbClr val="FF0000"/>
                </a:solidFill>
              </a:rPr>
              <a:t>1 </a:t>
            </a:r>
            <a:r>
              <a:rPr lang="en-US" b="1" dirty="0">
                <a:solidFill>
                  <a:srgbClr val="FF0000"/>
                </a:solidFill>
              </a:rPr>
              <a:t>+ </a:t>
            </a:r>
            <a:r>
              <a:rPr lang="en-US" b="1" dirty="0" err="1">
                <a:solidFill>
                  <a:srgbClr val="FF0000"/>
                </a:solidFill>
              </a:rPr>
              <a:t>cos</a:t>
            </a:r>
            <a:r>
              <a:rPr lang="el-GR" b="1" dirty="0">
                <a:solidFill>
                  <a:srgbClr val="FF0000"/>
                </a:solidFill>
              </a:rPr>
              <a:t>α</a:t>
            </a:r>
            <a:r>
              <a:rPr lang="en-US" b="1" baseline="-25000" dirty="0">
                <a:solidFill>
                  <a:srgbClr val="FF0000"/>
                </a:solidFill>
              </a:rPr>
              <a:t>2  </a:t>
            </a:r>
            <a:r>
              <a:rPr lang="en-US" b="1" dirty="0">
                <a:solidFill>
                  <a:srgbClr val="FF0000"/>
                </a:solidFill>
              </a:rPr>
              <a:t>= 0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 </a:t>
            </a:r>
            <a:r>
              <a:rPr lang="el-GR" b="1" dirty="0">
                <a:solidFill>
                  <a:srgbClr val="FF0000"/>
                </a:solidFill>
              </a:rPr>
              <a:t>α</a:t>
            </a:r>
            <a:r>
              <a:rPr lang="en-US" b="1" baseline="-25000" dirty="0">
                <a:solidFill>
                  <a:srgbClr val="FF0000"/>
                </a:solidFill>
              </a:rPr>
              <a:t>1 </a:t>
            </a:r>
            <a:r>
              <a:rPr lang="en-US" b="1" dirty="0">
                <a:solidFill>
                  <a:srgbClr val="FF0000"/>
                </a:solidFill>
              </a:rPr>
              <a:t>+ </a:t>
            </a:r>
            <a:r>
              <a:rPr lang="el-GR" b="1" dirty="0">
                <a:solidFill>
                  <a:srgbClr val="FF0000"/>
                </a:solidFill>
              </a:rPr>
              <a:t>α</a:t>
            </a:r>
            <a:r>
              <a:rPr lang="en-US" b="1" baseline="-25000" dirty="0">
                <a:solidFill>
                  <a:srgbClr val="FF0000"/>
                </a:solidFill>
              </a:rPr>
              <a:t>2  </a:t>
            </a:r>
            <a:r>
              <a:rPr lang="en-US" b="1" dirty="0">
                <a:solidFill>
                  <a:srgbClr val="FF0000"/>
                </a:solidFill>
              </a:rPr>
              <a:t>= 180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4495800" y="228600"/>
          <a:ext cx="446722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37976" imgH="2385000" progId="">
                  <p:embed/>
                </p:oleObj>
              </mc:Choice>
              <mc:Fallback>
                <p:oleObj name="Visio" r:id="rId2" imgW="4237976" imgH="2385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8600"/>
                        <a:ext cx="4467225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477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 any instant one converter operates as rectifier while the other one operates as inverter.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reverse the current, the roles of the converters are interchanged.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 is very fast.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Drawbacks</a:t>
            </a:r>
          </a:p>
          <a:p>
            <a:r>
              <a:rPr lang="en-US" b="1" dirty="0">
                <a:solidFill>
                  <a:srgbClr val="C00000"/>
                </a:solidFill>
              </a:rPr>
              <a:t>A reactor is needed. </a:t>
            </a:r>
          </a:p>
          <a:p>
            <a:r>
              <a:rPr lang="en-US" b="1" dirty="0">
                <a:solidFill>
                  <a:srgbClr val="C00000"/>
                </a:solidFill>
              </a:rPr>
              <a:t> Losses associated with this decreases the efficiency. </a:t>
            </a:r>
            <a:r>
              <a:rPr lang="en-US" b="1" dirty="0">
                <a:solidFill>
                  <a:srgbClr val="00B050"/>
                </a:solidFill>
              </a:rPr>
              <a:t>Power factor is reduced.</a:t>
            </a:r>
          </a:p>
          <a:p>
            <a:r>
              <a:rPr lang="en-US" b="1" dirty="0">
                <a:solidFill>
                  <a:srgbClr val="7030A0"/>
                </a:solidFill>
              </a:rPr>
              <a:t>Devices are rated for a higher value to accommodate circulating current also.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4572000" y="1828800"/>
          <a:ext cx="441960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37976" imgH="2385000" progId="">
                  <p:embed/>
                </p:oleObj>
              </mc:Choice>
              <mc:Fallback>
                <p:oleObj name="Visio" r:id="rId2" imgW="4237976" imgH="2385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4419600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C00000"/>
                </a:solidFill>
              </a:rPr>
              <a:t>Three phase controlled </a:t>
            </a:r>
            <a:r>
              <a:rPr lang="en-US" sz="3200" b="1" u="sng" dirty="0" err="1">
                <a:solidFill>
                  <a:srgbClr val="C00000"/>
                </a:solidFill>
              </a:rPr>
              <a:t>Fullwave</a:t>
            </a:r>
            <a:r>
              <a:rPr lang="en-US" sz="3200" b="1" u="sng" dirty="0">
                <a:solidFill>
                  <a:srgbClr val="C00000"/>
                </a:solidFill>
              </a:rPr>
              <a:t> Rectifiers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55927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constant load current.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Earliest instant at which T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 can be turned on is at</a:t>
            </a:r>
            <a:endParaRPr lang="en-US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sz="2400" b="1" dirty="0">
                <a:latin typeface="Calibri" pitchFamily="34" charset="0"/>
              </a:rPr>
              <a:t>Hence </a:t>
            </a:r>
            <a:r>
              <a:rPr lang="el-GR" sz="2400" b="1" dirty="0">
                <a:latin typeface="Calibri" pitchFamily="34" charset="0"/>
              </a:rPr>
              <a:t>α</a:t>
            </a:r>
            <a:r>
              <a:rPr lang="en-US" sz="2400" b="1" dirty="0">
                <a:latin typeface="Calibri" pitchFamily="34" charset="0"/>
              </a:rPr>
              <a:t> is measured from </a:t>
            </a:r>
            <a:r>
              <a:rPr lang="el-GR" sz="2400" b="1" dirty="0">
                <a:latin typeface="Calibri" pitchFamily="34" charset="0"/>
              </a:rPr>
              <a:t>π</a:t>
            </a:r>
            <a:r>
              <a:rPr lang="en-US" sz="2400" b="1" dirty="0">
                <a:latin typeface="Times New Roman"/>
                <a:cs typeface="Times New Roman"/>
              </a:rPr>
              <a:t>/6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447800"/>
            <a:ext cx="32765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35640"/>
              </p:ext>
            </p:extLst>
          </p:nvPr>
        </p:nvGraphicFramePr>
        <p:xfrm>
          <a:off x="76200" y="2057400"/>
          <a:ext cx="5029200" cy="75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45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</a:t>
                      </a:r>
                      <a:r>
                        <a:rPr lang="en-US" baseline="-25000" dirty="0" err="1"/>
                        <a:t>d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-25000" dirty="0" err="1"/>
                        <a:t>a</a:t>
                      </a:r>
                      <a:endParaRPr lang="en-US" baseline="-25000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/>
                        <a:t>i</a:t>
                      </a:r>
                      <a:r>
                        <a:rPr lang="en-US" baseline="-25000" dirty="0" err="1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/>
                        <a:t>i</a:t>
                      </a:r>
                      <a:r>
                        <a:rPr lang="en-US" baseline="-25000" dirty="0" err="1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05650"/>
              </p:ext>
            </p:extLst>
          </p:nvPr>
        </p:nvGraphicFramePr>
        <p:xfrm>
          <a:off x="76200" y="2743200"/>
          <a:ext cx="5029200" cy="75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45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→ B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baseline="-25000" dirty="0" err="1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30264"/>
              </p:ext>
            </p:extLst>
          </p:nvPr>
        </p:nvGraphicFramePr>
        <p:xfrm>
          <a:off x="0" y="3505200"/>
          <a:ext cx="5029200" cy="43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1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 → 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baseline="-25000" dirty="0" err="1">
                          <a:solidFill>
                            <a:schemeClr val="tx1"/>
                          </a:solidFill>
                        </a:rPr>
                        <a:t>ac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08104"/>
              </p:ext>
            </p:extLst>
          </p:nvPr>
        </p:nvGraphicFramePr>
        <p:xfrm>
          <a:off x="0" y="3992880"/>
          <a:ext cx="5029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96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 → 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en-US" baseline="-25000" dirty="0" err="1">
                          <a:solidFill>
                            <a:srgbClr val="C00000"/>
                          </a:solidFill>
                        </a:rPr>
                        <a:t>bc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+I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-I</a:t>
                      </a:r>
                      <a:r>
                        <a:rPr lang="en-US" baseline="-25000" dirty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53082"/>
              </p:ext>
            </p:extLst>
          </p:nvPr>
        </p:nvGraphicFramePr>
        <p:xfrm>
          <a:off x="76200" y="4495800"/>
          <a:ext cx="5029200" cy="64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77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7030A0"/>
                          </a:solidFill>
                        </a:rPr>
                        <a:t>D → 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v</a:t>
                      </a:r>
                      <a:r>
                        <a:rPr lang="en-US" baseline="-25000" dirty="0" err="1">
                          <a:solidFill>
                            <a:srgbClr val="7030A0"/>
                          </a:solidFill>
                        </a:rPr>
                        <a:t>ba</a:t>
                      </a: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-I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+I</a:t>
                      </a:r>
                      <a:r>
                        <a:rPr lang="en-US" baseline="-250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77069"/>
              </p:ext>
            </p:extLst>
          </p:nvPr>
        </p:nvGraphicFramePr>
        <p:xfrm>
          <a:off x="76200" y="5181600"/>
          <a:ext cx="5029200" cy="43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→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</a:t>
                      </a:r>
                      <a:r>
                        <a:rPr lang="en-US" baseline="-25000" dirty="0" err="1"/>
                        <a:t>ca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-I</a:t>
                      </a:r>
                      <a:r>
                        <a:rPr lang="en-US" baseline="-25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63098"/>
              </p:ext>
            </p:extLst>
          </p:nvPr>
        </p:nvGraphicFramePr>
        <p:xfrm>
          <a:off x="76200" y="5638800"/>
          <a:ext cx="5029200" cy="64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7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 → 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baseline="-25000" dirty="0" err="1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+I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00" y="971518"/>
            <a:ext cx="80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>
                <a:solidFill>
                  <a:srgbClr val="00B0F0"/>
                </a:solidFill>
              </a:rPr>
              <a:t>π</a:t>
            </a:r>
            <a:r>
              <a:rPr lang="en-US" sz="2800" b="1" dirty="0">
                <a:solidFill>
                  <a:srgbClr val="00B0F0"/>
                </a:solidFill>
              </a:rPr>
              <a:t>/6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80C7D-7966-4364-A0AD-C225C57A1A3B}"/>
              </a:ext>
            </a:extLst>
          </p:cNvPr>
          <p:cNvCxnSpPr/>
          <p:nvPr/>
        </p:nvCxnSpPr>
        <p:spPr>
          <a:xfrm>
            <a:off x="5130248" y="53340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296B15-0960-4C03-B7D3-8C8189925CA8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826103"/>
            <a:ext cx="46383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DAF4D-ACF4-4C2D-A4B7-E99B74C87CAD}"/>
              </a:ext>
            </a:extLst>
          </p:cNvPr>
          <p:cNvCxnSpPr/>
          <p:nvPr/>
        </p:nvCxnSpPr>
        <p:spPr>
          <a:xfrm>
            <a:off x="5151783" y="56388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A6E5EC-B29C-408B-8B26-42DCE61053C3}"/>
              </a:ext>
            </a:extLst>
          </p:cNvPr>
          <p:cNvCxnSpPr/>
          <p:nvPr/>
        </p:nvCxnSpPr>
        <p:spPr>
          <a:xfrm>
            <a:off x="5151783" y="49530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C955A1-D3B5-442C-B18B-1BB0F4DF9E66}"/>
              </a:ext>
            </a:extLst>
          </p:cNvPr>
          <p:cNvCxnSpPr/>
          <p:nvPr/>
        </p:nvCxnSpPr>
        <p:spPr>
          <a:xfrm flipV="1">
            <a:off x="5151783" y="4953000"/>
            <a:ext cx="637761" cy="381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ACB141-CB8C-44D1-95D2-275BA8D53682}"/>
              </a:ext>
            </a:extLst>
          </p:cNvPr>
          <p:cNvCxnSpPr>
            <a:cxnSpLocks/>
          </p:cNvCxnSpPr>
          <p:nvPr/>
        </p:nvCxnSpPr>
        <p:spPr>
          <a:xfrm flipH="1" flipV="1">
            <a:off x="5771324" y="4966426"/>
            <a:ext cx="675859" cy="6723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D0F6CC-A7CE-4B41-A7AF-22F0B44D2E5B}"/>
              </a:ext>
            </a:extLst>
          </p:cNvPr>
          <p:cNvCxnSpPr>
            <a:cxnSpLocks/>
          </p:cNvCxnSpPr>
          <p:nvPr/>
        </p:nvCxnSpPr>
        <p:spPr>
          <a:xfrm flipH="1" flipV="1">
            <a:off x="7123045" y="4979159"/>
            <a:ext cx="675859" cy="67237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37F6B1-52A3-4830-ACAC-778FB4D1D400}"/>
              </a:ext>
            </a:extLst>
          </p:cNvPr>
          <p:cNvCxnSpPr>
            <a:cxnSpLocks/>
          </p:cNvCxnSpPr>
          <p:nvPr/>
        </p:nvCxnSpPr>
        <p:spPr>
          <a:xfrm flipV="1">
            <a:off x="6400800" y="4966426"/>
            <a:ext cx="695741" cy="6851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52E3D7-EBFB-4ED7-BC94-6BAF77B8A111}"/>
              </a:ext>
            </a:extLst>
          </p:cNvPr>
          <p:cNvCxnSpPr/>
          <p:nvPr/>
        </p:nvCxnSpPr>
        <p:spPr>
          <a:xfrm>
            <a:off x="5151783" y="4591216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897F1F-97D7-4B66-B0A6-819307086B1E}"/>
              </a:ext>
            </a:extLst>
          </p:cNvPr>
          <p:cNvCxnSpPr/>
          <p:nvPr/>
        </p:nvCxnSpPr>
        <p:spPr>
          <a:xfrm>
            <a:off x="5130248" y="60198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BE21F56-AC99-464B-B9BF-1CEB9C5EFEBA}"/>
              </a:ext>
            </a:extLst>
          </p:cNvPr>
          <p:cNvSpPr/>
          <p:nvPr/>
        </p:nvSpPr>
        <p:spPr>
          <a:xfrm>
            <a:off x="5698435" y="4571904"/>
            <a:ext cx="1457739" cy="437418"/>
          </a:xfrm>
          <a:custGeom>
            <a:avLst/>
            <a:gdLst>
              <a:gd name="connsiteX0" fmla="*/ 0 w 1457739"/>
              <a:gd name="connsiteY0" fmla="*/ 437418 h 437418"/>
              <a:gd name="connsiteX1" fmla="*/ 689113 w 1457739"/>
              <a:gd name="connsiteY1" fmla="*/ 96 h 437418"/>
              <a:gd name="connsiteX2" fmla="*/ 1457739 w 1457739"/>
              <a:gd name="connsiteY2" fmla="*/ 397661 h 4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739" h="437418">
                <a:moveTo>
                  <a:pt x="0" y="437418"/>
                </a:moveTo>
                <a:cubicBezTo>
                  <a:pt x="223078" y="222070"/>
                  <a:pt x="446157" y="6722"/>
                  <a:pt x="689113" y="96"/>
                </a:cubicBezTo>
                <a:cubicBezTo>
                  <a:pt x="932069" y="-6530"/>
                  <a:pt x="1334052" y="331400"/>
                  <a:pt x="1457739" y="397661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3CF76D8-8774-4F2B-A32A-B669A53FADF5}"/>
              </a:ext>
            </a:extLst>
          </p:cNvPr>
          <p:cNvSpPr/>
          <p:nvPr/>
        </p:nvSpPr>
        <p:spPr>
          <a:xfrm rot="11095573">
            <a:off x="7784471" y="5655123"/>
            <a:ext cx="1457739" cy="437418"/>
          </a:xfrm>
          <a:custGeom>
            <a:avLst/>
            <a:gdLst>
              <a:gd name="connsiteX0" fmla="*/ 0 w 1457739"/>
              <a:gd name="connsiteY0" fmla="*/ 437418 h 437418"/>
              <a:gd name="connsiteX1" fmla="*/ 689113 w 1457739"/>
              <a:gd name="connsiteY1" fmla="*/ 96 h 437418"/>
              <a:gd name="connsiteX2" fmla="*/ 1457739 w 1457739"/>
              <a:gd name="connsiteY2" fmla="*/ 397661 h 4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739" h="437418">
                <a:moveTo>
                  <a:pt x="0" y="437418"/>
                </a:moveTo>
                <a:cubicBezTo>
                  <a:pt x="223078" y="222070"/>
                  <a:pt x="446157" y="6722"/>
                  <a:pt x="689113" y="96"/>
                </a:cubicBezTo>
                <a:cubicBezTo>
                  <a:pt x="932069" y="-6530"/>
                  <a:pt x="1334052" y="331400"/>
                  <a:pt x="1457739" y="397661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35E3268-37EA-4518-994B-568D1AB3ADF5}"/>
              </a:ext>
            </a:extLst>
          </p:cNvPr>
          <p:cNvSpPr/>
          <p:nvPr/>
        </p:nvSpPr>
        <p:spPr>
          <a:xfrm>
            <a:off x="7070037" y="4574512"/>
            <a:ext cx="1457739" cy="437418"/>
          </a:xfrm>
          <a:custGeom>
            <a:avLst/>
            <a:gdLst>
              <a:gd name="connsiteX0" fmla="*/ 0 w 1457739"/>
              <a:gd name="connsiteY0" fmla="*/ 437418 h 437418"/>
              <a:gd name="connsiteX1" fmla="*/ 689113 w 1457739"/>
              <a:gd name="connsiteY1" fmla="*/ 96 h 437418"/>
              <a:gd name="connsiteX2" fmla="*/ 1457739 w 1457739"/>
              <a:gd name="connsiteY2" fmla="*/ 397661 h 4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739" h="437418">
                <a:moveTo>
                  <a:pt x="0" y="437418"/>
                </a:moveTo>
                <a:cubicBezTo>
                  <a:pt x="223078" y="222070"/>
                  <a:pt x="446157" y="6722"/>
                  <a:pt x="689113" y="96"/>
                </a:cubicBezTo>
                <a:cubicBezTo>
                  <a:pt x="932069" y="-6530"/>
                  <a:pt x="1334052" y="331400"/>
                  <a:pt x="1457739" y="397661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22A0BCD-9782-4AF4-96DA-94146DA3110F}"/>
              </a:ext>
            </a:extLst>
          </p:cNvPr>
          <p:cNvSpPr/>
          <p:nvPr/>
        </p:nvSpPr>
        <p:spPr>
          <a:xfrm>
            <a:off x="5141843" y="4611757"/>
            <a:ext cx="629481" cy="328511"/>
          </a:xfrm>
          <a:custGeom>
            <a:avLst/>
            <a:gdLst>
              <a:gd name="connsiteX0" fmla="*/ 0 w 530087"/>
              <a:gd name="connsiteY0" fmla="*/ 0 h 291547"/>
              <a:gd name="connsiteX1" fmla="*/ 530087 w 530087"/>
              <a:gd name="connsiteY1" fmla="*/ 291547 h 29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0087" h="291547">
                <a:moveTo>
                  <a:pt x="0" y="0"/>
                </a:moveTo>
                <a:cubicBezTo>
                  <a:pt x="216452" y="122582"/>
                  <a:pt x="432905" y="245165"/>
                  <a:pt x="530087" y="29154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AA6C2A5-508C-46DE-BFDB-F58EBA2C2B9C}"/>
              </a:ext>
            </a:extLst>
          </p:cNvPr>
          <p:cNvSpPr/>
          <p:nvPr/>
        </p:nvSpPr>
        <p:spPr>
          <a:xfrm rot="10800000">
            <a:off x="6447183" y="5597261"/>
            <a:ext cx="1457739" cy="437418"/>
          </a:xfrm>
          <a:custGeom>
            <a:avLst/>
            <a:gdLst>
              <a:gd name="connsiteX0" fmla="*/ 0 w 1457739"/>
              <a:gd name="connsiteY0" fmla="*/ 437418 h 437418"/>
              <a:gd name="connsiteX1" fmla="*/ 689113 w 1457739"/>
              <a:gd name="connsiteY1" fmla="*/ 96 h 437418"/>
              <a:gd name="connsiteX2" fmla="*/ 1457739 w 1457739"/>
              <a:gd name="connsiteY2" fmla="*/ 397661 h 4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739" h="437418">
                <a:moveTo>
                  <a:pt x="0" y="437418"/>
                </a:moveTo>
                <a:cubicBezTo>
                  <a:pt x="223078" y="222070"/>
                  <a:pt x="446157" y="6722"/>
                  <a:pt x="689113" y="96"/>
                </a:cubicBezTo>
                <a:cubicBezTo>
                  <a:pt x="932069" y="-6530"/>
                  <a:pt x="1334052" y="331400"/>
                  <a:pt x="1457739" y="397661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851863E-13B1-4C38-8FC2-91EF71D00719}"/>
              </a:ext>
            </a:extLst>
          </p:cNvPr>
          <p:cNvSpPr/>
          <p:nvPr/>
        </p:nvSpPr>
        <p:spPr>
          <a:xfrm rot="10800000">
            <a:off x="4962939" y="5597262"/>
            <a:ext cx="1457739" cy="437418"/>
          </a:xfrm>
          <a:custGeom>
            <a:avLst/>
            <a:gdLst>
              <a:gd name="connsiteX0" fmla="*/ 0 w 1457739"/>
              <a:gd name="connsiteY0" fmla="*/ 437418 h 437418"/>
              <a:gd name="connsiteX1" fmla="*/ 689113 w 1457739"/>
              <a:gd name="connsiteY1" fmla="*/ 96 h 437418"/>
              <a:gd name="connsiteX2" fmla="*/ 1457739 w 1457739"/>
              <a:gd name="connsiteY2" fmla="*/ 397661 h 4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739" h="437418">
                <a:moveTo>
                  <a:pt x="0" y="437418"/>
                </a:moveTo>
                <a:cubicBezTo>
                  <a:pt x="223078" y="222070"/>
                  <a:pt x="446157" y="6722"/>
                  <a:pt x="689113" y="96"/>
                </a:cubicBezTo>
                <a:cubicBezTo>
                  <a:pt x="932069" y="-6530"/>
                  <a:pt x="1334052" y="331400"/>
                  <a:pt x="1457739" y="397661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FE002D-549F-4064-BAE4-8AAD6D2C5E3D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785652" y="4972173"/>
            <a:ext cx="742124" cy="7743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49F6C1-2CD4-4ECB-8D3A-2F5B798E3838}"/>
              </a:ext>
            </a:extLst>
          </p:cNvPr>
          <p:cNvCxnSpPr/>
          <p:nvPr/>
        </p:nvCxnSpPr>
        <p:spPr>
          <a:xfrm>
            <a:off x="5764695" y="3992880"/>
            <a:ext cx="0" cy="25460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61FC9B3-9CA4-4D20-86AA-0D08CD91CB91}"/>
              </a:ext>
            </a:extLst>
          </p:cNvPr>
          <p:cNvCxnSpPr/>
          <p:nvPr/>
        </p:nvCxnSpPr>
        <p:spPr>
          <a:xfrm>
            <a:off x="6427304" y="3992880"/>
            <a:ext cx="0" cy="25460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F9BC16-5AEC-440A-B005-0376D2D7AB12}"/>
              </a:ext>
            </a:extLst>
          </p:cNvPr>
          <p:cNvCxnSpPr/>
          <p:nvPr/>
        </p:nvCxnSpPr>
        <p:spPr>
          <a:xfrm>
            <a:off x="7123045" y="4124174"/>
            <a:ext cx="0" cy="25460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FFA370-6E8A-4BA2-B409-8DB10CBDBD60}"/>
              </a:ext>
            </a:extLst>
          </p:cNvPr>
          <p:cNvCxnSpPr/>
          <p:nvPr/>
        </p:nvCxnSpPr>
        <p:spPr>
          <a:xfrm>
            <a:off x="7798904" y="4214191"/>
            <a:ext cx="0" cy="25460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536F09-0B6D-4874-BD24-46AEA3E5AAC9}"/>
              </a:ext>
            </a:extLst>
          </p:cNvPr>
          <p:cNvCxnSpPr/>
          <p:nvPr/>
        </p:nvCxnSpPr>
        <p:spPr>
          <a:xfrm>
            <a:off x="6016489" y="4060984"/>
            <a:ext cx="0" cy="254603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CF54DD-0464-40B1-8A31-BB8EB619D82E}"/>
              </a:ext>
            </a:extLst>
          </p:cNvPr>
          <p:cNvCxnSpPr/>
          <p:nvPr/>
        </p:nvCxnSpPr>
        <p:spPr>
          <a:xfrm>
            <a:off x="6679098" y="4060984"/>
            <a:ext cx="0" cy="254603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34DB39-3482-4535-A39C-3274F5B5BE50}"/>
              </a:ext>
            </a:extLst>
          </p:cNvPr>
          <p:cNvCxnSpPr/>
          <p:nvPr/>
        </p:nvCxnSpPr>
        <p:spPr>
          <a:xfrm>
            <a:off x="7374839" y="4192278"/>
            <a:ext cx="0" cy="254603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3FB3E0E-1684-4D61-AB88-88AC89115F22}"/>
              </a:ext>
            </a:extLst>
          </p:cNvPr>
          <p:cNvCxnSpPr/>
          <p:nvPr/>
        </p:nvCxnSpPr>
        <p:spPr>
          <a:xfrm>
            <a:off x="8050698" y="4388312"/>
            <a:ext cx="0" cy="254603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BEFDAC3-FFF9-4A23-80DB-4395C62F862F}"/>
              </a:ext>
            </a:extLst>
          </p:cNvPr>
          <p:cNvSpPr txBox="1"/>
          <p:nvPr/>
        </p:nvSpPr>
        <p:spPr>
          <a:xfrm>
            <a:off x="5705062" y="38767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latin typeface="Calibri" pitchFamily="34" charset="0"/>
              </a:rPr>
              <a:t>α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797DB4-1B53-442C-BE3D-AA66BC213BE0}"/>
              </a:ext>
            </a:extLst>
          </p:cNvPr>
          <p:cNvSpPr txBox="1"/>
          <p:nvPr/>
        </p:nvSpPr>
        <p:spPr>
          <a:xfrm>
            <a:off x="5865741" y="52412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2B172D-DE9B-4A28-852B-6B97F87C3EF0}"/>
              </a:ext>
            </a:extLst>
          </p:cNvPr>
          <p:cNvSpPr txBox="1"/>
          <p:nvPr/>
        </p:nvSpPr>
        <p:spPr>
          <a:xfrm>
            <a:off x="6541604" y="52412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963CD4-4841-49B4-B171-2878C2C27B00}"/>
              </a:ext>
            </a:extLst>
          </p:cNvPr>
          <p:cNvSpPr txBox="1"/>
          <p:nvPr/>
        </p:nvSpPr>
        <p:spPr>
          <a:xfrm>
            <a:off x="7214153" y="525416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1F25BC-9D04-40B9-AE75-A647D0FCCF1C}"/>
              </a:ext>
            </a:extLst>
          </p:cNvPr>
          <p:cNvSpPr txBox="1"/>
          <p:nvPr/>
        </p:nvSpPr>
        <p:spPr>
          <a:xfrm>
            <a:off x="7890014" y="528015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8DC8C4-ED92-4AC1-8223-B67D0C130324}"/>
              </a:ext>
            </a:extLst>
          </p:cNvPr>
          <p:cNvCxnSpPr/>
          <p:nvPr/>
        </p:nvCxnSpPr>
        <p:spPr>
          <a:xfrm>
            <a:off x="5334000" y="4124174"/>
            <a:ext cx="430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49F88F-BFEF-4659-AF92-9BD5CD774E4D}"/>
              </a:ext>
            </a:extLst>
          </p:cNvPr>
          <p:cNvCxnSpPr>
            <a:cxnSpLocks/>
          </p:cNvCxnSpPr>
          <p:nvPr/>
        </p:nvCxnSpPr>
        <p:spPr>
          <a:xfrm flipH="1">
            <a:off x="6018142" y="4192278"/>
            <a:ext cx="45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BBA8FDF-1415-46BB-9209-C9D24B40C713}"/>
              </a:ext>
            </a:extLst>
          </p:cNvPr>
          <p:cNvSpPr txBox="1"/>
          <p:nvPr/>
        </p:nvSpPr>
        <p:spPr>
          <a:xfrm>
            <a:off x="6420678" y="385001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latin typeface="Calibri" pitchFamily="34" charset="0"/>
              </a:rPr>
              <a:t>α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10F750-6D90-44D3-9856-DA9AEEA84DB0}"/>
              </a:ext>
            </a:extLst>
          </p:cNvPr>
          <p:cNvSpPr txBox="1"/>
          <p:nvPr/>
        </p:nvSpPr>
        <p:spPr>
          <a:xfrm>
            <a:off x="7083290" y="393268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latin typeface="Calibri" pitchFamily="34" charset="0"/>
              </a:rPr>
              <a:t>α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DEE181-050F-4540-AB5E-F7C5A936B079}"/>
              </a:ext>
            </a:extLst>
          </p:cNvPr>
          <p:cNvSpPr txBox="1"/>
          <p:nvPr/>
        </p:nvSpPr>
        <p:spPr>
          <a:xfrm>
            <a:off x="7755840" y="398569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latin typeface="Calibri" pitchFamily="34" charset="0"/>
              </a:rPr>
              <a:t>α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C9F663-89E6-459F-8DA2-B4973B974DC7}"/>
              </a:ext>
            </a:extLst>
          </p:cNvPr>
          <p:cNvSpPr txBox="1"/>
          <p:nvPr/>
        </p:nvSpPr>
        <p:spPr>
          <a:xfrm>
            <a:off x="6100969" y="4435554"/>
            <a:ext cx="80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V</a:t>
            </a:r>
            <a:r>
              <a:rPr lang="en-US" sz="2800" b="1" baseline="-25000" dirty="0">
                <a:solidFill>
                  <a:srgbClr val="FF0000"/>
                </a:solidFill>
              </a:rPr>
              <a:t>an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EAE48F-6459-42F2-8A8E-FC7D547F017F}"/>
              </a:ext>
            </a:extLst>
          </p:cNvPr>
          <p:cNvSpPr txBox="1"/>
          <p:nvPr/>
        </p:nvSpPr>
        <p:spPr>
          <a:xfrm>
            <a:off x="7491620" y="4416254"/>
            <a:ext cx="80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bn</a:t>
            </a:r>
            <a:endParaRPr lang="en-US" sz="2800" b="1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F974CC-53FD-4C30-A200-8549F27F0B3D}"/>
              </a:ext>
            </a:extLst>
          </p:cNvPr>
          <p:cNvSpPr txBox="1"/>
          <p:nvPr/>
        </p:nvSpPr>
        <p:spPr>
          <a:xfrm>
            <a:off x="4978676" y="4502321"/>
            <a:ext cx="80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>
                <a:solidFill>
                  <a:srgbClr val="00B0F0"/>
                </a:solidFill>
              </a:rPr>
              <a:t>cn</a:t>
            </a:r>
            <a:endParaRPr lang="en-US" sz="2800" b="1" baseline="-25000" dirty="0">
              <a:solidFill>
                <a:srgbClr val="00B0F0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B86A227-94F3-4436-A04F-4F505EF62012}"/>
              </a:ext>
            </a:extLst>
          </p:cNvPr>
          <p:cNvCxnSpPr/>
          <p:nvPr/>
        </p:nvCxnSpPr>
        <p:spPr>
          <a:xfrm>
            <a:off x="8506714" y="4163517"/>
            <a:ext cx="0" cy="25460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C3AF6D9-30FD-4761-9B5F-F7F1A730B93D}"/>
              </a:ext>
            </a:extLst>
          </p:cNvPr>
          <p:cNvSpPr/>
          <p:nvPr/>
        </p:nvSpPr>
        <p:spPr>
          <a:xfrm>
            <a:off x="8474766" y="4548007"/>
            <a:ext cx="1457739" cy="437418"/>
          </a:xfrm>
          <a:custGeom>
            <a:avLst/>
            <a:gdLst>
              <a:gd name="connsiteX0" fmla="*/ 0 w 1457739"/>
              <a:gd name="connsiteY0" fmla="*/ 437418 h 437418"/>
              <a:gd name="connsiteX1" fmla="*/ 689113 w 1457739"/>
              <a:gd name="connsiteY1" fmla="*/ 96 h 437418"/>
              <a:gd name="connsiteX2" fmla="*/ 1457739 w 1457739"/>
              <a:gd name="connsiteY2" fmla="*/ 397661 h 4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739" h="437418">
                <a:moveTo>
                  <a:pt x="0" y="437418"/>
                </a:moveTo>
                <a:cubicBezTo>
                  <a:pt x="223078" y="222070"/>
                  <a:pt x="446157" y="6722"/>
                  <a:pt x="689113" y="96"/>
                </a:cubicBezTo>
                <a:cubicBezTo>
                  <a:pt x="932069" y="-6530"/>
                  <a:pt x="1334052" y="331400"/>
                  <a:pt x="1457739" y="397661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FFE509-09D7-4A88-A34A-4AB1B9791ED8}"/>
              </a:ext>
            </a:extLst>
          </p:cNvPr>
          <p:cNvCxnSpPr>
            <a:cxnSpLocks/>
          </p:cNvCxnSpPr>
          <p:nvPr/>
        </p:nvCxnSpPr>
        <p:spPr>
          <a:xfrm flipH="1" flipV="1">
            <a:off x="8488016" y="4966195"/>
            <a:ext cx="813946" cy="61755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F2CC3F0-9178-4589-9EC6-B0AD740A9661}"/>
              </a:ext>
            </a:extLst>
          </p:cNvPr>
          <p:cNvCxnSpPr/>
          <p:nvPr/>
        </p:nvCxnSpPr>
        <p:spPr>
          <a:xfrm>
            <a:off x="8839200" y="4175443"/>
            <a:ext cx="0" cy="25460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B4F2201-F533-4013-AA7B-45766DFA8376}"/>
              </a:ext>
            </a:extLst>
          </p:cNvPr>
          <p:cNvSpPr txBox="1"/>
          <p:nvPr/>
        </p:nvSpPr>
        <p:spPr>
          <a:xfrm>
            <a:off x="8484705" y="39985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latin typeface="Calibri" pitchFamily="34" charset="0"/>
              </a:rPr>
              <a:t>α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65" grpId="0"/>
      <p:bldP spid="66" grpId="0"/>
      <p:bldP spid="67" grpId="0"/>
      <p:bldP spid="68" grpId="0"/>
      <p:bldP spid="69" grpId="0"/>
      <p:bldP spid="79" grpId="0"/>
      <p:bldP spid="80" grpId="0"/>
      <p:bldP spid="81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/>
          </a:p>
          <a:p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Average load voltage</a:t>
            </a:r>
            <a:endParaRPr lang="en-US" sz="2400" b="1" dirty="0">
              <a:solidFill>
                <a:srgbClr val="C00000"/>
              </a:solidFill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alibri" pitchFamily="34" charset="0"/>
              </a:rPr>
              <a:t>Average output Power   </a:t>
            </a:r>
            <a:r>
              <a:rPr lang="en-US" sz="2400" dirty="0">
                <a:latin typeface="Calibri" pitchFamily="34" charset="0"/>
              </a:rPr>
              <a:t>=  </a:t>
            </a: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pPr>
              <a:buNone/>
            </a:pPr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-17145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-17145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067976"/>
              </p:ext>
            </p:extLst>
          </p:nvPr>
        </p:nvGraphicFramePr>
        <p:xfrm>
          <a:off x="4038600" y="536575"/>
          <a:ext cx="1304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241195" progId="Equation.3">
                  <p:embed/>
                </p:oleObj>
              </mc:Choice>
              <mc:Fallback>
                <p:oleObj name="Equation" r:id="rId2" imgW="444307" imgH="241195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6575"/>
                        <a:ext cx="1304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903472"/>
              </p:ext>
            </p:extLst>
          </p:nvPr>
        </p:nvGraphicFramePr>
        <p:xfrm>
          <a:off x="1677987" y="2743200"/>
          <a:ext cx="54451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431800" progId="Equation.3">
                  <p:embed/>
                </p:oleObj>
              </mc:Choice>
              <mc:Fallback>
                <p:oleObj name="Equation" r:id="rId4" imgW="1854200" imgH="4318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7" y="2743200"/>
                        <a:ext cx="54451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302661"/>
              </p:ext>
            </p:extLst>
          </p:nvPr>
        </p:nvGraphicFramePr>
        <p:xfrm>
          <a:off x="5029200" y="3657600"/>
          <a:ext cx="27971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087" imgH="228501" progId="Equation.3">
                  <p:embed/>
                </p:oleObj>
              </mc:Choice>
              <mc:Fallback>
                <p:oleObj name="Equation" r:id="rId6" imgW="952087" imgH="228501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27971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053861"/>
              </p:ext>
            </p:extLst>
          </p:nvPr>
        </p:nvGraphicFramePr>
        <p:xfrm>
          <a:off x="5334000" y="379412"/>
          <a:ext cx="33940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700" imgH="482600" progId="Equation.3">
                  <p:embed/>
                </p:oleObj>
              </mc:Choice>
              <mc:Fallback>
                <p:oleObj name="Equation" r:id="rId8" imgW="1155700" imgH="48260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9412"/>
                        <a:ext cx="33940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083634"/>
              </p:ext>
            </p:extLst>
          </p:nvPr>
        </p:nvGraphicFramePr>
        <p:xfrm>
          <a:off x="1707317" y="1590675"/>
          <a:ext cx="72390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71800" imgH="482400" progId="Equation.3">
                  <p:embed/>
                </p:oleObj>
              </mc:Choice>
              <mc:Fallback>
                <p:oleObj name="Equation" r:id="rId10" imgW="2971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317" y="1590675"/>
                        <a:ext cx="72390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296400" cy="6553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 side current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baseline="-25000" dirty="0" err="1">
                <a:solidFill>
                  <a:srgbClr val="C00000"/>
                </a:solidFill>
              </a:rPr>
              <a:t>a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390624"/>
              </p:ext>
            </p:extLst>
          </p:nvPr>
        </p:nvGraphicFramePr>
        <p:xfrm>
          <a:off x="4114800" y="228600"/>
          <a:ext cx="48466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431800" progId="Equation.3">
                  <p:embed/>
                </p:oleObj>
              </mc:Choice>
              <mc:Fallback>
                <p:oleObj name="Equation" r:id="rId2" imgW="1651000" imgH="431800" progId="Equation.3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"/>
                        <a:ext cx="48466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304979"/>
              </p:ext>
            </p:extLst>
          </p:nvPr>
        </p:nvGraphicFramePr>
        <p:xfrm>
          <a:off x="646113" y="1219200"/>
          <a:ext cx="42878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500" imgH="228600" progId="Equation.3">
                  <p:embed/>
                </p:oleObj>
              </mc:Choice>
              <mc:Fallback>
                <p:oleObj name="Equation" r:id="rId4" imgW="1460500" imgH="228600" progId="Equation.3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219200"/>
                        <a:ext cx="42878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457200" y="2605088"/>
          <a:ext cx="857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847" imgH="215713" progId="Equation.3">
                  <p:embed/>
                </p:oleObj>
              </mc:Choice>
              <mc:Fallback>
                <p:oleObj name="Equation" r:id="rId6" imgW="291847" imgH="215713" progId="Equation.3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05088"/>
                        <a:ext cx="8572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457200" y="3581400"/>
          <a:ext cx="29829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6000" imgH="431800" progId="Equation.3">
                  <p:embed/>
                </p:oleObj>
              </mc:Choice>
              <mc:Fallback>
                <p:oleObj name="Equation" r:id="rId8" imgW="1016000" imgH="431800" progId="Equation.3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81400"/>
                        <a:ext cx="298291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82452"/>
              </p:ext>
            </p:extLst>
          </p:nvPr>
        </p:nvGraphicFramePr>
        <p:xfrm>
          <a:off x="1014412" y="4376738"/>
          <a:ext cx="812958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68600" imgH="711200" progId="Equation.3">
                  <p:embed/>
                </p:oleObj>
              </mc:Choice>
              <mc:Fallback>
                <p:oleObj name="Equation" r:id="rId10" imgW="2768600" imgH="711200" progId="Equation.3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2" y="4376738"/>
                        <a:ext cx="8129588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2311"/>
              </p:ext>
            </p:extLst>
          </p:nvPr>
        </p:nvGraphicFramePr>
        <p:xfrm>
          <a:off x="152400" y="5864225"/>
          <a:ext cx="27209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27100" imgH="431800" progId="Equation.3">
                  <p:embed/>
                </p:oleObj>
              </mc:Choice>
              <mc:Fallback>
                <p:oleObj name="Equation" r:id="rId12" imgW="927100" imgH="431800" progId="Equation.3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864225"/>
                        <a:ext cx="27209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221437"/>
              </p:ext>
            </p:extLst>
          </p:nvPr>
        </p:nvGraphicFramePr>
        <p:xfrm>
          <a:off x="6934200" y="5867400"/>
          <a:ext cx="8572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847" imgH="215713" progId="Equation.3">
                  <p:embed/>
                </p:oleObj>
              </mc:Choice>
              <mc:Fallback>
                <p:oleObj name="Equation" r:id="rId14" imgW="291847" imgH="215713" progId="Equation.3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867400"/>
                        <a:ext cx="8572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272992"/>
              </p:ext>
            </p:extLst>
          </p:nvPr>
        </p:nvGraphicFramePr>
        <p:xfrm>
          <a:off x="8150225" y="5907088"/>
          <a:ext cx="74453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90" imgH="139639" progId="Equation.3">
                  <p:embed/>
                </p:oleObj>
              </mc:Choice>
              <mc:Fallback>
                <p:oleObj name="Equation" r:id="rId16" imgW="253890" imgH="139639" progId="Equation.3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0225" y="5907088"/>
                        <a:ext cx="744537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1295400" y="2209800"/>
          <a:ext cx="712152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25700" imgH="711200" progId="Equation.3">
                  <p:embed/>
                </p:oleObj>
              </mc:Choice>
              <mc:Fallback>
                <p:oleObj name="Equation" r:id="rId18" imgW="2425700" imgH="711200" progId="Equation.3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712152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94069"/>
              </p:ext>
            </p:extLst>
          </p:nvPr>
        </p:nvGraphicFramePr>
        <p:xfrm>
          <a:off x="3505200" y="6019800"/>
          <a:ext cx="8191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360" imgH="215640" progId="Equation.3">
                  <p:embed/>
                </p:oleObj>
              </mc:Choice>
              <mc:Fallback>
                <p:oleObj name="Equation" r:id="rId20" imgW="279360" imgH="215640" progId="Equation.3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019800"/>
                        <a:ext cx="8191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399308"/>
              </p:ext>
            </p:extLst>
          </p:nvPr>
        </p:nvGraphicFramePr>
        <p:xfrm>
          <a:off x="4267200" y="5791200"/>
          <a:ext cx="13414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431640" progId="Equation.3">
                  <p:embed/>
                </p:oleObj>
              </mc:Choice>
              <mc:Fallback>
                <p:oleObj name="Equation" r:id="rId22" imgW="457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91200"/>
                        <a:ext cx="13414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59737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RMS value of fundamental component I</a:t>
            </a:r>
            <a:r>
              <a:rPr lang="en-US" b="1" baseline="-25000" dirty="0">
                <a:solidFill>
                  <a:srgbClr val="00B050"/>
                </a:solidFill>
              </a:rPr>
              <a:t>a1 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endParaRPr lang="en-US" b="1" baseline="-25000" dirty="0">
              <a:solidFill>
                <a:srgbClr val="00B050"/>
              </a:solidFill>
            </a:endParaRPr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RMS value of harmonic components 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baseline="-25000" dirty="0" err="1">
                <a:solidFill>
                  <a:srgbClr val="00B050"/>
                </a:solidFill>
              </a:rPr>
              <a:t>ah</a:t>
            </a:r>
            <a:r>
              <a:rPr lang="en-US" b="1" dirty="0">
                <a:solidFill>
                  <a:srgbClr val="00B050"/>
                </a:solidFill>
              </a:rPr>
              <a:t>=I</a:t>
            </a:r>
            <a:r>
              <a:rPr lang="en-US" b="1" baseline="-25000" dirty="0">
                <a:solidFill>
                  <a:srgbClr val="00B050"/>
                </a:solidFill>
              </a:rPr>
              <a:t>a1</a:t>
            </a:r>
            <a:r>
              <a:rPr lang="en-US" b="1" dirty="0">
                <a:solidFill>
                  <a:srgbClr val="00B050"/>
                </a:solidFill>
              </a:rPr>
              <a:t>/h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                         h = 6n ± 1 ,  n = 1,2,3,…</a:t>
            </a:r>
            <a:endParaRPr lang="en-US" b="1" baseline="-250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61177"/>
              </p:ext>
            </p:extLst>
          </p:nvPr>
        </p:nvGraphicFramePr>
        <p:xfrm>
          <a:off x="609600" y="381000"/>
          <a:ext cx="8937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228600" progId="Equation.3">
                  <p:embed/>
                </p:oleObj>
              </mc:Choice>
              <mc:Fallback>
                <p:oleObj name="Equation" r:id="rId2" imgW="304560" imgH="2286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"/>
                        <a:ext cx="8937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479296"/>
              </p:ext>
            </p:extLst>
          </p:nvPr>
        </p:nvGraphicFramePr>
        <p:xfrm>
          <a:off x="3692525" y="1828800"/>
          <a:ext cx="43973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457200" progId="Equation.3">
                  <p:embed/>
                </p:oleObj>
              </mc:Choice>
              <mc:Fallback>
                <p:oleObj name="Equation" r:id="rId4" imgW="1498600" imgH="4572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1828800"/>
                        <a:ext cx="439737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025203"/>
              </p:ext>
            </p:extLst>
          </p:nvPr>
        </p:nvGraphicFramePr>
        <p:xfrm>
          <a:off x="1752600" y="152400"/>
          <a:ext cx="3352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431640" progId="Equation.3">
                  <p:embed/>
                </p:oleObj>
              </mc:Choice>
              <mc:Fallback>
                <p:oleObj name="Equation" r:id="rId6" imgW="1143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"/>
                        <a:ext cx="33528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 descr="~AUT016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4581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Total RMS value of phase current 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baseline="-25000" dirty="0" err="1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 =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THD  =  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2060"/>
                </a:solidFill>
              </a:rPr>
              <a:t>DPF  = 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Power factor  =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6162675" y="990600"/>
          <a:ext cx="29813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559" imgH="444307" progId="Equation.3">
                  <p:embed/>
                </p:oleObj>
              </mc:Choice>
              <mc:Fallback>
                <p:oleObj name="Equation" r:id="rId2" imgW="1015559" imgH="444307" progId="Equation.3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990600"/>
                        <a:ext cx="298132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244661"/>
              </p:ext>
            </p:extLst>
          </p:nvPr>
        </p:nvGraphicFramePr>
        <p:xfrm>
          <a:off x="2743200" y="1981200"/>
          <a:ext cx="24590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200" imgH="508000" progId="Equation.3">
                  <p:embed/>
                </p:oleObj>
              </mc:Choice>
              <mc:Fallback>
                <p:oleObj name="Equation" r:id="rId4" imgW="838200" imgH="508000" progId="Equation.3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24590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617788" y="3446463"/>
          <a:ext cx="1489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780" imgH="215806" progId="Equation.3">
                  <p:embed/>
                </p:oleObj>
              </mc:Choice>
              <mc:Fallback>
                <p:oleObj name="Equation" r:id="rId6" imgW="507780" imgH="215806" progId="Equation.3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3446463"/>
                        <a:ext cx="14890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700588" y="3589338"/>
          <a:ext cx="10795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300" imgH="139700" progId="Equation.3">
                  <p:embed/>
                </p:oleObj>
              </mc:Choice>
              <mc:Fallback>
                <p:oleObj name="Equation" r:id="rId8" imgW="368300" imgH="139700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3589338"/>
                        <a:ext cx="10795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3962400" y="4495800"/>
          <a:ext cx="34274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68400" imgH="419100" progId="Equation.3">
                  <p:embed/>
                </p:oleObj>
              </mc:Choice>
              <mc:Fallback>
                <p:oleObj name="Equation" r:id="rId10" imgW="1168400" imgH="419100" progId="Equation.3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95800"/>
                        <a:ext cx="34274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05214"/>
              </p:ext>
            </p:extLst>
          </p:nvPr>
        </p:nvGraphicFramePr>
        <p:xfrm>
          <a:off x="2420938" y="5486400"/>
          <a:ext cx="30543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41120" imgH="482400" progId="Equation.3">
                  <p:embed/>
                </p:oleObj>
              </mc:Choice>
              <mc:Fallback>
                <p:oleObj name="Equation" r:id="rId12" imgW="1041120" imgH="482400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5486400"/>
                        <a:ext cx="305435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6346825" y="5661025"/>
          <a:ext cx="16017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863" imgH="393529" progId="Equation.3">
                  <p:embed/>
                </p:oleObj>
              </mc:Choice>
              <mc:Fallback>
                <p:oleObj name="Equation" r:id="rId14" imgW="545863" imgH="393529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5661025"/>
                        <a:ext cx="160178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600916"/>
              </p:ext>
            </p:extLst>
          </p:nvPr>
        </p:nvGraphicFramePr>
        <p:xfrm>
          <a:off x="5861050" y="2346325"/>
          <a:ext cx="18621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34449" imgH="177646" progId="Equation.3">
                  <p:embed/>
                </p:oleObj>
              </mc:Choice>
              <mc:Fallback>
                <p:oleObj name="Equation" r:id="rId16" imgW="634449" imgH="177646" progId="Equation.3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2346325"/>
                        <a:ext cx="18621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21080</TotalTime>
  <Words>961</Words>
  <Application>Microsoft Office PowerPoint</Application>
  <PresentationFormat>On-screen Show (4:3)</PresentationFormat>
  <Paragraphs>352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Office Theme</vt:lpstr>
      <vt:lpstr>Visio</vt:lpstr>
      <vt:lpstr>Equation</vt:lpstr>
      <vt:lpstr>PowerPoint Presentation</vt:lpstr>
      <vt:lpstr>Three phase half wave controlled rectifier</vt:lpstr>
      <vt:lpstr>PowerPoint Presentation</vt:lpstr>
      <vt:lpstr>Three phase controlled Fullwave Rectifiers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Harmonic spectrum </vt:lpstr>
      <vt:lpstr>Effect of source inductance </vt:lpstr>
      <vt:lpstr>PowerPoint Presentation</vt:lpstr>
      <vt:lpstr>PowerPoint Presentation</vt:lpstr>
      <vt:lpstr>Practical 3 phase circuits </vt:lpstr>
      <vt:lpstr>PowerPoint Presentation</vt:lpstr>
      <vt:lpstr> </vt:lpstr>
      <vt:lpstr>PowerPoint Presentation</vt:lpstr>
      <vt:lpstr>Single Quadrant Converters -Half Controlled converters     </vt:lpstr>
      <vt:lpstr>PowerPoint Presentation</vt:lpstr>
      <vt:lpstr>Single Quadrant Converters -Half Controlled converters     </vt:lpstr>
      <vt:lpstr>PowerPoint Presentation</vt:lpstr>
      <vt:lpstr>Performance parameters </vt:lpstr>
      <vt:lpstr>PowerPoint Presentation</vt:lpstr>
      <vt:lpstr>PowerPoint Presentation</vt:lpstr>
      <vt:lpstr>PowerPoint Presentation</vt:lpstr>
      <vt:lpstr>FOUR QUADRANT CONVERTERS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Uncontrolled Rectifiers</dc:title>
  <dc:creator>Saly George</dc:creator>
  <cp:lastModifiedBy>Deepak</cp:lastModifiedBy>
  <cp:revision>732</cp:revision>
  <dcterms:created xsi:type="dcterms:W3CDTF">2006-08-16T00:00:00Z</dcterms:created>
  <dcterms:modified xsi:type="dcterms:W3CDTF">2023-10-15T05:49:11Z</dcterms:modified>
</cp:coreProperties>
</file>