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62" r:id="rId2"/>
    <p:sldId id="364" r:id="rId3"/>
    <p:sldId id="361" r:id="rId4"/>
    <p:sldId id="257" r:id="rId5"/>
    <p:sldId id="258" r:id="rId6"/>
    <p:sldId id="365" r:id="rId7"/>
    <p:sldId id="259" r:id="rId8"/>
    <p:sldId id="369" r:id="rId9"/>
    <p:sldId id="260" r:id="rId10"/>
    <p:sldId id="406" r:id="rId11"/>
    <p:sldId id="367" r:id="rId12"/>
    <p:sldId id="435" r:id="rId13"/>
    <p:sldId id="263" r:id="rId14"/>
    <p:sldId id="267" r:id="rId15"/>
    <p:sldId id="265" r:id="rId16"/>
    <p:sldId id="266" r:id="rId17"/>
    <p:sldId id="268" r:id="rId18"/>
    <p:sldId id="269" r:id="rId19"/>
    <p:sldId id="270" r:id="rId20"/>
    <p:sldId id="370" r:id="rId21"/>
    <p:sldId id="427" r:id="rId22"/>
    <p:sldId id="271" r:id="rId23"/>
    <p:sldId id="272" r:id="rId24"/>
    <p:sldId id="429" r:id="rId25"/>
    <p:sldId id="273" r:id="rId26"/>
    <p:sldId id="274" r:id="rId27"/>
    <p:sldId id="430" r:id="rId28"/>
    <p:sldId id="432" r:id="rId29"/>
    <p:sldId id="368" r:id="rId30"/>
    <p:sldId id="433" r:id="rId31"/>
    <p:sldId id="275" r:id="rId32"/>
    <p:sldId id="276" r:id="rId33"/>
    <p:sldId id="277" r:id="rId34"/>
    <p:sldId id="407" r:id="rId35"/>
    <p:sldId id="374" r:id="rId36"/>
    <p:sldId id="375" r:id="rId37"/>
    <p:sldId id="279" r:id="rId38"/>
    <p:sldId id="280" r:id="rId39"/>
    <p:sldId id="281" r:id="rId40"/>
    <p:sldId id="378" r:id="rId41"/>
    <p:sldId id="428" r:id="rId42"/>
    <p:sldId id="436" r:id="rId43"/>
    <p:sldId id="283" r:id="rId44"/>
    <p:sldId id="396" r:id="rId45"/>
    <p:sldId id="285" r:id="rId46"/>
    <p:sldId id="286" r:id="rId47"/>
    <p:sldId id="290" r:id="rId48"/>
    <p:sldId id="376" r:id="rId49"/>
    <p:sldId id="379" r:id="rId50"/>
    <p:sldId id="380" r:id="rId51"/>
    <p:sldId id="426" r:id="rId52"/>
    <p:sldId id="377" r:id="rId53"/>
    <p:sldId id="288" r:id="rId54"/>
    <p:sldId id="289" r:id="rId55"/>
    <p:sldId id="291" r:id="rId56"/>
    <p:sldId id="292" r:id="rId57"/>
    <p:sldId id="293" r:id="rId58"/>
    <p:sldId id="294" r:id="rId59"/>
    <p:sldId id="29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65.wmf"/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17" Type="http://schemas.openxmlformats.org/officeDocument/2006/relationships/image" Target="../media/image112.wmf"/><Relationship Id="rId2" Type="http://schemas.openxmlformats.org/officeDocument/2006/relationships/image" Target="../media/image97.wmf"/><Relationship Id="rId16" Type="http://schemas.openxmlformats.org/officeDocument/2006/relationships/image" Target="../media/image111.wmf"/><Relationship Id="rId1" Type="http://schemas.openxmlformats.org/officeDocument/2006/relationships/image" Target="../media/image10.wmf"/><Relationship Id="rId6" Type="http://schemas.openxmlformats.org/officeDocument/2006/relationships/image" Target="../media/image101.wmf"/><Relationship Id="rId11" Type="http://schemas.openxmlformats.org/officeDocument/2006/relationships/image" Target="../media/image106.wmf"/><Relationship Id="rId5" Type="http://schemas.openxmlformats.org/officeDocument/2006/relationships/image" Target="../media/image100.wmf"/><Relationship Id="rId15" Type="http://schemas.openxmlformats.org/officeDocument/2006/relationships/image" Target="../media/image11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Relationship Id="rId14" Type="http://schemas.openxmlformats.org/officeDocument/2006/relationships/image" Target="../media/image10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0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7D01F-7AD4-4FDE-9EC8-3906512FB64F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07A6-BF91-421B-A859-5A1BB69528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31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5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37.png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7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6.wmf"/><Relationship Id="rId5" Type="http://schemas.openxmlformats.org/officeDocument/2006/relationships/image" Target="../media/image49.png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48.png"/><Relationship Id="rId9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45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9.png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57.wmf"/><Relationship Id="rId4" Type="http://schemas.openxmlformats.org/officeDocument/2006/relationships/image" Target="../media/image50.wmf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60.bin"/><Relationship Id="rId3" Type="http://schemas.openxmlformats.org/officeDocument/2006/relationships/image" Target="../media/image78.png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74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62.bin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1.png"/><Relationship Id="rId4" Type="http://schemas.openxmlformats.org/officeDocument/2006/relationships/image" Target="../media/image7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88.png"/><Relationship Id="rId4" Type="http://schemas.openxmlformats.org/officeDocument/2006/relationships/image" Target="../media/image7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2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89.wmf"/><Relationship Id="rId3" Type="http://schemas.openxmlformats.org/officeDocument/2006/relationships/image" Target="../media/image92.png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6.bin"/><Relationship Id="rId25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95.png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94.png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93.png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21" Type="http://schemas.openxmlformats.org/officeDocument/2006/relationships/image" Target="../media/image104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92.png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102.wmf"/><Relationship Id="rId25" Type="http://schemas.openxmlformats.org/officeDocument/2006/relationships/image" Target="../media/image106.wmf"/><Relationship Id="rId33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10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7.wmf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112.wmf"/><Relationship Id="rId5" Type="http://schemas.openxmlformats.org/officeDocument/2006/relationships/oleObject" Target="../embeddings/oleObject80.bin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103.wmf"/><Relationship Id="rId31" Type="http://schemas.openxmlformats.org/officeDocument/2006/relationships/image" Target="../media/image109.wmf"/><Relationship Id="rId4" Type="http://schemas.openxmlformats.org/officeDocument/2006/relationships/image" Target="../media/image10.wmf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107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111.wmf"/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20.wmf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25.wmf"/><Relationship Id="rId4" Type="http://schemas.openxmlformats.org/officeDocument/2006/relationships/oleObject" Target="../embeddings/oleObject10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31.wmf"/><Relationship Id="rId3" Type="http://schemas.openxmlformats.org/officeDocument/2006/relationships/oleObject" Target="../embeddings/oleObject107.bin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3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30.wmf"/><Relationship Id="rId5" Type="http://schemas.openxmlformats.org/officeDocument/2006/relationships/image" Target="../media/image126.png"/><Relationship Id="rId15" Type="http://schemas.openxmlformats.org/officeDocument/2006/relationships/image" Target="../media/image132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127.wmf"/><Relationship Id="rId9" Type="http://schemas.openxmlformats.org/officeDocument/2006/relationships/image" Target="../media/image129.wmf"/><Relationship Id="rId14" Type="http://schemas.openxmlformats.org/officeDocument/2006/relationships/oleObject" Target="../embeddings/oleObject1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38.wmf"/><Relationship Id="rId3" Type="http://schemas.openxmlformats.org/officeDocument/2006/relationships/image" Target="../media/image141.png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0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1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4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46.emf"/><Relationship Id="rId9" Type="http://schemas.openxmlformats.org/officeDocument/2006/relationships/image" Target="../media/image14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30.bin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149.png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5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49.png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10" Type="http://schemas.openxmlformats.org/officeDocument/2006/relationships/image" Target="../media/image161.wmf"/><Relationship Id="rId4" Type="http://schemas.openxmlformats.org/officeDocument/2006/relationships/image" Target="../media/image162.png"/><Relationship Id="rId9" Type="http://schemas.openxmlformats.org/officeDocument/2006/relationships/oleObject" Target="../embeddings/oleObject13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8.png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7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75.png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80.wmf"/><Relationship Id="rId17" Type="http://schemas.openxmlformats.org/officeDocument/2006/relationships/image" Target="../media/image18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81.wmf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38.bin"/><Relationship Id="rId14" Type="http://schemas.openxmlformats.org/officeDocument/2006/relationships/oleObject" Target="../embeddings/oleObject140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87.png"/><Relationship Id="rId7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86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4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wmf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10.wmf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5842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Rectifiers</a:t>
            </a:r>
            <a:br>
              <a:rPr lang="en-US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534400" cy="44958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1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endParaRPr lang="en-US" sz="4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2. </a:t>
            </a:r>
            <a:r>
              <a:rPr lang="en-US" sz="4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Fully controlled rectifiers </a:t>
            </a:r>
          </a:p>
          <a:p>
            <a:pPr algn="l"/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 frequency ac is converted into </a:t>
            </a:r>
            <a:r>
              <a:rPr lang="en-US" sz="41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sz="4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voltage dc 	</a:t>
            </a:r>
            <a:r>
              <a:rPr lang="en-US" sz="41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(uses controllable devices like SCRs, IGBT) </a:t>
            </a:r>
          </a:p>
          <a:p>
            <a:pPr algn="l"/>
            <a:endParaRPr lang="en-US" sz="41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41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r>
              <a:rPr lang="en-US" sz="41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Half controlled converters</a:t>
            </a:r>
          </a:p>
          <a:p>
            <a:pPr algn="l"/>
            <a:r>
              <a:rPr lang="en-US" sz="41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 frequency ac is converted into </a:t>
            </a:r>
            <a:r>
              <a:rPr lang="en-US" sz="38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3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voltage dc 	</a:t>
            </a:r>
            <a:r>
              <a:rPr lang="en-US" sz="3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(uses both uncontrollable and controllable  devices) </a:t>
            </a:r>
            <a:r>
              <a:rPr lang="en-US" sz="3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8382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60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Classification of Rectifiers</a:t>
            </a: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52400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US" sz="51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47675" y="1428750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u="sng" dirty="0" smtClean="0">
                <a:latin typeface="Times New Roman" pitchFamily="18" charset="0"/>
                <a:cs typeface="Times New Roman" pitchFamily="18" charset="0"/>
              </a:rPr>
              <a:t>Uncontrolled rectifiers</a:t>
            </a:r>
            <a:endParaRPr kumimoji="0" lang="en-US" sz="5100" b="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057400"/>
            <a:ext cx="8153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4400" b="0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	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 frequency ac is converted into </a:t>
            </a:r>
            <a:r>
              <a:rPr lang="en-US" sz="96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fixed </a:t>
            </a:r>
            <a:r>
              <a:rPr lang="en-US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voltage dc.</a:t>
            </a:r>
          </a:p>
          <a:p>
            <a:pPr lvl="0">
              <a:spcBef>
                <a:spcPct val="0"/>
              </a:spcBef>
            </a:pPr>
            <a:r>
              <a:rPr lang="en-US" sz="9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              </a:t>
            </a:r>
            <a:r>
              <a:rPr lang="en-US" sz="9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(uses uncontrollable devices like diodes)</a:t>
            </a:r>
            <a:endParaRPr kumimoji="0" lang="en-US" sz="9600" b="0" i="0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build="p"/>
      <p:bldP spid="7" grpId="0" build="p"/>
      <p:bldP spid="8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Peak Inverse voltage   PIV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Maximum instantaneous voltage that appears across the diode during the blocking state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= 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231477"/>
              </p:ext>
            </p:extLst>
          </p:nvPr>
        </p:nvGraphicFramePr>
        <p:xfrm>
          <a:off x="2895600" y="3352800"/>
          <a:ext cx="8334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43" name="Equation" r:id="rId3" imgW="342720" imgH="253800" progId="Equation.3">
                  <p:embed/>
                </p:oleObj>
              </mc:Choice>
              <mc:Fallback>
                <p:oleObj name="Equation" r:id="rId3" imgW="34272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352800"/>
                        <a:ext cx="83343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7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Single Phase Half wave uncontrolled Rectifier with R-L Load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b="1" dirty="0" smtClean="0"/>
              <a:t>i</a:t>
            </a:r>
            <a:r>
              <a:rPr lang="en-US" b="1" baseline="-25000" dirty="0" smtClean="0"/>
              <a:t>d</a:t>
            </a:r>
            <a:r>
              <a:rPr lang="en-US" b="1" dirty="0" smtClean="0"/>
              <a:t>(0)  =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0  ,  </a:t>
            </a: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dirty="0" smtClean="0"/>
              <a:t>  				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" y="762000"/>
            <a:ext cx="2971800" cy="18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886200" y="9144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During positive half cycle diode is 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102238"/>
              </p:ext>
            </p:extLst>
          </p:nvPr>
        </p:nvGraphicFramePr>
        <p:xfrm>
          <a:off x="3124200" y="1600200"/>
          <a:ext cx="3281362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8" name="Equation" r:id="rId4" imgW="1409400" imgH="253800" progId="Equation.3">
                  <p:embed/>
                </p:oleObj>
              </mc:Choice>
              <mc:Fallback>
                <p:oleObj name="Equation" r:id="rId4" imgW="1409400" imgH="253800" progId="Equation.3">
                  <p:embed/>
                  <p:pic>
                    <p:nvPicPr>
                      <p:cNvPr id="0" name="Picture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00200"/>
                        <a:ext cx="3281362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940287"/>
              </p:ext>
            </p:extLst>
          </p:nvPr>
        </p:nvGraphicFramePr>
        <p:xfrm>
          <a:off x="6516688" y="1447800"/>
          <a:ext cx="25511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9" name="Equation" r:id="rId6" imgW="1028520" imgH="393480" progId="Equation.3">
                  <p:embed/>
                </p:oleObj>
              </mc:Choice>
              <mc:Fallback>
                <p:oleObj name="Equation" r:id="rId6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447800"/>
                        <a:ext cx="25511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209800" y="1145232"/>
            <a:ext cx="152400" cy="150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91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2973387"/>
            <a:ext cx="2176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di</a:t>
            </a:r>
            <a:r>
              <a:rPr lang="en-US" sz="2400" b="1" baseline="-25000" dirty="0"/>
              <a:t>d</a:t>
            </a:r>
            <a:r>
              <a:rPr lang="en-US" sz="2400" b="1" dirty="0"/>
              <a:t>/</a:t>
            </a:r>
            <a:r>
              <a:rPr lang="en-US" sz="2400" b="1" dirty="0" err="1"/>
              <a:t>dt</a:t>
            </a:r>
            <a:r>
              <a:rPr lang="en-US" sz="2400" b="1" dirty="0"/>
              <a:t>) /  </a:t>
            </a:r>
            <a:r>
              <a:rPr lang="en-US" sz="2400" b="1" baseline="-25000" dirty="0"/>
              <a:t>t=0</a:t>
            </a:r>
            <a:endParaRPr lang="en-IN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129462" y="300886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</a:t>
            </a:r>
            <a:r>
              <a:rPr lang="en-US" sz="2400" dirty="0" smtClean="0"/>
              <a:t>0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build="p"/>
      <p:bldP spid="8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4527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qqq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/>
              <a:t>V</a:t>
            </a:r>
            <a:r>
              <a:rPr lang="en-US" baseline="-25000" dirty="0"/>
              <a:t>L</a:t>
            </a:r>
            <a:r>
              <a:rPr lang="en-US" dirty="0"/>
              <a:t>(t) =L (</a:t>
            </a:r>
            <a:r>
              <a:rPr lang="en-US" b="1" dirty="0"/>
              <a:t>di</a:t>
            </a:r>
            <a:r>
              <a:rPr lang="en-US" b="1" baseline="-25000" dirty="0"/>
              <a:t>d</a:t>
            </a:r>
            <a:r>
              <a:rPr lang="en-US" b="1" dirty="0"/>
              <a:t>/</a:t>
            </a:r>
            <a:r>
              <a:rPr lang="en-US" b="1" dirty="0" err="1"/>
              <a:t>dt</a:t>
            </a:r>
            <a:r>
              <a:rPr lang="en-US" b="1" dirty="0"/>
              <a:t>) = </a:t>
            </a: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smtClean="0"/>
              <a:t>  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(t)  -  V</a:t>
            </a:r>
            <a:r>
              <a:rPr lang="en-US" baseline="-25000" dirty="0"/>
              <a:t>R</a:t>
            </a:r>
            <a:r>
              <a:rPr lang="en-US" dirty="0"/>
              <a:t>(t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53200" y="4544218"/>
            <a:ext cx="2209800" cy="657225"/>
          </a:xfrm>
          <a:prstGeom prst="rect">
            <a:avLst/>
          </a:prstGeom>
          <a:noFill/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54587"/>
              </p:ext>
            </p:extLst>
          </p:nvPr>
        </p:nvGraphicFramePr>
        <p:xfrm>
          <a:off x="723194" y="3057524"/>
          <a:ext cx="2768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4" name="Equation" r:id="rId4" imgW="990360" imgH="228600" progId="Equation.3">
                  <p:embed/>
                </p:oleObj>
              </mc:Choice>
              <mc:Fallback>
                <p:oleObj name="Equation" r:id="rId4" imgW="990360" imgH="2286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94" y="3057524"/>
                        <a:ext cx="2768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673666"/>
              </p:ext>
            </p:extLst>
          </p:nvPr>
        </p:nvGraphicFramePr>
        <p:xfrm>
          <a:off x="473956" y="1618456"/>
          <a:ext cx="30178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15" name="Equation" r:id="rId6" imgW="1079500" imgH="279400" progId="Equation.3">
                  <p:embed/>
                </p:oleObj>
              </mc:Choice>
              <mc:Fallback>
                <p:oleObj name="Equation" r:id="rId6" imgW="1079500" imgH="279400" progId="Equation.3">
                  <p:embed/>
                  <p:pic>
                    <p:nvPicPr>
                      <p:cNvPr id="1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56" y="1618456"/>
                        <a:ext cx="30178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6244" y="685800"/>
            <a:ext cx="4991100" cy="714375"/>
          </a:xfrm>
          <a:prstGeom prst="rect">
            <a:avLst/>
          </a:prstGeom>
          <a:noFill/>
        </p:spPr>
      </p:pic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20444" y="1676400"/>
            <a:ext cx="2209800" cy="65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271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0-t</a:t>
            </a: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Area   A  =  Area  B</a:t>
            </a:r>
          </a:p>
          <a:p>
            <a:pPr>
              <a:buNone/>
            </a:pPr>
            <a:r>
              <a:rPr lang="en-US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u="sng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457200"/>
            <a:ext cx="2066925" cy="685800"/>
          </a:xfrm>
          <a:prstGeom prst="rect">
            <a:avLst/>
          </a:prstGeom>
          <a:noFill/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 r="40000"/>
          <a:stretch>
            <a:fillRect/>
          </a:stretch>
        </p:blipFill>
        <p:spPr bwMode="auto">
          <a:xfrm>
            <a:off x="4343400" y="381000"/>
            <a:ext cx="4648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0" y="1295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8609" name="Object 4"/>
          <p:cNvGraphicFramePr>
            <a:graphicFrameLocks noChangeAspect="1"/>
          </p:cNvGraphicFramePr>
          <p:nvPr/>
        </p:nvGraphicFramePr>
        <p:xfrm>
          <a:off x="152400" y="1066800"/>
          <a:ext cx="2514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6" name="Equation" r:id="rId5" imgW="1040948" imgH="482391" progId="Equation.3">
                  <p:embed/>
                </p:oleObj>
              </mc:Choice>
              <mc:Fallback>
                <p:oleObj name="Equation" r:id="rId5" imgW="1040948" imgH="482391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2514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1905000" y="2057400"/>
          <a:ext cx="2655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7" name="Equation" r:id="rId7" imgW="1473200" imgH="241300" progId="Equation.3">
                  <p:embed/>
                </p:oleObj>
              </mc:Choice>
              <mc:Fallback>
                <p:oleObj name="Equation" r:id="rId7" imgW="1473200" imgH="2413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2655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838200" y="2438400"/>
          <a:ext cx="16557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8" name="Equation" r:id="rId9" imgW="685800" imgH="482600" progId="Equation.3">
                  <p:embed/>
                </p:oleObj>
              </mc:Choice>
              <mc:Fallback>
                <p:oleObj name="Equation" r:id="rId9" imgW="685800" imgH="482600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16557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762000" y="3352800"/>
          <a:ext cx="2973387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29" name="Equation" r:id="rId11" imgW="1231366" imgH="495085" progId="Equation.3">
                  <p:embed/>
                </p:oleObj>
              </mc:Choice>
              <mc:Fallback>
                <p:oleObj name="Equation" r:id="rId11" imgW="1231366" imgH="495085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2973387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/>
        </p:nvGraphicFramePr>
        <p:xfrm>
          <a:off x="838200" y="4343400"/>
          <a:ext cx="26670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530" name="Equation" r:id="rId13" imgW="1104421" imgH="495085" progId="Equation.3">
                  <p:embed/>
                </p:oleObj>
              </mc:Choice>
              <mc:Fallback>
                <p:oleObj name="Equation" r:id="rId13" imgW="1104421" imgH="495085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266700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R-L load with free wheeling diode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5602" name="Picture 2" descr="E:\New Picture.bmp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7544"/>
          <a:stretch>
            <a:fillRect/>
          </a:stretch>
        </p:blipFill>
        <p:spPr bwMode="auto">
          <a:xfrm>
            <a:off x="381000" y="609600"/>
            <a:ext cx="4572000" cy="2971800"/>
          </a:xfrm>
          <a:prstGeom prst="rect">
            <a:avLst/>
          </a:prstGeom>
          <a:noFill/>
        </p:spPr>
      </p:pic>
      <p:pic>
        <p:nvPicPr>
          <p:cNvPr id="26626" name="Picture 2" descr="E:\1.bmp"/>
          <p:cNvPicPr>
            <a:picLocks noChangeAspect="1" noChangeArrowheads="1"/>
          </p:cNvPicPr>
          <p:nvPr/>
        </p:nvPicPr>
        <p:blipFill>
          <a:blip r:embed="rId3"/>
          <a:srcRect r="3595"/>
          <a:stretch>
            <a:fillRect/>
          </a:stretch>
        </p:blipFill>
        <p:spPr bwMode="auto">
          <a:xfrm>
            <a:off x="4724400" y="533400"/>
            <a:ext cx="4086225" cy="2895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36576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00B050"/>
                </a:solidFill>
              </a:rPr>
              <a:t>The effect of this diode is to prevent a negative voltage appearing across the load.  </a:t>
            </a:r>
          </a:p>
          <a:p>
            <a:pPr algn="just"/>
            <a:r>
              <a:rPr lang="en-US" sz="2400" b="1" dirty="0" smtClean="0">
                <a:solidFill>
                  <a:srgbClr val="7030A0"/>
                </a:solidFill>
              </a:rPr>
              <a:t>At t =</a:t>
            </a:r>
            <a:r>
              <a:rPr lang="el-GR" sz="2400" b="1" dirty="0" smtClean="0">
                <a:solidFill>
                  <a:srgbClr val="7030A0"/>
                </a:solidFill>
                <a:cs typeface="Times New Roman"/>
              </a:rPr>
              <a:t>Π</a:t>
            </a:r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/</a:t>
            </a:r>
            <a:r>
              <a:rPr lang="el-GR" sz="2400" b="1" dirty="0" smtClean="0">
                <a:solidFill>
                  <a:srgbClr val="7030A0"/>
                </a:solidFill>
                <a:cs typeface="Times New Roman"/>
              </a:rPr>
              <a:t>ω</a:t>
            </a:r>
            <a:r>
              <a:rPr lang="en-US" sz="2400" b="1" dirty="0" smtClean="0">
                <a:solidFill>
                  <a:srgbClr val="7030A0"/>
                </a:solidFill>
              </a:rPr>
              <a:t> the current from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 is transferred to D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m</a:t>
            </a:r>
            <a:r>
              <a:rPr lang="en-US" sz="2400" b="1" dirty="0" smtClean="0">
                <a:solidFill>
                  <a:srgbClr val="7030A0"/>
                </a:solidFill>
              </a:rPr>
              <a:t> and this process is called commutation of diodes. 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>
                <a:solidFill>
                  <a:srgbClr val="00B0F0"/>
                </a:solidFill>
              </a:rPr>
              <a:t>Continuity of the load current depends on its time constant </a:t>
            </a:r>
            <a:r>
              <a:rPr lang="el-GR" sz="2400" b="1" dirty="0" smtClean="0">
                <a:solidFill>
                  <a:srgbClr val="00B0F0"/>
                </a:solidFill>
              </a:rPr>
              <a:t>τ</a:t>
            </a:r>
            <a:r>
              <a:rPr lang="en-US" sz="2400" b="1" dirty="0" smtClean="0">
                <a:solidFill>
                  <a:srgbClr val="00B0F0"/>
                </a:solidFill>
              </a:rPr>
              <a:t> = </a:t>
            </a:r>
            <a:r>
              <a:rPr lang="en-US" sz="2400" b="1" dirty="0" err="1" smtClean="0">
                <a:solidFill>
                  <a:srgbClr val="00B0F0"/>
                </a:solidFill>
                <a:cs typeface="Times New Roman"/>
              </a:rPr>
              <a:t>ω</a:t>
            </a:r>
            <a:r>
              <a:rPr lang="en-US" sz="2400" b="1" dirty="0" err="1" smtClean="0">
                <a:solidFill>
                  <a:srgbClr val="00B0F0"/>
                </a:solidFill>
              </a:rPr>
              <a:t>L</a:t>
            </a:r>
            <a:r>
              <a:rPr lang="en-US" sz="2400" b="1" dirty="0" smtClean="0">
                <a:solidFill>
                  <a:srgbClr val="00B0F0"/>
                </a:solidFill>
              </a:rPr>
              <a:t>/R</a:t>
            </a:r>
            <a:r>
              <a:rPr lang="en-US" sz="2400" dirty="0" smtClean="0">
                <a:solidFill>
                  <a:srgbClr val="00B0F0"/>
                </a:solidFill>
              </a:rPr>
              <a:t>.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799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6800" y="609600"/>
            <a:ext cx="40386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81600" y="762000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s </a:t>
            </a:r>
            <a:r>
              <a:rPr lang="en-US" dirty="0" smtClean="0"/>
              <a:t> ,  i</a:t>
            </a:r>
            <a:r>
              <a:rPr lang="en-US" baseline="-25000" dirty="0" smtClean="0"/>
              <a:t>0</a:t>
            </a:r>
            <a:r>
              <a:rPr lang="en-US" dirty="0" smtClean="0"/>
              <a:t>,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</a:t>
            </a:r>
            <a:r>
              <a:rPr lang="en-US" dirty="0" smtClean="0"/>
              <a:t>,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L</a:t>
            </a:r>
            <a:r>
              <a:rPr lang="en-US" dirty="0" smtClean="0"/>
              <a:t>,  v</a:t>
            </a:r>
            <a:r>
              <a:rPr lang="en-US" baseline="-25000" dirty="0" smtClean="0"/>
              <a:t>D1</a:t>
            </a:r>
            <a:r>
              <a:rPr lang="en-US" dirty="0" smtClean="0"/>
              <a:t>,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dm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Average voltage (and current) can be increased by adding a freewheeling diode D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m</a:t>
            </a:r>
            <a:r>
              <a:rPr lang="en-US" sz="2400" b="1" dirty="0" smtClean="0">
                <a:solidFill>
                  <a:srgbClr val="C00000"/>
                </a:solidFill>
              </a:rPr>
              <a:t> 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/>
              <a:t>L-E load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000" dirty="0" smtClean="0"/>
              <a:t>(</a:t>
            </a:r>
            <a:r>
              <a:rPr lang="en-US" sz="2700" dirty="0" smtClean="0">
                <a:solidFill>
                  <a:srgbClr val="C00000"/>
                </a:solidFill>
              </a:rPr>
              <a:t>dc motor with back </a:t>
            </a:r>
            <a:r>
              <a:rPr lang="en-US" sz="2700" dirty="0" err="1" smtClean="0">
                <a:solidFill>
                  <a:srgbClr val="C00000"/>
                </a:solidFill>
              </a:rPr>
              <a:t>emf</a:t>
            </a:r>
            <a:r>
              <a:rPr lang="en-US" sz="2000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3672"/>
          <a:stretch>
            <a:fillRect/>
          </a:stretch>
        </p:blipFill>
        <p:spPr bwMode="auto">
          <a:xfrm>
            <a:off x="0" y="1143000"/>
            <a:ext cx="4219575" cy="185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 l="4000" r="5333"/>
          <a:stretch>
            <a:fillRect/>
          </a:stretch>
        </p:blipFill>
        <p:spPr bwMode="auto">
          <a:xfrm>
            <a:off x="4439194" y="-131485"/>
            <a:ext cx="472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81000" y="2971800"/>
            <a:ext cx="36576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• </a:t>
            </a:r>
            <a:r>
              <a:rPr lang="en-US" sz="2000" b="1" dirty="0" smtClean="0">
                <a:solidFill>
                  <a:schemeClr val="accent1"/>
                </a:solidFill>
              </a:rPr>
              <a:t>Diode is forward biased when V</a:t>
            </a:r>
            <a:r>
              <a:rPr lang="en-US" sz="2000" b="1" baseline="-25000" dirty="0" smtClean="0">
                <a:solidFill>
                  <a:schemeClr val="accent1"/>
                </a:solidFill>
              </a:rPr>
              <a:t>s </a:t>
            </a:r>
            <a:r>
              <a:rPr lang="en-US" sz="2000" b="1" dirty="0" smtClean="0">
                <a:solidFill>
                  <a:schemeClr val="accent1"/>
                </a:solidFill>
              </a:rPr>
              <a:t>≥ E</a:t>
            </a:r>
            <a:r>
              <a:rPr lang="en-US" sz="2000" b="1" baseline="-25000" dirty="0" smtClean="0">
                <a:solidFill>
                  <a:schemeClr val="accent1"/>
                </a:solidFill>
              </a:rPr>
              <a:t>d    </a:t>
            </a:r>
          </a:p>
          <a:p>
            <a:r>
              <a:rPr lang="en-US" sz="2400" dirty="0"/>
              <a:t>At </a:t>
            </a:r>
            <a:r>
              <a:rPr lang="el-GR" sz="2400" dirty="0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t = </a:t>
            </a:r>
            <a:r>
              <a:rPr lang="el-GR" sz="2400" dirty="0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lang="en-US" sz="240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400" baseline="-25000" dirty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l-GR" sz="2400" dirty="0">
                <a:latin typeface="Times New Roman"/>
                <a:cs typeface="Times New Roman"/>
              </a:rPr>
              <a:t>α</a:t>
            </a:r>
            <a:r>
              <a:rPr lang="en-US" sz="2400" dirty="0">
                <a:latin typeface="Times New Roman"/>
                <a:cs typeface="Times New Roman"/>
              </a:rPr>
              <a:t>;    </a:t>
            </a:r>
            <a:r>
              <a:rPr lang="en-US" sz="2400" dirty="0" err="1">
                <a:latin typeface="Times New Roman"/>
                <a:cs typeface="Times New Roman"/>
              </a:rPr>
              <a:t>v</a:t>
            </a:r>
            <a:r>
              <a:rPr lang="en-US" sz="2400" baseline="-25000" dirty="0" err="1">
                <a:latin typeface="Times New Roman"/>
                <a:cs typeface="Times New Roman"/>
              </a:rPr>
              <a:t>s</a:t>
            </a:r>
            <a:r>
              <a:rPr lang="en-US" sz="2400" baseline="-25000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= E</a:t>
            </a:r>
            <a:r>
              <a:rPr lang="en-US" sz="2400" baseline="-25000" dirty="0">
                <a:latin typeface="Times New Roman"/>
                <a:cs typeface="Times New Roman"/>
              </a:rPr>
              <a:t>d</a:t>
            </a:r>
            <a:endParaRPr lang="en-US" sz="2400" dirty="0"/>
          </a:p>
          <a:p>
            <a:endParaRPr lang="en-US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124097" y="4800600"/>
            <a:ext cx="3657600" cy="205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lang="el-GR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 </a:t>
            </a:r>
            <a:r>
              <a:rPr lang="en-US" sz="2000" b="1" dirty="0" smtClean="0"/>
              <a:t>≥</a:t>
            </a:r>
            <a:r>
              <a:rPr lang="el-GR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ω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1,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D</a:t>
            </a:r>
            <a:r>
              <a:rPr lang="en-US" sz="2000" baseline="-250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is on, </a:t>
            </a:r>
            <a:r>
              <a:rPr lang="en-US" sz="2000" dirty="0" err="1" smtClean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lang="en-US" sz="2000" baseline="-25000" dirty="0" err="1" smtClean="0">
                <a:solidFill>
                  <a:srgbClr val="7030A0"/>
                </a:solidFill>
                <a:latin typeface="Times New Roman"/>
                <a:cs typeface="Times New Roman"/>
              </a:rPr>
              <a:t>diode</a:t>
            </a:r>
            <a:r>
              <a:rPr lang="en-US" sz="20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= 0</a:t>
            </a:r>
          </a:p>
          <a:p>
            <a:r>
              <a:rPr lang="en-US" sz="2000" baseline="-25000" dirty="0" smtClean="0">
                <a:solidFill>
                  <a:srgbClr val="7030A0"/>
                </a:solidFill>
                <a:latin typeface="Times New Roman"/>
                <a:cs typeface="Times New Roman"/>
              </a:rPr>
              <a:t>      </a:t>
            </a:r>
          </a:p>
          <a:p>
            <a:r>
              <a:rPr lang="en-US" sz="2000" b="1" dirty="0" smtClean="0"/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√2V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sin</a:t>
            </a:r>
            <a:r>
              <a:rPr lang="el-GR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ω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 = </a:t>
            </a:r>
          </a:p>
          <a:p>
            <a:r>
              <a:rPr lang="en-US" sz="20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                  </a:t>
            </a:r>
            <a:r>
              <a:rPr lang="en-US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Ldi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/</a:t>
            </a:r>
            <a:r>
              <a:rPr lang="en-US" sz="20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dt</a:t>
            </a:r>
            <a:r>
              <a:rPr lang="en-US" sz="2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+ E</a:t>
            </a:r>
            <a:r>
              <a:rPr lang="en-US" sz="20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(t)  =  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       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343400" y="5200650"/>
            <a:ext cx="4800600" cy="51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At </a:t>
            </a:r>
            <a:r>
              <a:rPr lang="el-GR" sz="2400" dirty="0" smtClean="0">
                <a:latin typeface="Times New Roman"/>
                <a:cs typeface="Times New Roman"/>
              </a:rPr>
              <a:t>ω</a:t>
            </a:r>
            <a:r>
              <a:rPr lang="en-US" sz="2400" dirty="0" smtClean="0">
                <a:latin typeface="Times New Roman"/>
                <a:cs typeface="Times New Roman"/>
              </a:rPr>
              <a:t>t = </a:t>
            </a:r>
            <a:r>
              <a:rPr lang="el-GR" sz="2400" dirty="0" smtClean="0"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latin typeface="Times New Roman"/>
                <a:cs typeface="Times New Roman"/>
              </a:rPr>
              <a:t>          i =  0</a:t>
            </a:r>
            <a:endParaRPr lang="en-US" sz="2400" baseline="-25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42900" y="4174326"/>
            <a:ext cx="2400300" cy="452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√2V</a:t>
            </a:r>
            <a:r>
              <a:rPr lang="en-US" sz="44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4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sin</a:t>
            </a:r>
            <a:r>
              <a:rPr lang="el-GR" sz="4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l-GR" sz="4400" dirty="0" smtClean="0">
                <a:latin typeface="Times New Roman"/>
                <a:cs typeface="Times New Roman"/>
              </a:rPr>
              <a:t>α</a:t>
            </a:r>
            <a:r>
              <a:rPr lang="en-US" sz="4400" dirty="0" smtClean="0"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=  E</a:t>
            </a:r>
            <a:r>
              <a:rPr lang="en-US" sz="44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44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                </a:t>
            </a:r>
            <a:endParaRPr lang="en-US" sz="2400" baseline="-25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52900" y="5616722"/>
            <a:ext cx="4800600" cy="49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√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lang="en-US" sz="24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sin</a:t>
            </a:r>
            <a:r>
              <a:rPr lang="el-GR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= </a:t>
            </a:r>
            <a:r>
              <a:rPr lang="en-US" sz="24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Ldi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  <a:latin typeface="Times New Roman"/>
                <a:cs typeface="Times New Roman"/>
              </a:rPr>
              <a:t>dt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/>
                <a:cs typeface="Times New Roman"/>
              </a:rPr>
              <a:t>+ 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lang="en-US" sz="2400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endParaRPr lang="en-US" sz="2400" baseline="-25000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endParaRPr lang="en-US" sz="2400" baseline="-25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152900" y="6141026"/>
            <a:ext cx="4800600" cy="54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di/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/>
                <a:cs typeface="Times New Roman"/>
              </a:rPr>
              <a:t>dt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    /</a:t>
            </a:r>
            <a:r>
              <a:rPr lang="el-GR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ω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t = </a:t>
            </a:r>
            <a:r>
              <a:rPr lang="el-GR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α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=(√2V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sin</a:t>
            </a:r>
            <a:r>
              <a:rPr lang="el-GR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 α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 –E</a:t>
            </a:r>
            <a:r>
              <a:rPr lang="en-US" sz="2400" b="1" baseline="-250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d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cs typeface="Times New Roman"/>
              </a:rPr>
              <a:t>)/L</a:t>
            </a:r>
            <a:endParaRPr lang="en-US" sz="2400" baseline="-25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8382000" y="6233572"/>
            <a:ext cx="1981200" cy="330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00B0F0"/>
                </a:solidFill>
                <a:latin typeface="Times New Roman"/>
                <a:cs typeface="Times New Roman"/>
              </a:rPr>
              <a:t>=0</a:t>
            </a:r>
            <a:endParaRPr lang="en-US" sz="2400" baseline="-25000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endParaRPr lang="en-US" sz="2400" baseline="-25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75306"/>
              </p:ext>
            </p:extLst>
          </p:nvPr>
        </p:nvGraphicFramePr>
        <p:xfrm>
          <a:off x="3124200" y="4038600"/>
          <a:ext cx="152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64" name="Equation" r:id="rId5" imgW="952200" imgH="444240" progId="Equation.3">
                  <p:embed/>
                </p:oleObj>
              </mc:Choice>
              <mc:Fallback>
                <p:oleObj name="Equation" r:id="rId5" imgW="9522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4038600"/>
                        <a:ext cx="152400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71975" y="197568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= v</a:t>
            </a:r>
            <a:r>
              <a:rPr lang="en-US" baseline="-25000" dirty="0" smtClean="0"/>
              <a:t>s</a:t>
            </a:r>
            <a:r>
              <a:rPr lang="en-US" dirty="0" smtClean="0"/>
              <a:t> - E</a:t>
            </a:r>
            <a:r>
              <a:rPr lang="en-US" baseline="-25000" dirty="0" smtClean="0"/>
              <a:t>d</a:t>
            </a:r>
            <a:endParaRPr lang="en-IN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29894" y="3495020"/>
            <a:ext cx="146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diode</a:t>
            </a:r>
            <a:r>
              <a:rPr lang="en-US" baseline="-25000" dirty="0" smtClean="0"/>
              <a:t> </a:t>
            </a:r>
            <a:r>
              <a:rPr lang="en-US" dirty="0" smtClean="0"/>
              <a:t>= v</a:t>
            </a:r>
            <a:r>
              <a:rPr lang="en-US" baseline="-25000" dirty="0" smtClean="0"/>
              <a:t>s</a:t>
            </a:r>
            <a:r>
              <a:rPr lang="en-US" dirty="0" smtClean="0"/>
              <a:t> - E</a:t>
            </a:r>
            <a:r>
              <a:rPr lang="en-US" baseline="-25000" dirty="0" smtClean="0"/>
              <a:t>d</a:t>
            </a:r>
            <a:endParaRPr lang="en-IN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  <p:bldP spid="14" grpId="0" uiExpand="1" build="p"/>
      <p:bldP spid="15" grpId="0"/>
      <p:bldP spid="16" grpId="0"/>
      <p:bldP spid="17" grpId="0"/>
      <p:bldP spid="18" grpId="0"/>
      <p:bldP spid="19" grpId="0"/>
      <p:bldP spid="3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1228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1041826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• </a:t>
            </a:r>
            <a:r>
              <a:rPr lang="en-US" sz="2400" b="1" dirty="0" smtClean="0">
                <a:solidFill>
                  <a:srgbClr val="00B050"/>
                </a:solidFill>
              </a:rPr>
              <a:t>Current continues to flows for a while even after the input voltage has gone below the dc back-</a:t>
            </a:r>
            <a:r>
              <a:rPr lang="en-US" sz="2400" b="1" dirty="0" err="1" smtClean="0">
                <a:solidFill>
                  <a:srgbClr val="00B050"/>
                </a:solidFill>
              </a:rPr>
              <a:t>emf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47675"/>
            <a:ext cx="8229600" cy="4525963"/>
          </a:xfrm>
        </p:spPr>
        <p:txBody>
          <a:bodyPr/>
          <a:lstStyle/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u="sng" dirty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r>
              <a:rPr lang="en-US" u="sng" dirty="0" smtClean="0">
                <a:solidFill>
                  <a:srgbClr val="C00000"/>
                </a:solidFill>
              </a:rPr>
              <a:t>t</a:t>
            </a:r>
            <a:r>
              <a:rPr lang="en-US" u="sng" baseline="-25000" dirty="0" smtClean="0">
                <a:solidFill>
                  <a:srgbClr val="C00000"/>
                </a:solidFill>
              </a:rPr>
              <a:t>3</a:t>
            </a:r>
            <a:r>
              <a:rPr lang="en-US" u="sng" dirty="0" smtClean="0">
                <a:solidFill>
                  <a:srgbClr val="C00000"/>
                </a:solidFill>
              </a:rPr>
              <a:t>   →   2</a:t>
            </a:r>
            <a:r>
              <a:rPr lang="el-GR" u="sng" dirty="0" smtClean="0">
                <a:solidFill>
                  <a:srgbClr val="C00000"/>
                </a:solidFill>
              </a:rPr>
              <a:t>π</a:t>
            </a:r>
            <a:r>
              <a:rPr lang="en-US" u="sng" dirty="0" smtClean="0">
                <a:solidFill>
                  <a:srgbClr val="C00000"/>
                </a:solidFill>
              </a:rPr>
              <a:t>/</a:t>
            </a:r>
            <a:r>
              <a:rPr lang="el-GR" u="sng" dirty="0" smtClean="0">
                <a:solidFill>
                  <a:srgbClr val="C00000"/>
                </a:solidFill>
              </a:rPr>
              <a:t>ω</a:t>
            </a:r>
            <a:endParaRPr lang="en-US" u="sng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i  =  0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di/</a:t>
            </a:r>
            <a:r>
              <a:rPr lang="en-US" dirty="0" err="1" smtClean="0">
                <a:solidFill>
                  <a:srgbClr val="00B050"/>
                </a:solidFill>
              </a:rPr>
              <a:t>dt</a:t>
            </a:r>
            <a:r>
              <a:rPr lang="en-US" dirty="0" smtClean="0">
                <a:solidFill>
                  <a:srgbClr val="00B050"/>
                </a:solidFill>
              </a:rPr>
              <a:t>  = 0,   </a:t>
            </a:r>
            <a:r>
              <a:rPr lang="en-US" dirty="0" err="1" smtClean="0">
                <a:solidFill>
                  <a:srgbClr val="00B050"/>
                </a:solidFill>
              </a:rPr>
              <a:t>v</a:t>
            </a:r>
            <a:r>
              <a:rPr lang="en-US" baseline="-25000" dirty="0" err="1" smtClean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 = 0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diode</a:t>
            </a:r>
            <a:r>
              <a:rPr lang="en-US" dirty="0" smtClean="0">
                <a:solidFill>
                  <a:srgbClr val="7030A0"/>
                </a:solidFill>
              </a:rPr>
              <a:t> = </a:t>
            </a:r>
            <a:r>
              <a:rPr lang="en-US" dirty="0" err="1" smtClean="0">
                <a:solidFill>
                  <a:srgbClr val="7030A0"/>
                </a:solidFill>
              </a:rPr>
              <a:t>v</a:t>
            </a:r>
            <a:r>
              <a:rPr lang="en-US" baseline="-25000" dirty="0" err="1" smtClean="0">
                <a:solidFill>
                  <a:srgbClr val="7030A0"/>
                </a:solidFill>
              </a:rPr>
              <a:t>s</a:t>
            </a:r>
            <a:r>
              <a:rPr lang="en-US" dirty="0" smtClean="0">
                <a:solidFill>
                  <a:srgbClr val="7030A0"/>
                </a:solidFill>
              </a:rPr>
              <a:t>-E</a:t>
            </a:r>
            <a:r>
              <a:rPr lang="en-US" baseline="-25000" dirty="0" smtClean="0">
                <a:solidFill>
                  <a:srgbClr val="7030A0"/>
                </a:solidFill>
              </a:rPr>
              <a:t>d</a:t>
            </a:r>
            <a:endParaRPr lang="en-US" baseline="-25000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 l="4000" r="5333"/>
          <a:stretch>
            <a:fillRect/>
          </a:stretch>
        </p:blipFill>
        <p:spPr bwMode="auto">
          <a:xfrm>
            <a:off x="3927838" y="2059722"/>
            <a:ext cx="472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Battery charging circuit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endParaRPr lang="en-US" b="1" u="sng" dirty="0">
              <a:solidFill>
                <a:srgbClr val="C00000"/>
              </a:solidFill>
            </a:endParaRPr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685800"/>
            <a:ext cx="4319143" cy="213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8956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For Vs &gt; E, diode D1 conducts.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1219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8862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 smtClean="0"/>
              <a:t>  </a:t>
            </a:r>
            <a:endParaRPr lang="en-US" sz="2400" dirty="0"/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3505200"/>
            <a:ext cx="1657350" cy="7334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0" y="41910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The charging current i</a:t>
            </a:r>
            <a:r>
              <a:rPr lang="en-US" sz="1100" b="1" dirty="0" smtClean="0">
                <a:solidFill>
                  <a:srgbClr val="FF0000"/>
                </a:solidFill>
              </a:rPr>
              <a:t>0</a:t>
            </a:r>
            <a:r>
              <a:rPr lang="en-US" sz="2400" b="1" dirty="0" smtClean="0">
                <a:solidFill>
                  <a:srgbClr val="FF0000"/>
                </a:solidFill>
              </a:rPr>
              <a:t>(t)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762" y="685800"/>
            <a:ext cx="4495238" cy="4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98524" y="4842669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is turned off when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o</a:t>
            </a:r>
            <a:r>
              <a:rPr lang="en-US" sz="2400" b="1" dirty="0" smtClean="0">
                <a:solidFill>
                  <a:srgbClr val="FF0000"/>
                </a:solidFill>
              </a:rPr>
              <a:t>(t)=0   at  </a:t>
            </a:r>
            <a:r>
              <a:rPr lang="el-GR" sz="2400" b="1" dirty="0" smtClean="0">
                <a:solidFill>
                  <a:srgbClr val="FF0000"/>
                </a:solidFill>
              </a:rPr>
              <a:t>β</a:t>
            </a:r>
            <a:r>
              <a:rPr lang="en-US" sz="2400" b="1" dirty="0" smtClean="0">
                <a:solidFill>
                  <a:srgbClr val="FF0000"/>
                </a:solidFill>
              </a:rPr>
              <a:t> = (∏-</a:t>
            </a:r>
            <a:r>
              <a:rPr lang="el-GR" sz="2400" b="1" dirty="0" smtClean="0">
                <a:solidFill>
                  <a:srgbClr val="FF0000"/>
                </a:solidFill>
              </a:rPr>
              <a:t>α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819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444280"/>
              </p:ext>
            </p:extLst>
          </p:nvPr>
        </p:nvGraphicFramePr>
        <p:xfrm>
          <a:off x="98524" y="5711825"/>
          <a:ext cx="682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8" name="Equation" r:id="rId6" imgW="419040" imgH="228600" progId="Equation.3">
                  <p:embed/>
                </p:oleObj>
              </mc:Choice>
              <mc:Fallback>
                <p:oleObj name="Equation" r:id="rId6" imgW="419040" imgH="2286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24" y="5711825"/>
                        <a:ext cx="6826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8674"/>
              </p:ext>
            </p:extLst>
          </p:nvPr>
        </p:nvGraphicFramePr>
        <p:xfrm>
          <a:off x="1811437" y="5610225"/>
          <a:ext cx="3268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9" name="Equation" r:id="rId8" imgW="2006280" imgH="431640" progId="Equation.3">
                  <p:embed/>
                </p:oleObj>
              </mc:Choice>
              <mc:Fallback>
                <p:oleObj name="Equation" r:id="rId8" imgW="2006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437" y="5610225"/>
                        <a:ext cx="3268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35172"/>
              </p:ext>
            </p:extLst>
          </p:nvPr>
        </p:nvGraphicFramePr>
        <p:xfrm>
          <a:off x="897037" y="5552281"/>
          <a:ext cx="9112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0" name="Equation" r:id="rId10" imgW="558720" imgH="393480" progId="Equation.3">
                  <p:embed/>
                </p:oleObj>
              </mc:Choice>
              <mc:Fallback>
                <p:oleObj name="Equation" r:id="rId10" imgW="558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037" y="5552281"/>
                        <a:ext cx="9112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876800" y="1447800"/>
            <a:ext cx="342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2" grpId="0" uiExpand="1" build="p"/>
      <p:bldP spid="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4324"/>
            <a:ext cx="8534400" cy="65436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Performance parameters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Average charging current    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0avg</a:t>
            </a:r>
          </a:p>
          <a:p>
            <a:endParaRPr lang="en-US" sz="2400" b="1" baseline="-25000" dirty="0"/>
          </a:p>
          <a:p>
            <a:endParaRPr lang="en-US" sz="2400" b="1" baseline="-25000" dirty="0" smtClean="0"/>
          </a:p>
          <a:p>
            <a:endParaRPr lang="en-US" sz="2400" b="1" baseline="-25000" dirty="0"/>
          </a:p>
          <a:p>
            <a:endParaRPr lang="en-US" sz="2400" b="1" baseline="-25000" dirty="0" smtClean="0"/>
          </a:p>
          <a:p>
            <a:endParaRPr lang="en-US" sz="2400" b="1" baseline="-25000" dirty="0"/>
          </a:p>
          <a:p>
            <a:r>
              <a:rPr lang="en-US" sz="2400" b="1" dirty="0" smtClean="0">
                <a:solidFill>
                  <a:srgbClr val="00B050"/>
                </a:solidFill>
              </a:rPr>
              <a:t>Series connected resistance R =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RMS value of Charging current  I</a:t>
            </a:r>
            <a:r>
              <a:rPr lang="en-US" sz="2400" b="1" baseline="-25000" dirty="0" smtClean="0">
                <a:solidFill>
                  <a:srgbClr val="7030A0"/>
                </a:solidFill>
              </a:rPr>
              <a:t>0RMS</a:t>
            </a:r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endParaRPr lang="en-US" sz="2400" b="1" baseline="-250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91500" y="2667000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3830"/>
              </p:ext>
            </p:extLst>
          </p:nvPr>
        </p:nvGraphicFramePr>
        <p:xfrm>
          <a:off x="942975" y="1323975"/>
          <a:ext cx="35575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6" name="Equation" r:id="rId3" imgW="1638000" imgH="482400" progId="Equation.3">
                  <p:embed/>
                </p:oleObj>
              </mc:Choice>
              <mc:Fallback>
                <p:oleObj name="Equation" r:id="rId3" imgW="1638000" imgH="4824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323975"/>
                        <a:ext cx="35575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71732"/>
              </p:ext>
            </p:extLst>
          </p:nvPr>
        </p:nvGraphicFramePr>
        <p:xfrm>
          <a:off x="304800" y="4859338"/>
          <a:ext cx="11588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7" name="Equation" r:id="rId5" imgW="533160" imgH="253800" progId="Equation.3">
                  <p:embed/>
                </p:oleObj>
              </mc:Choice>
              <mc:Fallback>
                <p:oleObj name="Equation" r:id="rId5" imgW="533160" imgH="2538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59338"/>
                        <a:ext cx="11588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86400" y="838201"/>
            <a:ext cx="3657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530786"/>
              </p:ext>
            </p:extLst>
          </p:nvPr>
        </p:nvGraphicFramePr>
        <p:xfrm>
          <a:off x="768350" y="1892300"/>
          <a:ext cx="40528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8" name="Equation" r:id="rId8" imgW="1866600" imgH="393480" progId="Equation.3">
                  <p:embed/>
                </p:oleObj>
              </mc:Choice>
              <mc:Fallback>
                <p:oleObj name="Equation" r:id="rId8" imgW="1866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1892300"/>
                        <a:ext cx="40528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26811"/>
              </p:ext>
            </p:extLst>
          </p:nvPr>
        </p:nvGraphicFramePr>
        <p:xfrm>
          <a:off x="381000" y="3429000"/>
          <a:ext cx="577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19" name="Equation" r:id="rId10" imgW="266400" imgH="164880" progId="Equation.3">
                  <p:embed/>
                </p:oleObj>
              </mc:Choice>
              <mc:Fallback>
                <p:oleObj name="Equation" r:id="rId10" imgW="266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57785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22992"/>
              </p:ext>
            </p:extLst>
          </p:nvPr>
        </p:nvGraphicFramePr>
        <p:xfrm>
          <a:off x="304800" y="1416844"/>
          <a:ext cx="936625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0" name="Equation" r:id="rId12" imgW="431640" imgH="241200" progId="Equation.3">
                  <p:embed/>
                </p:oleObj>
              </mc:Choice>
              <mc:Fallback>
                <p:oleObj name="Equation" r:id="rId12" imgW="431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16844"/>
                        <a:ext cx="936625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519880"/>
              </p:ext>
            </p:extLst>
          </p:nvPr>
        </p:nvGraphicFramePr>
        <p:xfrm>
          <a:off x="1338263" y="4876800"/>
          <a:ext cx="399891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1" name="Equation" r:id="rId14" imgW="1841400" imgH="533160" progId="Equation.3">
                  <p:embed/>
                </p:oleObj>
              </mc:Choice>
              <mc:Fallback>
                <p:oleObj name="Equation" r:id="rId14" imgW="1841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876800"/>
                        <a:ext cx="3998912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59553"/>
              </p:ext>
            </p:extLst>
          </p:nvPr>
        </p:nvGraphicFramePr>
        <p:xfrm>
          <a:off x="457200" y="5811838"/>
          <a:ext cx="74723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2" name="Equation" r:id="rId16" imgW="3441600" imgH="533160" progId="Equation.3">
                  <p:embed/>
                </p:oleObj>
              </mc:Choice>
              <mc:Fallback>
                <p:oleObj name="Equation" r:id="rId16" imgW="34416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11838"/>
                        <a:ext cx="74723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427389"/>
              </p:ext>
            </p:extLst>
          </p:nvPr>
        </p:nvGraphicFramePr>
        <p:xfrm>
          <a:off x="1219200" y="3276600"/>
          <a:ext cx="41338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723" name="Equation" r:id="rId18" imgW="1904760" imgH="444240" progId="Equation.3">
                  <p:embed/>
                </p:oleObj>
              </mc:Choice>
              <mc:Fallback>
                <p:oleObj name="Equation" r:id="rId18" imgW="1904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1338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</a:rPr>
              <a:t>P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R</a:t>
            </a:r>
            <a:r>
              <a:rPr lang="en-US" sz="2400" b="1" dirty="0" smtClean="0">
                <a:solidFill>
                  <a:srgbClr val="00B0F0"/>
                </a:solidFill>
              </a:rPr>
              <a:t> = 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0RMS </a:t>
            </a:r>
            <a:r>
              <a:rPr lang="en-US" sz="2400" b="1" baseline="30000" dirty="0" smtClean="0">
                <a:solidFill>
                  <a:srgbClr val="00B0F0"/>
                </a:solidFill>
              </a:rPr>
              <a:t>2</a:t>
            </a:r>
            <a:r>
              <a:rPr lang="en-US" sz="2400" b="1" dirty="0" smtClean="0">
                <a:solidFill>
                  <a:srgbClr val="00B0F0"/>
                </a:solidFill>
              </a:rPr>
              <a:t>  × R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Rectifier efficiency  = </a:t>
            </a:r>
          </a:p>
          <a:p>
            <a:pPr>
              <a:buNone/>
            </a:pPr>
            <a:r>
              <a:rPr lang="en-US" sz="2400" b="1" dirty="0" smtClean="0"/>
              <a:t>   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Power delivered to battery  /  total input power  </a:t>
            </a:r>
          </a:p>
          <a:p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Peak inverse voltage of diode=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5753100"/>
            <a:ext cx="1762125" cy="381000"/>
          </a:xfrm>
          <a:prstGeom prst="rect">
            <a:avLst/>
          </a:prstGeom>
          <a:noFill/>
        </p:spPr>
      </p:pic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381000"/>
            <a:ext cx="571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00B050"/>
                </a:solidFill>
              </a:rPr>
              <a:t>Power delivered to the battery  </a:t>
            </a:r>
            <a:r>
              <a:rPr lang="en-US" sz="2400" b="1" dirty="0" smtClean="0"/>
              <a:t>          </a:t>
            </a:r>
          </a:p>
          <a:p>
            <a:pPr marL="457200" indent="-457200"/>
            <a:r>
              <a:rPr lang="en-US" sz="2400" b="1" dirty="0" smtClean="0"/>
              <a:t>				</a:t>
            </a:r>
            <a:r>
              <a:rPr lang="en-US" sz="2400" b="1" dirty="0" err="1" smtClean="0">
                <a:solidFill>
                  <a:srgbClr val="00B0F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dc</a:t>
            </a:r>
            <a:r>
              <a:rPr lang="en-US" sz="2400" b="1" dirty="0" smtClean="0">
                <a:solidFill>
                  <a:srgbClr val="00B0F0"/>
                </a:solidFill>
              </a:rPr>
              <a:t> = E × 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0avg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Power  rating  of resistance R,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942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974176"/>
              </p:ext>
            </p:extLst>
          </p:nvPr>
        </p:nvGraphicFramePr>
        <p:xfrm>
          <a:off x="4352925" y="4343400"/>
          <a:ext cx="1905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3" name="Equation" r:id="rId4" imgW="774364" imgH="431613" progId="Equation.3">
                  <p:embed/>
                </p:oleObj>
              </mc:Choice>
              <mc:Fallback>
                <p:oleObj name="Equation" r:id="rId4" imgW="774364" imgH="431613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4343400"/>
                        <a:ext cx="1905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1200" y="457200"/>
            <a:ext cx="3352800" cy="312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3600" b="1" u="sng" dirty="0" smtClean="0">
                <a:solidFill>
                  <a:srgbClr val="C00000"/>
                </a:solidFill>
              </a:rPr>
              <a:t>Uncontrolled and </a:t>
            </a:r>
            <a:r>
              <a:rPr lang="en-US" sz="3600" b="1" u="sng" dirty="0" err="1" smtClean="0">
                <a:solidFill>
                  <a:srgbClr val="C00000"/>
                </a:solidFill>
              </a:rPr>
              <a:t>Halfcontrolled</a:t>
            </a:r>
            <a:r>
              <a:rPr lang="en-US" sz="3600" b="1" u="sng" dirty="0" smtClean="0">
                <a:solidFill>
                  <a:srgbClr val="C00000"/>
                </a:solidFill>
              </a:rPr>
              <a:t> Converters</a:t>
            </a:r>
            <a:endParaRPr lang="en-US" sz="36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8229600" cy="838200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average output voltage is always positive.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905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Power flow is from ac source to dc load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24025" y="2438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C000"/>
                </a:solidFill>
              </a:rPr>
              <a:t>Unidirectional converters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800" y="2857500"/>
            <a:ext cx="8610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operating points lie in the first quadrant of Average voltage </a:t>
            </a:r>
            <a:r>
              <a:rPr lang="en-US" sz="2800" b="1" dirty="0" err="1" smtClean="0">
                <a:solidFill>
                  <a:srgbClr val="FF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-  Average current I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d </a:t>
            </a:r>
            <a:r>
              <a:rPr lang="en-US" sz="2800" b="1" dirty="0" smtClean="0">
                <a:solidFill>
                  <a:srgbClr val="FF0000"/>
                </a:solidFill>
              </a:rPr>
              <a:t>Plane</a:t>
            </a:r>
          </a:p>
          <a:p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sz="3200" dirty="0"/>
          </a:p>
          <a:p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27191" y="4640262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Single </a:t>
            </a:r>
            <a:r>
              <a:rPr lang="en-US" sz="2400" b="1" dirty="0">
                <a:solidFill>
                  <a:srgbClr val="00B050"/>
                </a:solidFill>
              </a:rPr>
              <a:t>quadrant converters </a:t>
            </a:r>
            <a:r>
              <a:rPr lang="en-US" sz="2400" b="1" dirty="0" smtClean="0">
                <a:solidFill>
                  <a:srgbClr val="00B050"/>
                </a:solidFill>
              </a:rPr>
              <a:t>      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3600" b="1" dirty="0" smtClean="0"/>
          </a:p>
          <a:p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  <p:bldP spid="6" grpId="0" build="p"/>
      <p:bldP spid="7" grpId="0" build="p"/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A battery has a voltage of E=12V and capacity 100Wh.  The average charging current should be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dc</a:t>
            </a:r>
            <a:r>
              <a:rPr lang="en-US" dirty="0" smtClean="0"/>
              <a:t> =5A.  The primary input voltage is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p</a:t>
            </a:r>
            <a:r>
              <a:rPr lang="en-US" dirty="0" smtClean="0"/>
              <a:t> =120V , 50Hz and the transformer has a turns ratio of 2:1.  </a:t>
            </a:r>
          </a:p>
          <a:p>
            <a:pPr>
              <a:buNone/>
            </a:pPr>
            <a:r>
              <a:rPr lang="en-US" dirty="0" smtClean="0"/>
              <a:t>Calculate </a:t>
            </a:r>
          </a:p>
          <a:p>
            <a:pPr>
              <a:buNone/>
            </a:pPr>
            <a:r>
              <a:rPr lang="en-US" dirty="0" smtClean="0"/>
              <a:t>		(a) conduction angle </a:t>
            </a:r>
            <a:r>
              <a:rPr lang="el-GR" dirty="0" smtClean="0"/>
              <a:t>δ</a:t>
            </a:r>
            <a:r>
              <a:rPr lang="en-US" dirty="0" smtClean="0"/>
              <a:t> of the diode.  </a:t>
            </a:r>
          </a:p>
          <a:p>
            <a:pPr>
              <a:buNone/>
            </a:pPr>
            <a:r>
              <a:rPr lang="en-US" dirty="0" smtClean="0"/>
              <a:t>          (b) current limiting resistor R</a:t>
            </a:r>
          </a:p>
          <a:p>
            <a:pPr>
              <a:buNone/>
            </a:pPr>
            <a:r>
              <a:rPr lang="en-US" dirty="0" smtClean="0"/>
              <a:t>		(c)  power rating P</a:t>
            </a:r>
            <a:r>
              <a:rPr lang="en-US" baseline="-25000" dirty="0" smtClean="0"/>
              <a:t>R</a:t>
            </a:r>
            <a:r>
              <a:rPr lang="en-US" dirty="0" smtClean="0"/>
              <a:t> of R    (d) charging time </a:t>
            </a:r>
          </a:p>
          <a:p>
            <a:pPr>
              <a:buNone/>
            </a:pPr>
            <a:r>
              <a:rPr lang="en-US" dirty="0" smtClean="0"/>
              <a:t>           (e) the rectifier </a:t>
            </a:r>
            <a:r>
              <a:rPr lang="el-GR" dirty="0" smtClean="0"/>
              <a:t>η</a:t>
            </a:r>
            <a:r>
              <a:rPr lang="en-US" dirty="0" smtClean="0"/>
              <a:t>  and (f)   PIV of diode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Secondary voltage = </a:t>
            </a:r>
          </a:p>
          <a:p>
            <a:r>
              <a:rPr lang="el-GR" dirty="0" smtClean="0">
                <a:solidFill>
                  <a:srgbClr val="00B050"/>
                </a:solidFill>
              </a:rPr>
              <a:t>α</a:t>
            </a:r>
            <a:r>
              <a:rPr lang="en-US" dirty="0" smtClean="0">
                <a:solidFill>
                  <a:srgbClr val="00B050"/>
                </a:solidFill>
              </a:rPr>
              <a:t> = 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Conduction angle </a:t>
            </a:r>
            <a:r>
              <a:rPr lang="el-GR" dirty="0" smtClean="0">
                <a:solidFill>
                  <a:srgbClr val="0070C0"/>
                </a:solidFill>
              </a:rPr>
              <a:t>δ</a:t>
            </a:r>
            <a:r>
              <a:rPr lang="en-US" dirty="0" smtClean="0">
                <a:solidFill>
                  <a:srgbClr val="0070C0"/>
                </a:solidFill>
              </a:rPr>
              <a:t>=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Average charging current =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baseline="-25000" dirty="0" err="1" smtClean="0">
                <a:solidFill>
                  <a:srgbClr val="7030A0"/>
                </a:solidFill>
              </a:rPr>
              <a:t>dc</a:t>
            </a:r>
            <a:r>
              <a:rPr lang="en-US" baseline="-25000" dirty="0" smtClean="0">
                <a:solidFill>
                  <a:srgbClr val="7030A0"/>
                </a:solidFill>
              </a:rPr>
              <a:t>   </a:t>
            </a:r>
            <a:r>
              <a:rPr lang="en-US" dirty="0" smtClean="0">
                <a:solidFill>
                  <a:srgbClr val="7030A0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R  =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Power rating of resistor =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baseline="-25000" dirty="0" smtClean="0">
                <a:solidFill>
                  <a:srgbClr val="00B050"/>
                </a:solidFill>
              </a:rPr>
              <a:t>oRMS</a:t>
            </a:r>
            <a:r>
              <a:rPr lang="en-US" baseline="30000" dirty="0" smtClean="0">
                <a:solidFill>
                  <a:srgbClr val="00B050"/>
                </a:solidFill>
              </a:rPr>
              <a:t>2   </a:t>
            </a:r>
            <a:r>
              <a:rPr lang="en-US" dirty="0" smtClean="0">
                <a:solidFill>
                  <a:srgbClr val="00B050"/>
                </a:solidFill>
              </a:rPr>
              <a:t>R = </a:t>
            </a:r>
            <a:endParaRPr lang="en-US" baseline="30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Power delivered to the battery =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                                                       E </a:t>
            </a:r>
            <a:r>
              <a:rPr lang="en-US" dirty="0" err="1" smtClean="0">
                <a:solidFill>
                  <a:srgbClr val="00B0F0"/>
                </a:solidFill>
              </a:rPr>
              <a:t>I</a:t>
            </a:r>
            <a:r>
              <a:rPr lang="en-US" baseline="-25000" dirty="0" err="1" smtClean="0">
                <a:solidFill>
                  <a:srgbClr val="00B0F0"/>
                </a:solidFill>
              </a:rPr>
              <a:t>dc</a:t>
            </a:r>
            <a:r>
              <a:rPr lang="en-US" baseline="-25000" dirty="0" smtClean="0">
                <a:solidFill>
                  <a:srgbClr val="00B0F0"/>
                </a:solidFill>
              </a:rPr>
              <a:t>    </a:t>
            </a:r>
            <a:r>
              <a:rPr lang="en-US" dirty="0" smtClean="0">
                <a:solidFill>
                  <a:srgbClr val="00B0F0"/>
                </a:solidFill>
              </a:rPr>
              <a:t>=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η  =  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PIV =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u="sng" smtClean="0">
                <a:solidFill>
                  <a:srgbClr val="C00000"/>
                </a:solidFill>
              </a:rPr>
              <a:t>Single phase Fullwave</a:t>
            </a:r>
            <a:r>
              <a:rPr lang="en-US" u="sng" dirty="0" smtClean="0">
                <a:solidFill>
                  <a:srgbClr val="C00000"/>
                </a:solidFill>
              </a:rPr>
              <a:t> Bridge rectifiers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33400"/>
            <a:ext cx="47529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4495800"/>
            <a:ext cx="2047875" cy="409575"/>
          </a:xfrm>
          <a:prstGeom prst="rect">
            <a:avLst/>
          </a:prstGeom>
          <a:noFill/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8667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990600"/>
            <a:ext cx="6096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52400" y="1371600"/>
            <a:ext cx="30289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46562" y="1349928"/>
            <a:ext cx="58402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0   -   ∏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000" dirty="0" smtClean="0">
                <a:solidFill>
                  <a:srgbClr val="00B050"/>
                </a:solidFill>
              </a:rPr>
              <a:t> is positive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D</a:t>
            </a:r>
            <a:r>
              <a:rPr lang="en-US" sz="2000" baseline="-25000" dirty="0" smtClean="0">
                <a:solidFill>
                  <a:srgbClr val="0070C0"/>
                </a:solidFill>
              </a:rPr>
              <a:t>1</a:t>
            </a:r>
            <a:r>
              <a:rPr lang="en-US" sz="2000" dirty="0" smtClean="0">
                <a:solidFill>
                  <a:srgbClr val="0070C0"/>
                </a:solidFill>
              </a:rPr>
              <a:t>,D</a:t>
            </a:r>
            <a:r>
              <a:rPr lang="en-US" sz="2000" baseline="-25000" dirty="0" smtClean="0">
                <a:solidFill>
                  <a:srgbClr val="0070C0"/>
                </a:solidFill>
              </a:rPr>
              <a:t>2</a:t>
            </a:r>
            <a:r>
              <a:rPr lang="en-US" sz="2000" dirty="0" smtClean="0">
                <a:solidFill>
                  <a:srgbClr val="0070C0"/>
                </a:solidFill>
              </a:rPr>
              <a:t> forward biased</a:t>
            </a:r>
          </a:p>
          <a:p>
            <a:endParaRPr lang="en-US" sz="2000" dirty="0" smtClean="0">
              <a:solidFill>
                <a:srgbClr val="7030A0"/>
              </a:solidFill>
            </a:endParaRPr>
          </a:p>
          <a:p>
            <a:r>
              <a:rPr lang="en-US" sz="2000" dirty="0" smtClean="0">
                <a:solidFill>
                  <a:srgbClr val="7030A0"/>
                </a:solidFill>
              </a:rPr>
              <a:t>Current path is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V</a:t>
            </a:r>
            <a:r>
              <a:rPr lang="en-US" sz="2000" baseline="-25000" dirty="0" smtClean="0">
                <a:solidFill>
                  <a:srgbClr val="7030A0"/>
                </a:solidFill>
              </a:rPr>
              <a:t>s</a:t>
            </a:r>
            <a:r>
              <a:rPr lang="en-US" sz="2000" dirty="0" smtClean="0">
                <a:solidFill>
                  <a:srgbClr val="7030A0"/>
                </a:solidFill>
              </a:rPr>
              <a:t>, D</a:t>
            </a:r>
            <a:r>
              <a:rPr lang="en-US" sz="2000" baseline="-25000" dirty="0" smtClean="0">
                <a:solidFill>
                  <a:srgbClr val="7030A0"/>
                </a:solidFill>
              </a:rPr>
              <a:t>1</a:t>
            </a:r>
            <a:r>
              <a:rPr lang="en-US" sz="2000" dirty="0" smtClean="0">
                <a:solidFill>
                  <a:srgbClr val="7030A0"/>
                </a:solidFill>
              </a:rPr>
              <a:t>, load, D</a:t>
            </a:r>
            <a:r>
              <a:rPr lang="en-US" sz="2000" baseline="-25000" dirty="0" smtClean="0">
                <a:solidFill>
                  <a:srgbClr val="7030A0"/>
                </a:solidFill>
              </a:rPr>
              <a:t>2</a:t>
            </a:r>
          </a:p>
          <a:p>
            <a:endParaRPr lang="en-US" sz="2000" dirty="0" smtClean="0">
              <a:solidFill>
                <a:srgbClr val="00B050"/>
              </a:solidFill>
            </a:endParaRPr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B050"/>
                </a:solidFill>
              </a:rPr>
              <a:t>Load voltage </a:t>
            </a:r>
            <a:r>
              <a:rPr lang="en-US" sz="2000" dirty="0" err="1" smtClean="0">
                <a:solidFill>
                  <a:srgbClr val="00B05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000" baseline="-25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=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                              v</a:t>
            </a:r>
            <a:r>
              <a:rPr lang="en-US" sz="2000" baseline="-25000" dirty="0" smtClean="0">
                <a:solidFill>
                  <a:srgbClr val="00B050"/>
                </a:solidFill>
              </a:rPr>
              <a:t>s 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B0F0"/>
                </a:solidFill>
              </a:rPr>
              <a:t>Load current i</a:t>
            </a:r>
            <a:r>
              <a:rPr lang="en-US" sz="2000" baseline="-25000" dirty="0" smtClean="0">
                <a:solidFill>
                  <a:srgbClr val="00B0F0"/>
                </a:solidFill>
              </a:rPr>
              <a:t>d  </a:t>
            </a:r>
            <a:r>
              <a:rPr lang="en-US" sz="2000" dirty="0" smtClean="0">
                <a:solidFill>
                  <a:srgbClr val="00B0F0"/>
                </a:solidFill>
              </a:rPr>
              <a:t>=  </a:t>
            </a:r>
          </a:p>
          <a:p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                            </a:t>
            </a:r>
            <a:r>
              <a:rPr lang="en-US" sz="2000" dirty="0" err="1" smtClean="0">
                <a:solidFill>
                  <a:srgbClr val="00B0F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000" dirty="0" smtClean="0">
                <a:solidFill>
                  <a:srgbClr val="00B0F0"/>
                </a:solidFill>
              </a:rPr>
              <a:t>/R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Source current  i</a:t>
            </a:r>
            <a:r>
              <a:rPr lang="en-US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s  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        i</a:t>
            </a:r>
            <a:r>
              <a:rPr lang="en-US" sz="2000" baseline="-250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0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685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" y="313167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Source inductance L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u="sng" dirty="0" smtClean="0">
                <a:solidFill>
                  <a:srgbClr val="C00000"/>
                </a:solidFill>
              </a:rPr>
              <a:t> = 0,   Load is pure resistance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945779"/>
              </p:ext>
            </p:extLst>
          </p:nvPr>
        </p:nvGraphicFramePr>
        <p:xfrm>
          <a:off x="5181600" y="4419600"/>
          <a:ext cx="18462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1" name="Equation" r:id="rId4" imgW="850680" imgH="253800" progId="Equation.3">
                  <p:embed/>
                </p:oleObj>
              </mc:Choice>
              <mc:Fallback>
                <p:oleObj name="Equation" r:id="rId4" imgW="850680" imgH="253800" progId="Equation.3">
                  <p:embed/>
                  <p:pic>
                    <p:nvPicPr>
                      <p:cNvPr id="2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18462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228600" y="1371600"/>
            <a:ext cx="30289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724275" y="260270"/>
            <a:ext cx="535305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∏</a:t>
            </a:r>
            <a:r>
              <a:rPr lang="en-US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   -    2</a:t>
            </a:r>
            <a:r>
              <a:rPr lang="en-US" b="1" u="sng" dirty="0" smtClean="0">
                <a:solidFill>
                  <a:srgbClr val="C00000"/>
                </a:solidFill>
              </a:rPr>
              <a:t> ∏ </a:t>
            </a:r>
          </a:p>
          <a:p>
            <a:endParaRPr lang="en-US" sz="2400" b="1" dirty="0" smtClean="0">
              <a:latin typeface="Times New Roman"/>
              <a:cs typeface="Times New Roman"/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 is negative</a:t>
            </a:r>
          </a:p>
          <a:p>
            <a:endParaRPr lang="en-US" sz="2400" b="1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D</a:t>
            </a:r>
            <a:r>
              <a:rPr lang="en-US" sz="2400" baseline="-25000" dirty="0" smtClean="0">
                <a:solidFill>
                  <a:srgbClr val="00B0F0"/>
                </a:solidFill>
              </a:rPr>
              <a:t>3</a:t>
            </a:r>
            <a:r>
              <a:rPr lang="en-US" sz="2400" dirty="0" smtClean="0">
                <a:solidFill>
                  <a:srgbClr val="00B0F0"/>
                </a:solidFill>
              </a:rPr>
              <a:t>,D</a:t>
            </a:r>
            <a:r>
              <a:rPr lang="en-US" sz="2400" baseline="-25000" dirty="0" smtClean="0">
                <a:solidFill>
                  <a:srgbClr val="00B0F0"/>
                </a:solidFill>
              </a:rPr>
              <a:t>4</a:t>
            </a:r>
            <a:r>
              <a:rPr lang="en-US" sz="2400" dirty="0" smtClean="0">
                <a:solidFill>
                  <a:srgbClr val="00B0F0"/>
                </a:solidFill>
              </a:rPr>
              <a:t> forward biased</a:t>
            </a:r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Current path is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v</a:t>
            </a:r>
            <a:r>
              <a:rPr lang="en-US" sz="2400" baseline="-25000" dirty="0" smtClean="0">
                <a:solidFill>
                  <a:srgbClr val="7030A0"/>
                </a:solidFill>
              </a:rPr>
              <a:t>s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smtClean="0">
                <a:solidFill>
                  <a:srgbClr val="7030A0"/>
                </a:solidFill>
              </a:rPr>
              <a:t>D</a:t>
            </a:r>
            <a:r>
              <a:rPr lang="en-US" sz="2400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load, </a:t>
            </a:r>
            <a:r>
              <a:rPr lang="en-US" sz="2400" dirty="0" smtClean="0">
                <a:solidFill>
                  <a:srgbClr val="7030A0"/>
                </a:solidFill>
              </a:rPr>
              <a:t>D</a:t>
            </a:r>
            <a:r>
              <a:rPr lang="en-US" sz="2400" baseline="-25000" dirty="0" smtClean="0">
                <a:solidFill>
                  <a:srgbClr val="7030A0"/>
                </a:solidFill>
              </a:rPr>
              <a:t>4</a:t>
            </a:r>
            <a:endParaRPr lang="en-US" sz="2400" baseline="-25000" dirty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dirty="0" smtClean="0">
                <a:solidFill>
                  <a:srgbClr val="00B050"/>
                </a:solidFill>
              </a:rPr>
              <a:t> =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       -v</a:t>
            </a:r>
            <a:r>
              <a:rPr lang="en-US" sz="2400" baseline="-25000" dirty="0" smtClean="0">
                <a:solidFill>
                  <a:srgbClr val="00B050"/>
                </a:solidFill>
              </a:rPr>
              <a:t>s  </a:t>
            </a:r>
          </a:p>
          <a:p>
            <a:endParaRPr lang="en-US" sz="2400" dirty="0" smtClean="0"/>
          </a:p>
          <a:p>
            <a:r>
              <a:rPr lang="en-US" sz="2400" dirty="0">
                <a:solidFill>
                  <a:srgbClr val="00B0F0"/>
                </a:solidFill>
              </a:rPr>
              <a:t>i</a:t>
            </a:r>
            <a:r>
              <a:rPr lang="en-US" sz="2400" baseline="-25000" dirty="0" smtClean="0">
                <a:solidFill>
                  <a:srgbClr val="00B0F0"/>
                </a:solidFill>
              </a:rPr>
              <a:t>d  </a:t>
            </a:r>
            <a:r>
              <a:rPr lang="en-US" sz="2400" dirty="0" smtClean="0">
                <a:solidFill>
                  <a:srgbClr val="00B0F0"/>
                </a:solidFill>
              </a:rPr>
              <a:t>= 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smtClean="0">
                <a:solidFill>
                  <a:srgbClr val="00B0F0"/>
                </a:solidFill>
              </a:rPr>
              <a:t>      </a:t>
            </a:r>
            <a:r>
              <a:rPr lang="en-US" sz="2400" dirty="0" err="1" smtClean="0">
                <a:solidFill>
                  <a:srgbClr val="00B0F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dirty="0" smtClean="0">
                <a:solidFill>
                  <a:srgbClr val="00B0F0"/>
                </a:solidFill>
              </a:rPr>
              <a:t>/R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aseline="-25000" dirty="0" smtClean="0">
                <a:solidFill>
                  <a:schemeClr val="accent6">
                    <a:lumMod val="50000"/>
                  </a:schemeClr>
                </a:solidFill>
              </a:rPr>
              <a:t>s 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=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        -i</a:t>
            </a:r>
            <a:r>
              <a:rPr lang="en-US" sz="2400" baseline="-250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400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19600" y="6858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3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>
                <a:solidFill>
                  <a:srgbClr val="C00000"/>
                </a:solidFill>
              </a:rPr>
              <a:t>Performance parameters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8674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B050"/>
                </a:solidFill>
              </a:rPr>
              <a:t>Average</a:t>
            </a:r>
            <a:r>
              <a:rPr lang="en-US" sz="2600" b="1" dirty="0" smtClean="0">
                <a:solidFill>
                  <a:srgbClr val="00B050"/>
                </a:solidFill>
              </a:rPr>
              <a:t> load voltage   </a:t>
            </a:r>
            <a:r>
              <a:rPr lang="en-US" sz="2600" b="1" dirty="0" err="1" smtClean="0">
                <a:solidFill>
                  <a:srgbClr val="00B050"/>
                </a:solidFill>
              </a:rPr>
              <a:t>V</a:t>
            </a:r>
            <a:r>
              <a:rPr lang="en-US" sz="2600" b="1" baseline="-25000" dirty="0" err="1" smtClean="0">
                <a:solidFill>
                  <a:srgbClr val="00B050"/>
                </a:solidFill>
              </a:rPr>
              <a:t>davg</a:t>
            </a:r>
            <a:endParaRPr lang="en-US" sz="2600" b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r>
              <a:rPr lang="en-US" sz="3000" b="1" dirty="0" smtClean="0">
                <a:solidFill>
                  <a:srgbClr val="00B0F0"/>
                </a:solidFill>
              </a:rPr>
              <a:t>Average</a:t>
            </a:r>
            <a:r>
              <a:rPr lang="en-US" sz="2600" b="1" dirty="0" smtClean="0">
                <a:solidFill>
                  <a:srgbClr val="00B0F0"/>
                </a:solidFill>
              </a:rPr>
              <a:t> load current </a:t>
            </a:r>
            <a:r>
              <a:rPr lang="en-US" sz="2600" b="1" dirty="0" err="1" smtClean="0">
                <a:solidFill>
                  <a:srgbClr val="00B0F0"/>
                </a:solidFill>
              </a:rPr>
              <a:t>I</a:t>
            </a:r>
            <a:r>
              <a:rPr lang="en-US" sz="2600" b="1" baseline="-25000" dirty="0" err="1" smtClean="0">
                <a:solidFill>
                  <a:srgbClr val="00B0F0"/>
                </a:solidFill>
              </a:rPr>
              <a:t>davg</a:t>
            </a:r>
            <a:endParaRPr lang="en-US" sz="2600" b="1" baseline="-250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600" dirty="0" smtClean="0"/>
              <a:t> </a:t>
            </a:r>
          </a:p>
          <a:p>
            <a:endParaRPr lang="en-US" sz="2600" dirty="0" smtClean="0"/>
          </a:p>
          <a:p>
            <a:r>
              <a:rPr lang="en-US" sz="2600" b="1" dirty="0" smtClean="0">
                <a:solidFill>
                  <a:srgbClr val="7030A0"/>
                </a:solidFill>
              </a:rPr>
              <a:t>RMS load voltage </a:t>
            </a:r>
            <a:r>
              <a:rPr lang="en-US" sz="2600" b="1" dirty="0" err="1" smtClean="0">
                <a:solidFill>
                  <a:srgbClr val="7030A0"/>
                </a:solidFill>
              </a:rPr>
              <a:t>V</a:t>
            </a:r>
            <a:r>
              <a:rPr lang="en-US" sz="2600" b="1" baseline="-25000" dirty="0" err="1" smtClean="0">
                <a:solidFill>
                  <a:srgbClr val="7030A0"/>
                </a:solidFill>
              </a:rPr>
              <a:t>dRMS</a:t>
            </a:r>
            <a:endParaRPr lang="en-US" sz="26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b="1" dirty="0" smtClean="0">
              <a:solidFill>
                <a:srgbClr val="00B050"/>
              </a:solidFill>
            </a:endParaRPr>
          </a:p>
          <a:p>
            <a:r>
              <a:rPr lang="en-US" sz="2600" b="1" dirty="0" smtClean="0">
                <a:solidFill>
                  <a:srgbClr val="00B050"/>
                </a:solidFill>
              </a:rPr>
              <a:t>RMS load current </a:t>
            </a:r>
            <a:r>
              <a:rPr lang="en-US" sz="2600" b="1" dirty="0" err="1" smtClean="0">
                <a:solidFill>
                  <a:srgbClr val="00B050"/>
                </a:solidFill>
              </a:rPr>
              <a:t>I</a:t>
            </a:r>
            <a:r>
              <a:rPr lang="en-US" sz="2600" b="1" baseline="-25000" dirty="0" err="1" smtClean="0">
                <a:solidFill>
                  <a:srgbClr val="00B050"/>
                </a:solidFill>
              </a:rPr>
              <a:t>dRMS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  = </a:t>
            </a:r>
            <a:r>
              <a:rPr lang="en-US" sz="2600" b="1" dirty="0" err="1" smtClean="0">
                <a:solidFill>
                  <a:srgbClr val="00B050"/>
                </a:solidFill>
              </a:rPr>
              <a:t>V</a:t>
            </a:r>
            <a:r>
              <a:rPr lang="en-US" sz="26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600" b="1" dirty="0" smtClean="0">
                <a:solidFill>
                  <a:srgbClr val="00B050"/>
                </a:solidFill>
              </a:rPr>
              <a:t>/R</a:t>
            </a:r>
            <a:r>
              <a:rPr lang="en-US" sz="2600" baseline="-25000" dirty="0" smtClean="0"/>
              <a:t>                                                                  </a:t>
            </a:r>
          </a:p>
          <a:p>
            <a:pPr lvl="1">
              <a:buNone/>
            </a:pPr>
            <a:endParaRPr lang="en-US" sz="22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2858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1209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34726"/>
              </p:ext>
            </p:extLst>
          </p:nvPr>
        </p:nvGraphicFramePr>
        <p:xfrm>
          <a:off x="2057400" y="1209675"/>
          <a:ext cx="2997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7" name="Equation" r:id="rId3" imgW="1295280" imgH="482400" progId="Equation.3">
                  <p:embed/>
                </p:oleObj>
              </mc:Choice>
              <mc:Fallback>
                <p:oleObj name="Equation" r:id="rId3" imgW="1295280" imgH="48240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09675"/>
                        <a:ext cx="29972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310790"/>
              </p:ext>
            </p:extLst>
          </p:nvPr>
        </p:nvGraphicFramePr>
        <p:xfrm>
          <a:off x="5410200" y="1228725"/>
          <a:ext cx="1352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8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28725"/>
                        <a:ext cx="1352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50597"/>
              </p:ext>
            </p:extLst>
          </p:nvPr>
        </p:nvGraphicFramePr>
        <p:xfrm>
          <a:off x="5010150" y="2938463"/>
          <a:ext cx="10001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09" name="Equation" r:id="rId7" imgW="431640" imgH="241200" progId="Equation.3">
                  <p:embed/>
                </p:oleObj>
              </mc:Choice>
              <mc:Fallback>
                <p:oleObj name="Equation" r:id="rId7" imgW="431640" imgH="24120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2938463"/>
                        <a:ext cx="1000125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20364"/>
              </p:ext>
            </p:extLst>
          </p:nvPr>
        </p:nvGraphicFramePr>
        <p:xfrm>
          <a:off x="1744663" y="4495800"/>
          <a:ext cx="40243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0" name="Equation" r:id="rId9" imgW="1739880" imgH="558720" progId="Equation.3">
                  <p:embed/>
                </p:oleObj>
              </mc:Choice>
              <mc:Fallback>
                <p:oleObj name="Equation" r:id="rId9" imgW="1739880" imgH="55872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4495800"/>
                        <a:ext cx="4024312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795534"/>
              </p:ext>
            </p:extLst>
          </p:nvPr>
        </p:nvGraphicFramePr>
        <p:xfrm>
          <a:off x="5846763" y="4800600"/>
          <a:ext cx="3825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1" name="Equation" r:id="rId11" imgW="164880" imgH="228600" progId="Equation.3">
                  <p:embed/>
                </p:oleObj>
              </mc:Choice>
              <mc:Fallback>
                <p:oleObj name="Equation" r:id="rId11" imgW="164880" imgH="22860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4800600"/>
                        <a:ext cx="38258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26585"/>
              </p:ext>
            </p:extLst>
          </p:nvPr>
        </p:nvGraphicFramePr>
        <p:xfrm>
          <a:off x="990600" y="1418431"/>
          <a:ext cx="10287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2" name="Equation" r:id="rId13" imgW="444240" imgH="241200" progId="Equation.3">
                  <p:embed/>
                </p:oleObj>
              </mc:Choice>
              <mc:Fallback>
                <p:oleObj name="Equation" r:id="rId13" imgW="444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18431"/>
                        <a:ext cx="102870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831988"/>
              </p:ext>
            </p:extLst>
          </p:nvPr>
        </p:nvGraphicFramePr>
        <p:xfrm>
          <a:off x="6248400" y="2743200"/>
          <a:ext cx="10874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3" name="Equation" r:id="rId15" imgW="469800" imgH="431640" progId="Equation.3">
                  <p:embed/>
                </p:oleObj>
              </mc:Choice>
              <mc:Fallback>
                <p:oleObj name="Equation" r:id="rId15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743200"/>
                        <a:ext cx="1087438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72369"/>
              </p:ext>
            </p:extLst>
          </p:nvPr>
        </p:nvGraphicFramePr>
        <p:xfrm>
          <a:off x="609600" y="4724400"/>
          <a:ext cx="111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14" name="Equation" r:id="rId17" imgW="482400" imgH="228600" progId="Equation.3">
                  <p:embed/>
                </p:oleObj>
              </mc:Choice>
              <mc:Fallback>
                <p:oleObj name="Equation" r:id="rId17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1117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Peak load current </a:t>
            </a:r>
            <a:r>
              <a:rPr lang="en-US" sz="2400" dirty="0" smtClean="0"/>
              <a:t>=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DC power delivered to the load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7030A0"/>
                </a:solidFill>
              </a:rPr>
              <a:t>Transformer utility factor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PIV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Ripple factor 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943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419600"/>
            <a:ext cx="933450" cy="409575"/>
          </a:xfrm>
          <a:prstGeom prst="rect">
            <a:avLst/>
          </a:prstGeom>
          <a:noFill/>
        </p:spPr>
      </p:pic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0" y="14954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762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6600" y="304800"/>
            <a:ext cx="647700" cy="752475"/>
          </a:xfrm>
          <a:prstGeom prst="rect">
            <a:avLst/>
          </a:prstGeom>
          <a:noFill/>
        </p:spPr>
      </p:pic>
      <p:graphicFrame>
        <p:nvGraphicFramePr>
          <p:cNvPr id="134145" name="Object 1"/>
          <p:cNvGraphicFramePr>
            <a:graphicFrameLocks noChangeAspect="1"/>
          </p:cNvGraphicFramePr>
          <p:nvPr/>
        </p:nvGraphicFramePr>
        <p:xfrm>
          <a:off x="1600200" y="1905000"/>
          <a:ext cx="22082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1" name="Equation" r:id="rId5" imgW="1155700" imgH="241300" progId="Equation.3">
                  <p:embed/>
                </p:oleObj>
              </mc:Choice>
              <mc:Fallback>
                <p:oleObj name="Equation" r:id="rId5" imgW="1155700" imgH="2413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22082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"/>
          <p:cNvGraphicFramePr>
            <a:graphicFrameLocks noChangeAspect="1"/>
          </p:cNvGraphicFramePr>
          <p:nvPr/>
        </p:nvGraphicFramePr>
        <p:xfrm>
          <a:off x="4968875" y="3048000"/>
          <a:ext cx="1795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2" name="Equation" r:id="rId7" imgW="939392" imgH="431613" progId="Equation.3">
                  <p:embed/>
                </p:oleObj>
              </mc:Choice>
              <mc:Fallback>
                <p:oleObj name="Equation" r:id="rId7" imgW="939392" imgH="431613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3048000"/>
                        <a:ext cx="1795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"/>
          <p:cNvGraphicFramePr>
            <a:graphicFrameLocks noChangeAspect="1"/>
          </p:cNvGraphicFramePr>
          <p:nvPr/>
        </p:nvGraphicFramePr>
        <p:xfrm>
          <a:off x="6858000" y="3276600"/>
          <a:ext cx="9715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3" name="Equation" r:id="rId9" imgW="507780" imgH="177723" progId="Equation.3">
                  <p:embed/>
                </p:oleObj>
              </mc:Choice>
              <mc:Fallback>
                <p:oleObj name="Equation" r:id="rId9" imgW="507780" imgH="177723" progId="Equation.3">
                  <p:embed/>
                  <p:pic>
                    <p:nvPicPr>
                      <p:cNvPr id="0" name="Picture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9715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"/>
          <p:cNvGraphicFramePr>
            <a:graphicFrameLocks noChangeAspect="1"/>
          </p:cNvGraphicFramePr>
          <p:nvPr/>
        </p:nvGraphicFramePr>
        <p:xfrm>
          <a:off x="3810000" y="1828800"/>
          <a:ext cx="3495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4" name="Equation" r:id="rId11" imgW="1828800" imgH="431800" progId="Equation.3">
                  <p:embed/>
                </p:oleObj>
              </mc:Choice>
              <mc:Fallback>
                <p:oleObj name="Equation" r:id="rId11" imgW="1828800" imgH="431800" progId="Equation.3">
                  <p:embed/>
                  <p:pic>
                    <p:nvPicPr>
                      <p:cNvPr id="0" name="Picture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828800"/>
                        <a:ext cx="34956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"/>
          <p:cNvGraphicFramePr>
            <a:graphicFrameLocks noChangeAspect="1"/>
          </p:cNvGraphicFramePr>
          <p:nvPr/>
        </p:nvGraphicFramePr>
        <p:xfrm>
          <a:off x="2895600" y="5105400"/>
          <a:ext cx="21844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5" name="Equation" r:id="rId13" imgW="1143000" imgH="558800" progId="Equation.3">
                  <p:embed/>
                </p:oleObj>
              </mc:Choice>
              <mc:Fallback>
                <p:oleObj name="Equation" r:id="rId13" imgW="1143000" imgH="5588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21844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"/>
          <p:cNvGraphicFramePr>
            <a:graphicFrameLocks noChangeAspect="1"/>
          </p:cNvGraphicFramePr>
          <p:nvPr/>
        </p:nvGraphicFramePr>
        <p:xfrm>
          <a:off x="5105400" y="5486400"/>
          <a:ext cx="7524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26" name="Equation" r:id="rId15" imgW="393359" imgH="177646" progId="Equation.3">
                  <p:embed/>
                </p:oleObj>
              </mc:Choice>
              <mc:Fallback>
                <p:oleObj name="Equation" r:id="rId15" imgW="393359" imgH="177646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86400"/>
                        <a:ext cx="752475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71" y="30480"/>
            <a:ext cx="4060372" cy="715962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Source inductance L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s</a:t>
            </a:r>
            <a:r>
              <a:rPr lang="en-US" sz="2000" b="1" u="sng" dirty="0" smtClean="0">
                <a:solidFill>
                  <a:srgbClr val="C00000"/>
                </a:solidFill>
              </a:rPr>
              <a:t> = 0</a:t>
            </a:r>
            <a:r>
              <a:rPr lang="en-US" sz="2000" b="1" dirty="0" smtClean="0">
                <a:solidFill>
                  <a:srgbClr val="C00000"/>
                </a:solidFill>
              </a:rPr>
              <a:t>,  </a:t>
            </a:r>
            <a:r>
              <a:rPr lang="en-US" sz="2000" b="1" u="sng" dirty="0" smtClean="0">
                <a:solidFill>
                  <a:srgbClr val="00B050"/>
                </a:solidFill>
              </a:rPr>
              <a:t>Load is R-L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043314"/>
              </p:ext>
            </p:extLst>
          </p:nvPr>
        </p:nvGraphicFramePr>
        <p:xfrm>
          <a:off x="842653" y="787974"/>
          <a:ext cx="2514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8" name="Visio" r:id="rId3" imgW="1826643" imgH="1552956" progId="Visio.Drawing.11">
                  <p:embed/>
                </p:oleObj>
              </mc:Choice>
              <mc:Fallback>
                <p:oleObj name="Visio" r:id="rId3" imgW="1826643" imgH="1552956" progId="Visio.Drawing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653" y="787974"/>
                        <a:ext cx="25146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3"/>
              <p:cNvSpPr txBox="1">
                <a:spLocks/>
              </p:cNvSpPr>
              <p:nvPr/>
            </p:nvSpPr>
            <p:spPr>
              <a:xfrm>
                <a:off x="4137932" y="2958842"/>
                <a:ext cx="4853668" cy="235917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400" i="1" dirty="0" smtClean="0"/>
              </a:p>
              <a:p>
                <a:pPr>
                  <a:buNone/>
                </a:pPr>
                <a:r>
                  <a:rPr lang="en-US" sz="2400" i="1" dirty="0" smtClean="0">
                    <a:solidFill>
                      <a:srgbClr val="7030A0"/>
                    </a:solidFill>
                  </a:rPr>
                  <a:t>                                   </a:t>
                </a:r>
              </a:p>
              <a:p>
                <a:pPr>
                  <a:buNone/>
                </a:pPr>
                <a:r>
                  <a:rPr lang="en-US" sz="2400" i="1" dirty="0" smtClean="0">
                    <a:solidFill>
                      <a:srgbClr val="7030A0"/>
                    </a:solidFill>
                  </a:rPr>
                  <a:t>                        i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l-GR" sz="2400" i="1" dirty="0" smtClean="0">
                    <a:solidFill>
                      <a:srgbClr val="7030A0"/>
                    </a:solidFill>
                  </a:rPr>
                  <a:t>ω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t) /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t=0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 = + I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0   </a:t>
                </a:r>
                <a:endParaRPr lang="en-US" sz="2400" i="1" baseline="-25000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                                   </m:t>
                    </m:r>
                    <m:f>
                      <m:fPr>
                        <m:ctrlPr>
                          <a:rPr lang="en-US" sz="240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rgbClr val="00B050"/>
                            </a:solidFill>
                          </a:rPr>
                          <m:t>di</m:t>
                        </m:r>
                        <m:r>
                          <m:rPr>
                            <m:nor/>
                          </m:rPr>
                          <a:rPr lang="en-US" sz="2400" i="1" baseline="-25000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i="1" dirty="0">
                            <a:solidFill>
                              <a:srgbClr val="00B05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4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l-GR" sz="2400" i="1" baseline="-25000" dirty="0">
                        <a:solidFill>
                          <a:srgbClr val="00B050"/>
                        </a:solidFill>
                      </a:rPr>
                      <m:t>ω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B05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B050"/>
                        </a:solidFill>
                      </a:rPr>
                      <m:t>= 0</m:t>
                    </m:r>
                    <m:r>
                      <a:rPr lang="en-US" sz="2400" b="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smtClean="0">
                    <a:solidFill>
                      <a:srgbClr val="00B050"/>
                    </a:solidFill>
                  </a:rPr>
                  <a:t>  is</a:t>
                </a:r>
                <a:endParaRPr lang="en-US" sz="2400" i="1" baseline="-250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None/>
                </a:pPr>
                <a:endParaRPr lang="en-US" sz="2400" i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932" y="2958842"/>
                <a:ext cx="4853668" cy="235917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51289"/>
              </p:ext>
            </p:extLst>
          </p:nvPr>
        </p:nvGraphicFramePr>
        <p:xfrm>
          <a:off x="274976" y="4223803"/>
          <a:ext cx="3245304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439" name="Equation" r:id="rId6" imgW="3943347" imgH="752662" progId="Equation.3">
                  <p:embed/>
                </p:oleObj>
              </mc:Choice>
              <mc:Fallback>
                <p:oleObj name="Equation" r:id="rId6" imgW="3943347" imgH="752662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976" y="4223803"/>
                        <a:ext cx="3245304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30481"/>
            <a:ext cx="9296400" cy="5791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4309753" y="609601"/>
            <a:ext cx="1752600" cy="28377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 smtClean="0">
                <a:solidFill>
                  <a:srgbClr val="C00000"/>
                </a:solidFill>
              </a:rPr>
              <a:t>0  - </a:t>
            </a:r>
            <a:r>
              <a:rPr lang="el-GR" sz="2000" b="1" u="sng" dirty="0">
                <a:solidFill>
                  <a:srgbClr val="C00000"/>
                </a:solidFill>
              </a:rPr>
              <a:t>π 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 is positive, 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D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,D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forward biased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</a:t>
            </a:r>
            <a:r>
              <a:rPr lang="en-US" sz="2400" baseline="-25000" dirty="0" smtClean="0">
                <a:solidFill>
                  <a:srgbClr val="0070C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=  v</a:t>
            </a:r>
            <a:r>
              <a:rPr lang="en-US" sz="2400" baseline="-25000" dirty="0" smtClean="0">
                <a:solidFill>
                  <a:srgbClr val="0070C0"/>
                </a:solidFill>
              </a:rPr>
              <a:t>s   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, 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258411" y="4114800"/>
            <a:ext cx="4114800" cy="297312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                                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</a:p>
          <a:p>
            <a:pPr>
              <a:buNone/>
            </a:pPr>
            <a:endParaRPr lang="en-US" sz="2400" i="1" baseline="-25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i="1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baseline="-25000" dirty="0" smtClean="0">
                <a:solidFill>
                  <a:srgbClr val="7030A0"/>
                </a:solidFill>
              </a:rPr>
              <a:t>d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l-GR" sz="2400" i="1" dirty="0" smtClean="0">
                <a:solidFill>
                  <a:srgbClr val="7030A0"/>
                </a:solidFill>
              </a:rPr>
              <a:t>ω </a:t>
            </a:r>
            <a:r>
              <a:rPr lang="en-US" sz="2400" dirty="0" smtClean="0">
                <a:solidFill>
                  <a:srgbClr val="7030A0"/>
                </a:solidFill>
              </a:rPr>
              <a:t>t) = </a:t>
            </a:r>
          </a:p>
          <a:p>
            <a:pPr marL="342900" lvl="7" indent="-342900">
              <a:buFont typeface="Arial" pitchFamily="34" charset="0"/>
              <a:buNone/>
            </a:pPr>
            <a:endParaRPr lang="en-US" sz="2800" dirty="0" smtClean="0">
              <a:solidFill>
                <a:srgbClr val="0070C0"/>
              </a:solidFill>
            </a:endParaRPr>
          </a:p>
          <a:p>
            <a:pPr marL="342900" lvl="7" indent="-342900">
              <a:buFont typeface="Arial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</a:t>
            </a:r>
            <a:r>
              <a:rPr lang="en-US" sz="2800" baseline="-25000" dirty="0" smtClean="0">
                <a:solidFill>
                  <a:srgbClr val="0070C0"/>
                </a:solidFill>
              </a:rPr>
              <a:t>s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l-GR" sz="2800" i="1" dirty="0" smtClean="0">
                <a:solidFill>
                  <a:srgbClr val="0070C0"/>
                </a:solidFill>
              </a:rPr>
              <a:t>ω </a:t>
            </a:r>
            <a:r>
              <a:rPr lang="en-US" sz="2800" dirty="0" smtClean="0">
                <a:solidFill>
                  <a:srgbClr val="0070C0"/>
                </a:solidFill>
              </a:rPr>
              <a:t>t) = i</a:t>
            </a:r>
            <a:r>
              <a:rPr lang="en-US" sz="2800" baseline="-25000" dirty="0" smtClean="0">
                <a:solidFill>
                  <a:srgbClr val="0070C0"/>
                </a:solidFill>
              </a:rPr>
              <a:t>d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l-GR" sz="2800" i="1" dirty="0" smtClean="0">
                <a:solidFill>
                  <a:srgbClr val="0070C0"/>
                </a:solidFill>
              </a:rPr>
              <a:t>ω </a:t>
            </a:r>
            <a:r>
              <a:rPr lang="en-US" sz="2800" dirty="0" smtClean="0">
                <a:solidFill>
                  <a:srgbClr val="0070C0"/>
                </a:solidFill>
              </a:rPr>
              <a:t>t)</a:t>
            </a:r>
            <a:endParaRPr lang="en-US" sz="2800" baseline="-250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0" y="4343400"/>
                <a:ext cx="152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i="1" baseline="-25000" dirty="0">
                    <a:solidFill>
                      <a:srgbClr val="00B050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baseline="-2500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B050"/>
                            </a:solidFill>
                          </a:rPr>
                          <m:t>RI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00B050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43400"/>
                <a:ext cx="1524000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8000" b="-6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0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6" grpId="0" build="p"/>
      <p:bldP spid="9" grpId="0" uiExpand="1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71" y="30480"/>
            <a:ext cx="4060372" cy="715962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solidFill>
                  <a:srgbClr val="C00000"/>
                </a:solidFill>
              </a:rPr>
              <a:t>Source inductance L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s</a:t>
            </a:r>
            <a:r>
              <a:rPr lang="en-US" sz="2000" b="1" u="sng" dirty="0" smtClean="0">
                <a:solidFill>
                  <a:srgbClr val="C00000"/>
                </a:solidFill>
              </a:rPr>
              <a:t> = 0</a:t>
            </a:r>
            <a:r>
              <a:rPr lang="en-US" sz="2000" b="1" dirty="0" smtClean="0">
                <a:solidFill>
                  <a:srgbClr val="C00000"/>
                </a:solidFill>
              </a:rPr>
              <a:t>,  </a:t>
            </a:r>
            <a:r>
              <a:rPr lang="en-US" sz="2000" b="1" u="sng" dirty="0" smtClean="0">
                <a:solidFill>
                  <a:srgbClr val="00B050"/>
                </a:solidFill>
              </a:rPr>
              <a:t>Load is R-L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497635"/>
              </p:ext>
            </p:extLst>
          </p:nvPr>
        </p:nvGraphicFramePr>
        <p:xfrm>
          <a:off x="-21771" y="800893"/>
          <a:ext cx="25146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94" name="Visio" r:id="rId3" imgW="1826643" imgH="1552956" progId="Visio.Drawing.11">
                  <p:embed/>
                </p:oleObj>
              </mc:Choice>
              <mc:Fallback>
                <p:oleObj name="Visio" r:id="rId3" imgW="1826643" imgH="1552956" progId="Visio.Drawing.11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1771" y="800893"/>
                        <a:ext cx="25146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3"/>
              <p:cNvSpPr txBox="1">
                <a:spLocks/>
              </p:cNvSpPr>
              <p:nvPr/>
            </p:nvSpPr>
            <p:spPr>
              <a:xfrm>
                <a:off x="4191001" y="3505200"/>
                <a:ext cx="4114800" cy="265463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sz="2400" i="1" dirty="0" smtClean="0">
                    <a:solidFill>
                      <a:srgbClr val="7030A0"/>
                    </a:solidFill>
                  </a:rPr>
                  <a:t>                                </a:t>
                </a:r>
              </a:p>
              <a:p>
                <a:pPr>
                  <a:buNone/>
                </a:pPr>
                <a:r>
                  <a:rPr lang="en-US" sz="2400" i="1" dirty="0" smtClean="0">
                    <a:solidFill>
                      <a:srgbClr val="7030A0"/>
                    </a:solidFill>
                  </a:rPr>
                  <a:t>                        i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(</a:t>
                </a:r>
                <a:r>
                  <a:rPr lang="el-GR" sz="2400" i="1" dirty="0" smtClean="0">
                    <a:solidFill>
                      <a:srgbClr val="7030A0"/>
                    </a:solidFill>
                  </a:rPr>
                  <a:t>ω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t) /</a:t>
                </a:r>
                <a:r>
                  <a:rPr lang="el-GR" sz="2400" i="1" dirty="0">
                    <a:solidFill>
                      <a:srgbClr val="7030A0"/>
                    </a:solidFill>
                  </a:rPr>
                  <a:t> </a:t>
                </a:r>
                <a:r>
                  <a:rPr lang="el-GR" sz="2400" i="1" baseline="-25000" dirty="0" smtClean="0">
                    <a:solidFill>
                      <a:srgbClr val="7030A0"/>
                    </a:solidFill>
                  </a:rPr>
                  <a:t>ω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t = </a:t>
                </a:r>
                <a:r>
                  <a:rPr lang="el-GR" sz="2400" i="1" baseline="-25000" dirty="0" smtClean="0">
                    <a:solidFill>
                      <a:srgbClr val="7030A0"/>
                    </a:solidFill>
                  </a:rPr>
                  <a:t>π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  =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+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 I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0</a:t>
                </a:r>
              </a:p>
              <a:p>
                <a:pPr>
                  <a:buNone/>
                </a:pP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   </a:t>
                </a:r>
                <a:endParaRPr lang="en-US" sz="2400" i="1" baseline="-25000" dirty="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f>
                      <m:fPr>
                        <m:ctrlPr>
                          <a:rPr lang="en-US" sz="2400" i="1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rgbClr val="00B050"/>
                            </a:solidFill>
                          </a:rPr>
                          <m:t>di</m:t>
                        </m:r>
                        <m:r>
                          <m:rPr>
                            <m:nor/>
                          </m:rPr>
                          <a:rPr lang="en-US" sz="2400" i="1" baseline="-25000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400" i="1" dirty="0">
                            <a:solidFill>
                              <a:srgbClr val="00B05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i="1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  <m: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nor/>
                      </m:rPr>
                      <a:rPr lang="en-US" sz="2400" b="0" i="1" baseline="-25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l-GR" sz="2400" i="1" baseline="-25000" dirty="0">
                        <a:solidFill>
                          <a:srgbClr val="00B050"/>
                        </a:solidFill>
                      </a:rPr>
                      <m:t>ω</m:t>
                    </m:r>
                    <m:r>
                      <m:rPr>
                        <m:nor/>
                      </m:rPr>
                      <a:rPr lang="en-US" sz="2400" i="1" baseline="-25000" dirty="0">
                        <a:solidFill>
                          <a:srgbClr val="00B050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US" sz="2400" b="0" i="1" baseline="-25000" dirty="0" smtClean="0">
                        <a:solidFill>
                          <a:srgbClr val="00B050"/>
                        </a:solidFill>
                      </a:rPr>
                      <m:t>=</m:t>
                    </m:r>
                    <m:r>
                      <m:rPr>
                        <m:nor/>
                      </m:rPr>
                      <a:rPr lang="el-GR" sz="2400" i="1" baseline="-25000" dirty="0" smtClean="0">
                        <a:solidFill>
                          <a:srgbClr val="00B050"/>
                        </a:solidFill>
                      </a:rPr>
                      <m:t>π</m:t>
                    </m:r>
                    <m:r>
                      <a:rPr lang="en-US" sz="2400" b="0" i="1" baseline="-250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 smtClean="0">
                    <a:solidFill>
                      <a:srgbClr val="00B050"/>
                    </a:solidFill>
                  </a:rPr>
                  <a:t>  is</a:t>
                </a:r>
                <a:r>
                  <a:rPr lang="en-US" sz="2400" i="1" baseline="-25000" dirty="0" smtClean="0">
                    <a:solidFill>
                      <a:srgbClr val="00B050"/>
                    </a:solidFill>
                  </a:rPr>
                  <a:t>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rgbClr val="00B050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rgbClr val="00B050"/>
                            </a:solidFill>
                          </a:rPr>
                          <m:t>RI</m:t>
                        </m:r>
                        <m:r>
                          <m:rPr>
                            <m:nor/>
                          </m:rPr>
                          <a:rPr lang="en-US" sz="2400" i="1" baseline="-25000" dirty="0" smtClean="0">
                            <a:solidFill>
                              <a:srgbClr val="00B050"/>
                            </a:solidFill>
                          </a:rPr>
                          <m:t>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den>
                    </m:f>
                  </m:oMath>
                </a14:m>
                <a:r>
                  <a:rPr lang="en-US" sz="2400" i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     </a:t>
                </a:r>
              </a:p>
              <a:p>
                <a:pPr>
                  <a:buNone/>
                </a:pPr>
                <a:endParaRPr lang="en-US" sz="2400" i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Font typeface="Arial" pitchFamily="34" charset="0"/>
                  <a:buNone/>
                </a:pPr>
                <a:endParaRPr lang="en-US" sz="2400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1" y="3505200"/>
                <a:ext cx="4114800" cy="2654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253716"/>
              </p:ext>
            </p:extLst>
          </p:nvPr>
        </p:nvGraphicFramePr>
        <p:xfrm>
          <a:off x="4343400" y="2820078"/>
          <a:ext cx="3245304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95" name="Equation" r:id="rId6" imgW="3943347" imgH="752662" progId="Equation.3">
                  <p:embed/>
                </p:oleObj>
              </mc:Choice>
              <mc:Fallback>
                <p:oleObj name="Equation" r:id="rId6" imgW="3943347" imgH="752662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3400" y="2820078"/>
                        <a:ext cx="3245304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30481"/>
            <a:ext cx="9296400" cy="57912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6" name="Content Placeholder 13"/>
          <p:cNvSpPr txBox="1">
            <a:spLocks/>
          </p:cNvSpPr>
          <p:nvPr/>
        </p:nvSpPr>
        <p:spPr>
          <a:xfrm>
            <a:off x="4038601" y="633289"/>
            <a:ext cx="4267200" cy="172970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1" u="sng" dirty="0" smtClean="0">
                <a:solidFill>
                  <a:srgbClr val="C00000"/>
                </a:solidFill>
              </a:rPr>
              <a:t>π</a:t>
            </a:r>
            <a:r>
              <a:rPr lang="en-US" sz="2000" b="1" u="sng" dirty="0" smtClean="0">
                <a:solidFill>
                  <a:srgbClr val="C00000"/>
                </a:solidFill>
              </a:rPr>
              <a:t>  - 2</a:t>
            </a:r>
            <a:r>
              <a:rPr lang="el-GR" sz="2000" b="1" u="sng" dirty="0">
                <a:solidFill>
                  <a:srgbClr val="C00000"/>
                </a:solidFill>
              </a:rPr>
              <a:t> π 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 is negative,  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D</a:t>
            </a:r>
            <a:r>
              <a:rPr lang="en-US" sz="2400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dirty="0" smtClean="0">
                <a:solidFill>
                  <a:srgbClr val="00B050"/>
                </a:solidFill>
              </a:rPr>
              <a:t>,D</a:t>
            </a:r>
            <a:r>
              <a:rPr lang="en-US" sz="2400" baseline="-25000" dirty="0" smtClean="0">
                <a:solidFill>
                  <a:srgbClr val="00B050"/>
                </a:solidFill>
              </a:rPr>
              <a:t>4</a:t>
            </a:r>
            <a:r>
              <a:rPr lang="en-US" sz="2400" dirty="0" smtClean="0">
                <a:solidFill>
                  <a:srgbClr val="00B050"/>
                </a:solidFill>
              </a:rPr>
              <a:t> forward biased</a:t>
            </a:r>
          </a:p>
          <a:p>
            <a:r>
              <a:rPr lang="en-US" sz="2400" dirty="0" err="1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70C0"/>
                </a:solidFill>
              </a:rPr>
              <a:t>d</a:t>
            </a:r>
            <a:r>
              <a:rPr lang="en-US" sz="2400" baseline="-25000" dirty="0" smtClean="0">
                <a:solidFill>
                  <a:srgbClr val="0070C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</a:rPr>
              <a:t>=  - v</a:t>
            </a:r>
            <a:r>
              <a:rPr lang="en-US" sz="2400" baseline="-25000" dirty="0" smtClean="0">
                <a:solidFill>
                  <a:srgbClr val="0070C0"/>
                </a:solidFill>
              </a:rPr>
              <a:t>s   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, </a:t>
            </a: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46513" y="3470564"/>
            <a:ext cx="4114800" cy="34901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i="1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7030A0"/>
                </a:solidFill>
              </a:rPr>
              <a:t>                                          </a:t>
            </a: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       </a:t>
            </a:r>
          </a:p>
          <a:p>
            <a:pPr>
              <a:buNone/>
            </a:pPr>
            <a:endParaRPr lang="en-US" sz="2400" i="1" baseline="-25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i="1" baseline="-25000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baseline="-25000" dirty="0" smtClean="0">
                <a:solidFill>
                  <a:srgbClr val="7030A0"/>
                </a:solidFill>
              </a:rPr>
              <a:t>d</a:t>
            </a:r>
            <a:r>
              <a:rPr lang="en-US" sz="2400" dirty="0" smtClean="0">
                <a:solidFill>
                  <a:srgbClr val="7030A0"/>
                </a:solidFill>
              </a:rPr>
              <a:t>(</a:t>
            </a:r>
            <a:r>
              <a:rPr lang="el-GR" sz="2400" i="1" dirty="0" smtClean="0">
                <a:solidFill>
                  <a:srgbClr val="7030A0"/>
                </a:solidFill>
              </a:rPr>
              <a:t>ω </a:t>
            </a:r>
            <a:r>
              <a:rPr lang="en-US" sz="2400" dirty="0" smtClean="0">
                <a:solidFill>
                  <a:srgbClr val="7030A0"/>
                </a:solidFill>
              </a:rPr>
              <a:t>t) = </a:t>
            </a:r>
          </a:p>
          <a:p>
            <a:pPr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 marL="342900" lvl="7" indent="-342900">
              <a:buFont typeface="Arial" pitchFamily="34" charset="0"/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</a:t>
            </a:r>
            <a:r>
              <a:rPr lang="en-US" sz="2800" baseline="-25000" dirty="0" smtClean="0">
                <a:solidFill>
                  <a:srgbClr val="0070C0"/>
                </a:solidFill>
              </a:rPr>
              <a:t>s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l-GR" sz="2800" i="1" dirty="0" smtClean="0">
                <a:solidFill>
                  <a:srgbClr val="0070C0"/>
                </a:solidFill>
              </a:rPr>
              <a:t>ω </a:t>
            </a:r>
            <a:r>
              <a:rPr lang="en-US" sz="2800" dirty="0" smtClean="0">
                <a:solidFill>
                  <a:srgbClr val="0070C0"/>
                </a:solidFill>
              </a:rPr>
              <a:t>t) = i</a:t>
            </a:r>
            <a:r>
              <a:rPr lang="en-US" sz="2800" baseline="-25000" dirty="0" smtClean="0">
                <a:solidFill>
                  <a:srgbClr val="0070C0"/>
                </a:solidFill>
              </a:rPr>
              <a:t>d</a:t>
            </a:r>
            <a:r>
              <a:rPr lang="en-US" sz="2800" dirty="0" smtClean="0">
                <a:solidFill>
                  <a:srgbClr val="0070C0"/>
                </a:solidFill>
              </a:rPr>
              <a:t>(</a:t>
            </a:r>
            <a:r>
              <a:rPr lang="el-GR" sz="2800" i="1" dirty="0" smtClean="0">
                <a:solidFill>
                  <a:srgbClr val="0070C0"/>
                </a:solidFill>
              </a:rPr>
              <a:t>ω </a:t>
            </a:r>
            <a:r>
              <a:rPr lang="en-US" sz="2800" dirty="0" smtClean="0">
                <a:solidFill>
                  <a:srgbClr val="0070C0"/>
                </a:solidFill>
              </a:rPr>
              <a:t>t)</a:t>
            </a:r>
            <a:endParaRPr lang="en-US" sz="2800" baseline="-25000" dirty="0" smtClean="0">
              <a:solidFill>
                <a:srgbClr val="0070C0"/>
              </a:solidFill>
            </a:endParaRPr>
          </a:p>
          <a:p>
            <a:pPr>
              <a:buFont typeface="Arial" pitchFamily="34" charset="0"/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28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6" grpId="0" uiExpand="1" build="p"/>
      <p:bldP spid="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393"/>
            <a:ext cx="8001000" cy="563562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C00000"/>
                </a:solidFill>
              </a:rPr>
              <a:t>L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s</a:t>
            </a:r>
            <a:r>
              <a:rPr lang="en-US" sz="2000" b="1" u="sng" dirty="0" smtClean="0">
                <a:solidFill>
                  <a:srgbClr val="C00000"/>
                </a:solidFill>
              </a:rPr>
              <a:t> = 0,     Load is highly inductive so that i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d</a:t>
            </a:r>
            <a:r>
              <a:rPr lang="en-US" sz="2000" b="1" u="sng" dirty="0" smtClean="0">
                <a:solidFill>
                  <a:srgbClr val="C00000"/>
                </a:solidFill>
              </a:rPr>
              <a:t> is constant at I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d</a:t>
            </a:r>
            <a:r>
              <a:rPr lang="en-US" sz="2000" b="1" baseline="-25000" dirty="0" smtClean="0">
                <a:solidFill>
                  <a:srgbClr val="C00000"/>
                </a:solidFill>
              </a:rPr>
              <a:t>           </a:t>
            </a:r>
            <a:r>
              <a:rPr lang="el-GR" sz="2000" dirty="0" smtClean="0">
                <a:solidFill>
                  <a:srgbClr val="00B050"/>
                </a:solidFill>
              </a:rPr>
              <a:t>ω</a:t>
            </a:r>
            <a:r>
              <a:rPr lang="en-US" sz="2000" dirty="0">
                <a:solidFill>
                  <a:srgbClr val="00B050"/>
                </a:solidFill>
              </a:rPr>
              <a:t>L»R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5032" y="724763"/>
            <a:ext cx="36360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u="sng" dirty="0" smtClean="0">
              <a:solidFill>
                <a:srgbClr val="C00000"/>
              </a:solidFill>
            </a:endParaRPr>
          </a:p>
          <a:p>
            <a:r>
              <a:rPr lang="en-US" sz="2000" b="1" u="sng" dirty="0" smtClean="0">
                <a:solidFill>
                  <a:srgbClr val="C00000"/>
                </a:solidFill>
              </a:rPr>
              <a:t>0 - ∏</a:t>
            </a:r>
          </a:p>
          <a:p>
            <a:endParaRPr lang="en-US" sz="2000" dirty="0" smtClean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400" dirty="0" smtClean="0">
                <a:solidFill>
                  <a:srgbClr val="00B050"/>
                </a:solidFill>
              </a:rPr>
              <a:t> is positive</a:t>
            </a:r>
          </a:p>
          <a:p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,D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 forward</a:t>
            </a:r>
          </a:p>
          <a:p>
            <a:r>
              <a:rPr lang="en-US" sz="2400" dirty="0" smtClean="0"/>
              <a:t> biased</a:t>
            </a:r>
          </a:p>
          <a:p>
            <a:endParaRPr lang="en-US" sz="2400" dirty="0" smtClean="0"/>
          </a:p>
          <a:p>
            <a:r>
              <a:rPr lang="en-US" sz="2400" dirty="0" err="1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aseline="-25000" dirty="0" smtClean="0">
                <a:solidFill>
                  <a:srgbClr val="00B050"/>
                </a:solidFill>
              </a:rPr>
              <a:t>   </a:t>
            </a:r>
            <a:r>
              <a:rPr lang="en-US" sz="2400" dirty="0" smtClean="0">
                <a:solidFill>
                  <a:srgbClr val="00B050"/>
                </a:solidFill>
              </a:rPr>
              <a:t>=  </a:t>
            </a:r>
            <a:r>
              <a:rPr lang="en-US" sz="2400" dirty="0" err="1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s</a:t>
            </a:r>
            <a:endParaRPr lang="en-US" sz="2400" baseline="-25000" dirty="0" smtClean="0">
              <a:solidFill>
                <a:srgbClr val="00B05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baseline="-25000" dirty="0" smtClean="0">
                <a:solidFill>
                  <a:srgbClr val="0070C0"/>
                </a:solidFill>
              </a:rPr>
              <a:t>d  </a:t>
            </a:r>
            <a:r>
              <a:rPr lang="en-US" sz="2400" dirty="0" smtClean="0">
                <a:solidFill>
                  <a:srgbClr val="0070C0"/>
                </a:solidFill>
              </a:rPr>
              <a:t>= I</a:t>
            </a:r>
            <a:r>
              <a:rPr lang="en-US" sz="2400" baseline="-25000" dirty="0" smtClean="0">
                <a:solidFill>
                  <a:srgbClr val="0070C0"/>
                </a:solidFill>
              </a:rPr>
              <a:t>d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baseline="-25000" dirty="0" smtClean="0">
                <a:solidFill>
                  <a:srgbClr val="7030A0"/>
                </a:solidFill>
              </a:rPr>
              <a:t>s  </a:t>
            </a:r>
            <a:r>
              <a:rPr lang="en-US" sz="2400" dirty="0" smtClean="0">
                <a:solidFill>
                  <a:srgbClr val="7030A0"/>
                </a:solidFill>
              </a:rPr>
              <a:t>=  +I</a:t>
            </a:r>
            <a:r>
              <a:rPr lang="en-US" sz="2400" baseline="-25000" dirty="0" smtClean="0">
                <a:solidFill>
                  <a:srgbClr val="7030A0"/>
                </a:solidFill>
              </a:rPr>
              <a:t>d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smtClean="0">
                <a:solidFill>
                  <a:srgbClr val="00B050"/>
                </a:solidFill>
              </a:rPr>
              <a:t>D1   </a:t>
            </a:r>
            <a:r>
              <a:rPr lang="en-US" sz="2400" dirty="0" smtClean="0">
                <a:solidFill>
                  <a:srgbClr val="00B050"/>
                </a:solidFill>
              </a:rPr>
              <a:t>=  </a:t>
            </a:r>
            <a:endParaRPr lang="en-US" sz="2400" baseline="-25000" dirty="0">
              <a:solidFill>
                <a:srgbClr val="7030A0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09917"/>
              </p:ext>
            </p:extLst>
          </p:nvPr>
        </p:nvGraphicFramePr>
        <p:xfrm>
          <a:off x="304800" y="1628615"/>
          <a:ext cx="2362200" cy="275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38" name="Visio" r:id="rId3" imgW="1826643" imgH="1552956" progId="Visio.Drawing.11">
                  <p:embed/>
                </p:oleObj>
              </mc:Choice>
              <mc:Fallback>
                <p:oleObj name="Visio" r:id="rId3" imgW="1826643" imgH="1552956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628615"/>
                        <a:ext cx="2362200" cy="2755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Uncontrolled Rectifiers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9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Switching power supplies</a:t>
            </a:r>
          </a:p>
          <a:p>
            <a:pPr>
              <a:buNone/>
            </a:pP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		ac motor drives</a:t>
            </a:r>
          </a:p>
          <a:p>
            <a:pPr>
              <a:buNone/>
            </a:pP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		dc motor drives</a:t>
            </a:r>
          </a:p>
          <a:p>
            <a:pPr>
              <a:buNone/>
            </a:pP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		battery chargers</a:t>
            </a:r>
          </a:p>
          <a:p>
            <a:pPr>
              <a:buNone/>
            </a:pPr>
            <a:r>
              <a:rPr lang="en-US" sz="3900" b="1" dirty="0" smtClean="0">
                <a:latin typeface="Times New Roman" pitchFamily="18" charset="0"/>
                <a:cs typeface="Times New Roman" pitchFamily="18" charset="0"/>
              </a:rPr>
              <a:t>		electrochemical processes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3600" b="1" dirty="0"/>
              <a:t> </a:t>
            </a:r>
            <a:r>
              <a:rPr lang="en-US" sz="3600" b="1" dirty="0" smtClean="0"/>
              <a:t>              HVDC Transmission	</a:t>
            </a:r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5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4343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5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514600" marR="0" lvl="5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47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000" b="1" u="sng" dirty="0" smtClean="0">
                <a:solidFill>
                  <a:srgbClr val="C00000"/>
                </a:solidFill>
              </a:rPr>
              <a:t>L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s</a:t>
            </a:r>
            <a:r>
              <a:rPr lang="en-US" sz="2000" b="1" u="sng" dirty="0" smtClean="0">
                <a:solidFill>
                  <a:srgbClr val="C00000"/>
                </a:solidFill>
              </a:rPr>
              <a:t> = 0,     Load is highly inductive so that i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d</a:t>
            </a:r>
            <a:r>
              <a:rPr lang="en-US" sz="2000" b="1" u="sng" dirty="0" smtClean="0">
                <a:solidFill>
                  <a:srgbClr val="C00000"/>
                </a:solidFill>
              </a:rPr>
              <a:t> is constant at I</a:t>
            </a:r>
            <a:r>
              <a:rPr lang="en-US" sz="2000" b="1" u="sng" baseline="-25000" dirty="0" smtClean="0">
                <a:solidFill>
                  <a:srgbClr val="C00000"/>
                </a:solidFill>
              </a:rPr>
              <a:t>d</a:t>
            </a:r>
            <a:endParaRPr lang="en-US" sz="20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55226" y="825433"/>
            <a:ext cx="4724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∏</a:t>
            </a:r>
            <a:r>
              <a:rPr lang="en-US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 -2</a:t>
            </a:r>
            <a:r>
              <a:rPr lang="en-US" b="1" u="sng" dirty="0" smtClean="0">
                <a:solidFill>
                  <a:srgbClr val="C00000"/>
                </a:solidFill>
              </a:rPr>
              <a:t> ∏ </a:t>
            </a:r>
          </a:p>
          <a:p>
            <a:endParaRPr lang="en-US" b="1" dirty="0" smtClean="0">
              <a:latin typeface="Times New Roman"/>
              <a:cs typeface="Times New Roman"/>
            </a:endParaRPr>
          </a:p>
          <a:p>
            <a:r>
              <a:rPr lang="en-US" sz="2400" dirty="0" err="1" smtClean="0">
                <a:solidFill>
                  <a:srgbClr val="7030A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 is negative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D</a:t>
            </a:r>
            <a:r>
              <a:rPr lang="en-US" sz="2400" baseline="-25000" dirty="0" smtClean="0">
                <a:solidFill>
                  <a:srgbClr val="7030A0"/>
                </a:solidFill>
              </a:rPr>
              <a:t>3</a:t>
            </a:r>
            <a:r>
              <a:rPr lang="en-US" sz="2400" dirty="0" smtClean="0">
                <a:solidFill>
                  <a:srgbClr val="7030A0"/>
                </a:solidFill>
              </a:rPr>
              <a:t>,D</a:t>
            </a:r>
            <a:r>
              <a:rPr lang="en-US" sz="2400" baseline="-25000" dirty="0" smtClean="0">
                <a:solidFill>
                  <a:srgbClr val="7030A0"/>
                </a:solidFill>
              </a:rPr>
              <a:t>4</a:t>
            </a:r>
            <a:r>
              <a:rPr lang="en-US" sz="2400" dirty="0" smtClean="0">
                <a:solidFill>
                  <a:srgbClr val="7030A0"/>
                </a:solidFill>
              </a:rPr>
              <a:t> forward biased</a:t>
            </a:r>
          </a:p>
          <a:p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err="1" smtClean="0">
                <a:solidFill>
                  <a:srgbClr val="00B05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dirty="0" smtClean="0">
                <a:solidFill>
                  <a:srgbClr val="00B050"/>
                </a:solidFill>
              </a:rPr>
              <a:t> =  -v</a:t>
            </a:r>
            <a:r>
              <a:rPr lang="en-US" sz="2400" baseline="-25000" dirty="0" smtClean="0">
                <a:solidFill>
                  <a:srgbClr val="00B050"/>
                </a:solidFill>
              </a:rPr>
              <a:t>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</a:t>
            </a:r>
            <a:r>
              <a:rPr lang="en-US" sz="2400" baseline="-25000" dirty="0" smtClean="0">
                <a:solidFill>
                  <a:srgbClr val="0070C0"/>
                </a:solidFill>
              </a:rPr>
              <a:t>d  </a:t>
            </a:r>
            <a:r>
              <a:rPr lang="en-US" sz="2400" dirty="0" smtClean="0">
                <a:solidFill>
                  <a:srgbClr val="0070C0"/>
                </a:solidFill>
              </a:rPr>
              <a:t>=  I</a:t>
            </a:r>
            <a:r>
              <a:rPr lang="en-US" sz="2400" baseline="-25000" dirty="0" smtClean="0">
                <a:solidFill>
                  <a:srgbClr val="0070C0"/>
                </a:solidFill>
              </a:rPr>
              <a:t>d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i</a:t>
            </a:r>
            <a:r>
              <a:rPr lang="en-US" sz="2400" baseline="-25000" dirty="0" smtClean="0">
                <a:solidFill>
                  <a:srgbClr val="7030A0"/>
                </a:solidFill>
              </a:rPr>
              <a:t>s   </a:t>
            </a:r>
            <a:r>
              <a:rPr lang="en-US" sz="2400" dirty="0" smtClean="0">
                <a:solidFill>
                  <a:srgbClr val="7030A0"/>
                </a:solidFill>
              </a:rPr>
              <a:t>=  -I</a:t>
            </a:r>
            <a:r>
              <a:rPr lang="en-US" sz="2400" baseline="-25000" dirty="0" smtClean="0">
                <a:solidFill>
                  <a:srgbClr val="7030A0"/>
                </a:solidFill>
              </a:rPr>
              <a:t>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v</a:t>
            </a:r>
            <a:r>
              <a:rPr lang="en-US" sz="2400" baseline="-25000" dirty="0">
                <a:solidFill>
                  <a:srgbClr val="00B050"/>
                </a:solidFill>
              </a:rPr>
              <a:t>D1   </a:t>
            </a:r>
            <a:r>
              <a:rPr lang="en-US" sz="2400" dirty="0">
                <a:solidFill>
                  <a:srgbClr val="00B050"/>
                </a:solidFill>
              </a:rPr>
              <a:t>=</a:t>
            </a:r>
            <a:endParaRPr lang="en-US" sz="2400" baseline="-25000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53340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Average output voltage </a:t>
            </a:r>
            <a:r>
              <a:rPr lang="en-US" sz="2000" dirty="0" err="1" smtClean="0">
                <a:solidFill>
                  <a:srgbClr val="C0000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C00000"/>
                </a:solidFill>
              </a:rPr>
              <a:t>davg</a:t>
            </a:r>
            <a:r>
              <a:rPr lang="en-US" sz="2000" baseline="-25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=</a:t>
            </a:r>
            <a:endParaRPr lang="en-US" sz="2000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7000" y="61722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=0.9V</a:t>
            </a:r>
            <a:r>
              <a:rPr lang="en-US" sz="2000" baseline="-25000" dirty="0" smtClean="0">
                <a:solidFill>
                  <a:srgbClr val="C00000"/>
                </a:solidFill>
              </a:rPr>
              <a:t>s</a:t>
            </a:r>
            <a:endParaRPr lang="en-US" sz="2000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2819400" y="5334000"/>
          <a:ext cx="39671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39" name="Equation" r:id="rId3" imgW="1714500" imgH="482600" progId="Equation.3">
                  <p:embed/>
                </p:oleObj>
              </mc:Choice>
              <mc:Fallback>
                <p:oleObj name="Equation" r:id="rId3" imgW="1714500" imgH="482600" progId="Equation.3">
                  <p:embed/>
                  <p:pic>
                    <p:nvPicPr>
                      <p:cNvPr id="14028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3967163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6705600" y="5410200"/>
          <a:ext cx="13525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0" name="Equation" r:id="rId5" imgW="583947" imgH="431613" progId="Equation.3">
                  <p:embed/>
                </p:oleObj>
              </mc:Choice>
              <mc:Fallback>
                <p:oleObj name="Equation" r:id="rId5" imgW="583947" imgH="431613" progId="Equation.3">
                  <p:embed/>
                  <p:pic>
                    <p:nvPicPr>
                      <p:cNvPr id="140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10200"/>
                        <a:ext cx="13525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248400" y="144675"/>
            <a:ext cx="8686800" cy="1524000"/>
          </a:xfrm>
        </p:spPr>
        <p:txBody>
          <a:bodyPr/>
          <a:lstStyle/>
          <a:p>
            <a:r>
              <a:rPr lang="el-GR" dirty="0" smtClean="0">
                <a:solidFill>
                  <a:srgbClr val="00B050"/>
                </a:solidFill>
              </a:rPr>
              <a:t>ω</a:t>
            </a:r>
            <a:r>
              <a:rPr lang="en-US" dirty="0" smtClean="0">
                <a:solidFill>
                  <a:srgbClr val="00B050"/>
                </a:solidFill>
              </a:rPr>
              <a:t>L»R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46415"/>
              </p:ext>
            </p:extLst>
          </p:nvPr>
        </p:nvGraphicFramePr>
        <p:xfrm>
          <a:off x="533400" y="1600200"/>
          <a:ext cx="2362200" cy="275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1" name="Visio" r:id="rId7" imgW="1826643" imgH="1552956" progId="Visio.Drawing.11">
                  <p:embed/>
                </p:oleObj>
              </mc:Choice>
              <mc:Fallback>
                <p:oleObj name="Visio" r:id="rId7" imgW="1826643" imgH="1552956" progId="Visio.Drawing.11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2362200" cy="2755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5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4" grpId="0" build="p"/>
      <p:bldP spid="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 smtClean="0">
                <a:solidFill>
                  <a:srgbClr val="C00000"/>
                </a:solidFill>
              </a:rPr>
              <a:t>Source inductance is zero. Hence transition from positive to negative value of source current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</a:rPr>
              <a:t>is instantaneous.</a:t>
            </a:r>
            <a:endParaRPr lang="en-US" sz="2200" b="1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24400" y="533400"/>
            <a:ext cx="3886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0" y="2533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0" y="990600"/>
            <a:ext cx="2487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7055" y="5095875"/>
            <a:ext cx="2305050" cy="676275"/>
          </a:xfrm>
          <a:prstGeom prst="rect">
            <a:avLst/>
          </a:prstGeom>
          <a:noFill/>
        </p:spPr>
      </p:pic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90856"/>
              </p:ext>
            </p:extLst>
          </p:nvPr>
        </p:nvGraphicFramePr>
        <p:xfrm>
          <a:off x="990600" y="4143375"/>
          <a:ext cx="5667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0" name="Equation" r:id="rId5" imgW="304560" imgH="228600" progId="Equation.3">
                  <p:embed/>
                </p:oleObj>
              </mc:Choice>
              <mc:Fallback>
                <p:oleObj name="Equation" r:id="rId5" imgW="30456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43375"/>
                        <a:ext cx="5667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505325" y="4191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940965"/>
              </p:ext>
            </p:extLst>
          </p:nvPr>
        </p:nvGraphicFramePr>
        <p:xfrm>
          <a:off x="5867400" y="2667000"/>
          <a:ext cx="2743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1" name="Equation" r:id="rId7" imgW="1473200" imgH="774700" progId="Equation.3">
                  <p:embed/>
                </p:oleObj>
              </mc:Choice>
              <mc:Fallback>
                <p:oleObj name="Equation" r:id="rId7" imgW="1473200" imgH="774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667000"/>
                        <a:ext cx="2743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30049"/>
              </p:ext>
            </p:extLst>
          </p:nvPr>
        </p:nvGraphicFramePr>
        <p:xfrm>
          <a:off x="1676400" y="4038600"/>
          <a:ext cx="2719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2" name="Equation" r:id="rId9" imgW="1460160" imgH="482400" progId="Equation.3">
                  <p:embed/>
                </p:oleObj>
              </mc:Choice>
              <mc:Fallback>
                <p:oleObj name="Equation" r:id="rId9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719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3996"/>
              </p:ext>
            </p:extLst>
          </p:nvPr>
        </p:nvGraphicFramePr>
        <p:xfrm>
          <a:off x="152968" y="5260975"/>
          <a:ext cx="5429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3" name="Equation" r:id="rId11" imgW="291960" imgH="228600" progId="Equation.3">
                  <p:embed/>
                </p:oleObj>
              </mc:Choice>
              <mc:Fallback>
                <p:oleObj name="Equation" r:id="rId11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68" y="5260975"/>
                        <a:ext cx="5429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2175"/>
              </p:ext>
            </p:extLst>
          </p:nvPr>
        </p:nvGraphicFramePr>
        <p:xfrm>
          <a:off x="849880" y="5051425"/>
          <a:ext cx="26733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4" name="Equation" r:id="rId13" imgW="1434960" imgH="482400" progId="Equation.3">
                  <p:embed/>
                </p:oleObj>
              </mc:Choice>
              <mc:Fallback>
                <p:oleObj name="Equation" r:id="rId13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80" y="5051425"/>
                        <a:ext cx="26733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78882"/>
              </p:ext>
            </p:extLst>
          </p:nvPr>
        </p:nvGraphicFramePr>
        <p:xfrm>
          <a:off x="304800" y="2533650"/>
          <a:ext cx="7810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5" name="Equation" r:id="rId15" imgW="419040" imgH="228600" progId="Equation.3">
                  <p:embed/>
                </p:oleObj>
              </mc:Choice>
              <mc:Fallback>
                <p:oleObj name="Equation" r:id="rId15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33650"/>
                        <a:ext cx="7810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71545"/>
              </p:ext>
            </p:extLst>
          </p:nvPr>
        </p:nvGraphicFramePr>
        <p:xfrm>
          <a:off x="1236663" y="2400300"/>
          <a:ext cx="3476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6" name="Equation" r:id="rId17" imgW="1866600" imgH="431640" progId="Equation.3">
                  <p:embed/>
                </p:oleObj>
              </mc:Choice>
              <mc:Fallback>
                <p:oleObj name="Equation" r:id="rId17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2400300"/>
                        <a:ext cx="34766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870361"/>
              </p:ext>
            </p:extLst>
          </p:nvPr>
        </p:nvGraphicFramePr>
        <p:xfrm>
          <a:off x="1066800" y="3200400"/>
          <a:ext cx="6159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7" name="Equation" r:id="rId19" imgW="330120" imgH="228600" progId="Equation.3">
                  <p:embed/>
                </p:oleObj>
              </mc:Choice>
              <mc:Fallback>
                <p:oleObj name="Equation" r:id="rId19" imgW="33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6159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671746"/>
              </p:ext>
            </p:extLst>
          </p:nvPr>
        </p:nvGraphicFramePr>
        <p:xfrm>
          <a:off x="1828800" y="3124200"/>
          <a:ext cx="17970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8" name="Equation" r:id="rId21" imgW="965160" imgH="482400" progId="Equation.3">
                  <p:embed/>
                </p:oleObj>
              </mc:Choice>
              <mc:Fallback>
                <p:oleObj name="Equation" r:id="rId21" imgW="965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17970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1475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0</a:t>
            </a:r>
            <a:endParaRPr lang="en-US" sz="2400" b="1" dirty="0"/>
          </a:p>
        </p:txBody>
      </p:sp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53150" y="5095874"/>
            <a:ext cx="2990850" cy="676275"/>
          </a:xfrm>
          <a:prstGeom prst="rect">
            <a:avLst/>
          </a:prstGeom>
          <a:noFill/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6115050"/>
            <a:ext cx="2686050" cy="381000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5994400"/>
            <a:ext cx="25146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build="p"/>
      <p:bldP spid="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5532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5240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1227" y="5068937"/>
            <a:ext cx="772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RMS value of fundamental component  of input current</a:t>
            </a:r>
            <a:endParaRPr lang="en-US" sz="2400" dirty="0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914400" y="990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53880"/>
              </p:ext>
            </p:extLst>
          </p:nvPr>
        </p:nvGraphicFramePr>
        <p:xfrm>
          <a:off x="6477000" y="5715000"/>
          <a:ext cx="547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4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5476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186573" y="5068936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</a:t>
            </a:r>
            <a:r>
              <a:rPr lang="en-US" sz="2400" b="1" baseline="-25000" dirty="0" smtClean="0"/>
              <a:t>s1</a:t>
            </a:r>
            <a:endParaRPr lang="en-US" sz="2400" b="1" dirty="0"/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10141"/>
              </p:ext>
            </p:extLst>
          </p:nvPr>
        </p:nvGraphicFramePr>
        <p:xfrm>
          <a:off x="685800" y="1562100"/>
          <a:ext cx="75438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5" name="Equation" r:id="rId5" imgW="2768400" imgH="431640" progId="Equation.3">
                  <p:embed/>
                </p:oleObj>
              </mc:Choice>
              <mc:Fallback>
                <p:oleObj name="Equation" r:id="rId5" imgW="276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62100"/>
                        <a:ext cx="75438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Grp="1"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91200" y="86468"/>
            <a:ext cx="3009900" cy="148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186193"/>
              </p:ext>
            </p:extLst>
          </p:nvPr>
        </p:nvGraphicFramePr>
        <p:xfrm>
          <a:off x="1600200" y="515938"/>
          <a:ext cx="17256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6" name="Equation" r:id="rId8" imgW="927000" imgH="431640" progId="Equation.3">
                  <p:embed/>
                </p:oleObj>
              </mc:Choice>
              <mc:Fallback>
                <p:oleObj name="Equation" r:id="rId8" imgW="927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5938"/>
                        <a:ext cx="17256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91458"/>
              </p:ext>
            </p:extLst>
          </p:nvPr>
        </p:nvGraphicFramePr>
        <p:xfrm>
          <a:off x="668337" y="630237"/>
          <a:ext cx="7810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7" name="Equation" r:id="rId10" imgW="419040" imgH="228600" progId="Equation.3">
                  <p:embed/>
                </p:oleObj>
              </mc:Choice>
              <mc:Fallback>
                <p:oleObj name="Equation" r:id="rId10" imgW="41904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630237"/>
                        <a:ext cx="78105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25796"/>
              </p:ext>
            </p:extLst>
          </p:nvPr>
        </p:nvGraphicFramePr>
        <p:xfrm>
          <a:off x="3632200" y="687388"/>
          <a:ext cx="1346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8" name="Equation" r:id="rId12" imgW="723600" imgH="203040" progId="Equation.3">
                  <p:embed/>
                </p:oleObj>
              </mc:Choice>
              <mc:Fallback>
                <p:oleObj name="Equation" r:id="rId12" imgW="723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687388"/>
                        <a:ext cx="13462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673155"/>
              </p:ext>
            </p:extLst>
          </p:nvPr>
        </p:nvGraphicFramePr>
        <p:xfrm>
          <a:off x="617537" y="3048000"/>
          <a:ext cx="1211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19" name="Equation" r:id="rId14" imgW="444240" imgH="228600" progId="Equation.3">
                  <p:embed/>
                </p:oleObj>
              </mc:Choice>
              <mc:Fallback>
                <p:oleObj name="Equation" r:id="rId14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7" y="3048000"/>
                        <a:ext cx="12112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712948"/>
              </p:ext>
            </p:extLst>
          </p:nvPr>
        </p:nvGraphicFramePr>
        <p:xfrm>
          <a:off x="1981200" y="2917453"/>
          <a:ext cx="18002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0" name="Equation" r:id="rId16" imgW="660240" imgH="393480" progId="Equation.3">
                  <p:embed/>
                </p:oleObj>
              </mc:Choice>
              <mc:Fallback>
                <p:oleObj name="Equation" r:id="rId16" imgW="660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17453"/>
                        <a:ext cx="18002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087270"/>
              </p:ext>
            </p:extLst>
          </p:nvPr>
        </p:nvGraphicFramePr>
        <p:xfrm>
          <a:off x="4495800" y="3482975"/>
          <a:ext cx="1246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1" name="Equation" r:id="rId18" imgW="457200" imgH="228600" progId="Equation.3">
                  <p:embed/>
                </p:oleObj>
              </mc:Choice>
              <mc:Fallback>
                <p:oleObj name="Equation" r:id="rId1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482975"/>
                        <a:ext cx="12461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36540"/>
              </p:ext>
            </p:extLst>
          </p:nvPr>
        </p:nvGraphicFramePr>
        <p:xfrm>
          <a:off x="5791200" y="3352800"/>
          <a:ext cx="1973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2" name="Equation" r:id="rId20" imgW="723600" imgH="393480" progId="Equation.3">
                  <p:embed/>
                </p:oleObj>
              </mc:Choice>
              <mc:Fallback>
                <p:oleObj name="Equation" r:id="rId20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19732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269490"/>
              </p:ext>
            </p:extLst>
          </p:nvPr>
        </p:nvGraphicFramePr>
        <p:xfrm>
          <a:off x="762000" y="4183112"/>
          <a:ext cx="1246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3" name="Equation" r:id="rId22" imgW="457200" imgH="228600" progId="Equation.3">
                  <p:embed/>
                </p:oleObj>
              </mc:Choice>
              <mc:Fallback>
                <p:oleObj name="Equation" r:id="rId22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83112"/>
                        <a:ext cx="12461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2213"/>
              </p:ext>
            </p:extLst>
          </p:nvPr>
        </p:nvGraphicFramePr>
        <p:xfrm>
          <a:off x="2057400" y="4052937"/>
          <a:ext cx="197326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4" name="Equation" r:id="rId24" imgW="723600" imgH="393480" progId="Equation.3">
                  <p:embed/>
                </p:oleObj>
              </mc:Choice>
              <mc:Fallback>
                <p:oleObj name="Equation" r:id="rId24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52937"/>
                        <a:ext cx="197326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45798"/>
              </p:ext>
            </p:extLst>
          </p:nvPr>
        </p:nvGraphicFramePr>
        <p:xfrm>
          <a:off x="871702" y="5867400"/>
          <a:ext cx="719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5" name="Equation" r:id="rId26" imgW="317160" imgH="228600" progId="Equation.3">
                  <p:embed/>
                </p:oleObj>
              </mc:Choice>
              <mc:Fallback>
                <p:oleObj name="Equation" r:id="rId26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702" y="5867400"/>
                        <a:ext cx="719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911235"/>
              </p:ext>
            </p:extLst>
          </p:nvPr>
        </p:nvGraphicFramePr>
        <p:xfrm>
          <a:off x="1905000" y="5638800"/>
          <a:ext cx="1871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6" name="Equation" r:id="rId28" imgW="825480" imgH="419040" progId="Equation.3">
                  <p:embed/>
                </p:oleObj>
              </mc:Choice>
              <mc:Fallback>
                <p:oleObj name="Equation" r:id="rId28" imgW="825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1871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75898"/>
              </p:ext>
            </p:extLst>
          </p:nvPr>
        </p:nvGraphicFramePr>
        <p:xfrm>
          <a:off x="4195763" y="5682031"/>
          <a:ext cx="747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7" name="Equation" r:id="rId30" imgW="330120" imgH="228600" progId="Equation.3">
                  <p:embed/>
                </p:oleObj>
              </mc:Choice>
              <mc:Fallback>
                <p:oleObj name="Equation" r:id="rId30" imgW="330120" imgH="228600" progId="Equation.3">
                  <p:embed/>
                  <p:pic>
                    <p:nvPicPr>
                      <p:cNvPr id="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5682031"/>
                        <a:ext cx="7477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170159"/>
              </p:ext>
            </p:extLst>
          </p:nvPr>
        </p:nvGraphicFramePr>
        <p:xfrm>
          <a:off x="5095875" y="5568950"/>
          <a:ext cx="2130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8" name="Equation" r:id="rId32" imgW="939600" imgH="419040" progId="Equation.3">
                  <p:embed/>
                </p:oleObj>
              </mc:Choice>
              <mc:Fallback>
                <p:oleObj name="Equation" r:id="rId32" imgW="939600" imgH="419040" progId="Equation.3">
                  <p:embed/>
                  <p:pic>
                    <p:nvPicPr>
                      <p:cNvPr id="4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568950"/>
                        <a:ext cx="21304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129912"/>
              </p:ext>
            </p:extLst>
          </p:nvPr>
        </p:nvGraphicFramePr>
        <p:xfrm>
          <a:off x="5462588" y="6434138"/>
          <a:ext cx="7477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29" name="Equation" r:id="rId34" imgW="330120" imgH="228600" progId="Equation.3">
                  <p:embed/>
                </p:oleObj>
              </mc:Choice>
              <mc:Fallback>
                <p:oleObj name="Equation" r:id="rId34" imgW="330120" imgH="228600" progId="Equation.3">
                  <p:embed/>
                  <p:pic>
                    <p:nvPicPr>
                      <p:cNvPr id="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6434138"/>
                        <a:ext cx="7477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211827"/>
              </p:ext>
            </p:extLst>
          </p:nvPr>
        </p:nvGraphicFramePr>
        <p:xfrm>
          <a:off x="6381750" y="6205538"/>
          <a:ext cx="2130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30" name="Equation" r:id="rId36" imgW="939600" imgH="419040" progId="Equation.3">
                  <p:embed/>
                </p:oleObj>
              </mc:Choice>
              <mc:Fallback>
                <p:oleObj name="Equation" r:id="rId36" imgW="939600" imgH="419040" progId="Equation.3">
                  <p:embed/>
                  <p:pic>
                    <p:nvPicPr>
                      <p:cNvPr id="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6205538"/>
                        <a:ext cx="21304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RMS value of nth harmonic of source current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sn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RMS value of total source current    I</a:t>
            </a:r>
            <a:r>
              <a:rPr lang="en-US" sz="2400" baseline="-25000" dirty="0" smtClean="0">
                <a:solidFill>
                  <a:srgbClr val="00B050"/>
                </a:solidFill>
              </a:rPr>
              <a:t>s </a:t>
            </a:r>
            <a:r>
              <a:rPr lang="en-US" sz="2400" dirty="0" smtClean="0">
                <a:solidFill>
                  <a:srgbClr val="00B050"/>
                </a:solidFill>
              </a:rPr>
              <a:t>= 					 </a:t>
            </a:r>
            <a:endParaRPr lang="en-US" sz="2400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THD </a:t>
            </a:r>
            <a:r>
              <a:rPr lang="en-US" sz="2400" dirty="0">
                <a:solidFill>
                  <a:srgbClr val="7030A0"/>
                </a:solidFill>
              </a:rPr>
              <a:t>of </a:t>
            </a:r>
            <a:r>
              <a:rPr lang="en-US" sz="2400" dirty="0" smtClean="0">
                <a:solidFill>
                  <a:srgbClr val="7030A0"/>
                </a:solidFill>
              </a:rPr>
              <a:t>source </a:t>
            </a:r>
            <a:r>
              <a:rPr lang="en-US" sz="2400" dirty="0">
                <a:solidFill>
                  <a:srgbClr val="7030A0"/>
                </a:solidFill>
              </a:rPr>
              <a:t>current </a:t>
            </a:r>
            <a:endParaRPr lang="en-US" sz="2400" baseline="-25000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B0F0"/>
                </a:solidFill>
              </a:rPr>
              <a:t>Displacement factor of source current  DF   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40942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48.4%</a:t>
            </a:r>
            <a:endParaRPr lang="en-U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101470"/>
              </p:ext>
            </p:extLst>
          </p:nvPr>
        </p:nvGraphicFramePr>
        <p:xfrm>
          <a:off x="3525838" y="2446338"/>
          <a:ext cx="23796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54" name="Equation" r:id="rId3" imgW="1028520" imgH="520560" progId="Equation.3">
                  <p:embed/>
                </p:oleObj>
              </mc:Choice>
              <mc:Fallback>
                <p:oleObj name="Equation" r:id="rId3" imgW="102852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5838" y="2446338"/>
                        <a:ext cx="2379662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335069"/>
              </p:ext>
            </p:extLst>
          </p:nvPr>
        </p:nvGraphicFramePr>
        <p:xfrm>
          <a:off x="2630488" y="458788"/>
          <a:ext cx="3694112" cy="129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255" name="Equation" r:id="rId5" imgW="1790640" imgH="660240" progId="Equation.3">
                  <p:embed/>
                </p:oleObj>
              </mc:Choice>
              <mc:Fallback>
                <p:oleObj name="Equation" r:id="rId5" imgW="179064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0488" y="458788"/>
                        <a:ext cx="3694112" cy="129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314950" y="1752599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d</a:t>
            </a:r>
            <a:endParaRPr lang="en-US" b="1" baseline="-250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3675" y="3429000"/>
            <a:ext cx="115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cos</a:t>
            </a:r>
            <a:r>
              <a:rPr lang="el-GR" sz="2400" b="1" dirty="0" smtClean="0"/>
              <a:t>φ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=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19987" y="3428999"/>
            <a:ext cx="40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build="p"/>
      <p:bldP spid="13" grpId="0" build="p"/>
      <p:bldP spid="14" grpId="0" build="p"/>
      <p:bldP spid="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 smtClean="0">
                <a:solidFill>
                  <a:srgbClr val="C00000"/>
                </a:solidFill>
              </a:rPr>
              <a:t>Harmonic components of Source Current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5727"/>
          <a:stretch>
            <a:fillRect/>
          </a:stretch>
        </p:blipFill>
        <p:spPr bwMode="auto">
          <a:xfrm>
            <a:off x="457200" y="1905000"/>
            <a:ext cx="464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752600"/>
            <a:ext cx="34194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04801" y="47244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Source current and fundamental component 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1" y="487680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Harmonic components of I</a:t>
            </a:r>
            <a:r>
              <a:rPr lang="en-US" sz="2400" b="1" u="sng" baseline="-25000" dirty="0" smtClean="0">
                <a:solidFill>
                  <a:srgbClr val="0070C0"/>
                </a:solidFill>
              </a:rPr>
              <a:t>s</a:t>
            </a:r>
            <a:endParaRPr lang="en-US" sz="2400" b="1" u="sng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73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b="1" u="sng" dirty="0" smtClean="0">
                <a:solidFill>
                  <a:srgbClr val="C00000"/>
                </a:solidFill>
              </a:rPr>
              <a:t>AC source side Power factor  </a:t>
            </a:r>
            <a:r>
              <a:rPr lang="en-US" sz="2000" b="1" dirty="0" smtClean="0"/>
              <a:t>=  Actual power  /  Apparent power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1054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>
                <a:solidFill>
                  <a:srgbClr val="00B050"/>
                </a:solidFill>
              </a:rPr>
              <a:t>Actual power  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432792"/>
              </p:ext>
            </p:extLst>
          </p:nvPr>
        </p:nvGraphicFramePr>
        <p:xfrm>
          <a:off x="1752600" y="45720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49" name="Equation" r:id="rId3" imgW="825480" imgH="482400" progId="Equation.3">
                  <p:embed/>
                </p:oleObj>
              </mc:Choice>
              <mc:Fallback>
                <p:oleObj name="Equation" r:id="rId3" imgW="825480" imgH="482400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7200"/>
                        <a:ext cx="1905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321044"/>
              </p:ext>
            </p:extLst>
          </p:nvPr>
        </p:nvGraphicFramePr>
        <p:xfrm>
          <a:off x="2639992" y="1367106"/>
          <a:ext cx="59975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0" name="Equation" r:id="rId5" imgW="2743200" imgH="787320" progId="Equation.3">
                  <p:embed/>
                </p:oleObj>
              </mc:Choice>
              <mc:Fallback>
                <p:oleObj name="Equation" r:id="rId5" imgW="2743200" imgH="78732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992" y="1367106"/>
                        <a:ext cx="59975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613170"/>
              </p:ext>
            </p:extLst>
          </p:nvPr>
        </p:nvGraphicFramePr>
        <p:xfrm>
          <a:off x="2514600" y="2754499"/>
          <a:ext cx="59626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1" name="Equation" r:id="rId7" imgW="2336760" imgH="482400" progId="Equation.3">
                  <p:embed/>
                </p:oleObj>
              </mc:Choice>
              <mc:Fallback>
                <p:oleObj name="Equation" r:id="rId7" imgW="2336760" imgH="4824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54499"/>
                        <a:ext cx="59626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911320"/>
              </p:ext>
            </p:extLst>
          </p:nvPr>
        </p:nvGraphicFramePr>
        <p:xfrm>
          <a:off x="3657600" y="609600"/>
          <a:ext cx="51228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2" name="Equation" r:id="rId9" imgW="1955520" imgH="482400" progId="Equation.3">
                  <p:embed/>
                </p:oleObj>
              </mc:Choice>
              <mc:Fallback>
                <p:oleObj name="Equation" r:id="rId9" imgW="1955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"/>
                        <a:ext cx="51228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938788"/>
              </p:ext>
            </p:extLst>
          </p:nvPr>
        </p:nvGraphicFramePr>
        <p:xfrm>
          <a:off x="3124200" y="6096000"/>
          <a:ext cx="1112837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3" name="Equation" r:id="rId11" imgW="672840" imgH="228600" progId="Equation.3">
                  <p:embed/>
                </p:oleObj>
              </mc:Choice>
              <mc:Fallback>
                <p:oleObj name="Equation" r:id="rId11" imgW="6728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4200" y="6096000"/>
                        <a:ext cx="1112837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63275"/>
              </p:ext>
            </p:extLst>
          </p:nvPr>
        </p:nvGraphicFramePr>
        <p:xfrm>
          <a:off x="1143000" y="5943600"/>
          <a:ext cx="18049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4" name="Equation" r:id="rId13" imgW="1091880" imgH="419040" progId="Equation.3">
                  <p:embed/>
                </p:oleObj>
              </mc:Choice>
              <mc:Fallback>
                <p:oleObj name="Equation" r:id="rId13" imgW="10918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943600"/>
                        <a:ext cx="1804987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947237"/>
              </p:ext>
            </p:extLst>
          </p:nvPr>
        </p:nvGraphicFramePr>
        <p:xfrm>
          <a:off x="2609850" y="3821299"/>
          <a:ext cx="5867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5" name="Equation" r:id="rId15" imgW="2298600" imgH="482400" progId="Equation.3">
                  <p:embed/>
                </p:oleObj>
              </mc:Choice>
              <mc:Fallback>
                <p:oleObj name="Equation" r:id="rId15" imgW="2298600" imgH="4824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821299"/>
                        <a:ext cx="5867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872336"/>
              </p:ext>
            </p:extLst>
          </p:nvPr>
        </p:nvGraphicFramePr>
        <p:xfrm>
          <a:off x="2563813" y="4786499"/>
          <a:ext cx="5607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656" name="Equation" r:id="rId17" imgW="2197080" imgH="482400" progId="Equation.3">
                  <p:embed/>
                </p:oleObj>
              </mc:Choice>
              <mc:Fallback>
                <p:oleObj name="Equation" r:id="rId17" imgW="2197080" imgH="482400" progId="Equation.3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786499"/>
                        <a:ext cx="56070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81000"/>
                <a:ext cx="8229600" cy="5410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Apparent </a:t>
                </a:r>
                <a:r>
                  <a:rPr lang="en-US" b="1" dirty="0">
                    <a:solidFill>
                      <a:srgbClr val="00B050"/>
                    </a:solidFill>
                  </a:rPr>
                  <a:t>power    =  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s</a:t>
                </a:r>
                <a:r>
                  <a:rPr lang="en-US" b="1" baseline="-25000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I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s</a:t>
                </a:r>
              </a:p>
              <a:p>
                <a:pPr>
                  <a:buNone/>
                </a:pPr>
                <a:r>
                  <a:rPr lang="en-US" b="1" baseline="-25000" dirty="0" smtClean="0"/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Power Factor = </a:t>
                </a:r>
              </a:p>
              <a:p>
                <a:pPr>
                  <a:buNone/>
                </a:pPr>
                <a:endParaRPr lang="en-US" b="1" dirty="0" smtClean="0">
                  <a:solidFill>
                    <a:srgbClr val="7030A0"/>
                  </a:solidFill>
                </a:endParaRPr>
              </a:p>
              <a:p>
                <a:pPr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                         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                                                               =   I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s1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/ I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s   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=  </a:t>
                </a:r>
                <a:r>
                  <a:rPr lang="en-US" i="1" baseline="-25000" dirty="0" smtClean="0">
                    <a:solidFill>
                      <a:srgbClr val="00B050"/>
                    </a:solidFill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dirty="0" smtClean="0">
                            <a:solidFill>
                              <a:srgbClr val="00B050"/>
                            </a:solidFill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B05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00B050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solidFill>
                              <a:srgbClr val="00B050"/>
                            </a:solidFill>
                          </a:rPr>
                          <m:t>d</m:t>
                        </m:r>
                      </m:den>
                    </m:f>
                  </m:oMath>
                </a14:m>
                <a:r>
                  <a:rPr lang="en-US" i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               </a:t>
                </a:r>
              </a:p>
              <a:p>
                <a:pPr>
                  <a:buNone/>
                </a:pPr>
                <a:r>
                  <a:rPr lang="en-US" i="1" baseline="-25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i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              </a:t>
                </a:r>
                <a:endParaRPr lang="en-US" i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buNone/>
                </a:pPr>
                <a:r>
                  <a:rPr lang="en-US" b="1" dirty="0" smtClean="0">
                    <a:solidFill>
                      <a:srgbClr val="7030A0"/>
                    </a:solidFill>
                  </a:rPr>
                  <a:t>  </a:t>
                </a:r>
                <a:r>
                  <a:rPr lang="en-US" sz="4100" b="1" baseline="-25000" dirty="0" smtClean="0">
                    <a:solidFill>
                      <a:srgbClr val="C00000"/>
                    </a:solidFill>
                  </a:rPr>
                  <a:t>Peak current rating of diode =</a:t>
                </a:r>
              </a:p>
              <a:p>
                <a:pPr>
                  <a:buNone/>
                </a:pPr>
                <a:r>
                  <a:rPr lang="en-US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b="1" baseline="-25000" dirty="0" smtClean="0">
                    <a:solidFill>
                      <a:srgbClr val="C00000"/>
                    </a:solidFill>
                  </a:rPr>
                  <a:t>                                                                         =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d</a:t>
                </a:r>
                <a:endParaRPr lang="en-US" b="1" baseline="-25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endParaRPr lang="en-US" b="1" baseline="-25000" dirty="0" smtClean="0">
                  <a:solidFill>
                    <a:srgbClr val="00B0F0"/>
                  </a:solidFill>
                </a:endParaRPr>
              </a:p>
              <a:p>
                <a:pPr>
                  <a:buNone/>
                </a:pPr>
                <a:r>
                  <a:rPr lang="en-US" sz="4100" b="1" baseline="-25000" dirty="0" smtClean="0">
                    <a:solidFill>
                      <a:srgbClr val="00B050"/>
                    </a:solidFill>
                  </a:rPr>
                  <a:t>RMS </a:t>
                </a:r>
                <a:r>
                  <a:rPr lang="en-US" sz="4100" b="1" baseline="-25000" dirty="0">
                    <a:solidFill>
                      <a:srgbClr val="00B050"/>
                    </a:solidFill>
                  </a:rPr>
                  <a:t>current rating of diode =</a:t>
                </a:r>
              </a:p>
              <a:p>
                <a:pPr>
                  <a:buNone/>
                </a:pPr>
                <a:r>
                  <a:rPr lang="en-US" sz="4100" b="1" baseline="-25000" dirty="0">
                    <a:solidFill>
                      <a:srgbClr val="00B050"/>
                    </a:solidFill>
                  </a:rPr>
                  <a:t>                                                      </a:t>
                </a:r>
                <a:r>
                  <a:rPr lang="en-US" b="1" baseline="-25000" dirty="0" smtClean="0">
                    <a:solidFill>
                      <a:srgbClr val="C00000"/>
                    </a:solidFill>
                  </a:rPr>
                  <a:t>=    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I</a:t>
                </a:r>
                <a:r>
                  <a:rPr lang="en-US" b="1" baseline="-25000" dirty="0" smtClean="0">
                    <a:solidFill>
                      <a:srgbClr val="7030A0"/>
                    </a:solidFill>
                  </a:rPr>
                  <a:t>d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b="1" baseline="-25000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endParaRPr lang="en-US" b="1" baseline="-25000" dirty="0">
                  <a:solidFill>
                    <a:srgbClr val="00B0F0"/>
                  </a:solidFill>
                </a:endParaRPr>
              </a:p>
              <a:p>
                <a:pPr>
                  <a:buNone/>
                </a:pPr>
                <a:r>
                  <a:rPr lang="en-US" sz="3600" b="1" baseline="-25000" dirty="0" smtClean="0">
                    <a:solidFill>
                      <a:srgbClr val="00B0F0"/>
                    </a:solidFill>
                  </a:rPr>
                  <a:t>PIV of diode = </a:t>
                </a:r>
              </a:p>
              <a:p>
                <a:pPr>
                  <a:buNone/>
                </a:pPr>
                <a:r>
                  <a:rPr lang="en-US" sz="3600" b="1" baseline="-25000" dirty="0" smtClean="0">
                    <a:solidFill>
                      <a:srgbClr val="00B0F0"/>
                    </a:solidFill>
                  </a:rPr>
                  <a:t>                         </a:t>
                </a:r>
                <a:r>
                  <a:rPr lang="en-US" sz="3600" b="1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 err="1" smtClean="0">
                    <a:solidFill>
                      <a:srgbClr val="00B050"/>
                    </a:solidFill>
                  </a:rPr>
                  <a:t>m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 </a:t>
                </a:r>
                <a:endParaRPr lang="en-US" b="1" baseline="-25000" dirty="0" smtClean="0">
                  <a:solidFill>
                    <a:srgbClr val="00B0F0"/>
                  </a:solidFill>
                </a:endParaRPr>
              </a:p>
              <a:p>
                <a:pPr>
                  <a:buNone/>
                </a:pPr>
                <a:r>
                  <a:rPr lang="en-US" b="1" baseline="-25000" dirty="0" smtClean="0">
                    <a:solidFill>
                      <a:srgbClr val="C00000"/>
                    </a:solidFill>
                  </a:rPr>
                  <a:t>  </a:t>
                </a:r>
                <a:endParaRPr lang="en-US" baseline="-25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81000"/>
                <a:ext cx="8229600" cy="5410200"/>
              </a:xfrm>
              <a:blipFill>
                <a:blip r:embed="rId3"/>
                <a:stretch>
                  <a:fillRect l="-889" t="-21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1319"/>
              </p:ext>
            </p:extLst>
          </p:nvPr>
        </p:nvGraphicFramePr>
        <p:xfrm>
          <a:off x="3657600" y="990600"/>
          <a:ext cx="18621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2" name="Equation" r:id="rId4" imgW="711000" imgH="431640" progId="Equation.3">
                  <p:embed/>
                </p:oleObj>
              </mc:Choice>
              <mc:Fallback>
                <p:oleObj name="Equation" r:id="rId4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990600"/>
                        <a:ext cx="18621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4299" y="40151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u="sng" dirty="0" smtClean="0">
                <a:solidFill>
                  <a:srgbClr val="C00000"/>
                </a:solidFill>
              </a:rPr>
              <a:t>Effect of source inductance   </a:t>
            </a:r>
            <a:r>
              <a:rPr lang="en-US" sz="3200" u="sng" dirty="0" err="1" smtClean="0">
                <a:solidFill>
                  <a:srgbClr val="C00000"/>
                </a:solidFill>
              </a:rPr>
              <a:t>L</a:t>
            </a:r>
            <a:r>
              <a:rPr lang="en-US" sz="3200" u="sng" baseline="-25000" dirty="0" err="1" smtClean="0">
                <a:solidFill>
                  <a:srgbClr val="C00000"/>
                </a:solidFill>
              </a:rPr>
              <a:t>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368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55"/>
          <a:stretch>
            <a:fillRect/>
          </a:stretch>
        </p:blipFill>
        <p:spPr bwMode="auto">
          <a:xfrm>
            <a:off x="-114299" y="762000"/>
            <a:ext cx="331470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6200" y="123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  V</a:t>
            </a:r>
            <a:r>
              <a:rPr lang="en-US" baseline="-25000" dirty="0" smtClean="0"/>
              <a:t>Ls</a:t>
            </a:r>
            <a:r>
              <a:rPr lang="en-US" dirty="0" smtClean="0"/>
              <a:t>   -</a:t>
            </a:r>
            <a:endParaRPr lang="en-US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708" y="4107524"/>
            <a:ext cx="90590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Due to source inductance the transition </a:t>
            </a:r>
            <a:r>
              <a:rPr lang="en-US" sz="2400" b="1" dirty="0" smtClean="0">
                <a:solidFill>
                  <a:srgbClr val="00B050"/>
                </a:solidFill>
              </a:rPr>
              <a:t>of </a:t>
            </a:r>
            <a:r>
              <a:rPr lang="en-US" sz="2400" b="1" dirty="0">
                <a:solidFill>
                  <a:srgbClr val="00B050"/>
                </a:solidFill>
              </a:rPr>
              <a:t>ac side current from +I</a:t>
            </a:r>
            <a:r>
              <a:rPr lang="en-US" sz="2400" b="1" baseline="-25000" dirty="0">
                <a:solidFill>
                  <a:srgbClr val="00B050"/>
                </a:solidFill>
              </a:rPr>
              <a:t>d</a:t>
            </a:r>
            <a:r>
              <a:rPr lang="en-US" sz="2400" b="1" dirty="0">
                <a:solidFill>
                  <a:srgbClr val="00B050"/>
                </a:solidFill>
              </a:rPr>
              <a:t> to –I</a:t>
            </a:r>
            <a:r>
              <a:rPr lang="en-US" sz="2400" b="1" baseline="-25000" dirty="0">
                <a:solidFill>
                  <a:srgbClr val="00B050"/>
                </a:solidFill>
              </a:rPr>
              <a:t>d</a:t>
            </a:r>
            <a:r>
              <a:rPr lang="en-US" sz="2400" b="1" dirty="0">
                <a:solidFill>
                  <a:srgbClr val="00B050"/>
                </a:solidFill>
              </a:rPr>
              <a:t> is not instantaneous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505" y="4991762"/>
            <a:ext cx="903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dirty="0">
                <a:solidFill>
                  <a:srgbClr val="0070C0"/>
                </a:solidFill>
              </a:rPr>
              <a:t>finite time interval </a:t>
            </a:r>
            <a:r>
              <a:rPr lang="en-US" sz="2400" b="1" dirty="0" smtClean="0">
                <a:solidFill>
                  <a:srgbClr val="0070C0"/>
                </a:solidFill>
              </a:rPr>
              <a:t>is required </a:t>
            </a:r>
            <a:r>
              <a:rPr lang="en-US" sz="2400" b="1" dirty="0">
                <a:solidFill>
                  <a:srgbClr val="0070C0"/>
                </a:solidFill>
              </a:rPr>
              <a:t>for </a:t>
            </a:r>
            <a:r>
              <a:rPr lang="en-US" sz="2400" b="1" dirty="0" smtClean="0">
                <a:solidFill>
                  <a:srgbClr val="0070C0"/>
                </a:solidFill>
              </a:rPr>
              <a:t>the  </a:t>
            </a:r>
            <a:r>
              <a:rPr lang="en-US" sz="2400" b="1" dirty="0">
                <a:solidFill>
                  <a:srgbClr val="0070C0"/>
                </a:solidFill>
              </a:rPr>
              <a:t>transition </a:t>
            </a:r>
            <a:r>
              <a:rPr lang="en-US" sz="2400" b="1" dirty="0" smtClean="0">
                <a:solidFill>
                  <a:srgbClr val="0070C0"/>
                </a:solidFill>
              </a:rPr>
              <a:t>of current from outgoing diodes to incoming diodes. 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" y="5857676"/>
            <a:ext cx="9029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This time interval is </a:t>
            </a:r>
            <a:r>
              <a:rPr lang="en-US" sz="2400" b="1" dirty="0">
                <a:solidFill>
                  <a:srgbClr val="00B050"/>
                </a:solidFill>
              </a:rPr>
              <a:t>called current commutation period  µ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/>
      <p:bldP spid="5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10600" cy="6553200"/>
          </a:xfrm>
        </p:spPr>
        <p:txBody>
          <a:bodyPr>
            <a:normAutofit fontScale="92500" lnSpcReduction="10000"/>
          </a:bodyPr>
          <a:lstStyle/>
          <a:p>
            <a:pPr algn="just"/>
            <a:endParaRPr lang="en-US" sz="2400" b="1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endParaRPr lang="en-US" sz="2400" b="1" dirty="0" smtClean="0"/>
          </a:p>
          <a:p>
            <a:pPr algn="just"/>
            <a:endParaRPr lang="en-US" sz="2400" b="1" dirty="0" smtClean="0">
              <a:solidFill>
                <a:srgbClr val="0070C0"/>
              </a:solidFill>
            </a:endParaRPr>
          </a:p>
          <a:p>
            <a:pPr algn="just"/>
            <a:endParaRPr lang="en-US" sz="2400" b="1" dirty="0">
              <a:solidFill>
                <a:srgbClr val="0070C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During the commutation</a:t>
            </a: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</a:rPr>
              <a:t> interval µ, all four diodes conduct.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= 0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B050"/>
                </a:solidFill>
              </a:rPr>
              <a:t>Drop in the inductance </a:t>
            </a:r>
            <a:r>
              <a:rPr lang="en-US" sz="2400" b="1" dirty="0" err="1" smtClean="0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Ls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2400" b="1" baseline="-250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                                                                                           </a:t>
            </a:r>
          </a:p>
          <a:p>
            <a:pPr algn="just">
              <a:buNone/>
            </a:pPr>
            <a:r>
              <a:rPr lang="en-US" sz="2400" b="1" i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i="1" dirty="0" smtClean="0">
                <a:solidFill>
                  <a:srgbClr val="00B050"/>
                </a:solidFill>
              </a:rPr>
              <a:t>di</a:t>
            </a:r>
            <a:r>
              <a:rPr lang="en-US" sz="2400" b="1" i="1" baseline="-25000" dirty="0" smtClean="0">
                <a:solidFill>
                  <a:srgbClr val="00B050"/>
                </a:solidFill>
              </a:rPr>
              <a:t>s</a:t>
            </a:r>
            <a:r>
              <a:rPr lang="en-US" sz="2400" b="1" i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=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                                                            </a:t>
            </a:r>
          </a:p>
          <a:p>
            <a:pPr algn="just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      </a:t>
            </a:r>
          </a:p>
          <a:p>
            <a:pPr>
              <a:buNone/>
            </a:pPr>
            <a:r>
              <a:rPr lang="en-US" sz="2400" b="1" dirty="0" smtClean="0"/>
              <a:t>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1143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44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353202"/>
              </p:ext>
            </p:extLst>
          </p:nvPr>
        </p:nvGraphicFramePr>
        <p:xfrm>
          <a:off x="4137818" y="3575060"/>
          <a:ext cx="13112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9"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818" y="3575060"/>
                        <a:ext cx="131127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 l="1055"/>
          <a:stretch>
            <a:fillRect/>
          </a:stretch>
        </p:blipFill>
        <p:spPr bwMode="auto">
          <a:xfrm>
            <a:off x="0" y="228600"/>
            <a:ext cx="3505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196696"/>
              </p:ext>
            </p:extLst>
          </p:nvPr>
        </p:nvGraphicFramePr>
        <p:xfrm>
          <a:off x="457200" y="3587750"/>
          <a:ext cx="679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0" name="Equation" r:id="rId6" imgW="355320" imgH="228600" progId="Equation.3">
                  <p:embed/>
                </p:oleObj>
              </mc:Choice>
              <mc:Fallback>
                <p:oleObj name="Equation" r:id="rId6" imgW="355320" imgH="2286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7750"/>
                        <a:ext cx="6794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97803"/>
              </p:ext>
            </p:extLst>
          </p:nvPr>
        </p:nvGraphicFramePr>
        <p:xfrm>
          <a:off x="1365250" y="3587750"/>
          <a:ext cx="5095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1"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587750"/>
                        <a:ext cx="5095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4919"/>
              </p:ext>
            </p:extLst>
          </p:nvPr>
        </p:nvGraphicFramePr>
        <p:xfrm>
          <a:off x="5867400" y="4542112"/>
          <a:ext cx="14335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2" name="Equation" r:id="rId10" imgW="749160" imgH="253800" progId="Equation.3">
                  <p:embed/>
                </p:oleObj>
              </mc:Choice>
              <mc:Fallback>
                <p:oleObj name="Equation" r:id="rId10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42112"/>
                        <a:ext cx="14335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7"/>
          <p:cNvSpPr txBox="1"/>
          <p:nvPr/>
        </p:nvSpPr>
        <p:spPr>
          <a:xfrm>
            <a:off x="566572" y="4462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+  V</a:t>
            </a:r>
            <a:r>
              <a:rPr lang="en-US" baseline="-25000" dirty="0" smtClean="0"/>
              <a:t>Ls</a:t>
            </a:r>
            <a:r>
              <a:rPr lang="en-US" dirty="0" smtClean="0"/>
              <a:t>   -</a:t>
            </a:r>
            <a:endParaRPr lang="en-US" baseline="-25000" dirty="0"/>
          </a:p>
        </p:txBody>
      </p:sp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809008"/>
              </p:ext>
            </p:extLst>
          </p:nvPr>
        </p:nvGraphicFramePr>
        <p:xfrm>
          <a:off x="5372893" y="3662395"/>
          <a:ext cx="14319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3" name="Equation" r:id="rId12" imgW="749160" imgH="253800" progId="Equation.3">
                  <p:embed/>
                </p:oleObj>
              </mc:Choice>
              <mc:Fallback>
                <p:oleObj name="Equation" r:id="rId12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893" y="3662395"/>
                        <a:ext cx="14319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56318"/>
              </p:ext>
            </p:extLst>
          </p:nvPr>
        </p:nvGraphicFramePr>
        <p:xfrm>
          <a:off x="914400" y="6019800"/>
          <a:ext cx="2974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4" name="Equation" r:id="rId14" imgW="1523880" imgH="469800" progId="Equation.3">
                  <p:embed/>
                </p:oleObj>
              </mc:Choice>
              <mc:Fallback>
                <p:oleObj name="Equation" r:id="rId14" imgW="15238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400" y="6019800"/>
                        <a:ext cx="29749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976487"/>
              </p:ext>
            </p:extLst>
          </p:nvPr>
        </p:nvGraphicFramePr>
        <p:xfrm>
          <a:off x="4052886" y="4382914"/>
          <a:ext cx="148113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45" name="Equation" r:id="rId16" imgW="774360" imgH="393480" progId="Equation.3">
                  <p:embed/>
                </p:oleObj>
              </mc:Choice>
              <mc:Fallback>
                <p:oleObj name="Equation" r:id="rId16" imgW="774360" imgH="393480" progId="Equation.3">
                  <p:embed/>
                  <p:pic>
                    <p:nvPicPr>
                      <p:cNvPr id="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6" y="4382914"/>
                        <a:ext cx="148113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458200" cy="63246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During the interval </a:t>
            </a:r>
            <a:r>
              <a:rPr lang="en-US" i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l-GR" i="1" dirty="0" smtClean="0">
                <a:solidFill>
                  <a:srgbClr val="FF0000"/>
                </a:solidFill>
              </a:rPr>
              <a:t>μ</a:t>
            </a:r>
            <a:r>
              <a:rPr lang="en-IN" i="1" dirty="0" smtClean="0">
                <a:solidFill>
                  <a:srgbClr val="00B050"/>
                </a:solidFill>
              </a:rPr>
              <a:t>,  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i</a:t>
            </a:r>
            <a:r>
              <a:rPr lang="en-US" i="1" baseline="-25000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 varies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from </a:t>
            </a:r>
            <a:r>
              <a:rPr lang="en-US" i="1" dirty="0" smtClean="0">
                <a:solidFill>
                  <a:srgbClr val="00B050"/>
                </a:solidFill>
              </a:rPr>
              <a:t>–I</a:t>
            </a:r>
            <a:r>
              <a:rPr lang="en-US" i="1" baseline="-25000" dirty="0" smtClean="0">
                <a:solidFill>
                  <a:srgbClr val="00B050"/>
                </a:solidFill>
              </a:rPr>
              <a:t>d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to +</a:t>
            </a:r>
            <a:r>
              <a:rPr lang="en-US" i="1" dirty="0" smtClean="0">
                <a:solidFill>
                  <a:srgbClr val="00B050"/>
                </a:solidFill>
              </a:rPr>
              <a:t>I</a:t>
            </a:r>
            <a:r>
              <a:rPr lang="en-US" i="1" baseline="-25000" dirty="0" smtClean="0">
                <a:solidFill>
                  <a:srgbClr val="00B050"/>
                </a:solidFill>
              </a:rPr>
              <a:t>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0" y="1257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5791200"/>
            <a:ext cx="2628900" cy="800100"/>
          </a:xfrm>
          <a:prstGeom prst="rect">
            <a:avLst/>
          </a:prstGeom>
          <a:noFill/>
        </p:spPr>
      </p:pic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0" y="12668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195803"/>
              </p:ext>
            </p:extLst>
          </p:nvPr>
        </p:nvGraphicFramePr>
        <p:xfrm>
          <a:off x="4953000" y="276225"/>
          <a:ext cx="39893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39" name="Equation" r:id="rId4" imgW="1524000" imgH="469900" progId="Equation.3">
                  <p:embed/>
                </p:oleObj>
              </mc:Choice>
              <mc:Fallback>
                <p:oleObj name="Equation" r:id="rId4" imgW="1524000" imgH="469900" progId="Equation.3">
                  <p:embed/>
                  <p:pic>
                    <p:nvPicPr>
                      <p:cNvPr id="0" name="Picture 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76225"/>
                        <a:ext cx="39893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87192"/>
              </p:ext>
            </p:extLst>
          </p:nvPr>
        </p:nvGraphicFramePr>
        <p:xfrm>
          <a:off x="3581400" y="1949904"/>
          <a:ext cx="31099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0" name="Equation" r:id="rId6" imgW="1295280" imgH="482400" progId="Equation.3">
                  <p:embed/>
                </p:oleObj>
              </mc:Choice>
              <mc:Fallback>
                <p:oleObj name="Equation" r:id="rId6" imgW="1295280" imgH="482400" progId="Equation.3">
                  <p:embed/>
                  <p:pic>
                    <p:nvPicPr>
                      <p:cNvPr id="0" name="Picture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49904"/>
                        <a:ext cx="31099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998808"/>
              </p:ext>
            </p:extLst>
          </p:nvPr>
        </p:nvGraphicFramePr>
        <p:xfrm>
          <a:off x="1660525" y="3460750"/>
          <a:ext cx="25828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1" name="Equation" r:id="rId8" imgW="1066680" imgH="469800" progId="Equation.3">
                  <p:embed/>
                </p:oleObj>
              </mc:Choice>
              <mc:Fallback>
                <p:oleObj name="Equation" r:id="rId8" imgW="1066680" imgH="469800" progId="Equation.3">
                  <p:embed/>
                  <p:pic>
                    <p:nvPicPr>
                      <p:cNvPr id="0" name="Picture 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3460750"/>
                        <a:ext cx="25828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58442"/>
              </p:ext>
            </p:extLst>
          </p:nvPr>
        </p:nvGraphicFramePr>
        <p:xfrm>
          <a:off x="2770188" y="4648200"/>
          <a:ext cx="289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2" name="Equation" r:id="rId10" imgW="1104840" imgH="469800" progId="Equation.3">
                  <p:embed/>
                </p:oleObj>
              </mc:Choice>
              <mc:Fallback>
                <p:oleObj name="Equation" r:id="rId10" imgW="1104840" imgH="469800" progId="Equation.3">
                  <p:embed/>
                  <p:pic>
                    <p:nvPicPr>
                      <p:cNvPr id="0" name="Picture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648200"/>
                        <a:ext cx="2890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27976"/>
              </p:ext>
            </p:extLst>
          </p:nvPr>
        </p:nvGraphicFramePr>
        <p:xfrm>
          <a:off x="6908110" y="1890280"/>
          <a:ext cx="1089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3" name="Equation" r:id="rId12" imgW="355320" imgH="495000" progId="Equation.3">
                  <p:embed/>
                </p:oleObj>
              </mc:Choice>
              <mc:Fallback>
                <p:oleObj name="Equation" r:id="rId12" imgW="355320" imgH="495000" progId="Equation.3">
                  <p:embed/>
                  <p:pic>
                    <p:nvPicPr>
                      <p:cNvPr id="0" name="Picture 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110" y="1890280"/>
                        <a:ext cx="1089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70186"/>
              </p:ext>
            </p:extLst>
          </p:nvPr>
        </p:nvGraphicFramePr>
        <p:xfrm>
          <a:off x="4572000" y="3483768"/>
          <a:ext cx="12985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4" name="Equation" r:id="rId14" imgW="495000" imgH="406080" progId="Equation.3">
                  <p:embed/>
                </p:oleObj>
              </mc:Choice>
              <mc:Fallback>
                <p:oleObj name="Equation" r:id="rId14" imgW="495000" imgH="40608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83768"/>
                        <a:ext cx="1298575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38632"/>
              </p:ext>
            </p:extLst>
          </p:nvPr>
        </p:nvGraphicFramePr>
        <p:xfrm>
          <a:off x="1600200" y="4876800"/>
          <a:ext cx="9969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45" name="Equation" r:id="rId16" imgW="380880" imgH="228600" progId="Equation.3">
                  <p:embed/>
                </p:oleObj>
              </mc:Choice>
              <mc:Fallback>
                <p:oleObj name="Equation" r:id="rId16" imgW="380880" imgH="228600" progId="Equation.3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76800"/>
                        <a:ext cx="9969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44397" y="6324600"/>
            <a:ext cx="266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commutation interval </a:t>
            </a:r>
            <a:r>
              <a:rPr lang="en-US" b="1" dirty="0" smtClean="0">
                <a:solidFill>
                  <a:srgbClr val="C00000"/>
                </a:solidFill>
              </a:rPr>
              <a:t>µ  =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Single phase Half wave rectifier	-</a:t>
            </a:r>
            <a:r>
              <a:rPr lang="en-US" sz="3600" u="sng" dirty="0" smtClean="0">
                <a:solidFill>
                  <a:srgbClr val="C00000"/>
                </a:solidFill>
              </a:rPr>
              <a:t>	</a:t>
            </a:r>
            <a:r>
              <a:rPr lang="en-US" sz="3600" b="1" u="sng" dirty="0" smtClean="0">
                <a:solidFill>
                  <a:srgbClr val="C00000"/>
                </a:solidFill>
                <a:cs typeface="Times New Roman"/>
              </a:rPr>
              <a:t>R load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725" y="4601795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r>
              <a:rPr lang="el-GR" sz="2400" b="1" u="sng" dirty="0" smtClean="0">
                <a:solidFill>
                  <a:srgbClr val="C00000"/>
                </a:solidFill>
                <a:cs typeface="Times New Roman"/>
              </a:rPr>
              <a:t>π</a:t>
            </a:r>
            <a:r>
              <a:rPr lang="en-US" sz="2400" b="1" u="sng" dirty="0" smtClean="0">
                <a:solidFill>
                  <a:srgbClr val="C00000"/>
                </a:solidFill>
                <a:cs typeface="Times New Roman"/>
              </a:rPr>
              <a:t> </a:t>
            </a:r>
            <a:r>
              <a:rPr lang="en-US" sz="2400" u="sng" dirty="0" smtClean="0">
                <a:solidFill>
                  <a:srgbClr val="C00000"/>
                </a:solidFill>
                <a:cs typeface="Times New Roman"/>
              </a:rPr>
              <a:t> -2</a:t>
            </a:r>
            <a:r>
              <a:rPr lang="el-GR" sz="2400" b="1" u="sng" dirty="0" smtClean="0">
                <a:solidFill>
                  <a:srgbClr val="C00000"/>
                </a:solidFill>
                <a:cs typeface="Times New Roman"/>
              </a:rPr>
              <a:t>π</a:t>
            </a:r>
            <a:r>
              <a:rPr lang="en-US" sz="2400" b="1" u="sng" dirty="0" smtClean="0">
                <a:solidFill>
                  <a:srgbClr val="C00000"/>
                </a:solidFill>
                <a:cs typeface="Times New Roman"/>
              </a:rPr>
              <a:t> </a:t>
            </a:r>
            <a:r>
              <a:rPr lang="en-US" sz="2400" u="sng" dirty="0" smtClean="0">
                <a:solidFill>
                  <a:srgbClr val="C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cs typeface="Times New Roman"/>
              </a:rPr>
              <a:t>      </a:t>
            </a:r>
            <a:r>
              <a:rPr lang="en-US" sz="2400" b="1" dirty="0" smtClean="0">
                <a:cs typeface="Times New Roman"/>
              </a:rPr>
              <a:t>D</a:t>
            </a:r>
            <a:r>
              <a:rPr lang="en-US" sz="2400" b="1" baseline="-25000" dirty="0" smtClean="0">
                <a:cs typeface="Times New Roman"/>
              </a:rPr>
              <a:t>1</a:t>
            </a:r>
            <a:r>
              <a:rPr lang="en-US" sz="2400" b="1" dirty="0" smtClean="0">
                <a:cs typeface="Times New Roman"/>
              </a:rPr>
              <a:t> is off</a:t>
            </a:r>
            <a:endParaRPr lang="en-US" sz="2400" b="1" i="1" dirty="0" smtClean="0">
              <a:cs typeface="Times New Roman"/>
            </a:endParaRPr>
          </a:p>
          <a:p>
            <a:r>
              <a:rPr lang="en-US" sz="2400" b="1" dirty="0" smtClean="0">
                <a:cs typeface="Times New Roman"/>
              </a:rPr>
              <a:t>  </a:t>
            </a:r>
            <a:r>
              <a:rPr lang="en-US" sz="2400" b="1" dirty="0">
                <a:solidFill>
                  <a:srgbClr val="00B0F0"/>
                </a:solidFill>
                <a:cs typeface="Times New Roman"/>
              </a:rPr>
              <a:t>i</a:t>
            </a:r>
            <a:r>
              <a:rPr lang="en-US" sz="2400" b="1" baseline="-25000" dirty="0">
                <a:solidFill>
                  <a:srgbClr val="00B0F0"/>
                </a:solidFill>
                <a:cs typeface="Times New Roman"/>
              </a:rPr>
              <a:t>d </a:t>
            </a:r>
            <a:r>
              <a:rPr lang="en-US" sz="2400" b="1" dirty="0">
                <a:solidFill>
                  <a:srgbClr val="00B0F0"/>
                </a:solidFill>
                <a:cs typeface="Times New Roman"/>
              </a:rPr>
              <a:t>(</a:t>
            </a:r>
            <a:r>
              <a:rPr lang="el-GR" sz="2400" b="1" dirty="0">
                <a:solidFill>
                  <a:srgbClr val="00B0F0"/>
                </a:solidFill>
                <a:cs typeface="Times New Roman"/>
              </a:rPr>
              <a:t>ω</a:t>
            </a:r>
            <a:r>
              <a:rPr lang="en-US" sz="2400" b="1" dirty="0">
                <a:solidFill>
                  <a:srgbClr val="00B0F0"/>
                </a:solidFill>
              </a:rPr>
              <a:t>t)</a:t>
            </a:r>
            <a:r>
              <a:rPr lang="en-US" sz="2400" b="1" dirty="0">
                <a:solidFill>
                  <a:srgbClr val="00B0F0"/>
                </a:solidFill>
                <a:cs typeface="Times New Roman"/>
              </a:rPr>
              <a:t>= 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0,    </a:t>
            </a:r>
          </a:p>
          <a:p>
            <a:r>
              <a:rPr lang="en-US" sz="2400" b="1" dirty="0" err="1">
                <a:solidFill>
                  <a:srgbClr val="00B050"/>
                </a:solidFill>
                <a:cs typeface="Times New Roman"/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  <a:cs typeface="Times New Roman"/>
              </a:rPr>
              <a:t>d</a:t>
            </a:r>
            <a:r>
              <a:rPr lang="en-US" sz="2400" b="1" baseline="-25000" dirty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sz="2400" b="1" dirty="0">
                <a:solidFill>
                  <a:srgbClr val="00B050"/>
                </a:solidFill>
                <a:cs typeface="Times New Roman"/>
              </a:rPr>
              <a:t>(</a:t>
            </a:r>
            <a:r>
              <a:rPr lang="el-GR" sz="2400" b="1" dirty="0">
                <a:solidFill>
                  <a:srgbClr val="00B050"/>
                </a:solidFill>
                <a:cs typeface="Times New Roman"/>
              </a:rPr>
              <a:t>ω</a:t>
            </a:r>
            <a:r>
              <a:rPr lang="en-US" sz="2400" b="1" dirty="0">
                <a:solidFill>
                  <a:srgbClr val="00B050"/>
                </a:solidFill>
              </a:rPr>
              <a:t>t)</a:t>
            </a:r>
            <a:r>
              <a:rPr lang="en-US" sz="2400" b="1" dirty="0">
                <a:solidFill>
                  <a:srgbClr val="00B050"/>
                </a:solidFill>
                <a:cs typeface="Times New Roman"/>
              </a:rPr>
              <a:t>= </a:t>
            </a:r>
            <a:r>
              <a:rPr lang="en-US" sz="2400" b="1" dirty="0" smtClean="0">
                <a:solidFill>
                  <a:srgbClr val="00B050"/>
                </a:solidFill>
                <a:cs typeface="Times New Roman"/>
              </a:rPr>
              <a:t>0</a:t>
            </a:r>
          </a:p>
          <a:p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  <a:cs typeface="Times New Roman"/>
              </a:rPr>
              <a:t>s</a:t>
            </a:r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(</a:t>
            </a:r>
            <a:r>
              <a:rPr lang="el-GR" sz="2400" b="1" dirty="0">
                <a:solidFill>
                  <a:srgbClr val="7030A0"/>
                </a:solidFill>
                <a:cs typeface="Times New Roman"/>
              </a:rPr>
              <a:t>ω</a:t>
            </a:r>
            <a:r>
              <a:rPr lang="en-US" sz="2400" b="1" dirty="0">
                <a:solidFill>
                  <a:srgbClr val="7030A0"/>
                </a:solidFill>
              </a:rPr>
              <a:t>t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=0,</a:t>
            </a:r>
          </a:p>
          <a:p>
            <a:r>
              <a:rPr lang="en-US" sz="2400" b="1" dirty="0" smtClean="0"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v</a:t>
            </a:r>
            <a:r>
              <a:rPr lang="en-US" sz="2400" b="1" baseline="-25000" dirty="0" smtClean="0">
                <a:solidFill>
                  <a:srgbClr val="00B0F0"/>
                </a:solidFill>
                <a:cs typeface="Times New Roman"/>
              </a:rPr>
              <a:t>D1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 (</a:t>
            </a:r>
            <a:r>
              <a:rPr lang="el-GR" sz="2400" b="1" dirty="0" smtClean="0">
                <a:solidFill>
                  <a:srgbClr val="00B0F0"/>
                </a:solidFill>
                <a:cs typeface="Times New Roman"/>
              </a:rPr>
              <a:t>ω</a:t>
            </a:r>
            <a:r>
              <a:rPr lang="en-US" sz="2400" b="1" dirty="0" smtClean="0">
                <a:solidFill>
                  <a:srgbClr val="00B0F0"/>
                </a:solidFill>
              </a:rPr>
              <a:t>t)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=</a:t>
            </a:r>
            <a:endParaRPr lang="en-US" sz="2400" dirty="0" smtClean="0">
              <a:solidFill>
                <a:srgbClr val="00B0F0"/>
              </a:solidFill>
              <a:cs typeface="Times New Roman"/>
            </a:endParaRPr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3733800" cy="181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762000"/>
            <a:ext cx="3352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4572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 smtClean="0">
              <a:cs typeface="Times New Roman"/>
            </a:endParaRPr>
          </a:p>
          <a:p>
            <a:endParaRPr lang="en-US" b="1" u="sng" dirty="0" smtClean="0">
              <a:cs typeface="Times New Roman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886200" y="18288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02300" y="22225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62600" y="2362200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25908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cs typeface="Times New Roman"/>
              </a:rPr>
              <a:t>V</a:t>
            </a:r>
            <a:r>
              <a:rPr lang="en-US" sz="2400" b="1" baseline="-25000" dirty="0" smtClean="0">
                <a:cs typeface="Times New Roman"/>
              </a:rPr>
              <a:t>s </a:t>
            </a:r>
            <a:r>
              <a:rPr lang="en-US" sz="2400" b="1" dirty="0" smtClean="0">
                <a:cs typeface="Times New Roman"/>
              </a:rPr>
              <a:t>= </a:t>
            </a:r>
            <a:r>
              <a:rPr lang="en-US" sz="2400" b="1" dirty="0" err="1" smtClean="0">
                <a:cs typeface="Times New Roman"/>
              </a:rPr>
              <a:t>V</a:t>
            </a:r>
            <a:r>
              <a:rPr lang="en-US" sz="2400" b="1" baseline="-25000" dirty="0" err="1" smtClean="0">
                <a:cs typeface="Times New Roman"/>
              </a:rPr>
              <a:t>m</a:t>
            </a:r>
            <a:r>
              <a:rPr lang="en-US" sz="2400" b="1" dirty="0" err="1" smtClean="0">
                <a:cs typeface="Times New Roman"/>
              </a:rPr>
              <a:t>sin</a:t>
            </a:r>
            <a:r>
              <a:rPr lang="el-GR" sz="2400" b="1" dirty="0" smtClean="0">
                <a:cs typeface="Times New Roman"/>
              </a:rPr>
              <a:t>ω</a:t>
            </a:r>
            <a:r>
              <a:rPr lang="en-US" sz="2400" b="1" dirty="0" smtClean="0"/>
              <a:t>t =√2V</a:t>
            </a:r>
            <a:r>
              <a:rPr lang="en-US" sz="2400" b="1" baseline="-25000" dirty="0" smtClean="0"/>
              <a:t>s</a:t>
            </a:r>
            <a:r>
              <a:rPr lang="en-US" sz="2400" b="1" dirty="0" smtClean="0"/>
              <a:t>sin</a:t>
            </a:r>
            <a:r>
              <a:rPr lang="el-GR" sz="2400" b="1" dirty="0" smtClean="0">
                <a:cs typeface="Times New Roman"/>
              </a:rPr>
              <a:t>ω</a:t>
            </a:r>
            <a:r>
              <a:rPr lang="en-US" sz="2400" b="1" dirty="0" smtClean="0"/>
              <a:t>t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 </a:t>
            </a:r>
            <a:r>
              <a:rPr lang="en-US" sz="2400" b="1" dirty="0" smtClean="0">
                <a:solidFill>
                  <a:srgbClr val="00B050"/>
                </a:solidFill>
              </a:rPr>
              <a:t>– RMS value of source voltage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505200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  <a:cs typeface="Times New Roman"/>
              </a:rPr>
              <a:t>0  -  </a:t>
            </a:r>
            <a:r>
              <a:rPr lang="el-GR" sz="2400" b="1" u="sng" dirty="0" smtClean="0">
                <a:solidFill>
                  <a:srgbClr val="C00000"/>
                </a:solidFill>
                <a:cs typeface="Times New Roman"/>
              </a:rPr>
              <a:t>π</a:t>
            </a:r>
            <a:r>
              <a:rPr lang="en-US" sz="2400" b="1" u="sng" dirty="0" smtClean="0">
                <a:solidFill>
                  <a:srgbClr val="C00000"/>
                </a:solidFill>
                <a:cs typeface="Times New Roman"/>
              </a:rPr>
              <a:t>  </a:t>
            </a:r>
            <a:r>
              <a:rPr lang="en-US" sz="2400" b="1" dirty="0" smtClean="0">
                <a:solidFill>
                  <a:srgbClr val="C00000"/>
                </a:solidFill>
                <a:cs typeface="Times New Roman"/>
              </a:rPr>
              <a:t>   </a:t>
            </a:r>
            <a:r>
              <a:rPr lang="en-US" sz="2400" b="1" dirty="0" smtClean="0">
                <a:cs typeface="Times New Roman"/>
              </a:rPr>
              <a:t>D</a:t>
            </a:r>
            <a:r>
              <a:rPr lang="en-US" sz="2400" b="1" baseline="-25000" dirty="0" smtClean="0">
                <a:cs typeface="Times New Roman"/>
              </a:rPr>
              <a:t>1</a:t>
            </a:r>
            <a:r>
              <a:rPr lang="en-US" sz="2400" b="1" dirty="0" smtClean="0">
                <a:cs typeface="Times New Roman"/>
              </a:rPr>
              <a:t> conducts.</a:t>
            </a:r>
            <a:r>
              <a:rPr lang="en-US" sz="2000" b="1" dirty="0" smtClean="0">
                <a:cs typeface="Times New Roman"/>
              </a:rPr>
              <a:t> </a:t>
            </a:r>
          </a:p>
          <a:p>
            <a:r>
              <a:rPr lang="en-US" sz="2000" b="1" dirty="0" err="1" smtClean="0">
                <a:solidFill>
                  <a:srgbClr val="00B050"/>
                </a:solidFill>
                <a:cs typeface="Times New Roman"/>
              </a:rPr>
              <a:t>v</a:t>
            </a:r>
            <a:r>
              <a:rPr lang="en-US" sz="2000" b="1" baseline="-25000" dirty="0" err="1" smtClean="0">
                <a:solidFill>
                  <a:srgbClr val="00B050"/>
                </a:solidFill>
                <a:cs typeface="Times New Roman"/>
              </a:rPr>
              <a:t>d</a:t>
            </a:r>
            <a:r>
              <a:rPr lang="en-US" sz="2000" b="1" dirty="0" smtClean="0">
                <a:solidFill>
                  <a:srgbClr val="00B050"/>
                </a:solidFill>
                <a:cs typeface="Times New Roman"/>
              </a:rPr>
              <a:t>(</a:t>
            </a:r>
            <a:r>
              <a:rPr lang="el-GR" sz="2000" b="1" dirty="0" smtClean="0">
                <a:solidFill>
                  <a:srgbClr val="00B050"/>
                </a:solidFill>
                <a:cs typeface="Times New Roman"/>
              </a:rPr>
              <a:t>ω</a:t>
            </a:r>
            <a:r>
              <a:rPr lang="en-US" sz="2000" b="1" dirty="0" smtClean="0">
                <a:solidFill>
                  <a:srgbClr val="00B050"/>
                </a:solidFill>
              </a:rPr>
              <a:t>t)</a:t>
            </a:r>
            <a:r>
              <a:rPr lang="en-US" sz="2000" b="1" baseline="-25000" dirty="0" smtClean="0">
                <a:solidFill>
                  <a:srgbClr val="00B050"/>
                </a:solidFill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cs typeface="Times New Roman"/>
              </a:rPr>
              <a:t>=</a:t>
            </a:r>
            <a:endParaRPr lang="en-US" sz="2400" b="1" i="1" u="sng" dirty="0" smtClean="0">
              <a:solidFill>
                <a:srgbClr val="00B050"/>
              </a:solidFill>
              <a:cs typeface="Times New Roman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i</a:t>
            </a:r>
            <a:r>
              <a:rPr lang="en-US" sz="2400" b="1" baseline="-25000" dirty="0" smtClean="0">
                <a:solidFill>
                  <a:srgbClr val="7030A0"/>
                </a:solidFill>
                <a:cs typeface="Times New Roman"/>
              </a:rPr>
              <a:t>d</a:t>
            </a:r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(</a:t>
            </a:r>
            <a:r>
              <a:rPr lang="el-GR" sz="2400" b="1" dirty="0" smtClean="0">
                <a:solidFill>
                  <a:srgbClr val="7030A0"/>
                </a:solidFill>
                <a:cs typeface="Times New Roman"/>
              </a:rPr>
              <a:t>ω</a:t>
            </a:r>
            <a:r>
              <a:rPr lang="en-US" sz="2400" b="1" dirty="0" smtClean="0">
                <a:solidFill>
                  <a:srgbClr val="7030A0"/>
                </a:solidFill>
              </a:rPr>
              <a:t>t)</a:t>
            </a:r>
            <a:r>
              <a:rPr lang="en-US" sz="2400" b="1" baseline="-25000" dirty="0" smtClean="0">
                <a:solidFill>
                  <a:srgbClr val="7030A0"/>
                </a:solidFill>
                <a:cs typeface="Times New Roman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cs typeface="Times New Roman"/>
              </a:rPr>
              <a:t>=</a:t>
            </a:r>
            <a:endParaRPr lang="en-US" sz="2400" b="1" dirty="0" smtClean="0">
              <a:cs typeface="Times New Roman"/>
            </a:endParaRPr>
          </a:p>
          <a:p>
            <a:r>
              <a:rPr lang="en-US" sz="2400" b="1" dirty="0" smtClean="0"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Diode voltage  v</a:t>
            </a:r>
            <a:r>
              <a:rPr lang="en-US" sz="2400" b="1" baseline="-25000" dirty="0" smtClean="0">
                <a:solidFill>
                  <a:srgbClr val="00B0F0"/>
                </a:solidFill>
                <a:cs typeface="Times New Roman"/>
              </a:rPr>
              <a:t>D1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(</a:t>
            </a:r>
            <a:r>
              <a:rPr lang="el-GR" sz="2400" b="1" dirty="0" smtClean="0">
                <a:solidFill>
                  <a:srgbClr val="00B0F0"/>
                </a:solidFill>
                <a:cs typeface="Times New Roman"/>
              </a:rPr>
              <a:t>ω</a:t>
            </a:r>
            <a:r>
              <a:rPr lang="en-US" sz="2400" b="1" dirty="0" smtClean="0">
                <a:solidFill>
                  <a:srgbClr val="00B0F0"/>
                </a:solidFill>
              </a:rPr>
              <a:t>t)</a:t>
            </a:r>
            <a:r>
              <a:rPr lang="en-US" sz="2400" b="1" baseline="-25000" dirty="0" smtClean="0">
                <a:solidFill>
                  <a:srgbClr val="00B0F0"/>
                </a:solidFill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cs typeface="Times New Roman"/>
              </a:rPr>
              <a:t>= 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388992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Times New Roman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cs typeface="Times New Roman"/>
              </a:rPr>
              <a:t>s</a:t>
            </a:r>
            <a:r>
              <a:rPr lang="en-US" b="1" dirty="0">
                <a:solidFill>
                  <a:srgbClr val="00B050"/>
                </a:solidFill>
                <a:cs typeface="Times New Roman"/>
              </a:rPr>
              <a:t>(</a:t>
            </a:r>
            <a:r>
              <a:rPr lang="el-GR" b="1" dirty="0">
                <a:solidFill>
                  <a:srgbClr val="00B050"/>
                </a:solidFill>
                <a:cs typeface="Times New Roman"/>
              </a:rPr>
              <a:t>ω</a:t>
            </a:r>
            <a:r>
              <a:rPr lang="en-US" b="1" dirty="0">
                <a:solidFill>
                  <a:srgbClr val="00B050"/>
                </a:solidFill>
              </a:rPr>
              <a:t>t)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47800" y="423246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cs typeface="Times New Roman"/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  <a:cs typeface="Times New Roman"/>
              </a:rPr>
              <a:t>d</a:t>
            </a:r>
            <a:r>
              <a:rPr lang="en-US" b="1" dirty="0">
                <a:solidFill>
                  <a:srgbClr val="7030A0"/>
                </a:solidFill>
                <a:cs typeface="Times New Roman"/>
              </a:rPr>
              <a:t>(</a:t>
            </a:r>
            <a:r>
              <a:rPr lang="el-GR" b="1" dirty="0">
                <a:solidFill>
                  <a:srgbClr val="7030A0"/>
                </a:solidFill>
                <a:cs typeface="Times New Roman"/>
              </a:rPr>
              <a:t>ω</a:t>
            </a:r>
            <a:r>
              <a:rPr lang="en-US" b="1" dirty="0">
                <a:solidFill>
                  <a:srgbClr val="7030A0"/>
                </a:solidFill>
              </a:rPr>
              <a:t>t)</a:t>
            </a:r>
            <a:r>
              <a:rPr lang="en-US" b="1" baseline="-25000" dirty="0">
                <a:solidFill>
                  <a:srgbClr val="7030A0"/>
                </a:solidFill>
                <a:cs typeface="Times New Roman"/>
              </a:rPr>
              <a:t> </a:t>
            </a:r>
            <a:r>
              <a:rPr lang="en-US" b="1" dirty="0">
                <a:solidFill>
                  <a:srgbClr val="7030A0"/>
                </a:solidFill>
                <a:cs typeface="Times New Roman"/>
              </a:rPr>
              <a:t>/</a:t>
            </a:r>
            <a:r>
              <a:rPr lang="en-US" b="1" dirty="0" smtClean="0">
                <a:solidFill>
                  <a:srgbClr val="7030A0"/>
                </a:solidFill>
                <a:cs typeface="Times New Roman"/>
              </a:rPr>
              <a:t>R  =</a:t>
            </a:r>
            <a:r>
              <a:rPr lang="en-US" b="1" dirty="0" smtClean="0">
                <a:cs typeface="Times New Roman"/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76525" y="4191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cs typeface="Times New Roman"/>
              </a:rPr>
              <a:t>i</a:t>
            </a:r>
            <a:r>
              <a:rPr lang="en-US" b="1" baseline="-25000" dirty="0">
                <a:solidFill>
                  <a:srgbClr val="7030A0"/>
                </a:solidFill>
                <a:cs typeface="Times New Roman"/>
              </a:rPr>
              <a:t>s</a:t>
            </a:r>
            <a:r>
              <a:rPr lang="en-US" b="1" dirty="0">
                <a:solidFill>
                  <a:srgbClr val="7030A0"/>
                </a:solidFill>
                <a:cs typeface="Times New Roman"/>
              </a:rPr>
              <a:t>(</a:t>
            </a:r>
            <a:r>
              <a:rPr lang="el-GR" b="1" dirty="0">
                <a:solidFill>
                  <a:srgbClr val="7030A0"/>
                </a:solidFill>
                <a:cs typeface="Times New Roman"/>
              </a:rPr>
              <a:t>ω</a:t>
            </a:r>
            <a:r>
              <a:rPr lang="en-US" b="1" dirty="0">
                <a:solidFill>
                  <a:srgbClr val="7030A0"/>
                </a:solidFill>
              </a:rPr>
              <a:t>t)</a:t>
            </a:r>
            <a:r>
              <a:rPr lang="en-US" b="1" baseline="-25000" dirty="0">
                <a:solidFill>
                  <a:srgbClr val="7030A0"/>
                </a:solidFill>
                <a:cs typeface="Times New Roman"/>
              </a:rPr>
              <a:t> 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66900" y="652388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cs typeface="Times New Roman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cs typeface="Times New Roman"/>
              </a:rPr>
              <a:t>s</a:t>
            </a:r>
            <a:r>
              <a:rPr lang="en-US" b="1" dirty="0">
                <a:solidFill>
                  <a:srgbClr val="00B050"/>
                </a:solidFill>
                <a:cs typeface="Times New Roman"/>
              </a:rPr>
              <a:t>(</a:t>
            </a:r>
            <a:r>
              <a:rPr lang="el-GR" b="1" dirty="0">
                <a:solidFill>
                  <a:srgbClr val="00B050"/>
                </a:solidFill>
                <a:cs typeface="Times New Roman"/>
              </a:rPr>
              <a:t>ω</a:t>
            </a:r>
            <a:r>
              <a:rPr lang="en-US" b="1" dirty="0">
                <a:solidFill>
                  <a:srgbClr val="00B050"/>
                </a:solidFill>
              </a:rPr>
              <a:t>t)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544389" y="1437180"/>
            <a:ext cx="123825" cy="15612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68215" y="1419356"/>
            <a:ext cx="104774" cy="18084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01502" y="131553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</a:t>
            </a:r>
            <a:r>
              <a:rPr lang="en-US" baseline="-25000" dirty="0" smtClean="0"/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" grpId="0" build="p"/>
      <p:bldP spid="13" grpId="0" uiExpand="1" build="p"/>
      <p:bldP spid="3" grpId="0"/>
      <p:bldP spid="18" grpId="0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 smtClean="0">
                <a:solidFill>
                  <a:srgbClr val="FF0000"/>
                </a:solidFill>
              </a:rPr>
              <a:t>Average voltage  </a:t>
            </a:r>
            <a:r>
              <a:rPr lang="en-US" sz="3300" b="1" i="1" dirty="0" err="1" smtClean="0">
                <a:solidFill>
                  <a:srgbClr val="FF0000"/>
                </a:solidFill>
              </a:rPr>
              <a:t>V</a:t>
            </a:r>
            <a:r>
              <a:rPr lang="en-US" sz="3300" b="1" i="1" baseline="-25000" dirty="0" err="1" smtClean="0">
                <a:solidFill>
                  <a:srgbClr val="FF0000"/>
                </a:solidFill>
              </a:rPr>
              <a:t>davg</a:t>
            </a:r>
            <a:r>
              <a:rPr lang="en-US" sz="3300" b="1" i="1" dirty="0">
                <a:solidFill>
                  <a:srgbClr val="FF0000"/>
                </a:solidFill>
              </a:rPr>
              <a:t> </a:t>
            </a:r>
            <a:r>
              <a:rPr lang="en-US" sz="3300" b="1" i="1" dirty="0" smtClean="0">
                <a:solidFill>
                  <a:srgbClr val="FF0000"/>
                </a:solidFill>
              </a:rPr>
              <a:t> =</a:t>
            </a:r>
            <a:endParaRPr lang="en-US" sz="3300" b="1" i="1" baseline="-25000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057400"/>
            <a:ext cx="2428875" cy="752475"/>
          </a:xfrm>
          <a:prstGeom prst="rect">
            <a:avLst/>
          </a:prstGeom>
          <a:noFill/>
        </p:spPr>
      </p:pic>
      <p:pic>
        <p:nvPicPr>
          <p:cNvPr id="8" name="Picture 2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19400" y="3581400"/>
            <a:ext cx="4419600" cy="15239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053139"/>
              </p:ext>
            </p:extLst>
          </p:nvPr>
        </p:nvGraphicFramePr>
        <p:xfrm>
          <a:off x="2667000" y="566738"/>
          <a:ext cx="4521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2" name="Equation" r:id="rId5" imgW="1726920" imgH="660240" progId="Equation.3">
                  <p:embed/>
                </p:oleObj>
              </mc:Choice>
              <mc:Fallback>
                <p:oleObj name="Equation" r:id="rId5" imgW="1726920" imgH="6602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6738"/>
                        <a:ext cx="4521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85800" y="5410200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Average output voltage is reduced by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72150" y="5410200"/>
            <a:ext cx="923925" cy="676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7056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b="1" dirty="0">
                <a:solidFill>
                  <a:srgbClr val="00B050"/>
                </a:solidFill>
              </a:rPr>
              <a:t>Large values of current or/and source Inductance </a:t>
            </a:r>
            <a:r>
              <a:rPr lang="en-US" sz="2800" b="1" dirty="0" smtClean="0">
                <a:solidFill>
                  <a:srgbClr val="00B050"/>
                </a:solidFill>
              </a:rPr>
              <a:t>result in larger value of </a:t>
            </a:r>
            <a:r>
              <a:rPr lang="en-US" sz="2800" dirty="0"/>
              <a:t>µ </a:t>
            </a:r>
            <a:r>
              <a:rPr lang="en-US" sz="2800" dirty="0" smtClean="0"/>
              <a:t>and </a:t>
            </a:r>
            <a:r>
              <a:rPr lang="en-US" sz="2800" b="1" dirty="0" smtClean="0">
                <a:solidFill>
                  <a:srgbClr val="00B050"/>
                </a:solidFill>
              </a:rPr>
              <a:t>make </a:t>
            </a:r>
            <a:r>
              <a:rPr lang="en-US" sz="2800" b="1" dirty="0">
                <a:solidFill>
                  <a:srgbClr val="00B050"/>
                </a:solidFill>
              </a:rPr>
              <a:t>average voltage zero.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753754"/>
              </p:ext>
            </p:extLst>
          </p:nvPr>
        </p:nvGraphicFramePr>
        <p:xfrm>
          <a:off x="1905000" y="838200"/>
          <a:ext cx="4370694" cy="364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2" name="Visio" r:id="rId3" imgW="5542445" imgH="4621784" progId="Visio.Drawing.11">
                  <p:embed/>
                </p:oleObj>
              </mc:Choice>
              <mc:Fallback>
                <p:oleObj name="Visio" r:id="rId3" imgW="5542445" imgH="46217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838200"/>
                        <a:ext cx="4370694" cy="364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2"/>
          <p:cNvSpPr txBox="1"/>
          <p:nvPr/>
        </p:nvSpPr>
        <p:spPr>
          <a:xfrm>
            <a:off x="1143000" y="8382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davg</a:t>
            </a:r>
            <a:endParaRPr lang="en-US" sz="2000" i="1" baseline="-25000" dirty="0"/>
          </a:p>
        </p:txBody>
      </p:sp>
      <p:sp>
        <p:nvSpPr>
          <p:cNvPr id="7" name="TextBox 12"/>
          <p:cNvSpPr txBox="1"/>
          <p:nvPr/>
        </p:nvSpPr>
        <p:spPr>
          <a:xfrm>
            <a:off x="6172200" y="4495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I</a:t>
            </a:r>
            <a:r>
              <a:rPr lang="en-US" sz="2000" i="1" baseline="-25000" dirty="0" smtClean="0"/>
              <a:t>d</a:t>
            </a:r>
            <a:endParaRPr lang="en-US" sz="2000" i="1" baseline="-25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523711"/>
              </p:ext>
            </p:extLst>
          </p:nvPr>
        </p:nvGraphicFramePr>
        <p:xfrm>
          <a:off x="1905001" y="721140"/>
          <a:ext cx="5257800" cy="377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3" name="Visio" r:id="rId5" imgW="5542445" imgH="4621784" progId="Visio.Drawing.11">
                  <p:embed/>
                </p:oleObj>
              </mc:Choice>
              <mc:Fallback>
                <p:oleObj name="Visio" r:id="rId5" imgW="5542445" imgH="462178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1" y="721140"/>
                        <a:ext cx="5257800" cy="377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411" y="2514600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Slope = - 2</a:t>
            </a:r>
            <a:r>
              <a:rPr lang="el-GR" sz="2400" b="1" dirty="0" smtClean="0">
                <a:latin typeface="Times New Roman"/>
                <a:cs typeface="Times New Roman"/>
              </a:rPr>
              <a:t>ω</a:t>
            </a:r>
            <a:r>
              <a:rPr lang="en-US" sz="2400" b="1" dirty="0" err="1" smtClean="0">
                <a:latin typeface="Times New Roman"/>
                <a:cs typeface="Times New Roman"/>
              </a:rPr>
              <a:t>Ls</a:t>
            </a:r>
            <a:r>
              <a:rPr lang="en-US" sz="2400" b="1" dirty="0" smtClean="0">
                <a:latin typeface="Times New Roman"/>
                <a:cs typeface="Times New Roman"/>
              </a:rPr>
              <a:t>/</a:t>
            </a:r>
            <a:r>
              <a:rPr lang="el-GR" sz="2400" b="1" dirty="0">
                <a:latin typeface="Times New Roman"/>
                <a:cs typeface="Times New Roman"/>
              </a:rPr>
              <a:t>π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48250" y="393700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</a:t>
            </a:r>
            <a:r>
              <a:rPr lang="en-US" sz="2000" baseline="-25000" dirty="0" err="1" smtClean="0"/>
              <a:t>davg</a:t>
            </a:r>
            <a:r>
              <a:rPr lang="en-US" sz="2000" dirty="0" smtClean="0"/>
              <a:t>=0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44110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µ=0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00" y="4517677"/>
            <a:ext cx="80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µ= </a:t>
            </a:r>
            <a:r>
              <a:rPr lang="el-GR" sz="2400" b="1" dirty="0">
                <a:latin typeface="Times New Roman"/>
                <a:cs typeface="Times New Roman"/>
              </a:rPr>
              <a:t>π </a:t>
            </a:r>
            <a:endParaRPr lang="en-US" sz="2400" baseline="-25000" dirty="0"/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048250" y="148031"/>
            <a:ext cx="3790950" cy="1090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pic>
      <p:sp>
        <p:nvSpPr>
          <p:cNvPr id="15" name="TextBox 12"/>
          <p:cNvSpPr txBox="1"/>
          <p:nvPr/>
        </p:nvSpPr>
        <p:spPr>
          <a:xfrm>
            <a:off x="4209855" y="493116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err="1" smtClean="0"/>
              <a:t>V</a:t>
            </a:r>
            <a:r>
              <a:rPr lang="en-US" sz="2000" i="1" baseline="-25000" dirty="0" err="1" smtClean="0"/>
              <a:t>davg</a:t>
            </a:r>
            <a:endParaRPr lang="en-US" sz="2000" i="1" baseline="-25000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713499"/>
              </p:ext>
            </p:extLst>
          </p:nvPr>
        </p:nvGraphicFramePr>
        <p:xfrm>
          <a:off x="2012950" y="1095375"/>
          <a:ext cx="12287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4" name="Equation" r:id="rId8" imgW="469800" imgH="431640" progId="Equation.3">
                  <p:embed/>
                </p:oleObj>
              </mc:Choice>
              <mc:Fallback>
                <p:oleObj name="Equation" r:id="rId8" imgW="469800" imgH="431640" progId="Equation.3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1095375"/>
                        <a:ext cx="12287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4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r>
              <a:rPr lang="en-US" dirty="0" smtClean="0"/>
              <a:t>1.	A single phase uncontrolled </a:t>
            </a:r>
            <a:r>
              <a:rPr lang="en-US" dirty="0"/>
              <a:t>bridge </a:t>
            </a:r>
            <a:r>
              <a:rPr lang="en-US" dirty="0" smtClean="0"/>
              <a:t>rectifier 	connected to a </a:t>
            </a:r>
            <a:r>
              <a:rPr lang="en-US" dirty="0"/>
              <a:t>120V </a:t>
            </a:r>
            <a:r>
              <a:rPr lang="en-US" dirty="0" smtClean="0"/>
              <a:t>ac </a:t>
            </a:r>
            <a:r>
              <a:rPr lang="en-US" dirty="0"/>
              <a:t>source </a:t>
            </a:r>
            <a:r>
              <a:rPr lang="en-US" dirty="0" smtClean="0"/>
              <a:t>supplies a 	constant load current of 10A.</a:t>
            </a:r>
          </a:p>
          <a:p>
            <a:pPr marL="457200" lvl="1" indent="0">
              <a:buNone/>
            </a:pPr>
            <a:r>
              <a:rPr lang="en-US" dirty="0" smtClean="0"/>
              <a:t>a. If L</a:t>
            </a:r>
            <a:r>
              <a:rPr lang="en-US" baseline="-25000" dirty="0" smtClean="0"/>
              <a:t>s </a:t>
            </a:r>
            <a:r>
              <a:rPr lang="en-US" dirty="0" smtClean="0"/>
              <a:t>=0, find average output voltage and 	average output power. Plot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and i</a:t>
            </a:r>
            <a:r>
              <a:rPr lang="en-US" baseline="-25000" dirty="0" smtClean="0"/>
              <a:t>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b. </a:t>
            </a:r>
            <a:r>
              <a:rPr lang="en-US" dirty="0"/>
              <a:t>If L</a:t>
            </a:r>
            <a:r>
              <a:rPr lang="en-US" baseline="-25000" dirty="0"/>
              <a:t>s </a:t>
            </a:r>
            <a:r>
              <a:rPr lang="en-US" dirty="0" smtClean="0"/>
              <a:t>=5mH, </a:t>
            </a:r>
            <a:r>
              <a:rPr lang="en-US" dirty="0"/>
              <a:t>find average output voltage and </a:t>
            </a:r>
            <a:r>
              <a:rPr lang="en-US" dirty="0" smtClean="0"/>
              <a:t>	average </a:t>
            </a:r>
            <a:r>
              <a:rPr lang="en-US" dirty="0"/>
              <a:t>output </a:t>
            </a:r>
            <a:r>
              <a:rPr lang="en-US" dirty="0" smtClean="0"/>
              <a:t>power and overlap angle.</a:t>
            </a:r>
          </a:p>
          <a:p>
            <a:r>
              <a:rPr lang="en-US" dirty="0"/>
              <a:t> </a:t>
            </a:r>
            <a:r>
              <a:rPr lang="en-US" dirty="0" smtClean="0"/>
              <a:t>	Plot </a:t>
            </a:r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 and </a:t>
            </a:r>
            <a:r>
              <a:rPr lang="en-US" dirty="0" smtClean="0"/>
              <a:t>i</a:t>
            </a:r>
            <a:r>
              <a:rPr lang="en-US" baseline="-25000" dirty="0" smtClean="0"/>
              <a:t>s</a:t>
            </a:r>
          </a:p>
          <a:p>
            <a:r>
              <a:rPr lang="en-US" dirty="0" smtClean="0"/>
              <a:t>2.  Repeat the above question if input ac source is of square wave with an amplitude of 200V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Bridge Rectifier with R-L-E load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350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676400"/>
            <a:ext cx="44767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" y="6096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  </a:t>
            </a:r>
            <a:r>
              <a:rPr lang="en-US" sz="2800" b="1" u="sng" dirty="0" smtClean="0">
                <a:solidFill>
                  <a:srgbClr val="00B050"/>
                </a:solidFill>
              </a:rPr>
              <a:t>Continuous current mode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8975" y="16594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3276600" y="1754743"/>
            <a:ext cx="228600" cy="27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14675" y="165949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6" y="1066801"/>
            <a:ext cx="8685213" cy="5791199"/>
          </a:xfrm>
        </p:spPr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</a:rPr>
              <a:t>0  - ∏</a:t>
            </a:r>
            <a:r>
              <a:rPr lang="en-US" dirty="0" smtClean="0">
                <a:solidFill>
                  <a:srgbClr val="00B050"/>
                </a:solidFill>
              </a:rPr>
              <a:t>   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b="1" baseline="-25000" dirty="0" smtClean="0">
                <a:solidFill>
                  <a:srgbClr val="00B050"/>
                </a:solidFill>
              </a:rPr>
              <a:t>1 </a:t>
            </a:r>
            <a:r>
              <a:rPr lang="en-US" b="1" dirty="0" smtClean="0">
                <a:solidFill>
                  <a:srgbClr val="00B050"/>
                </a:solidFill>
              </a:rPr>
              <a:t>and D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conduct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 reverses instantaneously from –I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to +I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0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 = </a:t>
            </a:r>
            <a:r>
              <a:rPr lang="en-US" dirty="0" err="1" smtClean="0">
                <a:solidFill>
                  <a:srgbClr val="C00000"/>
                </a:solidFill>
              </a:rPr>
              <a:t>v</a:t>
            </a:r>
            <a:r>
              <a:rPr lang="en-US" baseline="-25000" dirty="0" err="1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endParaRPr lang="en-US" baseline="-25000" dirty="0" smtClean="0">
              <a:solidFill>
                <a:srgbClr val="C00000"/>
              </a:solidFill>
            </a:endParaRPr>
          </a:p>
          <a:p>
            <a:endParaRPr lang="en-US" baseline="-25000" dirty="0" smtClean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u="sng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At </a:t>
            </a:r>
            <a:r>
              <a:rPr lang="el-GR" b="1" dirty="0" smtClean="0">
                <a:solidFill>
                  <a:srgbClr val="00B050"/>
                </a:solidFill>
              </a:rPr>
              <a:t>ω</a:t>
            </a:r>
            <a:r>
              <a:rPr lang="en-US" b="1" dirty="0" smtClean="0">
                <a:solidFill>
                  <a:srgbClr val="00B050"/>
                </a:solidFill>
              </a:rPr>
              <a:t>t = </a:t>
            </a:r>
            <a:r>
              <a:rPr lang="el-GR" b="1" dirty="0" smtClean="0">
                <a:solidFill>
                  <a:srgbClr val="00B050"/>
                </a:solidFill>
              </a:rPr>
              <a:t>π</a:t>
            </a:r>
            <a:r>
              <a:rPr lang="en-US" b="1" dirty="0" smtClean="0">
                <a:solidFill>
                  <a:srgbClr val="00B050"/>
                </a:solidFill>
              </a:rPr>
              <a:t>,       i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= I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=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endParaRPr lang="en-US" baseline="-25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8125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441205"/>
              </p:ext>
            </p:extLst>
          </p:nvPr>
        </p:nvGraphicFramePr>
        <p:xfrm>
          <a:off x="2133600" y="2667000"/>
          <a:ext cx="44164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37" name="Equation" r:id="rId3" imgW="2311400" imgH="393700" progId="Equation.3">
                  <p:embed/>
                </p:oleObj>
              </mc:Choice>
              <mc:Fallback>
                <p:oleObj name="Equation" r:id="rId3" imgW="2311400" imgH="393700" progId="Equation.3">
                  <p:embed/>
                  <p:pic>
                    <p:nvPicPr>
                      <p:cNvPr id="0" name="Picture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67000"/>
                        <a:ext cx="44164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/>
          <p:cNvGraphicFramePr>
            <a:graphicFrameLocks noChangeAspect="1"/>
          </p:cNvGraphicFramePr>
          <p:nvPr/>
        </p:nvGraphicFramePr>
        <p:xfrm>
          <a:off x="1600200" y="3581400"/>
          <a:ext cx="10191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38" name="Equation" r:id="rId5" imgW="533169" imgH="228501" progId="Equation.3">
                  <p:embed/>
                </p:oleObj>
              </mc:Choice>
              <mc:Fallback>
                <p:oleObj name="Equation" r:id="rId5" imgW="533169" imgH="228501" progId="Equation.3">
                  <p:embed/>
                  <p:pic>
                    <p:nvPicPr>
                      <p:cNvPr id="0" name="Picture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10191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2819400" y="327660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39" name="Equation" r:id="rId7" imgW="1993900" imgH="431800" progId="Equation.3">
                  <p:embed/>
                </p:oleObj>
              </mc:Choice>
              <mc:Fallback>
                <p:oleObj name="Equation" r:id="rId7" imgW="1993900" imgH="431800" progId="Equation.3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381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/>
        </p:nvGraphicFramePr>
        <p:xfrm>
          <a:off x="6934200" y="3962400"/>
          <a:ext cx="20621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40" name="Equation" r:id="rId9" imgW="1079500" imgH="279400" progId="Equation.3">
                  <p:embed/>
                </p:oleObj>
              </mc:Choice>
              <mc:Fallback>
                <p:oleObj name="Equation" r:id="rId9" imgW="1079500" imgH="279400" progId="Equation.3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2062163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7543800" y="4800600"/>
          <a:ext cx="14319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41" name="Equation" r:id="rId11" imgW="748975" imgH="241195" progId="Equation.3">
                  <p:embed/>
                </p:oleObj>
              </mc:Choice>
              <mc:Fallback>
                <p:oleObj name="Equation" r:id="rId11" imgW="748975" imgH="241195" progId="Equation.3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00600"/>
                        <a:ext cx="14319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50112"/>
              </p:ext>
            </p:extLst>
          </p:nvPr>
        </p:nvGraphicFramePr>
        <p:xfrm>
          <a:off x="2133600" y="5765778"/>
          <a:ext cx="3055937" cy="1082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642" name="Equation" r:id="rId13" imgW="1600200" imgH="508000" progId="Equation.3">
                  <p:embed/>
                </p:oleObj>
              </mc:Choice>
              <mc:Fallback>
                <p:oleObj name="Equation" r:id="rId13" imgW="1600200" imgH="508000" progId="Equation.3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65778"/>
                        <a:ext cx="3055937" cy="1082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34200" y="0"/>
            <a:ext cx="2209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8610600" y="66675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72500" y="-6453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9400" y="594360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rgbClr val="00B050"/>
                </a:solidFill>
              </a:rPr>
              <a:t>i</a:t>
            </a:r>
            <a:r>
              <a:rPr lang="en-US" sz="2800" i="1" baseline="-25000" dirty="0" smtClean="0">
                <a:solidFill>
                  <a:srgbClr val="00B050"/>
                </a:solidFill>
              </a:rPr>
              <a:t>d</a:t>
            </a:r>
            <a:r>
              <a:rPr lang="en-US" sz="2800" i="1" dirty="0" smtClean="0">
                <a:solidFill>
                  <a:srgbClr val="00B050"/>
                </a:solidFill>
              </a:rPr>
              <a:t> =</a:t>
            </a:r>
            <a:endParaRPr lang="en-US" sz="2800" i="1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315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200400"/>
            <a:ext cx="662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" y="5067300"/>
            <a:ext cx="76962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895600"/>
            <a:ext cx="4686300" cy="3810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590800" y="6248400"/>
            <a:ext cx="4191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8200" y="13716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7700" y="130123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3581400" y="2971800"/>
            <a:ext cx="152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4671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857250" y="54864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0100" y="549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Discontinuous current mode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534400" cy="45259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The diode starts to conduct at </a:t>
            </a:r>
            <a:r>
              <a:rPr lang="el-GR" sz="28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ω</a:t>
            </a:r>
            <a:r>
              <a:rPr lang="en-US" sz="28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t = </a:t>
            </a:r>
            <a:r>
              <a:rPr lang="el-GR" sz="2800" b="1" dirty="0" smtClean="0">
                <a:solidFill>
                  <a:srgbClr val="00B050"/>
                </a:solidFill>
              </a:rPr>
              <a:t>α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Grp="1"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9144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15240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2362200"/>
            <a:ext cx="5257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438400" y="1676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581400"/>
            <a:ext cx="2114550" cy="381000"/>
          </a:xfrm>
          <a:prstGeom prst="rect">
            <a:avLst/>
          </a:prstGeom>
          <a:noFill/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14600" y="4114800"/>
            <a:ext cx="48768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2000" y="5562600"/>
            <a:ext cx="7010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6369" name="Object 6"/>
          <p:cNvGraphicFramePr>
            <a:graphicFrameLocks noChangeAspect="1"/>
          </p:cNvGraphicFramePr>
          <p:nvPr/>
        </p:nvGraphicFramePr>
        <p:xfrm>
          <a:off x="3597275" y="1543050"/>
          <a:ext cx="17954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4" name="Equation" r:id="rId9" imgW="939392" imgH="253890" progId="Equation.3">
                  <p:embed/>
                </p:oleObj>
              </mc:Choice>
              <mc:Fallback>
                <p:oleObj name="Equation" r:id="rId9" imgW="939392" imgH="25389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543050"/>
                        <a:ext cx="17954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9"/>
          <p:cNvSpPr txBox="1"/>
          <p:nvPr/>
        </p:nvSpPr>
        <p:spPr>
          <a:xfrm>
            <a:off x="600075" y="5879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3" name="Rectangle 2"/>
          <p:cNvSpPr/>
          <p:nvPr/>
        </p:nvSpPr>
        <p:spPr>
          <a:xfrm>
            <a:off x="8305800" y="83820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9"/>
          <p:cNvSpPr txBox="1"/>
          <p:nvPr/>
        </p:nvSpPr>
        <p:spPr>
          <a:xfrm>
            <a:off x="8382000" y="697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1371600" y="287655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9"/>
          <p:cNvSpPr txBox="1"/>
          <p:nvPr/>
        </p:nvSpPr>
        <p:spPr>
          <a:xfrm>
            <a:off x="1257300" y="28061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2286000" y="36576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9"/>
          <p:cNvSpPr txBox="1"/>
          <p:nvPr/>
        </p:nvSpPr>
        <p:spPr>
          <a:xfrm>
            <a:off x="2209800" y="357032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838200" y="5949434"/>
            <a:ext cx="228600" cy="2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3" grpId="0"/>
      <p:bldP spid="19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381000"/>
            <a:ext cx="2114550" cy="381000"/>
          </a:xfrm>
          <a:prstGeom prst="rect">
            <a:avLst/>
          </a:prstGeo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1219200"/>
            <a:ext cx="6096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286000"/>
            <a:ext cx="3295650" cy="67627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3276600"/>
            <a:ext cx="60960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3000" y="47244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l-GR" sz="2400" dirty="0" smtClean="0">
                <a:latin typeface="Times New Roman"/>
                <a:cs typeface="Times New Roman"/>
              </a:rPr>
              <a:t>β</a:t>
            </a:r>
            <a:r>
              <a:rPr lang="en-US" sz="2400" dirty="0" smtClean="0">
                <a:latin typeface="Times New Roman"/>
                <a:cs typeface="Times New Roman"/>
              </a:rPr>
              <a:t> can found from the above relation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798995"/>
              </p:ext>
            </p:extLst>
          </p:nvPr>
        </p:nvGraphicFramePr>
        <p:xfrm>
          <a:off x="7239000" y="3422650"/>
          <a:ext cx="1143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101" name="Equation" r:id="rId7" imgW="622080" imgH="444240" progId="Equation.3">
                  <p:embed/>
                </p:oleObj>
              </mc:Choice>
              <mc:Fallback>
                <p:oleObj name="Equation" r:id="rId7" imgW="622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3422650"/>
                        <a:ext cx="11430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0" y="457200"/>
            <a:ext cx="228600" cy="29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extBox 9"/>
          <p:cNvSpPr txBox="1"/>
          <p:nvPr/>
        </p:nvSpPr>
        <p:spPr>
          <a:xfrm>
            <a:off x="2209800" y="40957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</a:t>
            </a:r>
            <a:r>
              <a:rPr lang="en-US" i="1" baseline="-25000" dirty="0" smtClean="0"/>
              <a:t>d</a:t>
            </a:r>
            <a:endParaRPr lang="en-US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06562"/>
          </a:xfrm>
        </p:spPr>
        <p:txBody>
          <a:bodyPr>
            <a:normAutofit fontScale="90000"/>
          </a:bodyPr>
          <a:lstStyle/>
          <a:p>
            <a:r>
              <a:rPr lang="en-US" sz="3600" u="sng" dirty="0" smtClean="0"/>
              <a:t/>
            </a:r>
            <a:br>
              <a:rPr lang="en-US" sz="3600" u="sng" dirty="0" smtClean="0"/>
            </a:br>
            <a:r>
              <a:rPr lang="en-US" sz="3600" u="sng" dirty="0" smtClean="0"/>
              <a:t/>
            </a:r>
            <a:br>
              <a:rPr lang="en-US" sz="3600" u="sng" dirty="0" smtClean="0"/>
            </a:br>
            <a:r>
              <a:rPr lang="en-US" sz="3600" u="sng" dirty="0" smtClean="0"/>
              <a:t>Diode Bridge rectifier with a Capacitor Filter</a:t>
            </a:r>
            <a:br>
              <a:rPr lang="en-US" sz="3600" u="sng" dirty="0" smtClean="0"/>
            </a:br>
            <a:r>
              <a:rPr lang="en-US" sz="3600" dirty="0" smtClean="0"/>
              <a:t>(</a:t>
            </a:r>
            <a:r>
              <a:rPr lang="en-US" sz="2200" dirty="0" smtClean="0">
                <a:solidFill>
                  <a:schemeClr val="accent2"/>
                </a:solidFill>
              </a:rPr>
              <a:t>approximately constant potential at dc load side)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7" name="Picture 4" descr="~AUT009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191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0" y="1752600"/>
            <a:ext cx="403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>
                <a:solidFill>
                  <a:schemeClr val="tx2"/>
                </a:solidFill>
              </a:rPr>
              <a:t>The previously charged capacitor filters the rectified voltage to make </a:t>
            </a:r>
            <a:r>
              <a:rPr lang="en-US" sz="2000" b="1" dirty="0" err="1" smtClean="0">
                <a:solidFill>
                  <a:schemeClr val="tx2"/>
                </a:solidFill>
              </a:rPr>
              <a:t>v</a:t>
            </a:r>
            <a:r>
              <a:rPr lang="en-US" sz="2000" b="1" baseline="-25000" dirty="0" err="1" smtClean="0">
                <a:solidFill>
                  <a:schemeClr val="tx2"/>
                </a:solidFill>
              </a:rPr>
              <a:t>d</a:t>
            </a:r>
            <a:r>
              <a:rPr lang="en-US" sz="2000" b="1" dirty="0" smtClean="0">
                <a:solidFill>
                  <a:schemeClr val="tx2"/>
                </a:solidFill>
              </a:rPr>
              <a:t> smooth.   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en-US" sz="2000" b="1" dirty="0" smtClean="0">
                <a:solidFill>
                  <a:srgbClr val="00B050"/>
                </a:solidFill>
              </a:rPr>
              <a:t>This voltage is used as the input for inverter or dc-dc converter</a:t>
            </a:r>
          </a:p>
          <a:p>
            <a:pPr algn="just"/>
            <a:endParaRPr lang="en-US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000" b="1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</a:t>
            </a:r>
            <a:r>
              <a:rPr lang="en-US" sz="2000" b="1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/R is the current through load resistor.</a:t>
            </a:r>
          </a:p>
          <a:p>
            <a:pPr algn="just"/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=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r>
              <a:rPr lang="en-US" sz="20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+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R</a:t>
            </a:r>
            <a:endParaRPr lang="en-US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455194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28900" y="2438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endParaRPr lang="en-US" baseline="-25000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2807494" y="24765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l-GR" dirty="0" smtClean="0"/>
              <a:t>θ</a:t>
            </a:r>
            <a:r>
              <a:rPr lang="en-US" baseline="-25000" dirty="0" smtClean="0"/>
              <a:t>1</a:t>
            </a:r>
            <a:r>
              <a:rPr lang="en-US" dirty="0" smtClean="0"/>
              <a:t>/</a:t>
            </a:r>
            <a:r>
              <a:rPr lang="el-GR" dirty="0" smtClean="0"/>
              <a:t>ω</a:t>
            </a:r>
            <a:r>
              <a:rPr lang="en-US" dirty="0" smtClean="0"/>
              <a:t> 		 and		 t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l-GR" dirty="0" smtClean="0"/>
              <a:t>θ</a:t>
            </a:r>
            <a:r>
              <a:rPr lang="en-US" baseline="-25000" dirty="0" smtClean="0"/>
              <a:t>4</a:t>
            </a:r>
            <a:r>
              <a:rPr lang="en-US" dirty="0" smtClean="0"/>
              <a:t>/</a:t>
            </a:r>
            <a:r>
              <a:rPr lang="el-GR" dirty="0" smtClean="0"/>
              <a:t>ω 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t</a:t>
            </a:r>
            <a:r>
              <a:rPr lang="en-US" u="sng" baseline="-25000" dirty="0" smtClean="0">
                <a:solidFill>
                  <a:srgbClr val="FF0000"/>
                </a:solidFill>
              </a:rPr>
              <a:t>1</a:t>
            </a:r>
            <a:r>
              <a:rPr lang="en-US" u="sng" dirty="0" smtClean="0">
                <a:solidFill>
                  <a:srgbClr val="FF0000"/>
                </a:solidFill>
              </a:rPr>
              <a:t>  &lt;   t   &lt; t</a:t>
            </a:r>
            <a:r>
              <a:rPr lang="en-US" u="sng" baseline="-25000" dirty="0" smtClean="0">
                <a:solidFill>
                  <a:srgbClr val="FF0000"/>
                </a:solidFill>
              </a:rPr>
              <a:t>4</a:t>
            </a:r>
            <a:r>
              <a:rPr lang="en-US" u="sng" dirty="0" smtClean="0">
                <a:solidFill>
                  <a:srgbClr val="FF000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s</a:t>
            </a:r>
            <a:r>
              <a:rPr lang="en-US" baseline="-25000" dirty="0" smtClean="0"/>
              <a:t>   	</a:t>
            </a:r>
            <a:r>
              <a:rPr lang="en-US" dirty="0" smtClean="0"/>
              <a:t>=   	R</a:t>
            </a:r>
            <a:r>
              <a:rPr lang="en-US" baseline="-25000" dirty="0" smtClean="0"/>
              <a:t>s</a:t>
            </a:r>
            <a:r>
              <a:rPr lang="en-US" dirty="0" smtClean="0"/>
              <a:t> i</a:t>
            </a:r>
            <a:r>
              <a:rPr lang="en-US" baseline="-25000" dirty="0" smtClean="0"/>
              <a:t>d</a:t>
            </a:r>
            <a:r>
              <a:rPr lang="en-US" dirty="0" smtClean="0"/>
              <a:t> + L</a:t>
            </a:r>
            <a:r>
              <a:rPr lang="en-US" baseline="-25000" dirty="0" smtClean="0"/>
              <a:t>s</a:t>
            </a:r>
            <a:r>
              <a:rPr lang="en-US" dirty="0" smtClean="0"/>
              <a:t> di</a:t>
            </a:r>
            <a:r>
              <a:rPr lang="en-US" baseline="-25000" dirty="0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		 i</a:t>
            </a:r>
            <a:r>
              <a:rPr lang="en-US" baseline="-25000" dirty="0" smtClean="0"/>
              <a:t>d    	</a:t>
            </a:r>
            <a:r>
              <a:rPr lang="en-US" dirty="0" smtClean="0"/>
              <a:t>=   	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baseline="-25000" dirty="0" err="1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+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load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066800" y="4724400"/>
          <a:ext cx="139700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8" name="Equation" r:id="rId3" imgW="533169" imgH="787058" progId="Equation.3">
                  <p:embed/>
                </p:oleObj>
              </mc:Choice>
              <mc:Fallback>
                <p:oleObj name="Equation" r:id="rId3" imgW="533169" imgH="787058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139700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90800" y="4572000"/>
          <a:ext cx="52212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29" name="Equation" r:id="rId5" imgW="1993900" imgH="863600" progId="Equation.3">
                  <p:embed/>
                </p:oleObj>
              </mc:Choice>
              <mc:Fallback>
                <p:oleObj name="Equation" r:id="rId5" imgW="1993900" imgH="863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52212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Performance parameters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60437"/>
                <a:ext cx="8610600" cy="589756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Average value of output voltage   </a:t>
                </a:r>
                <a:r>
                  <a:rPr lang="en-US" sz="2400" b="1" dirty="0" err="1" smtClean="0">
                    <a:solidFill>
                      <a:srgbClr val="00B050"/>
                    </a:solidFill>
                  </a:rPr>
                  <a:t>V</a:t>
                </a:r>
                <a:r>
                  <a:rPr lang="en-US" sz="2400" b="1" baseline="-25000" dirty="0" err="1" smtClean="0">
                    <a:solidFill>
                      <a:srgbClr val="00B050"/>
                    </a:solidFill>
                  </a:rPr>
                  <a:t>davg</a:t>
                </a:r>
                <a:endParaRPr lang="en-US" sz="2400" baseline="-25000" dirty="0" smtClean="0"/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             V</a:t>
                </a:r>
                <a:r>
                  <a:rPr lang="en-US" sz="2400" baseline="-25000" dirty="0" smtClean="0">
                    <a:solidFill>
                      <a:srgbClr val="C00000"/>
                    </a:solidFill>
                  </a:rPr>
                  <a:t>davg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=</a:t>
                </a:r>
              </a:p>
              <a:p>
                <a:pPr>
                  <a:buNone/>
                </a:pPr>
                <a:r>
                  <a:rPr lang="en-US" sz="2400" b="0" dirty="0" smtClean="0">
                    <a:solidFill>
                      <a:srgbClr val="00B0F0"/>
                    </a:solidFill>
                  </a:rPr>
                  <a:t>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π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/>
                          </a:rPr>
                          <m:t>π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400" b="0" i="1" baseline="-25000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endParaRPr lang="en-US" sz="2400" b="0" i="1" dirty="0" smtClean="0">
                  <a:latin typeface="Cambria Math"/>
                </a:endParaRPr>
              </a:p>
              <a:p>
                <a:pPr>
                  <a:buNone/>
                </a:pPr>
                <a:r>
                  <a:rPr lang="en-US" sz="2400" dirty="0" smtClean="0">
                    <a:solidFill>
                      <a:srgbClr val="00B0F0"/>
                    </a:solidFill>
                  </a:rPr>
                  <a:t>                   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π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l-GR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π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sz="2400" i="1" baseline="-2500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nary>
                          <m:nary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π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π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</m:nary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>
                  <a:buNone/>
                </a:pPr>
                <a:r>
                  <a:rPr lang="en-US" sz="2400" dirty="0" smtClean="0"/>
                  <a:t>		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Average load current   </a:t>
                </a:r>
                <a:r>
                  <a:rPr lang="en-US" sz="2400" b="1" dirty="0" err="1" smtClean="0">
                    <a:solidFill>
                      <a:srgbClr val="C00000"/>
                    </a:solidFill>
                  </a:rPr>
                  <a:t>I</a:t>
                </a:r>
                <a:r>
                  <a:rPr lang="en-US" sz="2400" b="1" baseline="-25000" dirty="0" err="1" smtClean="0">
                    <a:solidFill>
                      <a:srgbClr val="C00000"/>
                    </a:solidFill>
                  </a:rPr>
                  <a:t>davg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=</a:t>
                </a:r>
              </a:p>
              <a:p>
                <a:endParaRPr lang="en-US" sz="2400" b="1" dirty="0" smtClean="0">
                  <a:solidFill>
                    <a:srgbClr val="0070C0"/>
                  </a:solidFill>
                </a:endParaRPr>
              </a:p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Peak load current  = 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 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Peak current rating of diode </a:t>
                </a:r>
                <a:r>
                  <a:rPr lang="en-US" sz="2400" dirty="0" smtClean="0"/>
                  <a:t>=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60437"/>
                <a:ext cx="8610600" cy="5897563"/>
              </a:xfrm>
              <a:blipFill rotWithShape="1">
                <a:blip r:embed="rId3"/>
                <a:stretch>
                  <a:fillRect l="-920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-19050" y="1209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5205412"/>
            <a:ext cx="647700" cy="752475"/>
          </a:xfrm>
          <a:prstGeom prst="rect">
            <a:avLst/>
          </a:prstGeom>
          <a:noFill/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724400" y="3124200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5" name="Equation" r:id="rId5" imgW="723586" imgH="431613" progId="Equation.3">
                  <p:embed/>
                </p:oleObj>
              </mc:Choice>
              <mc:Fallback>
                <p:oleObj name="Equation" r:id="rId5" imgW="723586" imgH="431613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228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056318"/>
              </p:ext>
            </p:extLst>
          </p:nvPr>
        </p:nvGraphicFramePr>
        <p:xfrm>
          <a:off x="714375" y="2971800"/>
          <a:ext cx="3886200" cy="1047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6" name="Equation" r:id="rId7" imgW="1587240" imgH="482400" progId="Equation.3">
                  <p:embed/>
                </p:oleObj>
              </mc:Choice>
              <mc:Fallback>
                <p:oleObj name="Equation" r:id="rId7" imgW="1587240" imgH="4824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71800"/>
                        <a:ext cx="3886200" cy="1047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51948"/>
              </p:ext>
            </p:extLst>
          </p:nvPr>
        </p:nvGraphicFramePr>
        <p:xfrm>
          <a:off x="4407693" y="4303931"/>
          <a:ext cx="1243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7" name="Equation" r:id="rId9" imgW="393529" imgH="431613" progId="Equation.3">
                  <p:embed/>
                </p:oleObj>
              </mc:Choice>
              <mc:Fallback>
                <p:oleObj name="Equation" r:id="rId9" imgW="393529" imgH="431613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93" y="4303931"/>
                        <a:ext cx="12430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6105525"/>
            <a:ext cx="647700" cy="752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76900" y="4518541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= Average current rating of diode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t</a:t>
            </a:r>
            <a:r>
              <a:rPr lang="en-US" u="sng" baseline="-25000" dirty="0" smtClean="0">
                <a:solidFill>
                  <a:srgbClr val="FF0000"/>
                </a:solidFill>
              </a:rPr>
              <a:t>4</a:t>
            </a:r>
            <a:r>
              <a:rPr lang="en-US" u="sng" dirty="0" smtClean="0">
                <a:solidFill>
                  <a:srgbClr val="FF0000"/>
                </a:solidFill>
              </a:rPr>
              <a:t>  &lt;   t   &lt; 	t</a:t>
            </a:r>
            <a:r>
              <a:rPr lang="en-US" u="sng" baseline="-25000" dirty="0" smtClean="0">
                <a:solidFill>
                  <a:srgbClr val="FF0000"/>
                </a:solidFill>
              </a:rPr>
              <a:t>1</a:t>
            </a:r>
            <a:r>
              <a:rPr lang="en-US" u="sng" dirty="0" smtClean="0">
                <a:solidFill>
                  <a:srgbClr val="FF0000"/>
                </a:solidFill>
              </a:rPr>
              <a:t>+T/2  </a:t>
            </a:r>
            <a:r>
              <a:rPr lang="en-US" dirty="0" smtClean="0">
                <a:solidFill>
                  <a:srgbClr val="FF0000"/>
                </a:solidFill>
              </a:rPr>
              <a:t>   All Diodes are off</a:t>
            </a:r>
          </a:p>
          <a:p>
            <a:pPr>
              <a:buNone/>
            </a:pPr>
            <a:endParaRPr lang="en-US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			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dv</a:t>
            </a:r>
            <a:r>
              <a:rPr lang="en-US" baseline="-25000" dirty="0" err="1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baseline="-25000" dirty="0" smtClean="0"/>
              <a:t>   	</a:t>
            </a:r>
            <a:r>
              <a:rPr lang="en-US" dirty="0" smtClean="0"/>
              <a:t>=   -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R</a:t>
            </a:r>
            <a:r>
              <a:rPr lang="en-US" baseline="-25000" dirty="0" err="1" smtClean="0"/>
              <a:t>load</a:t>
            </a:r>
            <a:endParaRPr lang="en-US" baseline="-25000" dirty="0" smtClean="0"/>
          </a:p>
          <a:p>
            <a:pPr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dv</a:t>
            </a:r>
            <a:r>
              <a:rPr lang="en-US" baseline="-25000" dirty="0" err="1" smtClean="0"/>
              <a:t>d</a:t>
            </a:r>
            <a:r>
              <a:rPr lang="en-US" dirty="0" smtClean="0"/>
              <a:t>/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baseline="-25000" dirty="0" smtClean="0"/>
              <a:t>   	</a:t>
            </a:r>
            <a:r>
              <a:rPr lang="en-US" dirty="0" smtClean="0"/>
              <a:t>=   -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/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</a:t>
            </a:r>
            <a:r>
              <a:rPr lang="en-US" baseline="-25000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load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(</a:t>
            </a:r>
            <a:r>
              <a:rPr lang="en-US" sz="2400" dirty="0" smtClean="0"/>
              <a:t>t</a:t>
            </a:r>
            <a:r>
              <a:rPr lang="en-US" dirty="0" smtClean="0"/>
              <a:t>)</a:t>
            </a:r>
            <a:r>
              <a:rPr lang="en-US" baseline="-25000" dirty="0" smtClean="0"/>
              <a:t>	</a:t>
            </a:r>
            <a:r>
              <a:rPr lang="en-US" dirty="0" smtClean="0"/>
              <a:t>=  </a:t>
            </a:r>
          </a:p>
          <a:p>
            <a:pPr>
              <a:buNone/>
            </a:pPr>
            <a:r>
              <a:rPr lang="en-US" dirty="0" smtClean="0"/>
              <a:t>				  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 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4</a:t>
            </a:r>
            <a:r>
              <a:rPr lang="en-US" dirty="0" smtClean="0"/>
              <a:t>)    e</a:t>
            </a:r>
            <a:r>
              <a:rPr lang="en-US" baseline="30000" dirty="0" smtClean="0"/>
              <a:t>-(t-t4) </a:t>
            </a:r>
            <a:r>
              <a:rPr lang="en-US" baseline="30000" dirty="0" err="1" smtClean="0"/>
              <a:t>C</a:t>
            </a:r>
            <a:r>
              <a:rPr lang="en-US" baseline="-25000" dirty="0" err="1" smtClean="0"/>
              <a:t>d</a:t>
            </a:r>
            <a:r>
              <a:rPr lang="en-US" baseline="-25000" dirty="0" smtClean="0"/>
              <a:t> </a:t>
            </a:r>
            <a:r>
              <a:rPr lang="en-US" baseline="30000" dirty="0" err="1" smtClean="0"/>
              <a:t>R</a:t>
            </a:r>
            <a:r>
              <a:rPr lang="en-US" baseline="-25000" dirty="0" err="1" smtClean="0"/>
              <a:t>load</a:t>
            </a:r>
            <a:r>
              <a:rPr lang="en-US" baseline="30000" dirty="0" smtClean="0"/>
              <a:t> </a:t>
            </a:r>
            <a:r>
              <a:rPr lang="en-US" baseline="-25000" dirty="0" smtClean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Course Outcome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19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rgbClr val="00B050"/>
                </a:solidFill>
              </a:rPr>
              <a:t>CO1:</a:t>
            </a:r>
            <a:r>
              <a:rPr lang="en-US" sz="2800" dirty="0">
                <a:solidFill>
                  <a:srgbClr val="00B050"/>
                </a:solidFill>
              </a:rPr>
              <a:t>Acquire knowledge about analysis and design of various types of DC Chopper </a:t>
            </a:r>
            <a:r>
              <a:rPr lang="en-US" sz="2800" dirty="0" smtClean="0">
                <a:solidFill>
                  <a:srgbClr val="00B050"/>
                </a:solidFill>
              </a:rPr>
              <a:t>circuits</a:t>
            </a:r>
          </a:p>
          <a:p>
            <a:pPr algn="just"/>
            <a:endParaRPr lang="en-US" sz="28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F0"/>
                </a:solidFill>
              </a:rPr>
              <a:t>CO2</a:t>
            </a:r>
            <a:r>
              <a:rPr lang="en-US" sz="2800" b="1" dirty="0">
                <a:solidFill>
                  <a:srgbClr val="00B0F0"/>
                </a:solidFill>
              </a:rPr>
              <a:t>: </a:t>
            </a:r>
            <a:r>
              <a:rPr lang="en-US" sz="2800" dirty="0">
                <a:solidFill>
                  <a:srgbClr val="00B0F0"/>
                </a:solidFill>
              </a:rPr>
              <a:t>Acquire knowledge about harmonic analysis and filter circuit design of uncontrolled rectifiers</a:t>
            </a:r>
          </a:p>
          <a:p>
            <a:pPr algn="just"/>
            <a:endParaRPr lang="en-US" sz="28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7030A0"/>
                </a:solidFill>
              </a:rPr>
              <a:t>CO3</a:t>
            </a:r>
            <a:r>
              <a:rPr lang="en-US" sz="2800" b="1" dirty="0">
                <a:solidFill>
                  <a:srgbClr val="7030A0"/>
                </a:solidFill>
              </a:rPr>
              <a:t>: </a:t>
            </a:r>
            <a:r>
              <a:rPr lang="en-US" sz="2800" dirty="0">
                <a:solidFill>
                  <a:srgbClr val="7030A0"/>
                </a:solidFill>
              </a:rPr>
              <a:t>Acquire knowledge about various types of controlled rectifiers</a:t>
            </a:r>
          </a:p>
          <a:p>
            <a:pPr algn="just"/>
            <a:endParaRPr lang="en-US" sz="2800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CO4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Acquire knowledge about various PWM techniques of 2-level DC to AC converters</a:t>
            </a:r>
          </a:p>
          <a:p>
            <a:pPr algn="just"/>
            <a:endParaRPr lang="en-US" sz="2800" b="1" dirty="0" smtClean="0">
              <a:solidFill>
                <a:srgbClr val="00B050"/>
              </a:solidFill>
            </a:endParaRPr>
          </a:p>
          <a:p>
            <a:pPr algn="just"/>
            <a:r>
              <a:rPr lang="en-US" sz="2800" b="1" dirty="0" smtClean="0">
                <a:solidFill>
                  <a:srgbClr val="00B050"/>
                </a:solidFill>
              </a:rPr>
              <a:t>CO5</a:t>
            </a:r>
            <a:r>
              <a:rPr lang="en-US" sz="2800" b="1" dirty="0">
                <a:solidFill>
                  <a:srgbClr val="00B050"/>
                </a:solidFill>
              </a:rPr>
              <a:t>: </a:t>
            </a:r>
            <a:r>
              <a:rPr lang="en-US" sz="2800" dirty="0">
                <a:solidFill>
                  <a:srgbClr val="00B050"/>
                </a:solidFill>
              </a:rPr>
              <a:t>Acquire knowledge about analysis of multilevel inverters with advanced PWM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Effect of diode rectifier 	on </a:t>
            </a:r>
            <a:br>
              <a:rPr lang="en-US" u="sng" dirty="0" smtClean="0"/>
            </a:br>
            <a:r>
              <a:rPr lang="en-US" u="sng" dirty="0" smtClean="0"/>
              <a:t>utility voltage   &amp;  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Line current distortion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Source current deviates significantly from 	the sinusoidal waveform.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Line voltage distortion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</a:t>
            </a:r>
            <a:r>
              <a:rPr lang="en-US" b="1" dirty="0" smtClean="0">
                <a:solidFill>
                  <a:srgbClr val="00B050"/>
                </a:solidFill>
              </a:rPr>
              <a:t>Distortion in the line current results in the distortion of line voltage waveform.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88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6088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609600" y="0"/>
            <a:ext cx="6705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4876800"/>
            <a:ext cx="8153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PCC-	point of common coupling where other loads and 	power electronic load are connected</a:t>
            </a:r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2060"/>
                </a:solidFill>
              </a:rPr>
              <a:t>pcc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 	</a:t>
            </a:r>
            <a:r>
              <a:rPr lang="en-US" sz="2400" b="1" dirty="0" smtClean="0">
                <a:solidFill>
                  <a:srgbClr val="002060"/>
                </a:solidFill>
              </a:rPr>
              <a:t>Voltage across the PE equipment and other loads 	at 	the  point of common coupling</a:t>
            </a:r>
            <a:endParaRPr lang="en-US" sz="2400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9800" y="533401"/>
            <a:ext cx="28956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L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s1</a:t>
            </a:r>
            <a:r>
              <a:rPr lang="en-US" sz="2400" b="1" dirty="0" smtClean="0">
                <a:solidFill>
                  <a:srgbClr val="00B050"/>
                </a:solidFill>
              </a:rPr>
              <a:t> – Inductance of 	the utility sid</a:t>
            </a:r>
            <a:r>
              <a:rPr lang="en-US" sz="2000" b="1" dirty="0" smtClean="0">
                <a:solidFill>
                  <a:srgbClr val="00B050"/>
                </a:solidFill>
              </a:rPr>
              <a:t>e</a:t>
            </a:r>
          </a:p>
          <a:p>
            <a:endParaRPr lang="en-US" sz="2000" b="1" dirty="0" smtClean="0"/>
          </a:p>
          <a:p>
            <a:pPr algn="just"/>
            <a:r>
              <a:rPr lang="en-US" sz="2800" b="1" dirty="0" smtClean="0">
                <a:solidFill>
                  <a:srgbClr val="FF0000"/>
                </a:solidFill>
              </a:rPr>
              <a:t>L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s2</a:t>
            </a:r>
            <a:r>
              <a:rPr lang="en-US" sz="2800" b="1" dirty="0" smtClean="0">
                <a:solidFill>
                  <a:srgbClr val="FF000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 Inductance due to the 	power electronic 	equipment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R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-represents the diode resistance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Source current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438384"/>
              </p:ext>
            </p:extLst>
          </p:nvPr>
        </p:nvGraphicFramePr>
        <p:xfrm>
          <a:off x="381000" y="228600"/>
          <a:ext cx="28590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4" name="Equation" r:id="rId3" imgW="1091726" imgH="393529" progId="Equation.3">
                  <p:embed/>
                </p:oleObj>
              </mc:Choice>
              <mc:Fallback>
                <p:oleObj name="Equation" r:id="rId3" imgW="1091726" imgH="393529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28590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3959"/>
              </p:ext>
            </p:extLst>
          </p:nvPr>
        </p:nvGraphicFramePr>
        <p:xfrm>
          <a:off x="750888" y="2971800"/>
          <a:ext cx="52546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5" name="Equation" r:id="rId5" imgW="2006280" imgH="444240" progId="Equation.3">
                  <p:embed/>
                </p:oleObj>
              </mc:Choice>
              <mc:Fallback>
                <p:oleObj name="Equation" r:id="rId5" imgW="2006280" imgH="444240" progId="Equation.3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971800"/>
                        <a:ext cx="52546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905410"/>
              </p:ext>
            </p:extLst>
          </p:nvPr>
        </p:nvGraphicFramePr>
        <p:xfrm>
          <a:off x="1225550" y="3976688"/>
          <a:ext cx="34242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6" name="Equation" r:id="rId7" imgW="1307880" imgH="444240" progId="Equation.3">
                  <p:embed/>
                </p:oleObj>
              </mc:Choice>
              <mc:Fallback>
                <p:oleObj name="Equation" r:id="rId7" imgW="1307880" imgH="4442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976688"/>
                        <a:ext cx="342423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502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Distortion in voltage at PCC due to harmonics in line current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52783"/>
              </p:ext>
            </p:extLst>
          </p:nvPr>
        </p:nvGraphicFramePr>
        <p:xfrm>
          <a:off x="2057400" y="1600200"/>
          <a:ext cx="18621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7" name="Equation" r:id="rId9" imgW="711000" imgH="444240" progId="Equation.3">
                  <p:embed/>
                </p:oleObj>
              </mc:Choice>
              <mc:Fallback>
                <p:oleObj name="Equation" r:id="rId9" imgW="711000" imgH="44424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18621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371140"/>
              </p:ext>
            </p:extLst>
          </p:nvPr>
        </p:nvGraphicFramePr>
        <p:xfrm>
          <a:off x="1871663" y="5334000"/>
          <a:ext cx="4791075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8" name="Equation" r:id="rId11" imgW="1282680" imgH="444240" progId="Equation.3">
                  <p:embed/>
                </p:oleObj>
              </mc:Choice>
              <mc:Fallback>
                <p:oleObj name="Equation" r:id="rId11" imgW="1282680" imgH="44424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334000"/>
                        <a:ext cx="4791075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Grp="1"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67400" y="-152400"/>
            <a:ext cx="344966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6881"/>
              </p:ext>
            </p:extLst>
          </p:nvPr>
        </p:nvGraphicFramePr>
        <p:xfrm>
          <a:off x="1143000" y="1634331"/>
          <a:ext cx="6651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19" name="Equation" r:id="rId14" imgW="253800" imgH="228600" progId="Equation.3">
                  <p:embed/>
                </p:oleObj>
              </mc:Choice>
              <mc:Fallback>
                <p:oleObj name="Equation" r:id="rId14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34331"/>
                        <a:ext cx="6651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90652"/>
              </p:ext>
            </p:extLst>
          </p:nvPr>
        </p:nvGraphicFramePr>
        <p:xfrm>
          <a:off x="6553200" y="4068762"/>
          <a:ext cx="25908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20" name="Equation" r:id="rId16" imgW="1155700" imgH="393700" progId="Equation.3">
                  <p:embed/>
                </p:oleObj>
              </mc:Choice>
              <mc:Fallback>
                <p:oleObj name="Equation" r:id="rId16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068762"/>
                        <a:ext cx="25908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Voltage available at the point of common coupling is highly deviated from the ideal sine waveform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This is usually referred to </a:t>
            </a:r>
            <a:r>
              <a:rPr lang="en-US" sz="2400" b="1" u="sng" dirty="0" smtClean="0">
                <a:solidFill>
                  <a:srgbClr val="00B050"/>
                </a:solidFill>
              </a:rPr>
              <a:t>voltage pollution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in power system</a:t>
            </a:r>
          </a:p>
          <a:p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This is one of the reasons of power quality problems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4000" u="sng" dirty="0" smtClean="0">
                <a:solidFill>
                  <a:srgbClr val="FF0000"/>
                </a:solidFill>
              </a:rPr>
              <a:t>Effect of Single phase rectifiers on the neutral current in 3</a:t>
            </a:r>
            <a:r>
              <a:rPr lang="az-Cyrl-AZ" sz="4000" u="sng" dirty="0" smtClean="0">
                <a:solidFill>
                  <a:srgbClr val="FF0000"/>
                </a:solidFill>
                <a:latin typeface="Arial"/>
                <a:cs typeface="Arial"/>
              </a:rPr>
              <a:t>Ф</a:t>
            </a:r>
            <a:r>
              <a:rPr lang="en-US" sz="4000" u="sng" dirty="0" smtClean="0">
                <a:solidFill>
                  <a:srgbClr val="FF0000"/>
                </a:solidFill>
                <a:latin typeface="Arial"/>
                <a:cs typeface="Arial"/>
              </a:rPr>
              <a:t> 4 wire </a:t>
            </a:r>
            <a:r>
              <a:rPr lang="en-US" sz="3600" u="sng" dirty="0" smtClean="0">
                <a:solidFill>
                  <a:srgbClr val="FF0000"/>
                </a:solidFill>
                <a:latin typeface="Arial"/>
                <a:cs typeface="Arial"/>
              </a:rPr>
              <a:t>systems</a:t>
            </a:r>
            <a:r>
              <a:rPr lang="en-US" u="sng" dirty="0" smtClean="0">
                <a:latin typeface="Arial"/>
                <a:cs typeface="Arial"/>
              </a:rPr>
              <a:t/>
            </a:r>
            <a:br>
              <a:rPr lang="en-US" u="sng" dirty="0" smtClean="0">
                <a:latin typeface="Arial"/>
                <a:cs typeface="Arial"/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When all the 3 phases are loaded equally or balanced,  neutral current      i</a:t>
            </a:r>
            <a:r>
              <a:rPr lang="en-US" sz="2400" b="1" baseline="-25000" dirty="0" smtClean="0"/>
              <a:t>n</a:t>
            </a:r>
            <a:r>
              <a:rPr lang="en-US" sz="2400" b="1" dirty="0" smtClean="0"/>
              <a:t>   =  0.</a:t>
            </a:r>
          </a:p>
          <a:p>
            <a:r>
              <a:rPr lang="en-US" sz="2400" b="1" dirty="0" smtClean="0">
                <a:solidFill>
                  <a:srgbClr val="00B0F0"/>
                </a:solidFill>
              </a:rPr>
              <a:t>When single phase rectifiers are connected as load to </a:t>
            </a:r>
            <a:r>
              <a:rPr lang="en-US" sz="2400" u="sng" dirty="0">
                <a:solidFill>
                  <a:srgbClr val="FF0000"/>
                </a:solidFill>
              </a:rPr>
              <a:t>3</a:t>
            </a:r>
            <a:r>
              <a:rPr lang="az-Cyrl-AZ" sz="2400" u="sng" dirty="0">
                <a:solidFill>
                  <a:srgbClr val="FF0000"/>
                </a:solidFill>
                <a:latin typeface="Arial"/>
                <a:cs typeface="Arial"/>
              </a:rPr>
              <a:t>Ф </a:t>
            </a:r>
            <a:r>
              <a:rPr lang="en-US" sz="2400" b="1" dirty="0" smtClean="0">
                <a:solidFill>
                  <a:srgbClr val="00B0F0"/>
                </a:solidFill>
              </a:rPr>
              <a:t>,    i</a:t>
            </a:r>
            <a:r>
              <a:rPr lang="en-US" sz="2400" b="1" baseline="-25000" dirty="0" smtClean="0">
                <a:solidFill>
                  <a:srgbClr val="00B0F0"/>
                </a:solidFill>
              </a:rPr>
              <a:t>n  </a:t>
            </a:r>
            <a:r>
              <a:rPr lang="en-US" sz="2400" b="1" dirty="0" smtClean="0">
                <a:solidFill>
                  <a:srgbClr val="00B0F0"/>
                </a:solidFill>
              </a:rPr>
              <a:t>≠ 0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Consider identical rectifiers connected between each phase and neutral</a:t>
            </a:r>
            <a:r>
              <a:rPr lang="en-US" sz="2400" b="1" dirty="0" smtClean="0">
                <a:solidFill>
                  <a:srgbClr val="002060"/>
                </a:solidFill>
              </a:rPr>
              <a:t> (balanced load condition)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810000"/>
            <a:ext cx="647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8686800" cy="6569075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Phase a current 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pt-BR" sz="2400" dirty="0" smtClean="0"/>
                  <a:t>i</a:t>
                </a:r>
                <a:r>
                  <a:rPr lang="pt-BR" sz="2400" baseline="-25000" dirty="0" smtClean="0"/>
                  <a:t>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sz="2400" b="0" i="1" baseline="-25000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pt-BR" sz="240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i="1" smtClean="0">
                            <a:latin typeface="Cambria Math"/>
                          </a:rPr>
                          <m:t>=2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  <m:sup>
                        <m:r>
                          <a:rPr lang="pt-BR" sz="2400" i="1" smtClean="0">
                            <a:latin typeface="Cambria Math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b/>
                            </m:sSub>
                            <m:func>
                              <m:func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400" b="0" i="1" baseline="-2500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e>
                                </m:d>
                              </m:fName>
                              <m:e/>
                            </m:func>
                          </m:e>
                        </m:d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8686800" cy="6569075"/>
              </a:xfrm>
              <a:blipFill>
                <a:blip r:embed="rId3"/>
                <a:stretch>
                  <a:fillRect l="-912" t="-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-171450" y="1714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-171450" y="1714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-533400" y="1752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-171450" y="1714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-17145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457200" y="1981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600" y="48851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k=1,2,3,….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53558"/>
              </p:ext>
            </p:extLst>
          </p:nvPr>
        </p:nvGraphicFramePr>
        <p:xfrm>
          <a:off x="2819400" y="290036"/>
          <a:ext cx="2438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12" name="Equation" r:id="rId4" imgW="965160" imgH="431640" progId="Equation.3">
                  <p:embed/>
                </p:oleObj>
              </mc:Choice>
              <mc:Fallback>
                <p:oleObj name="Equation" r:id="rId4" imgW="965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9400" y="290036"/>
                        <a:ext cx="2438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83698"/>
              </p:ext>
            </p:extLst>
          </p:nvPr>
        </p:nvGraphicFramePr>
        <p:xfrm>
          <a:off x="1143000" y="3733800"/>
          <a:ext cx="71707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13" name="Equation" r:id="rId6" imgW="3632040" imgH="431640" progId="Equation.3">
                  <p:embed/>
                </p:oleObj>
              </mc:Choice>
              <mc:Fallback>
                <p:oleObj name="Equation" r:id="rId6" imgW="3632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733800"/>
                        <a:ext cx="7170738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187030"/>
              </p:ext>
            </p:extLst>
          </p:nvPr>
        </p:nvGraphicFramePr>
        <p:xfrm>
          <a:off x="1066800" y="5562600"/>
          <a:ext cx="7223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14" name="Equation" r:id="rId8" imgW="3657600" imgH="431640" progId="Equation.3">
                  <p:embed/>
                </p:oleObj>
              </mc:Choice>
              <mc:Fallback>
                <p:oleObj name="Equation" r:id="rId8" imgW="36576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66800" y="5562600"/>
                        <a:ext cx="722312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8552"/>
            <a:ext cx="8915400" cy="64646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6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Sum of the three phase  fundamental components and non-</a:t>
            </a:r>
            <a:r>
              <a:rPr lang="en-US" sz="2600" b="1" dirty="0" err="1" smtClean="0">
                <a:solidFill>
                  <a:srgbClr val="00B050"/>
                </a:solidFill>
              </a:rPr>
              <a:t>triplen</a:t>
            </a:r>
            <a:r>
              <a:rPr lang="en-US" sz="2600" b="1" dirty="0" smtClean="0">
                <a:solidFill>
                  <a:srgbClr val="00B050"/>
                </a:solidFill>
              </a:rPr>
              <a:t> harmonics is zero.</a:t>
            </a:r>
          </a:p>
          <a:p>
            <a:r>
              <a:rPr lang="en-US" sz="3000" dirty="0" smtClean="0"/>
              <a:t>i</a:t>
            </a:r>
            <a:r>
              <a:rPr lang="en-US" sz="3000" baseline="-25000" dirty="0" smtClean="0"/>
              <a:t>a1</a:t>
            </a:r>
            <a:r>
              <a:rPr lang="en-US" sz="3000" dirty="0" smtClean="0"/>
              <a:t> + i</a:t>
            </a:r>
            <a:r>
              <a:rPr lang="en-US" sz="3000" baseline="-25000" dirty="0" smtClean="0"/>
              <a:t>b1</a:t>
            </a:r>
            <a:r>
              <a:rPr lang="en-US" sz="3000" dirty="0" smtClean="0"/>
              <a:t> + i</a:t>
            </a:r>
            <a:r>
              <a:rPr lang="en-US" sz="3000" baseline="-25000" dirty="0" smtClean="0"/>
              <a:t>c1</a:t>
            </a:r>
            <a:r>
              <a:rPr lang="en-US" sz="3000" dirty="0" smtClean="0"/>
              <a:t>  =  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lvl="4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Neglecting all higher order harmonics</a:t>
            </a:r>
            <a:r>
              <a:rPr lang="en-US" sz="1900" b="1" dirty="0" smtClean="0">
                <a:solidFill>
                  <a:srgbClr val="00B050"/>
                </a:solidFill>
              </a:rPr>
              <a:t>,</a:t>
            </a:r>
            <a:r>
              <a:rPr lang="en-US" sz="2600" b="1" dirty="0"/>
              <a:t> </a:t>
            </a:r>
            <a:r>
              <a:rPr lang="en-US" sz="3300" dirty="0" smtClean="0"/>
              <a:t>				</a:t>
            </a:r>
          </a:p>
          <a:p>
            <a:pPr marL="0" lvl="4" indent="0">
              <a:buNone/>
            </a:pPr>
            <a:endParaRPr lang="en-US" sz="1300" i="1" baseline="-25000" dirty="0"/>
          </a:p>
          <a:p>
            <a:r>
              <a:rPr lang="en-US" sz="2400" b="1" dirty="0" smtClean="0">
                <a:solidFill>
                  <a:srgbClr val="C00000"/>
                </a:solidFill>
              </a:rPr>
              <a:t>Thus</a:t>
            </a:r>
            <a:r>
              <a:rPr lang="en-US" sz="2400" b="1" dirty="0" smtClean="0">
                <a:solidFill>
                  <a:srgbClr val="C00000"/>
                </a:solidFill>
              </a:rPr>
              <a:t>, neutral wire carries 3 times 3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rd</a:t>
            </a:r>
            <a:r>
              <a:rPr lang="en-US" sz="2400" b="1" dirty="0" smtClean="0">
                <a:solidFill>
                  <a:srgbClr val="C00000"/>
                </a:solidFill>
              </a:rPr>
              <a:t> harmonic current flowing through a phase 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neutral </a:t>
            </a:r>
            <a:r>
              <a:rPr lang="en-US" sz="2400" b="1" dirty="0" smtClean="0">
                <a:solidFill>
                  <a:srgbClr val="00B050"/>
                </a:solidFill>
              </a:rPr>
              <a:t>current is almost equal to or greater than  the fundamental </a:t>
            </a:r>
            <a:r>
              <a:rPr lang="en-US" sz="2400" b="1" dirty="0" smtClean="0">
                <a:solidFill>
                  <a:srgbClr val="00B050"/>
                </a:solidFill>
              </a:rPr>
              <a:t>line </a:t>
            </a:r>
            <a:r>
              <a:rPr lang="en-US" sz="2400" b="1" dirty="0" smtClean="0">
                <a:solidFill>
                  <a:srgbClr val="00B050"/>
                </a:solidFill>
              </a:rPr>
              <a:t>curren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endParaRPr lang="en-US" sz="2400" dirty="0" smtClean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-152400" y="533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52425" y="8855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Neutral current      </a:t>
            </a:r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c</a:t>
            </a:r>
            <a:r>
              <a:rPr lang="en-US" sz="2400" dirty="0" smtClean="0"/>
              <a:t> 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86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08008"/>
              </p:ext>
            </p:extLst>
          </p:nvPr>
        </p:nvGraphicFramePr>
        <p:xfrm>
          <a:off x="1497013" y="3187700"/>
          <a:ext cx="60229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8" name="Equation" r:id="rId3" imgW="2666880" imgH="228600" progId="Equation.3">
                  <p:embed/>
                </p:oleObj>
              </mc:Choice>
              <mc:Fallback>
                <p:oleObj name="Equation" r:id="rId3" imgW="266688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187700"/>
                        <a:ext cx="60229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128124"/>
              </p:ext>
            </p:extLst>
          </p:nvPr>
        </p:nvGraphicFramePr>
        <p:xfrm>
          <a:off x="1066800" y="626714"/>
          <a:ext cx="17526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89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626714"/>
                        <a:ext cx="175260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19053"/>
              </p:ext>
            </p:extLst>
          </p:nvPr>
        </p:nvGraphicFramePr>
        <p:xfrm>
          <a:off x="3343275" y="728108"/>
          <a:ext cx="18383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0" name="Equation" r:id="rId7" imgW="812520" imgH="431640" progId="Equation.3">
                  <p:embed/>
                </p:oleObj>
              </mc:Choice>
              <mc:Fallback>
                <p:oleObj name="Equation" r:id="rId7" imgW="812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3275" y="728108"/>
                        <a:ext cx="183832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16316"/>
              </p:ext>
            </p:extLst>
          </p:nvPr>
        </p:nvGraphicFramePr>
        <p:xfrm>
          <a:off x="5791200" y="762000"/>
          <a:ext cx="2000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291" name="Equation" r:id="rId9" imgW="812520" imgH="431640" progId="Equation.3">
                  <p:embed/>
                </p:oleObj>
              </mc:Choice>
              <mc:Fallback>
                <p:oleObj name="Equation" r:id="rId9" imgW="812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762000"/>
                        <a:ext cx="200025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45493" y="397214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indent="0">
              <a:buNone/>
            </a:pPr>
            <a:r>
              <a:rPr lang="en-US" sz="2400" b="1" i="1" dirty="0" err="1">
                <a:solidFill>
                  <a:srgbClr val="C00000"/>
                </a:solidFill>
              </a:rPr>
              <a:t>i</a:t>
            </a:r>
            <a:r>
              <a:rPr lang="en-US" sz="2400" b="1" i="1" baseline="-25000" dirty="0" err="1">
                <a:solidFill>
                  <a:srgbClr val="C00000"/>
                </a:solidFill>
              </a:rPr>
              <a:t>N</a:t>
            </a:r>
            <a:r>
              <a:rPr lang="en-US" sz="2400" b="1" i="1" dirty="0">
                <a:solidFill>
                  <a:srgbClr val="C00000"/>
                </a:solidFill>
              </a:rPr>
              <a:t> = </a:t>
            </a:r>
            <a:r>
              <a:rPr lang="en-US" sz="2400" i="1" dirty="0"/>
              <a:t>i</a:t>
            </a:r>
            <a:r>
              <a:rPr lang="en-US" sz="2400" i="1" baseline="-25000" dirty="0"/>
              <a:t>a3</a:t>
            </a:r>
            <a:r>
              <a:rPr lang="en-US" sz="2400" i="1" dirty="0"/>
              <a:t> + i</a:t>
            </a:r>
            <a:r>
              <a:rPr lang="en-US" sz="2400" i="1" baseline="-25000" dirty="0"/>
              <a:t>b3</a:t>
            </a:r>
            <a:r>
              <a:rPr lang="en-US" sz="2400" i="1" dirty="0"/>
              <a:t> + i</a:t>
            </a:r>
            <a:r>
              <a:rPr lang="en-US" sz="2400" i="1" baseline="-25000" dirty="0"/>
              <a:t>c3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7893" y="4314192"/>
            <a:ext cx="2590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 indent="0">
              <a:buNone/>
            </a:pPr>
            <a:r>
              <a:rPr lang="en-US" sz="2400" i="1" baseline="-25000" dirty="0"/>
              <a:t> </a:t>
            </a:r>
            <a:r>
              <a:rPr lang="en-US" sz="2400" b="1" i="1" dirty="0">
                <a:solidFill>
                  <a:srgbClr val="C00000"/>
                </a:solidFill>
              </a:rPr>
              <a:t>= 3 </a:t>
            </a:r>
            <a:r>
              <a:rPr lang="en-US" sz="2400" i="1" dirty="0"/>
              <a:t>i</a:t>
            </a:r>
            <a:r>
              <a:rPr lang="en-US" sz="2400" i="1" baseline="-25000" dirty="0"/>
              <a:t>a3</a:t>
            </a:r>
            <a:r>
              <a:rPr lang="en-US" sz="2400" i="1" dirty="0"/>
              <a:t>   </a:t>
            </a:r>
            <a:r>
              <a:rPr lang="en-US" sz="3300" i="1" dirty="0"/>
              <a:t>≈i</a:t>
            </a:r>
            <a:r>
              <a:rPr lang="en-US" sz="3300" i="1" baseline="-25000" dirty="0"/>
              <a:t>a1</a:t>
            </a:r>
            <a:endParaRPr lang="en-US" sz="2400" i="1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4278" grpId="0" build="p"/>
      <p:bldP spid="2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Neutral current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55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14400"/>
            <a:ext cx="8153400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RMS load voltage </a:t>
            </a:r>
            <a:r>
              <a:rPr lang="en-US" dirty="0" err="1" smtClean="0">
                <a:solidFill>
                  <a:schemeClr val="tx1"/>
                </a:solidFill>
              </a:rPr>
              <a:t>V</a:t>
            </a:r>
            <a:r>
              <a:rPr lang="en-US" baseline="-25000" dirty="0" err="1" smtClean="0">
                <a:solidFill>
                  <a:schemeClr val="tx1"/>
                </a:solidFill>
              </a:rPr>
              <a:t>dRMS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RMS load current   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dRMS</a:t>
            </a:r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Load current Form factor =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RMS source current   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sRMS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r>
              <a:rPr lang="en-US" dirty="0" smtClean="0"/>
              <a:t>=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54163" y="1600200"/>
          <a:ext cx="33877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0" name="Equation" r:id="rId3" imgW="1371600" imgH="520700" progId="Equation.3">
                  <p:embed/>
                </p:oleObj>
              </mc:Choice>
              <mc:Fallback>
                <p:oleObj name="Equation" r:id="rId3" imgW="1371600" imgH="52070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1600200"/>
                        <a:ext cx="33877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410200" y="1828800"/>
          <a:ext cx="685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1" name="Equation" r:id="rId5" imgW="266584" imgH="418918" progId="Equation.3">
                  <p:embed/>
                </p:oleObj>
              </mc:Choice>
              <mc:Fallback>
                <p:oleObj name="Equation" r:id="rId5" imgW="266584" imgH="418918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685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2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7010400" y="3200400"/>
          <a:ext cx="914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3" name="Equation" r:id="rId9" imgW="355446" imgH="418918" progId="Equation.3">
                  <p:embed/>
                </p:oleObj>
              </mc:Choice>
              <mc:Fallback>
                <p:oleObj name="Equation" r:id="rId9" imgW="355446" imgH="418918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00400"/>
                        <a:ext cx="914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6607175" y="4411663"/>
          <a:ext cx="1952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4"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4411663"/>
                        <a:ext cx="1952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7162800" y="5181600"/>
          <a:ext cx="914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5" name="Equation" r:id="rId12" imgW="355446" imgH="418918" progId="Equation.3">
                  <p:embed/>
                </p:oleObj>
              </mc:Choice>
              <mc:Fallback>
                <p:oleObj name="Equation" r:id="rId12" imgW="355446" imgH="418918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181600"/>
                        <a:ext cx="914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705600" y="4114800"/>
          <a:ext cx="9794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6" name="Equation" r:id="rId14" imgW="380835" imgH="444307" progId="Equation.3">
                  <p:embed/>
                </p:oleObj>
              </mc:Choice>
              <mc:Fallback>
                <p:oleObj name="Equation" r:id="rId14" imgW="380835" imgH="444307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979488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7646988" y="4344988"/>
          <a:ext cx="10779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7" name="Equation" r:id="rId16" imgW="418918" imgH="177723" progId="Equation.3">
                  <p:embed/>
                </p:oleObj>
              </mc:Choice>
              <mc:Fallback>
                <p:oleObj name="Equation" r:id="rId16" imgW="418918" imgH="177723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4344988"/>
                        <a:ext cx="107791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DC power delivered to the load   </a:t>
            </a:r>
            <a:r>
              <a:rPr lang="en-US" sz="2400" b="1" dirty="0" err="1" smtClean="0"/>
              <a:t>P</a:t>
            </a:r>
            <a:r>
              <a:rPr lang="en-US" sz="2400" b="1" baseline="-25000" dirty="0" err="1" smtClean="0"/>
              <a:t>dc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davg</a:t>
            </a:r>
            <a:r>
              <a:rPr lang="en-US" sz="2400" b="1" baseline="-25000" dirty="0" smtClean="0"/>
              <a:t> </a:t>
            </a:r>
            <a:r>
              <a:rPr lang="en-US" sz="2400" b="1" baseline="30000" dirty="0" smtClean="0"/>
              <a:t>x  </a:t>
            </a:r>
            <a:r>
              <a:rPr lang="en-US" sz="2400" b="1" dirty="0" err="1" smtClean="0"/>
              <a:t>I</a:t>
            </a:r>
            <a:r>
              <a:rPr lang="en-US" sz="2400" b="1" baseline="-25000" dirty="0" err="1" smtClean="0"/>
              <a:t>davg</a:t>
            </a:r>
            <a:endParaRPr lang="en-US" sz="2400" b="1" baseline="30000" dirty="0" smtClean="0"/>
          </a:p>
          <a:p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4000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2514600"/>
            <a:ext cx="792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DC power delivered /Transformer power rating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838200" y="396240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			 </a:t>
            </a:r>
            <a:r>
              <a:rPr lang="en-US" sz="2400" b="1" dirty="0" smtClean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dc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</a:rPr>
              <a:t>/  (V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s </a:t>
            </a:r>
            <a:r>
              <a:rPr lang="en-US" sz="2400" b="1" dirty="0" smtClean="0">
                <a:solidFill>
                  <a:srgbClr val="FF0000"/>
                </a:solidFill>
              </a:rPr>
              <a:t>× </a:t>
            </a:r>
            <a:r>
              <a:rPr lang="en-US" sz="2400" b="1" dirty="0" err="1" smtClean="0">
                <a:solidFill>
                  <a:srgbClr val="FF000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dRMS</a:t>
            </a:r>
            <a:r>
              <a:rPr lang="en-US" sz="2400" b="1" dirty="0" smtClean="0">
                <a:solidFill>
                  <a:srgbClr val="FF0000"/>
                </a:solidFill>
              </a:rPr>
              <a:t>) </a:t>
            </a:r>
            <a:r>
              <a:rPr lang="en-US" sz="2400" b="1" dirty="0" smtClean="0"/>
              <a:t>=</a:t>
            </a:r>
            <a:endParaRPr lang="en-US" sz="24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28650" y="4992181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Power rating of  transformer </a:t>
            </a:r>
            <a:r>
              <a:rPr lang="en-US" sz="2800" b="1" dirty="0" smtClean="0">
                <a:solidFill>
                  <a:srgbClr val="C00000"/>
                </a:solidFill>
              </a:rPr>
              <a:t>must be greater by 1/.29   (=3.5)  times </a:t>
            </a:r>
            <a:r>
              <a:rPr lang="en-US" sz="2800" b="1" dirty="0" smtClean="0">
                <a:solidFill>
                  <a:srgbClr val="00B050"/>
                </a:solidFill>
              </a:rPr>
              <a:t>the dc load power rating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324600" y="397792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29%</a:t>
            </a:r>
            <a:endParaRPr lang="en-US" sz="2400" b="1" dirty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5334000" y="1066800"/>
          <a:ext cx="24812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5" imgW="965200" imgH="431800" progId="Equation.3">
                  <p:embed/>
                </p:oleObj>
              </mc:Choice>
              <mc:Fallback>
                <p:oleObj name="Equation" r:id="rId5" imgW="965200" imgH="4318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0"/>
                        <a:ext cx="24812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33400" y="1919585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Transformer Utility factor  TUF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838200" y="316950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 smtClean="0"/>
              <a:t>If  transformer RMS current rating  is same as </a:t>
            </a:r>
            <a:r>
              <a:rPr lang="en-US" sz="2400" b="1" dirty="0" err="1" smtClean="0"/>
              <a:t>I</a:t>
            </a:r>
            <a:r>
              <a:rPr lang="en-US" sz="2400" b="1" baseline="-25000" dirty="0" err="1" smtClean="0"/>
              <a:t>drms</a:t>
            </a:r>
            <a:r>
              <a:rPr lang="en-US" sz="2400" b="1" dirty="0" smtClean="0"/>
              <a:t> , then</a:t>
            </a:r>
          </a:p>
          <a:p>
            <a:pPr>
              <a:buNone/>
            </a:pPr>
            <a:r>
              <a:rPr lang="en-US" sz="2400" b="1" dirty="0" smtClean="0"/>
              <a:t>			 </a:t>
            </a:r>
            <a:r>
              <a:rPr lang="en-US" sz="2400" b="1" dirty="0" smtClean="0">
                <a:solidFill>
                  <a:srgbClr val="FF0000"/>
                </a:solidFill>
              </a:rPr>
              <a:t>TUF </a:t>
            </a:r>
            <a:r>
              <a:rPr lang="en-US" sz="2400" b="1" dirty="0" smtClean="0"/>
              <a:t>=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9" grpId="0" build="p"/>
      <p:bldP spid="21" grpId="0" build="p"/>
      <p:bldP spid="22" grpId="0" build="p"/>
      <p:bldP spid="24" grpId="0" build="p"/>
      <p:bldP spid="23" grpId="0" build="p"/>
      <p:bldP spid="2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00B050"/>
                </a:solidFill>
              </a:rPr>
              <a:t>Rectifier efficiency  </a:t>
            </a:r>
            <a:r>
              <a:rPr lang="el-GR" sz="2800" b="1" u="sng" dirty="0" smtClean="0">
                <a:solidFill>
                  <a:srgbClr val="00B050"/>
                </a:solidFill>
              </a:rPr>
              <a:t>η</a:t>
            </a:r>
            <a:r>
              <a:rPr lang="en-US" sz="2800" b="1" u="sng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sz="2800" b="1" dirty="0" smtClean="0"/>
              <a:t>		= dc side load power/(ac load power + rectifier 								loss)</a:t>
            </a:r>
          </a:p>
          <a:p>
            <a:pPr>
              <a:buNone/>
            </a:pPr>
            <a:r>
              <a:rPr lang="en-US" b="1" dirty="0" smtClean="0"/>
              <a:t>				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			</a:t>
            </a:r>
            <a:r>
              <a:rPr lang="en-US" b="1" dirty="0" smtClean="0"/>
              <a:t> </a:t>
            </a: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R</a:t>
            </a:r>
            <a:r>
              <a:rPr lang="en-US" b="1" baseline="-25000" dirty="0" err="1" smtClean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 ----forward resistance of diode</a:t>
            </a:r>
            <a:r>
              <a:rPr lang="en-US" b="1" baseline="-25000" dirty="0" smtClean="0">
                <a:solidFill>
                  <a:srgbClr val="FF0000"/>
                </a:solidFill>
              </a:rPr>
              <a:t>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			</a:t>
            </a:r>
          </a:p>
          <a:p>
            <a:pPr>
              <a:buNone/>
            </a:pPr>
            <a:r>
              <a:rPr lang="en-US" dirty="0" smtClean="0"/>
              <a:t>		</a:t>
            </a:r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535409"/>
              </p:ext>
            </p:extLst>
          </p:nvPr>
        </p:nvGraphicFramePr>
        <p:xfrm>
          <a:off x="3365500" y="2579688"/>
          <a:ext cx="25209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6" name="Equation" r:id="rId3" imgW="1193760" imgH="507960" progId="Equation.3">
                  <p:embed/>
                </p:oleObj>
              </mc:Choice>
              <mc:Fallback>
                <p:oleObj name="Equation" r:id="rId3" imgW="1193760" imgH="50796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579688"/>
                        <a:ext cx="25209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85232"/>
              </p:ext>
            </p:extLst>
          </p:nvPr>
        </p:nvGraphicFramePr>
        <p:xfrm>
          <a:off x="6477000" y="2438400"/>
          <a:ext cx="1474788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7" name="Equation" r:id="rId5" imgW="698500" imgH="596900" progId="Equation.3">
                  <p:embed/>
                </p:oleObj>
              </mc:Choice>
              <mc:Fallback>
                <p:oleObj name="Equation" r:id="rId5" imgW="698500" imgH="5969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438400"/>
                        <a:ext cx="1474788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169530"/>
              </p:ext>
            </p:extLst>
          </p:nvPr>
        </p:nvGraphicFramePr>
        <p:xfrm>
          <a:off x="944563" y="1520825"/>
          <a:ext cx="4318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8" name="Equation" r:id="rId7" imgW="2044440" imgH="419040" progId="Equation.3">
                  <p:embed/>
                </p:oleObj>
              </mc:Choice>
              <mc:Fallback>
                <p:oleObj name="Equation" r:id="rId7" imgW="20444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1520825"/>
                        <a:ext cx="4318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u="sng" dirty="0" smtClean="0">
                <a:solidFill>
                  <a:srgbClr val="C00000"/>
                </a:solidFill>
              </a:rPr>
              <a:t>Ripple factor  </a:t>
            </a:r>
            <a:r>
              <a:rPr lang="el-GR" sz="9600" b="1" u="sng" dirty="0" smtClean="0">
                <a:solidFill>
                  <a:srgbClr val="C00000"/>
                </a:solidFill>
              </a:rPr>
              <a:t>γ</a:t>
            </a:r>
            <a:endParaRPr lang="en-US" sz="96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9600" b="1" dirty="0" smtClean="0"/>
              <a:t>    </a:t>
            </a:r>
          </a:p>
          <a:p>
            <a:pPr>
              <a:buNone/>
            </a:pPr>
            <a:r>
              <a:rPr lang="en-US" sz="9600" b="1" dirty="0" smtClean="0"/>
              <a:t> 		</a:t>
            </a:r>
            <a:r>
              <a:rPr lang="en-US" sz="9600" b="1" dirty="0" smtClean="0">
                <a:solidFill>
                  <a:srgbClr val="00B050"/>
                </a:solidFill>
              </a:rPr>
              <a:t>= RMS value of ripple content in load voltage  /  </a:t>
            </a:r>
            <a:r>
              <a:rPr lang="en-US" sz="9600" b="1" dirty="0" err="1" smtClean="0">
                <a:solidFill>
                  <a:srgbClr val="00B050"/>
                </a:solidFill>
              </a:rPr>
              <a:t>V</a:t>
            </a:r>
            <a:r>
              <a:rPr lang="en-US" sz="9600" b="1" baseline="-25000" dirty="0" err="1" smtClean="0">
                <a:solidFill>
                  <a:srgbClr val="00B050"/>
                </a:solidFill>
              </a:rPr>
              <a:t>davg</a:t>
            </a:r>
            <a:endParaRPr lang="en-US" sz="9600" b="1" baseline="-25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9600" b="1" dirty="0" smtClean="0"/>
          </a:p>
          <a:p>
            <a:pPr>
              <a:buNone/>
            </a:pPr>
            <a:r>
              <a:rPr lang="en-US" sz="9600" b="1" dirty="0" smtClean="0"/>
              <a:t>                    </a:t>
            </a:r>
          </a:p>
          <a:p>
            <a:pPr>
              <a:buNone/>
            </a:pPr>
            <a:endParaRPr lang="en-US" sz="9600" b="1" dirty="0" smtClean="0"/>
          </a:p>
          <a:p>
            <a:pPr>
              <a:buNone/>
            </a:pPr>
            <a:endParaRPr lang="en-US" sz="9600" b="1" dirty="0" smtClean="0"/>
          </a:p>
          <a:p>
            <a:endParaRPr lang="en-US" sz="9600" b="1" dirty="0" smtClean="0"/>
          </a:p>
          <a:p>
            <a:r>
              <a:rPr lang="en-US" sz="11200" b="1" dirty="0" smtClean="0">
                <a:solidFill>
                  <a:srgbClr val="92D050"/>
                </a:solidFill>
              </a:rPr>
              <a:t>Input source </a:t>
            </a:r>
            <a:r>
              <a:rPr lang="en-US" sz="11200" b="1" dirty="0" err="1" smtClean="0">
                <a:solidFill>
                  <a:srgbClr val="92D050"/>
                </a:solidFill>
              </a:rPr>
              <a:t>pf</a:t>
            </a:r>
            <a:r>
              <a:rPr lang="en-US" sz="11200" b="1" dirty="0" smtClean="0">
                <a:solidFill>
                  <a:srgbClr val="92D050"/>
                </a:solidFill>
              </a:rPr>
              <a:t>  =</a:t>
            </a:r>
            <a:endParaRPr lang="en-US" sz="11200" b="1" dirty="0" smtClean="0"/>
          </a:p>
          <a:p>
            <a:pPr lvl="5">
              <a:buNone/>
            </a:pPr>
            <a:endParaRPr lang="en-US" sz="8400" b="1" dirty="0" smtClean="0"/>
          </a:p>
          <a:p>
            <a:pPr lvl="5">
              <a:buNone/>
            </a:pPr>
            <a:endParaRPr lang="en-US" sz="8400" b="1" dirty="0" smtClean="0"/>
          </a:p>
          <a:p>
            <a:pPr lvl="5">
              <a:buNone/>
            </a:pPr>
            <a:endParaRPr lang="en-US" sz="8400" b="1" dirty="0" smtClean="0"/>
          </a:p>
          <a:p>
            <a:pPr lvl="5">
              <a:buNone/>
            </a:pPr>
            <a:endParaRPr lang="en-US" sz="11200" b="1" dirty="0" smtClean="0"/>
          </a:p>
          <a:p>
            <a:pPr lvl="5">
              <a:buNone/>
            </a:pPr>
            <a:endParaRPr lang="en-US" sz="8400" dirty="0" smtClean="0"/>
          </a:p>
          <a:p>
            <a:pPr lvl="5">
              <a:buNone/>
            </a:pPr>
            <a:endParaRPr lang="en-US" sz="8400" dirty="0" smtClean="0"/>
          </a:p>
          <a:p>
            <a:pPr>
              <a:buNone/>
            </a:pPr>
            <a:r>
              <a:rPr lang="en-US" sz="9600" dirty="0" smtClean="0"/>
              <a:t>                     </a:t>
            </a:r>
          </a:p>
          <a:p>
            <a:pPr>
              <a:buNone/>
            </a:pPr>
            <a:r>
              <a:rPr lang="en-US" sz="2400" dirty="0" smtClean="0"/>
              <a:t>                      =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791200" y="4648200"/>
          <a:ext cx="135255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48200"/>
                        <a:ext cx="135255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3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843600"/>
              </p:ext>
            </p:extLst>
          </p:nvPr>
        </p:nvGraphicFramePr>
        <p:xfrm>
          <a:off x="1417638" y="5600700"/>
          <a:ext cx="3235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4" name="Equation" r:id="rId6" imgW="1396800" imgH="469800" progId="Equation.3">
                  <p:embed/>
                </p:oleObj>
              </mc:Choice>
              <mc:Fallback>
                <p:oleObj name="Equation" r:id="rId6" imgW="1396800" imgH="46980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600700"/>
                        <a:ext cx="3235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24400" y="1828800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1.21</a:t>
            </a:r>
            <a:endParaRPr lang="en-US" sz="2800" dirty="0"/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017256"/>
              </p:ext>
            </p:extLst>
          </p:nvPr>
        </p:nvGraphicFramePr>
        <p:xfrm>
          <a:off x="3284538" y="2971800"/>
          <a:ext cx="5170487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5" name="Equation" r:id="rId8" imgW="1930400" imgH="419100" progId="Equation.3">
                  <p:embed/>
                </p:oleObj>
              </mc:Choice>
              <mc:Fallback>
                <p:oleObj name="Equation" r:id="rId8" imgW="1930400" imgH="41910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2971800"/>
                        <a:ext cx="5170487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381000" y="4191000"/>
          <a:ext cx="816451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6" name="Equation" r:id="rId10" imgW="2781300" imgH="419100" progId="Equation.3">
                  <p:embed/>
                </p:oleObj>
              </mc:Choice>
              <mc:Fallback>
                <p:oleObj name="Equation" r:id="rId10" imgW="2781300" imgH="419100" progId="Equation.3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8164513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795338"/>
              </p:ext>
            </p:extLst>
          </p:nvPr>
        </p:nvGraphicFramePr>
        <p:xfrm>
          <a:off x="892175" y="1219200"/>
          <a:ext cx="3708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7" name="Equation" r:id="rId12" imgW="1384200" imgH="545760" progId="Equation.3">
                  <p:embed/>
                </p:oleObj>
              </mc:Choice>
              <mc:Fallback>
                <p:oleObj name="Equation" r:id="rId12" imgW="138420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1219200"/>
                        <a:ext cx="3708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19962"/>
              </p:ext>
            </p:extLst>
          </p:nvPr>
        </p:nvGraphicFramePr>
        <p:xfrm>
          <a:off x="5105400" y="5943600"/>
          <a:ext cx="9128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718" name="Equation" r:id="rId14" imgW="393480" imgH="177480" progId="Equation.3">
                  <p:embed/>
                </p:oleObj>
              </mc:Choice>
              <mc:Fallback>
                <p:oleObj name="Equation" r:id="rId14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43600"/>
                        <a:ext cx="91281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25206</TotalTime>
  <Words>1675</Words>
  <Application>Microsoft Office PowerPoint</Application>
  <PresentationFormat>On-screen Show (4:3)</PresentationFormat>
  <Paragraphs>666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Calibri</vt:lpstr>
      <vt:lpstr>Cambria Math</vt:lpstr>
      <vt:lpstr>Times New Roman</vt:lpstr>
      <vt:lpstr>Office Theme</vt:lpstr>
      <vt:lpstr>Equation</vt:lpstr>
      <vt:lpstr>Visio</vt:lpstr>
      <vt:lpstr>Microsoft Equation 3.0</vt:lpstr>
      <vt:lpstr>Rectifiers </vt:lpstr>
      <vt:lpstr>Uncontrolled and Halfcontrolled Converters</vt:lpstr>
      <vt:lpstr>Uncontrolled Rectifiers</vt:lpstr>
      <vt:lpstr>Single phase Half wave rectifier - R load</vt:lpstr>
      <vt:lpstr>Performance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Phase Half wave uncontrolled Rectifier with R-L Load</vt:lpstr>
      <vt:lpstr>PowerPoint Presentation</vt:lpstr>
      <vt:lpstr>PowerPoint Presentation</vt:lpstr>
      <vt:lpstr>R-L load with free wheeling diode </vt:lpstr>
      <vt:lpstr>L-E load  (dc motor with back emf) </vt:lpstr>
      <vt:lpstr>PowerPoint Presentation</vt:lpstr>
      <vt:lpstr>Battery charging circuit </vt:lpstr>
      <vt:lpstr>PowerPoint Presentation</vt:lpstr>
      <vt:lpstr>PowerPoint Presentation</vt:lpstr>
      <vt:lpstr>PowerPoint Presentation</vt:lpstr>
      <vt:lpstr>PowerPoint Presentation</vt:lpstr>
      <vt:lpstr>Single phase Fullwave Bridge rectifiers </vt:lpstr>
      <vt:lpstr>PowerPoint Presentation</vt:lpstr>
      <vt:lpstr>PowerPoint Presentation</vt:lpstr>
      <vt:lpstr> Performance parameters </vt:lpstr>
      <vt:lpstr>PowerPoint Presentation</vt:lpstr>
      <vt:lpstr>Source inductance Ls = 0,  Load is R-L</vt:lpstr>
      <vt:lpstr>Source inductance Ls = 0,  Load is R-L</vt:lpstr>
      <vt:lpstr>Ls = 0,     Load is highly inductive so that id is constant at Id           ωL»R </vt:lpstr>
      <vt:lpstr>Ls = 0,     Load is highly inductive so that id is constant at Id</vt:lpstr>
      <vt:lpstr>Source inductance is zero. Hence transition from positive to negative value of source current is instantaneous.</vt:lpstr>
      <vt:lpstr>PowerPoint Presentation</vt:lpstr>
      <vt:lpstr>PowerPoint Presentation</vt:lpstr>
      <vt:lpstr>Harmonic components of Source Current </vt:lpstr>
      <vt:lpstr>AC source side Power factor  =  Actual power  /  Apparent power</vt:lpstr>
      <vt:lpstr>PowerPoint Presentation</vt:lpstr>
      <vt:lpstr>Effect of source inductance   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Bridge Rectifier with R-L-E load </vt:lpstr>
      <vt:lpstr>PowerPoint Presentation</vt:lpstr>
      <vt:lpstr>PowerPoint Presentation</vt:lpstr>
      <vt:lpstr>Discontinuous current mode </vt:lpstr>
      <vt:lpstr>PowerPoint Presentation</vt:lpstr>
      <vt:lpstr>  Diode Bridge rectifier with a Capacitor Filter (approximately constant potential at dc load side)   </vt:lpstr>
      <vt:lpstr>PowerPoint Presentation</vt:lpstr>
      <vt:lpstr>PowerPoint Presentation</vt:lpstr>
      <vt:lpstr>Course Outcome</vt:lpstr>
      <vt:lpstr>Effect of diode rectifier  on  utility voltage   &amp;   Current</vt:lpstr>
      <vt:lpstr>  </vt:lpstr>
      <vt:lpstr>PowerPoint Presentation</vt:lpstr>
      <vt:lpstr>PowerPoint Presentation</vt:lpstr>
      <vt:lpstr>Effect of Single phase rectifiers on the neutral current in 3Ф 4 wire systems </vt:lpstr>
      <vt:lpstr>PowerPoint Presentation</vt:lpstr>
      <vt:lpstr>PowerPoint Presentation</vt:lpstr>
      <vt:lpstr>Neutral current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George</dc:creator>
  <cp:lastModifiedBy>EED Faculty</cp:lastModifiedBy>
  <cp:revision>923</cp:revision>
  <dcterms:created xsi:type="dcterms:W3CDTF">2006-08-16T00:00:00Z</dcterms:created>
  <dcterms:modified xsi:type="dcterms:W3CDTF">2023-09-12T11:09:30Z</dcterms:modified>
</cp:coreProperties>
</file>