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08" r:id="rId2"/>
    <p:sldId id="409" r:id="rId3"/>
    <p:sldId id="451" r:id="rId4"/>
    <p:sldId id="411" r:id="rId5"/>
    <p:sldId id="447" r:id="rId6"/>
    <p:sldId id="413" r:id="rId7"/>
    <p:sldId id="414" r:id="rId8"/>
    <p:sldId id="415" r:id="rId9"/>
    <p:sldId id="452" r:id="rId10"/>
    <p:sldId id="416" r:id="rId11"/>
    <p:sldId id="417" r:id="rId12"/>
    <p:sldId id="418" r:id="rId13"/>
    <p:sldId id="419" r:id="rId14"/>
    <p:sldId id="420" r:id="rId15"/>
    <p:sldId id="448" r:id="rId16"/>
    <p:sldId id="421" r:id="rId17"/>
    <p:sldId id="423" r:id="rId18"/>
    <p:sldId id="424" r:id="rId19"/>
    <p:sldId id="446" r:id="rId20"/>
    <p:sldId id="427" r:id="rId21"/>
    <p:sldId id="428" r:id="rId22"/>
    <p:sldId id="429" r:id="rId23"/>
    <p:sldId id="430" r:id="rId24"/>
    <p:sldId id="431" r:id="rId25"/>
    <p:sldId id="432" r:id="rId26"/>
    <p:sldId id="449" r:id="rId27"/>
    <p:sldId id="433" r:id="rId28"/>
    <p:sldId id="434" r:id="rId29"/>
    <p:sldId id="435" r:id="rId30"/>
    <p:sldId id="437" r:id="rId31"/>
    <p:sldId id="438" r:id="rId32"/>
    <p:sldId id="439" r:id="rId33"/>
    <p:sldId id="440" r:id="rId34"/>
    <p:sldId id="441" r:id="rId35"/>
    <p:sldId id="453" r:id="rId36"/>
    <p:sldId id="443" r:id="rId37"/>
    <p:sldId id="444" r:id="rId38"/>
    <p:sldId id="454" r:id="rId39"/>
    <p:sldId id="44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576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6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3.wmf"/><Relationship Id="rId7" Type="http://schemas.openxmlformats.org/officeDocument/2006/relationships/image" Target="../media/image50.wmf"/><Relationship Id="rId2" Type="http://schemas.openxmlformats.org/officeDocument/2006/relationships/image" Target="../media/image42.wmf"/><Relationship Id="rId1" Type="http://schemas.openxmlformats.org/officeDocument/2006/relationships/image" Target="../media/image39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D01F-7AD4-4FDE-9EC8-3906512FB64F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07A6-BF91-421B-A859-5A1BB6952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1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5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6.png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3.wmf"/><Relationship Id="rId10" Type="http://schemas.openxmlformats.org/officeDocument/2006/relationships/image" Target="../media/image75.wmf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77.bin"/><Relationship Id="rId21" Type="http://schemas.openxmlformats.org/officeDocument/2006/relationships/image" Target="../media/image78.pn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0.wmf"/><Relationship Id="rId22" Type="http://schemas.openxmlformats.org/officeDocument/2006/relationships/image" Target="../media/image10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09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14.png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3.wmf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10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2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4.png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7.png"/><Relationship Id="rId9" Type="http://schemas.openxmlformats.org/officeDocument/2006/relationships/image" Target="../media/image13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30.bin"/><Relationship Id="rId3" Type="http://schemas.openxmlformats.org/officeDocument/2006/relationships/image" Target="../media/image134.png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40.wmf"/><Relationship Id="rId4" Type="http://schemas.openxmlformats.org/officeDocument/2006/relationships/image" Target="../media/image137.png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37.png"/><Relationship Id="rId18" Type="http://schemas.openxmlformats.org/officeDocument/2006/relationships/oleObject" Target="../embeddings/oleObject138.bin"/><Relationship Id="rId3" Type="http://schemas.openxmlformats.org/officeDocument/2006/relationships/oleObject" Target="../embeddings/oleObject131.bin"/><Relationship Id="rId21" Type="http://schemas.openxmlformats.org/officeDocument/2006/relationships/image" Target="../media/image151.w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7.wmf"/><Relationship Id="rId17" Type="http://schemas.openxmlformats.org/officeDocument/2006/relationships/image" Target="../media/image149.wmf"/><Relationship Id="rId25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35.bin"/><Relationship Id="rId24" Type="http://schemas.openxmlformats.org/officeDocument/2006/relationships/oleObject" Target="../embeddings/oleObject141.bin"/><Relationship Id="rId5" Type="http://schemas.openxmlformats.org/officeDocument/2006/relationships/oleObject" Target="../embeddings/oleObject132.bin"/><Relationship Id="rId15" Type="http://schemas.openxmlformats.org/officeDocument/2006/relationships/image" Target="../media/image148.wmf"/><Relationship Id="rId23" Type="http://schemas.openxmlformats.org/officeDocument/2006/relationships/image" Target="../media/image152.wmf"/><Relationship Id="rId10" Type="http://schemas.openxmlformats.org/officeDocument/2006/relationships/image" Target="../media/image146.wmf"/><Relationship Id="rId19" Type="http://schemas.openxmlformats.org/officeDocument/2006/relationships/image" Target="../media/image150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34.bin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26" Type="http://schemas.openxmlformats.org/officeDocument/2006/relationships/oleObject" Target="../embeddings/oleObject44.bin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3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33.png"/><Relationship Id="rId28" Type="http://schemas.openxmlformats.org/officeDocument/2006/relationships/oleObject" Target="../embeddings/oleObject45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image" Target="../media/image45.wmf"/><Relationship Id="rId30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33.png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53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Rectifier circuit design</a:t>
            </a: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534400" cy="6248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Determination of the rating of semiconductor diodes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average current, </a:t>
            </a:r>
            <a:r>
              <a:rPr lang="en-US" dirty="0" err="1" smtClean="0">
                <a:solidFill>
                  <a:srgbClr val="FF0000"/>
                </a:solidFill>
              </a:rPr>
              <a:t>rms</a:t>
            </a:r>
            <a:r>
              <a:rPr lang="en-US" dirty="0" smtClean="0">
                <a:solidFill>
                  <a:srgbClr val="FF0000"/>
                </a:solidFill>
              </a:rPr>
              <a:t> current, peak current and peak inverse voltage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Design of filters at the output (dc side) to remove voltage harmonics.  </a:t>
            </a:r>
            <a:r>
              <a:rPr lang="en-US" sz="2400" b="1" dirty="0" smtClean="0">
                <a:solidFill>
                  <a:srgbClr val="00B0F0"/>
                </a:solidFill>
              </a:rPr>
              <a:t>These filters are called  dc filters.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They are L,  C   and    LC    type</a:t>
            </a:r>
          </a:p>
          <a:p>
            <a:pPr lvl="3"/>
            <a:endParaRPr lang="en-US" sz="1200" b="1" dirty="0" smtClean="0">
              <a:solidFill>
                <a:schemeClr val="accent5"/>
              </a:solidFill>
            </a:endParaRPr>
          </a:p>
          <a:p>
            <a:pPr lvl="3"/>
            <a:endParaRPr lang="en-US" sz="1200" b="1" dirty="0" smtClean="0">
              <a:solidFill>
                <a:schemeClr val="accent5"/>
              </a:solidFill>
            </a:endParaRP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0400"/>
            <a:ext cx="792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038600" y="3124200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DC    FILTERS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6388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Design of filters at the </a:t>
            </a:r>
            <a:r>
              <a:rPr lang="en-US" sz="2400" b="1" dirty="0" smtClean="0">
                <a:solidFill>
                  <a:srgbClr val="00B050"/>
                </a:solidFill>
              </a:rPr>
              <a:t>input (ac </a:t>
            </a:r>
            <a:r>
              <a:rPr lang="en-US" sz="2400" b="1" dirty="0">
                <a:solidFill>
                  <a:srgbClr val="00B050"/>
                </a:solidFill>
              </a:rPr>
              <a:t>side) to remove </a:t>
            </a:r>
            <a:r>
              <a:rPr lang="en-US" sz="2400" b="1" dirty="0" smtClean="0">
                <a:solidFill>
                  <a:srgbClr val="00B050"/>
                </a:solidFill>
              </a:rPr>
              <a:t>current </a:t>
            </a:r>
            <a:r>
              <a:rPr lang="en-US" sz="2400" b="1" dirty="0">
                <a:solidFill>
                  <a:srgbClr val="00B050"/>
                </a:solidFill>
              </a:rPr>
              <a:t>harmonics.  </a:t>
            </a:r>
            <a:r>
              <a:rPr lang="en-US" sz="2400" b="1" dirty="0">
                <a:solidFill>
                  <a:srgbClr val="00B0F0"/>
                </a:solidFill>
              </a:rPr>
              <a:t>These filters are called  </a:t>
            </a:r>
            <a:r>
              <a:rPr lang="en-US" sz="2400" b="1" dirty="0" smtClean="0">
                <a:solidFill>
                  <a:srgbClr val="00B0F0"/>
                </a:solidFill>
              </a:rPr>
              <a:t>ac filters and are </a:t>
            </a:r>
            <a:r>
              <a:rPr lang="en-US" sz="2400" b="1" dirty="0" smtClean="0">
                <a:solidFill>
                  <a:srgbClr val="C00000"/>
                </a:solidFill>
              </a:rPr>
              <a:t>usually of LC type.</a:t>
            </a:r>
          </a:p>
          <a:p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4331732"/>
            <a:ext cx="228600" cy="31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24200" y="4331732"/>
            <a:ext cx="228600" cy="31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38800" y="4343400"/>
            <a:ext cx="228600" cy="316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09900" y="431911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505450" y="43317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012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  <p:bldP spid="7" grpId="0" build="p"/>
      <p:bldP spid="12" grpId="0"/>
      <p:bldP spid="13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686800" cy="5897563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 of output voltage   RF =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 is selected such that RF is within the permissible limit.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708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715883"/>
              </p:ext>
            </p:extLst>
          </p:nvPr>
        </p:nvGraphicFramePr>
        <p:xfrm>
          <a:off x="1952625" y="914400"/>
          <a:ext cx="20431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2" name="Equation" r:id="rId3" imgW="1104840" imgH="660240" progId="Equation.3">
                  <p:embed/>
                </p:oleObj>
              </mc:Choice>
              <mc:Fallback>
                <p:oleObj name="Equation" r:id="rId3" imgW="11048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914400"/>
                        <a:ext cx="20431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63523"/>
              </p:ext>
            </p:extLst>
          </p:nvPr>
        </p:nvGraphicFramePr>
        <p:xfrm>
          <a:off x="4114800" y="838200"/>
          <a:ext cx="12271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3" name="Equation" r:id="rId5" imgW="660240" imgH="647640" progId="Equation.3">
                  <p:embed/>
                </p:oleObj>
              </mc:Choice>
              <mc:Fallback>
                <p:oleObj name="Equation" r:id="rId5" imgW="6602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12271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202182"/>
              </p:ext>
            </p:extLst>
          </p:nvPr>
        </p:nvGraphicFramePr>
        <p:xfrm>
          <a:off x="4213225" y="4287044"/>
          <a:ext cx="58737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4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287044"/>
                        <a:ext cx="58737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948149"/>
              </p:ext>
            </p:extLst>
          </p:nvPr>
        </p:nvGraphicFramePr>
        <p:xfrm>
          <a:off x="5181600" y="152400"/>
          <a:ext cx="27495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5" name="Equation" r:id="rId9" imgW="1485720" imgH="419040" progId="Equation.3">
                  <p:embed/>
                </p:oleObj>
              </mc:Choice>
              <mc:Fallback>
                <p:oleObj name="Equation" r:id="rId9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2400"/>
                        <a:ext cx="27495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64315"/>
              </p:ext>
            </p:extLst>
          </p:nvPr>
        </p:nvGraphicFramePr>
        <p:xfrm>
          <a:off x="1219200" y="1066800"/>
          <a:ext cx="6810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6" name="Equation" r:id="rId11" imgW="368280" imgH="164880" progId="Equation.3">
                  <p:embed/>
                </p:oleObj>
              </mc:Choice>
              <mc:Fallback>
                <p:oleObj name="Equation" r:id="rId11" imgW="368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66800"/>
                        <a:ext cx="6810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337348"/>
              </p:ext>
            </p:extLst>
          </p:nvPr>
        </p:nvGraphicFramePr>
        <p:xfrm>
          <a:off x="5015706" y="3833813"/>
          <a:ext cx="18113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7" name="Equation" r:id="rId13" imgW="977760" imgH="863280" progId="Equation.3">
                  <p:embed/>
                </p:oleObj>
              </mc:Choice>
              <mc:Fallback>
                <p:oleObj name="Equation" r:id="rId13" imgW="9777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706" y="3833813"/>
                        <a:ext cx="18113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973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phase bridge rectifier supplied from a 220V, 50Hz source.  The load resistance is R=500ohms.  Design a C filter so that the ripple factor of the output voltage is less than 5%.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8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66" y="20921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LC filter to limit the output ripple</a:t>
            </a:r>
            <a:br>
              <a:rPr lang="en-US" u="sng" dirty="0" smtClean="0">
                <a:solidFill>
                  <a:srgbClr val="C00000"/>
                </a:solidFill>
              </a:rPr>
            </a:b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468126"/>
            <a:ext cx="69342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030585" y="3332285"/>
            <a:ext cx="558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Equivalent circuit with LC filter and R-L load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838199"/>
            <a:ext cx="8229600" cy="5883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Rectifier output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239000" y="42672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589272"/>
              </p:ext>
            </p:extLst>
          </p:nvPr>
        </p:nvGraphicFramePr>
        <p:xfrm>
          <a:off x="305594" y="5502100"/>
          <a:ext cx="86852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0" name="Equation" r:id="rId4" imgW="3657600" imgH="393480" progId="Equation.3">
                  <p:embed/>
                </p:oleObj>
              </mc:Choice>
              <mc:Fallback>
                <p:oleObj name="Equation" r:id="rId4" imgW="3657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4" y="5502100"/>
                        <a:ext cx="86852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162175" y="4267200"/>
            <a:ext cx="9906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64770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95400" y="1774567"/>
            <a:ext cx="1066800" cy="59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295400" y="202072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dn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dirty="0" smtClean="0"/>
              <a:t>t)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00800" y="1791202"/>
            <a:ext cx="1066800" cy="59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572250" y="189953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5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-45718"/>
            <a:ext cx="8991600" cy="675131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For n</a:t>
            </a:r>
            <a:r>
              <a:rPr lang="en-US" sz="2000" b="1" baseline="30000" dirty="0" smtClean="0">
                <a:solidFill>
                  <a:srgbClr val="C00000"/>
                </a:solidFill>
              </a:rPr>
              <a:t>th</a:t>
            </a:r>
            <a:r>
              <a:rPr lang="en-US" sz="2000" b="1" dirty="0" smtClean="0">
                <a:solidFill>
                  <a:srgbClr val="C00000"/>
                </a:solidFill>
              </a:rPr>
              <a:t> harmonic to pass through the capacitor,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the capacitance impedance must be much smaller than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 that of the capacitor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This condition is satisfied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when, for the most predominant second harmonic,</a:t>
            </a: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load impedance must be very large compared to 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e</a:t>
            </a:r>
            <a:r>
              <a:rPr lang="en-US" sz="2400" b="1" dirty="0" smtClean="0">
                <a:solidFill>
                  <a:srgbClr val="C00000"/>
                </a:solidFill>
              </a:rPr>
              <a:t> .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For n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th </a:t>
            </a:r>
            <a:r>
              <a:rPr lang="en-US" sz="2400" b="1" dirty="0" smtClean="0">
                <a:solidFill>
                  <a:srgbClr val="C00000"/>
                </a:solidFill>
              </a:rPr>
              <a:t>harmonic current, load behaves as open circuit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The RMS value of nth harmonic component of voltage across the C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e</a:t>
            </a:r>
            <a:endParaRPr lang="en-US" sz="2400" baseline="-25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943600" y="17526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457200" y="3581400"/>
            <a:ext cx="4495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solidFill>
                  <a:srgbClr val="7030A0"/>
                </a:solidFill>
                <a:latin typeface="Arial" pitchFamily="34" charset="0"/>
              </a:rPr>
              <a:t>C</a:t>
            </a:r>
            <a:r>
              <a:rPr lang="en-US" b="1" baseline="-25000" dirty="0" err="1" smtClean="0">
                <a:solidFill>
                  <a:srgbClr val="7030A0"/>
                </a:solidFill>
                <a:latin typeface="Arial" pitchFamily="34" charset="0"/>
              </a:rPr>
              <a:t>e</a:t>
            </a:r>
            <a:r>
              <a:rPr lang="en-US" b="1" dirty="0" smtClean="0">
                <a:solidFill>
                  <a:srgbClr val="7030A0"/>
                </a:solidFill>
                <a:latin typeface="Arial" pitchFamily="34" charset="0"/>
              </a:rPr>
              <a:t> is selected such that this condition is satisfied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</a:rPr>
              <a:t>.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04227"/>
              </p:ext>
            </p:extLst>
          </p:nvPr>
        </p:nvGraphicFramePr>
        <p:xfrm>
          <a:off x="3124200" y="1393825"/>
          <a:ext cx="9001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1" name="Equation" r:id="rId3" imgW="419040" imgH="431640" progId="Equation.3">
                  <p:embed/>
                </p:oleObj>
              </mc:Choice>
              <mc:Fallback>
                <p:oleObj name="Equation" r:id="rId3" imgW="419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93825"/>
                        <a:ext cx="9001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971766"/>
              </p:ext>
            </p:extLst>
          </p:nvPr>
        </p:nvGraphicFramePr>
        <p:xfrm>
          <a:off x="4813803" y="3117850"/>
          <a:ext cx="31670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2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803" y="3117850"/>
                        <a:ext cx="31670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235479"/>
              </p:ext>
            </p:extLst>
          </p:nvPr>
        </p:nvGraphicFramePr>
        <p:xfrm>
          <a:off x="5029200" y="3733800"/>
          <a:ext cx="26479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3" name="Equation" r:id="rId7" imgW="1231560" imgH="469800" progId="Equation.3">
                  <p:embed/>
                </p:oleObj>
              </mc:Choice>
              <mc:Fallback>
                <p:oleObj name="Equation" r:id="rId7" imgW="1231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26479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291627"/>
              </p:ext>
            </p:extLst>
          </p:nvPr>
        </p:nvGraphicFramePr>
        <p:xfrm>
          <a:off x="103981" y="6022975"/>
          <a:ext cx="7635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4" name="Equation" r:id="rId9" imgW="355320" imgH="228600" progId="Equation.3">
                  <p:embed/>
                </p:oleObj>
              </mc:Choice>
              <mc:Fallback>
                <p:oleObj name="Equation" r:id="rId9" imgW="355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" y="6022975"/>
                        <a:ext cx="7635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02361"/>
              </p:ext>
            </p:extLst>
          </p:nvPr>
        </p:nvGraphicFramePr>
        <p:xfrm>
          <a:off x="6240463" y="5791200"/>
          <a:ext cx="26749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5" name="Equation" r:id="rId11" imgW="1244520" imgH="482400" progId="Equation.3">
                  <p:embed/>
                </p:oleObj>
              </mc:Choice>
              <mc:Fallback>
                <p:oleObj name="Equation" r:id="rId11" imgW="1244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5791200"/>
                        <a:ext cx="26749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31373"/>
              </p:ext>
            </p:extLst>
          </p:nvPr>
        </p:nvGraphicFramePr>
        <p:xfrm>
          <a:off x="4114800" y="3933140"/>
          <a:ext cx="682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6" name="Equation" r:id="rId13" imgW="317160" imgH="228600" progId="Equation.3">
                  <p:embed/>
                </p:oleObj>
              </mc:Choice>
              <mc:Fallback>
                <p:oleObj name="Equation" r:id="rId13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33140"/>
                        <a:ext cx="6826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92858"/>
              </p:ext>
            </p:extLst>
          </p:nvPr>
        </p:nvGraphicFramePr>
        <p:xfrm>
          <a:off x="4725988" y="5924550"/>
          <a:ext cx="1473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7" name="Equation" r:id="rId15" imgW="685800" imgH="228600" progId="Equation.3">
                  <p:embed/>
                </p:oleObj>
              </mc:Choice>
              <mc:Fallback>
                <p:oleObj name="Equation" r:id="rId1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924550"/>
                        <a:ext cx="1473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79716"/>
              </p:ext>
            </p:extLst>
          </p:nvPr>
        </p:nvGraphicFramePr>
        <p:xfrm>
          <a:off x="914400" y="6019800"/>
          <a:ext cx="7096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8" name="Equation" r:id="rId17" imgW="330120" imgH="228600" progId="Equation.3">
                  <p:embed/>
                </p:oleObj>
              </mc:Choice>
              <mc:Fallback>
                <p:oleObj name="Equation" r:id="rId17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19800"/>
                        <a:ext cx="7096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81157"/>
              </p:ext>
            </p:extLst>
          </p:nvPr>
        </p:nvGraphicFramePr>
        <p:xfrm>
          <a:off x="1597025" y="5867400"/>
          <a:ext cx="30845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09" name="Equation" r:id="rId19" imgW="1434960" imgH="431640" progId="Equation.3">
                  <p:embed/>
                </p:oleObj>
              </mc:Choice>
              <mc:Fallback>
                <p:oleObj name="Equation" r:id="rId19" imgW="1434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5867400"/>
                        <a:ext cx="30845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613646"/>
              </p:ext>
            </p:extLst>
          </p:nvPr>
        </p:nvGraphicFramePr>
        <p:xfrm>
          <a:off x="485775" y="1520825"/>
          <a:ext cx="2073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10" name="Equation" r:id="rId21" imgW="965160" imgH="279360" progId="Equation.3">
                  <p:embed/>
                </p:oleObj>
              </mc:Choice>
              <mc:Fallback>
                <p:oleObj name="Equation" r:id="rId21" imgW="965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520825"/>
                        <a:ext cx="2073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91319"/>
              </p:ext>
            </p:extLst>
          </p:nvPr>
        </p:nvGraphicFramePr>
        <p:xfrm>
          <a:off x="2743200" y="1584325"/>
          <a:ext cx="327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011" name="Equation" r:id="rId23" imgW="152280" imgH="203040" progId="Equation.3">
                  <p:embed/>
                </p:oleObj>
              </mc:Choice>
              <mc:Fallback>
                <p:oleObj name="Equation" r:id="rId2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584325"/>
                        <a:ext cx="3270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6096000"/>
            <a:ext cx="409575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9"/>
          <p:cNvSpPr txBox="1"/>
          <p:nvPr/>
        </p:nvSpPr>
        <p:spPr>
          <a:xfrm>
            <a:off x="103981" y="5969329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6096000"/>
            <a:ext cx="457200" cy="2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9"/>
          <p:cNvSpPr txBox="1"/>
          <p:nvPr/>
        </p:nvSpPr>
        <p:spPr>
          <a:xfrm>
            <a:off x="914400" y="6025634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baseline="-25000" dirty="0" err="1">
                <a:solidFill>
                  <a:prstClr val="black"/>
                </a:solidFill>
              </a:rPr>
              <a:t>d</a:t>
            </a:r>
            <a:r>
              <a:rPr lang="en-US" baseline="-25000" dirty="0" err="1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3841" y="6096000"/>
            <a:ext cx="335359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9"/>
          <p:cNvSpPr txBox="1"/>
          <p:nvPr/>
        </p:nvSpPr>
        <p:spPr>
          <a:xfrm>
            <a:off x="8486775" y="6030694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baseline="-25000" dirty="0" err="1">
                <a:solidFill>
                  <a:prstClr val="black"/>
                </a:solidFill>
              </a:rPr>
              <a:t>d</a:t>
            </a:r>
            <a:r>
              <a:rPr lang="en-US" baseline="-25000" dirty="0" err="1" smtClean="0">
                <a:solidFill>
                  <a:prstClr val="black"/>
                </a:solidFill>
              </a:rPr>
              <a:t>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4633319" y="604262"/>
            <a:ext cx="4572000" cy="2338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8503841" y="1634441"/>
            <a:ext cx="640159" cy="2337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8331627" y="1614100"/>
            <a:ext cx="8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V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r>
              <a:rPr lang="en-US" dirty="0" smtClean="0">
                <a:solidFill>
                  <a:prstClr val="black"/>
                </a:solidFill>
              </a:rPr>
              <a:t>(n</a:t>
            </a:r>
            <a:r>
              <a:rPr lang="el-GR" dirty="0" smtClean="0">
                <a:solidFill>
                  <a:prstClr val="black"/>
                </a:solidFill>
              </a:rPr>
              <a:t>ω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42125" y="1634441"/>
            <a:ext cx="721306" cy="2337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5059046" y="16319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dn</a:t>
            </a:r>
            <a:r>
              <a:rPr lang="en-US" dirty="0" smtClean="0"/>
              <a:t>(</a:t>
            </a:r>
            <a:r>
              <a:rPr lang="el-GR" dirty="0" smtClean="0"/>
              <a:t>ω</a:t>
            </a:r>
            <a:r>
              <a:rPr lang="en-US" dirty="0" smtClean="0"/>
              <a:t>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3740" grpId="0" uiExpand="1" build="p"/>
      <p:bldP spid="26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599"/>
                <a:ext cx="8610600" cy="65955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Total RMS value of ripple voltage due to all harmonics 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b="1" dirty="0" smtClean="0">
                    <a:solidFill>
                      <a:srgbClr val="00B050"/>
                    </a:solidFill>
                  </a:rPr>
                  <a:t>Considering only the second harmonic	</a:t>
                </a:r>
              </a:p>
              <a:p>
                <a:pPr>
                  <a:buNone/>
                </a:pPr>
                <a:r>
                  <a:rPr lang="en-US" i="1" dirty="0" smtClean="0">
                    <a:solidFill>
                      <a:srgbClr val="00B0F0"/>
                    </a:solidFill>
                  </a:rPr>
                  <a:t>V</a:t>
                </a:r>
                <a:r>
                  <a:rPr lang="en-US" i="1" baseline="-25000" dirty="0" smtClean="0">
                    <a:solidFill>
                      <a:srgbClr val="00B0F0"/>
                    </a:solidFill>
                  </a:rPr>
                  <a:t>0ripple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dirty="0" smtClean="0"/>
                  <a:t> = 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v</a:t>
                </a:r>
                <a:r>
                  <a:rPr lang="en-US" baseline="-250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02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𝐿𝑒𝐶𝑒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d2</a:t>
                </a:r>
                <a:endParaRPr lang="en-US" dirty="0" smtClean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endParaRPr lang="en-US" dirty="0" smtClean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buNone/>
                </a:pP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RF</a:t>
                </a:r>
                <a:r>
                  <a:rPr lang="en-US" dirty="0" smtClean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rPr>
                          <m:t>02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r>
                              <a:rPr lang="en-US" b="0" i="1" baseline="-2500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𝑑𝑐</m:t>
                            </m:r>
                          </m:e>
                          <m:sup/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 smtClean="0"/>
              </a:p>
              <a:p>
                <a:pPr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For a specified value of 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output voltage ripple factor,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L</a:t>
                </a:r>
                <a:r>
                  <a:rPr lang="en-US" sz="2400" b="1" baseline="-25000" dirty="0">
                    <a:solidFill>
                      <a:srgbClr val="C00000"/>
                    </a:solidFill>
                  </a:rPr>
                  <a:t>e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can be calculated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US" baseline="-25000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=  	</a:t>
                </a:r>
                <a:r>
                  <a:rPr lang="en-US" dirty="0" smtClean="0"/>
                  <a:t>		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599"/>
                <a:ext cx="8610600" cy="6595534"/>
              </a:xfrm>
              <a:blipFill>
                <a:blip r:embed="rId3"/>
                <a:stretch>
                  <a:fillRect l="-1769" t="-1109" b="-1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408057"/>
              </p:ext>
            </p:extLst>
          </p:nvPr>
        </p:nvGraphicFramePr>
        <p:xfrm>
          <a:off x="6816725" y="2549758"/>
          <a:ext cx="18700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0" name="Equation" r:id="rId4" imgW="672840" imgH="419040" progId="Equation.3">
                  <p:embed/>
                </p:oleObj>
              </mc:Choice>
              <mc:Fallback>
                <p:oleObj name="Equation" r:id="rId4" imgW="6728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2549758"/>
                        <a:ext cx="18700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004394"/>
              </p:ext>
            </p:extLst>
          </p:nvPr>
        </p:nvGraphicFramePr>
        <p:xfrm>
          <a:off x="2466975" y="3657600"/>
          <a:ext cx="41624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1" name="Equation" r:id="rId6" imgW="1498320" imgH="698400" progId="Equation.3">
                  <p:embed/>
                </p:oleObj>
              </mc:Choice>
              <mc:Fallback>
                <p:oleObj name="Equation" r:id="rId6" imgW="14983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657600"/>
                        <a:ext cx="41624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1122341"/>
                <a:ext cx="3429000" cy="415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b="0" i="1" baseline="-2500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𝑜𝑟𝑖𝑝𝑝𝑙𝑒</m:t>
                        </m:r>
                      </m:e>
                      <m:sup/>
                    </m:sSup>
                    <m:r>
                      <a:rPr lang="pt-BR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=2,4,6</m:t>
                            </m:r>
                          </m:sub>
                          <m:sup>
                            <m:r>
                              <a:rPr lang="pt-BR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  <m:r>
                                  <a:rPr lang="en-US" b="0" i="1" baseline="-2500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baseline="-25000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baseline="30000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nary>
                      </m:e>
                    </m:d>
                  </m:oMath>
                </a14:m>
                <a:r>
                  <a:rPr lang="en-US" baseline="30000" dirty="0" smtClean="0">
                    <a:solidFill>
                      <a:prstClr val="black"/>
                    </a:solidFill>
                  </a:rPr>
                  <a:t>1/2</a:t>
                </a:r>
                <a:endParaRPr lang="en-US" baseline="30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122341"/>
                <a:ext cx="3429000" cy="415883"/>
              </a:xfrm>
              <a:prstGeom prst="rect">
                <a:avLst/>
              </a:prstGeom>
              <a:blipFill rotWithShape="1">
                <a:blip r:embed="rId8"/>
                <a:stretch>
                  <a:fillRect t="-98529" b="-16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324600" y="26457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i="1" baseline="-25000" dirty="0" smtClean="0"/>
              <a:t>d2</a:t>
            </a:r>
            <a:endParaRPr lang="en-US" i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5486400" y="51054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514810"/>
              </p:ext>
            </p:extLst>
          </p:nvPr>
        </p:nvGraphicFramePr>
        <p:xfrm>
          <a:off x="6705600" y="3352800"/>
          <a:ext cx="21161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2" name="Equation" r:id="rId9" imgW="761760" imgH="393480" progId="Equation.3">
                  <p:embed/>
                </p:oleObj>
              </mc:Choice>
              <mc:Fallback>
                <p:oleObj name="Equation" r:id="rId9" imgW="761760" imgH="393480" progId="Equation.3">
                  <p:embed/>
                  <p:pic>
                    <p:nvPicPr>
                      <p:cNvPr id="114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21161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6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LC filter is used to reduce the amount of ripple content at the output of a single phase full wave rectifier ,the load resistance R=40</a:t>
            </a:r>
            <a:r>
              <a:rPr lang="el-GR" dirty="0"/>
              <a:t>Ω</a:t>
            </a:r>
            <a:r>
              <a:rPr lang="en-US" dirty="0"/>
              <a:t>,load inductance L=10mH,and source </a:t>
            </a:r>
            <a:r>
              <a:rPr lang="en-US" dirty="0" smtClean="0"/>
              <a:t>is 220V, 50Hz</a:t>
            </a:r>
            <a:r>
              <a:rPr lang="en-US" dirty="0"/>
              <a:t>.  Design an LC filter so that RF of the output is 10%.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63562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solidFill>
                  <a:srgbClr val="FF0000"/>
                </a:solidFill>
              </a:rPr>
              <a:t>Input LC filter to limit the amount of input ripple current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6177"/>
            <a:ext cx="8686800" cy="593894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46651"/>
            <a:ext cx="57150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45509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</a:t>
            </a:r>
            <a:r>
              <a:rPr lang="en-US" baseline="-25000" dirty="0" smtClean="0">
                <a:solidFill>
                  <a:prstClr val="black"/>
                </a:solidFill>
              </a:rPr>
              <a:t>s</a:t>
            </a: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147551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i</a:t>
            </a:r>
            <a:r>
              <a:rPr lang="en-US" baseline="-25000" dirty="0" smtClean="0">
                <a:solidFill>
                  <a:prstClr val="black"/>
                </a:solidFill>
              </a:rPr>
              <a:t>s</a:t>
            </a:r>
            <a:r>
              <a:rPr lang="en-US" baseline="30000" dirty="0">
                <a:solidFill>
                  <a:prstClr val="black"/>
                </a:solidFill>
              </a:rPr>
              <a:t> ‘</a:t>
            </a:r>
            <a:endParaRPr lang="en-US" baseline="-25000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0175" y="147551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29200" y="834374"/>
            <a:ext cx="838200" cy="802288"/>
            <a:chOff x="5029200" y="834374"/>
            <a:chExt cx="838200" cy="802288"/>
          </a:xfrm>
        </p:grpSpPr>
        <p:grpSp>
          <p:nvGrpSpPr>
            <p:cNvPr id="13" name="Group 12"/>
            <p:cNvGrpSpPr/>
            <p:nvPr/>
          </p:nvGrpSpPr>
          <p:grpSpPr>
            <a:xfrm>
              <a:off x="5029200" y="834374"/>
              <a:ext cx="762000" cy="802288"/>
              <a:chOff x="5029200" y="834374"/>
              <a:chExt cx="762000" cy="802288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5029200" y="834374"/>
                <a:ext cx="0" cy="8022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029200" y="1636662"/>
                <a:ext cx="76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5029200" y="1329332"/>
              <a:ext cx="838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2667000" y="1329332"/>
            <a:ext cx="106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48000" y="1045517"/>
            <a:ext cx="0" cy="6146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67000" y="740717"/>
            <a:ext cx="1143000" cy="921990"/>
            <a:chOff x="2667000" y="740717"/>
            <a:chExt cx="1143000" cy="92199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667000" y="740717"/>
              <a:ext cx="0" cy="9194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67000" y="1045517"/>
              <a:ext cx="381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048000" y="1660177"/>
              <a:ext cx="381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429000" y="1048047"/>
              <a:ext cx="0" cy="61466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429000" y="1045517"/>
              <a:ext cx="3810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7"/>
          <p:cNvSpPr txBox="1"/>
          <p:nvPr/>
        </p:nvSpPr>
        <p:spPr>
          <a:xfrm>
            <a:off x="152400" y="3903345"/>
            <a:ext cx="4157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sn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is the n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th </a:t>
            </a:r>
            <a:r>
              <a:rPr lang="en-US" sz="2400" b="1" dirty="0" smtClean="0">
                <a:solidFill>
                  <a:srgbClr val="C00000"/>
                </a:solidFill>
              </a:rPr>
              <a:t>harmonic current in the source.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05800" y="5105400"/>
            <a:ext cx="571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34519" y="3424237"/>
            <a:ext cx="39338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8420100" y="5257800"/>
            <a:ext cx="5715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2426" y="6297096"/>
            <a:ext cx="432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Equivalent circuit </a:t>
            </a:r>
            <a:r>
              <a:rPr lang="en-US" b="1" dirty="0" smtClean="0">
                <a:solidFill>
                  <a:srgbClr val="0070C0"/>
                </a:solidFill>
              </a:rPr>
              <a:t>for nth  </a:t>
            </a:r>
            <a:r>
              <a:rPr lang="en-US" b="1" dirty="0">
                <a:solidFill>
                  <a:srgbClr val="0070C0"/>
                </a:solidFill>
              </a:rPr>
              <a:t>harmonic </a:t>
            </a:r>
            <a:r>
              <a:rPr lang="en-US" b="1" dirty="0" smtClean="0">
                <a:solidFill>
                  <a:srgbClr val="0070C0"/>
                </a:solidFill>
              </a:rPr>
              <a:t>current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7"/>
          <p:cNvSpPr txBox="1"/>
          <p:nvPr/>
        </p:nvSpPr>
        <p:spPr>
          <a:xfrm>
            <a:off x="280988" y="5053132"/>
            <a:ext cx="4029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sn</a:t>
            </a:r>
            <a:r>
              <a:rPr lang="en-US" sz="2400" b="1" baseline="30000" dirty="0" smtClean="0">
                <a:solidFill>
                  <a:srgbClr val="00B050"/>
                </a:solidFill>
              </a:rPr>
              <a:t>’</a:t>
            </a:r>
            <a:r>
              <a:rPr lang="en-US" sz="2400" b="1" dirty="0" smtClean="0">
                <a:solidFill>
                  <a:srgbClr val="00B050"/>
                </a:solidFill>
              </a:rPr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baseline="30000" dirty="0">
                <a:solidFill>
                  <a:srgbClr val="00B050"/>
                </a:solidFill>
              </a:rPr>
              <a:t>th </a:t>
            </a:r>
            <a:r>
              <a:rPr lang="en-US" sz="2400" b="1" dirty="0">
                <a:solidFill>
                  <a:srgbClr val="00B050"/>
                </a:solidFill>
              </a:rPr>
              <a:t>harmonic current </a:t>
            </a:r>
            <a:r>
              <a:rPr lang="en-US" sz="2400" b="1" dirty="0" smtClean="0">
                <a:solidFill>
                  <a:srgbClr val="00B050"/>
                </a:solidFill>
              </a:rPr>
              <a:t>at the input of rectifier.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05800" y="4901838"/>
            <a:ext cx="571500" cy="479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4"/>
          <p:cNvSpPr txBox="1"/>
          <p:nvPr/>
        </p:nvSpPr>
        <p:spPr>
          <a:xfrm>
            <a:off x="8335241" y="449704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I</a:t>
            </a:r>
            <a:r>
              <a:rPr lang="en-US" baseline="-25000" dirty="0" err="1" smtClean="0">
                <a:solidFill>
                  <a:prstClr val="black"/>
                </a:solidFill>
              </a:rPr>
              <a:t>sn</a:t>
            </a:r>
            <a:r>
              <a:rPr lang="en-US" baseline="30000" dirty="0" smtClean="0">
                <a:solidFill>
                  <a:prstClr val="black"/>
                </a:solidFill>
              </a:rPr>
              <a:t>’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" grpId="0"/>
      <p:bldP spid="30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9075"/>
            <a:ext cx="9220200" cy="6629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by the current divider rule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The total harmonic current in the ac supply line is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Harmonic factor of input current when LC filter is used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Considering </a:t>
            </a:r>
            <a:r>
              <a:rPr lang="en-US" sz="2400" b="1" dirty="0">
                <a:solidFill>
                  <a:srgbClr val="00B050"/>
                </a:solidFill>
              </a:rPr>
              <a:t>only the dominant third harmonic,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54472"/>
              </p:ext>
            </p:extLst>
          </p:nvPr>
        </p:nvGraphicFramePr>
        <p:xfrm>
          <a:off x="838200" y="762000"/>
          <a:ext cx="6556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99" name="Equation" r:id="rId3" imgW="304560" imgH="228600" progId="Equation.3">
                  <p:embed/>
                </p:oleObj>
              </mc:Choice>
              <mc:Fallback>
                <p:oleObj name="Equation" r:id="rId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65563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194266"/>
              </p:ext>
            </p:extLst>
          </p:nvPr>
        </p:nvGraphicFramePr>
        <p:xfrm>
          <a:off x="4541838" y="609600"/>
          <a:ext cx="23193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0" name="Equation" r:id="rId5" imgW="1079280" imgH="482400" progId="Equation.3">
                  <p:embed/>
                </p:oleObj>
              </mc:Choice>
              <mc:Fallback>
                <p:oleObj name="Equation" r:id="rId5" imgW="1079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609600"/>
                        <a:ext cx="231933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224982"/>
              </p:ext>
            </p:extLst>
          </p:nvPr>
        </p:nvGraphicFramePr>
        <p:xfrm>
          <a:off x="5562600" y="3048000"/>
          <a:ext cx="34051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1" name="Equation" r:id="rId7" imgW="1587500" imgH="596900" progId="Equation.3">
                  <p:embed/>
                </p:oleObj>
              </mc:Choice>
              <mc:Fallback>
                <p:oleObj name="Equation" r:id="rId7" imgW="1587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048000"/>
                        <a:ext cx="34051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73562"/>
              </p:ext>
            </p:extLst>
          </p:nvPr>
        </p:nvGraphicFramePr>
        <p:xfrm>
          <a:off x="5638006" y="1951644"/>
          <a:ext cx="22875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2" name="Equation" r:id="rId9" imgW="1066800" imgH="520700" progId="Equation.3">
                  <p:embed/>
                </p:oleObj>
              </mc:Choice>
              <mc:Fallback>
                <p:oleObj name="Equation" r:id="rId9" imgW="10668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006" y="1951644"/>
                        <a:ext cx="22875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92296"/>
              </p:ext>
            </p:extLst>
          </p:nvPr>
        </p:nvGraphicFramePr>
        <p:xfrm>
          <a:off x="173038" y="4419600"/>
          <a:ext cx="12541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3" name="Equation" r:id="rId11" imgW="583920" imgH="431640" progId="Equation.3">
                  <p:embed/>
                </p:oleObj>
              </mc:Choice>
              <mc:Fallback>
                <p:oleObj name="Equation" r:id="rId11" imgW="5839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419600"/>
                        <a:ext cx="12541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11221"/>
              </p:ext>
            </p:extLst>
          </p:nvPr>
        </p:nvGraphicFramePr>
        <p:xfrm>
          <a:off x="1600200" y="4267201"/>
          <a:ext cx="26193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4" name="Equation" r:id="rId13" imgW="1218960" imgH="939600" progId="Equation.3">
                  <p:embed/>
                </p:oleObj>
              </mc:Choice>
              <mc:Fallback>
                <p:oleObj name="Equation" r:id="rId13" imgW="121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1"/>
                        <a:ext cx="26193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12962"/>
              </p:ext>
            </p:extLst>
          </p:nvPr>
        </p:nvGraphicFramePr>
        <p:xfrm>
          <a:off x="4324350" y="4194781"/>
          <a:ext cx="2865438" cy="1482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5" name="Equation" r:id="rId15" imgW="1333440" imgH="939600" progId="Equation.3">
                  <p:embed/>
                </p:oleObj>
              </mc:Choice>
              <mc:Fallback>
                <p:oleObj name="Equation" r:id="rId15" imgW="13334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194781"/>
                        <a:ext cx="2865438" cy="1482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21417"/>
              </p:ext>
            </p:extLst>
          </p:nvPr>
        </p:nvGraphicFramePr>
        <p:xfrm>
          <a:off x="228600" y="762000"/>
          <a:ext cx="711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6" name="Equation" r:id="rId17" imgW="330120" imgH="228600" progId="Equation.3">
                  <p:embed/>
                </p:oleObj>
              </mc:Choice>
              <mc:Fallback>
                <p:oleObj name="Equation" r:id="rId17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7112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73344"/>
              </p:ext>
            </p:extLst>
          </p:nvPr>
        </p:nvGraphicFramePr>
        <p:xfrm>
          <a:off x="1371600" y="609600"/>
          <a:ext cx="316706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07" name="Equation" r:id="rId19" imgW="1473120" imgH="482400" progId="Equation.3">
                  <p:embed/>
                </p:oleObj>
              </mc:Choice>
              <mc:Fallback>
                <p:oleObj name="Equation" r:id="rId19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609600"/>
                        <a:ext cx="3167063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6781800" y="-304800"/>
            <a:ext cx="2362200" cy="2180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8982075" y="785322"/>
            <a:ext cx="457200" cy="28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52115" y="609600"/>
            <a:ext cx="676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8763000" y="6535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sn</a:t>
            </a:r>
            <a:r>
              <a:rPr lang="en-US" baseline="30000" dirty="0" smtClean="0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9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For a specified value of </a:t>
            </a:r>
            <a:r>
              <a:rPr lang="en-US" sz="2400" b="1" dirty="0">
                <a:solidFill>
                  <a:srgbClr val="C00000"/>
                </a:solidFill>
              </a:rPr>
              <a:t>Harmonic factor of input current </a:t>
            </a:r>
            <a:r>
              <a:rPr lang="en-US" sz="2400" b="1" dirty="0" smtClean="0">
                <a:solidFill>
                  <a:srgbClr val="00B050"/>
                </a:solidFill>
              </a:rPr>
              <a:t>r,           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              L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can be calculated.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Choose </a:t>
            </a:r>
            <a:r>
              <a:rPr lang="en-US" sz="2400" b="1" dirty="0">
                <a:solidFill>
                  <a:srgbClr val="C00000"/>
                </a:solidFill>
              </a:rPr>
              <a:t>a convenient value for </a:t>
            </a:r>
            <a:r>
              <a:rPr lang="en-US" sz="2400" b="1" dirty="0" err="1">
                <a:solidFill>
                  <a:srgbClr val="C00000"/>
                </a:solidFill>
              </a:rPr>
              <a:t>C</a:t>
            </a:r>
            <a:r>
              <a:rPr lang="en-US" sz="2400" b="1" baseline="-25000" dirty="0" err="1">
                <a:solidFill>
                  <a:srgbClr val="C00000"/>
                </a:solidFill>
              </a:rPr>
              <a:t>i</a:t>
            </a:r>
            <a:r>
              <a:rPr lang="en-US" sz="2400" b="1" dirty="0">
                <a:solidFill>
                  <a:srgbClr val="C00000"/>
                </a:solidFill>
              </a:rPr>
              <a:t> and then obtain the value of L</a:t>
            </a:r>
            <a:r>
              <a:rPr lang="en-US" sz="2400" b="1" baseline="-25000" dirty="0">
                <a:solidFill>
                  <a:srgbClr val="C00000"/>
                </a:solidFill>
              </a:rPr>
              <a:t>i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Filter resonant  frequency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0020"/>
              </p:ext>
            </p:extLst>
          </p:nvPr>
        </p:nvGraphicFramePr>
        <p:xfrm>
          <a:off x="4572000" y="3352800"/>
          <a:ext cx="12287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00" name="Equation" r:id="rId3" imgW="571500" imgH="457200" progId="Equation.3">
                  <p:embed/>
                </p:oleObj>
              </mc:Choice>
              <mc:Fallback>
                <p:oleObj name="Equation" r:id="rId3" imgW="571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352800"/>
                        <a:ext cx="12287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1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An LC filter is to be designed to limit the amount of ripple in input current for a single phase full wave rectifier. The load current is ripple free. Supply frequency is 50Hz. Determine the resonant frequency of the filter so that total harmonic current is reduced to 1% of fundamental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58200" y="3967162"/>
            <a:ext cx="838200" cy="45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>
                <a:solidFill>
                  <a:srgbClr val="FF0000"/>
                </a:solidFill>
              </a:rPr>
              <a:t>DC    FILTERS</a:t>
            </a:r>
            <a:endParaRPr lang="en-US" sz="2800" b="1" dirty="0">
              <a:solidFill>
                <a:prstClr val="black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To design a dc filter circuit, knowledge of the magnitude and frequency  of harmonics at the dc side is required.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Output voltage is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63431"/>
              </p:ext>
            </p:extLst>
          </p:nvPr>
        </p:nvGraphicFramePr>
        <p:xfrm>
          <a:off x="239486" y="1840774"/>
          <a:ext cx="5913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8" name="Equation" r:id="rId3" imgW="2654280" imgH="685800" progId="Equation.3">
                  <p:embed/>
                </p:oleObj>
              </mc:Choice>
              <mc:Fallback>
                <p:oleObj name="Equation" r:id="rId3" imgW="265428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6" y="1840774"/>
                        <a:ext cx="59134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425789"/>
              </p:ext>
            </p:extLst>
          </p:nvPr>
        </p:nvGraphicFramePr>
        <p:xfrm>
          <a:off x="904050" y="2722563"/>
          <a:ext cx="35306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9" name="Equation" r:id="rId5" imgW="1485720" imgH="482400" progId="Equation.3">
                  <p:embed/>
                </p:oleObj>
              </mc:Choice>
              <mc:Fallback>
                <p:oleObj name="Equation" r:id="rId5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050" y="2722563"/>
                        <a:ext cx="35306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72983"/>
              </p:ext>
            </p:extLst>
          </p:nvPr>
        </p:nvGraphicFramePr>
        <p:xfrm>
          <a:off x="780641" y="3626117"/>
          <a:ext cx="4011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0" name="Equation" r:id="rId7" imgW="1688760" imgH="482400" progId="Equation.3">
                  <p:embed/>
                </p:oleObj>
              </mc:Choice>
              <mc:Fallback>
                <p:oleObj name="Equation" r:id="rId7" imgW="1688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641" y="3626117"/>
                        <a:ext cx="40116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136162"/>
              </p:ext>
            </p:extLst>
          </p:nvPr>
        </p:nvGraphicFramePr>
        <p:xfrm>
          <a:off x="4927540" y="3655485"/>
          <a:ext cx="42672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1" name="Equation" r:id="rId9" imgW="2387600" imgH="444500" progId="Equation.3">
                  <p:embed/>
                </p:oleObj>
              </mc:Choice>
              <mc:Fallback>
                <p:oleObj name="Equation" r:id="rId9" imgW="2387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540" y="3655485"/>
                        <a:ext cx="42672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72484"/>
              </p:ext>
            </p:extLst>
          </p:nvPr>
        </p:nvGraphicFramePr>
        <p:xfrm>
          <a:off x="280994" y="4990174"/>
          <a:ext cx="6937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2" name="Equation" r:id="rId11" imgW="291960" imgH="228600" progId="Equation.3">
                  <p:embed/>
                </p:oleObj>
              </mc:Choice>
              <mc:Fallback>
                <p:oleObj name="Equation" r:id="rId11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94" y="4990174"/>
                        <a:ext cx="6937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49539"/>
              </p:ext>
            </p:extLst>
          </p:nvPr>
        </p:nvGraphicFramePr>
        <p:xfrm>
          <a:off x="116894" y="3920957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3" name="Equation" r:id="rId13" imgW="304668" imgH="228501" progId="Equation.3">
                  <p:embed/>
                </p:oleObj>
              </mc:Choice>
              <mc:Fallback>
                <p:oleObj name="Equation" r:id="rId13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94" y="3920957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42143"/>
              </p:ext>
            </p:extLst>
          </p:nvPr>
        </p:nvGraphicFramePr>
        <p:xfrm>
          <a:off x="733425" y="4737100"/>
          <a:ext cx="42846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4" name="Equation" r:id="rId15" imgW="1803240" imgH="482400" progId="Equation.3">
                  <p:embed/>
                </p:oleObj>
              </mc:Choice>
              <mc:Fallback>
                <p:oleObj name="Equation" r:id="rId15" imgW="18032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737100"/>
                        <a:ext cx="428466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428640"/>
              </p:ext>
            </p:extLst>
          </p:nvPr>
        </p:nvGraphicFramePr>
        <p:xfrm>
          <a:off x="220254" y="2557463"/>
          <a:ext cx="936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5" name="Equation" r:id="rId17" imgW="393480" imgH="228600" progId="Equation.3">
                  <p:embed/>
                </p:oleObj>
              </mc:Choice>
              <mc:Fallback>
                <p:oleObj name="Equation" r:id="rId17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54" y="2557463"/>
                        <a:ext cx="936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558437"/>
              </p:ext>
            </p:extLst>
          </p:nvPr>
        </p:nvGraphicFramePr>
        <p:xfrm>
          <a:off x="119716" y="5924859"/>
          <a:ext cx="1085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6" name="Equation" r:id="rId19" imgW="457200" imgH="228600" progId="Equation.3">
                  <p:embed/>
                </p:oleObj>
              </mc:Choice>
              <mc:Fallback>
                <p:oleObj name="Equation" r:id="rId19" imgW="4572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716" y="5924859"/>
                        <a:ext cx="1085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95816"/>
              </p:ext>
            </p:extLst>
          </p:nvPr>
        </p:nvGraphicFramePr>
        <p:xfrm>
          <a:off x="1186516" y="5772459"/>
          <a:ext cx="965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7" name="Equation" r:id="rId21" imgW="406080" imgH="393480" progId="Equation.3">
                  <p:embed/>
                </p:oleObj>
              </mc:Choice>
              <mc:Fallback>
                <p:oleObj name="Equation" r:id="rId21" imgW="406080" imgH="393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16" y="5772459"/>
                        <a:ext cx="9652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031784"/>
              </p:ext>
            </p:extLst>
          </p:nvPr>
        </p:nvGraphicFramePr>
        <p:xfrm>
          <a:off x="2177116" y="5772459"/>
          <a:ext cx="20812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8" name="Equation" r:id="rId23" imgW="876240" imgH="393480" progId="Equation.3">
                  <p:embed/>
                </p:oleObj>
              </mc:Choice>
              <mc:Fallback>
                <p:oleObj name="Equation" r:id="rId23" imgW="876240" imgH="393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116" y="5772459"/>
                        <a:ext cx="20812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71913"/>
              </p:ext>
            </p:extLst>
          </p:nvPr>
        </p:nvGraphicFramePr>
        <p:xfrm>
          <a:off x="4158316" y="5848659"/>
          <a:ext cx="20828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9" name="Equation" r:id="rId25" imgW="876240" imgH="393480" progId="Equation.3">
                  <p:embed/>
                </p:oleObj>
              </mc:Choice>
              <mc:Fallback>
                <p:oleObj name="Equation" r:id="rId25" imgW="876240" imgH="393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316" y="5848659"/>
                        <a:ext cx="20828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03448"/>
              </p:ext>
            </p:extLst>
          </p:nvPr>
        </p:nvGraphicFramePr>
        <p:xfrm>
          <a:off x="6215716" y="5848659"/>
          <a:ext cx="24145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30" name="Equation" r:id="rId27" imgW="2414520" imgH="655560" progId="Equation.3">
                  <p:embed/>
                </p:oleObj>
              </mc:Choice>
              <mc:Fallback>
                <p:oleObj name="Equation" r:id="rId27" imgW="2414520" imgH="65556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15716" y="5848659"/>
                        <a:ext cx="2414587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50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839200" cy="5973763"/>
          </a:xfrm>
        </p:spPr>
        <p:txBody>
          <a:bodyPr/>
          <a:lstStyle/>
          <a:p>
            <a:pPr marL="457200" lvl="1" indent="0" hangingPunct="0">
              <a:buNone/>
            </a:pPr>
            <a:r>
              <a:rPr lang="en-US" dirty="0"/>
              <a:t>The single-phase bridge rectifier of Figure P1.4 is required to supply an average voltage of </a:t>
            </a:r>
            <a:r>
              <a:rPr lang="en-US" i="1" dirty="0" err="1"/>
              <a:t>V</a:t>
            </a:r>
            <a:r>
              <a:rPr lang="en-US" baseline="-25000" dirty="0" err="1"/>
              <a:t>dc</a:t>
            </a:r>
            <a:r>
              <a:rPr lang="en-US" baseline="-25000" dirty="0"/>
              <a:t> </a:t>
            </a:r>
            <a:r>
              <a:rPr lang="en-US" dirty="0"/>
              <a:t>= 400 V to a resistive load of</a:t>
            </a:r>
            <a:r>
              <a:rPr lang="en-US" i="1" dirty="0"/>
              <a:t> R </a:t>
            </a:r>
            <a:r>
              <a:rPr lang="en-US" dirty="0"/>
              <a:t>=10Ω.Determine the voltage and current ratings of diodes and transformer.</a:t>
            </a:r>
            <a:endParaRPr lang="en-US" sz="4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Capture1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2667000" y="2438400"/>
            <a:ext cx="3733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15400" cy="55927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the single-phase diode rectifier circuit shown in Fig. below with zero </a:t>
            </a:r>
            <a:r>
              <a:rPr lang="en-US" sz="2400" i="1" dirty="0" err="1"/>
              <a:t>L</a:t>
            </a:r>
            <a:r>
              <a:rPr lang="en-US" sz="2400" i="1" baseline="-25000" dirty="0" err="1"/>
              <a:t>s</a:t>
            </a:r>
            <a:r>
              <a:rPr lang="en-US" sz="2400" dirty="0"/>
              <a:t> and a constant dc current </a:t>
            </a:r>
            <a:r>
              <a:rPr lang="en-US" sz="2400" i="1" dirty="0"/>
              <a:t>I</a:t>
            </a:r>
            <a:r>
              <a:rPr lang="en-US" sz="2400" i="1" baseline="-25000" dirty="0"/>
              <a:t>d </a:t>
            </a:r>
            <a:r>
              <a:rPr lang="en-US" sz="2400" dirty="0"/>
              <a:t>= 10 A, calculate the average power supplied to the load:</a:t>
            </a:r>
          </a:p>
          <a:p>
            <a:pPr lvl="0"/>
            <a:r>
              <a:rPr lang="en-US" sz="2400" dirty="0"/>
              <a:t>If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s</a:t>
            </a:r>
            <a:r>
              <a:rPr lang="en-US" sz="2400" dirty="0"/>
              <a:t> is a sinusoidal voltage with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s</a:t>
            </a:r>
            <a:r>
              <a:rPr lang="en-US" sz="2400" baseline="-25000" dirty="0"/>
              <a:t>  </a:t>
            </a:r>
            <a:r>
              <a:rPr lang="en-US" sz="2400" dirty="0"/>
              <a:t>= 120 V at 60 Hz</a:t>
            </a:r>
          </a:p>
          <a:p>
            <a:pPr lvl="0"/>
            <a:r>
              <a:rPr lang="en-US" sz="2400" dirty="0"/>
              <a:t>If </a:t>
            </a:r>
            <a:r>
              <a:rPr lang="en-US" sz="2400" i="1" dirty="0" err="1"/>
              <a:t>V</a:t>
            </a:r>
            <a:r>
              <a:rPr lang="en-US" sz="2400" i="1" baseline="-25000" dirty="0" err="1"/>
              <a:t>s</a:t>
            </a:r>
            <a:r>
              <a:rPr lang="en-US" sz="2400" dirty="0"/>
              <a:t> has the pulse waveform shown in Fig. below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C:\Users\amrit\Desktop\New folder (2)\5,6b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2686050" cy="225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mrit\Desktop\New folder (2)\P5-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462655"/>
            <a:ext cx="4209415" cy="126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884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610600" cy="6553200"/>
          </a:xfrm>
        </p:spPr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In the single phase rectifier circuit shown in Fig. below,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= 120 V at 60 Hz,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Ls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= 1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</a:rPr>
              <a:t>mH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and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= 10 A. Calculate </a:t>
            </a: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overlap period </a:t>
            </a:r>
            <a:r>
              <a:rPr lang="en-US" sz="20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and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What is the percentage voltage drop in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due to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C:\Users\amrit\Desktop\TA\5,14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43000"/>
            <a:ext cx="3364230" cy="23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400" y="34290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Repeat </a:t>
            </a:r>
            <a:r>
              <a:rPr lang="en-US" dirty="0" smtClean="0"/>
              <a:t>above Problem </a:t>
            </a:r>
          </a:p>
          <a:p>
            <a:pPr lvl="0"/>
            <a:r>
              <a:rPr lang="en-US" dirty="0" smtClean="0"/>
              <a:t>if </a:t>
            </a:r>
            <a:r>
              <a:rPr lang="en-US" i="1" dirty="0" err="1"/>
              <a:t>V</a:t>
            </a:r>
            <a:r>
              <a:rPr lang="en-US" i="1" baseline="-25000" dirty="0" err="1"/>
              <a:t>s</a:t>
            </a:r>
            <a:r>
              <a:rPr lang="en-US" dirty="0"/>
              <a:t> has a 60 Hz square waveform with an amplitude of 200V</a:t>
            </a:r>
          </a:p>
          <a:p>
            <a:pPr lvl="0"/>
            <a:r>
              <a:rPr lang="en-US" dirty="0"/>
              <a:t>If </a:t>
            </a:r>
            <a:r>
              <a:rPr lang="en-US" i="1" dirty="0" err="1"/>
              <a:t>V</a:t>
            </a:r>
            <a:r>
              <a:rPr lang="en-US" i="1" baseline="-25000" dirty="0" err="1"/>
              <a:t>s</a:t>
            </a:r>
            <a:r>
              <a:rPr lang="en-US" dirty="0"/>
              <a:t> has the pulse waveform shown in Fig. below</a:t>
            </a:r>
          </a:p>
        </p:txBody>
      </p:sp>
      <p:pic>
        <p:nvPicPr>
          <p:cNvPr id="7" name="Picture 6" descr="C:\Users\amrit\Desktop\New folder (2)\P5-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800600"/>
            <a:ext cx="4209415" cy="126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24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534400" cy="5973763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Consider the basic commutation circuit of Fig. below with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= 10 A</a:t>
            </a:r>
            <a:r>
              <a:rPr lang="en-US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US" sz="20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algn="just">
              <a:lnSpc>
                <a:spcPct val="107000"/>
              </a:lnSpc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With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= 120 V at 60 Hz and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= 0, calculate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and the  average power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With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= 120 V at 60 Hz and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= 5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</a:rPr>
              <a:t>mH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calculate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and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Here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has a 60 Hz square waveform with an amplitude of 200 V, and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L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baseline="-25000" dirty="0"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= 5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</a:rPr>
              <a:t>mH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. Plot the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waveform and calculate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u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, and </a:t>
            </a:r>
            <a:r>
              <a:rPr lang="en-US" sz="2000" i="1" dirty="0">
                <a:latin typeface="Times New Roman" pitchFamily="18" charset="0"/>
                <a:ea typeface="Calibri"/>
                <a:cs typeface="Times New Roman" pitchFamily="18" charset="0"/>
              </a:rPr>
              <a:t>P</a:t>
            </a:r>
            <a:r>
              <a:rPr lang="en-US" sz="2000" i="1" baseline="-25000" dirty="0">
                <a:latin typeface="Times New Roman" pitchFamily="18" charset="0"/>
                <a:ea typeface="Calibri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Repeat part (c) if </a:t>
            </a:r>
            <a:r>
              <a:rPr lang="en-US" sz="2000" i="1" dirty="0" err="1"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000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</a:rPr>
              <a:t> has the pulse waveform shown in Fig. below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C:\Users\amrit\Desktop\New folder (2)\5-11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33400"/>
            <a:ext cx="2820670" cy="133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amrit\Desktop\New folder (2)\P5-4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827" y="4495800"/>
            <a:ext cx="4209415" cy="1266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29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3</a:t>
            </a:r>
            <a:r>
              <a:rPr lang="az-Cyrl-AZ" u="sng" dirty="0">
                <a:solidFill>
                  <a:srgbClr val="C00000"/>
                </a:solidFill>
                <a:latin typeface="Arial"/>
                <a:cs typeface="Arial"/>
              </a:rPr>
              <a:t>Ф</a:t>
            </a:r>
            <a:r>
              <a:rPr lang="en-US" u="sng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u="sng" dirty="0" smtClean="0">
                <a:solidFill>
                  <a:srgbClr val="C00000"/>
                </a:solidFill>
                <a:latin typeface="Arial"/>
                <a:cs typeface="Arial"/>
              </a:rPr>
              <a:t>Uncontrolled Rectifier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Low ripple content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Higher power handling capability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95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763000" cy="487362"/>
          </a:xfrm>
        </p:spPr>
        <p:txBody>
          <a:bodyPr>
            <a:normAutofit fontScale="90000"/>
          </a:bodyPr>
          <a:lstStyle/>
          <a:p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z-Cyrl-AZ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en-US" sz="36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 Wave Uncontrolled Rectifier  circuit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187527"/>
              </p:ext>
            </p:extLst>
          </p:nvPr>
        </p:nvGraphicFramePr>
        <p:xfrm>
          <a:off x="1143000" y="1447800"/>
          <a:ext cx="6696075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59" name="Visio" r:id="rId3" imgW="6696270" imgH="3952251" progId="">
                  <p:embed/>
                </p:oleObj>
              </mc:Choice>
              <mc:Fallback>
                <p:oleObj name="Visio" r:id="rId3" imgW="6696270" imgH="39522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6696075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3962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781675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781675" y="411694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648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550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C00000"/>
                </a:solidFill>
              </a:rPr>
              <a:t>A          B	V</a:t>
            </a:r>
            <a:r>
              <a:rPr lang="en-US" sz="2400" baseline="-25000" dirty="0" smtClean="0">
                <a:solidFill>
                  <a:srgbClr val="C00000"/>
                </a:solidFill>
              </a:rPr>
              <a:t>AO</a:t>
            </a:r>
            <a:r>
              <a:rPr lang="en-US" sz="2400" dirty="0" smtClean="0">
                <a:solidFill>
                  <a:srgbClr val="C00000"/>
                </a:solidFill>
              </a:rPr>
              <a:t> is most positive 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 </a:t>
            </a:r>
            <a:r>
              <a:rPr lang="en-US" sz="2400" b="1" dirty="0" smtClean="0">
                <a:solidFill>
                  <a:srgbClr val="00B050"/>
                </a:solidFill>
              </a:rPr>
              <a:t>is on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</a:t>
            </a:r>
            <a:r>
              <a:rPr lang="en-US" sz="2400" dirty="0" err="1" smtClean="0">
                <a:solidFill>
                  <a:srgbClr val="00B0F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dirty="0" smtClean="0">
                <a:solidFill>
                  <a:srgbClr val="00B0F0"/>
                </a:solidFill>
              </a:rPr>
              <a:t> = V</a:t>
            </a:r>
            <a:r>
              <a:rPr lang="en-US" sz="2400" baseline="-25000" dirty="0" smtClean="0">
                <a:solidFill>
                  <a:srgbClr val="00B0F0"/>
                </a:solidFill>
              </a:rPr>
              <a:t>AO</a:t>
            </a:r>
            <a:endParaRPr lang="en-US" sz="2400" baseline="-250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B          C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</a:rPr>
              <a:t>BO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is most positive </a:t>
            </a:r>
          </a:p>
          <a:p>
            <a:r>
              <a:rPr lang="en-US" sz="2400" dirty="0"/>
              <a:t>                         </a:t>
            </a:r>
            <a:r>
              <a:rPr lang="en-US" sz="2400" dirty="0" smtClean="0"/>
              <a:t>             </a:t>
            </a:r>
            <a:r>
              <a:rPr lang="en-US" sz="2400" b="1" dirty="0" smtClean="0">
                <a:solidFill>
                  <a:srgbClr val="00B05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b="1" dirty="0">
                <a:solidFill>
                  <a:srgbClr val="00B050"/>
                </a:solidFill>
              </a:rPr>
              <a:t>is on </a:t>
            </a:r>
          </a:p>
          <a:p>
            <a:r>
              <a:rPr lang="en-US" sz="2400" dirty="0"/>
              <a:t>                            </a:t>
            </a:r>
            <a:r>
              <a:rPr lang="en-US" sz="2400" dirty="0" smtClean="0"/>
              <a:t>          </a:t>
            </a:r>
            <a:r>
              <a:rPr lang="en-US" sz="2400" dirty="0" err="1" smtClean="0">
                <a:solidFill>
                  <a:srgbClr val="00B0F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= </a:t>
            </a:r>
            <a:r>
              <a:rPr lang="en-US" sz="2400" dirty="0" smtClean="0">
                <a:solidFill>
                  <a:srgbClr val="00B0F0"/>
                </a:solidFill>
              </a:rPr>
              <a:t>V</a:t>
            </a:r>
            <a:r>
              <a:rPr lang="en-US" sz="2400" baseline="-25000" dirty="0" smtClean="0">
                <a:solidFill>
                  <a:srgbClr val="00B0F0"/>
                </a:solidFill>
              </a:rPr>
              <a:t>BO</a:t>
            </a:r>
            <a:endParaRPr lang="en-US" sz="2400" baseline="-25000" dirty="0">
              <a:solidFill>
                <a:srgbClr val="00B0F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C          A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V</a:t>
            </a:r>
            <a:r>
              <a:rPr lang="en-US" sz="2800" baseline="-25000" dirty="0" smtClean="0">
                <a:solidFill>
                  <a:srgbClr val="C00000"/>
                </a:solidFill>
              </a:rPr>
              <a:t>CO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is most positive </a:t>
            </a:r>
          </a:p>
          <a:p>
            <a:r>
              <a:rPr lang="en-US" sz="2800" dirty="0"/>
              <a:t>                          </a:t>
            </a:r>
            <a:r>
              <a:rPr lang="en-US" sz="2800" dirty="0" smtClean="0"/>
              <a:t>     </a:t>
            </a:r>
            <a:r>
              <a:rPr lang="en-US" sz="2800" b="1" dirty="0" smtClean="0">
                <a:solidFill>
                  <a:srgbClr val="00B050"/>
                </a:solidFill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3 </a:t>
            </a:r>
            <a:r>
              <a:rPr lang="en-US" sz="2800" b="1" dirty="0">
                <a:solidFill>
                  <a:srgbClr val="00B050"/>
                </a:solidFill>
              </a:rPr>
              <a:t>is on </a:t>
            </a:r>
          </a:p>
          <a:p>
            <a:r>
              <a:rPr lang="en-US" sz="2800" dirty="0"/>
              <a:t>                            </a:t>
            </a:r>
            <a:r>
              <a:rPr lang="en-US" sz="2800" dirty="0" smtClean="0"/>
              <a:t>    </a:t>
            </a:r>
            <a:r>
              <a:rPr lang="en-US" sz="2800" dirty="0" err="1" smtClean="0">
                <a:solidFill>
                  <a:srgbClr val="00B0F0"/>
                </a:solidFill>
              </a:rPr>
              <a:t>V</a:t>
            </a:r>
            <a:r>
              <a:rPr lang="en-US" sz="2800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= </a:t>
            </a:r>
            <a:r>
              <a:rPr lang="en-US" sz="2800" dirty="0" smtClean="0">
                <a:solidFill>
                  <a:srgbClr val="00B0F0"/>
                </a:solidFill>
              </a:rPr>
              <a:t>V</a:t>
            </a:r>
            <a:r>
              <a:rPr lang="en-US" sz="2800" baseline="-25000" dirty="0" smtClean="0">
                <a:solidFill>
                  <a:srgbClr val="00B0F0"/>
                </a:solidFill>
              </a:rPr>
              <a:t>CO</a:t>
            </a:r>
            <a:endParaRPr lang="en-US" sz="2800" baseline="-25000" dirty="0">
              <a:solidFill>
                <a:srgbClr val="00B0F0"/>
              </a:solidFill>
            </a:endParaRPr>
          </a:p>
          <a:p>
            <a:endParaRPr lang="en-US" baseline="-25000" dirty="0" smtClean="0">
              <a:solidFill>
                <a:srgbClr val="00B0F0"/>
              </a:solidFill>
            </a:endParaRPr>
          </a:p>
        </p:txBody>
      </p:sp>
      <p:graphicFrame>
        <p:nvGraphicFramePr>
          <p:cNvPr id="196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16638"/>
              </p:ext>
            </p:extLst>
          </p:nvPr>
        </p:nvGraphicFramePr>
        <p:xfrm>
          <a:off x="5105400" y="0"/>
          <a:ext cx="3743346" cy="2209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6" name="Visio" r:id="rId3" imgW="6696270" imgH="3952251" progId="">
                  <p:embed/>
                </p:oleObj>
              </mc:Choice>
              <mc:Fallback>
                <p:oleObj name="Visio" r:id="rId3" imgW="6696270" imgH="395225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0"/>
                        <a:ext cx="3743346" cy="2209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238250" y="18288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7775" y="45720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143000" y="3124200"/>
            <a:ext cx="533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7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248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Average load voltage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</a:rPr>
              <a:t> is the RMS per phase voltage of supply.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RMS value of voltage across the load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Load voltage form factor =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Ripple factor = </a:t>
            </a:r>
            <a:r>
              <a:rPr lang="el-GR" sz="2400" b="1" dirty="0" smtClean="0">
                <a:solidFill>
                  <a:srgbClr val="C00000"/>
                </a:solidFill>
              </a:rPr>
              <a:t>γ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457200" y="914400"/>
          <a:ext cx="665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89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665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143000" y="762000"/>
          <a:ext cx="3165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0" name="Equation" r:id="rId5" imgW="1511300" imgH="482600" progId="Equation.3">
                  <p:embed/>
                </p:oleObj>
              </mc:Choice>
              <mc:Fallback>
                <p:oleObj name="Equation" r:id="rId5" imgW="1511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3165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201104"/>
              </p:ext>
            </p:extLst>
          </p:nvPr>
        </p:nvGraphicFramePr>
        <p:xfrm>
          <a:off x="4343400" y="762000"/>
          <a:ext cx="19954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1" name="Equation" r:id="rId7" imgW="952200" imgH="431640" progId="Equation.3">
                  <p:embed/>
                </p:oleObj>
              </mc:Choice>
              <mc:Fallback>
                <p:oleObj name="Equation" r:id="rId7" imgW="952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9954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57200" y="3657600"/>
          <a:ext cx="1011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2" name="Equation" r:id="rId9" imgW="482391" imgH="228501" progId="Equation.3">
                  <p:embed/>
                </p:oleObj>
              </mc:Choice>
              <mc:Fallback>
                <p:oleObj name="Equation" r:id="rId9" imgW="482391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011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45396"/>
              </p:ext>
            </p:extLst>
          </p:nvPr>
        </p:nvGraphicFramePr>
        <p:xfrm>
          <a:off x="1422400" y="3486150"/>
          <a:ext cx="42846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3" name="Equation" r:id="rId11" imgW="2044440" imgH="583920" progId="Equation.3">
                  <p:embed/>
                </p:oleObj>
              </mc:Choice>
              <mc:Fallback>
                <p:oleObj name="Equation" r:id="rId11" imgW="20444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486150"/>
                        <a:ext cx="428466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863050"/>
              </p:ext>
            </p:extLst>
          </p:nvPr>
        </p:nvGraphicFramePr>
        <p:xfrm>
          <a:off x="6019800" y="3810000"/>
          <a:ext cx="879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4" name="Equation" r:id="rId13" imgW="419040" imgH="228600" progId="Equation.3">
                  <p:embed/>
                </p:oleObj>
              </mc:Choice>
              <mc:Fallback>
                <p:oleObj name="Equation" r:id="rId1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0000"/>
                        <a:ext cx="879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18581"/>
              </p:ext>
            </p:extLst>
          </p:nvPr>
        </p:nvGraphicFramePr>
        <p:xfrm>
          <a:off x="4440238" y="4532313"/>
          <a:ext cx="13811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5" name="Equation" r:id="rId15" imgW="660240" imgH="431640" progId="Equation.3">
                  <p:embed/>
                </p:oleObj>
              </mc:Choice>
              <mc:Fallback>
                <p:oleObj name="Equation" r:id="rId15" imgW="660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532313"/>
                        <a:ext cx="13811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515007"/>
              </p:ext>
            </p:extLst>
          </p:nvPr>
        </p:nvGraphicFramePr>
        <p:xfrm>
          <a:off x="3763963" y="5345113"/>
          <a:ext cx="23923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6" name="Equation" r:id="rId17" imgW="1143000" imgH="545760" progId="Equation.3">
                  <p:embed/>
                </p:oleObj>
              </mc:Choice>
              <mc:Fallback>
                <p:oleObj name="Equation" r:id="rId17" imgW="11430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5345113"/>
                        <a:ext cx="23923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639342"/>
              </p:ext>
            </p:extLst>
          </p:nvPr>
        </p:nvGraphicFramePr>
        <p:xfrm>
          <a:off x="6519863" y="990600"/>
          <a:ext cx="8778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7" name="Equation" r:id="rId19" imgW="419040" imgH="228600" progId="Equation.3">
                  <p:embed/>
                </p:oleObj>
              </mc:Choice>
              <mc:Fallback>
                <p:oleObj name="Equation" r:id="rId19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990600"/>
                        <a:ext cx="8778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58717"/>
              </p:ext>
            </p:extLst>
          </p:nvPr>
        </p:nvGraphicFramePr>
        <p:xfrm>
          <a:off x="5943600" y="4724400"/>
          <a:ext cx="5842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8" name="Equation" r:id="rId21" imgW="279360" imgH="177480" progId="Equation.3">
                  <p:embed/>
                </p:oleObj>
              </mc:Choice>
              <mc:Fallback>
                <p:oleObj name="Equation" r:id="rId21" imgW="279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724400"/>
                        <a:ext cx="5842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633142"/>
              </p:ext>
            </p:extLst>
          </p:nvPr>
        </p:nvGraphicFramePr>
        <p:xfrm>
          <a:off x="6324600" y="5715000"/>
          <a:ext cx="6381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9" name="Equation" r:id="rId23" imgW="304560" imgH="177480" progId="Equation.3">
                  <p:embed/>
                </p:oleObj>
              </mc:Choice>
              <mc:Fallback>
                <p:oleObj name="Equation" r:id="rId23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63817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Ripple Frequency = 3 times supply frequency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PIV of diode =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As the load is resistive,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Average load current  =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davg</a:t>
            </a:r>
            <a:r>
              <a:rPr lang="en-US" b="1" dirty="0" smtClean="0">
                <a:solidFill>
                  <a:srgbClr val="C00000"/>
                </a:solidFill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</a:rPr>
              <a:t>V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davg</a:t>
            </a:r>
            <a:r>
              <a:rPr lang="en-US" b="1" dirty="0" smtClean="0">
                <a:solidFill>
                  <a:srgbClr val="C00000"/>
                </a:solidFill>
              </a:rPr>
              <a:t>/R</a:t>
            </a:r>
            <a:r>
              <a:rPr lang="en-US" b="1" baseline="-25000" dirty="0" smtClean="0">
                <a:solidFill>
                  <a:srgbClr val="C00000"/>
                </a:solidFill>
              </a:rPr>
              <a:t>L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RMS load Current  =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dRMS</a:t>
            </a:r>
            <a:r>
              <a:rPr lang="en-US" b="1" dirty="0" smtClean="0">
                <a:solidFill>
                  <a:srgbClr val="0070C0"/>
                </a:solidFill>
              </a:rPr>
              <a:t> = 1.01 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davg</a:t>
            </a:r>
            <a:endParaRPr lang="en-US" b="1" baseline="-25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Total load Power = P = I</a:t>
            </a:r>
            <a:r>
              <a:rPr lang="en-US" b="1" baseline="-25000" dirty="0" smtClean="0">
                <a:solidFill>
                  <a:srgbClr val="00B050"/>
                </a:solidFill>
              </a:rPr>
              <a:t>dRMS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R</a:t>
            </a:r>
            <a:r>
              <a:rPr lang="en-US" b="1" baseline="-25000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Let I</a:t>
            </a:r>
            <a:r>
              <a:rPr lang="en-US" b="1" baseline="-25000" dirty="0" smtClean="0">
                <a:solidFill>
                  <a:srgbClr val="0070C0"/>
                </a:solidFill>
              </a:rPr>
              <a:t>D </a:t>
            </a:r>
            <a:r>
              <a:rPr lang="en-US" b="1" dirty="0" smtClean="0">
                <a:solidFill>
                  <a:srgbClr val="0070C0"/>
                </a:solidFill>
              </a:rPr>
              <a:t>is the RMS value of current through a diode.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3I</a:t>
            </a:r>
            <a:r>
              <a:rPr lang="en-US" b="1" baseline="-25000" dirty="0" smtClean="0">
                <a:solidFill>
                  <a:srgbClr val="C00000"/>
                </a:solidFill>
              </a:rPr>
              <a:t>D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R</a:t>
            </a:r>
            <a:r>
              <a:rPr lang="en-US" b="1" baseline="-25000" dirty="0" smtClean="0">
                <a:solidFill>
                  <a:srgbClr val="C00000"/>
                </a:solidFill>
              </a:rPr>
              <a:t>L =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dRMS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R</a:t>
            </a:r>
            <a:r>
              <a:rPr lang="en-US" b="1" baseline="-25000" dirty="0">
                <a:solidFill>
                  <a:srgbClr val="C00000"/>
                </a:solidFill>
              </a:rPr>
              <a:t>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			I</a:t>
            </a:r>
            <a:r>
              <a:rPr lang="en-US" b="1" baseline="-25000" dirty="0" smtClean="0">
                <a:solidFill>
                  <a:srgbClr val="C00000"/>
                </a:solidFill>
              </a:rPr>
              <a:t>D </a:t>
            </a:r>
            <a:r>
              <a:rPr lang="en-US" b="1" dirty="0" smtClean="0">
                <a:solidFill>
                  <a:srgbClr val="C00000"/>
                </a:solidFill>
              </a:rPr>
              <a:t>= 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Each diode must carry </a:t>
            </a:r>
            <a:r>
              <a:rPr lang="en-US" sz="2800" b="1" dirty="0">
                <a:solidFill>
                  <a:srgbClr val="0070C0"/>
                </a:solidFill>
              </a:rPr>
              <a:t>an RMS value </a:t>
            </a:r>
            <a:r>
              <a:rPr lang="en-US" sz="2800" b="1" dirty="0" smtClean="0">
                <a:solidFill>
                  <a:srgbClr val="0070C0"/>
                </a:solidFill>
              </a:rPr>
              <a:t>of current equal to 58% of average load current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24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60403"/>
              </p:ext>
            </p:extLst>
          </p:nvPr>
        </p:nvGraphicFramePr>
        <p:xfrm>
          <a:off x="3276600" y="762000"/>
          <a:ext cx="23415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6" name="Equation" r:id="rId3" imgW="1117115" imgH="253890" progId="Equation.3">
                  <p:embed/>
                </p:oleObj>
              </mc:Choice>
              <mc:Fallback>
                <p:oleObj name="Equation" r:id="rId3" imgW="111711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3415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264"/>
              </p:ext>
            </p:extLst>
          </p:nvPr>
        </p:nvGraphicFramePr>
        <p:xfrm>
          <a:off x="4876800" y="5181600"/>
          <a:ext cx="117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17" name="Equation" r:id="rId5" imgW="558720" imgH="241200" progId="Equation.3">
                  <p:embed/>
                </p:oleObj>
              </mc:Choice>
              <mc:Fallback>
                <p:oleObj name="Equation" r:id="rId5" imgW="558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17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If the rated  transformer secondary RMS current is chosen  same as that of diode RMS current.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Transformer </a:t>
            </a:r>
            <a:r>
              <a:rPr lang="en-US" sz="2800" b="1" dirty="0">
                <a:solidFill>
                  <a:srgbClr val="C00000"/>
                </a:solidFill>
              </a:rPr>
              <a:t>secondary </a:t>
            </a:r>
            <a:r>
              <a:rPr lang="en-US" sz="2800" b="1" dirty="0" smtClean="0">
                <a:solidFill>
                  <a:srgbClr val="C00000"/>
                </a:solidFill>
              </a:rPr>
              <a:t>VOLTAMPERE = 3V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                                                           </a:t>
            </a:r>
            <a:endParaRPr lang="en-US" sz="2800" b="1" baseline="-25000" dirty="0" smtClean="0">
              <a:solidFill>
                <a:srgbClr val="0070C0"/>
              </a:solidFill>
            </a:endParaRPr>
          </a:p>
          <a:p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                                                        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                                                               </a:t>
            </a:r>
            <a:r>
              <a:rPr lang="en-US" sz="2800" b="1" dirty="0" smtClean="0">
                <a:solidFill>
                  <a:srgbClr val="C00000"/>
                </a:solidFill>
              </a:rPr>
              <a:t>=1.5</a:t>
            </a:r>
            <a:r>
              <a:rPr lang="en-US" sz="2000" b="1" dirty="0" smtClean="0">
                <a:solidFill>
                  <a:srgbClr val="C00000"/>
                </a:solidFill>
              </a:rPr>
              <a:t>V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davg</a:t>
            </a:r>
            <a:r>
              <a:rPr lang="en-US" sz="2000" b="1" dirty="0" smtClean="0">
                <a:solidFill>
                  <a:srgbClr val="C00000"/>
                </a:solidFill>
              </a:rPr>
              <a:t>I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davg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                                                         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                                                           =1.5× dc load power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31573"/>
              </p:ext>
            </p:extLst>
          </p:nvPr>
        </p:nvGraphicFramePr>
        <p:xfrm>
          <a:off x="5486400" y="1981200"/>
          <a:ext cx="23574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232" name="Equation" r:id="rId3" imgW="1320480" imgH="419040" progId="Equation.3">
                  <p:embed/>
                </p:oleObj>
              </mc:Choice>
              <mc:Fallback>
                <p:oleObj name="Equation" r:id="rId3" imgW="1320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1981200"/>
                        <a:ext cx="2357438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3" y="101691"/>
            <a:ext cx="9144000" cy="67214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Output voltage of the full wave rectifier  contains only even harmonics.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Second harmonic at 100Hz is the most dominant harmonic.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23444"/>
              </p:ext>
            </p:extLst>
          </p:nvPr>
        </p:nvGraphicFramePr>
        <p:xfrm>
          <a:off x="132670" y="685800"/>
          <a:ext cx="1085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3" name="Equation" r:id="rId3" imgW="457200" imgH="228600" progId="Equation.3">
                  <p:embed/>
                </p:oleObj>
              </mc:Choice>
              <mc:Fallback>
                <p:oleObj name="Equation" r:id="rId3" imgW="4572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70" y="685800"/>
                        <a:ext cx="10858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685795"/>
              </p:ext>
            </p:extLst>
          </p:nvPr>
        </p:nvGraphicFramePr>
        <p:xfrm>
          <a:off x="1199470" y="533400"/>
          <a:ext cx="965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4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70" y="533400"/>
                        <a:ext cx="9652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47113"/>
              </p:ext>
            </p:extLst>
          </p:nvPr>
        </p:nvGraphicFramePr>
        <p:xfrm>
          <a:off x="2190070" y="533400"/>
          <a:ext cx="20812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5" name="Equation" r:id="rId7" imgW="876240" imgH="393480" progId="Equation.3">
                  <p:embed/>
                </p:oleObj>
              </mc:Choice>
              <mc:Fallback>
                <p:oleObj name="Equation" r:id="rId7" imgW="876240" imgH="393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070" y="533400"/>
                        <a:ext cx="20812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48406"/>
              </p:ext>
            </p:extLst>
          </p:nvPr>
        </p:nvGraphicFramePr>
        <p:xfrm>
          <a:off x="4171270" y="609600"/>
          <a:ext cx="20828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6" name="Equation" r:id="rId9" imgW="876240" imgH="393480" progId="Equation.3">
                  <p:embed/>
                </p:oleObj>
              </mc:Choice>
              <mc:Fallback>
                <p:oleObj name="Equation" r:id="rId9" imgW="876240" imgH="39348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270" y="609600"/>
                        <a:ext cx="20828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52726"/>
              </p:ext>
            </p:extLst>
          </p:nvPr>
        </p:nvGraphicFramePr>
        <p:xfrm>
          <a:off x="6228670" y="609600"/>
          <a:ext cx="241458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657" name="Equation" r:id="rId11" imgW="2414520" imgH="655560" progId="Equation.3">
                  <p:embed/>
                </p:oleObj>
              </mc:Choice>
              <mc:Fallback>
                <p:oleObj name="Equation" r:id="rId11" imgW="2414520" imgH="65556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228670" y="609600"/>
                        <a:ext cx="2414587" cy="655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9010650" cy="487362"/>
          </a:xfrm>
        </p:spPr>
        <p:txBody>
          <a:bodyPr>
            <a:normAutofit fontScale="90000"/>
          </a:bodyPr>
          <a:lstStyle/>
          <a:p>
            <a:r>
              <a:rPr lang="en-US" sz="3100" b="1" u="sng" dirty="0" smtClean="0">
                <a:solidFill>
                  <a:srgbClr val="C00000"/>
                </a:solidFill>
              </a:rPr>
              <a:t>3</a:t>
            </a:r>
            <a:r>
              <a:rPr lang="az-Cyrl-AZ" sz="3100" b="1" u="sng" dirty="0" smtClean="0">
                <a:solidFill>
                  <a:srgbClr val="C00000"/>
                </a:solidFill>
                <a:latin typeface="Arial"/>
                <a:cs typeface="Arial"/>
              </a:rPr>
              <a:t>Ф</a:t>
            </a:r>
            <a:r>
              <a:rPr lang="en-US" sz="3100" b="1" u="sng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3100" b="1" u="sng" dirty="0" err="1" smtClean="0">
                <a:solidFill>
                  <a:srgbClr val="C00000"/>
                </a:solidFill>
                <a:latin typeface="Arial"/>
                <a:cs typeface="Arial"/>
              </a:rPr>
              <a:t>Fullwave</a:t>
            </a:r>
            <a:r>
              <a:rPr lang="en-US" sz="3100" b="1" u="sng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3100" b="1" u="sng" dirty="0">
                <a:solidFill>
                  <a:srgbClr val="C00000"/>
                </a:solidFill>
                <a:latin typeface="Arial"/>
                <a:cs typeface="Arial"/>
              </a:rPr>
              <a:t>Diode bridge rectifier circuit</a:t>
            </a:r>
            <a:r>
              <a:rPr lang="en-US" u="sng" dirty="0" smtClean="0">
                <a:latin typeface="Arial"/>
                <a:cs typeface="Arial"/>
              </a:rPr>
              <a:t/>
            </a:r>
            <a:br>
              <a:rPr lang="en-US" u="sng" dirty="0" smtClean="0">
                <a:latin typeface="Arial"/>
                <a:cs typeface="Arial"/>
              </a:rPr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291106"/>
              </p:ext>
            </p:extLst>
          </p:nvPr>
        </p:nvGraphicFramePr>
        <p:xfrm>
          <a:off x="0" y="685800"/>
          <a:ext cx="5715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951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Devices conducting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</a:t>
                      </a:r>
                      <a:r>
                        <a:rPr lang="en-US" baseline="-25000" dirty="0" err="1" smtClean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/>
                        <a:t>i</a:t>
                      </a:r>
                      <a:r>
                        <a:rPr lang="en-US" baseline="-25000" dirty="0" err="1" smtClean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i</a:t>
                      </a:r>
                      <a:r>
                        <a:rPr lang="en-US" baseline="-25000" dirty="0" err="1" smtClean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r>
                        <a:rPr lang="en-US" baseline="-25000" dirty="0" err="1" smtClean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7329" name="Object 1"/>
          <p:cNvGraphicFramePr>
            <a:graphicFrameLocks noChangeAspect="1"/>
          </p:cNvGraphicFramePr>
          <p:nvPr/>
        </p:nvGraphicFramePr>
        <p:xfrm>
          <a:off x="5791200" y="685800"/>
          <a:ext cx="3200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3" name="Visio" r:id="rId3" imgW="2181807" imgH="1051509" progId="">
                  <p:embed/>
                </p:oleObj>
              </mc:Choice>
              <mc:Fallback>
                <p:oleObj name="Visio" r:id="rId3" imgW="2181807" imgH="10515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685800"/>
                        <a:ext cx="3200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24600" y="3810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L</a:t>
            </a:r>
            <a:r>
              <a:rPr lang="en-US" baseline="-25000" dirty="0" smtClean="0">
                <a:solidFill>
                  <a:srgbClr val="00B050"/>
                </a:solidFill>
              </a:rPr>
              <a:t>s </a:t>
            </a:r>
            <a:r>
              <a:rPr lang="en-US" dirty="0" smtClean="0">
                <a:solidFill>
                  <a:srgbClr val="00B050"/>
                </a:solidFill>
              </a:rPr>
              <a:t>=  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422695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</a:t>
            </a:r>
            <a:r>
              <a:rPr lang="en-US" baseline="-25000" dirty="0" smtClean="0">
                <a:solidFill>
                  <a:srgbClr val="C00000"/>
                </a:solidFill>
              </a:rPr>
              <a:t>d </a:t>
            </a:r>
            <a:r>
              <a:rPr lang="en-US" dirty="0" smtClean="0">
                <a:solidFill>
                  <a:srgbClr val="C00000"/>
                </a:solidFill>
              </a:rPr>
              <a:t>=  is constant at I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16" name="TextBox 19"/>
          <p:cNvSpPr txBox="1"/>
          <p:nvPr/>
        </p:nvSpPr>
        <p:spPr>
          <a:xfrm>
            <a:off x="1104900" y="20589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baseline="-25000" dirty="0" smtClean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, D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304800" y="20795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A→B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2286000" y="204942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ab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28975" y="20589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+I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3850" y="204942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-I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95875" y="201715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23" name="TextBox 19"/>
          <p:cNvSpPr txBox="1"/>
          <p:nvPr/>
        </p:nvSpPr>
        <p:spPr>
          <a:xfrm>
            <a:off x="1066800" y="280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, D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304800" y="280713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 smtClean="0">
                <a:solidFill>
                  <a:srgbClr val="00B050"/>
                </a:solidFill>
              </a:rPr>
              <a:t>→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25" name="TextBox 19"/>
          <p:cNvSpPr txBox="1"/>
          <p:nvPr/>
        </p:nvSpPr>
        <p:spPr>
          <a:xfrm>
            <a:off x="2219325" y="274843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ac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3048000" y="27066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+I</a:t>
            </a:r>
            <a:r>
              <a:rPr lang="en-US" baseline="-25000" dirty="0" smtClean="0">
                <a:solidFill>
                  <a:srgbClr val="00B050"/>
                </a:solidFill>
              </a:rPr>
              <a:t>d</a:t>
            </a:r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7650" y="27066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</a:rPr>
              <a:t>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53000" y="2656106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-I</a:t>
            </a:r>
            <a:r>
              <a:rPr lang="en-US" baseline="-25000" dirty="0">
                <a:solidFill>
                  <a:srgbClr val="00B050"/>
                </a:solidFill>
              </a:rPr>
              <a:t>d</a:t>
            </a:r>
          </a:p>
          <a:p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29" name="TextBox 19"/>
          <p:cNvSpPr txBox="1"/>
          <p:nvPr/>
        </p:nvSpPr>
        <p:spPr>
          <a:xfrm>
            <a:off x="1057275" y="3530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D</a:t>
            </a:r>
            <a:r>
              <a:rPr lang="en-US" baseline="-25000" dirty="0" smtClean="0">
                <a:solidFill>
                  <a:srgbClr val="00B0F0"/>
                </a:solidFill>
              </a:rPr>
              <a:t>2</a:t>
            </a:r>
            <a:r>
              <a:rPr lang="en-US" dirty="0" smtClean="0">
                <a:solidFill>
                  <a:srgbClr val="00B0F0"/>
                </a:solidFill>
              </a:rPr>
              <a:t>, D</a:t>
            </a:r>
            <a:r>
              <a:rPr lang="en-US" baseline="-25000" dirty="0" smtClean="0">
                <a:solidFill>
                  <a:srgbClr val="00B0F0"/>
                </a:solidFill>
              </a:rPr>
              <a:t>3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285750" y="352889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C→D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1" name="TextBox 19"/>
          <p:cNvSpPr txBox="1"/>
          <p:nvPr/>
        </p:nvSpPr>
        <p:spPr>
          <a:xfrm>
            <a:off x="2219325" y="3464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B0F0"/>
                </a:solidFill>
              </a:rPr>
              <a:t>V</a:t>
            </a:r>
            <a:r>
              <a:rPr lang="en-US" baseline="-25000" dirty="0" err="1" smtClean="0">
                <a:solidFill>
                  <a:srgbClr val="00B0F0"/>
                </a:solidFill>
              </a:rPr>
              <a:t>bc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2" name="TextBox 19"/>
          <p:cNvSpPr txBox="1"/>
          <p:nvPr/>
        </p:nvSpPr>
        <p:spPr>
          <a:xfrm>
            <a:off x="3905250" y="34278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+I</a:t>
            </a:r>
            <a:r>
              <a:rPr lang="en-US" baseline="-25000" dirty="0" smtClean="0">
                <a:solidFill>
                  <a:srgbClr val="00B0F0"/>
                </a:solidFill>
              </a:rPr>
              <a:t>d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38475" y="342781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3000" y="3345418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-I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</a:p>
          <a:p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5" name="TextBox 19"/>
          <p:cNvSpPr txBox="1"/>
          <p:nvPr/>
        </p:nvSpPr>
        <p:spPr>
          <a:xfrm>
            <a:off x="1133475" y="632537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D</a:t>
            </a:r>
            <a:r>
              <a:rPr lang="en-US" baseline="-25000" dirty="0" smtClean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, D</a:t>
            </a:r>
            <a:r>
              <a:rPr lang="en-US" baseline="-25000" dirty="0" smtClean="0">
                <a:solidFill>
                  <a:srgbClr val="00B0F0"/>
                </a:solidFill>
              </a:rPr>
              <a:t>6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6" name="TextBox 19"/>
          <p:cNvSpPr txBox="1"/>
          <p:nvPr/>
        </p:nvSpPr>
        <p:spPr>
          <a:xfrm>
            <a:off x="371475" y="631954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F→A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7" name="TextBox 19"/>
          <p:cNvSpPr txBox="1"/>
          <p:nvPr/>
        </p:nvSpPr>
        <p:spPr>
          <a:xfrm>
            <a:off x="2190750" y="63195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00B0F0"/>
                </a:solidFill>
              </a:rPr>
              <a:t>V</a:t>
            </a:r>
            <a:r>
              <a:rPr lang="en-US" baseline="-25000" dirty="0" err="1" smtClean="0">
                <a:solidFill>
                  <a:srgbClr val="00B0F0"/>
                </a:solidFill>
              </a:rPr>
              <a:t>cb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8" name="TextBox 19"/>
          <p:cNvSpPr txBox="1"/>
          <p:nvPr/>
        </p:nvSpPr>
        <p:spPr>
          <a:xfrm>
            <a:off x="4867275" y="6227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+I</a:t>
            </a:r>
            <a:r>
              <a:rPr lang="en-US" baseline="-25000" dirty="0" smtClean="0">
                <a:solidFill>
                  <a:srgbClr val="00B0F0"/>
                </a:solidFill>
              </a:rPr>
              <a:t>d</a:t>
            </a:r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4650" y="635025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B0F0"/>
                </a:solidFill>
              </a:rPr>
              <a:t>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90950" y="6227802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F0"/>
                </a:solidFill>
              </a:rPr>
              <a:t>-I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</a:p>
          <a:p>
            <a:endParaRPr lang="en-US" baseline="-25000" dirty="0">
              <a:solidFill>
                <a:srgbClr val="00B0F0"/>
              </a:solidFill>
            </a:endParaRPr>
          </a:p>
        </p:txBody>
      </p:sp>
      <p:sp>
        <p:nvSpPr>
          <p:cNvPr id="41" name="TextBox 19"/>
          <p:cNvSpPr txBox="1"/>
          <p:nvPr/>
        </p:nvSpPr>
        <p:spPr>
          <a:xfrm>
            <a:off x="10858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</a:t>
            </a:r>
            <a:r>
              <a:rPr lang="en-US" baseline="-25000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, D</a:t>
            </a:r>
            <a:r>
              <a:rPr lang="en-US" baseline="-25000" dirty="0" smtClean="0">
                <a:solidFill>
                  <a:srgbClr val="7030A0"/>
                </a:solidFill>
              </a:rPr>
              <a:t>4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42" name="TextBox 19"/>
          <p:cNvSpPr txBox="1"/>
          <p:nvPr/>
        </p:nvSpPr>
        <p:spPr>
          <a:xfrm>
            <a:off x="285750" y="4431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D→E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3" name="TextBox 19"/>
          <p:cNvSpPr txBox="1"/>
          <p:nvPr/>
        </p:nvSpPr>
        <p:spPr>
          <a:xfrm>
            <a:off x="2219325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ba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44" name="TextBox 19"/>
          <p:cNvSpPr txBox="1"/>
          <p:nvPr/>
        </p:nvSpPr>
        <p:spPr>
          <a:xfrm>
            <a:off x="3905250" y="438364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+I</a:t>
            </a:r>
            <a:r>
              <a:rPr lang="en-US" baseline="-25000" dirty="0" smtClean="0">
                <a:solidFill>
                  <a:srgbClr val="7030A0"/>
                </a:solidFill>
              </a:rPr>
              <a:t>d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2050" y="43228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030A0"/>
                </a:solidFill>
              </a:rPr>
              <a:t>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86100" y="4322802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-I</a:t>
            </a:r>
            <a:r>
              <a:rPr lang="en-US" baseline="-25000" dirty="0">
                <a:solidFill>
                  <a:srgbClr val="7030A0"/>
                </a:solidFill>
              </a:rPr>
              <a:t>d</a:t>
            </a:r>
          </a:p>
          <a:p>
            <a:endParaRPr lang="en-US" baseline="-25000" dirty="0">
              <a:solidFill>
                <a:srgbClr val="7030A0"/>
              </a:solidFill>
            </a:endParaRPr>
          </a:p>
        </p:txBody>
      </p:sp>
      <p:sp>
        <p:nvSpPr>
          <p:cNvPr id="47" name="TextBox 19"/>
          <p:cNvSpPr txBox="1"/>
          <p:nvPr/>
        </p:nvSpPr>
        <p:spPr>
          <a:xfrm>
            <a:off x="1152525" y="54415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, D</a:t>
            </a:r>
            <a:r>
              <a:rPr lang="en-US" baseline="-25000" dirty="0" smtClean="0">
                <a:solidFill>
                  <a:srgbClr val="C00000"/>
                </a:solidFill>
              </a:rPr>
              <a:t>5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48" name="TextBox 19"/>
          <p:cNvSpPr txBox="1"/>
          <p:nvPr/>
        </p:nvSpPr>
        <p:spPr>
          <a:xfrm>
            <a:off x="390525" y="543198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E→</a:t>
            </a:r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49" name="TextBox 19"/>
          <p:cNvSpPr txBox="1"/>
          <p:nvPr/>
        </p:nvSpPr>
        <p:spPr>
          <a:xfrm>
            <a:off x="2209800" y="54263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ca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0" name="TextBox 19"/>
          <p:cNvSpPr txBox="1"/>
          <p:nvPr/>
        </p:nvSpPr>
        <p:spPr>
          <a:xfrm>
            <a:off x="4867275" y="534584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+I</a:t>
            </a:r>
            <a:r>
              <a:rPr lang="en-US" baseline="-25000" dirty="0" smtClean="0">
                <a:solidFill>
                  <a:srgbClr val="C00000"/>
                </a:solidFill>
              </a:rPr>
              <a:t>d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8575" y="539234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8475" y="5334000"/>
            <a:ext cx="45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-I</a:t>
            </a:r>
            <a:r>
              <a:rPr lang="en-US" baseline="-25000" dirty="0">
                <a:solidFill>
                  <a:srgbClr val="C00000"/>
                </a:solidFill>
              </a:rPr>
              <a:t>d</a:t>
            </a:r>
          </a:p>
          <a:p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4600" y="352889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Assumptions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1219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a</a:t>
            </a:r>
            <a:endParaRPr lang="en-US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6553200" y="171021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b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6553200" y="226421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6553200" y="14213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6562725" y="190654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6562725" y="243935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→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331898" y="2651428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r>
              <a:rPr lang="en-IN" baseline="-25000" dirty="0" smtClean="0"/>
              <a:t>s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77275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3" grpId="0"/>
      <p:bldP spid="54" grpId="0"/>
      <p:bldP spid="55" grpId="0"/>
      <p:bldP spid="56" grpId="0"/>
      <p:bldP spid="57" grpId="0"/>
      <p:bldP spid="58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Waveforms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73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85800"/>
            <a:ext cx="7391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22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Performance parameters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5516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Average load voltage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                                            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LL</a:t>
            </a:r>
            <a:r>
              <a:rPr lang="en-US" sz="2400" b="1" dirty="0" smtClean="0">
                <a:solidFill>
                  <a:srgbClr val="00B050"/>
                </a:solidFill>
              </a:rPr>
              <a:t> is the RMS value of line to line voltage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70C0"/>
                </a:solidFill>
              </a:rPr>
              <a:t>RMS value of line current is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-171450" y="10858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-171450" y="1447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7525" y="2743200"/>
            <a:ext cx="2686050" cy="676275"/>
          </a:xfrm>
          <a:prstGeom prst="rect">
            <a:avLst/>
          </a:prstGeom>
          <a:noFill/>
        </p:spPr>
      </p:pic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86400" y="5087938"/>
            <a:ext cx="1285875" cy="1038225"/>
          </a:xfrm>
          <a:prstGeom prst="rect">
            <a:avLst/>
          </a:prstGeom>
          <a:noFill/>
        </p:spPr>
      </p:pic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-17145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194818"/>
              </p:ext>
            </p:extLst>
          </p:nvPr>
        </p:nvGraphicFramePr>
        <p:xfrm>
          <a:off x="195262" y="1554956"/>
          <a:ext cx="665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28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" y="1554956"/>
                        <a:ext cx="6651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278932"/>
              </p:ext>
            </p:extLst>
          </p:nvPr>
        </p:nvGraphicFramePr>
        <p:xfrm>
          <a:off x="838200" y="1419225"/>
          <a:ext cx="2263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29" name="Equation" r:id="rId7" imgW="1079280" imgH="482400" progId="Equation.3">
                  <p:embed/>
                </p:oleObj>
              </mc:Choice>
              <mc:Fallback>
                <p:oleObj name="Equation" r:id="rId7" imgW="1079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19225"/>
                        <a:ext cx="22637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41647"/>
              </p:ext>
            </p:extLst>
          </p:nvPr>
        </p:nvGraphicFramePr>
        <p:xfrm>
          <a:off x="3062288" y="1409700"/>
          <a:ext cx="6043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530" name="Equation" r:id="rId9" imgW="2882880" imgH="482400" progId="Equation.3">
                  <p:embed/>
                </p:oleObj>
              </mc:Choice>
              <mc:Fallback>
                <p:oleObj name="Equation" r:id="rId9" imgW="2882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1409700"/>
                        <a:ext cx="6043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257800" y="5381625"/>
            <a:ext cx="457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67300" y="531560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prstClr val="black"/>
                </a:solidFill>
              </a:rPr>
              <a:t>I</a:t>
            </a:r>
            <a:r>
              <a:rPr lang="en-US" sz="2800" baseline="-25000" dirty="0" err="1" smtClean="0">
                <a:solidFill>
                  <a:prstClr val="black"/>
                </a:solidFill>
              </a:rPr>
              <a:t>a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5897563"/>
          </a:xfrm>
        </p:spPr>
        <p:txBody>
          <a:bodyPr>
            <a:normAutofit fontScale="40000" lnSpcReduction="20000"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Instantaneous value of fundamental component of </a:t>
            </a:r>
            <a:r>
              <a:rPr lang="en-US" sz="6000" b="1" dirty="0" err="1" smtClean="0">
                <a:solidFill>
                  <a:srgbClr val="C00000"/>
                </a:solidFill>
              </a:rPr>
              <a:t>i</a:t>
            </a:r>
            <a:r>
              <a:rPr lang="en-US" sz="6000" b="1" baseline="-25000" dirty="0" err="1" smtClean="0">
                <a:solidFill>
                  <a:srgbClr val="C00000"/>
                </a:solidFill>
              </a:rPr>
              <a:t>a</a:t>
            </a:r>
            <a:endParaRPr lang="en-US" sz="6000" b="1" baseline="-25000" dirty="0" smtClean="0">
              <a:solidFill>
                <a:srgbClr val="C00000"/>
              </a:solidFill>
            </a:endParaRPr>
          </a:p>
          <a:p>
            <a:r>
              <a:rPr lang="en-US" sz="6000" b="1" dirty="0" smtClean="0">
                <a:solidFill>
                  <a:srgbClr val="00B050"/>
                </a:solidFill>
              </a:rPr>
              <a:t>i</a:t>
            </a:r>
            <a:r>
              <a:rPr lang="en-US" sz="6000" b="1" baseline="-25000" dirty="0" smtClean="0">
                <a:solidFill>
                  <a:srgbClr val="00B050"/>
                </a:solidFill>
              </a:rPr>
              <a:t>a1 </a:t>
            </a:r>
            <a:r>
              <a:rPr lang="en-US" sz="6000" b="1" dirty="0" smtClean="0">
                <a:solidFill>
                  <a:srgbClr val="00B050"/>
                </a:solidFill>
              </a:rPr>
              <a:t>=  a</a:t>
            </a:r>
            <a:r>
              <a:rPr lang="en-US" sz="60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6000" b="1" dirty="0" smtClean="0">
                <a:solidFill>
                  <a:srgbClr val="00B050"/>
                </a:solidFill>
              </a:rPr>
              <a:t>cos</a:t>
            </a:r>
            <a:r>
              <a:rPr lang="el-GR" sz="6000" b="1" dirty="0" smtClean="0">
                <a:solidFill>
                  <a:srgbClr val="00B050"/>
                </a:solidFill>
              </a:rPr>
              <a:t>ω</a:t>
            </a:r>
            <a:r>
              <a:rPr lang="en-US" sz="6000" b="1" dirty="0" smtClean="0">
                <a:solidFill>
                  <a:srgbClr val="00B050"/>
                </a:solidFill>
              </a:rPr>
              <a:t>t  +  b</a:t>
            </a:r>
            <a:r>
              <a:rPr lang="en-US" sz="60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6000" b="1" dirty="0" smtClean="0">
                <a:solidFill>
                  <a:srgbClr val="00B050"/>
                </a:solidFill>
              </a:rPr>
              <a:t>sin</a:t>
            </a:r>
            <a:r>
              <a:rPr lang="el-GR" sz="6000" b="1" dirty="0" smtClean="0">
                <a:solidFill>
                  <a:srgbClr val="00B050"/>
                </a:solidFill>
              </a:rPr>
              <a:t>ω</a:t>
            </a:r>
            <a:r>
              <a:rPr lang="en-US" sz="6000" b="1" dirty="0" smtClean="0">
                <a:solidFill>
                  <a:srgbClr val="00B050"/>
                </a:solidFill>
              </a:rPr>
              <a:t>t 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5000" b="1" dirty="0" smtClean="0">
                <a:solidFill>
                  <a:srgbClr val="C00000"/>
                </a:solidFill>
              </a:rPr>
              <a:t>RMS value of fundamental component of source line current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49514"/>
              </p:ext>
            </p:extLst>
          </p:nvPr>
        </p:nvGraphicFramePr>
        <p:xfrm>
          <a:off x="3810000" y="762000"/>
          <a:ext cx="762000" cy="761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96" name="Equation" r:id="rId3" imgW="292100" imgH="457200" progId="Equation.3">
                  <p:embed/>
                </p:oleObj>
              </mc:Choice>
              <mc:Fallback>
                <p:oleObj name="Equation" r:id="rId3" imgW="292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762000" cy="761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08240"/>
              </p:ext>
            </p:extLst>
          </p:nvPr>
        </p:nvGraphicFramePr>
        <p:xfrm>
          <a:off x="7010400" y="1905000"/>
          <a:ext cx="101123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97" name="Equation" r:id="rId5" imgW="482400" imgH="660240" progId="Equation.3">
                  <p:embed/>
                </p:oleObj>
              </mc:Choice>
              <mc:Fallback>
                <p:oleObj name="Equation" r:id="rId5" imgW="4824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05000"/>
                        <a:ext cx="1011237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640551"/>
              </p:ext>
            </p:extLst>
          </p:nvPr>
        </p:nvGraphicFramePr>
        <p:xfrm>
          <a:off x="3505200" y="2057400"/>
          <a:ext cx="5857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98" name="Equation" r:id="rId7" imgW="279279" imgH="215806" progId="Equation.3">
                  <p:embed/>
                </p:oleObj>
              </mc:Choice>
              <mc:Fallback>
                <p:oleObj name="Equation" r:id="rId7" imgW="27927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57400"/>
                        <a:ext cx="5857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584247"/>
              </p:ext>
            </p:extLst>
          </p:nvPr>
        </p:nvGraphicFramePr>
        <p:xfrm>
          <a:off x="838200" y="3581400"/>
          <a:ext cx="6381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99" name="Equation" r:id="rId9" imgW="304668" imgH="228501" progId="Equation.3">
                  <p:embed/>
                </p:oleObj>
              </mc:Choice>
              <mc:Fallback>
                <p:oleObj name="Equation" r:id="rId9" imgW="30466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6381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521785"/>
              </p:ext>
            </p:extLst>
          </p:nvPr>
        </p:nvGraphicFramePr>
        <p:xfrm>
          <a:off x="1447800" y="5105400"/>
          <a:ext cx="663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0" name="Equation" r:id="rId11" imgW="330200" imgH="457200" progId="Equation.3">
                  <p:embed/>
                </p:oleObj>
              </mc:Choice>
              <mc:Fallback>
                <p:oleObj name="Equation" r:id="rId11" imgW="33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6635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45475"/>
              </p:ext>
            </p:extLst>
          </p:nvPr>
        </p:nvGraphicFramePr>
        <p:xfrm>
          <a:off x="4495800" y="381000"/>
          <a:ext cx="290195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1" name="Equation" r:id="rId13" imgW="1384300" imgH="711200" progId="Equation.3">
                  <p:embed/>
                </p:oleObj>
              </mc:Choice>
              <mc:Fallback>
                <p:oleObj name="Equation" r:id="rId13" imgW="1384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81000"/>
                        <a:ext cx="290195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7089"/>
              </p:ext>
            </p:extLst>
          </p:nvPr>
        </p:nvGraphicFramePr>
        <p:xfrm>
          <a:off x="4148138" y="1852613"/>
          <a:ext cx="284956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2" name="Equation" r:id="rId15" imgW="1358640" imgH="711000" progId="Equation.3">
                  <p:embed/>
                </p:oleObj>
              </mc:Choice>
              <mc:Fallback>
                <p:oleObj name="Equation" r:id="rId15" imgW="1358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1852613"/>
                        <a:ext cx="2849562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27148"/>
              </p:ext>
            </p:extLst>
          </p:nvPr>
        </p:nvGraphicFramePr>
        <p:xfrm>
          <a:off x="2438400" y="4953000"/>
          <a:ext cx="8175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3" name="Equation" r:id="rId17" imgW="406224" imgH="660113" progId="Equation.3">
                  <p:embed/>
                </p:oleObj>
              </mc:Choice>
              <mc:Fallback>
                <p:oleObj name="Equation" r:id="rId17" imgW="406224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53000"/>
                        <a:ext cx="8175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09492"/>
              </p:ext>
            </p:extLst>
          </p:nvPr>
        </p:nvGraphicFramePr>
        <p:xfrm>
          <a:off x="7620000" y="2971800"/>
          <a:ext cx="1311275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4" name="Equation" r:id="rId19" imgW="393529" imgH="457002" progId="Equation.3">
                  <p:embed/>
                </p:oleObj>
              </mc:Choice>
              <mc:Fallback>
                <p:oleObj name="Equation" r:id="rId19" imgW="393529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971800"/>
                        <a:ext cx="1311275" cy="990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28859"/>
              </p:ext>
            </p:extLst>
          </p:nvPr>
        </p:nvGraphicFramePr>
        <p:xfrm>
          <a:off x="7696200" y="762000"/>
          <a:ext cx="4222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5" name="Equation" r:id="rId21" imgW="126720" imgH="177480" progId="Equation.3">
                  <p:embed/>
                </p:oleObj>
              </mc:Choice>
              <mc:Fallback>
                <p:oleObj name="Equation" r:id="rId21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762000"/>
                        <a:ext cx="42227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41197"/>
              </p:ext>
            </p:extLst>
          </p:nvPr>
        </p:nvGraphicFramePr>
        <p:xfrm>
          <a:off x="1600200" y="3124200"/>
          <a:ext cx="22542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6" name="Equation" r:id="rId23" imgW="863225" imgH="660113" progId="Equation.3">
                  <p:embed/>
                </p:oleObj>
              </mc:Choice>
              <mc:Fallback>
                <p:oleObj name="Equation" r:id="rId23" imgW="86322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24200"/>
                        <a:ext cx="22542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53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RMS value of </a:t>
            </a:r>
            <a:r>
              <a:rPr lang="en-US" b="1" dirty="0" err="1" smtClean="0">
                <a:solidFill>
                  <a:srgbClr val="C00000"/>
                </a:solidFill>
              </a:rPr>
              <a:t>h</a:t>
            </a:r>
            <a:r>
              <a:rPr lang="en-US" b="1" baseline="30000" dirty="0" err="1" smtClean="0">
                <a:solidFill>
                  <a:srgbClr val="C00000"/>
                </a:solidFill>
              </a:rPr>
              <a:t>th</a:t>
            </a:r>
            <a:r>
              <a:rPr lang="en-US" b="1" dirty="0" smtClean="0">
                <a:solidFill>
                  <a:srgbClr val="C00000"/>
                </a:solidFill>
              </a:rPr>
              <a:t> harmonic components of line current 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ah</a:t>
            </a: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             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ah</a:t>
            </a:r>
            <a:r>
              <a:rPr lang="en-US" b="1" dirty="0" smtClean="0">
                <a:solidFill>
                  <a:srgbClr val="00B050"/>
                </a:solidFill>
              </a:rPr>
              <a:t> = I</a:t>
            </a:r>
            <a:r>
              <a:rPr lang="en-US" b="1" baseline="-25000" dirty="0" smtClean="0">
                <a:solidFill>
                  <a:srgbClr val="00B050"/>
                </a:solidFill>
              </a:rPr>
              <a:t>a1 </a:t>
            </a:r>
            <a:r>
              <a:rPr lang="en-US" b="1" dirty="0" smtClean="0">
                <a:solidFill>
                  <a:srgbClr val="00B050"/>
                </a:solidFill>
              </a:rPr>
              <a:t>/ h,           h = 5, 7, 11,  13,  etc</a:t>
            </a:r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Even and </a:t>
            </a:r>
            <a:r>
              <a:rPr lang="en-US" b="1" dirty="0" err="1" smtClean="0">
                <a:solidFill>
                  <a:srgbClr val="FF0000"/>
                </a:solidFill>
              </a:rPr>
              <a:t>triplen</a:t>
            </a:r>
            <a:r>
              <a:rPr lang="en-US" b="1" dirty="0" smtClean="0">
                <a:solidFill>
                  <a:srgbClr val="FF0000"/>
                </a:solidFill>
              </a:rPr>
              <a:t> harmonics are absent.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source side apparent power =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source side active power </a:t>
            </a:r>
            <a:r>
              <a:rPr lang="en-US" dirty="0" smtClean="0"/>
              <a:t>= 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source side power factor </a:t>
            </a:r>
            <a:r>
              <a:rPr lang="en-US" dirty="0" smtClean="0"/>
              <a:t>=</a:t>
            </a:r>
            <a:endParaRPr lang="en-US" baseline="-25000" dirty="0" smtClean="0"/>
          </a:p>
          <a:p>
            <a:pPr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baseline="-250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458822"/>
              </p:ext>
            </p:extLst>
          </p:nvPr>
        </p:nvGraphicFramePr>
        <p:xfrm>
          <a:off x="5597525" y="2971800"/>
          <a:ext cx="919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2" name="Equation" r:id="rId3" imgW="495085" imgH="228501" progId="Equation.3">
                  <p:embed/>
                </p:oleObj>
              </mc:Choice>
              <mc:Fallback>
                <p:oleObj name="Equation" r:id="rId3" imgW="495085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2971800"/>
                        <a:ext cx="9191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832836"/>
              </p:ext>
            </p:extLst>
          </p:nvPr>
        </p:nvGraphicFramePr>
        <p:xfrm>
          <a:off x="6629400" y="2819400"/>
          <a:ext cx="10858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3" name="Equation" r:id="rId5" imgW="583947" imgH="444307" progId="Equation.3">
                  <p:embed/>
                </p:oleObj>
              </mc:Choice>
              <mc:Fallback>
                <p:oleObj name="Equation" r:id="rId5" imgW="5839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19400"/>
                        <a:ext cx="108585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3471"/>
              </p:ext>
            </p:extLst>
          </p:nvPr>
        </p:nvGraphicFramePr>
        <p:xfrm>
          <a:off x="5064125" y="4191000"/>
          <a:ext cx="1630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4" name="Equation" r:id="rId7" imgW="876300" imgH="228600" progId="Equation.3">
                  <p:embed/>
                </p:oleObj>
              </mc:Choice>
              <mc:Fallback>
                <p:oleObj name="Equation" r:id="rId7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191000"/>
                        <a:ext cx="16303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75638"/>
              </p:ext>
            </p:extLst>
          </p:nvPr>
        </p:nvGraphicFramePr>
        <p:xfrm>
          <a:off x="6899275" y="4022725"/>
          <a:ext cx="11572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5" name="Equation" r:id="rId9" imgW="622030" imgH="431613" progId="Equation.3">
                  <p:embed/>
                </p:oleObj>
              </mc:Choice>
              <mc:Fallback>
                <p:oleObj name="Equation" r:id="rId9" imgW="62203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275" y="4022725"/>
                        <a:ext cx="1157288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17622"/>
              </p:ext>
            </p:extLst>
          </p:nvPr>
        </p:nvGraphicFramePr>
        <p:xfrm>
          <a:off x="5029200" y="5029200"/>
          <a:ext cx="12319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6" name="Equation" r:id="rId11" imgW="660113" imgH="393529" progId="Equation.3">
                  <p:embed/>
                </p:oleObj>
              </mc:Choice>
              <mc:Fallback>
                <p:oleObj name="Equation" r:id="rId11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12319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06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Harmonic spectrum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04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709" y="1412203"/>
            <a:ext cx="8991600" cy="4836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33600" y="19812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981200" y="17261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v</a:t>
            </a:r>
            <a:r>
              <a:rPr lang="en-IN" b="1" baseline="-25000" dirty="0" smtClean="0"/>
              <a:t>an</a:t>
            </a:r>
            <a:endParaRPr lang="en-IN" b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1981200" y="2907475"/>
            <a:ext cx="304800" cy="2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43000" y="28371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/>
              <a:t>i</a:t>
            </a:r>
            <a:r>
              <a:rPr lang="en-IN" b="1" baseline="-25000" dirty="0" err="1" smtClean="0"/>
              <a:t>a</a:t>
            </a:r>
            <a:endParaRPr lang="en-IN" b="1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1491343" y="2151309"/>
            <a:ext cx="304800" cy="2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447800" y="21474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</a:t>
            </a:r>
            <a:r>
              <a:rPr lang="en-IN" b="1" baseline="-25000" dirty="0" smtClean="0"/>
              <a:t>a1</a:t>
            </a:r>
            <a:endParaRPr lang="en-IN" b="1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5334000" y="2555204"/>
            <a:ext cx="381000" cy="492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064918"/>
              </p:ext>
            </p:extLst>
          </p:nvPr>
        </p:nvGraphicFramePr>
        <p:xfrm>
          <a:off x="5410200" y="1905000"/>
          <a:ext cx="450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00" name="Equation" r:id="rId4" imgW="241200" imgH="431640" progId="Equation.3">
                  <p:embed/>
                </p:oleObj>
              </mc:Choice>
              <mc:Fallback>
                <p:oleObj name="Equation" r:id="rId4" imgW="241200" imgH="43164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05000"/>
                        <a:ext cx="4508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900" y="30480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5900" y="1726168"/>
            <a:ext cx="4686300" cy="330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81200" y="74652"/>
            <a:ext cx="4686300" cy="992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5029200"/>
            <a:ext cx="8686800" cy="330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14400"/>
            <a:ext cx="866738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324600" y="257076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Harmonic spectrum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" y="5257800"/>
            <a:ext cx="7981586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Effect of source inductance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11080" b="4709"/>
          <a:stretch>
            <a:fillRect/>
          </a:stretch>
        </p:blipFill>
        <p:spPr bwMode="auto">
          <a:xfrm>
            <a:off x="-152400" y="533400"/>
            <a:ext cx="3600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8600" y="34290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00B050"/>
                </a:solidFill>
              </a:rPr>
              <a:t>For </a:t>
            </a:r>
            <a:r>
              <a:rPr lang="el-GR" sz="2000" b="1" dirty="0" smtClean="0">
                <a:solidFill>
                  <a:srgbClr val="00B050"/>
                </a:solidFill>
              </a:rPr>
              <a:t>ω</a:t>
            </a:r>
            <a:r>
              <a:rPr lang="en-IN" sz="2000" b="1" dirty="0" smtClean="0">
                <a:solidFill>
                  <a:srgbClr val="00B050"/>
                </a:solidFill>
              </a:rPr>
              <a:t>t </a:t>
            </a:r>
            <a:r>
              <a:rPr lang="en-US" sz="2000" b="1" dirty="0">
                <a:solidFill>
                  <a:srgbClr val="00B050"/>
                </a:solidFill>
              </a:rPr>
              <a:t>&lt; </a:t>
            </a:r>
            <a:r>
              <a:rPr lang="en-US" sz="2000" b="1" dirty="0" smtClean="0">
                <a:solidFill>
                  <a:srgbClr val="00B050"/>
                </a:solidFill>
              </a:rPr>
              <a:t>∏</a:t>
            </a:r>
            <a:r>
              <a:rPr lang="en-US" sz="2000" b="1" dirty="0">
                <a:solidFill>
                  <a:srgbClr val="00B050"/>
                </a:solidFill>
              </a:rPr>
              <a:t>/</a:t>
            </a:r>
            <a:r>
              <a:rPr lang="en-US" sz="2000" b="1" dirty="0" smtClean="0">
                <a:solidFill>
                  <a:srgbClr val="00B050"/>
                </a:solidFill>
              </a:rPr>
              <a:t>6 </a:t>
            </a:r>
            <a:r>
              <a:rPr lang="en-US" sz="2000" b="1" dirty="0" smtClean="0">
                <a:solidFill>
                  <a:srgbClr val="00B050"/>
                </a:solidFill>
              </a:rPr>
              <a:t>,    </a:t>
            </a:r>
            <a:r>
              <a:rPr lang="en-US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5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and 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6</a:t>
            </a:r>
            <a:r>
              <a:rPr lang="en-US" sz="2000" b="1" dirty="0" smtClean="0">
                <a:solidFill>
                  <a:srgbClr val="00B050"/>
                </a:solidFill>
              </a:rPr>
              <a:t> were conducting.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" y="3962400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For </a:t>
            </a:r>
            <a:r>
              <a:rPr lang="el-GR" sz="2000" b="1" dirty="0">
                <a:solidFill>
                  <a:srgbClr val="0070C0"/>
                </a:solidFill>
              </a:rPr>
              <a:t>ω </a:t>
            </a:r>
            <a:r>
              <a:rPr lang="el-GR" sz="2000" b="1" dirty="0" smtClean="0">
                <a:solidFill>
                  <a:srgbClr val="0070C0"/>
                </a:solidFill>
              </a:rPr>
              <a:t>&gt;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∏/6 , 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an   </a:t>
            </a:r>
            <a:r>
              <a:rPr lang="en-US" sz="2000" b="1" dirty="0" smtClean="0">
                <a:solidFill>
                  <a:srgbClr val="0070C0"/>
                </a:solidFill>
              </a:rPr>
              <a:t>is greater than </a:t>
            </a:r>
            <a:r>
              <a:rPr lang="en-US" sz="2000" b="1" dirty="0" err="1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cn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783" y="5092146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During the same interval, </a:t>
            </a:r>
            <a:r>
              <a:rPr lang="en-US" sz="2000" b="1" dirty="0" err="1" smtClean="0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000" b="1" dirty="0" smtClean="0">
                <a:solidFill>
                  <a:srgbClr val="00B050"/>
                </a:solidFill>
              </a:rPr>
              <a:t> decreases from I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d </a:t>
            </a:r>
            <a:r>
              <a:rPr lang="en-US" sz="2000" b="1" dirty="0" smtClean="0">
                <a:solidFill>
                  <a:srgbClr val="00B050"/>
                </a:solidFill>
              </a:rPr>
              <a:t>to </a:t>
            </a:r>
            <a:r>
              <a:rPr lang="en-US" sz="2000" b="1" dirty="0">
                <a:solidFill>
                  <a:srgbClr val="00B050"/>
                </a:solidFill>
              </a:rPr>
              <a:t>zero </a:t>
            </a:r>
            <a:r>
              <a:rPr lang="en-US" sz="2000" b="1" dirty="0" smtClean="0">
                <a:solidFill>
                  <a:srgbClr val="00B050"/>
                </a:solidFill>
              </a:rPr>
              <a:t>through </a:t>
            </a:r>
            <a:r>
              <a:rPr lang="en-US" sz="2000" b="1" dirty="0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5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8382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 current is assumed to be </a:t>
            </a:r>
            <a:r>
              <a:rPr lang="en-US" sz="2000" b="1" dirty="0" smtClean="0"/>
              <a:t>constant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13716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Due </a:t>
            </a:r>
            <a:r>
              <a:rPr lang="en-US" sz="2000" b="1" dirty="0">
                <a:solidFill>
                  <a:srgbClr val="FF0000"/>
                </a:solidFill>
              </a:rPr>
              <a:t>to source inductance current  commutation is not </a:t>
            </a:r>
            <a:r>
              <a:rPr lang="en-US" sz="2000" b="1" dirty="0" smtClean="0">
                <a:solidFill>
                  <a:srgbClr val="FF0000"/>
                </a:solidFill>
              </a:rPr>
              <a:t>instantaneous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44557" y="438426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D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starts conducting.  Due to L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s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baseline="-25000" dirty="0" err="1">
                <a:solidFill>
                  <a:srgbClr val="7030A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 rises from zero to I</a:t>
            </a:r>
            <a:r>
              <a:rPr lang="en-US" sz="2000" b="1" baseline="-25000" dirty="0">
                <a:solidFill>
                  <a:srgbClr val="7030A0"/>
                </a:solidFill>
              </a:rPr>
              <a:t>d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through D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 gradually in </a:t>
            </a:r>
            <a:r>
              <a:rPr lang="en-US" sz="2000" b="1" dirty="0">
                <a:solidFill>
                  <a:srgbClr val="7030A0"/>
                </a:solidFill>
              </a:rPr>
              <a:t>a period </a:t>
            </a:r>
            <a:r>
              <a:rPr lang="en-US" sz="2000" b="1" dirty="0" smtClean="0">
                <a:solidFill>
                  <a:srgbClr val="7030A0"/>
                </a:solidFill>
              </a:rPr>
              <a:t>µ  </a:t>
            </a:r>
            <a:r>
              <a:rPr lang="en-US" sz="2000" b="1" dirty="0" err="1" smtClean="0">
                <a:solidFill>
                  <a:srgbClr val="7030A0"/>
                </a:solidFill>
              </a:rPr>
              <a:t>ie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during </a:t>
            </a:r>
            <a:r>
              <a:rPr lang="en-US" sz="2000" b="1" dirty="0">
                <a:solidFill>
                  <a:srgbClr val="7030A0"/>
                </a:solidFill>
              </a:rPr>
              <a:t>∏/6  to ∏/6 + µ</a:t>
            </a:r>
            <a:endParaRPr lang="en-IN" sz="20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722" y="5846464"/>
            <a:ext cx="830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During </a:t>
            </a:r>
            <a:r>
              <a:rPr lang="en-US" sz="2000" b="1" dirty="0">
                <a:solidFill>
                  <a:srgbClr val="00B0F0"/>
                </a:solidFill>
              </a:rPr>
              <a:t>∏/6 </a:t>
            </a:r>
            <a:r>
              <a:rPr lang="en-US" sz="2000" b="1" dirty="0" smtClean="0">
                <a:solidFill>
                  <a:srgbClr val="00B0F0"/>
                </a:solidFill>
              </a:rPr>
              <a:t> to </a:t>
            </a:r>
            <a:r>
              <a:rPr lang="en-US" sz="2000" b="1" dirty="0">
                <a:solidFill>
                  <a:srgbClr val="00B0F0"/>
                </a:solidFill>
              </a:rPr>
              <a:t>∏/6 </a:t>
            </a:r>
            <a:r>
              <a:rPr lang="en-US" sz="2000" b="1" dirty="0" smtClean="0">
                <a:solidFill>
                  <a:srgbClr val="00B0F0"/>
                </a:solidFill>
              </a:rPr>
              <a:t>+ µ, D</a:t>
            </a:r>
            <a:r>
              <a:rPr lang="en-US" sz="2000" b="1" baseline="-25000" dirty="0" smtClean="0">
                <a:solidFill>
                  <a:srgbClr val="00B0F0"/>
                </a:solidFill>
              </a:rPr>
              <a:t>5, </a:t>
            </a:r>
            <a:r>
              <a:rPr lang="en-US" sz="2000" b="1" dirty="0" smtClean="0">
                <a:solidFill>
                  <a:srgbClr val="00B0F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F0"/>
                </a:solidFill>
              </a:rPr>
              <a:t>6 </a:t>
            </a:r>
            <a:r>
              <a:rPr lang="en-US" sz="2000" b="1" dirty="0" smtClean="0">
                <a:solidFill>
                  <a:srgbClr val="00B0F0"/>
                </a:solidFill>
              </a:rPr>
              <a:t>and D</a:t>
            </a:r>
            <a:r>
              <a:rPr lang="en-US" sz="2000" b="1" baseline="-25000" dirty="0" smtClean="0">
                <a:solidFill>
                  <a:srgbClr val="00B0F0"/>
                </a:solidFill>
              </a:rPr>
              <a:t>1   </a:t>
            </a:r>
            <a:r>
              <a:rPr lang="en-US" sz="2000" b="1" dirty="0" smtClean="0">
                <a:solidFill>
                  <a:srgbClr val="00B0F0"/>
                </a:solidFill>
              </a:rPr>
              <a:t>conduct.</a:t>
            </a:r>
            <a:endParaRPr lang="en-IN" sz="2000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2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76200"/>
            <a:ext cx="9344024" cy="6629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Output current is assumed to be constant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Due to source inductance current  commutation is not instantaneous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At </a:t>
            </a:r>
            <a:r>
              <a:rPr lang="en-US" sz="2000" b="1" dirty="0">
                <a:solidFill>
                  <a:srgbClr val="00B050"/>
                </a:solidFill>
              </a:rPr>
              <a:t>∏/6 </a:t>
            </a:r>
            <a:r>
              <a:rPr lang="en-US" sz="2000" b="1" dirty="0" smtClean="0">
                <a:solidFill>
                  <a:srgbClr val="00B050"/>
                </a:solidFill>
              </a:rPr>
              <a:t>, </a:t>
            </a:r>
            <a:r>
              <a:rPr lang="en-US" sz="2000" b="1" dirty="0" err="1" smtClean="0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decreases from </a:t>
            </a:r>
            <a:r>
              <a:rPr lang="en-US" sz="2000" b="1" dirty="0">
                <a:solidFill>
                  <a:srgbClr val="00B050"/>
                </a:solidFill>
              </a:rPr>
              <a:t>I</a:t>
            </a:r>
            <a:r>
              <a:rPr lang="en-US" sz="2000" b="1" baseline="-25000" dirty="0">
                <a:solidFill>
                  <a:srgbClr val="00B050"/>
                </a:solidFill>
              </a:rPr>
              <a:t>d </a:t>
            </a:r>
            <a:r>
              <a:rPr lang="en-US" sz="2000" b="1" dirty="0" smtClean="0">
                <a:solidFill>
                  <a:srgbClr val="00B050"/>
                </a:solidFill>
              </a:rPr>
              <a:t>to zero and </a:t>
            </a:r>
            <a:r>
              <a:rPr lang="en-US" sz="2000" b="1" dirty="0" err="1" smtClean="0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</a:rPr>
              <a:t> rises from zero to I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d</a:t>
            </a:r>
            <a:r>
              <a:rPr lang="en-US" sz="2000" b="1" dirty="0" smtClean="0">
                <a:solidFill>
                  <a:srgbClr val="00B050"/>
                </a:solidFill>
              </a:rPr>
              <a:t> in a period </a:t>
            </a:r>
            <a:r>
              <a:rPr lang="en-US" sz="2000" b="1" dirty="0">
                <a:solidFill>
                  <a:srgbClr val="00B050"/>
                </a:solidFill>
              </a:rPr>
              <a:t>µ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∏</a:t>
            </a:r>
            <a:r>
              <a:rPr lang="en-US" sz="2400" b="1" u="sng" dirty="0">
                <a:solidFill>
                  <a:srgbClr val="C00000"/>
                </a:solidFill>
              </a:rPr>
              <a:t>/6   → ∏/</a:t>
            </a:r>
            <a:r>
              <a:rPr lang="en-US" sz="2400" b="1" u="sng" dirty="0" smtClean="0">
                <a:solidFill>
                  <a:srgbClr val="C00000"/>
                </a:solidFill>
              </a:rPr>
              <a:t>6+ </a:t>
            </a:r>
            <a:r>
              <a:rPr lang="en-US" sz="2400" b="1" u="sng" dirty="0">
                <a:solidFill>
                  <a:srgbClr val="C00000"/>
                </a:solidFill>
              </a:rPr>
              <a:t>µ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/>
          <a:srcRect t="11080" b="4709"/>
          <a:stretch>
            <a:fillRect/>
          </a:stretch>
        </p:blipFill>
        <p:spPr bwMode="auto">
          <a:xfrm>
            <a:off x="2276861" y="1600199"/>
            <a:ext cx="3057137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5333999" y="1383268"/>
            <a:ext cx="4419601" cy="2883932"/>
            <a:chOff x="5333999" y="1295400"/>
            <a:chExt cx="4419601" cy="288393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/>
            <a:srcRect l="1975"/>
            <a:stretch>
              <a:fillRect/>
            </a:stretch>
          </p:blipFill>
          <p:spPr bwMode="auto">
            <a:xfrm>
              <a:off x="5333999" y="1295400"/>
              <a:ext cx="3781425" cy="2622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5638800" y="38100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Equivalent circuit during </a:t>
              </a:r>
              <a:r>
                <a:rPr lang="en-US" b="1" dirty="0">
                  <a:solidFill>
                    <a:srgbClr val="00B050"/>
                  </a:solidFill>
                </a:rPr>
                <a:t>µ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74895"/>
              </p:ext>
            </p:extLst>
          </p:nvPr>
        </p:nvGraphicFramePr>
        <p:xfrm>
          <a:off x="304800" y="3433207"/>
          <a:ext cx="42322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8" name="Equation" r:id="rId5" imgW="2019240" imgH="393480" progId="Equation.3">
                  <p:embed/>
                </p:oleObj>
              </mc:Choice>
              <mc:Fallback>
                <p:oleObj name="Equation" r:id="rId5" imgW="2019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33207"/>
                        <a:ext cx="42322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646519"/>
              </p:ext>
            </p:extLst>
          </p:nvPr>
        </p:nvGraphicFramePr>
        <p:xfrm>
          <a:off x="457200" y="4295775"/>
          <a:ext cx="27670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879" name="Equation" r:id="rId7" imgW="1320227" imgH="393529" progId="Equation.3">
                  <p:embed/>
                </p:oleObj>
              </mc:Choice>
              <mc:Fallback>
                <p:oleObj name="Equation" r:id="rId7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95775"/>
                        <a:ext cx="27670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2" idx="0"/>
            <a:endCxn id="12" idx="0"/>
          </p:cNvCxnSpPr>
          <p:nvPr/>
        </p:nvCxnSpPr>
        <p:spPr>
          <a:xfrm>
            <a:off x="7039768" y="348853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81800" y="3657600"/>
            <a:ext cx="400050" cy="24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531925" y="3364675"/>
            <a:ext cx="152400" cy="1201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608762" y="3488532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baseline="-25000" dirty="0" err="1" smtClean="0"/>
              <a:t>b</a:t>
            </a:r>
            <a:r>
              <a:rPr lang="en-IN" baseline="-25000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-I</a:t>
            </a:r>
            <a:r>
              <a:rPr lang="en-IN" baseline="-25000" dirty="0" smtClean="0"/>
              <a:t>d</a:t>
            </a:r>
            <a:r>
              <a:rPr lang="en-IN" dirty="0" smtClean="0"/>
              <a:t> </a:t>
            </a:r>
            <a:endParaRPr lang="en-IN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6981825" y="3417888"/>
            <a:ext cx="57943" cy="706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57181" y="3433207"/>
            <a:ext cx="4429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29011" y="3786213"/>
            <a:ext cx="3360419" cy="3200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984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76200"/>
            <a:ext cx="9344024" cy="6629400"/>
          </a:xfrm>
        </p:spPr>
        <p:txBody>
          <a:bodyPr>
            <a:normAutofit/>
          </a:bodyPr>
          <a:lstStyle/>
          <a:p>
            <a:endParaRPr lang="en-US" sz="2000" b="1" dirty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Grp="1" noChangeAspect="1" noChangeArrowheads="1"/>
          </p:cNvPicPr>
          <p:nvPr/>
        </p:nvPicPr>
        <p:blipFill>
          <a:blip r:embed="rId3"/>
          <a:srcRect t="11080" b="4709"/>
          <a:stretch>
            <a:fillRect/>
          </a:stretch>
        </p:blipFill>
        <p:spPr bwMode="auto">
          <a:xfrm>
            <a:off x="167076" y="228600"/>
            <a:ext cx="3057137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167076" y="65643"/>
            <a:ext cx="8510993" cy="2977323"/>
            <a:chOff x="1019213" y="1295400"/>
            <a:chExt cx="8510993" cy="297732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/>
            <a:srcRect l="1975"/>
            <a:stretch>
              <a:fillRect/>
            </a:stretch>
          </p:blipFill>
          <p:spPr bwMode="auto">
            <a:xfrm>
              <a:off x="5333999" y="1295400"/>
              <a:ext cx="3781425" cy="2622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019213" y="3903391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during </a:t>
              </a:r>
              <a:r>
                <a:rPr lang="en-US" b="1" dirty="0">
                  <a:solidFill>
                    <a:srgbClr val="00B050"/>
                  </a:solidFill>
                </a:rPr>
                <a:t>µ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5406" y="3783849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Equivalent circuit during </a:t>
              </a:r>
              <a:r>
                <a:rPr lang="en-US" b="1" dirty="0">
                  <a:solidFill>
                    <a:srgbClr val="00B050"/>
                  </a:solidFill>
                </a:rPr>
                <a:t>µ</a:t>
              </a:r>
              <a:r>
                <a:rPr lang="en-US" dirty="0" smtClean="0">
                  <a:solidFill>
                    <a:srgbClr val="00B050"/>
                  </a:solidFill>
                </a:rPr>
                <a:t> 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5493"/>
              </p:ext>
            </p:extLst>
          </p:nvPr>
        </p:nvGraphicFramePr>
        <p:xfrm>
          <a:off x="390065" y="2914497"/>
          <a:ext cx="27670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8" name="Equation" r:id="rId5" imgW="1320227" imgH="393529" progId="Equation.3">
                  <p:embed/>
                </p:oleObj>
              </mc:Choice>
              <mc:Fallback>
                <p:oleObj name="Equation" r:id="rId5" imgW="1320227" imgH="393529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65" y="2914497"/>
                        <a:ext cx="27670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8625" y="34430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Average output voltage=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858477"/>
              </p:ext>
            </p:extLst>
          </p:nvPr>
        </p:nvGraphicFramePr>
        <p:xfrm>
          <a:off x="2362200" y="4079647"/>
          <a:ext cx="61055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99" name="Equation" r:id="rId7" imgW="3441600" imgH="533160" progId="Equation.3">
                  <p:embed/>
                </p:oleObj>
              </mc:Choice>
              <mc:Fallback>
                <p:oleObj name="Equation" r:id="rId7" imgW="3441600" imgH="53316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79647"/>
                        <a:ext cx="610552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473776"/>
              </p:ext>
            </p:extLst>
          </p:nvPr>
        </p:nvGraphicFramePr>
        <p:xfrm>
          <a:off x="304800" y="5791200"/>
          <a:ext cx="6226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0" name="Equation" r:id="rId9" imgW="2971800" imgH="508000" progId="Equation.3">
                  <p:embed/>
                </p:oleObj>
              </mc:Choice>
              <mc:Fallback>
                <p:oleObj name="Equation" r:id="rId9" imgW="2971800" imgH="508000" progId="Equation.3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6226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01875"/>
              </p:ext>
            </p:extLst>
          </p:nvPr>
        </p:nvGraphicFramePr>
        <p:xfrm>
          <a:off x="6608762" y="5791200"/>
          <a:ext cx="25542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1" name="Equation" r:id="rId11" imgW="1218671" imgH="393529" progId="Equation.3">
                  <p:embed/>
                </p:oleObj>
              </mc:Choice>
              <mc:Fallback>
                <p:oleObj name="Equation" r:id="rId11" imgW="1218671" imgH="393529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8762" y="5791200"/>
                        <a:ext cx="25542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52979"/>
              </p:ext>
            </p:extLst>
          </p:nvPr>
        </p:nvGraphicFramePr>
        <p:xfrm>
          <a:off x="6757796" y="3359945"/>
          <a:ext cx="665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02" r:id="rId13" imgW="665280" imgH="433440" progId="">
                  <p:embed/>
                </p:oleObj>
              </mc:Choice>
              <mc:Fallback>
                <p:oleObj r:id="rId13" imgW="665280" imgH="433440" progId="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57796" y="3359945"/>
                        <a:ext cx="66516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2" idx="0"/>
            <a:endCxn id="12" idx="0"/>
          </p:cNvCxnSpPr>
          <p:nvPr/>
        </p:nvCxnSpPr>
        <p:spPr>
          <a:xfrm>
            <a:off x="7039768" y="348853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48030" y="2229050"/>
            <a:ext cx="400050" cy="459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7531925" y="3364675"/>
            <a:ext cx="152400" cy="1201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350794" y="2358395"/>
            <a:ext cx="8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</a:t>
            </a:r>
            <a:r>
              <a:rPr lang="en-IN" baseline="-25000" dirty="0" err="1" smtClean="0"/>
              <a:t>b</a:t>
            </a:r>
            <a:r>
              <a:rPr lang="en-IN" baseline="-25000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-I</a:t>
            </a:r>
            <a:r>
              <a:rPr lang="en-IN" baseline="-25000" dirty="0" smtClean="0"/>
              <a:t>d</a:t>
            </a:r>
            <a:r>
              <a:rPr lang="en-IN" dirty="0" smtClean="0"/>
              <a:t> </a:t>
            </a:r>
            <a:endParaRPr lang="en-IN" baseline="-25000" dirty="0"/>
          </a:p>
        </p:txBody>
      </p:sp>
      <p:sp>
        <p:nvSpPr>
          <p:cNvPr id="31" name="Oval 30"/>
          <p:cNvSpPr/>
          <p:nvPr/>
        </p:nvSpPr>
        <p:spPr>
          <a:xfrm>
            <a:off x="6981825" y="3417888"/>
            <a:ext cx="57943" cy="706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99213" y="2303070"/>
            <a:ext cx="4429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6294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Overlap angle </a:t>
            </a:r>
            <a:r>
              <a:rPr lang="en-US" b="1" dirty="0" smtClean="0">
                <a:solidFill>
                  <a:srgbClr val="C00000"/>
                </a:solidFill>
              </a:rPr>
              <a:t>µ</a:t>
            </a:r>
            <a:endParaRPr lang="en-US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788248"/>
              </p:ext>
            </p:extLst>
          </p:nvPr>
        </p:nvGraphicFramePr>
        <p:xfrm>
          <a:off x="228600" y="685801"/>
          <a:ext cx="36464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15" name="Equation" r:id="rId3" imgW="1739900" imgH="635000" progId="Equation.3">
                  <p:embed/>
                </p:oleObj>
              </mc:Choice>
              <mc:Fallback>
                <p:oleObj name="Equation" r:id="rId3" imgW="17399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685801"/>
                        <a:ext cx="36464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51182"/>
              </p:ext>
            </p:extLst>
          </p:nvPr>
        </p:nvGraphicFramePr>
        <p:xfrm>
          <a:off x="1828800" y="2064782"/>
          <a:ext cx="13843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16" name="Equation" r:id="rId5" imgW="660240" imgH="457200" progId="Equation.3">
                  <p:embed/>
                </p:oleObj>
              </mc:Choice>
              <mc:Fallback>
                <p:oleObj name="Equation" r:id="rId5" imgW="660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64782"/>
                        <a:ext cx="13843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374810"/>
              </p:ext>
            </p:extLst>
          </p:nvPr>
        </p:nvGraphicFramePr>
        <p:xfrm>
          <a:off x="381000" y="4038600"/>
          <a:ext cx="2049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17" name="Equation" r:id="rId7" imgW="977760" imgH="228600" progId="Equation.3">
                  <p:embed/>
                </p:oleObj>
              </mc:Choice>
              <mc:Fallback>
                <p:oleObj name="Equation" r:id="rId7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20494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20350"/>
              </p:ext>
            </p:extLst>
          </p:nvPr>
        </p:nvGraphicFramePr>
        <p:xfrm>
          <a:off x="304800" y="4724400"/>
          <a:ext cx="377983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18" name="Equation" r:id="rId9" imgW="1803400" imgH="711200" progId="Equation.3">
                  <p:embed/>
                </p:oleObj>
              </mc:Choice>
              <mc:Fallback>
                <p:oleObj name="Equation" r:id="rId9" imgW="1803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24400"/>
                        <a:ext cx="377983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714137"/>
              </p:ext>
            </p:extLst>
          </p:nvPr>
        </p:nvGraphicFramePr>
        <p:xfrm>
          <a:off x="6324600" y="4724400"/>
          <a:ext cx="14652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19" name="Equation" r:id="rId11" imgW="698400" imgH="444240" progId="Equation.3">
                  <p:embed/>
                </p:oleObj>
              </mc:Choice>
              <mc:Fallback>
                <p:oleObj name="Equation" r:id="rId11" imgW="698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724400"/>
                        <a:ext cx="14652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714874" y="76200"/>
            <a:ext cx="4419601" cy="2883932"/>
            <a:chOff x="5333999" y="1295400"/>
            <a:chExt cx="4419601" cy="2883932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13"/>
            <a:srcRect l="1975"/>
            <a:stretch>
              <a:fillRect/>
            </a:stretch>
          </p:blipFill>
          <p:spPr bwMode="auto">
            <a:xfrm>
              <a:off x="5333999" y="1295400"/>
              <a:ext cx="3781425" cy="2622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4"/>
            <p:cNvSpPr txBox="1"/>
            <p:nvPr/>
          </p:nvSpPr>
          <p:spPr>
            <a:xfrm>
              <a:off x="5638800" y="3810000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prstClr val="black"/>
                  </a:solidFill>
                </a:rPr>
                <a:t>Equivalent circuit during </a:t>
              </a:r>
              <a:r>
                <a:rPr lang="en-US" b="1" dirty="0">
                  <a:solidFill>
                    <a:prstClr val="black"/>
                  </a:solidFill>
                </a:rPr>
                <a:t>µ</a:t>
              </a:r>
              <a:r>
                <a:rPr lang="en-US" dirty="0" smtClean="0">
                  <a:solidFill>
                    <a:prstClr val="black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8635"/>
              </p:ext>
            </p:extLst>
          </p:nvPr>
        </p:nvGraphicFramePr>
        <p:xfrm>
          <a:off x="3048000" y="2687133"/>
          <a:ext cx="13319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0" name="Equation" r:id="rId14" imgW="634680" imgH="393480" progId="Equation.3">
                  <p:embed/>
                </p:oleObj>
              </mc:Choice>
              <mc:Fallback>
                <p:oleObj name="Equation" r:id="rId14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87133"/>
                        <a:ext cx="13319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60330"/>
              </p:ext>
            </p:extLst>
          </p:nvPr>
        </p:nvGraphicFramePr>
        <p:xfrm>
          <a:off x="527050" y="1387475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1" name="Equation" r:id="rId16" imgW="1600200" imgH="634680" progId="Equation.3">
                  <p:embed/>
                </p:oleObj>
              </mc:Choice>
              <mc:Fallback>
                <p:oleObj name="Equation" r:id="rId16" imgW="160020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387475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64966"/>
              </p:ext>
            </p:extLst>
          </p:nvPr>
        </p:nvGraphicFramePr>
        <p:xfrm>
          <a:off x="1709738" y="2763838"/>
          <a:ext cx="12779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2" name="Equation" r:id="rId18" imgW="609480" imgH="393480" progId="Equation.3">
                  <p:embed/>
                </p:oleObj>
              </mc:Choice>
              <mc:Fallback>
                <p:oleObj name="Equation" r:id="rId18" imgW="609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763838"/>
                        <a:ext cx="12779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808766"/>
              </p:ext>
            </p:extLst>
          </p:nvPr>
        </p:nvGraphicFramePr>
        <p:xfrm>
          <a:off x="228600" y="2744232"/>
          <a:ext cx="1330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3" name="Equation" r:id="rId20" imgW="634680" imgH="228600" progId="Equation.3">
                  <p:embed/>
                </p:oleObj>
              </mc:Choice>
              <mc:Fallback>
                <p:oleObj name="Equation" r:id="rId20" imgW="634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4232"/>
                        <a:ext cx="1330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41581"/>
              </p:ext>
            </p:extLst>
          </p:nvPr>
        </p:nvGraphicFramePr>
        <p:xfrm>
          <a:off x="2611438" y="4041775"/>
          <a:ext cx="1092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4" name="Equation" r:id="rId22" imgW="520560" imgH="228600" progId="Equation.3">
                  <p:embed/>
                </p:oleObj>
              </mc:Choice>
              <mc:Fallback>
                <p:oleObj name="Equation" r:id="rId22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041775"/>
                        <a:ext cx="1092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466032"/>
              </p:ext>
            </p:extLst>
          </p:nvPr>
        </p:nvGraphicFramePr>
        <p:xfrm>
          <a:off x="5095875" y="4953000"/>
          <a:ext cx="10382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825" name="Equation" r:id="rId24" imgW="495000" imgH="164880" progId="Equation.3">
                  <p:embed/>
                </p:oleObj>
              </mc:Choice>
              <mc:Fallback>
                <p:oleObj name="Equation" r:id="rId24" imgW="4950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953000"/>
                        <a:ext cx="10382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00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9067800" cy="6019800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L filter to reduce ripple in output current</a:t>
            </a:r>
          </a:p>
          <a:p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A single phase bridge rectifier is supplied from a 220V,50Hz source.  Load resistance is 500 </a:t>
            </a:r>
            <a:r>
              <a:rPr lang="el-GR" sz="1800" b="1" dirty="0" smtClean="0">
                <a:solidFill>
                  <a:srgbClr val="C00000"/>
                </a:solidFill>
              </a:rPr>
              <a:t>Ω</a:t>
            </a:r>
            <a:r>
              <a:rPr lang="en-US" sz="1800" b="1" dirty="0" smtClean="0">
                <a:solidFill>
                  <a:srgbClr val="C00000"/>
                </a:solidFill>
              </a:rPr>
              <a:t>.  Calculate the value of series inductor L that limits the </a:t>
            </a:r>
            <a:r>
              <a:rPr lang="en-US" sz="1800" b="1" dirty="0" err="1" smtClean="0">
                <a:solidFill>
                  <a:srgbClr val="C00000"/>
                </a:solidFill>
              </a:rPr>
              <a:t>rms</a:t>
            </a:r>
            <a:r>
              <a:rPr lang="en-US" sz="1800" b="1" dirty="0" smtClean="0">
                <a:solidFill>
                  <a:srgbClr val="C00000"/>
                </a:solidFill>
              </a:rPr>
              <a:t> ripple current to be less than 5%of </a:t>
            </a:r>
            <a:r>
              <a:rPr lang="en-US" sz="1800" b="1" dirty="0" err="1" smtClean="0">
                <a:solidFill>
                  <a:srgbClr val="C00000"/>
                </a:solidFill>
              </a:rPr>
              <a:t>I</a:t>
            </a:r>
            <a:r>
              <a:rPr lang="en-US" sz="1800" b="1" baseline="-25000" dirty="0" err="1" smtClean="0">
                <a:solidFill>
                  <a:srgbClr val="C00000"/>
                </a:solidFill>
              </a:rPr>
              <a:t>dc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05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35070"/>
              </p:ext>
            </p:extLst>
          </p:nvPr>
        </p:nvGraphicFramePr>
        <p:xfrm>
          <a:off x="501650" y="3520281"/>
          <a:ext cx="84518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3" name="Equation" r:id="rId3" imgW="3556000" imgH="393700" progId="Equation.3">
                  <p:embed/>
                </p:oleObj>
              </mc:Choice>
              <mc:Fallback>
                <p:oleObj name="Equation" r:id="rId3" imgW="355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3520281"/>
                        <a:ext cx="845185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041746"/>
              </p:ext>
            </p:extLst>
          </p:nvPr>
        </p:nvGraphicFramePr>
        <p:xfrm>
          <a:off x="152400" y="5791200"/>
          <a:ext cx="12954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4" name="Equation" r:id="rId5" imgW="431613" imgH="228501" progId="Equation.3">
                  <p:embed/>
                </p:oleObj>
              </mc:Choice>
              <mc:Fallback>
                <p:oleObj name="Equation" r:id="rId5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791200"/>
                        <a:ext cx="12954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700055"/>
              </p:ext>
            </p:extLst>
          </p:nvPr>
        </p:nvGraphicFramePr>
        <p:xfrm>
          <a:off x="7105922" y="5470524"/>
          <a:ext cx="20478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5" name="Equation" r:id="rId7" imgW="952087" imgH="393529" progId="Equation.3">
                  <p:embed/>
                </p:oleObj>
              </mc:Choice>
              <mc:Fallback>
                <p:oleObj name="Equation" r:id="rId7" imgW="95208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922" y="5470524"/>
                        <a:ext cx="20478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9266"/>
              </p:ext>
            </p:extLst>
          </p:nvPr>
        </p:nvGraphicFramePr>
        <p:xfrm>
          <a:off x="1630363" y="5557838"/>
          <a:ext cx="6413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6" name="Equation" r:id="rId9" imgW="304560" imgH="393480" progId="Equation.3">
                  <p:embed/>
                </p:oleObj>
              </mc:Choice>
              <mc:Fallback>
                <p:oleObj name="Equation" r:id="rId9" imgW="304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557838"/>
                        <a:ext cx="6413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67097"/>
              </p:ext>
            </p:extLst>
          </p:nvPr>
        </p:nvGraphicFramePr>
        <p:xfrm>
          <a:off x="349250" y="4358481"/>
          <a:ext cx="84518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7" name="Equation" r:id="rId11" imgW="3555720" imgH="799920" progId="Equation.3">
                  <p:embed/>
                </p:oleObj>
              </mc:Choice>
              <mc:Fallback>
                <p:oleObj name="Equation" r:id="rId11" imgW="35557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358481"/>
                        <a:ext cx="845185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219200" y="1578610"/>
            <a:ext cx="7391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581400" y="1491747"/>
            <a:ext cx="5562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33500" y="2445941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237970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984171" y="1547310"/>
            <a:ext cx="2791321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3810000" y="2379702"/>
            <a:ext cx="3124200" cy="958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810000" y="180941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4000500" y="1528710"/>
            <a:ext cx="190500" cy="147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091975"/>
              </p:ext>
            </p:extLst>
          </p:nvPr>
        </p:nvGraphicFramePr>
        <p:xfrm>
          <a:off x="1219200" y="5978524"/>
          <a:ext cx="74628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68" name="Equation" r:id="rId15" imgW="3555720" imgH="482400" progId="Equation.3">
                  <p:embed/>
                </p:oleObj>
              </mc:Choice>
              <mc:Fallback>
                <p:oleObj name="Equation" r:id="rId15" imgW="3555720" imgH="482400" progId="Equation.3">
                  <p:embed/>
                  <p:pic>
                    <p:nvPicPr>
                      <p:cNvPr id="1105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978524"/>
                        <a:ext cx="7462838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24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0525" y="762000"/>
            <a:ext cx="3124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DC value of output </a:t>
            </a:r>
            <a:r>
              <a:rPr lang="en-US" sz="2000" b="1" dirty="0" smtClean="0">
                <a:solidFill>
                  <a:srgbClr val="00B050"/>
                </a:solidFill>
              </a:rPr>
              <a:t>current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1981200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RMS </a:t>
            </a:r>
            <a:r>
              <a:rPr lang="en-US" b="1" dirty="0">
                <a:solidFill>
                  <a:srgbClr val="00B0F0"/>
                </a:solidFill>
              </a:rPr>
              <a:t>value of ripple current </a:t>
            </a:r>
            <a:r>
              <a:rPr lang="en-US" b="1" dirty="0" err="1">
                <a:solidFill>
                  <a:srgbClr val="00B0F0"/>
                </a:solidFill>
              </a:rPr>
              <a:t>I</a:t>
            </a:r>
            <a:r>
              <a:rPr lang="en-US" b="1" baseline="-25000" dirty="0" err="1">
                <a:solidFill>
                  <a:srgbClr val="00B0F0"/>
                </a:solidFill>
              </a:rPr>
              <a:t>ac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03812"/>
              </p:ext>
            </p:extLst>
          </p:nvPr>
        </p:nvGraphicFramePr>
        <p:xfrm>
          <a:off x="3763963" y="635000"/>
          <a:ext cx="15827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3"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635000"/>
                        <a:ext cx="158273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01807"/>
              </p:ext>
            </p:extLst>
          </p:nvPr>
        </p:nvGraphicFramePr>
        <p:xfrm>
          <a:off x="638175" y="2743200"/>
          <a:ext cx="846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4" name="Equation" r:id="rId5" imgW="393480" imgH="253800" progId="Equation.3">
                  <p:embed/>
                </p:oleObj>
              </mc:Choice>
              <mc:Fallback>
                <p:oleObj name="Equation" r:id="rId5" imgW="393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43200"/>
                        <a:ext cx="846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59749"/>
              </p:ext>
            </p:extLst>
          </p:nvPr>
        </p:nvGraphicFramePr>
        <p:xfrm>
          <a:off x="1852612" y="2266666"/>
          <a:ext cx="7343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5" name="Equation" r:id="rId7" imgW="3416040" imgH="469800" progId="Equation.3">
                  <p:embed/>
                </p:oleObj>
              </mc:Choice>
              <mc:Fallback>
                <p:oleObj name="Equation" r:id="rId7" imgW="3416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2" y="2266666"/>
                        <a:ext cx="7343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672042" y="3853934"/>
            <a:ext cx="6947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Neglecting all harmonics other than predominant second harmonic</a:t>
            </a:r>
            <a:endParaRPr lang="en-US" b="1" baseline="-25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75465"/>
              </p:ext>
            </p:extLst>
          </p:nvPr>
        </p:nvGraphicFramePr>
        <p:xfrm>
          <a:off x="783166" y="4450198"/>
          <a:ext cx="1052513" cy="461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6" name="Equation" r:id="rId9" imgW="393480" imgH="253800" progId="Equation.3">
                  <p:embed/>
                </p:oleObj>
              </mc:Choice>
              <mc:Fallback>
                <p:oleObj name="Equation" r:id="rId9" imgW="393480" imgH="253800" progId="Equation.3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66" y="4450198"/>
                        <a:ext cx="1052513" cy="461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48171"/>
              </p:ext>
            </p:extLst>
          </p:nvPr>
        </p:nvGraphicFramePr>
        <p:xfrm>
          <a:off x="1849438" y="4348163"/>
          <a:ext cx="3614737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7" name="Equation" r:id="rId11" imgW="1587240" imgH="469800" progId="Equation.3">
                  <p:embed/>
                </p:oleObj>
              </mc:Choice>
              <mc:Fallback>
                <p:oleObj name="Equation" r:id="rId11" imgW="1587240" imgH="46980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348163"/>
                        <a:ext cx="3614737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48560"/>
              </p:ext>
            </p:extLst>
          </p:nvPr>
        </p:nvGraphicFramePr>
        <p:xfrm>
          <a:off x="765175" y="5395124"/>
          <a:ext cx="1187450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8" name="Equation" r:id="rId13" imgW="368280" imgH="164880" progId="Equation.3">
                  <p:embed/>
                </p:oleObj>
              </mc:Choice>
              <mc:Fallback>
                <p:oleObj name="Equation" r:id="rId13" imgW="368280" imgH="164880" progId="Equation.3">
                  <p:embed/>
                  <p:pic>
                    <p:nvPicPr>
                      <p:cNvPr id="111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395124"/>
                        <a:ext cx="1187450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636937"/>
              </p:ext>
            </p:extLst>
          </p:nvPr>
        </p:nvGraphicFramePr>
        <p:xfrm>
          <a:off x="4144962" y="5680075"/>
          <a:ext cx="8207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39" name="Equation" r:id="rId15" imgW="253800" imgH="406080" progId="Equation.3">
                  <p:embed/>
                </p:oleObj>
              </mc:Choice>
              <mc:Fallback>
                <p:oleObj name="Equation" r:id="rId15" imgW="253800" imgH="4060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4962" y="5680075"/>
                        <a:ext cx="8207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511831"/>
              </p:ext>
            </p:extLst>
          </p:nvPr>
        </p:nvGraphicFramePr>
        <p:xfrm>
          <a:off x="1643063" y="5213350"/>
          <a:ext cx="21288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0" name="Equation" r:id="rId17" imgW="660240" imgH="431640" progId="Equation.3">
                  <p:embed/>
                </p:oleObj>
              </mc:Choice>
              <mc:Fallback>
                <p:oleObj name="Equation" r:id="rId17" imgW="66024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213350"/>
                        <a:ext cx="21288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25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75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962400"/>
            <a:ext cx="4267200" cy="27020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733800"/>
            <a:ext cx="4267200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09600" y="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Diode Bridge rectifier with a Capacitor Filter to limit the amount of output voltage ripple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~AUT0094"/>
          <p:cNvPicPr>
            <a:picLocks noGrp="1"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9906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0" y="4800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baseline="-25000" dirty="0" err="1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51816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48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baseline="-25000" dirty="0" err="1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228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008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baseline="-25000" dirty="0" err="1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50292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62800" y="4648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</a:t>
            </a:r>
            <a:r>
              <a:rPr lang="en-US" baseline="-25000" dirty="0" err="1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50292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5105400"/>
            <a:ext cx="152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18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v</a:t>
            </a:r>
            <a:r>
              <a:rPr lang="en-US" baseline="-25000" dirty="0" err="1" smtClean="0">
                <a:solidFill>
                  <a:prstClr val="black"/>
                </a:solidFill>
              </a:rPr>
              <a:t>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048000"/>
            <a:ext cx="3733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8" grpId="0"/>
      <p:bldP spid="2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458200" cy="6248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b="1" u="sng" dirty="0" smtClean="0">
                <a:solidFill>
                  <a:srgbClr val="00B050"/>
                </a:solidFill>
              </a:rPr>
              <a:t>0→A</a:t>
            </a:r>
            <a:r>
              <a:rPr lang="en-US" sz="2000" b="1" dirty="0" smtClean="0">
                <a:solidFill>
                  <a:srgbClr val="00B050"/>
                </a:solidFill>
              </a:rPr>
              <a:t>     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s   </a:t>
            </a:r>
            <a:r>
              <a:rPr lang="en-US" sz="2000" b="1" dirty="0" smtClean="0">
                <a:solidFill>
                  <a:srgbClr val="00B050"/>
                </a:solidFill>
              </a:rPr>
              <a:t>&lt;  </a:t>
            </a:r>
            <a:r>
              <a:rPr lang="en-US" sz="2000" b="1" dirty="0" err="1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.     </a:t>
            </a:r>
            <a:r>
              <a:rPr lang="en-US" sz="2000" b="1" dirty="0" smtClean="0"/>
              <a:t>All diodes are off.   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Capacitor discharges to load R. 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   load current i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b="1" dirty="0" smtClean="0">
                <a:solidFill>
                  <a:srgbClr val="7030A0"/>
                </a:solidFill>
              </a:rPr>
              <a:t>  =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dirty="0" smtClean="0">
                <a:solidFill>
                  <a:srgbClr val="7030A0"/>
                </a:solidFill>
              </a:rPr>
              <a:t>/R  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endParaRPr lang="en-US" sz="2000" b="1" baseline="-25000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				</a:t>
            </a:r>
          </a:p>
          <a:p>
            <a:endParaRPr lang="en-US" sz="2000" b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~AUT0094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Group 16"/>
          <p:cNvGrpSpPr/>
          <p:nvPr/>
        </p:nvGrpSpPr>
        <p:grpSpPr>
          <a:xfrm>
            <a:off x="3733800" y="101821"/>
            <a:ext cx="5257800" cy="2700997"/>
            <a:chOff x="3886200" y="152400"/>
            <a:chExt cx="5257800" cy="2700997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7200" y="152400"/>
              <a:ext cx="4876800" cy="270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114800" y="914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228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86200" y="1981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ripple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62450" y="1752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006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prstClr val="black"/>
                  </a:solidFill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8825" y="12954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600" b="1" dirty="0" smtClean="0">
                  <a:solidFill>
                    <a:prstClr val="black"/>
                  </a:solidFill>
                </a:rPr>
                <a:t>Π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+A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381000" y="4828480"/>
            <a:ext cx="4038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B050"/>
                </a:solidFill>
              </a:rPr>
              <a:t>A</a:t>
            </a:r>
            <a:r>
              <a:rPr lang="en-US" sz="2000" b="1" dirty="0" smtClean="0">
                <a:solidFill>
                  <a:srgbClr val="00B050"/>
                </a:solidFill>
              </a:rPr>
              <a:t>  → </a:t>
            </a:r>
            <a:r>
              <a:rPr lang="en-US" sz="2000" b="1" u="sng" dirty="0" smtClean="0">
                <a:solidFill>
                  <a:srgbClr val="00B050"/>
                </a:solidFill>
              </a:rPr>
              <a:t> </a:t>
            </a:r>
            <a:r>
              <a:rPr lang="el-GR" sz="2000" b="1" u="sng" dirty="0" smtClean="0">
                <a:solidFill>
                  <a:srgbClr val="00B050"/>
                </a:solidFill>
              </a:rPr>
              <a:t>π</a:t>
            </a:r>
            <a:r>
              <a:rPr lang="en-US" sz="2000" b="1" u="sng" dirty="0" smtClean="0">
                <a:solidFill>
                  <a:srgbClr val="00B050"/>
                </a:solidFill>
              </a:rPr>
              <a:t>/2</a:t>
            </a:r>
            <a:r>
              <a:rPr lang="en-US" sz="2000" b="1" dirty="0" smtClean="0">
                <a:solidFill>
                  <a:srgbClr val="00B050"/>
                </a:solidFill>
              </a:rPr>
              <a:t>            </a:t>
            </a:r>
            <a:r>
              <a:rPr lang="en-US" sz="2000" b="1" dirty="0" err="1" smtClean="0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  &gt;  </a:t>
            </a:r>
            <a:r>
              <a:rPr lang="en-US" sz="2000" b="1" dirty="0" err="1" smtClean="0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,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diodes D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</a:rPr>
              <a:t> and D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2000" b="1" dirty="0" smtClean="0">
                <a:solidFill>
                  <a:srgbClr val="C00000"/>
                </a:solidFill>
              </a:rPr>
              <a:t>conduct.</a:t>
            </a:r>
            <a:r>
              <a:rPr lang="en-US" sz="2000" b="1" dirty="0" smtClean="0">
                <a:solidFill>
                  <a:srgbClr val="7030A0"/>
                </a:solidFill>
              </a:rPr>
              <a:t> (during t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=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s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Capacitor  gets charged to </a:t>
            </a:r>
            <a:r>
              <a:rPr lang="en-US" sz="2000" b="1" dirty="0" err="1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m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 </a:t>
            </a:r>
            <a:endParaRPr lang="en-US" sz="2000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0" y="3200400"/>
            <a:ext cx="40386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b="1" u="sng" dirty="0" smtClean="0">
                <a:solidFill>
                  <a:srgbClr val="00B050"/>
                </a:solidFill>
              </a:rPr>
              <a:t>π</a:t>
            </a:r>
            <a:r>
              <a:rPr lang="en-US" sz="2000" b="1" u="sng" dirty="0" smtClean="0">
                <a:solidFill>
                  <a:srgbClr val="00B050"/>
                </a:solidFill>
              </a:rPr>
              <a:t>/2</a:t>
            </a:r>
            <a:r>
              <a:rPr lang="en-US" sz="2000" b="1" dirty="0" smtClean="0">
                <a:solidFill>
                  <a:srgbClr val="00B050"/>
                </a:solidFill>
              </a:rPr>
              <a:t>   →  </a:t>
            </a:r>
            <a:r>
              <a:rPr lang="el-GR" sz="2000" b="1" u="sng" dirty="0" smtClean="0">
                <a:solidFill>
                  <a:srgbClr val="00B050"/>
                </a:solidFill>
              </a:rPr>
              <a:t>π</a:t>
            </a:r>
            <a:r>
              <a:rPr lang="en-US" sz="2000" b="1" u="sng" dirty="0" smtClean="0">
                <a:solidFill>
                  <a:srgbClr val="00B050"/>
                </a:solidFill>
              </a:rPr>
              <a:t> + A       </a:t>
            </a:r>
            <a:r>
              <a:rPr lang="en-US" sz="2000" b="1" dirty="0" err="1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   </a:t>
            </a:r>
            <a:r>
              <a:rPr lang="en-US" sz="2000" b="1" dirty="0" smtClean="0">
                <a:solidFill>
                  <a:srgbClr val="00B050"/>
                </a:solidFill>
              </a:rPr>
              <a:t>&lt;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, </a:t>
            </a:r>
          </a:p>
          <a:p>
            <a:endParaRPr lang="en-US" sz="2000" b="1" baseline="-25000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</a:rPr>
              <a:t>All diodes are off. </a:t>
            </a:r>
            <a:r>
              <a:rPr lang="en-US" sz="2000" b="1" dirty="0" smtClean="0">
                <a:solidFill>
                  <a:srgbClr val="7030A0"/>
                </a:solidFill>
              </a:rPr>
              <a:t>(during t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Capacitor discharges to load R. </a:t>
            </a:r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i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dirty="0" smtClean="0">
                <a:solidFill>
                  <a:srgbClr val="7030A0"/>
                </a:solidFill>
              </a:rPr>
              <a:t>/R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24400" y="4572000"/>
            <a:ext cx="4038600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b="1" u="sng" dirty="0" smtClean="0">
                <a:solidFill>
                  <a:srgbClr val="00B050"/>
                </a:solidFill>
              </a:rPr>
              <a:t>π</a:t>
            </a:r>
            <a:r>
              <a:rPr lang="en-US" sz="2000" b="1" u="sng" dirty="0" smtClean="0">
                <a:solidFill>
                  <a:srgbClr val="00B050"/>
                </a:solidFill>
              </a:rPr>
              <a:t> + A</a:t>
            </a:r>
            <a:r>
              <a:rPr lang="en-US" sz="2000" b="1" dirty="0" smtClean="0">
                <a:solidFill>
                  <a:srgbClr val="00B050"/>
                </a:solidFill>
              </a:rPr>
              <a:t>   →   </a:t>
            </a:r>
            <a:r>
              <a:rPr lang="en-US" sz="2000" b="1" u="sng" dirty="0" smtClean="0">
                <a:solidFill>
                  <a:srgbClr val="00B050"/>
                </a:solidFill>
              </a:rPr>
              <a:t>3</a:t>
            </a:r>
            <a:r>
              <a:rPr lang="el-GR" sz="2000" b="1" u="sng" dirty="0" smtClean="0">
                <a:solidFill>
                  <a:srgbClr val="00B050"/>
                </a:solidFill>
              </a:rPr>
              <a:t>π</a:t>
            </a:r>
            <a:r>
              <a:rPr lang="en-US" sz="2000" b="1" u="sng" dirty="0" smtClean="0">
                <a:solidFill>
                  <a:srgbClr val="00B050"/>
                </a:solidFill>
              </a:rPr>
              <a:t>/2</a:t>
            </a:r>
            <a:r>
              <a:rPr lang="en-US" sz="2000" b="1" dirty="0" smtClean="0">
                <a:solidFill>
                  <a:srgbClr val="00B050"/>
                </a:solidFill>
              </a:rPr>
              <a:t>       -v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s   </a:t>
            </a:r>
            <a:r>
              <a:rPr lang="en-US" sz="2000" b="1" dirty="0" smtClean="0">
                <a:solidFill>
                  <a:srgbClr val="00B050"/>
                </a:solidFill>
              </a:rPr>
              <a:t>&lt; </a:t>
            </a:r>
            <a:r>
              <a:rPr lang="en-US" sz="2000" b="1" dirty="0" smtClean="0">
                <a:solidFill>
                  <a:srgbClr val="C00000"/>
                </a:solidFill>
              </a:rPr>
              <a:t>  </a:t>
            </a:r>
            <a:r>
              <a:rPr lang="en-US" sz="2000" b="1" dirty="0" err="1" smtClean="0">
                <a:solidFill>
                  <a:srgbClr val="C0000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C00000"/>
                </a:solidFill>
              </a:rPr>
              <a:t>c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, </a:t>
            </a:r>
          </a:p>
          <a:p>
            <a:endParaRPr lang="en-US" sz="2000" b="1" baseline="-25000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diodes D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000" b="1" dirty="0" smtClean="0">
                <a:solidFill>
                  <a:srgbClr val="C00000"/>
                </a:solidFill>
              </a:rPr>
              <a:t> and D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4 </a:t>
            </a:r>
            <a:r>
              <a:rPr lang="en-US" sz="2000" b="1" dirty="0" smtClean="0">
                <a:solidFill>
                  <a:srgbClr val="C00000"/>
                </a:solidFill>
              </a:rPr>
              <a:t>conduct.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Capacitor  gets charged to </a:t>
            </a:r>
            <a:r>
              <a:rPr lang="en-US" sz="2000" b="1" dirty="0" err="1" smtClean="0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</a:rPr>
              <a:t>m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 </a:t>
            </a:r>
            <a:endParaRPr lang="en-US" sz="2000" dirty="0" smtClean="0">
              <a:solidFill>
                <a:srgbClr val="00B05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   </a:t>
            </a:r>
            <a:r>
              <a:rPr lang="en-US" sz="2000" b="1" dirty="0" smtClean="0">
                <a:solidFill>
                  <a:srgbClr val="7030A0"/>
                </a:solidFill>
              </a:rPr>
              <a:t>= - v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s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i</a:t>
            </a:r>
            <a:r>
              <a:rPr lang="en-US" sz="2000" b="1" baseline="-25000" dirty="0" smtClean="0">
                <a:solidFill>
                  <a:srgbClr val="7030A0"/>
                </a:solidFill>
              </a:rPr>
              <a:t>d</a:t>
            </a:r>
            <a:r>
              <a:rPr lang="en-US" sz="2000" b="1" dirty="0" smtClean="0">
                <a:solidFill>
                  <a:srgbClr val="7030A0"/>
                </a:solidFill>
              </a:rPr>
              <a:t>  = </a:t>
            </a:r>
            <a:r>
              <a:rPr lang="en-US" sz="2000" b="1" dirty="0" err="1" smtClean="0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 smtClean="0">
                <a:solidFill>
                  <a:srgbClr val="7030A0"/>
                </a:solidFill>
              </a:rPr>
              <a:t>c</a:t>
            </a:r>
            <a:r>
              <a:rPr lang="en-US" sz="2000" b="1" dirty="0" smtClean="0">
                <a:solidFill>
                  <a:srgbClr val="7030A0"/>
                </a:solidFill>
              </a:rPr>
              <a:t>/R 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2165866"/>
            <a:ext cx="2667000" cy="424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uiExpand="1" build="p"/>
      <p:bldP spid="15" grpId="0" build="p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04800"/>
            <a:ext cx="91440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During discharging period </a:t>
            </a:r>
            <a:r>
              <a:rPr lang="en-US" sz="2400" b="1" dirty="0" smtClean="0">
                <a:solidFill>
                  <a:srgbClr val="7030A0"/>
                </a:solidFill>
              </a:rPr>
              <a:t>t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2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Capacitor voltage during </a:t>
            </a:r>
            <a:r>
              <a:rPr lang="en-US" sz="2400" b="1" dirty="0" smtClean="0">
                <a:solidFill>
                  <a:srgbClr val="FF0000"/>
                </a:solidFill>
              </a:rPr>
              <a:t>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7030A0"/>
                </a:solidFill>
              </a:rPr>
              <a:t>                                                                 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Maximum capacitor / load voltage is </a:t>
            </a:r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m</a:t>
            </a:r>
            <a:endParaRPr lang="en-US" sz="2400" b="1" baseline="-25000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Minimum </a:t>
            </a:r>
            <a:r>
              <a:rPr lang="en-US" sz="2400" b="1" dirty="0">
                <a:solidFill>
                  <a:srgbClr val="00B050"/>
                </a:solidFill>
              </a:rPr>
              <a:t>capacitor / load voltage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dminimum</a:t>
            </a:r>
            <a:r>
              <a:rPr lang="en-US" sz="2400" b="1" dirty="0" smtClean="0">
                <a:solidFill>
                  <a:srgbClr val="00B050"/>
                </a:solidFill>
              </a:rPr>
              <a:t> is </a:t>
            </a:r>
            <a:endParaRPr lang="en-US" sz="2400" b="1" baseline="-25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Peak </a:t>
            </a:r>
            <a:r>
              <a:rPr lang="en-US" sz="2400" b="1" dirty="0">
                <a:solidFill>
                  <a:srgbClr val="7030A0"/>
                </a:solidFill>
              </a:rPr>
              <a:t>to peak ripple voltage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064546"/>
              </p:ext>
            </p:extLst>
          </p:nvPr>
        </p:nvGraphicFramePr>
        <p:xfrm>
          <a:off x="522288" y="873125"/>
          <a:ext cx="23098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5" name="Equation" r:id="rId3" imgW="1244520" imgH="431640" progId="Equation.3">
                  <p:embed/>
                </p:oleObj>
              </mc:Choice>
              <mc:Fallback>
                <p:oleObj name="Equation" r:id="rId3" imgW="124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873125"/>
                        <a:ext cx="23098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743725"/>
              </p:ext>
            </p:extLst>
          </p:nvPr>
        </p:nvGraphicFramePr>
        <p:xfrm>
          <a:off x="446088" y="1573213"/>
          <a:ext cx="20034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6" name="Equation" r:id="rId5" imgW="1079280" imgH="431640" progId="Equation.3">
                  <p:embed/>
                </p:oleObj>
              </mc:Choice>
              <mc:Fallback>
                <p:oleObj name="Equation" r:id="rId5" imgW="1079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573213"/>
                        <a:ext cx="20034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593403"/>
              </p:ext>
            </p:extLst>
          </p:nvPr>
        </p:nvGraphicFramePr>
        <p:xfrm>
          <a:off x="889281" y="2420937"/>
          <a:ext cx="80168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7" name="Equation" r:id="rId7" imgW="431613" imgH="228501" progId="Equation.3">
                  <p:embed/>
                </p:oleObj>
              </mc:Choice>
              <mc:Fallback>
                <p:oleObj name="Equation" r:id="rId7" imgW="43161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281" y="2420937"/>
                        <a:ext cx="80168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194681"/>
              </p:ext>
            </p:extLst>
          </p:nvPr>
        </p:nvGraphicFramePr>
        <p:xfrm>
          <a:off x="1651281" y="2344737"/>
          <a:ext cx="11318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8" name="Equation" r:id="rId9" imgW="609336" imgH="393529" progId="Equation.3">
                  <p:embed/>
                </p:oleObj>
              </mc:Choice>
              <mc:Fallback>
                <p:oleObj name="Equation" r:id="rId9" imgW="6093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281" y="2344737"/>
                        <a:ext cx="113188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085484"/>
              </p:ext>
            </p:extLst>
          </p:nvPr>
        </p:nvGraphicFramePr>
        <p:xfrm>
          <a:off x="2391569" y="3362324"/>
          <a:ext cx="10620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9" name="Equation" r:id="rId11" imgW="571320" imgH="241200" progId="Equation.3">
                  <p:embed/>
                </p:oleObj>
              </mc:Choice>
              <mc:Fallback>
                <p:oleObj name="Equation" r:id="rId11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569" y="3362324"/>
                        <a:ext cx="1062037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05221"/>
              </p:ext>
            </p:extLst>
          </p:nvPr>
        </p:nvGraphicFramePr>
        <p:xfrm>
          <a:off x="381354" y="5477270"/>
          <a:ext cx="7080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0" name="Equation" r:id="rId13" imgW="380835" imgH="241195" progId="Equation.3">
                  <p:embed/>
                </p:oleObj>
              </mc:Choice>
              <mc:Fallback>
                <p:oleObj name="Equation" r:id="rId13" imgW="380835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54" y="5477270"/>
                        <a:ext cx="7080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750122"/>
              </p:ext>
            </p:extLst>
          </p:nvPr>
        </p:nvGraphicFramePr>
        <p:xfrm>
          <a:off x="1122773" y="5334000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1" name="Equation" r:id="rId15" imgW="888840" imgH="266400" progId="Equation.3">
                  <p:embed/>
                </p:oleObj>
              </mc:Choice>
              <mc:Fallback>
                <p:oleObj name="Equation" r:id="rId15" imgW="888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773" y="5334000"/>
                        <a:ext cx="1752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42968"/>
              </p:ext>
            </p:extLst>
          </p:nvPr>
        </p:nvGraphicFramePr>
        <p:xfrm>
          <a:off x="4905513" y="5334548"/>
          <a:ext cx="20256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2" name="Equation" r:id="rId17" imgW="1091880" imgH="241200" progId="Equation.3">
                  <p:embed/>
                </p:oleObj>
              </mc:Choice>
              <mc:Fallback>
                <p:oleObj name="Equation" r:id="rId17" imgW="1091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513" y="5334548"/>
                        <a:ext cx="20256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94323"/>
              </p:ext>
            </p:extLst>
          </p:nvPr>
        </p:nvGraphicFramePr>
        <p:xfrm>
          <a:off x="309563" y="6076070"/>
          <a:ext cx="23574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3" name="Equation" r:id="rId19" imgW="1269720" imgH="482400" progId="Equation.3">
                  <p:embed/>
                </p:oleObj>
              </mc:Choice>
              <mc:Fallback>
                <p:oleObj name="Equation" r:id="rId19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6076070"/>
                        <a:ext cx="23574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59605"/>
              </p:ext>
            </p:extLst>
          </p:nvPr>
        </p:nvGraphicFramePr>
        <p:xfrm>
          <a:off x="5478462" y="6159500"/>
          <a:ext cx="777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4" name="Equation" r:id="rId21" imgW="418918" imgH="393529" progId="Equation.3">
                  <p:embed/>
                </p:oleObj>
              </mc:Choice>
              <mc:Fallback>
                <p:oleObj name="Equation" r:id="rId21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2" y="6159500"/>
                        <a:ext cx="7778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495800" y="-154131"/>
            <a:ext cx="4038600" cy="1981200"/>
            <a:chOff x="3886200" y="152400"/>
            <a:chExt cx="5257800" cy="2700997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4267200" y="152400"/>
              <a:ext cx="4876800" cy="270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7"/>
            <p:cNvSpPr txBox="1"/>
            <p:nvPr/>
          </p:nvSpPr>
          <p:spPr>
            <a:xfrm>
              <a:off x="4114800" y="914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228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3886200" y="1981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ripple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62450" y="1752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48006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prstClr val="black"/>
                  </a:solidFill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12"/>
            <p:cNvSpPr txBox="1"/>
            <p:nvPr/>
          </p:nvSpPr>
          <p:spPr>
            <a:xfrm>
              <a:off x="5838825" y="12954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sz="1600" b="1" dirty="0" smtClean="0">
                  <a:solidFill>
                    <a:prstClr val="black"/>
                  </a:solidFill>
                </a:rPr>
                <a:t>Π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+A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12822"/>
              </p:ext>
            </p:extLst>
          </p:nvPr>
        </p:nvGraphicFramePr>
        <p:xfrm>
          <a:off x="258557" y="3392488"/>
          <a:ext cx="20526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5" name="Equation" r:id="rId24" imgW="1104840" imgH="228600" progId="Equation.3">
                  <p:embed/>
                </p:oleObj>
              </mc:Choice>
              <mc:Fallback>
                <p:oleObj name="Equation" r:id="rId24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57" y="3392488"/>
                        <a:ext cx="20526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61702"/>
              </p:ext>
            </p:extLst>
          </p:nvPr>
        </p:nvGraphicFramePr>
        <p:xfrm>
          <a:off x="2759466" y="5426471"/>
          <a:ext cx="20526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6" name="Equation" r:id="rId26" imgW="1104840" imgH="241200" progId="Equation.3">
                  <p:embed/>
                </p:oleObj>
              </mc:Choice>
              <mc:Fallback>
                <p:oleObj name="Equation" r:id="rId26" imgW="1104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466" y="5426471"/>
                        <a:ext cx="205263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557683"/>
              </p:ext>
            </p:extLst>
          </p:nvPr>
        </p:nvGraphicFramePr>
        <p:xfrm>
          <a:off x="6363494" y="4440078"/>
          <a:ext cx="11334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7" name="Equation" r:id="rId28" imgW="609480" imgH="241200" progId="Equation.3">
                  <p:embed/>
                </p:oleObj>
              </mc:Choice>
              <mc:Fallback>
                <p:oleObj name="Equation" r:id="rId28" imgW="609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494" y="4440078"/>
                        <a:ext cx="11334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 descr="~AUT0094"/>
          <p:cNvPicPr>
            <a:picLocks noGrp="1"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6288294" y="16002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6363494" y="3583100"/>
            <a:ext cx="2704306" cy="377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304800"/>
            <a:ext cx="9144000" cy="655320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                                                           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                                                         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RMS value of ripple voltage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ac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=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Average load voltage =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074425"/>
              </p:ext>
            </p:extLst>
          </p:nvPr>
        </p:nvGraphicFramePr>
        <p:xfrm>
          <a:off x="334479" y="1050671"/>
          <a:ext cx="7080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0" name="Equation" r:id="rId3" imgW="380835" imgH="241195" progId="Equation.3">
                  <p:embed/>
                </p:oleObj>
              </mc:Choice>
              <mc:Fallback>
                <p:oleObj name="Equation" r:id="rId3" imgW="380835" imgH="241195" progId="Equation.3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79" y="1050671"/>
                        <a:ext cx="7080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991740"/>
              </p:ext>
            </p:extLst>
          </p:nvPr>
        </p:nvGraphicFramePr>
        <p:xfrm>
          <a:off x="453991" y="1532842"/>
          <a:ext cx="23574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1" name="Equation" r:id="rId5" imgW="1269720" imgH="482400" progId="Equation.3">
                  <p:embed/>
                </p:oleObj>
              </mc:Choice>
              <mc:Fallback>
                <p:oleObj name="Equation" r:id="rId5" imgW="1269720" imgH="48240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91" y="1532842"/>
                        <a:ext cx="235743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41516"/>
              </p:ext>
            </p:extLst>
          </p:nvPr>
        </p:nvGraphicFramePr>
        <p:xfrm>
          <a:off x="3513103" y="1685242"/>
          <a:ext cx="777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2" name="Equation" r:id="rId7" imgW="418918" imgH="393529" progId="Equation.3">
                  <p:embed/>
                </p:oleObj>
              </mc:Choice>
              <mc:Fallback>
                <p:oleObj name="Equation" r:id="rId7" imgW="418918" imgH="393529" progId="Equation.3">
                  <p:embed/>
                  <p:pic>
                    <p:nvPicPr>
                      <p:cNvPr id="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03" y="1685242"/>
                        <a:ext cx="7778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330333"/>
              </p:ext>
            </p:extLst>
          </p:nvPr>
        </p:nvGraphicFramePr>
        <p:xfrm>
          <a:off x="614328" y="2372773"/>
          <a:ext cx="10144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3" name="Equation" r:id="rId9" imgW="545760" imgH="431640" progId="Equation.3">
                  <p:embed/>
                </p:oleObj>
              </mc:Choice>
              <mc:Fallback>
                <p:oleObj name="Equation" r:id="rId9" imgW="545760" imgH="431640" progId="Equation.3">
                  <p:embed/>
                  <p:pic>
                    <p:nvPicPr>
                      <p:cNvPr id="1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28" y="2372773"/>
                        <a:ext cx="10144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92791"/>
              </p:ext>
            </p:extLst>
          </p:nvPr>
        </p:nvGraphicFramePr>
        <p:xfrm>
          <a:off x="1681128" y="2372773"/>
          <a:ext cx="11303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4" name="Equation" r:id="rId11" imgW="609480" imgH="431640" progId="Equation.3">
                  <p:embed/>
                </p:oleObj>
              </mc:Choice>
              <mc:Fallback>
                <p:oleObj name="Equation" r:id="rId11" imgW="609480" imgH="431640" progId="Equation.3">
                  <p:embed/>
                  <p:pic>
                    <p:nvPicPr>
                      <p:cNvPr id="1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28" y="2372773"/>
                        <a:ext cx="11303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2523"/>
              </p:ext>
            </p:extLst>
          </p:nvPr>
        </p:nvGraphicFramePr>
        <p:xfrm>
          <a:off x="3089275" y="5694363"/>
          <a:ext cx="34639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5" name="Equation" r:id="rId13" imgW="2145960" imgH="228600" progId="Equation.3">
                  <p:embed/>
                </p:oleObj>
              </mc:Choice>
              <mc:Fallback>
                <p:oleObj name="Equation" r:id="rId13" imgW="2145960" imgH="2286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5694363"/>
                        <a:ext cx="34639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91852"/>
              </p:ext>
            </p:extLst>
          </p:nvPr>
        </p:nvGraphicFramePr>
        <p:xfrm>
          <a:off x="6684004" y="5576093"/>
          <a:ext cx="13223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6" name="Equation" r:id="rId15" imgW="711000" imgH="393480" progId="Equation.3">
                  <p:embed/>
                </p:oleObj>
              </mc:Choice>
              <mc:Fallback>
                <p:oleObj name="Equation" r:id="rId15" imgW="711000" imgH="393480" progId="Equation.3">
                  <p:embed/>
                  <p:pic>
                    <p:nvPicPr>
                      <p:cNvPr id="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004" y="5576093"/>
                        <a:ext cx="132238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62175"/>
              </p:ext>
            </p:extLst>
          </p:nvPr>
        </p:nvGraphicFramePr>
        <p:xfrm>
          <a:off x="6172200" y="6170768"/>
          <a:ext cx="17224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7" name="Equation" r:id="rId17" imgW="927100" imgH="431800" progId="Equation.3">
                  <p:embed/>
                </p:oleObj>
              </mc:Choice>
              <mc:Fallback>
                <p:oleObj name="Equation" r:id="rId17" imgW="927100" imgH="431800" progId="Equation.3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170768"/>
                        <a:ext cx="17224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42174"/>
              </p:ext>
            </p:extLst>
          </p:nvPr>
        </p:nvGraphicFramePr>
        <p:xfrm>
          <a:off x="476250" y="4287838"/>
          <a:ext cx="11334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8" name="Equation" r:id="rId19" imgW="609480" imgH="444240" progId="Equation.3">
                  <p:embed/>
                </p:oleObj>
              </mc:Choice>
              <mc:Fallback>
                <p:oleObj name="Equation" r:id="rId19" imgW="609480" imgH="44424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287838"/>
                        <a:ext cx="11334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4495800" y="-154131"/>
            <a:ext cx="4038600" cy="1981200"/>
            <a:chOff x="3886200" y="152400"/>
            <a:chExt cx="5257800" cy="2700997"/>
          </a:xfrm>
        </p:grpSpPr>
        <p:pic>
          <p:nvPicPr>
            <p:cNvPr id="24" name="Picture 23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4267200" y="152400"/>
              <a:ext cx="4876800" cy="270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7"/>
            <p:cNvSpPr txBox="1"/>
            <p:nvPr/>
          </p:nvSpPr>
          <p:spPr>
            <a:xfrm>
              <a:off x="4114800" y="914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43400" y="228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9"/>
            <p:cNvSpPr txBox="1"/>
            <p:nvPr/>
          </p:nvSpPr>
          <p:spPr>
            <a:xfrm>
              <a:off x="3886200" y="19812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>
                  <a:solidFill>
                    <a:prstClr val="black"/>
                  </a:solidFill>
                </a:rPr>
                <a:t>v</a:t>
              </a:r>
              <a:r>
                <a:rPr lang="en-US" baseline="-25000" dirty="0" err="1" smtClean="0">
                  <a:solidFill>
                    <a:prstClr val="black"/>
                  </a:solidFill>
                </a:rPr>
                <a:t>ripple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362450" y="1752600"/>
              <a:ext cx="152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4800600" y="1295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prstClr val="black"/>
                  </a:solidFill>
                </a:rPr>
                <a:t>A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30" name="TextBox 12"/>
            <p:cNvSpPr txBox="1"/>
            <p:nvPr/>
          </p:nvSpPr>
          <p:spPr>
            <a:xfrm>
              <a:off x="5838825" y="12954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l-GR" sz="1600" b="1" dirty="0" smtClean="0">
                  <a:solidFill>
                    <a:prstClr val="black"/>
                  </a:solidFill>
                </a:rPr>
                <a:t>Π</a:t>
              </a:r>
              <a:r>
                <a:rPr lang="en-US" sz="1600" b="1" dirty="0" smtClean="0">
                  <a:solidFill>
                    <a:prstClr val="black"/>
                  </a:solidFill>
                </a:rPr>
                <a:t>+A</a:t>
              </a:r>
              <a:endParaRPr lang="en-US" sz="1600" b="1" dirty="0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245309"/>
              </p:ext>
            </p:extLst>
          </p:nvPr>
        </p:nvGraphicFramePr>
        <p:xfrm>
          <a:off x="1909763" y="4287838"/>
          <a:ext cx="1109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29" name="Equation" r:id="rId22" imgW="596880" imgH="444240" progId="Equation.3">
                  <p:embed/>
                </p:oleObj>
              </mc:Choice>
              <mc:Fallback>
                <p:oleObj name="Equation" r:id="rId22" imgW="596880" imgH="444240" progId="Equation.3">
                  <p:embed/>
                  <p:pic>
                    <p:nvPicPr>
                      <p:cNvPr id="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4287838"/>
                        <a:ext cx="1109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579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36638</TotalTime>
  <Words>1599</Words>
  <Application>Microsoft Office PowerPoint</Application>
  <PresentationFormat>On-screen Show (4:3)</PresentationFormat>
  <Paragraphs>467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Equation</vt:lpstr>
      <vt:lpstr>Visio</vt:lpstr>
      <vt:lpstr>Rectifier circuit design </vt:lpstr>
      <vt:lpstr>PowerPoint Presentation</vt:lpstr>
      <vt:lpstr>PowerPoint Presentation</vt:lpstr>
      <vt:lpstr>PowerPoint Presentation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LC filter to limit the output ripple </vt:lpstr>
      <vt:lpstr>                                                                          </vt:lpstr>
      <vt:lpstr>PowerPoint Presentation</vt:lpstr>
      <vt:lpstr>PowerPoint Presentation</vt:lpstr>
      <vt:lpstr>Input LC filter to limit the amount of input ripple current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3Ф Uncontrolled Rectifier</vt:lpstr>
      <vt:lpstr>3Ф Half Wave Uncontrolled Rectifier  circuit</vt:lpstr>
      <vt:lpstr>PowerPoint Presentation</vt:lpstr>
      <vt:lpstr>PowerPoint Presentation</vt:lpstr>
      <vt:lpstr>PowerPoint Presentation</vt:lpstr>
      <vt:lpstr>PowerPoint Presentation</vt:lpstr>
      <vt:lpstr>3Ф Fullwave Diode bridge rectifier circuit </vt:lpstr>
      <vt:lpstr>Waveforms </vt:lpstr>
      <vt:lpstr>Performance parameters  </vt:lpstr>
      <vt:lpstr>PowerPoint Presentation</vt:lpstr>
      <vt:lpstr>PowerPoint Presentation</vt:lpstr>
      <vt:lpstr>Harmonic spectrum </vt:lpstr>
      <vt:lpstr>Effect of source inductance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George</dc:creator>
  <cp:lastModifiedBy>saly nit</cp:lastModifiedBy>
  <cp:revision>913</cp:revision>
  <dcterms:created xsi:type="dcterms:W3CDTF">2006-08-16T00:00:00Z</dcterms:created>
  <dcterms:modified xsi:type="dcterms:W3CDTF">2023-09-22T07:14:59Z</dcterms:modified>
</cp:coreProperties>
</file>