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ldx" ContentType="application/vnd.openxmlformats-officedocument.presentationml.slide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4" r:id="rId12"/>
    <p:sldId id="265" r:id="rId13"/>
    <p:sldId id="269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133" autoAdjust="0"/>
  </p:normalViewPr>
  <p:slideViewPr>
    <p:cSldViewPr>
      <p:cViewPr varScale="1">
        <p:scale>
          <a:sx n="69" d="100"/>
          <a:sy n="69" d="100"/>
        </p:scale>
        <p:origin x="141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 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 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 /><Relationship Id="rId2" Type="http://schemas.openxmlformats.org/officeDocument/2006/relationships/image" Target="../media/image4.wmf" /><Relationship Id="rId1" Type="http://schemas.openxmlformats.org/officeDocument/2006/relationships/image" Target="../media/image3.wmf" /><Relationship Id="rId5" Type="http://schemas.openxmlformats.org/officeDocument/2006/relationships/image" Target="../media/image2.emf" /><Relationship Id="rId4" Type="http://schemas.openxmlformats.org/officeDocument/2006/relationships/image" Target="../media/image6.wmf" 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 /><Relationship Id="rId2" Type="http://schemas.openxmlformats.org/officeDocument/2006/relationships/image" Target="../media/image8.wmf" /><Relationship Id="rId1" Type="http://schemas.openxmlformats.org/officeDocument/2006/relationships/image" Target="../media/image7.wmf" /><Relationship Id="rId5" Type="http://schemas.openxmlformats.org/officeDocument/2006/relationships/image" Target="../media/image11.wmf" /><Relationship Id="rId4" Type="http://schemas.openxmlformats.org/officeDocument/2006/relationships/image" Target="../media/image10.wmf" 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 /><Relationship Id="rId1" Type="http://schemas.openxmlformats.org/officeDocument/2006/relationships/image" Target="../media/image12.wmf" 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 /><Relationship Id="rId2" Type="http://schemas.openxmlformats.org/officeDocument/2006/relationships/image" Target="../media/image15.wmf" /><Relationship Id="rId1" Type="http://schemas.openxmlformats.org/officeDocument/2006/relationships/image" Target="../media/image14.wmf" 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 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7.vml" /><Relationship Id="rId4" Type="http://schemas.openxmlformats.org/officeDocument/2006/relationships/image" Target="../media/image17.wmf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PowerPoint_Slide.sldx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8.vml" /><Relationship Id="rId4" Type="http://schemas.openxmlformats.org/officeDocument/2006/relationships/image" Target="../media/image18.emf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1.vml" /><Relationship Id="rId4" Type="http://schemas.openxmlformats.org/officeDocument/2006/relationships/image" Target="../media/image1.emf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2.vml" /><Relationship Id="rId4" Type="http://schemas.openxmlformats.org/officeDocument/2006/relationships/image" Target="../media/image2.emf" 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 /><Relationship Id="rId3" Type="http://schemas.openxmlformats.org/officeDocument/2006/relationships/oleObject" Target="../embeddings/oleObject3.bin" /><Relationship Id="rId7" Type="http://schemas.openxmlformats.org/officeDocument/2006/relationships/oleObject" Target="../embeddings/oleObject5.bin" /><Relationship Id="rId12" Type="http://schemas.openxmlformats.org/officeDocument/2006/relationships/image" Target="../media/image2.emf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3.vml" /><Relationship Id="rId6" Type="http://schemas.openxmlformats.org/officeDocument/2006/relationships/image" Target="../media/image4.wmf" /><Relationship Id="rId11" Type="http://schemas.openxmlformats.org/officeDocument/2006/relationships/oleObject" Target="../embeddings/oleObject2.bin" /><Relationship Id="rId5" Type="http://schemas.openxmlformats.org/officeDocument/2006/relationships/oleObject" Target="../embeddings/oleObject4.bin" /><Relationship Id="rId10" Type="http://schemas.openxmlformats.org/officeDocument/2006/relationships/image" Target="../media/image6.wmf" /><Relationship Id="rId4" Type="http://schemas.openxmlformats.org/officeDocument/2006/relationships/image" Target="../media/image3.wmf" /><Relationship Id="rId9" Type="http://schemas.openxmlformats.org/officeDocument/2006/relationships/oleObject" Target="../embeddings/oleObject6.bin" 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 /><Relationship Id="rId3" Type="http://schemas.openxmlformats.org/officeDocument/2006/relationships/oleObject" Target="../embeddings/oleObject7.bin" /><Relationship Id="rId7" Type="http://schemas.openxmlformats.org/officeDocument/2006/relationships/oleObject" Target="../embeddings/oleObject9.bin" /><Relationship Id="rId12" Type="http://schemas.openxmlformats.org/officeDocument/2006/relationships/image" Target="../media/image11.wmf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4.vml" /><Relationship Id="rId6" Type="http://schemas.openxmlformats.org/officeDocument/2006/relationships/image" Target="../media/image8.wmf" /><Relationship Id="rId11" Type="http://schemas.openxmlformats.org/officeDocument/2006/relationships/oleObject" Target="../embeddings/oleObject11.bin" /><Relationship Id="rId5" Type="http://schemas.openxmlformats.org/officeDocument/2006/relationships/oleObject" Target="../embeddings/oleObject8.bin" /><Relationship Id="rId10" Type="http://schemas.openxmlformats.org/officeDocument/2006/relationships/image" Target="../media/image10.wmf" /><Relationship Id="rId4" Type="http://schemas.openxmlformats.org/officeDocument/2006/relationships/image" Target="../media/image7.wmf" /><Relationship Id="rId9" Type="http://schemas.openxmlformats.org/officeDocument/2006/relationships/oleObject" Target="../embeddings/oleObject10.bin" 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 /><Relationship Id="rId3" Type="http://schemas.openxmlformats.org/officeDocument/2006/relationships/image" Target="../media/image14.png" /><Relationship Id="rId7" Type="http://schemas.openxmlformats.org/officeDocument/2006/relationships/image" Target="../media/image13.wmf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5.vml" /><Relationship Id="rId6" Type="http://schemas.openxmlformats.org/officeDocument/2006/relationships/oleObject" Target="../embeddings/oleObject13.bin" /><Relationship Id="rId5" Type="http://schemas.openxmlformats.org/officeDocument/2006/relationships/image" Target="../media/image12.wmf" /><Relationship Id="rId4" Type="http://schemas.openxmlformats.org/officeDocument/2006/relationships/oleObject" Target="../embeddings/oleObject12.bin" 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 /><Relationship Id="rId3" Type="http://schemas.openxmlformats.org/officeDocument/2006/relationships/oleObject" Target="../embeddings/oleObject14.bin" /><Relationship Id="rId7" Type="http://schemas.openxmlformats.org/officeDocument/2006/relationships/oleObject" Target="../embeddings/oleObject16.bin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6.vml" /><Relationship Id="rId6" Type="http://schemas.openxmlformats.org/officeDocument/2006/relationships/image" Target="../media/image15.wmf" /><Relationship Id="rId5" Type="http://schemas.openxmlformats.org/officeDocument/2006/relationships/oleObject" Target="../embeddings/oleObject15.bin" /><Relationship Id="rId4" Type="http://schemas.openxmlformats.org/officeDocument/2006/relationships/image" Target="../media/image14.wmf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7772400" cy="1470025"/>
          </a:xfrm>
        </p:spPr>
        <p:txBody>
          <a:bodyPr/>
          <a:lstStyle/>
          <a:p>
            <a:r>
              <a:rPr lang="en-US" u="sng" dirty="0">
                <a:solidFill>
                  <a:srgbClr val="C00000"/>
                </a:solidFill>
              </a:rPr>
              <a:t>SWITCHED MODE RECTIFIER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52400"/>
            <a:ext cx="8915400" cy="65532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</a:t>
            </a:r>
            <a:r>
              <a:rPr lang="en-US" baseline="-25000" dirty="0">
                <a:solidFill>
                  <a:srgbClr val="C00000"/>
                </a:solidFill>
              </a:rPr>
              <a:t>con1</a:t>
            </a:r>
            <a:r>
              <a:rPr lang="en-US" dirty="0">
                <a:solidFill>
                  <a:srgbClr val="C00000"/>
                </a:solidFill>
              </a:rPr>
              <a:t> can be varied by keeping the magnitude of I</a:t>
            </a:r>
            <a:r>
              <a:rPr lang="en-US" baseline="-25000" dirty="0">
                <a:solidFill>
                  <a:srgbClr val="C00000"/>
                </a:solidFill>
              </a:rPr>
              <a:t>s1</a:t>
            </a:r>
            <a:r>
              <a:rPr lang="en-US" dirty="0">
                <a:solidFill>
                  <a:srgbClr val="C00000"/>
                </a:solidFill>
              </a:rPr>
              <a:t> and </a:t>
            </a:r>
            <a:r>
              <a:rPr lang="en-US" dirty="0" err="1">
                <a:solidFill>
                  <a:srgbClr val="C00000"/>
                </a:solidFill>
              </a:rPr>
              <a:t>v</a:t>
            </a:r>
            <a:r>
              <a:rPr lang="en-US" baseline="-25000" dirty="0" err="1">
                <a:solidFill>
                  <a:srgbClr val="C00000"/>
                </a:solidFill>
              </a:rPr>
              <a:t>s</a:t>
            </a:r>
            <a:r>
              <a:rPr lang="en-US" dirty="0">
                <a:solidFill>
                  <a:srgbClr val="C00000"/>
                </a:solidFill>
              </a:rPr>
              <a:t> constant. </a:t>
            </a:r>
          </a:p>
          <a:p>
            <a:endParaRPr lang="en-US" b="1" u="sng" dirty="0">
              <a:solidFill>
                <a:srgbClr val="C00000"/>
              </a:solidFill>
            </a:endParaRPr>
          </a:p>
          <a:p>
            <a:endParaRPr lang="en-US" b="1" u="sng" dirty="0">
              <a:solidFill>
                <a:srgbClr val="C00000"/>
              </a:solidFill>
            </a:endParaRPr>
          </a:p>
          <a:p>
            <a:endParaRPr lang="en-US" b="1" u="sng" dirty="0">
              <a:solidFill>
                <a:srgbClr val="C00000"/>
              </a:solidFill>
            </a:endParaRPr>
          </a:p>
          <a:p>
            <a:endParaRPr lang="en-US" b="1" u="sng" dirty="0">
              <a:solidFill>
                <a:srgbClr val="C00000"/>
              </a:solidFill>
            </a:endParaRPr>
          </a:p>
          <a:p>
            <a:endParaRPr lang="en-US" b="1" u="sng" dirty="0">
              <a:solidFill>
                <a:srgbClr val="C00000"/>
              </a:solidFill>
            </a:endParaRPr>
          </a:p>
          <a:p>
            <a:endParaRPr lang="en-US" b="1" u="sng" dirty="0">
              <a:solidFill>
                <a:srgbClr val="C00000"/>
              </a:solidFill>
            </a:endParaRPr>
          </a:p>
          <a:p>
            <a:endParaRPr lang="en-US" b="1" u="sng" dirty="0">
              <a:solidFill>
                <a:srgbClr val="C00000"/>
              </a:solidFill>
            </a:endParaRPr>
          </a:p>
          <a:p>
            <a:endParaRPr lang="en-US" b="1" u="sng" dirty="0">
              <a:solidFill>
                <a:srgbClr val="C00000"/>
              </a:solidFill>
            </a:endParaRPr>
          </a:p>
          <a:p>
            <a:endParaRPr lang="en-US" b="1" u="sng" dirty="0">
              <a:solidFill>
                <a:srgbClr val="C00000"/>
              </a:solidFill>
            </a:endParaRPr>
          </a:p>
          <a:p>
            <a:endParaRPr lang="en-US" b="1" u="sng" dirty="0">
              <a:solidFill>
                <a:srgbClr val="C00000"/>
              </a:solidFill>
            </a:endParaRPr>
          </a:p>
          <a:p>
            <a:endParaRPr lang="en-US" b="1" u="sng" dirty="0">
              <a:solidFill>
                <a:srgbClr val="C00000"/>
              </a:solidFill>
            </a:endParaRPr>
          </a:p>
          <a:p>
            <a:endParaRPr lang="en-US" b="1" u="sng" dirty="0">
              <a:solidFill>
                <a:srgbClr val="C00000"/>
              </a:solidFill>
            </a:endParaRPr>
          </a:p>
          <a:p>
            <a:endParaRPr lang="en-US" b="1" u="sng" dirty="0">
              <a:solidFill>
                <a:srgbClr val="C00000"/>
              </a:solidFill>
            </a:endParaRPr>
          </a:p>
          <a:p>
            <a:endParaRPr lang="en-US" b="1" u="sng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6800" y="3657600"/>
            <a:ext cx="137160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36196" y="3520918"/>
            <a:ext cx="44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>
                <a:solidFill>
                  <a:srgbClr val="00B0F0"/>
                </a:solidFill>
              </a:rPr>
              <a:t>θ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04568" y="3295713"/>
            <a:ext cx="57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B050"/>
                </a:solidFill>
              </a:rPr>
              <a:t>V</a:t>
            </a:r>
            <a:r>
              <a:rPr lang="en-IN" b="1" baseline="-25000" dirty="0">
                <a:solidFill>
                  <a:srgbClr val="00B050"/>
                </a:solidFill>
              </a:rPr>
              <a:t>Ls1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456165" y="3076872"/>
            <a:ext cx="2539773" cy="492030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50537" y="2754868"/>
            <a:ext cx="71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V</a:t>
            </a:r>
            <a:r>
              <a:rPr lang="en-IN" b="1" baseline="-25000" dirty="0">
                <a:solidFill>
                  <a:srgbClr val="0070C0"/>
                </a:solidFill>
              </a:rPr>
              <a:t>con1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65354" y="3288268"/>
            <a:ext cx="44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>
                <a:solidFill>
                  <a:srgbClr val="00B0F0"/>
                </a:solidFill>
              </a:rPr>
              <a:t>δ</a:t>
            </a:r>
            <a:endParaRPr lang="en-IN" b="1" dirty="0">
              <a:solidFill>
                <a:srgbClr val="00B0F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303695" y="2980729"/>
            <a:ext cx="787243" cy="62308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305499" y="3581400"/>
            <a:ext cx="2137076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394650" y="3581234"/>
            <a:ext cx="697543" cy="36526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522836" y="3657600"/>
            <a:ext cx="44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B050"/>
                </a:solidFill>
              </a:rPr>
              <a:t>I</a:t>
            </a:r>
            <a:r>
              <a:rPr lang="en-IN" b="1" baseline="-25000" dirty="0">
                <a:solidFill>
                  <a:srgbClr val="00B050"/>
                </a:solidFill>
              </a:rPr>
              <a:t>s1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41049" y="2711049"/>
            <a:ext cx="57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B050"/>
                </a:solidFill>
              </a:rPr>
              <a:t>V</a:t>
            </a:r>
            <a:r>
              <a:rPr lang="en-IN" b="1" baseline="-25000" dirty="0">
                <a:solidFill>
                  <a:srgbClr val="00B050"/>
                </a:solidFill>
              </a:rPr>
              <a:t>Ls1</a:t>
            </a:r>
          </a:p>
        </p:txBody>
      </p:sp>
      <p:sp>
        <p:nvSpPr>
          <p:cNvPr id="19" name="Flowchart: Connector 18"/>
          <p:cNvSpPr/>
          <p:nvPr/>
        </p:nvSpPr>
        <p:spPr>
          <a:xfrm>
            <a:off x="1905000" y="3080381"/>
            <a:ext cx="1185938" cy="1110619"/>
          </a:xfrm>
          <a:prstGeom prst="flowChartConnector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/>
          <p:cNvSpPr txBox="1"/>
          <p:nvPr/>
        </p:nvSpPr>
        <p:spPr>
          <a:xfrm>
            <a:off x="3882499" y="3472934"/>
            <a:ext cx="57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V</a:t>
            </a:r>
            <a:r>
              <a:rPr lang="en-IN" b="1" baseline="-25000" dirty="0">
                <a:solidFill>
                  <a:srgbClr val="C00000"/>
                </a:solidFill>
              </a:rPr>
              <a:t>s</a:t>
            </a:r>
          </a:p>
        </p:txBody>
      </p:sp>
      <p:sp>
        <p:nvSpPr>
          <p:cNvPr id="23" name="Flowchart: Connector 22"/>
          <p:cNvSpPr/>
          <p:nvPr/>
        </p:nvSpPr>
        <p:spPr>
          <a:xfrm>
            <a:off x="3794512" y="2895715"/>
            <a:ext cx="1336988" cy="1295285"/>
          </a:xfrm>
          <a:prstGeom prst="flowChartConnector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4381525" y="3094722"/>
            <a:ext cx="641634" cy="48651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52400"/>
            <a:ext cx="8915400" cy="65532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</a:t>
            </a:r>
            <a:r>
              <a:rPr lang="en-US" baseline="-25000" dirty="0">
                <a:solidFill>
                  <a:srgbClr val="C00000"/>
                </a:solidFill>
              </a:rPr>
              <a:t>con1</a:t>
            </a:r>
            <a:r>
              <a:rPr lang="en-US" dirty="0">
                <a:solidFill>
                  <a:srgbClr val="C00000"/>
                </a:solidFill>
              </a:rPr>
              <a:t> can be varied by keeping the magnitude of I</a:t>
            </a:r>
            <a:r>
              <a:rPr lang="en-US" baseline="-25000" dirty="0">
                <a:solidFill>
                  <a:srgbClr val="C00000"/>
                </a:solidFill>
              </a:rPr>
              <a:t>s1</a:t>
            </a:r>
            <a:r>
              <a:rPr lang="en-US" dirty="0">
                <a:solidFill>
                  <a:srgbClr val="C00000"/>
                </a:solidFill>
              </a:rPr>
              <a:t> and </a:t>
            </a:r>
            <a:r>
              <a:rPr lang="en-US" dirty="0" err="1">
                <a:solidFill>
                  <a:srgbClr val="C00000"/>
                </a:solidFill>
              </a:rPr>
              <a:t>v</a:t>
            </a:r>
            <a:r>
              <a:rPr lang="en-US" baseline="-25000" dirty="0" err="1">
                <a:solidFill>
                  <a:srgbClr val="C00000"/>
                </a:solidFill>
              </a:rPr>
              <a:t>s</a:t>
            </a:r>
            <a:r>
              <a:rPr lang="en-US" dirty="0">
                <a:solidFill>
                  <a:srgbClr val="C00000"/>
                </a:solidFill>
              </a:rPr>
              <a:t> constant. </a:t>
            </a:r>
          </a:p>
          <a:p>
            <a:r>
              <a:rPr lang="en-US" u="sng" dirty="0">
                <a:solidFill>
                  <a:srgbClr val="00B0F0"/>
                </a:solidFill>
              </a:rPr>
              <a:t>Inversion at </a:t>
            </a:r>
            <a:r>
              <a:rPr lang="en-US" u="sng" dirty="0" err="1">
                <a:solidFill>
                  <a:srgbClr val="00B0F0"/>
                </a:solidFill>
              </a:rPr>
              <a:t>upf</a:t>
            </a:r>
            <a:endParaRPr lang="en-US" b="1" u="sng" dirty="0">
              <a:solidFill>
                <a:srgbClr val="C00000"/>
              </a:solidFill>
            </a:endParaRPr>
          </a:p>
          <a:p>
            <a:endParaRPr lang="en-US" b="1" u="sng" dirty="0">
              <a:solidFill>
                <a:srgbClr val="C00000"/>
              </a:solidFill>
            </a:endParaRPr>
          </a:p>
          <a:p>
            <a:endParaRPr lang="en-US" b="1" u="sng" dirty="0">
              <a:solidFill>
                <a:srgbClr val="C00000"/>
              </a:solidFill>
            </a:endParaRPr>
          </a:p>
          <a:p>
            <a:r>
              <a:rPr lang="en-US" u="sng" dirty="0">
                <a:solidFill>
                  <a:srgbClr val="00B050"/>
                </a:solidFill>
              </a:rPr>
              <a:t>Rectification at </a:t>
            </a:r>
            <a:r>
              <a:rPr lang="en-US" u="sng" dirty="0" err="1">
                <a:solidFill>
                  <a:srgbClr val="00B050"/>
                </a:solidFill>
              </a:rPr>
              <a:t>upf</a:t>
            </a:r>
            <a:endParaRPr lang="en-US" u="sng" dirty="0">
              <a:solidFill>
                <a:srgbClr val="00B050"/>
              </a:solidFill>
            </a:endParaRPr>
          </a:p>
          <a:p>
            <a:endParaRPr lang="en-US" b="1" u="sng" dirty="0">
              <a:solidFill>
                <a:srgbClr val="C00000"/>
              </a:solidFill>
            </a:endParaRPr>
          </a:p>
          <a:p>
            <a:endParaRPr lang="en-US" b="1" u="sng" dirty="0">
              <a:solidFill>
                <a:srgbClr val="C00000"/>
              </a:solidFill>
            </a:endParaRPr>
          </a:p>
          <a:p>
            <a:endParaRPr lang="en-US" b="1" u="sng" dirty="0">
              <a:solidFill>
                <a:srgbClr val="C00000"/>
              </a:solidFill>
            </a:endParaRPr>
          </a:p>
          <a:p>
            <a:endParaRPr lang="en-US" b="1" u="sng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In both cases</a:t>
            </a:r>
            <a:endParaRPr lang="en-US" b="1" u="sng" dirty="0">
              <a:solidFill>
                <a:srgbClr val="C00000"/>
              </a:solidFill>
            </a:endParaRPr>
          </a:p>
          <a:p>
            <a:endParaRPr lang="en-US" b="1" u="sng" dirty="0">
              <a:solidFill>
                <a:srgbClr val="C00000"/>
              </a:solidFill>
            </a:endParaRPr>
          </a:p>
          <a:p>
            <a:endParaRPr lang="en-US" b="1" u="sng" dirty="0">
              <a:solidFill>
                <a:srgbClr val="C00000"/>
              </a:solidFill>
            </a:endParaRPr>
          </a:p>
          <a:p>
            <a:endParaRPr lang="en-US" b="1" u="sng" dirty="0">
              <a:solidFill>
                <a:srgbClr val="C00000"/>
              </a:solidFill>
            </a:endParaRPr>
          </a:p>
          <a:p>
            <a:endParaRPr lang="en-US" b="1" u="sng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6800" y="3657600"/>
            <a:ext cx="137160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24357" y="908238"/>
            <a:ext cx="57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B050"/>
                </a:solidFill>
              </a:rPr>
              <a:t>V</a:t>
            </a:r>
            <a:r>
              <a:rPr lang="en-IN" b="1" baseline="-25000" dirty="0">
                <a:solidFill>
                  <a:srgbClr val="00B050"/>
                </a:solidFill>
              </a:rPr>
              <a:t>Ls1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486400" y="1256175"/>
            <a:ext cx="2057400" cy="398830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572129" y="982771"/>
            <a:ext cx="71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V</a:t>
            </a:r>
            <a:r>
              <a:rPr lang="en-IN" b="1" baseline="-25000" dirty="0">
                <a:solidFill>
                  <a:srgbClr val="0070C0"/>
                </a:solidFill>
              </a:rPr>
              <a:t>con1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397748" y="1371903"/>
            <a:ext cx="44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>
                <a:solidFill>
                  <a:srgbClr val="00B0F0"/>
                </a:solidFill>
              </a:rPr>
              <a:t>δ</a:t>
            </a:r>
            <a:endParaRPr lang="en-IN" b="1" dirty="0">
              <a:solidFill>
                <a:srgbClr val="00B0F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5486400" y="1676400"/>
            <a:ext cx="2137076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486400" y="1676400"/>
            <a:ext cx="847952" cy="1532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27180" y="1674805"/>
            <a:ext cx="44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B050"/>
                </a:solidFill>
              </a:rPr>
              <a:t>I</a:t>
            </a:r>
            <a:r>
              <a:rPr lang="en-IN" b="1" baseline="-25000" dirty="0">
                <a:solidFill>
                  <a:srgbClr val="00B050"/>
                </a:solidFill>
              </a:rPr>
              <a:t>s1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00686" y="1674805"/>
            <a:ext cx="57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V</a:t>
            </a:r>
            <a:r>
              <a:rPr lang="en-IN" b="1" baseline="-25000" dirty="0">
                <a:solidFill>
                  <a:srgbClr val="C00000"/>
                </a:solidFill>
              </a:rPr>
              <a:t>s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486400" y="1143000"/>
            <a:ext cx="0" cy="53518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559427" y="1253798"/>
            <a:ext cx="57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B050"/>
                </a:solidFill>
              </a:rPr>
              <a:t>V</a:t>
            </a:r>
            <a:r>
              <a:rPr lang="en-IN" b="1" baseline="-25000" dirty="0">
                <a:solidFill>
                  <a:srgbClr val="00B050"/>
                </a:solidFill>
              </a:rPr>
              <a:t>Ls1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7543800" y="1202123"/>
            <a:ext cx="0" cy="53518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492210" y="5217505"/>
            <a:ext cx="57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B050"/>
                </a:solidFill>
              </a:rPr>
              <a:t>V</a:t>
            </a:r>
            <a:r>
              <a:rPr lang="en-IN" b="1" baseline="-25000" dirty="0">
                <a:solidFill>
                  <a:srgbClr val="00B050"/>
                </a:solidFill>
              </a:rPr>
              <a:t>Ls1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3746923" y="4433558"/>
            <a:ext cx="2137077" cy="595642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197127" y="4938687"/>
            <a:ext cx="71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V</a:t>
            </a:r>
            <a:r>
              <a:rPr lang="en-IN" b="1" baseline="-25000" dirty="0">
                <a:solidFill>
                  <a:srgbClr val="0070C0"/>
                </a:solidFill>
              </a:rPr>
              <a:t>con1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387443" y="4372141"/>
            <a:ext cx="44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>
                <a:solidFill>
                  <a:srgbClr val="00B0F0"/>
                </a:solidFill>
              </a:rPr>
              <a:t>δ</a:t>
            </a:r>
            <a:endParaRPr lang="en-IN" b="1" dirty="0">
              <a:solidFill>
                <a:srgbClr val="00B0F0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3746924" y="4402399"/>
            <a:ext cx="2137076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2898972" y="4385854"/>
            <a:ext cx="847951" cy="1654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764462" y="4376999"/>
            <a:ext cx="8769" cy="65220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795702" y="4559576"/>
            <a:ext cx="57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B050"/>
                </a:solidFill>
              </a:rPr>
              <a:t>V</a:t>
            </a:r>
            <a:r>
              <a:rPr lang="en-IN" b="1" baseline="-25000" dirty="0">
                <a:solidFill>
                  <a:srgbClr val="00B050"/>
                </a:solidFill>
              </a:rPr>
              <a:t>Ls1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937398" y="3955913"/>
            <a:ext cx="44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B050"/>
                </a:solidFill>
              </a:rPr>
              <a:t>I</a:t>
            </a:r>
            <a:r>
              <a:rPr lang="en-IN" b="1" baseline="-25000" dirty="0">
                <a:solidFill>
                  <a:srgbClr val="00B050"/>
                </a:solidFill>
              </a:rPr>
              <a:t>s1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840210" y="4403028"/>
            <a:ext cx="8769" cy="65220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263960" y="3980900"/>
            <a:ext cx="57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V</a:t>
            </a:r>
            <a:r>
              <a:rPr lang="en-IN" b="1" baseline="-25000" dirty="0">
                <a:solidFill>
                  <a:srgbClr val="C00000"/>
                </a:solidFill>
              </a:rPr>
              <a:t>s</a:t>
            </a:r>
          </a:p>
        </p:txBody>
      </p:sp>
      <p:graphicFrame>
        <p:nvGraphicFramePr>
          <p:cNvPr id="3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6330048"/>
              </p:ext>
            </p:extLst>
          </p:nvPr>
        </p:nvGraphicFramePr>
        <p:xfrm>
          <a:off x="2438400" y="5999636"/>
          <a:ext cx="2870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Equation" r:id="rId3" imgW="1409400" imgH="304560" progId="Equation.3">
                  <p:embed/>
                </p:oleObj>
              </mc:Choice>
              <mc:Fallback>
                <p:oleObj name="Equation" r:id="rId3" imgW="1409400" imgH="304560" progId="Equation.3">
                  <p:embed/>
                  <p:pic>
                    <p:nvPicPr>
                      <p:cNvPr id="39" name="Object 3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8400" y="5999636"/>
                        <a:ext cx="2870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743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11" grpId="0"/>
      <p:bldP spid="12" grpId="0"/>
      <p:bldP spid="17" grpId="0"/>
      <p:bldP spid="22" grpId="0"/>
      <p:bldP spid="20" grpId="0"/>
      <p:bldP spid="24" grpId="0"/>
      <p:bldP spid="27" grpId="0"/>
      <p:bldP spid="28" grpId="0"/>
      <p:bldP spid="32" grpId="0"/>
      <p:bldP spid="33" grpId="0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86800" cy="6400800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For the desirable </a:t>
            </a:r>
            <a:r>
              <a:rPr lang="en-US" b="1" u="sng" dirty="0">
                <a:solidFill>
                  <a:srgbClr val="00B050"/>
                </a:solidFill>
              </a:rPr>
              <a:t>magnitude and direction </a:t>
            </a:r>
            <a:r>
              <a:rPr lang="en-US" b="1" dirty="0">
                <a:solidFill>
                  <a:srgbClr val="00B050"/>
                </a:solidFill>
              </a:rPr>
              <a:t>of </a:t>
            </a:r>
            <a:r>
              <a:rPr lang="en-US" b="1" dirty="0">
                <a:solidFill>
                  <a:srgbClr val="C00000"/>
                </a:solidFill>
              </a:rPr>
              <a:t>P &amp; Q</a:t>
            </a:r>
            <a:r>
              <a:rPr lang="en-US" b="1" dirty="0">
                <a:solidFill>
                  <a:srgbClr val="00B050"/>
                </a:solidFill>
              </a:rPr>
              <a:t>, the magnitude of </a:t>
            </a:r>
            <a:r>
              <a:rPr lang="en-US" b="1" dirty="0">
                <a:solidFill>
                  <a:srgbClr val="7030A0"/>
                </a:solidFill>
              </a:rPr>
              <a:t>v</a:t>
            </a:r>
            <a:r>
              <a:rPr lang="en-US" b="1" baseline="-25000" dirty="0">
                <a:solidFill>
                  <a:srgbClr val="7030A0"/>
                </a:solidFill>
              </a:rPr>
              <a:t>con1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and the phase angle </a:t>
            </a:r>
            <a:r>
              <a:rPr lang="el-GR" b="1" dirty="0">
                <a:solidFill>
                  <a:srgbClr val="7030A0"/>
                </a:solidFill>
              </a:rPr>
              <a:t>δ</a:t>
            </a:r>
            <a:r>
              <a:rPr lang="en-US" b="1" dirty="0">
                <a:solidFill>
                  <a:srgbClr val="00B050"/>
                </a:solidFill>
              </a:rPr>
              <a:t> must be controlled.</a:t>
            </a:r>
          </a:p>
          <a:p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PWM converter works in the linear range (m</a:t>
            </a:r>
            <a:r>
              <a:rPr lang="en-US" b="1" baseline="-25000" dirty="0">
                <a:solidFill>
                  <a:srgbClr val="00B050"/>
                </a:solidFill>
              </a:rPr>
              <a:t>a</a:t>
            </a:r>
            <a:r>
              <a:rPr lang="en-US" b="1" dirty="0">
                <a:solidFill>
                  <a:srgbClr val="00B050"/>
                </a:solidFill>
              </a:rPr>
              <a:t>≤1)</a:t>
            </a:r>
          </a:p>
          <a:p>
            <a:r>
              <a:rPr lang="en-US" b="1" dirty="0" err="1">
                <a:solidFill>
                  <a:srgbClr val="7030A0"/>
                </a:solidFill>
              </a:rPr>
              <a:t>V</a:t>
            </a:r>
            <a:r>
              <a:rPr lang="en-US" b="1" baseline="-25000" dirty="0" err="1">
                <a:solidFill>
                  <a:srgbClr val="7030A0"/>
                </a:solidFill>
              </a:rPr>
              <a:t>d</a:t>
            </a:r>
            <a:r>
              <a:rPr lang="en-US" b="1" baseline="-25000" dirty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must be of sufficiently large magnitude.</a:t>
            </a:r>
          </a:p>
          <a:p>
            <a:r>
              <a:rPr lang="en-US" b="1" dirty="0" err="1">
                <a:solidFill>
                  <a:srgbClr val="7030A0"/>
                </a:solidFill>
              </a:rPr>
              <a:t>V</a:t>
            </a:r>
            <a:r>
              <a:rPr lang="en-US" b="1" baseline="-25000" dirty="0" err="1">
                <a:solidFill>
                  <a:srgbClr val="7030A0"/>
                </a:solidFill>
              </a:rPr>
              <a:t>d</a:t>
            </a:r>
            <a:r>
              <a:rPr lang="en-US" b="1" baseline="-25000" dirty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 &gt; √2 V</a:t>
            </a:r>
            <a:r>
              <a:rPr lang="en-US" b="1" baseline="-25000" dirty="0">
                <a:solidFill>
                  <a:srgbClr val="7030A0"/>
                </a:solidFill>
              </a:rPr>
              <a:t>s</a:t>
            </a:r>
          </a:p>
          <a:p>
            <a:endParaRPr lang="en-US" b="1" dirty="0">
              <a:solidFill>
                <a:srgbClr val="7030A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763000" cy="6477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>
                <a:solidFill>
                  <a:srgbClr val="00B050"/>
                </a:solidFill>
              </a:rPr>
              <a:t>Reactive power flow can be controlled by introducing a phase shift between </a:t>
            </a:r>
            <a:r>
              <a:rPr lang="en-US" b="1" i="1" dirty="0">
                <a:solidFill>
                  <a:srgbClr val="00B050"/>
                </a:solidFill>
              </a:rPr>
              <a:t>i</a:t>
            </a:r>
            <a:r>
              <a:rPr lang="en-US" b="1" i="1" baseline="-25000" dirty="0">
                <a:solidFill>
                  <a:srgbClr val="00B050"/>
                </a:solidFill>
              </a:rPr>
              <a:t>s</a:t>
            </a:r>
            <a:r>
              <a:rPr lang="en-US" b="1" dirty="0">
                <a:solidFill>
                  <a:srgbClr val="00B050"/>
                </a:solidFill>
              </a:rPr>
              <a:t> and </a:t>
            </a:r>
            <a:r>
              <a:rPr lang="en-US" b="1" i="1" dirty="0" err="1">
                <a:solidFill>
                  <a:srgbClr val="00B050"/>
                </a:solidFill>
              </a:rPr>
              <a:t>v</a:t>
            </a:r>
            <a:r>
              <a:rPr lang="en-US" b="1" i="1" baseline="-25000" dirty="0" err="1">
                <a:solidFill>
                  <a:srgbClr val="00B050"/>
                </a:solidFill>
              </a:rPr>
              <a:t>s</a:t>
            </a:r>
            <a:endParaRPr lang="en-US" b="1" i="1" baseline="-25000" dirty="0">
              <a:solidFill>
                <a:srgbClr val="00B050"/>
              </a:solidFill>
            </a:endParaRPr>
          </a:p>
          <a:p>
            <a:pPr algn="just"/>
            <a:endParaRPr lang="en-US" b="1" dirty="0">
              <a:solidFill>
                <a:srgbClr val="C00000"/>
              </a:solidFill>
            </a:endParaRPr>
          </a:p>
          <a:p>
            <a:pPr algn="just"/>
            <a:r>
              <a:rPr lang="en-US" b="1" dirty="0">
                <a:solidFill>
                  <a:srgbClr val="C00000"/>
                </a:solidFill>
              </a:rPr>
              <a:t>PWM VSI based STATIC </a:t>
            </a:r>
            <a:r>
              <a:rPr lang="en-US" b="1" dirty="0" err="1">
                <a:solidFill>
                  <a:srgbClr val="C00000"/>
                </a:solidFill>
              </a:rPr>
              <a:t>VAr</a:t>
            </a:r>
            <a:r>
              <a:rPr lang="en-US" b="1" dirty="0">
                <a:solidFill>
                  <a:srgbClr val="C00000"/>
                </a:solidFill>
              </a:rPr>
              <a:t> COMPENSATION</a:t>
            </a:r>
            <a:endParaRPr lang="en-US" b="1" i="1" baseline="-25000" dirty="0">
              <a:solidFill>
                <a:srgbClr val="00B0F0"/>
              </a:solidFill>
            </a:endParaRPr>
          </a:p>
          <a:p>
            <a:endParaRPr lang="en-US" dirty="0"/>
          </a:p>
          <a:p>
            <a:pPr algn="just"/>
            <a:r>
              <a:rPr lang="en-US" b="1" dirty="0">
                <a:solidFill>
                  <a:srgbClr val="00B050"/>
                </a:solidFill>
              </a:rPr>
              <a:t>PWM VSI based SVCs are viable solution to problems associated with passive shunt compensators </a:t>
            </a:r>
            <a:r>
              <a:rPr lang="en-US" b="1" dirty="0" err="1">
                <a:solidFill>
                  <a:srgbClr val="00B050"/>
                </a:solidFill>
              </a:rPr>
              <a:t>Thyristor</a:t>
            </a:r>
            <a:r>
              <a:rPr lang="en-US" b="1" dirty="0">
                <a:solidFill>
                  <a:srgbClr val="00B050"/>
                </a:solidFill>
              </a:rPr>
              <a:t> controlled reactors.  </a:t>
            </a:r>
          </a:p>
          <a:p>
            <a:pPr algn="just"/>
            <a:endParaRPr lang="en-US" b="1" dirty="0">
              <a:solidFill>
                <a:srgbClr val="00B050"/>
              </a:solidFill>
            </a:endParaRPr>
          </a:p>
          <a:p>
            <a:pPr algn="just"/>
            <a:r>
              <a:rPr lang="en-US" b="1" dirty="0">
                <a:solidFill>
                  <a:srgbClr val="00B050"/>
                </a:solidFill>
              </a:rPr>
              <a:t>They are capable of delivering controlled amount of lagging and leading </a:t>
            </a:r>
            <a:r>
              <a:rPr lang="en-US" b="1" dirty="0" err="1">
                <a:solidFill>
                  <a:srgbClr val="00B050"/>
                </a:solidFill>
              </a:rPr>
              <a:t>Vars</a:t>
            </a:r>
            <a:r>
              <a:rPr lang="en-US" b="1" dirty="0">
                <a:solidFill>
                  <a:srgbClr val="00B050"/>
                </a:solidFill>
              </a:rPr>
              <a:t> to a load or a bus system rapidly.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609600"/>
            <a:ext cx="8229600" cy="5821363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603581"/>
              </p:ext>
            </p:extLst>
          </p:nvPr>
        </p:nvGraphicFramePr>
        <p:xfrm>
          <a:off x="-914400" y="0"/>
          <a:ext cx="10820400" cy="693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Slide" r:id="rId3" imgW="4570388" imgH="3427437" progId="PowerPoint.Slide.12">
                  <p:embed/>
                </p:oleObj>
              </mc:Choice>
              <mc:Fallback>
                <p:oleObj name="Slide" r:id="rId3" imgW="4570388" imgH="3427437" progId="PowerPoint.Slide.12">
                  <p:embed/>
                  <p:pic>
                    <p:nvPicPr>
                      <p:cNvPr id="2253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914400" y="0"/>
                        <a:ext cx="10820400" cy="693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"/>
            <a:ext cx="8915400" cy="597376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induction motor load is connected to a dc source through an inverter. Rectifier mode of operation occurs</a:t>
            </a:r>
          </a:p>
          <a:p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during regenerative braking.</a:t>
            </a:r>
          </a:p>
          <a:p>
            <a:endParaRPr 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Kinetic energy associated with motor and load is recovered and fed back to the dc source.</a:t>
            </a:r>
          </a:p>
          <a:p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39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0"/>
            <a:ext cx="8686800" cy="6858000"/>
          </a:xfrm>
        </p:spPr>
        <p:txBody>
          <a:bodyPr/>
          <a:lstStyle/>
          <a:p>
            <a:endParaRPr lang="en-US" dirty="0"/>
          </a:p>
          <a:p>
            <a:pPr algn="just"/>
            <a:endParaRPr lang="en-US" b="1" dirty="0">
              <a:solidFill>
                <a:srgbClr val="00B050"/>
              </a:solidFill>
            </a:endParaRPr>
          </a:p>
          <a:p>
            <a:pPr algn="just"/>
            <a:endParaRPr lang="en-US" b="1" dirty="0">
              <a:solidFill>
                <a:srgbClr val="00B050"/>
              </a:solidFill>
            </a:endParaRPr>
          </a:p>
          <a:p>
            <a:pPr algn="just"/>
            <a:endParaRPr lang="en-US" b="1" dirty="0">
              <a:solidFill>
                <a:srgbClr val="00B050"/>
              </a:solidFill>
            </a:endParaRPr>
          </a:p>
          <a:p>
            <a:pPr algn="just"/>
            <a:endParaRPr lang="en-US" b="1" dirty="0">
              <a:solidFill>
                <a:srgbClr val="00B050"/>
              </a:solidFill>
            </a:endParaRPr>
          </a:p>
          <a:p>
            <a:pPr algn="just"/>
            <a:endParaRPr lang="en-US" b="1" dirty="0">
              <a:solidFill>
                <a:srgbClr val="00B050"/>
              </a:solidFill>
            </a:endParaRPr>
          </a:p>
          <a:p>
            <a:endParaRPr lang="en-US" dirty="0"/>
          </a:p>
          <a:p>
            <a:pPr algn="just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4800600"/>
            <a:ext cx="3657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C00000"/>
                </a:solidFill>
              </a:rPr>
              <a:t>L</a:t>
            </a:r>
            <a:r>
              <a:rPr lang="en-US" sz="2400" b="1" baseline="-25000" dirty="0" err="1">
                <a:solidFill>
                  <a:srgbClr val="C00000"/>
                </a:solidFill>
              </a:rPr>
              <a:t>s</a:t>
            </a:r>
            <a:r>
              <a:rPr lang="en-US" sz="2400" b="1" baseline="-25000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  is  winding inductance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5867400"/>
            <a:ext cx="83127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V</a:t>
            </a:r>
            <a:r>
              <a:rPr lang="en-US" sz="2400" b="1" baseline="-25000" dirty="0">
                <a:solidFill>
                  <a:srgbClr val="00B050"/>
                </a:solidFill>
              </a:rPr>
              <a:t>s  </a:t>
            </a:r>
            <a:r>
              <a:rPr lang="en-US" sz="2400" b="1" dirty="0">
                <a:solidFill>
                  <a:srgbClr val="00B050"/>
                </a:solidFill>
              </a:rPr>
              <a:t>is </a:t>
            </a:r>
            <a:r>
              <a:rPr lang="en-US" sz="2400" b="1" baseline="-25000" dirty="0">
                <a:solidFill>
                  <a:srgbClr val="00B050"/>
                </a:solidFill>
              </a:rPr>
              <a:t> </a:t>
            </a:r>
            <a:r>
              <a:rPr lang="en-US" sz="2400" b="1" dirty="0">
                <a:solidFill>
                  <a:srgbClr val="00B050"/>
                </a:solidFill>
              </a:rPr>
              <a:t>Back </a:t>
            </a:r>
            <a:r>
              <a:rPr lang="en-US" sz="2400" b="1" dirty="0" err="1">
                <a:solidFill>
                  <a:srgbClr val="00B050"/>
                </a:solidFill>
              </a:rPr>
              <a:t>emf</a:t>
            </a:r>
            <a:r>
              <a:rPr lang="en-US" sz="2400" b="1" dirty="0"/>
              <a:t>  </a:t>
            </a:r>
          </a:p>
          <a:p>
            <a:r>
              <a:rPr lang="en-US" sz="2400" b="1" dirty="0"/>
              <a:t>  </a:t>
            </a:r>
            <a:r>
              <a:rPr lang="en-US" sz="2400" b="1" dirty="0">
                <a:solidFill>
                  <a:srgbClr val="00B0F0"/>
                </a:solidFill>
              </a:rPr>
              <a:t>sinusoidal with fundamental frequency</a:t>
            </a:r>
            <a:endParaRPr lang="en-US" sz="2400" dirty="0">
              <a:solidFill>
                <a:srgbClr val="00B0F0"/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0963149"/>
              </p:ext>
            </p:extLst>
          </p:nvPr>
        </p:nvGraphicFramePr>
        <p:xfrm>
          <a:off x="381000" y="152400"/>
          <a:ext cx="7467600" cy="3322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Visio" r:id="rId3" imgW="1923211" imgH="1050544" progId="Visio.Drawing.11">
                  <p:embed/>
                </p:oleObj>
              </mc:Choice>
              <mc:Fallback>
                <p:oleObj name="Visio" r:id="rId3" imgW="1923211" imgH="1050544" progId="Visio.Drawing.11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152400"/>
                        <a:ext cx="7467600" cy="33229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838198" y="3634907"/>
            <a:ext cx="73914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A single phase induction motor is connected to dc source through a converter.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0"/>
            <a:ext cx="8839200" cy="6202363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solidFill>
                  <a:srgbClr val="7030A0"/>
                </a:solidFill>
              </a:rPr>
              <a:t>Converter output voltage </a:t>
            </a:r>
          </a:p>
          <a:p>
            <a:pPr algn="just"/>
            <a:r>
              <a:rPr lang="en-US" b="1" dirty="0" err="1">
                <a:solidFill>
                  <a:srgbClr val="7030A0"/>
                </a:solidFill>
              </a:rPr>
              <a:t>V</a:t>
            </a:r>
            <a:r>
              <a:rPr lang="en-US" b="1" baseline="-25000" dirty="0" err="1">
                <a:solidFill>
                  <a:srgbClr val="7030A0"/>
                </a:solidFill>
              </a:rPr>
              <a:t>con</a:t>
            </a:r>
            <a:r>
              <a:rPr lang="en-US" b="1" dirty="0">
                <a:solidFill>
                  <a:srgbClr val="7030A0"/>
                </a:solidFill>
              </a:rPr>
              <a:t>  = V</a:t>
            </a:r>
            <a:r>
              <a:rPr lang="en-US" b="1" baseline="-25000" dirty="0">
                <a:solidFill>
                  <a:srgbClr val="7030A0"/>
                </a:solidFill>
              </a:rPr>
              <a:t>Ls</a:t>
            </a:r>
            <a:r>
              <a:rPr lang="en-US" b="1" dirty="0">
                <a:solidFill>
                  <a:srgbClr val="7030A0"/>
                </a:solidFill>
              </a:rPr>
              <a:t>  + V</a:t>
            </a:r>
            <a:r>
              <a:rPr lang="en-US" b="1" baseline="-25000" dirty="0">
                <a:solidFill>
                  <a:srgbClr val="7030A0"/>
                </a:solidFill>
              </a:rPr>
              <a:t>s</a:t>
            </a:r>
          </a:p>
          <a:p>
            <a:r>
              <a:rPr lang="en-US" b="1" dirty="0">
                <a:solidFill>
                  <a:srgbClr val="00B050"/>
                </a:solidFill>
              </a:rPr>
              <a:t>V</a:t>
            </a:r>
            <a:r>
              <a:rPr lang="en-US" b="1" baseline="-25000" dirty="0">
                <a:solidFill>
                  <a:srgbClr val="00B050"/>
                </a:solidFill>
              </a:rPr>
              <a:t>Ls </a:t>
            </a:r>
            <a:r>
              <a:rPr lang="en-US" b="1" dirty="0">
                <a:solidFill>
                  <a:srgbClr val="00B050"/>
                </a:solidFill>
              </a:rPr>
              <a:t>=  </a:t>
            </a:r>
            <a:r>
              <a:rPr lang="en-US" b="1" dirty="0" err="1">
                <a:solidFill>
                  <a:srgbClr val="00B050"/>
                </a:solidFill>
              </a:rPr>
              <a:t>L</a:t>
            </a:r>
            <a:r>
              <a:rPr lang="en-US" b="1" baseline="-25000" dirty="0" err="1">
                <a:solidFill>
                  <a:srgbClr val="00B050"/>
                </a:solidFill>
              </a:rPr>
              <a:t>s</a:t>
            </a:r>
            <a:r>
              <a:rPr lang="en-US" b="1" baseline="-25000" dirty="0">
                <a:solidFill>
                  <a:srgbClr val="00B050"/>
                </a:solidFill>
              </a:rPr>
              <a:t>  </a:t>
            </a:r>
            <a:r>
              <a:rPr lang="en-US" b="1" dirty="0">
                <a:solidFill>
                  <a:srgbClr val="00B050"/>
                </a:solidFill>
              </a:rPr>
              <a:t> di</a:t>
            </a:r>
            <a:r>
              <a:rPr lang="en-US" b="1" baseline="-25000" dirty="0">
                <a:solidFill>
                  <a:srgbClr val="00B050"/>
                </a:solidFill>
              </a:rPr>
              <a:t>s</a:t>
            </a:r>
            <a:r>
              <a:rPr lang="en-US" b="1" dirty="0">
                <a:solidFill>
                  <a:srgbClr val="00B050"/>
                </a:solidFill>
              </a:rPr>
              <a:t>/</a:t>
            </a:r>
            <a:r>
              <a:rPr lang="en-US" b="1" dirty="0" err="1">
                <a:solidFill>
                  <a:srgbClr val="00B050"/>
                </a:solidFill>
              </a:rPr>
              <a:t>dt</a:t>
            </a:r>
            <a:endParaRPr lang="en-US" b="1" dirty="0">
              <a:solidFill>
                <a:srgbClr val="00B050"/>
              </a:solidFill>
            </a:endParaRPr>
          </a:p>
          <a:p>
            <a:r>
              <a:rPr lang="en-US" sz="2800" b="1" dirty="0">
                <a:solidFill>
                  <a:srgbClr val="002060"/>
                </a:solidFill>
              </a:rPr>
              <a:t>Fundamental component of </a:t>
            </a:r>
            <a:r>
              <a:rPr lang="en-US" sz="2800" b="1" dirty="0" err="1">
                <a:solidFill>
                  <a:srgbClr val="7030A0"/>
                </a:solidFill>
              </a:rPr>
              <a:t>V</a:t>
            </a:r>
            <a:r>
              <a:rPr lang="en-US" sz="2800" b="1" baseline="-25000" dirty="0" err="1">
                <a:solidFill>
                  <a:srgbClr val="7030A0"/>
                </a:solidFill>
              </a:rPr>
              <a:t>con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endParaRPr lang="en-US" sz="2800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V</a:t>
            </a:r>
            <a:r>
              <a:rPr lang="en-US" b="1" baseline="-25000" dirty="0">
                <a:solidFill>
                  <a:srgbClr val="002060"/>
                </a:solidFill>
              </a:rPr>
              <a:t>con1 </a:t>
            </a:r>
            <a:r>
              <a:rPr lang="en-US" b="1" dirty="0">
                <a:solidFill>
                  <a:srgbClr val="002060"/>
                </a:solidFill>
              </a:rPr>
              <a:t>= </a:t>
            </a:r>
            <a:r>
              <a:rPr lang="en-US" b="1" dirty="0">
                <a:solidFill>
                  <a:srgbClr val="7030A0"/>
                </a:solidFill>
              </a:rPr>
              <a:t>V</a:t>
            </a:r>
            <a:r>
              <a:rPr lang="en-US" b="1" baseline="-25000" dirty="0">
                <a:solidFill>
                  <a:srgbClr val="7030A0"/>
                </a:solidFill>
              </a:rPr>
              <a:t>Ls1</a:t>
            </a:r>
            <a:r>
              <a:rPr lang="en-US" b="1" dirty="0">
                <a:solidFill>
                  <a:srgbClr val="7030A0"/>
                </a:solidFill>
              </a:rPr>
              <a:t>  + V</a:t>
            </a:r>
            <a:r>
              <a:rPr lang="en-US" b="1" baseline="-25000" dirty="0">
                <a:solidFill>
                  <a:srgbClr val="7030A0"/>
                </a:solidFill>
              </a:rPr>
              <a:t>s</a:t>
            </a:r>
          </a:p>
          <a:p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V</a:t>
            </a:r>
            <a:r>
              <a:rPr lang="en-US" b="1" baseline="-25000" dirty="0">
                <a:solidFill>
                  <a:srgbClr val="002060"/>
                </a:solidFill>
              </a:rPr>
              <a:t>s</a:t>
            </a:r>
            <a:r>
              <a:rPr lang="en-US" b="1" dirty="0">
                <a:solidFill>
                  <a:srgbClr val="002060"/>
                </a:solidFill>
              </a:rPr>
              <a:t>  = V</a:t>
            </a:r>
            <a:r>
              <a:rPr lang="en-US" b="1" baseline="-25000" dirty="0">
                <a:solidFill>
                  <a:srgbClr val="002060"/>
                </a:solidFill>
              </a:rPr>
              <a:t>con1</a:t>
            </a:r>
            <a:r>
              <a:rPr lang="en-US" b="1" dirty="0">
                <a:solidFill>
                  <a:srgbClr val="002060"/>
                </a:solidFill>
              </a:rPr>
              <a:t> – V</a:t>
            </a:r>
            <a:r>
              <a:rPr lang="en-US" b="1" baseline="-25000" dirty="0">
                <a:solidFill>
                  <a:srgbClr val="002060"/>
                </a:solidFill>
              </a:rPr>
              <a:t>Ls1</a:t>
            </a:r>
            <a:r>
              <a:rPr lang="en-US" b="1" dirty="0">
                <a:solidFill>
                  <a:srgbClr val="002060"/>
                </a:solidFill>
              </a:rPr>
              <a:t>  </a:t>
            </a:r>
            <a:endParaRPr lang="en-US" b="1" baseline="-25000" dirty="0">
              <a:solidFill>
                <a:srgbClr val="002060"/>
              </a:solidFill>
            </a:endParaRPr>
          </a:p>
          <a:p>
            <a:r>
              <a:rPr lang="en-US" dirty="0"/>
              <a:t>       </a:t>
            </a:r>
            <a:r>
              <a:rPr lang="en-US" b="1" dirty="0">
                <a:solidFill>
                  <a:srgbClr val="C00000"/>
                </a:solidFill>
              </a:rPr>
              <a:t>=  V</a:t>
            </a:r>
            <a:r>
              <a:rPr lang="en-US" b="1" baseline="-25000" dirty="0">
                <a:solidFill>
                  <a:srgbClr val="C00000"/>
                </a:solidFill>
              </a:rPr>
              <a:t>con1</a:t>
            </a:r>
            <a:r>
              <a:rPr lang="en-US" b="1" dirty="0">
                <a:solidFill>
                  <a:srgbClr val="C00000"/>
                </a:solidFill>
              </a:rPr>
              <a:t> – j</a:t>
            </a:r>
            <a:r>
              <a:rPr lang="el-GR" b="1" dirty="0">
                <a:solidFill>
                  <a:srgbClr val="C00000"/>
                </a:solidFill>
              </a:rPr>
              <a:t>ω</a:t>
            </a:r>
            <a:r>
              <a:rPr lang="en-US" b="1" dirty="0">
                <a:solidFill>
                  <a:srgbClr val="C00000"/>
                </a:solidFill>
              </a:rPr>
              <a:t>L</a:t>
            </a:r>
            <a:r>
              <a:rPr lang="en-US" b="1" baseline="-25000" dirty="0">
                <a:solidFill>
                  <a:srgbClr val="C00000"/>
                </a:solidFill>
              </a:rPr>
              <a:t>s</a:t>
            </a:r>
            <a:r>
              <a:rPr lang="en-US" b="1" dirty="0">
                <a:solidFill>
                  <a:srgbClr val="C00000"/>
                </a:solidFill>
              </a:rPr>
              <a:t>I</a:t>
            </a:r>
            <a:r>
              <a:rPr lang="en-US" b="1" baseline="-25000" dirty="0">
                <a:solidFill>
                  <a:srgbClr val="C00000"/>
                </a:solidFill>
              </a:rPr>
              <a:t>s1</a:t>
            </a:r>
          </a:p>
          <a:p>
            <a:r>
              <a:rPr lang="en-US" b="1" u="sng" dirty="0">
                <a:solidFill>
                  <a:srgbClr val="C00000"/>
                </a:solidFill>
              </a:rPr>
              <a:t>Direction of i</a:t>
            </a:r>
            <a:r>
              <a:rPr lang="en-US" b="1" u="sng" baseline="-25000" dirty="0">
                <a:solidFill>
                  <a:srgbClr val="C00000"/>
                </a:solidFill>
              </a:rPr>
              <a:t>s1</a:t>
            </a:r>
            <a:r>
              <a:rPr lang="en-US" b="1" u="sng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decides the inverter and rectifier modes of operation.   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7052906"/>
              </p:ext>
            </p:extLst>
          </p:nvPr>
        </p:nvGraphicFramePr>
        <p:xfrm>
          <a:off x="5410200" y="609600"/>
          <a:ext cx="39624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Visio" r:id="rId3" imgW="1923211" imgH="1050544" progId="Visio.Drawing.11">
                  <p:embed/>
                </p:oleObj>
              </mc:Choice>
              <mc:Fallback>
                <p:oleObj name="Visio" r:id="rId3" imgW="1923211" imgH="1050544" progId="Visio.Drawing.11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0200" y="609600"/>
                        <a:ext cx="3962400" cy="312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458200" cy="5973763"/>
          </a:xfrm>
        </p:spPr>
        <p:txBody>
          <a:bodyPr/>
          <a:lstStyle/>
          <a:p>
            <a:r>
              <a:rPr lang="en-US" b="1" u="sng" dirty="0">
                <a:solidFill>
                  <a:srgbClr val="C00000"/>
                </a:solidFill>
              </a:rPr>
              <a:t>Inversion  Mode</a:t>
            </a:r>
          </a:p>
          <a:p>
            <a:r>
              <a:rPr lang="en-US" b="1" dirty="0">
                <a:solidFill>
                  <a:srgbClr val="00B050"/>
                </a:solidFill>
              </a:rPr>
              <a:t>V</a:t>
            </a:r>
            <a:r>
              <a:rPr lang="en-US" b="1" baseline="-25000" dirty="0">
                <a:solidFill>
                  <a:srgbClr val="00B050"/>
                </a:solidFill>
              </a:rPr>
              <a:t>con1</a:t>
            </a:r>
            <a:r>
              <a:rPr lang="en-US" b="1" dirty="0">
                <a:solidFill>
                  <a:srgbClr val="00B050"/>
                </a:solidFill>
              </a:rPr>
              <a:t> leads </a:t>
            </a:r>
            <a:r>
              <a:rPr lang="en-US" b="1" dirty="0" err="1">
                <a:solidFill>
                  <a:srgbClr val="00B050"/>
                </a:solidFill>
              </a:rPr>
              <a:t>v</a:t>
            </a:r>
            <a:r>
              <a:rPr lang="en-US" b="1" baseline="-25000" dirty="0" err="1">
                <a:solidFill>
                  <a:srgbClr val="00B050"/>
                </a:solidFill>
              </a:rPr>
              <a:t>s</a:t>
            </a:r>
            <a:r>
              <a:rPr lang="en-US" b="1" dirty="0">
                <a:solidFill>
                  <a:srgbClr val="00B050"/>
                </a:solidFill>
              </a:rPr>
              <a:t> by an angle </a:t>
            </a:r>
            <a:r>
              <a:rPr lang="el-GR" b="1" dirty="0">
                <a:solidFill>
                  <a:srgbClr val="00B050"/>
                </a:solidFill>
              </a:rPr>
              <a:t>δ</a:t>
            </a:r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Real power at the ac side is </a:t>
            </a:r>
          </a:p>
          <a:p>
            <a:r>
              <a:rPr lang="en-US" dirty="0"/>
              <a:t>                </a:t>
            </a:r>
            <a:r>
              <a:rPr lang="en-US" b="1" dirty="0">
                <a:solidFill>
                  <a:srgbClr val="002060"/>
                </a:solidFill>
              </a:rPr>
              <a:t>P  = v</a:t>
            </a:r>
            <a:r>
              <a:rPr lang="en-US" b="1" baseline="-25000" dirty="0">
                <a:solidFill>
                  <a:srgbClr val="002060"/>
                </a:solidFill>
              </a:rPr>
              <a:t>s</a:t>
            </a:r>
            <a:r>
              <a:rPr lang="en-US" b="1" dirty="0">
                <a:solidFill>
                  <a:srgbClr val="002060"/>
                </a:solidFill>
              </a:rPr>
              <a:t>I</a:t>
            </a:r>
            <a:r>
              <a:rPr lang="en-US" b="1" baseline="-25000" dirty="0">
                <a:solidFill>
                  <a:srgbClr val="002060"/>
                </a:solidFill>
              </a:rPr>
              <a:t>s1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cos</a:t>
            </a:r>
            <a:r>
              <a:rPr lang="el-GR" b="1" dirty="0">
                <a:solidFill>
                  <a:srgbClr val="002060"/>
                </a:solidFill>
              </a:rPr>
              <a:t>θ</a:t>
            </a:r>
            <a:endParaRPr lang="en-US" b="1" dirty="0">
              <a:solidFill>
                <a:srgbClr val="00206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79676"/>
              </p:ext>
            </p:extLst>
          </p:nvPr>
        </p:nvGraphicFramePr>
        <p:xfrm>
          <a:off x="1397758" y="2444750"/>
          <a:ext cx="35814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3" imgW="927000" imgH="431640" progId="Equation.3">
                  <p:embed/>
                </p:oleObj>
              </mc:Choice>
              <mc:Fallback>
                <p:oleObj name="Equation" r:id="rId3" imgW="927000" imgH="43164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758" y="2444750"/>
                        <a:ext cx="35814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85800" y="3581400"/>
          <a:ext cx="4954588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5" imgW="1282680" imgH="228600" progId="Equation.3">
                  <p:embed/>
                </p:oleObj>
              </mc:Choice>
              <mc:Fallback>
                <p:oleObj name="Equation" r:id="rId5" imgW="1282680" imgH="2286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581400"/>
                        <a:ext cx="4954588" cy="484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79488" y="4205288"/>
          <a:ext cx="43656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7" imgW="1130040" imgH="431640" progId="Equation.3">
                  <p:embed/>
                </p:oleObj>
              </mc:Choice>
              <mc:Fallback>
                <p:oleObj name="Equation" r:id="rId7" imgW="1130040" imgH="43164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488" y="4205288"/>
                        <a:ext cx="436562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414463" y="5141913"/>
          <a:ext cx="3973512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9" imgW="1028520" imgH="469800" progId="Equation.3">
                  <p:embed/>
                </p:oleObj>
              </mc:Choice>
              <mc:Fallback>
                <p:oleObj name="Equation" r:id="rId9" imgW="1028520" imgH="4698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463" y="5141913"/>
                        <a:ext cx="3973512" cy="995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3990755"/>
              </p:ext>
            </p:extLst>
          </p:nvPr>
        </p:nvGraphicFramePr>
        <p:xfrm>
          <a:off x="5578629" y="609600"/>
          <a:ext cx="3717770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Visio" r:id="rId11" imgW="1923211" imgH="1050544" progId="Visio.Drawing.11">
                  <p:embed/>
                </p:oleObj>
              </mc:Choice>
              <mc:Fallback>
                <p:oleObj name="Visio" r:id="rId11" imgW="1923211" imgH="1050544" progId="Visio.Drawing.11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578629" y="609600"/>
                        <a:ext cx="3717770" cy="297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5635324" y="5029200"/>
            <a:ext cx="2137076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654829" y="5029200"/>
            <a:ext cx="1050771" cy="51990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/>
          <p:cNvSpPr/>
          <p:nvPr/>
        </p:nvSpPr>
        <p:spPr>
          <a:xfrm>
            <a:off x="6550978" y="4851866"/>
            <a:ext cx="45719" cy="405934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6205614" y="5015820"/>
            <a:ext cx="44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>
                <a:solidFill>
                  <a:srgbClr val="00B0F0"/>
                </a:solidFill>
              </a:rPr>
              <a:t>θ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818668" y="4844534"/>
            <a:ext cx="44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V</a:t>
            </a:r>
            <a:r>
              <a:rPr lang="en-IN" b="1" baseline="-25000" dirty="0">
                <a:solidFill>
                  <a:srgbClr val="C00000"/>
                </a:solidFill>
              </a:rPr>
              <a:t>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46786" y="5445924"/>
            <a:ext cx="44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B050"/>
                </a:solidFill>
              </a:rPr>
              <a:t>I</a:t>
            </a:r>
            <a:r>
              <a:rPr lang="en-IN" b="1" baseline="-25000" dirty="0">
                <a:solidFill>
                  <a:srgbClr val="00B050"/>
                </a:solidFill>
              </a:rPr>
              <a:t>s1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7747001" y="4406113"/>
            <a:ext cx="787243" cy="62308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481573" y="4145808"/>
            <a:ext cx="57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B050"/>
                </a:solidFill>
              </a:rPr>
              <a:t>V</a:t>
            </a:r>
            <a:r>
              <a:rPr lang="en-IN" b="1" baseline="-25000" dirty="0">
                <a:solidFill>
                  <a:srgbClr val="00B050"/>
                </a:solidFill>
              </a:rPr>
              <a:t>Ls1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5648600" y="4452143"/>
            <a:ext cx="2832973" cy="588171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981081" y="4236853"/>
            <a:ext cx="71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V</a:t>
            </a:r>
            <a:r>
              <a:rPr lang="en-IN" b="1" baseline="-25000" dirty="0">
                <a:solidFill>
                  <a:srgbClr val="0070C0"/>
                </a:solidFill>
              </a:rPr>
              <a:t>con1</a:t>
            </a:r>
          </a:p>
        </p:txBody>
      </p:sp>
      <p:sp>
        <p:nvSpPr>
          <p:cNvPr id="25" name="Arc 24"/>
          <p:cNvSpPr/>
          <p:nvPr/>
        </p:nvSpPr>
        <p:spPr>
          <a:xfrm>
            <a:off x="6143352" y="5031564"/>
            <a:ext cx="45719" cy="53101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/>
          <p:cNvSpPr txBox="1"/>
          <p:nvPr/>
        </p:nvSpPr>
        <p:spPr>
          <a:xfrm>
            <a:off x="6662094" y="4731754"/>
            <a:ext cx="44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>
                <a:solidFill>
                  <a:srgbClr val="00B0F0"/>
                </a:solidFill>
              </a:rPr>
              <a:t>δ</a:t>
            </a:r>
            <a:endParaRPr lang="en-IN" b="1" dirty="0">
              <a:solidFill>
                <a:srgbClr val="00B0F0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8487802" y="4452143"/>
            <a:ext cx="0" cy="58740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7705403" y="5022463"/>
            <a:ext cx="798942" cy="170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222769" y="4570020"/>
            <a:ext cx="44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>
                <a:solidFill>
                  <a:srgbClr val="00B0F0"/>
                </a:solidFill>
              </a:rPr>
              <a:t>θ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34" name="Arc 33"/>
          <p:cNvSpPr/>
          <p:nvPr/>
        </p:nvSpPr>
        <p:spPr>
          <a:xfrm flipV="1">
            <a:off x="8010275" y="4335742"/>
            <a:ext cx="471298" cy="335240"/>
          </a:xfrm>
          <a:prstGeom prst="arc">
            <a:avLst>
              <a:gd name="adj1" fmla="val 16199993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/>
          <p:cNvSpPr txBox="1"/>
          <p:nvPr/>
        </p:nvSpPr>
        <p:spPr>
          <a:xfrm>
            <a:off x="304800" y="6126163"/>
            <a:ext cx="5900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V</a:t>
            </a:r>
            <a:r>
              <a:rPr lang="en-US" b="1" baseline="-25000" dirty="0">
                <a:solidFill>
                  <a:srgbClr val="00B050"/>
                </a:solidFill>
              </a:rPr>
              <a:t>con1</a:t>
            </a:r>
            <a:r>
              <a:rPr lang="en-US" b="1" dirty="0">
                <a:solidFill>
                  <a:srgbClr val="00B050"/>
                </a:solidFill>
              </a:rPr>
              <a:t> leads v</a:t>
            </a:r>
            <a:r>
              <a:rPr lang="en-US" b="1" baseline="-25000" dirty="0">
                <a:solidFill>
                  <a:srgbClr val="00B050"/>
                </a:solidFill>
              </a:rPr>
              <a:t>s</a:t>
            </a:r>
            <a:r>
              <a:rPr lang="en-US" b="1" dirty="0">
                <a:solidFill>
                  <a:srgbClr val="00B050"/>
                </a:solidFill>
              </a:rPr>
              <a:t> and active component of I</a:t>
            </a:r>
            <a:r>
              <a:rPr lang="en-US" b="1" baseline="-25000" dirty="0">
                <a:solidFill>
                  <a:srgbClr val="00B050"/>
                </a:solidFill>
              </a:rPr>
              <a:t>s1 </a:t>
            </a:r>
            <a:r>
              <a:rPr lang="en-US" b="1" dirty="0">
                <a:solidFill>
                  <a:srgbClr val="00B050"/>
                </a:solidFill>
              </a:rPr>
              <a:t>is in phase with v</a:t>
            </a:r>
            <a:r>
              <a:rPr lang="en-US" b="1" baseline="-25000" dirty="0">
                <a:solidFill>
                  <a:srgbClr val="00B050"/>
                </a:solidFill>
              </a:rPr>
              <a:t>s</a:t>
            </a:r>
            <a:r>
              <a:rPr lang="en-US" b="1" dirty="0">
                <a:solidFill>
                  <a:srgbClr val="00B050"/>
                </a:solidFill>
              </a:rPr>
              <a:t>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386811" y="6488114"/>
            <a:ext cx="5900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Power flows from dc side to ac side  - inversion mode</a:t>
            </a:r>
            <a:endParaRPr lang="en-IN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5656828" y="4438061"/>
            <a:ext cx="787243" cy="62308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391400" y="4177756"/>
            <a:ext cx="57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B050"/>
                </a:solidFill>
              </a:rPr>
              <a:t>V</a:t>
            </a:r>
            <a:r>
              <a:rPr lang="en-IN" b="1" baseline="-25000" dirty="0">
                <a:solidFill>
                  <a:srgbClr val="00B050"/>
                </a:solidFill>
              </a:rPr>
              <a:t>Ls1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/>
      <p:bldP spid="14" grpId="0"/>
      <p:bldP spid="15" grpId="0"/>
      <p:bldP spid="17" grpId="0"/>
      <p:bldP spid="24" grpId="0"/>
      <p:bldP spid="26" grpId="0"/>
      <p:bldP spid="33" grpId="0"/>
      <p:bldP spid="35" grpId="0"/>
      <p:bldP spid="36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458200" cy="62484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Reactive power at the ac side</a:t>
            </a:r>
          </a:p>
          <a:p>
            <a:r>
              <a:rPr lang="en-US" b="1" dirty="0">
                <a:solidFill>
                  <a:srgbClr val="00B050"/>
                </a:solidFill>
              </a:rPr>
              <a:t>    Q  = v</a:t>
            </a:r>
            <a:r>
              <a:rPr lang="en-US" b="1" baseline="-25000" dirty="0">
                <a:solidFill>
                  <a:srgbClr val="00B050"/>
                </a:solidFill>
              </a:rPr>
              <a:t>s</a:t>
            </a:r>
            <a:r>
              <a:rPr lang="en-US" b="1" dirty="0">
                <a:solidFill>
                  <a:srgbClr val="00B050"/>
                </a:solidFill>
              </a:rPr>
              <a:t>I</a:t>
            </a:r>
            <a:r>
              <a:rPr lang="en-US" b="1" baseline="-25000" dirty="0">
                <a:solidFill>
                  <a:srgbClr val="00B050"/>
                </a:solidFill>
              </a:rPr>
              <a:t>s1</a:t>
            </a:r>
            <a:r>
              <a:rPr lang="en-US" b="1" dirty="0">
                <a:solidFill>
                  <a:srgbClr val="00B050"/>
                </a:solidFill>
              </a:rPr>
              <a:t> sin</a:t>
            </a:r>
            <a:r>
              <a:rPr lang="el-GR" b="1" dirty="0">
                <a:solidFill>
                  <a:srgbClr val="00B050"/>
                </a:solidFill>
              </a:rPr>
              <a:t>θ</a:t>
            </a:r>
            <a:endParaRPr lang="en-US" b="1" dirty="0">
              <a:solidFill>
                <a:srgbClr val="00B05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dirty="0">
              <a:solidFill>
                <a:srgbClr val="7030A0"/>
              </a:solidFill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616852"/>
              </p:ext>
            </p:extLst>
          </p:nvPr>
        </p:nvGraphicFramePr>
        <p:xfrm>
          <a:off x="610193" y="1463404"/>
          <a:ext cx="34829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3" imgW="901440" imgH="431640" progId="Equation.3">
                  <p:embed/>
                </p:oleObj>
              </mc:Choice>
              <mc:Fallback>
                <p:oleObj name="Equation" r:id="rId3" imgW="901440" imgH="431640" progId="Equation.3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193" y="1463404"/>
                        <a:ext cx="348297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5896187"/>
              </p:ext>
            </p:extLst>
          </p:nvPr>
        </p:nvGraphicFramePr>
        <p:xfrm>
          <a:off x="532685" y="3259545"/>
          <a:ext cx="16764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5" imgW="672840" imgH="228600" progId="Equation.3">
                  <p:embed/>
                </p:oleObj>
              </mc:Choice>
              <mc:Fallback>
                <p:oleObj name="Equation" r:id="rId5" imgW="672840" imgH="228600" progId="Equation.3">
                  <p:embed/>
                  <p:pic>
                    <p:nvPicPr>
                      <p:cNvPr id="205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685" y="3259545"/>
                        <a:ext cx="1676400" cy="4841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781575"/>
              </p:ext>
            </p:extLst>
          </p:nvPr>
        </p:nvGraphicFramePr>
        <p:xfrm>
          <a:off x="250824" y="4223659"/>
          <a:ext cx="47672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7" imgW="1523880" imgH="431640" progId="Equation.3">
                  <p:embed/>
                </p:oleObj>
              </mc:Choice>
              <mc:Fallback>
                <p:oleObj name="Equation" r:id="rId7" imgW="1523880" imgH="431640" progId="Equation.3">
                  <p:embed/>
                  <p:pic>
                    <p:nvPicPr>
                      <p:cNvPr id="20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4" y="4223659"/>
                        <a:ext cx="4767263" cy="914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7045883"/>
              </p:ext>
            </p:extLst>
          </p:nvPr>
        </p:nvGraphicFramePr>
        <p:xfrm>
          <a:off x="479425" y="5420180"/>
          <a:ext cx="42291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9" imgW="1396800" imgH="482400" progId="Equation.3">
                  <p:embed/>
                </p:oleObj>
              </mc:Choice>
              <mc:Fallback>
                <p:oleObj name="Equation" r:id="rId9" imgW="1396800" imgH="482400" progId="Equation.3">
                  <p:embed/>
                  <p:pic>
                    <p:nvPicPr>
                      <p:cNvPr id="20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" y="5420180"/>
                        <a:ext cx="4229100" cy="1022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8117845"/>
              </p:ext>
            </p:extLst>
          </p:nvPr>
        </p:nvGraphicFramePr>
        <p:xfrm>
          <a:off x="2361485" y="3183345"/>
          <a:ext cx="219233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11" imgW="863280" imgH="228600" progId="Equation.3">
                  <p:embed/>
                </p:oleObj>
              </mc:Choice>
              <mc:Fallback>
                <p:oleObj name="Equation" r:id="rId11" imgW="863280" imgH="228600" progId="Equation.3">
                  <p:embed/>
                  <p:pic>
                    <p:nvPicPr>
                      <p:cNvPr id="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1485" y="3183345"/>
                        <a:ext cx="2192338" cy="4841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5654829" y="2788392"/>
            <a:ext cx="1050771" cy="51990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05614" y="2775012"/>
            <a:ext cx="44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>
                <a:solidFill>
                  <a:srgbClr val="00B0F0"/>
                </a:solidFill>
              </a:rPr>
              <a:t>θ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46786" y="3205116"/>
            <a:ext cx="44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B050"/>
                </a:solidFill>
              </a:rPr>
              <a:t>I</a:t>
            </a:r>
            <a:r>
              <a:rPr lang="en-IN" b="1" baseline="-25000" dirty="0">
                <a:solidFill>
                  <a:srgbClr val="00B050"/>
                </a:solidFill>
              </a:rPr>
              <a:t>s1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87802" y="1905000"/>
            <a:ext cx="57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B050"/>
                </a:solidFill>
              </a:rPr>
              <a:t>V</a:t>
            </a:r>
            <a:r>
              <a:rPr lang="en-IN" b="1" baseline="-25000" dirty="0">
                <a:solidFill>
                  <a:srgbClr val="00B050"/>
                </a:solidFill>
              </a:rPr>
              <a:t>Ls1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5654829" y="2211335"/>
            <a:ext cx="2832973" cy="588171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987310" y="1996045"/>
            <a:ext cx="71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V</a:t>
            </a:r>
            <a:r>
              <a:rPr lang="en-IN" b="1" baseline="-25000" dirty="0">
                <a:solidFill>
                  <a:srgbClr val="0070C0"/>
                </a:solidFill>
              </a:rPr>
              <a:t>con1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68323" y="2490946"/>
            <a:ext cx="44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>
                <a:solidFill>
                  <a:srgbClr val="00B0F0"/>
                </a:solidFill>
              </a:rPr>
              <a:t>δ</a:t>
            </a:r>
            <a:endParaRPr lang="en-IN" b="1" dirty="0">
              <a:solidFill>
                <a:srgbClr val="00B0F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7705403" y="2781655"/>
            <a:ext cx="798942" cy="170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222769" y="2329212"/>
            <a:ext cx="44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>
                <a:solidFill>
                  <a:srgbClr val="00B0F0"/>
                </a:solidFill>
              </a:rPr>
              <a:t>θ</a:t>
            </a:r>
            <a:endParaRPr lang="en-IN" b="1" dirty="0">
              <a:solidFill>
                <a:srgbClr val="00B0F0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5691037" y="2781655"/>
            <a:ext cx="2137076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7717102" y="2202334"/>
            <a:ext cx="787243" cy="62308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629064" y="2798742"/>
            <a:ext cx="44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V</a:t>
            </a:r>
            <a:r>
              <a:rPr lang="en-IN" b="1" baseline="-25000" dirty="0">
                <a:solidFill>
                  <a:srgbClr val="C00000"/>
                </a:solidFill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52400"/>
                <a:ext cx="8915400" cy="6324600"/>
              </a:xfrm>
            </p:spPr>
            <p:txBody>
              <a:bodyPr/>
              <a:lstStyle/>
              <a:p>
                <a:r>
                  <a:rPr lang="en-US" b="1" u="sng" dirty="0">
                    <a:solidFill>
                      <a:srgbClr val="C00000"/>
                    </a:solidFill>
                  </a:rPr>
                  <a:t>Rectifier Mode</a:t>
                </a:r>
              </a:p>
              <a:p>
                <a:r>
                  <a:rPr lang="en-US" b="1" dirty="0">
                    <a:solidFill>
                      <a:srgbClr val="00B050"/>
                    </a:solidFill>
                  </a:rPr>
                  <a:t>V</a:t>
                </a:r>
                <a:r>
                  <a:rPr lang="en-US" b="1" baseline="-25000" dirty="0">
                    <a:solidFill>
                      <a:srgbClr val="00B050"/>
                    </a:solidFill>
                  </a:rPr>
                  <a:t>con1</a:t>
                </a:r>
                <a:r>
                  <a:rPr lang="en-US" b="1" dirty="0">
                    <a:solidFill>
                      <a:srgbClr val="00B050"/>
                    </a:solidFill>
                  </a:rPr>
                  <a:t> lags the </a:t>
                </a:r>
                <a:r>
                  <a:rPr lang="en-US" b="1" dirty="0" err="1">
                    <a:solidFill>
                      <a:srgbClr val="00B050"/>
                    </a:solidFill>
                  </a:rPr>
                  <a:t>v</a:t>
                </a:r>
                <a:r>
                  <a:rPr lang="en-US" b="1" baseline="-25000" dirty="0" err="1">
                    <a:solidFill>
                      <a:srgbClr val="00B050"/>
                    </a:solidFill>
                  </a:rPr>
                  <a:t>s</a:t>
                </a:r>
                <a:r>
                  <a:rPr lang="en-US" b="1" dirty="0">
                    <a:solidFill>
                      <a:srgbClr val="00B050"/>
                    </a:solidFill>
                  </a:rPr>
                  <a:t> by an angle </a:t>
                </a:r>
                <a:r>
                  <a:rPr lang="el-GR" b="1" dirty="0">
                    <a:solidFill>
                      <a:srgbClr val="00B050"/>
                    </a:solidFill>
                  </a:rPr>
                  <a:t>δ</a:t>
                </a:r>
                <a:endParaRPr lang="en-US" b="1" dirty="0">
                  <a:solidFill>
                    <a:srgbClr val="00B050"/>
                  </a:solidFill>
                </a:endParaRPr>
              </a:p>
              <a:p>
                <a:r>
                  <a:rPr lang="en-US" b="1" dirty="0">
                    <a:solidFill>
                      <a:srgbClr val="00B0F0"/>
                    </a:solidFill>
                  </a:rPr>
                  <a:t>Real power at the ac side is </a:t>
                </a:r>
              </a:p>
              <a:p>
                <a:r>
                  <a:rPr lang="en-US" b="1" dirty="0">
                    <a:solidFill>
                      <a:srgbClr val="7030A0"/>
                    </a:solidFill>
                  </a:rPr>
                  <a:t>                P  = v</a:t>
                </a:r>
                <a:r>
                  <a:rPr lang="en-US" b="1" baseline="-25000" dirty="0">
                    <a:solidFill>
                      <a:srgbClr val="7030A0"/>
                    </a:solidFill>
                  </a:rPr>
                  <a:t>s</a:t>
                </a:r>
                <a:r>
                  <a:rPr lang="en-US" b="1" dirty="0">
                    <a:solidFill>
                      <a:srgbClr val="7030A0"/>
                    </a:solidFill>
                  </a:rPr>
                  <a:t>I</a:t>
                </a:r>
                <a:r>
                  <a:rPr lang="en-US" b="1" baseline="-25000" dirty="0">
                    <a:solidFill>
                      <a:srgbClr val="7030A0"/>
                    </a:solidFill>
                  </a:rPr>
                  <a:t>s1</a:t>
                </a:r>
                <a:r>
                  <a:rPr lang="en-US" b="1" dirty="0">
                    <a:solidFill>
                      <a:srgbClr val="7030A0"/>
                    </a:solidFill>
                  </a:rPr>
                  <a:t> cos(180+</a:t>
                </a:r>
                <a:r>
                  <a:rPr lang="el-GR" b="1" dirty="0">
                    <a:solidFill>
                      <a:srgbClr val="7030A0"/>
                    </a:solidFill>
                  </a:rPr>
                  <a:t>θ</a:t>
                </a:r>
                <a:r>
                  <a:rPr lang="en-IN" b="1" dirty="0">
                    <a:solidFill>
                      <a:srgbClr val="7030A0"/>
                    </a:solidFill>
                  </a:rPr>
                  <a:t>)</a:t>
                </a:r>
                <a:r>
                  <a:rPr lang="en-US" b="1" dirty="0">
                    <a:solidFill>
                      <a:srgbClr val="7030A0"/>
                    </a:solidFill>
                  </a:rPr>
                  <a:t>  =</a:t>
                </a:r>
              </a:p>
              <a:p>
                <a:endParaRPr lang="en-US" b="1" dirty="0">
                  <a:solidFill>
                    <a:srgbClr val="7030A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𝑳𝒔</m:t>
                        </m:r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IN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𝒄𝒐𝒔</m:t>
                    </m:r>
                    <m:r>
                      <m:rPr>
                        <m:sty m:val="p"/>
                      </m:rPr>
                      <a:rPr lang="el-G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𝑽𝒄𝒐𝒏</m:t>
                    </m:r>
                    <m:r>
                      <a:rPr lang="en-US" b="1" i="1" baseline="-25000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𝟏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𝒔𝒊𝒏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  <a:ea typeface="Cambria Math"/>
                      </a:rPr>
                      <m:t>𝜹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52400"/>
                <a:ext cx="8915400" cy="6324600"/>
              </a:xfrm>
              <a:blipFill>
                <a:blip r:embed="rId3"/>
                <a:stretch>
                  <a:fillRect l="-1573" t="-12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831984"/>
              </p:ext>
            </p:extLst>
          </p:nvPr>
        </p:nvGraphicFramePr>
        <p:xfrm>
          <a:off x="383589" y="4108063"/>
          <a:ext cx="398372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Equation" r:id="rId4" imgW="1244520" imgH="431640" progId="Equation.3">
                  <p:embed/>
                </p:oleObj>
              </mc:Choice>
              <mc:Fallback>
                <p:oleObj name="Equation" r:id="rId4" imgW="1244520" imgH="43164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589" y="4108063"/>
                        <a:ext cx="3983728" cy="914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1968630"/>
              </p:ext>
            </p:extLst>
          </p:nvPr>
        </p:nvGraphicFramePr>
        <p:xfrm>
          <a:off x="329110" y="5558437"/>
          <a:ext cx="4365625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6" imgW="1130040" imgH="469800" progId="Equation.3">
                  <p:embed/>
                </p:oleObj>
              </mc:Choice>
              <mc:Fallback>
                <p:oleObj name="Equation" r:id="rId6" imgW="1130040" imgH="4698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110" y="5558437"/>
                        <a:ext cx="4365625" cy="995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5635324" y="5029200"/>
            <a:ext cx="2137076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5105400" y="4145808"/>
            <a:ext cx="549429" cy="88339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217626" y="4709082"/>
            <a:ext cx="44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>
                <a:solidFill>
                  <a:srgbClr val="00B0F0"/>
                </a:solidFill>
              </a:rPr>
              <a:t>θ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72391" y="3912446"/>
            <a:ext cx="44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B050"/>
                </a:solidFill>
              </a:rPr>
              <a:t>I</a:t>
            </a:r>
            <a:r>
              <a:rPr lang="en-IN" b="1" baseline="-25000" dirty="0">
                <a:solidFill>
                  <a:srgbClr val="00B050"/>
                </a:solidFill>
              </a:rPr>
              <a:t>s1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880715" y="5029200"/>
            <a:ext cx="803464" cy="42228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228534" y="5189105"/>
            <a:ext cx="57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B050"/>
                </a:solidFill>
              </a:rPr>
              <a:t>V</a:t>
            </a:r>
            <a:r>
              <a:rPr lang="en-IN" b="1" baseline="-25000" dirty="0">
                <a:solidFill>
                  <a:srgbClr val="00B050"/>
                </a:solidFill>
              </a:rPr>
              <a:t>Ls1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639891" y="5079262"/>
            <a:ext cx="1299144" cy="351236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22430" y="5334658"/>
            <a:ext cx="71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V</a:t>
            </a:r>
            <a:r>
              <a:rPr lang="en-IN" b="1" baseline="-25000" dirty="0">
                <a:solidFill>
                  <a:srgbClr val="0070C0"/>
                </a:solidFill>
              </a:rPr>
              <a:t>con1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53508" y="4946727"/>
            <a:ext cx="44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>
                <a:solidFill>
                  <a:srgbClr val="00B0F0"/>
                </a:solidFill>
              </a:rPr>
              <a:t>δ</a:t>
            </a:r>
            <a:endParaRPr lang="en-IN" b="1" dirty="0">
              <a:solidFill>
                <a:srgbClr val="00B0F0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7705403" y="5022463"/>
            <a:ext cx="798942" cy="170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264998" y="5225606"/>
            <a:ext cx="691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B0F0"/>
                </a:solidFill>
              </a:rPr>
              <a:t>90+</a:t>
            </a:r>
            <a:r>
              <a:rPr lang="el-GR" b="1" dirty="0">
                <a:solidFill>
                  <a:srgbClr val="00B0F0"/>
                </a:solidFill>
              </a:rPr>
              <a:t>θ</a:t>
            </a:r>
            <a:endParaRPr lang="en-IN" b="1" dirty="0">
              <a:solidFill>
                <a:srgbClr val="00B0F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818155" y="5039551"/>
            <a:ext cx="868593" cy="1920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540629" y="4712979"/>
            <a:ext cx="57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B050"/>
                </a:solidFill>
              </a:rPr>
              <a:t>V</a:t>
            </a:r>
            <a:r>
              <a:rPr lang="en-IN" b="1" baseline="-25000" dirty="0">
                <a:solidFill>
                  <a:srgbClr val="00B050"/>
                </a:solidFill>
              </a:rPr>
              <a:t>s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6941853" y="5029200"/>
            <a:ext cx="803464" cy="42228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c 25"/>
          <p:cNvSpPr/>
          <p:nvPr/>
        </p:nvSpPr>
        <p:spPr>
          <a:xfrm rot="12918088">
            <a:off x="5361842" y="4208609"/>
            <a:ext cx="356625" cy="89376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Arc 26"/>
          <p:cNvSpPr/>
          <p:nvPr/>
        </p:nvSpPr>
        <p:spPr>
          <a:xfrm rot="3638912">
            <a:off x="5643561" y="4598698"/>
            <a:ext cx="205231" cy="980245"/>
          </a:xfrm>
          <a:prstGeom prst="arc">
            <a:avLst>
              <a:gd name="adj1" fmla="val 17588405"/>
              <a:gd name="adj2" fmla="val 78787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/>
          <p:cNvSpPr txBox="1"/>
          <p:nvPr/>
        </p:nvSpPr>
        <p:spPr>
          <a:xfrm>
            <a:off x="4471498" y="5233839"/>
            <a:ext cx="57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B050"/>
                </a:solidFill>
              </a:rPr>
              <a:t>V</a:t>
            </a:r>
            <a:r>
              <a:rPr lang="en-IN" b="1" baseline="-25000" dirty="0">
                <a:solidFill>
                  <a:srgbClr val="00B050"/>
                </a:solidFill>
              </a:rPr>
              <a:t>Ls1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034182" y="4935499"/>
            <a:ext cx="691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B0F0"/>
                </a:solidFill>
              </a:rPr>
              <a:t>90-</a:t>
            </a:r>
            <a:r>
              <a:rPr lang="el-GR" b="1" dirty="0">
                <a:solidFill>
                  <a:srgbClr val="00B0F0"/>
                </a:solidFill>
              </a:rPr>
              <a:t>θ</a:t>
            </a:r>
            <a:endParaRPr lang="en-IN" b="1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923180" y="1829290"/>
                <a:ext cx="2581165" cy="989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00000"/>
                    </a:solidFill>
                  </a:rPr>
                  <a:t>-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8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  </m:t>
                        </m:r>
                      </m:sub>
                    </m:sSub>
                    <m:f>
                      <m:fPr>
                        <m:ctrlPr>
                          <a:rPr lang="en-US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𝑳𝒔</m:t>
                            </m:r>
                            <m:r>
                              <a:rPr lang="en-US" sz="2800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r>
                          <a:rPr lang="en-US" sz="28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𝝎</m:t>
                        </m:r>
                        <m:r>
                          <a:rPr lang="en-US" sz="2800" b="1" i="1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𝑳𝒔</m:t>
                        </m:r>
                      </m:den>
                    </m:f>
                    <m:r>
                      <a:rPr lang="en-US" sz="2800" b="1" i="1">
                        <a:solidFill>
                          <a:srgbClr val="C00000"/>
                        </a:solidFill>
                        <a:latin typeface="Cambria Math"/>
                      </a:rPr>
                      <m:t>  </m:t>
                    </m:r>
                    <m:r>
                      <a:rPr lang="en-US" sz="2800" b="1" i="1">
                        <a:solidFill>
                          <a:srgbClr val="C00000"/>
                        </a:solidFill>
                        <a:latin typeface="Cambria Math"/>
                      </a:rPr>
                      <m:t>𝒄𝒐𝒔</m:t>
                    </m:r>
                    <m:r>
                      <a:rPr lang="en-US" sz="2800" b="1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𝜽</m:t>
                    </m:r>
                  </m:oMath>
                </a14:m>
                <a:endParaRPr lang="en-US" sz="2800" b="1" dirty="0">
                  <a:solidFill>
                    <a:srgbClr val="7030A0"/>
                  </a:solidFill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180" y="1829290"/>
                <a:ext cx="2581165" cy="989630"/>
              </a:xfrm>
              <a:prstGeom prst="rect">
                <a:avLst/>
              </a:prstGeom>
              <a:blipFill>
                <a:blip r:embed="rId8"/>
                <a:stretch>
                  <a:fillRect l="-49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/>
      <p:bldP spid="14" grpId="0"/>
      <p:bldP spid="17" grpId="0"/>
      <p:bldP spid="28" grpId="0"/>
      <p:bldP spid="29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9144000" cy="6248400"/>
          </a:xfrm>
        </p:spPr>
        <p:txBody>
          <a:bodyPr>
            <a:normAutofit fontScale="925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Reactive power at the ac side</a:t>
            </a:r>
          </a:p>
          <a:p>
            <a:r>
              <a:rPr lang="en-US" dirty="0"/>
              <a:t>    </a:t>
            </a:r>
            <a:r>
              <a:rPr lang="en-US" b="1" dirty="0">
                <a:solidFill>
                  <a:srgbClr val="00B0F0"/>
                </a:solidFill>
              </a:rPr>
              <a:t>Q  = v</a:t>
            </a:r>
            <a:r>
              <a:rPr lang="en-US" b="1" baseline="-25000" dirty="0">
                <a:solidFill>
                  <a:srgbClr val="00B0F0"/>
                </a:solidFill>
              </a:rPr>
              <a:t>s</a:t>
            </a:r>
            <a:r>
              <a:rPr lang="en-US" b="1" dirty="0">
                <a:solidFill>
                  <a:srgbClr val="00B0F0"/>
                </a:solidFill>
              </a:rPr>
              <a:t>I</a:t>
            </a:r>
            <a:r>
              <a:rPr lang="en-US" b="1" baseline="-25000" dirty="0">
                <a:solidFill>
                  <a:srgbClr val="00B0F0"/>
                </a:solidFill>
              </a:rPr>
              <a:t>s1</a:t>
            </a:r>
            <a:r>
              <a:rPr lang="en-US" b="1" dirty="0">
                <a:solidFill>
                  <a:srgbClr val="00B0F0"/>
                </a:solidFill>
              </a:rPr>
              <a:t> sin(180+</a:t>
            </a:r>
            <a:r>
              <a:rPr lang="el-GR" b="1" dirty="0">
                <a:solidFill>
                  <a:srgbClr val="00B0F0"/>
                </a:solidFill>
              </a:rPr>
              <a:t>θ</a:t>
            </a:r>
            <a:r>
              <a:rPr lang="en-IN" b="1" dirty="0">
                <a:solidFill>
                  <a:srgbClr val="00B0F0"/>
                </a:solidFill>
              </a:rPr>
              <a:t>)</a:t>
            </a:r>
            <a:endParaRPr lang="en-US" b="1" dirty="0">
              <a:solidFill>
                <a:srgbClr val="00B0F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800" b="1" dirty="0">
              <a:solidFill>
                <a:srgbClr val="00B050"/>
              </a:solidFill>
            </a:endParaRPr>
          </a:p>
          <a:p>
            <a:r>
              <a:rPr lang="en-US" sz="2800" b="1" dirty="0">
                <a:solidFill>
                  <a:srgbClr val="00B050"/>
                </a:solidFill>
              </a:rPr>
              <a:t>Q is the sum of reactive power absorbed by the converter and the inductance L</a:t>
            </a:r>
            <a:r>
              <a:rPr lang="en-US" sz="2800" b="1" baseline="-25000" dirty="0">
                <a:solidFill>
                  <a:srgbClr val="00B050"/>
                </a:solidFill>
              </a:rPr>
              <a:t>s</a:t>
            </a:r>
            <a:r>
              <a:rPr lang="en-US" sz="2800" b="1" dirty="0">
                <a:solidFill>
                  <a:srgbClr val="00B050"/>
                </a:solidFill>
              </a:rPr>
              <a:t>.  </a:t>
            </a:r>
          </a:p>
          <a:p>
            <a:r>
              <a:rPr lang="en-US" sz="2800" b="1" dirty="0">
                <a:solidFill>
                  <a:srgbClr val="00B0F0"/>
                </a:solidFill>
              </a:rPr>
              <a:t>At very high switching frequencies L</a:t>
            </a:r>
            <a:r>
              <a:rPr lang="en-US" sz="2800" b="1" baseline="-25000" dirty="0">
                <a:solidFill>
                  <a:srgbClr val="00B0F0"/>
                </a:solidFill>
              </a:rPr>
              <a:t>s </a:t>
            </a:r>
            <a:r>
              <a:rPr lang="en-US" sz="2800" b="1" dirty="0">
                <a:solidFill>
                  <a:srgbClr val="00B0F0"/>
                </a:solidFill>
              </a:rPr>
              <a:t>can be made very small. </a:t>
            </a:r>
          </a:p>
          <a:p>
            <a:r>
              <a:rPr lang="en-US" sz="2800" b="1" dirty="0">
                <a:solidFill>
                  <a:srgbClr val="00B0F0"/>
                </a:solidFill>
              </a:rPr>
              <a:t> </a:t>
            </a:r>
            <a:endParaRPr lang="en-US" sz="2800" b="1" dirty="0">
              <a:solidFill>
                <a:srgbClr val="7030A0"/>
              </a:solidFill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187339"/>
              </p:ext>
            </p:extLst>
          </p:nvPr>
        </p:nvGraphicFramePr>
        <p:xfrm>
          <a:off x="457200" y="1295400"/>
          <a:ext cx="38258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Equation" r:id="rId3" imgW="990360" imgH="431640" progId="Equation.3">
                  <p:embed/>
                </p:oleObj>
              </mc:Choice>
              <mc:Fallback>
                <p:oleObj name="Equation" r:id="rId3" imgW="990360" imgH="431640" progId="Equation.3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95400"/>
                        <a:ext cx="382587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504895"/>
              </p:ext>
            </p:extLst>
          </p:nvPr>
        </p:nvGraphicFramePr>
        <p:xfrm>
          <a:off x="0" y="2209800"/>
          <a:ext cx="4419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5" imgW="1625400" imgH="431640" progId="Equation.3">
                  <p:embed/>
                </p:oleObj>
              </mc:Choice>
              <mc:Fallback>
                <p:oleObj name="Equation" r:id="rId5" imgW="1625400" imgH="431640" progId="Equation.3">
                  <p:embed/>
                  <p:pic>
                    <p:nvPicPr>
                      <p:cNvPr id="20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209800"/>
                        <a:ext cx="4419600" cy="914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115121"/>
              </p:ext>
            </p:extLst>
          </p:nvPr>
        </p:nvGraphicFramePr>
        <p:xfrm>
          <a:off x="228600" y="3251200"/>
          <a:ext cx="524827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7" imgW="1358640" imgH="482400" progId="Equation.3">
                  <p:embed/>
                </p:oleObj>
              </mc:Choice>
              <mc:Fallback>
                <p:oleObj name="Equation" r:id="rId7" imgW="1358640" imgH="482400" progId="Equation.3">
                  <p:embed/>
                  <p:pic>
                    <p:nvPicPr>
                      <p:cNvPr id="20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251200"/>
                        <a:ext cx="5248275" cy="1022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 flipV="1">
            <a:off x="5824390" y="995362"/>
            <a:ext cx="549429" cy="88339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936616" y="1558636"/>
            <a:ext cx="44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>
                <a:solidFill>
                  <a:srgbClr val="00B0F0"/>
                </a:solidFill>
              </a:rPr>
              <a:t>θ</a:t>
            </a:r>
            <a:endParaRPr lang="en-IN" b="1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91381" y="762000"/>
            <a:ext cx="44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B050"/>
                </a:solidFill>
              </a:rPr>
              <a:t>I</a:t>
            </a:r>
            <a:r>
              <a:rPr lang="en-IN" b="1" baseline="-25000" dirty="0">
                <a:solidFill>
                  <a:srgbClr val="00B050"/>
                </a:solidFill>
              </a:rPr>
              <a:t>s1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47524" y="2038659"/>
            <a:ext cx="57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B050"/>
                </a:solidFill>
              </a:rPr>
              <a:t>V</a:t>
            </a:r>
            <a:r>
              <a:rPr lang="en-IN" b="1" baseline="-25000" dirty="0">
                <a:solidFill>
                  <a:srgbClr val="00B050"/>
                </a:solidFill>
              </a:rPr>
              <a:t>Ls1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41420" y="2184212"/>
            <a:ext cx="71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V</a:t>
            </a:r>
            <a:r>
              <a:rPr lang="en-IN" b="1" baseline="-25000" dirty="0">
                <a:solidFill>
                  <a:srgbClr val="0070C0"/>
                </a:solidFill>
              </a:rPr>
              <a:t>con1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83988" y="2075160"/>
            <a:ext cx="691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B0F0"/>
                </a:solidFill>
              </a:rPr>
              <a:t>90+</a:t>
            </a:r>
            <a:r>
              <a:rPr lang="el-GR" b="1" dirty="0">
                <a:solidFill>
                  <a:srgbClr val="00B0F0"/>
                </a:solidFill>
              </a:rPr>
              <a:t>θ</a:t>
            </a:r>
            <a:endParaRPr lang="en-IN" b="1" dirty="0">
              <a:solidFill>
                <a:srgbClr val="00B0F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537145" y="1889105"/>
            <a:ext cx="868593" cy="1920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259619" y="1562533"/>
            <a:ext cx="57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B050"/>
                </a:solidFill>
              </a:rPr>
              <a:t>V</a:t>
            </a:r>
            <a:r>
              <a:rPr lang="en-IN" b="1" baseline="-25000" dirty="0">
                <a:solidFill>
                  <a:srgbClr val="00B050"/>
                </a:solidFill>
              </a:rPr>
              <a:t>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7660843" y="1878754"/>
            <a:ext cx="803464" cy="42228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90488" y="2083393"/>
            <a:ext cx="57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B050"/>
                </a:solidFill>
              </a:rPr>
              <a:t>V</a:t>
            </a:r>
            <a:r>
              <a:rPr lang="en-IN" b="1" baseline="-25000" dirty="0">
                <a:solidFill>
                  <a:srgbClr val="00B050"/>
                </a:solidFill>
              </a:rPr>
              <a:t>Ls1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6332553" y="1867600"/>
            <a:ext cx="2137076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237858" y="1551379"/>
            <a:ext cx="57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B050"/>
                </a:solidFill>
              </a:rPr>
              <a:t>V</a:t>
            </a:r>
            <a:r>
              <a:rPr lang="en-IN" b="1" baseline="-25000" dirty="0">
                <a:solidFill>
                  <a:srgbClr val="00B050"/>
                </a:solidFill>
              </a:rPr>
              <a:t>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6473256" y="1912122"/>
            <a:ext cx="1299144" cy="351236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18972" y="1736045"/>
            <a:ext cx="441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1" dirty="0">
                <a:solidFill>
                  <a:srgbClr val="00B0F0"/>
                </a:solidFill>
              </a:rPr>
              <a:t>δ</a:t>
            </a:r>
            <a:endParaRPr lang="en-IN" b="1" dirty="0">
              <a:solidFill>
                <a:srgbClr val="00B0F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527576" y="1921052"/>
            <a:ext cx="803464" cy="42228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49943" y="5940336"/>
            <a:ext cx="8367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Then Q is the reactive power absorbed by the converter.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0"/>
            <a:ext cx="8763000" cy="6705600"/>
          </a:xfrm>
        </p:spPr>
        <p:txBody>
          <a:bodyPr/>
          <a:lstStyle/>
          <a:p>
            <a:pPr algn="just"/>
            <a:endParaRPr lang="en-US" b="1" dirty="0">
              <a:solidFill>
                <a:srgbClr val="00B050"/>
              </a:solidFill>
            </a:endParaRPr>
          </a:p>
          <a:p>
            <a:pPr algn="just"/>
            <a:endParaRPr lang="en-US" b="1" dirty="0">
              <a:solidFill>
                <a:srgbClr val="00B050"/>
              </a:solidFill>
            </a:endParaRPr>
          </a:p>
          <a:p>
            <a:pPr algn="just"/>
            <a:r>
              <a:rPr lang="en-US" b="1" dirty="0">
                <a:solidFill>
                  <a:srgbClr val="00B050"/>
                </a:solidFill>
              </a:rPr>
              <a:t>For a given value of ac side potential (back </a:t>
            </a:r>
            <a:r>
              <a:rPr lang="en-US" b="1" dirty="0" err="1">
                <a:solidFill>
                  <a:srgbClr val="00B050"/>
                </a:solidFill>
              </a:rPr>
              <a:t>emf</a:t>
            </a:r>
            <a:r>
              <a:rPr lang="en-US" b="1" dirty="0">
                <a:solidFill>
                  <a:srgbClr val="00B050"/>
                </a:solidFill>
              </a:rPr>
              <a:t>) v</a:t>
            </a:r>
            <a:r>
              <a:rPr lang="en-US" b="1" baseline="-25000" dirty="0">
                <a:solidFill>
                  <a:srgbClr val="00B050"/>
                </a:solidFill>
              </a:rPr>
              <a:t>s </a:t>
            </a:r>
            <a:r>
              <a:rPr lang="en-US" b="1" dirty="0">
                <a:solidFill>
                  <a:srgbClr val="00B050"/>
                </a:solidFill>
              </a:rPr>
              <a:t>and the chosen value of inductance L</a:t>
            </a:r>
            <a:r>
              <a:rPr lang="en-US" b="1" baseline="-25000" dirty="0">
                <a:solidFill>
                  <a:srgbClr val="00B050"/>
                </a:solidFill>
              </a:rPr>
              <a:t>s</a:t>
            </a:r>
            <a:r>
              <a:rPr lang="en-US" b="1" dirty="0">
                <a:solidFill>
                  <a:srgbClr val="00B050"/>
                </a:solidFill>
              </a:rPr>
              <a:t>, </a:t>
            </a:r>
          </a:p>
          <a:p>
            <a:pPr algn="just"/>
            <a:r>
              <a:rPr lang="en-US" b="1" dirty="0">
                <a:solidFill>
                  <a:srgbClr val="0070C0"/>
                </a:solidFill>
              </a:rPr>
              <a:t>desired values of P &amp; Q can be obtained </a:t>
            </a:r>
          </a:p>
          <a:p>
            <a:pPr algn="just"/>
            <a:r>
              <a:rPr lang="en-US" b="1" dirty="0">
                <a:solidFill>
                  <a:srgbClr val="0070C0"/>
                </a:solidFill>
              </a:rPr>
              <a:t>by controlling the </a:t>
            </a:r>
          </a:p>
          <a:p>
            <a:pPr algn="just"/>
            <a:r>
              <a:rPr lang="en-US" b="1" dirty="0">
                <a:solidFill>
                  <a:srgbClr val="C00000"/>
                </a:solidFill>
              </a:rPr>
              <a:t>magnitude and phase angle </a:t>
            </a:r>
            <a:r>
              <a:rPr lang="el-GR" b="1" dirty="0">
                <a:solidFill>
                  <a:srgbClr val="C00000"/>
                </a:solidFill>
              </a:rPr>
              <a:t>δ</a:t>
            </a:r>
            <a:r>
              <a:rPr lang="el-GR" b="1" dirty="0">
                <a:solidFill>
                  <a:srgbClr val="00B0F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of v</a:t>
            </a:r>
            <a:r>
              <a:rPr lang="en-US" b="1" baseline="-25000" dirty="0">
                <a:solidFill>
                  <a:srgbClr val="C00000"/>
                </a:solidFill>
              </a:rPr>
              <a:t>con1</a:t>
            </a:r>
            <a:r>
              <a:rPr lang="en-US" b="1" dirty="0">
                <a:solidFill>
                  <a:srgbClr val="C00000"/>
                </a:solidFill>
              </a:rPr>
              <a:t>.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2338</TotalTime>
  <Words>496</Words>
  <Application>Microsoft Office PowerPoint</Application>
  <PresentationFormat>On-screen Show (4:3)</PresentationFormat>
  <Paragraphs>165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SWITCHED MODE RECTIFIER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SWITCHED MODE RECTIFIER</dc:title>
  <dc:creator>user</dc:creator>
  <cp:lastModifiedBy>MOHAMEDN NADIR N</cp:lastModifiedBy>
  <cp:revision>115</cp:revision>
  <dcterms:created xsi:type="dcterms:W3CDTF">2006-08-16T00:00:00Z</dcterms:created>
  <dcterms:modified xsi:type="dcterms:W3CDTF">2023-04-15T12:31:31Z</dcterms:modified>
</cp:coreProperties>
</file>