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58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 /><Relationship Id="rId3" Type="http://schemas.openxmlformats.org/officeDocument/2006/relationships/image" Target="../media/image8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7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0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7384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Chopper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586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Power flow takes place from a Fixed voltage DC source to Variable voltage DC load</a:t>
            </a:r>
          </a:p>
          <a:p>
            <a:pPr algn="l"/>
            <a:endParaRPr lang="en-US" dirty="0">
              <a:solidFill>
                <a:srgbClr val="00B05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Choppers are Classified on the basis of operating quadrants of V</a:t>
            </a:r>
            <a:r>
              <a:rPr lang="en-US" b="1" baseline="-25000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C00000"/>
                </a:solidFill>
              </a:rPr>
              <a:t> – I</a:t>
            </a:r>
            <a:r>
              <a:rPr lang="en-US" b="1" baseline="-25000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C00000"/>
                </a:solidFill>
              </a:rPr>
              <a:t> plane</a:t>
            </a: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o</a:t>
            </a:r>
            <a:r>
              <a:rPr lang="en-US" b="1" dirty="0">
                <a:solidFill>
                  <a:srgbClr val="00B050"/>
                </a:solidFill>
              </a:rPr>
              <a:t> – Average output voltage</a:t>
            </a: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I</a:t>
            </a:r>
            <a:r>
              <a:rPr lang="en-US" b="1" baseline="-25000" dirty="0">
                <a:solidFill>
                  <a:srgbClr val="00B050"/>
                </a:solidFill>
              </a:rPr>
              <a:t>o</a:t>
            </a:r>
            <a:r>
              <a:rPr lang="en-US" b="1" dirty="0">
                <a:solidFill>
                  <a:srgbClr val="00B050"/>
                </a:solidFill>
              </a:rPr>
              <a:t> – Average output current </a:t>
            </a:r>
          </a:p>
          <a:p>
            <a:pPr algn="l"/>
            <a:endParaRPr lang="en-US" b="1" dirty="0">
              <a:solidFill>
                <a:srgbClr val="00B050"/>
              </a:solidFill>
            </a:endParaRPr>
          </a:p>
          <a:p>
            <a:pPr algn="l"/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9512" y="1879569"/>
            <a:ext cx="2575726" cy="21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504" y="4606385"/>
            <a:ext cx="1901715" cy="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0859" y="3968049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841" y="1976969"/>
            <a:ext cx="493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3716" y="3477802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871606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0479" y="3044484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63173" y="2082332"/>
            <a:ext cx="1602696" cy="1471037"/>
            <a:chOff x="5868144" y="1556792"/>
            <a:chExt cx="1602696" cy="147103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868144" y="1700808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8144" y="1556792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048164" y="1700808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61726" y="2189026"/>
              <a:ext cx="572875" cy="12147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41" name="Group 40"/>
            <p:cNvGrpSpPr/>
            <p:nvPr/>
          </p:nvGrpSpPr>
          <p:grpSpPr>
            <a:xfrm rot="5400000">
              <a:off x="6483857" y="2040845"/>
              <a:ext cx="600778" cy="1373189"/>
              <a:chOff x="7997624" y="3466895"/>
              <a:chExt cx="600778" cy="137318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8377551" y="4579219"/>
                <a:ext cx="10873" cy="26086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7997624" y="3466895"/>
                <a:ext cx="600778" cy="1112324"/>
                <a:chOff x="7997624" y="3466895"/>
                <a:chExt cx="600778" cy="1112324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rot="16200000" flipH="1">
                  <a:off x="7744007" y="3720512"/>
                  <a:ext cx="5072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16200000" flipH="1">
                  <a:off x="8189807" y="4154972"/>
                  <a:ext cx="386361" cy="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extBox 55"/>
          <p:cNvSpPr txBox="1"/>
          <p:nvPr/>
        </p:nvSpPr>
        <p:spPr>
          <a:xfrm>
            <a:off x="789157" y="1879569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6524" y="2585507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42398" y="3250730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566903" y="1901441"/>
            <a:ext cx="398313" cy="1053385"/>
            <a:chOff x="8200089" y="4025278"/>
            <a:chExt cx="398313" cy="105338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8200089" y="4025278"/>
              <a:ext cx="398313" cy="553941"/>
              <a:chOff x="8200089" y="4025278"/>
              <a:chExt cx="398313" cy="55394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8388424" y="4025278"/>
                <a:ext cx="0" cy="33521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2977405" y="219557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D</a:t>
            </a:r>
            <a:r>
              <a:rPr lang="en-US" sz="2000" baseline="-25000" dirty="0" err="1">
                <a:solidFill>
                  <a:srgbClr val="00B050"/>
                </a:solidFill>
              </a:rPr>
              <a:t>f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88686" y="1891669"/>
            <a:ext cx="0" cy="14518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049498" y="1877514"/>
            <a:ext cx="398313" cy="1053385"/>
            <a:chOff x="5148064" y="1844634"/>
            <a:chExt cx="398313" cy="1053385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844634"/>
              <a:ext cx="398313" cy="1053385"/>
              <a:chOff x="8200089" y="4025278"/>
              <a:chExt cx="398313" cy="1053385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8388424" y="4579219"/>
                <a:ext cx="0" cy="499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6200000">
            <a:off x="897387" y="3028865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782139" y="3535409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23112" y="260648"/>
            <a:ext cx="7297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 large value of </a:t>
            </a:r>
            <a:r>
              <a:rPr lang="en-US" sz="2400" b="1" dirty="0" err="1">
                <a:solidFill>
                  <a:srgbClr val="0070C0"/>
                </a:solidFill>
              </a:rPr>
              <a:t>R</a:t>
            </a:r>
            <a:r>
              <a:rPr lang="en-US" sz="2400" b="1" baseline="-25000" dirty="0" err="1">
                <a:solidFill>
                  <a:srgbClr val="0070C0"/>
                </a:solidFill>
              </a:rPr>
              <a:t>f</a:t>
            </a:r>
            <a:r>
              <a:rPr lang="en-US" sz="2400" b="1" dirty="0">
                <a:solidFill>
                  <a:srgbClr val="0070C0"/>
                </a:solidFill>
              </a:rPr>
              <a:t> is connected to reduce the voltage across C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to V</a:t>
            </a:r>
            <a:r>
              <a:rPr lang="en-US" sz="2400" b="1" baseline="-25000" dirty="0">
                <a:solidFill>
                  <a:srgbClr val="0070C0"/>
                </a:solidFill>
              </a:rPr>
              <a:t>in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342398" y="2279679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24180" y="2162636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4286" y="2376958"/>
            <a:ext cx="100811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38199" y="2360221"/>
            <a:ext cx="14673" cy="11535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68" y="3684138"/>
            <a:ext cx="62877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Connector 94"/>
          <p:cNvCxnSpPr/>
          <p:nvPr/>
        </p:nvCxnSpPr>
        <p:spPr>
          <a:xfrm flipH="1">
            <a:off x="347321" y="4101358"/>
            <a:ext cx="7338" cy="5112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07026" y="3660993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R</a:t>
            </a:r>
            <a:r>
              <a:rPr lang="en-US" sz="2000" baseline="-25000" dirty="0" err="1">
                <a:solidFill>
                  <a:srgbClr val="00B050"/>
                </a:solidFill>
              </a:rPr>
              <a:t>f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3485985">
            <a:off x="686790" y="2275927"/>
            <a:ext cx="181984" cy="126914"/>
          </a:xfrm>
          <a:custGeom>
            <a:avLst/>
            <a:gdLst>
              <a:gd name="connsiteX0" fmla="*/ 509210 w 509210"/>
              <a:gd name="connsiteY0" fmla="*/ 93546 h 418988"/>
              <a:gd name="connsiteX1" fmla="*/ 3600 w 509210"/>
              <a:gd name="connsiteY1" fmla="*/ 18242 h 418988"/>
              <a:gd name="connsiteX2" fmla="*/ 283299 w 509210"/>
              <a:gd name="connsiteY2" fmla="*/ 394760 h 418988"/>
              <a:gd name="connsiteX3" fmla="*/ 294057 w 509210"/>
              <a:gd name="connsiteY3" fmla="*/ 384002 h 418988"/>
              <a:gd name="connsiteX4" fmla="*/ 261784 w 509210"/>
              <a:gd name="connsiteY4" fmla="*/ 405517 h 418988"/>
              <a:gd name="connsiteX5" fmla="*/ 283299 w 509210"/>
              <a:gd name="connsiteY5" fmla="*/ 405517 h 41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210" h="418988">
                <a:moveTo>
                  <a:pt x="509210" y="93546"/>
                </a:moveTo>
                <a:cubicBezTo>
                  <a:pt x="275231" y="30793"/>
                  <a:pt x="41252" y="-31960"/>
                  <a:pt x="3600" y="18242"/>
                </a:cubicBezTo>
                <a:cubicBezTo>
                  <a:pt x="-34052" y="68444"/>
                  <a:pt x="234890" y="333800"/>
                  <a:pt x="283299" y="394760"/>
                </a:cubicBezTo>
                <a:cubicBezTo>
                  <a:pt x="331708" y="455720"/>
                  <a:pt x="297643" y="382209"/>
                  <a:pt x="294057" y="384002"/>
                </a:cubicBezTo>
                <a:cubicBezTo>
                  <a:pt x="290471" y="385795"/>
                  <a:pt x="263577" y="401931"/>
                  <a:pt x="261784" y="405517"/>
                </a:cubicBezTo>
                <a:cubicBezTo>
                  <a:pt x="259991" y="409103"/>
                  <a:pt x="271645" y="407310"/>
                  <a:pt x="283299" y="405517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320378" y="2364015"/>
            <a:ext cx="401270" cy="261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76886" y="2364015"/>
            <a:ext cx="401270" cy="261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9512" y="1879569"/>
            <a:ext cx="2575726" cy="21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504" y="4606385"/>
            <a:ext cx="1901715" cy="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0859" y="3968049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841" y="1976969"/>
            <a:ext cx="493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3716" y="3477802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871606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0479" y="3044484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63173" y="2082332"/>
            <a:ext cx="1602696" cy="1471037"/>
            <a:chOff x="5868144" y="1556792"/>
            <a:chExt cx="1602696" cy="147103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868144" y="1700808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8144" y="1556792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048164" y="1700808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61726" y="2189026"/>
              <a:ext cx="572875" cy="12147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41" name="Group 40"/>
            <p:cNvGrpSpPr/>
            <p:nvPr/>
          </p:nvGrpSpPr>
          <p:grpSpPr>
            <a:xfrm rot="5400000">
              <a:off x="6483857" y="2040845"/>
              <a:ext cx="600778" cy="1373189"/>
              <a:chOff x="7997624" y="3466895"/>
              <a:chExt cx="600778" cy="137318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8377551" y="4579219"/>
                <a:ext cx="10873" cy="26086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7997624" y="3466895"/>
                <a:ext cx="600778" cy="1112324"/>
                <a:chOff x="7997624" y="3466895"/>
                <a:chExt cx="600778" cy="1112324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rot="16200000" flipH="1">
                  <a:off x="7744007" y="3720512"/>
                  <a:ext cx="5072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16200000" flipH="1">
                  <a:off x="8189807" y="4154972"/>
                  <a:ext cx="386361" cy="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extBox 55"/>
          <p:cNvSpPr txBox="1"/>
          <p:nvPr/>
        </p:nvSpPr>
        <p:spPr>
          <a:xfrm>
            <a:off x="789157" y="1879569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6524" y="2585507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42398" y="3250730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566903" y="1901441"/>
            <a:ext cx="398313" cy="1053385"/>
            <a:chOff x="8200089" y="4025278"/>
            <a:chExt cx="398313" cy="105338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8200089" y="4025278"/>
              <a:ext cx="398313" cy="553941"/>
              <a:chOff x="8200089" y="4025278"/>
              <a:chExt cx="398313" cy="55394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8388424" y="4025278"/>
                <a:ext cx="0" cy="33521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2977405" y="219557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D</a:t>
            </a:r>
            <a:r>
              <a:rPr lang="en-US" sz="2000" baseline="-25000" dirty="0" err="1">
                <a:solidFill>
                  <a:srgbClr val="00B050"/>
                </a:solidFill>
              </a:rPr>
              <a:t>f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88686" y="1891669"/>
            <a:ext cx="0" cy="14518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049498" y="1877514"/>
            <a:ext cx="398313" cy="1053385"/>
            <a:chOff x="5148064" y="1844634"/>
            <a:chExt cx="398313" cy="1053385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844634"/>
              <a:ext cx="398313" cy="1053385"/>
              <a:chOff x="8200089" y="4025278"/>
              <a:chExt cx="398313" cy="1053385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8388424" y="4579219"/>
                <a:ext cx="0" cy="499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6200000">
            <a:off x="897387" y="3028865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782139" y="3535409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07026" y="260648"/>
                <a:ext cx="7333326" cy="90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Duration in which T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remains reverse biased is given by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t</a:t>
                </a:r>
                <a:r>
                  <a:rPr lang="en-US" sz="2400" b="1" baseline="-25000" dirty="0" err="1">
                    <a:solidFill>
                      <a:srgbClr val="FF0000"/>
                    </a:solidFill>
                  </a:rPr>
                  <a:t>c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=  (</a:t>
                </a:r>
                <a:r>
                  <a:rPr lang="el-GR" sz="2400" b="1" dirty="0">
                    <a:solidFill>
                      <a:srgbClr val="FF0000"/>
                    </a:solidFill>
                  </a:rPr>
                  <a:t>π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-2</a:t>
                </a:r>
                <a:r>
                  <a:rPr lang="el-GR" sz="2400" b="1" dirty="0">
                    <a:solidFill>
                      <a:srgbClr val="FF0000"/>
                    </a:solidFill>
                  </a:rPr>
                  <a:t>θ</a:t>
                </a:r>
                <a:r>
                  <a:rPr lang="en-US" sz="2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)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𝑪</m:t>
                        </m:r>
                      </m:e>
                    </m:rad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6" y="260648"/>
                <a:ext cx="7333326" cy="908903"/>
              </a:xfrm>
              <a:prstGeom prst="rect">
                <a:avLst/>
              </a:prstGeom>
              <a:blipFill rotWithShape="1">
                <a:blip r:embed="rId3"/>
                <a:stretch>
                  <a:fillRect l="-1330" t="-5369" b="-1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/>
          <p:cNvCxnSpPr/>
          <p:nvPr/>
        </p:nvCxnSpPr>
        <p:spPr>
          <a:xfrm>
            <a:off x="1342398" y="2279679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24180" y="2162636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4286" y="2376958"/>
            <a:ext cx="100811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38199" y="2360221"/>
            <a:ext cx="14673" cy="11535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68" y="3684138"/>
            <a:ext cx="62877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Connector 94"/>
          <p:cNvCxnSpPr/>
          <p:nvPr/>
        </p:nvCxnSpPr>
        <p:spPr>
          <a:xfrm flipH="1">
            <a:off x="347321" y="4101358"/>
            <a:ext cx="7338" cy="5112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07026" y="3660993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R</a:t>
            </a:r>
            <a:r>
              <a:rPr lang="en-US" sz="2000" baseline="-25000" dirty="0" err="1">
                <a:solidFill>
                  <a:srgbClr val="00B050"/>
                </a:solidFill>
              </a:rPr>
              <a:t>f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3485985">
            <a:off x="686790" y="2275927"/>
            <a:ext cx="181984" cy="126914"/>
          </a:xfrm>
          <a:custGeom>
            <a:avLst/>
            <a:gdLst>
              <a:gd name="connsiteX0" fmla="*/ 509210 w 509210"/>
              <a:gd name="connsiteY0" fmla="*/ 93546 h 418988"/>
              <a:gd name="connsiteX1" fmla="*/ 3600 w 509210"/>
              <a:gd name="connsiteY1" fmla="*/ 18242 h 418988"/>
              <a:gd name="connsiteX2" fmla="*/ 283299 w 509210"/>
              <a:gd name="connsiteY2" fmla="*/ 394760 h 418988"/>
              <a:gd name="connsiteX3" fmla="*/ 294057 w 509210"/>
              <a:gd name="connsiteY3" fmla="*/ 384002 h 418988"/>
              <a:gd name="connsiteX4" fmla="*/ 261784 w 509210"/>
              <a:gd name="connsiteY4" fmla="*/ 405517 h 418988"/>
              <a:gd name="connsiteX5" fmla="*/ 283299 w 509210"/>
              <a:gd name="connsiteY5" fmla="*/ 405517 h 41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210" h="418988">
                <a:moveTo>
                  <a:pt x="509210" y="93546"/>
                </a:moveTo>
                <a:cubicBezTo>
                  <a:pt x="275231" y="30793"/>
                  <a:pt x="41252" y="-31960"/>
                  <a:pt x="3600" y="18242"/>
                </a:cubicBezTo>
                <a:cubicBezTo>
                  <a:pt x="-34052" y="68444"/>
                  <a:pt x="234890" y="333800"/>
                  <a:pt x="283299" y="394760"/>
                </a:cubicBezTo>
                <a:cubicBezTo>
                  <a:pt x="331708" y="455720"/>
                  <a:pt x="297643" y="382209"/>
                  <a:pt x="294057" y="384002"/>
                </a:cubicBezTo>
                <a:cubicBezTo>
                  <a:pt x="290471" y="385795"/>
                  <a:pt x="263577" y="401931"/>
                  <a:pt x="261784" y="405517"/>
                </a:cubicBezTo>
                <a:cubicBezTo>
                  <a:pt x="259991" y="409103"/>
                  <a:pt x="271645" y="407310"/>
                  <a:pt x="283299" y="405517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320378" y="2364015"/>
            <a:ext cx="401270" cy="261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76886" y="2364015"/>
            <a:ext cx="401270" cy="261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70365" y="4463049"/>
            <a:ext cx="537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Maximum voltage that comes across T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and T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 is the voltage across C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64064" y="5449726"/>
            <a:ext cx="537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voltage rating of both  T</a:t>
            </a:r>
            <a:r>
              <a:rPr lang="en-US" sz="2400" b="1" baseline="-25000" dirty="0">
                <a:solidFill>
                  <a:srgbClr val="7030A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 and T</a:t>
            </a:r>
            <a:r>
              <a:rPr lang="en-US" sz="2400" b="1" baseline="-25000" dirty="0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 is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613435" y="5949280"/>
                <a:ext cx="236977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𝒊𝒏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   </m:t>
                        </m:r>
                      </m:sub>
                    </m:sSub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ea typeface="Cambria Math"/>
                  </a:rPr>
                  <a:t> </a:t>
                </a: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35" y="5949280"/>
                <a:ext cx="2369779" cy="8438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536267" y="1194135"/>
                <a:ext cx="272038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7" y="1194135"/>
                <a:ext cx="2720386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3618992" y="2079624"/>
            <a:ext cx="566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For  given values of L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, C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, V</a:t>
            </a:r>
            <a:r>
              <a:rPr lang="en-US" sz="2400" b="1" baseline="-25000" dirty="0">
                <a:solidFill>
                  <a:srgbClr val="00B050"/>
                </a:solidFill>
              </a:rPr>
              <a:t>in</a:t>
            </a:r>
            <a:r>
              <a:rPr lang="en-US" sz="2400" b="1" dirty="0">
                <a:solidFill>
                  <a:srgbClr val="00B050"/>
                </a:solidFill>
              </a:rPr>
              <a:t> and device turn off time 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b="1" baseline="-25000" dirty="0" err="1">
                <a:solidFill>
                  <a:srgbClr val="00B050"/>
                </a:solidFill>
              </a:rPr>
              <a:t>q</a:t>
            </a:r>
            <a:r>
              <a:rPr lang="en-US" sz="2400" b="1" dirty="0">
                <a:solidFill>
                  <a:srgbClr val="00B050"/>
                </a:solidFill>
              </a:rPr>
              <a:t>,  there is a limit on the magnitude of load current I</a:t>
            </a:r>
            <a:r>
              <a:rPr lang="en-US" sz="2400" b="1" baseline="-25000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 for successful commutation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-51725" y="5218893"/>
            <a:ext cx="339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Peak current rating of T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is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41013" y="6165304"/>
            <a:ext cx="339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Peak current rating of T</a:t>
            </a:r>
            <a:r>
              <a:rPr lang="en-US" sz="2400" b="1" baseline="-25000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C00000"/>
                </a:solidFill>
              </a:rPr>
              <a:t> is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022517" y="6286799"/>
                <a:ext cx="1114643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B05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b="1" baseline="-25000" dirty="0">
                        <a:solidFill>
                          <a:srgbClr val="00B05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="1" i="0" baseline="-25000" dirty="0" smtClean="0">
                        <a:solidFill>
                          <a:srgbClr val="00B05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B050"/>
                        </a:solidFill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b="1" dirty="0">
                    <a:solidFill>
                      <a:srgbClr val="00B050"/>
                    </a:solidFill>
                    <a:ea typeface="Cambria Math"/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517" y="6286799"/>
                <a:ext cx="1114643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59202" y="5526663"/>
                <a:ext cx="1114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b="1" i="0" baseline="-25000" dirty="0" smtClean="0">
                          <a:solidFill>
                            <a:srgbClr val="00B050"/>
                          </a:solidFill>
                        </a:rPr>
                        <m:t>0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02" y="5526663"/>
                <a:ext cx="11146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0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88" grpId="0"/>
      <p:bldP spid="89" grpId="0"/>
      <p:bldP spid="90" grpId="0"/>
      <p:bldP spid="91" grpId="0"/>
      <p:bldP spid="92" grpId="0"/>
      <p:bldP spid="93" grpId="0"/>
      <p:bldP spid="97" grpId="0"/>
      <p:bldP spid="98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9172128" cy="6477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2. 	</a:t>
            </a:r>
            <a:r>
              <a:rPr lang="en-US" sz="2800" b="1" u="sng" dirty="0">
                <a:solidFill>
                  <a:srgbClr val="00B050"/>
                </a:solidFill>
              </a:rPr>
              <a:t>Type A Chopper with voltage commutated  </a:t>
            </a:r>
            <a:r>
              <a:rPr lang="en-US" sz="2800" b="1" u="sng" dirty="0" err="1">
                <a:solidFill>
                  <a:srgbClr val="00B050"/>
                </a:solidFill>
              </a:rPr>
              <a:t>Thyristor</a:t>
            </a:r>
            <a:endParaRPr lang="en-US" sz="2800" b="1" u="sng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1023" y="1124744"/>
            <a:ext cx="1629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560" y="4600201"/>
            <a:ext cx="1397659" cy="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0257" y="3934830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40240" y="1033354"/>
            <a:ext cx="49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89776" y="3304576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484784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380479" y="3044484"/>
            <a:ext cx="549" cy="5020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66435" y="1864723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6435" y="1720707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56237" y="1774813"/>
            <a:ext cx="0" cy="7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4007" y="2346790"/>
            <a:ext cx="572875" cy="12147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82982" y="2590863"/>
            <a:ext cx="398313" cy="1010289"/>
            <a:chOff x="8200089" y="3961792"/>
            <a:chExt cx="398313" cy="1010289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8388424" y="4579219"/>
              <a:ext cx="1" cy="3928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8200089" y="3961792"/>
              <a:ext cx="398313" cy="617427"/>
              <a:chOff x="8200089" y="3961792"/>
              <a:chExt cx="398313" cy="61742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8189807" y="4154972"/>
                <a:ext cx="386361" cy="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789157" y="155679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0828" y="2190753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6409" y="3192291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049498" y="1104438"/>
            <a:ext cx="398313" cy="1826461"/>
            <a:chOff x="5148064" y="1071558"/>
            <a:chExt cx="398313" cy="1826461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071558"/>
              <a:ext cx="398313" cy="1826461"/>
              <a:chOff x="8200089" y="4025278"/>
              <a:chExt cx="398313" cy="1826461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10800000" flipH="1" flipV="1">
                <a:off x="8388424" y="4579218"/>
                <a:ext cx="21644" cy="12725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1160178" y="2464332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1507097" y="2675152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11828" y="88509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is the main </a:t>
            </a:r>
            <a:r>
              <a:rPr lang="en-US" sz="2400" b="1" dirty="0" err="1">
                <a:solidFill>
                  <a:srgbClr val="0070C0"/>
                </a:solidFill>
              </a:rPr>
              <a:t>Thyristor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23715" y="1308194"/>
            <a:ext cx="5440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Energy for commutation is stored in the capacitor and inductor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499188" y="2456811"/>
            <a:ext cx="532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is commutated when </a:t>
            </a:r>
            <a:r>
              <a:rPr lang="en-US" sz="2400" b="1" dirty="0">
                <a:solidFill>
                  <a:srgbClr val="00B050"/>
                </a:solidFill>
              </a:rPr>
              <a:t> the auxiliary </a:t>
            </a:r>
            <a:r>
              <a:rPr lang="en-US" sz="2400" b="1" dirty="0" err="1">
                <a:solidFill>
                  <a:srgbClr val="00B050"/>
                </a:solidFill>
              </a:rPr>
              <a:t>Thyristor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is turned 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34865" y="4819006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is on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is charged to -V</a:t>
            </a:r>
            <a:r>
              <a:rPr lang="en-US" sz="2400" b="1" baseline="-25000" dirty="0">
                <a:solidFill>
                  <a:srgbClr val="0070C0"/>
                </a:solidFill>
              </a:rPr>
              <a:t>in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628016" y="407332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Initial Condition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4865" y="578257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baseline="-25000" dirty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 is gated to turn off T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342398" y="1196752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01488" y="1104438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0444" y="3573016"/>
            <a:ext cx="15551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17943" y="2129578"/>
            <a:ext cx="6244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47588" y="1415811"/>
            <a:ext cx="4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c</a:t>
            </a:r>
            <a:endParaRPr lang="en-US" baseline="-25000" dirty="0"/>
          </a:p>
          <a:p>
            <a:r>
              <a:rPr lang="en-US" dirty="0"/>
              <a:t>_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344149" y="1076815"/>
            <a:ext cx="0" cy="7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/>
      <p:bldP spid="117" grpId="0"/>
      <p:bldP spid="118" grpId="0"/>
      <p:bldP spid="119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9172128" cy="6477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Mode 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1023" y="1124744"/>
            <a:ext cx="1629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560" y="4600201"/>
            <a:ext cx="1397659" cy="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0257" y="3934830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40240" y="1033354"/>
            <a:ext cx="49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89776" y="3304576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484784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380479" y="3044484"/>
            <a:ext cx="549" cy="5020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66435" y="1864723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6435" y="1720707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56237" y="1774813"/>
            <a:ext cx="0" cy="7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4007" y="2346790"/>
            <a:ext cx="572875" cy="12147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82982" y="2590863"/>
            <a:ext cx="398313" cy="1010289"/>
            <a:chOff x="8200089" y="3961792"/>
            <a:chExt cx="398313" cy="1010289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8388424" y="4579219"/>
              <a:ext cx="1" cy="3928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8200089" y="3961792"/>
              <a:ext cx="398313" cy="617427"/>
              <a:chOff x="8200089" y="3961792"/>
              <a:chExt cx="398313" cy="61742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8189807" y="4154972"/>
                <a:ext cx="386361" cy="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789157" y="155679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0828" y="2190753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6409" y="3192291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049498" y="1104438"/>
            <a:ext cx="398313" cy="1826461"/>
            <a:chOff x="5148064" y="1071558"/>
            <a:chExt cx="398313" cy="1826461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071558"/>
              <a:ext cx="398313" cy="1826461"/>
              <a:chOff x="8200089" y="4025278"/>
              <a:chExt cx="398313" cy="1826461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10800000" flipH="1" flipV="1">
                <a:off x="8388424" y="4579218"/>
                <a:ext cx="21644" cy="12725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1160178" y="2464332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1507097" y="2675152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26459" y="40466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baseline="-25000" dirty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 is gated to turn off T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342398" y="1196752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01488" y="1104438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0444" y="3573016"/>
            <a:ext cx="15551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17943" y="2129578"/>
            <a:ext cx="6244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47588" y="1415811"/>
            <a:ext cx="4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c</a:t>
            </a:r>
            <a:endParaRPr lang="en-US" baseline="-25000" dirty="0"/>
          </a:p>
          <a:p>
            <a:r>
              <a:rPr lang="en-US" dirty="0"/>
              <a:t>_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344149" y="1076815"/>
            <a:ext cx="0" cy="7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75855" y="1043031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is instantaneously turned  off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93588" y="1864723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Load current flows through C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 and T</a:t>
            </a:r>
            <a:r>
              <a:rPr lang="en-US" sz="2400" b="1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67141" y="2622880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baseline="-25000" dirty="0">
                <a:solidFill>
                  <a:srgbClr val="0070C0"/>
                </a:solidFill>
              </a:rPr>
              <a:t>c1</a:t>
            </a:r>
            <a:r>
              <a:rPr lang="en-US" sz="2400" b="1" dirty="0">
                <a:solidFill>
                  <a:srgbClr val="0070C0"/>
                </a:solidFill>
              </a:rPr>
              <a:t> changes linearly from –V</a:t>
            </a:r>
            <a:r>
              <a:rPr lang="en-US" sz="2400" b="1" baseline="-25000" dirty="0">
                <a:solidFill>
                  <a:srgbClr val="0070C0"/>
                </a:solidFill>
              </a:rPr>
              <a:t>in</a:t>
            </a:r>
            <a:r>
              <a:rPr lang="en-US" sz="2400" b="1" dirty="0">
                <a:solidFill>
                  <a:srgbClr val="0070C0"/>
                </a:solidFill>
              </a:rPr>
              <a:t> to +V</a:t>
            </a:r>
            <a:r>
              <a:rPr lang="en-US" sz="2400" b="1" baseline="-25000" dirty="0">
                <a:solidFill>
                  <a:srgbClr val="0070C0"/>
                </a:solidFill>
              </a:rPr>
              <a:t>in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99993" y="3618472"/>
            <a:ext cx="464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</a:t>
            </a:r>
            <a:r>
              <a:rPr lang="en-US" sz="2400" b="1" baseline="-25000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 jumps to 2V</a:t>
            </a:r>
            <a:r>
              <a:rPr lang="en-US" sz="2400" b="1" baseline="-25000" dirty="0">
                <a:solidFill>
                  <a:srgbClr val="00B050"/>
                </a:solidFill>
              </a:rPr>
              <a:t>in</a:t>
            </a:r>
            <a:r>
              <a:rPr lang="en-US" sz="2400" b="1" dirty="0">
                <a:solidFill>
                  <a:srgbClr val="00B050"/>
                </a:solidFill>
              </a:rPr>
              <a:t> and decreases to 0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89776" y="4588173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Duration of mode 1 is t</a:t>
            </a:r>
            <a:r>
              <a:rPr lang="en-US" sz="2400" b="1" baseline="-25000" dirty="0">
                <a:solidFill>
                  <a:srgbClr val="C00000"/>
                </a:solidFill>
              </a:rPr>
              <a:t>1 </a:t>
            </a:r>
            <a:r>
              <a:rPr lang="en-US" sz="2400" b="1" dirty="0">
                <a:solidFill>
                  <a:srgbClr val="C00000"/>
                </a:solidFill>
              </a:rPr>
              <a:t>=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11110" y="5056633"/>
            <a:ext cx="150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2V</a:t>
            </a:r>
            <a:r>
              <a:rPr lang="en-US" sz="2400" b="1" baseline="-25000" dirty="0">
                <a:solidFill>
                  <a:srgbClr val="C00000"/>
                </a:solidFill>
              </a:rPr>
              <a:t>in</a:t>
            </a:r>
            <a:r>
              <a:rPr lang="en-US" sz="2400" b="1" dirty="0">
                <a:solidFill>
                  <a:srgbClr val="C00000"/>
                </a:solidFill>
              </a:rPr>
              <a:t>C/I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10828" y="5518298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Turn off time 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b="1" baseline="-25000" dirty="0" err="1">
                <a:solidFill>
                  <a:srgbClr val="00B050"/>
                </a:solidFill>
              </a:rPr>
              <a:t>q</a:t>
            </a:r>
            <a:r>
              <a:rPr lang="en-US" sz="2400" b="1" dirty="0">
                <a:solidFill>
                  <a:srgbClr val="00B050"/>
                </a:solidFill>
              </a:rPr>
              <a:t> of T</a:t>
            </a:r>
            <a:r>
              <a:rPr lang="en-US" sz="2400" b="1" baseline="-25000" dirty="0">
                <a:solidFill>
                  <a:srgbClr val="00B050"/>
                </a:solidFill>
              </a:rPr>
              <a:t>1 </a:t>
            </a:r>
            <a:r>
              <a:rPr lang="en-US" sz="2400" b="1" dirty="0">
                <a:solidFill>
                  <a:srgbClr val="00B050"/>
                </a:solidFill>
              </a:rPr>
              <a:t>must be less than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35295" y="5562227"/>
            <a:ext cx="272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/2  =  </a:t>
            </a:r>
            <a:r>
              <a:rPr lang="en-US" sz="2400" b="1" baseline="-250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in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/I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60805" y="6237312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At the end of this mode V</a:t>
            </a:r>
            <a:r>
              <a:rPr lang="en-US" sz="2400" b="1" baseline="-25000" dirty="0">
                <a:solidFill>
                  <a:srgbClr val="0070C0"/>
                </a:solidFill>
              </a:rPr>
              <a:t>D1   </a:t>
            </a:r>
            <a:r>
              <a:rPr lang="en-US" sz="2400" b="1" dirty="0">
                <a:solidFill>
                  <a:srgbClr val="0070C0"/>
                </a:solidFill>
              </a:rPr>
              <a:t>is zero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73" grpId="0"/>
      <p:bldP spid="75" grpId="0"/>
      <p:bldP spid="76" grpId="0"/>
      <p:bldP spid="77" grpId="0"/>
      <p:bldP spid="89" grpId="0"/>
      <p:bldP spid="90" grpId="0"/>
      <p:bldP spid="91" grpId="0"/>
      <p:bldP spid="92" grpId="0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9172128" cy="6477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Mode 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1023" y="1124744"/>
            <a:ext cx="1629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560" y="4600201"/>
            <a:ext cx="1397659" cy="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0257" y="3934830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40240" y="1033354"/>
            <a:ext cx="49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89776" y="3304576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484784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380479" y="3044484"/>
            <a:ext cx="549" cy="5020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66435" y="1864723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6435" y="1720707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56237" y="1774813"/>
            <a:ext cx="0" cy="7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4007" y="2346790"/>
            <a:ext cx="572875" cy="12147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82982" y="2590863"/>
            <a:ext cx="398313" cy="1010289"/>
            <a:chOff x="8200089" y="3961792"/>
            <a:chExt cx="398313" cy="1010289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8388424" y="4579219"/>
              <a:ext cx="1" cy="3928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8200089" y="3961792"/>
              <a:ext cx="398313" cy="617427"/>
              <a:chOff x="8200089" y="3961792"/>
              <a:chExt cx="398313" cy="61742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8189807" y="4154972"/>
                <a:ext cx="386361" cy="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789157" y="155679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0828" y="2190753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6409" y="3192291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049498" y="1104438"/>
            <a:ext cx="398313" cy="1826461"/>
            <a:chOff x="5148064" y="1071558"/>
            <a:chExt cx="398313" cy="1826461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071558"/>
              <a:ext cx="398313" cy="1826461"/>
              <a:chOff x="8200089" y="4025278"/>
              <a:chExt cx="398313" cy="1826461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10800000" flipH="1" flipV="1">
                <a:off x="8388424" y="4579218"/>
                <a:ext cx="21644" cy="12725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1160178" y="2464332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1507097" y="2675152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26459" y="40466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 is on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342398" y="1196752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01488" y="1104438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0444" y="3573016"/>
            <a:ext cx="15551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17943" y="2129578"/>
            <a:ext cx="6244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47588" y="1415811"/>
            <a:ext cx="4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c</a:t>
            </a:r>
            <a:endParaRPr lang="en-US" baseline="-25000" dirty="0"/>
          </a:p>
          <a:p>
            <a:r>
              <a:rPr lang="en-US" dirty="0"/>
              <a:t>_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344149" y="1076815"/>
            <a:ext cx="0" cy="7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75855" y="1043031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baseline="-25000" dirty="0">
                <a:solidFill>
                  <a:srgbClr val="0070C0"/>
                </a:solidFill>
              </a:rPr>
              <a:t>0</a:t>
            </a:r>
            <a:r>
              <a:rPr lang="en-US" sz="2400" b="1" dirty="0">
                <a:solidFill>
                  <a:srgbClr val="0070C0"/>
                </a:solidFill>
              </a:rPr>
              <a:t> is zero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31655" y="1953052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This mode begins when T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 is gated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96274" y="3058364"/>
            <a:ext cx="6120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</a:t>
            </a:r>
            <a:r>
              <a:rPr lang="en-US" sz="2400" b="1" baseline="-25000" dirty="0">
                <a:solidFill>
                  <a:srgbClr val="00B050"/>
                </a:solidFill>
              </a:rPr>
              <a:t>c1</a:t>
            </a:r>
            <a:r>
              <a:rPr lang="en-US" sz="2400" b="1" dirty="0">
                <a:solidFill>
                  <a:srgbClr val="00B050"/>
                </a:solidFill>
              </a:rPr>
              <a:t> changes </a:t>
            </a:r>
            <a:r>
              <a:rPr lang="en-US" sz="2400" b="1" dirty="0" err="1">
                <a:solidFill>
                  <a:srgbClr val="00B050"/>
                </a:solidFill>
              </a:rPr>
              <a:t>sinusoidally</a:t>
            </a:r>
            <a:r>
              <a:rPr lang="en-US" sz="2400" b="1" dirty="0">
                <a:solidFill>
                  <a:srgbClr val="00B050"/>
                </a:solidFill>
              </a:rPr>
              <a:t> from +V</a:t>
            </a:r>
            <a:r>
              <a:rPr lang="en-US" sz="2400" b="1" baseline="-25000" dirty="0">
                <a:solidFill>
                  <a:srgbClr val="00B050"/>
                </a:solidFill>
              </a:rPr>
              <a:t>in</a:t>
            </a:r>
            <a:r>
              <a:rPr lang="en-US" sz="2400" b="1" dirty="0">
                <a:solidFill>
                  <a:srgbClr val="00B050"/>
                </a:solidFill>
              </a:rPr>
              <a:t> to - V</a:t>
            </a:r>
            <a:r>
              <a:rPr lang="en-US" sz="2400" b="1" baseline="-25000" dirty="0">
                <a:solidFill>
                  <a:srgbClr val="00B050"/>
                </a:solidFill>
              </a:rPr>
              <a:t>in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66962" y="1012105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baseline="-25000" dirty="0">
                <a:solidFill>
                  <a:srgbClr val="0070C0"/>
                </a:solidFill>
              </a:rPr>
              <a:t>0</a:t>
            </a:r>
            <a:r>
              <a:rPr lang="en-US" sz="2400" b="1" dirty="0">
                <a:solidFill>
                  <a:srgbClr val="0070C0"/>
                </a:solidFill>
              </a:rPr>
              <a:t> is I</a:t>
            </a:r>
            <a:r>
              <a:rPr lang="en-US" sz="2400" b="1" baseline="-25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99187" y="2365899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discharges through T</a:t>
            </a:r>
            <a:r>
              <a:rPr lang="en-US" sz="2400" b="1" baseline="-25000" dirty="0">
                <a:solidFill>
                  <a:srgbClr val="0070C0"/>
                </a:solidFill>
              </a:rPr>
              <a:t>1  </a:t>
            </a:r>
            <a:r>
              <a:rPr lang="en-US" sz="2400" b="1" dirty="0">
                <a:solidFill>
                  <a:srgbClr val="0070C0"/>
                </a:solidFill>
              </a:rPr>
              <a:t>, D</a:t>
            </a:r>
            <a:r>
              <a:rPr lang="en-US" sz="2400" b="1" baseline="-25000" dirty="0">
                <a:solidFill>
                  <a:srgbClr val="0070C0"/>
                </a:solidFill>
              </a:rPr>
              <a:t>s</a:t>
            </a:r>
            <a:r>
              <a:rPr lang="en-US" sz="2400" b="1" dirty="0">
                <a:solidFill>
                  <a:srgbClr val="0070C0"/>
                </a:solidFill>
              </a:rPr>
              <a:t> and L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10843" y="3860905"/>
            <a:ext cx="326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Duration of mode 3 is t</a:t>
            </a:r>
            <a:r>
              <a:rPr lang="en-US" sz="2400" b="1" baseline="-25000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560480" y="4623552"/>
                <a:ext cx="2369779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  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𝝅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480" y="4623552"/>
                <a:ext cx="2369779" cy="5395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4699186" y="5445224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Turn off time for T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 is t</a:t>
            </a:r>
            <a:r>
              <a:rPr lang="en-US" sz="2400" b="1" baseline="-25000" dirty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/2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1623" y="6021288"/>
            <a:ext cx="348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Peak current through T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380597" y="6061010"/>
                <a:ext cx="236977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97" y="6061010"/>
                <a:ext cx="2369779" cy="8438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5097030" y="1568099"/>
            <a:ext cx="513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Mode 3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73" grpId="0"/>
      <p:bldP spid="75" grpId="0"/>
      <p:bldP spid="76" grpId="0"/>
      <p:bldP spid="95" grpId="0"/>
      <p:bldP spid="98" grpId="0"/>
      <p:bldP spid="99" grpId="0"/>
      <p:bldP spid="100" grpId="0"/>
      <p:bldP spid="111" grpId="0"/>
      <p:bldP spid="112" grpId="0"/>
      <p:bldP spid="114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9172128" cy="6877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 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1023" y="1124744"/>
            <a:ext cx="1629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560" y="4600201"/>
            <a:ext cx="1397659" cy="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0257" y="3934830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40240" y="1033354"/>
            <a:ext cx="49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89776" y="3304576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484784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380479" y="3044484"/>
            <a:ext cx="549" cy="5020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66435" y="1864723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6435" y="1720707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56237" y="1774813"/>
            <a:ext cx="0" cy="7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4007" y="2346790"/>
            <a:ext cx="572875" cy="12147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82982" y="2590863"/>
            <a:ext cx="398313" cy="1010289"/>
            <a:chOff x="8200089" y="3961792"/>
            <a:chExt cx="398313" cy="1010289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8388424" y="4579219"/>
              <a:ext cx="1" cy="3928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8200089" y="3961792"/>
              <a:ext cx="398313" cy="617427"/>
              <a:chOff x="8200089" y="3961792"/>
              <a:chExt cx="398313" cy="61742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8189807" y="4154972"/>
                <a:ext cx="386361" cy="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789157" y="155679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0828" y="2190753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6409" y="3192291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049498" y="1104438"/>
            <a:ext cx="398313" cy="1826461"/>
            <a:chOff x="5148064" y="1071558"/>
            <a:chExt cx="398313" cy="1826461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071558"/>
              <a:ext cx="398313" cy="1826461"/>
              <a:chOff x="8200089" y="4025278"/>
              <a:chExt cx="398313" cy="1826461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10800000" flipH="1" flipV="1">
                <a:off x="8388424" y="4579218"/>
                <a:ext cx="21644" cy="12725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1160178" y="2464332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1507097" y="2675152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89359" y="28344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b="1" baseline="-25000" dirty="0">
                <a:solidFill>
                  <a:srgbClr val="C00000"/>
                </a:solidFill>
              </a:rPr>
              <a:t>q1   </a:t>
            </a:r>
            <a:r>
              <a:rPr lang="en-US" sz="2400" b="1" dirty="0">
                <a:solidFill>
                  <a:srgbClr val="C00000"/>
                </a:solidFill>
              </a:rPr>
              <a:t>=   V</a:t>
            </a:r>
            <a:r>
              <a:rPr lang="en-US" sz="2400" b="1" baseline="-25000" dirty="0">
                <a:solidFill>
                  <a:srgbClr val="C00000"/>
                </a:solidFill>
              </a:rPr>
              <a:t>in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/I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</a:p>
          <a:p>
            <a:endParaRPr lang="en-US" sz="2400" b="1" baseline="-25000" dirty="0">
              <a:solidFill>
                <a:srgbClr val="00B05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342398" y="1196752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01488" y="1104438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0444" y="3573016"/>
            <a:ext cx="15551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17943" y="2129578"/>
            <a:ext cx="6244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47588" y="1415811"/>
            <a:ext cx="4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c</a:t>
            </a:r>
            <a:endParaRPr lang="en-US" baseline="-25000" dirty="0"/>
          </a:p>
          <a:p>
            <a:r>
              <a:rPr lang="en-US" dirty="0"/>
              <a:t>_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344149" y="1076815"/>
            <a:ext cx="0" cy="7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90500" y="888632"/>
                <a:ext cx="2813748" cy="595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𝒒𝑨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  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00" y="888632"/>
                <a:ext cx="2813748" cy="595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3930758" y="1720707"/>
            <a:ext cx="94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1   </a:t>
            </a:r>
            <a:r>
              <a:rPr lang="en-US" sz="2400" b="1" dirty="0">
                <a:solidFill>
                  <a:srgbClr val="C00000"/>
                </a:solidFill>
              </a:rPr>
              <a:t>=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99315" y="1644989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b="1" baseline="-25000" dirty="0">
                <a:solidFill>
                  <a:srgbClr val="C00000"/>
                </a:solidFill>
              </a:rPr>
              <a:t>q1 </a:t>
            </a:r>
            <a:r>
              <a:rPr lang="en-US" sz="2400" b="1" dirty="0">
                <a:solidFill>
                  <a:srgbClr val="C00000"/>
                </a:solidFill>
              </a:rPr>
              <a:t>/ V</a:t>
            </a:r>
            <a:r>
              <a:rPr lang="en-US" sz="2400" b="1" baseline="-25000" dirty="0">
                <a:solidFill>
                  <a:srgbClr val="C00000"/>
                </a:solidFill>
              </a:rPr>
              <a:t>in</a:t>
            </a:r>
          </a:p>
          <a:p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4699" y="2444319"/>
            <a:ext cx="94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b="1" baseline="-25000" dirty="0">
                <a:solidFill>
                  <a:srgbClr val="C00000"/>
                </a:solidFill>
              </a:rPr>
              <a:t>1   </a:t>
            </a:r>
            <a:r>
              <a:rPr lang="en-US" sz="2400" b="1" dirty="0">
                <a:solidFill>
                  <a:srgbClr val="C00000"/>
                </a:solidFill>
              </a:rPr>
              <a:t>=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848019" y="2361950"/>
                <a:ext cx="2813748" cy="1004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𝝅</m:t>
                                      </m:r>
                                    </m:den>
                                  </m:f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𝒒𝑨</m:t>
                                  </m:r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 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19" y="2361950"/>
                <a:ext cx="2813748" cy="1004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4404424" y="370411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Peak current through T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 is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825563" y="4220022"/>
                <a:ext cx="236977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63" y="4220022"/>
                <a:ext cx="2369779" cy="8438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401628" y="506390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Peak current through T</a:t>
            </a:r>
            <a:r>
              <a:rPr lang="en-US" sz="2400" b="1" baseline="-25000" dirty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 is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989359" y="5103629"/>
                <a:ext cx="236977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59" y="5103629"/>
                <a:ext cx="2369779" cy="8438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401628" y="595364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Peak voltage across D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 is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067496" y="6220880"/>
                <a:ext cx="2369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496" y="6220880"/>
                <a:ext cx="2369779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71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77" grpId="0"/>
      <p:bldP spid="89" grpId="0"/>
      <p:bldP spid="90" grpId="0"/>
      <p:bldP spid="91" grpId="0"/>
      <p:bldP spid="92" grpId="0"/>
      <p:bldP spid="93" grpId="0"/>
      <p:bldP spid="112" grpId="0"/>
      <p:bldP spid="114" grpId="0"/>
      <p:bldP spid="116" grpId="0"/>
      <p:bldP spid="117" grpId="0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1. Single Quadrant Choppers – Type A and Type B configurations</a:t>
            </a: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78707" y="2388982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875618" y="3861047"/>
            <a:ext cx="108012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0" name="Group 30729"/>
          <p:cNvGrpSpPr/>
          <p:nvPr/>
        </p:nvGrpSpPr>
        <p:grpSpPr>
          <a:xfrm>
            <a:off x="899592" y="1871606"/>
            <a:ext cx="7190042" cy="2861709"/>
            <a:chOff x="899592" y="1871606"/>
            <a:chExt cx="7190042" cy="286170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3630" y="4600201"/>
              <a:ext cx="10081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25" name="TextBox 30724"/>
            <p:cNvSpPr txBox="1"/>
            <p:nvPr/>
          </p:nvSpPr>
          <p:spPr>
            <a:xfrm>
              <a:off x="2635093" y="3804718"/>
              <a:ext cx="86409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  <p:grpSp>
          <p:nvGrpSpPr>
            <p:cNvPr id="30728" name="Group 30727"/>
            <p:cNvGrpSpPr/>
            <p:nvPr/>
          </p:nvGrpSpPr>
          <p:grpSpPr>
            <a:xfrm>
              <a:off x="899592" y="1871606"/>
              <a:ext cx="7190042" cy="2861709"/>
              <a:chOff x="3908909" y="1871606"/>
              <a:chExt cx="7190042" cy="2861709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5004048" y="1877514"/>
                <a:ext cx="0" cy="5041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995936" y="1871606"/>
                <a:ext cx="10081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04048" y="2564904"/>
                <a:ext cx="0" cy="1296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63762" y="3861048"/>
                <a:ext cx="298790" cy="97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05478" y="3615440"/>
                <a:ext cx="0" cy="100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014806" y="3861048"/>
                <a:ext cx="144016" cy="1832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74520" y="4044309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010424" y="4612570"/>
                <a:ext cx="10081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018536" y="3356992"/>
                <a:ext cx="10081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026648" y="3335175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26648" y="41194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569669" y="2166054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59574" y="3934830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08909" y="1963326"/>
                <a:ext cx="49329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533033" y="3255987"/>
                <a:ext cx="49329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o</a:t>
                </a:r>
              </a:p>
              <a:p>
                <a:r>
                  <a:rPr lang="en-US" dirty="0"/>
                  <a:t>_</a:t>
                </a:r>
              </a:p>
            </p:txBody>
          </p:sp>
          <p:cxnSp>
            <p:nvCxnSpPr>
              <p:cNvPr id="30727" name="Straight Arrow Connector 30726"/>
              <p:cNvCxnSpPr/>
              <p:nvPr/>
            </p:nvCxnSpPr>
            <p:spPr>
              <a:xfrm>
                <a:off x="5018536" y="3372334"/>
                <a:ext cx="6480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486804" y="2994235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baseline="-25000" dirty="0" err="1"/>
                  <a:t>o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258555" y="2019996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o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605653" y="3246108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o</a:t>
                </a:r>
                <a:endParaRPr lang="en-US" b="1" baseline="-25000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30732" name="Straight Connector 30731"/>
          <p:cNvCxnSpPr/>
          <p:nvPr/>
        </p:nvCxnSpPr>
        <p:spPr>
          <a:xfrm>
            <a:off x="5868144" y="1963326"/>
            <a:ext cx="0" cy="2473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004048" y="3178901"/>
            <a:ext cx="3384376" cy="34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7" name="Straight Connector 30736"/>
          <p:cNvCxnSpPr/>
          <p:nvPr/>
        </p:nvCxnSpPr>
        <p:spPr>
          <a:xfrm>
            <a:off x="5868144" y="2350720"/>
            <a:ext cx="136815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64288" y="2334400"/>
            <a:ext cx="0" cy="86581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41" name="Straight Connector 30740"/>
          <p:cNvCxnSpPr/>
          <p:nvPr/>
        </p:nvCxnSpPr>
        <p:spPr>
          <a:xfrm flipV="1">
            <a:off x="5868144" y="2350720"/>
            <a:ext cx="360040" cy="41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868144" y="2389329"/>
            <a:ext cx="499396" cy="50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933379" y="2334400"/>
            <a:ext cx="760883" cy="72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228184" y="2381643"/>
            <a:ext cx="936104" cy="80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018921" y="2372048"/>
            <a:ext cx="940903" cy="81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514242" y="2572243"/>
            <a:ext cx="650046" cy="59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696236" y="2767309"/>
            <a:ext cx="468052" cy="41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876256" y="2898365"/>
            <a:ext cx="288032" cy="31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818595" y="2350720"/>
            <a:ext cx="229569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53650" y="4941168"/>
            <a:ext cx="23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Type A Chopper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248796" y="2204663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in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70094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Type A chopper power flow is from input  dc source to load and hence called </a:t>
            </a:r>
            <a:r>
              <a:rPr lang="en-US" b="1" dirty="0">
                <a:solidFill>
                  <a:srgbClr val="C00000"/>
                </a:solidFill>
              </a:rPr>
              <a:t>motoring configuration.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67606" y="3861048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886719" y="2334400"/>
            <a:ext cx="108012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99592" y="1844824"/>
            <a:ext cx="6037914" cy="2888491"/>
            <a:chOff x="899592" y="1844824"/>
            <a:chExt cx="6037914" cy="288849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3630" y="4600201"/>
              <a:ext cx="10081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25" name="TextBox 30724"/>
            <p:cNvSpPr txBox="1"/>
            <p:nvPr/>
          </p:nvSpPr>
          <p:spPr>
            <a:xfrm>
              <a:off x="2635093" y="3804718"/>
              <a:ext cx="86409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99592" y="1844824"/>
              <a:ext cx="6037914" cy="2888491"/>
              <a:chOff x="899592" y="1844824"/>
              <a:chExt cx="6037914" cy="2888491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1994731" y="1877514"/>
                <a:ext cx="0" cy="5041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86619" y="1871606"/>
                <a:ext cx="10081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994731" y="2519814"/>
                <a:ext cx="14488" cy="134123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96161" y="4044309"/>
                <a:ext cx="0" cy="5792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001107" y="4612570"/>
                <a:ext cx="10081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009219" y="3356992"/>
                <a:ext cx="10081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17331" y="3335175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017331" y="41194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490332" y="4129306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9592" y="1963326"/>
                <a:ext cx="49329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523716" y="3255987"/>
                <a:ext cx="49329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o</a:t>
                </a:r>
              </a:p>
              <a:p>
                <a:r>
                  <a:rPr lang="en-US" dirty="0"/>
                  <a:t>_</a:t>
                </a:r>
              </a:p>
            </p:txBody>
          </p:sp>
          <p:cxnSp>
            <p:nvCxnSpPr>
              <p:cNvPr id="30727" name="Straight Arrow Connector 30726"/>
              <p:cNvCxnSpPr/>
              <p:nvPr/>
            </p:nvCxnSpPr>
            <p:spPr>
              <a:xfrm>
                <a:off x="2009219" y="3372334"/>
                <a:ext cx="6480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477487" y="2994235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baseline="-25000" dirty="0" err="1"/>
                  <a:t>o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796136" y="1844824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o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444208" y="3363567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o</a:t>
                </a:r>
                <a:endParaRPr lang="en-US" b="1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635798" y="2106143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in</a:t>
                </a:r>
              </a:p>
            </p:txBody>
          </p:sp>
        </p:grpSp>
      </p:grpSp>
      <p:cxnSp>
        <p:nvCxnSpPr>
          <p:cNvPr id="30732" name="Straight Connector 30731"/>
          <p:cNvCxnSpPr/>
          <p:nvPr/>
        </p:nvCxnSpPr>
        <p:spPr>
          <a:xfrm>
            <a:off x="5868144" y="1963326"/>
            <a:ext cx="0" cy="2473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017014" y="3246108"/>
            <a:ext cx="3075266" cy="98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7" name="Straight Connector 30736"/>
          <p:cNvCxnSpPr/>
          <p:nvPr/>
        </p:nvCxnSpPr>
        <p:spPr>
          <a:xfrm>
            <a:off x="4549541" y="2350720"/>
            <a:ext cx="136815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845685" y="2334400"/>
            <a:ext cx="0" cy="86581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41" name="Straight Connector 30740"/>
          <p:cNvCxnSpPr/>
          <p:nvPr/>
        </p:nvCxnSpPr>
        <p:spPr>
          <a:xfrm flipV="1">
            <a:off x="4549541" y="2350720"/>
            <a:ext cx="360040" cy="41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49541" y="2389329"/>
            <a:ext cx="499396" cy="50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614776" y="2334400"/>
            <a:ext cx="760883" cy="72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909581" y="2381643"/>
            <a:ext cx="936104" cy="80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700318" y="2372048"/>
            <a:ext cx="940903" cy="81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195639" y="2572243"/>
            <a:ext cx="650046" cy="59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377633" y="2767309"/>
            <a:ext cx="468052" cy="41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557653" y="2898365"/>
            <a:ext cx="288032" cy="31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499992" y="2350720"/>
            <a:ext cx="229569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53650" y="4941168"/>
            <a:ext cx="23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Type B Chopper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847570" y="2337814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98614" y="2337814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58328" y="2521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43461" y="2433166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580616" y="2337814"/>
            <a:ext cx="0" cy="9773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98" y="5322914"/>
            <a:ext cx="821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In Type B chopper power flow is from load side to input source  and hence called regenerative </a:t>
            </a:r>
            <a:r>
              <a:rPr lang="en-US" sz="2400" b="1" dirty="0">
                <a:solidFill>
                  <a:srgbClr val="C00000"/>
                </a:solidFill>
              </a:rPr>
              <a:t> configuration.   </a:t>
            </a:r>
          </a:p>
        </p:txBody>
      </p:sp>
    </p:spTree>
    <p:extLst>
      <p:ext uri="{BB962C8B-B14F-4D97-AF65-F5344CB8AC3E}">
        <p14:creationId xmlns:p14="http://schemas.microsoft.com/office/powerpoint/2010/main" val="298379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1. Two Quadrant Choppers – Type C and Type D configurations</a:t>
            </a: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78707" y="2388982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875618" y="3861047"/>
            <a:ext cx="108012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0" name="Group 30729"/>
          <p:cNvGrpSpPr/>
          <p:nvPr/>
        </p:nvGrpSpPr>
        <p:grpSpPr>
          <a:xfrm>
            <a:off x="631335" y="1692848"/>
            <a:ext cx="7458299" cy="3040467"/>
            <a:chOff x="631335" y="1692848"/>
            <a:chExt cx="7458299" cy="304046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3630" y="4600201"/>
              <a:ext cx="10081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25" name="TextBox 30724"/>
            <p:cNvSpPr txBox="1"/>
            <p:nvPr/>
          </p:nvSpPr>
          <p:spPr>
            <a:xfrm>
              <a:off x="2635093" y="3804718"/>
              <a:ext cx="86409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  <p:grpSp>
          <p:nvGrpSpPr>
            <p:cNvPr id="30728" name="Group 30727"/>
            <p:cNvGrpSpPr/>
            <p:nvPr/>
          </p:nvGrpSpPr>
          <p:grpSpPr>
            <a:xfrm>
              <a:off x="631335" y="1692848"/>
              <a:ext cx="7458299" cy="3040467"/>
              <a:chOff x="3640652" y="1692848"/>
              <a:chExt cx="7458299" cy="3040467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5004048" y="1877514"/>
                <a:ext cx="0" cy="5041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3764893" y="1871606"/>
                <a:ext cx="1239155" cy="5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04048" y="2564904"/>
                <a:ext cx="0" cy="1296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63762" y="3861048"/>
                <a:ext cx="298790" cy="97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05478" y="3615440"/>
                <a:ext cx="0" cy="100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014806" y="3861048"/>
                <a:ext cx="144016" cy="1832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74520" y="4044309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64893" y="4612570"/>
                <a:ext cx="12536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018536" y="3356992"/>
                <a:ext cx="10081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026648" y="3335175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26648" y="411949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151112" y="2197662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086530" y="4010397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40652" y="1953446"/>
                <a:ext cx="49329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533033" y="3255987"/>
                <a:ext cx="49329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o</a:t>
                </a:r>
              </a:p>
              <a:p>
                <a:r>
                  <a:rPr lang="en-US" dirty="0"/>
                  <a:t>_</a:t>
                </a:r>
              </a:p>
            </p:txBody>
          </p:sp>
          <p:cxnSp>
            <p:nvCxnSpPr>
              <p:cNvPr id="30727" name="Straight Arrow Connector 30726"/>
              <p:cNvCxnSpPr/>
              <p:nvPr/>
            </p:nvCxnSpPr>
            <p:spPr>
              <a:xfrm>
                <a:off x="5018536" y="3372334"/>
                <a:ext cx="6480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486804" y="2994235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baseline="-25000" dirty="0" err="1"/>
                  <a:t>o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865063" y="1692848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o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605653" y="3246108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o</a:t>
                </a:r>
                <a:endParaRPr lang="en-US" b="1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001628" y="3888624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891351" y="2319576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2</a:t>
                </a:r>
              </a:p>
            </p:txBody>
          </p:sp>
        </p:grpSp>
      </p:grpSp>
      <p:cxnSp>
        <p:nvCxnSpPr>
          <p:cNvPr id="30732" name="Straight Connector 30731"/>
          <p:cNvCxnSpPr/>
          <p:nvPr/>
        </p:nvCxnSpPr>
        <p:spPr>
          <a:xfrm>
            <a:off x="5868144" y="1963326"/>
            <a:ext cx="0" cy="2473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9" idx="0"/>
          </p:cNvCxnSpPr>
          <p:nvPr/>
        </p:nvCxnSpPr>
        <p:spPr>
          <a:xfrm flipH="1">
            <a:off x="3770365" y="3178901"/>
            <a:ext cx="4618059" cy="77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7" name="Straight Connector 30736"/>
          <p:cNvCxnSpPr/>
          <p:nvPr/>
        </p:nvCxnSpPr>
        <p:spPr>
          <a:xfrm flipV="1">
            <a:off x="4644008" y="2350720"/>
            <a:ext cx="2592288" cy="210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644008" y="2366169"/>
            <a:ext cx="0" cy="86581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41" name="Straight Connector 30740"/>
          <p:cNvCxnSpPr/>
          <p:nvPr/>
        </p:nvCxnSpPr>
        <p:spPr>
          <a:xfrm flipV="1">
            <a:off x="4644008" y="2350720"/>
            <a:ext cx="605230" cy="7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758792" y="2350721"/>
            <a:ext cx="893328" cy="89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92045" y="2376958"/>
            <a:ext cx="948107" cy="86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742536" y="2376958"/>
            <a:ext cx="1096729" cy="87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397692" y="2379763"/>
            <a:ext cx="940903" cy="81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290900" y="2388983"/>
            <a:ext cx="873388" cy="79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27594" y="2650435"/>
            <a:ext cx="616714" cy="54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876256" y="2994235"/>
            <a:ext cx="372540" cy="21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644008" y="2441007"/>
            <a:ext cx="229569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53650" y="4941168"/>
            <a:ext cx="23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Type C Chopper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248796" y="2204663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in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56740" y="3417012"/>
            <a:ext cx="233256" cy="1178910"/>
            <a:chOff x="7625466" y="692696"/>
            <a:chExt cx="233256" cy="11789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842985" y="692696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625466" y="1005974"/>
              <a:ext cx="233256" cy="865632"/>
              <a:chOff x="7625466" y="1005974"/>
              <a:chExt cx="233256" cy="86563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7829592" y="1239576"/>
                <a:ext cx="13393" cy="6320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625466" y="1005974"/>
                <a:ext cx="233256" cy="2336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29" name="Group 30728"/>
          <p:cNvGrpSpPr/>
          <p:nvPr/>
        </p:nvGrpSpPr>
        <p:grpSpPr>
          <a:xfrm>
            <a:off x="1251100" y="1877514"/>
            <a:ext cx="398313" cy="1217616"/>
            <a:chOff x="8200089" y="3861047"/>
            <a:chExt cx="398313" cy="121761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26" name="Group 30725"/>
            <p:cNvGrpSpPr/>
            <p:nvPr/>
          </p:nvGrpSpPr>
          <p:grpSpPr>
            <a:xfrm>
              <a:off x="8200089" y="3861047"/>
              <a:ext cx="398313" cy="718172"/>
              <a:chOff x="8200089" y="3861047"/>
              <a:chExt cx="398313" cy="71817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8388424" y="3861047"/>
                <a:ext cx="0" cy="499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410067" y="4371524"/>
                <a:ext cx="143969" cy="177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733" name="Straight Connector 30732"/>
          <p:cNvCxnSpPr/>
          <p:nvPr/>
        </p:nvCxnSpPr>
        <p:spPr>
          <a:xfrm>
            <a:off x="1428562" y="3095130"/>
            <a:ext cx="566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460866" y="3438459"/>
            <a:ext cx="566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248796" y="2320524"/>
            <a:ext cx="0" cy="86581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0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Type D configuration</a:t>
            </a: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78707" y="2388982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875618" y="3861047"/>
            <a:ext cx="108012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0" name="Group 30729"/>
          <p:cNvGrpSpPr/>
          <p:nvPr/>
        </p:nvGrpSpPr>
        <p:grpSpPr>
          <a:xfrm>
            <a:off x="632546" y="1263002"/>
            <a:ext cx="7457088" cy="3379456"/>
            <a:chOff x="631335" y="1244096"/>
            <a:chExt cx="7457088" cy="337945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3630" y="4600201"/>
              <a:ext cx="1678744" cy="123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25" name="TextBox 30724"/>
            <p:cNvSpPr txBox="1"/>
            <p:nvPr/>
          </p:nvSpPr>
          <p:spPr>
            <a:xfrm>
              <a:off x="2323862" y="3213082"/>
              <a:ext cx="86409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  <p:grpSp>
          <p:nvGrpSpPr>
            <p:cNvPr id="30728" name="Group 30727"/>
            <p:cNvGrpSpPr/>
            <p:nvPr/>
          </p:nvGrpSpPr>
          <p:grpSpPr>
            <a:xfrm>
              <a:off x="631335" y="1244096"/>
              <a:ext cx="7457088" cy="3379456"/>
              <a:chOff x="3640652" y="1244096"/>
              <a:chExt cx="7457088" cy="3379456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5004048" y="1877514"/>
                <a:ext cx="0" cy="5041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3764893" y="1871606"/>
                <a:ext cx="1239155" cy="5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04048" y="2564904"/>
                <a:ext cx="0" cy="1296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63762" y="3861048"/>
                <a:ext cx="298790" cy="97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05478" y="3615440"/>
                <a:ext cx="0" cy="100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014806" y="3861048"/>
                <a:ext cx="144016" cy="1832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74520" y="4044309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64893" y="4612570"/>
                <a:ext cx="12536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654760" y="296541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0725" idx="3"/>
              </p:cNvCxnSpPr>
              <p:nvPr/>
            </p:nvCxnSpPr>
            <p:spPr>
              <a:xfrm flipH="1">
                <a:off x="6197275" y="3397748"/>
                <a:ext cx="441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002837" y="2314957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086530" y="4010397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40652" y="1953446"/>
                <a:ext cx="49329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5470138" y="3171394"/>
                <a:ext cx="461665" cy="11281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+     V</a:t>
                </a:r>
                <a:r>
                  <a:rPr lang="en-US" baseline="-25000" dirty="0"/>
                  <a:t>0   </a:t>
                </a:r>
                <a:r>
                  <a:rPr lang="en-US" dirty="0"/>
                  <a:t>  _</a:t>
                </a:r>
                <a:endParaRPr lang="en-US" baseline="-25000" dirty="0"/>
              </a:p>
            </p:txBody>
          </p:sp>
          <p:cxnSp>
            <p:nvCxnSpPr>
              <p:cNvPr id="30727" name="Straight Arrow Connector 30726"/>
              <p:cNvCxnSpPr/>
              <p:nvPr/>
            </p:nvCxnSpPr>
            <p:spPr>
              <a:xfrm>
                <a:off x="5018536" y="3372334"/>
                <a:ext cx="3146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230042" y="2779508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baseline="-25000" dirty="0" err="1"/>
                  <a:t>o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68613" y="1244096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o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604442" y="2249494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o</a:t>
                </a:r>
                <a:endParaRPr lang="en-US" b="1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654760" y="3657475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860026" y="2092374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2</a:t>
                </a:r>
              </a:p>
            </p:txBody>
          </p:sp>
        </p:grpSp>
      </p:grpSp>
      <p:cxnSp>
        <p:nvCxnSpPr>
          <p:cNvPr id="30732" name="Straight Connector 30731"/>
          <p:cNvCxnSpPr/>
          <p:nvPr/>
        </p:nvCxnSpPr>
        <p:spPr>
          <a:xfrm flipV="1">
            <a:off x="4929597" y="2206332"/>
            <a:ext cx="3773648" cy="79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071802" y="3627421"/>
            <a:ext cx="995939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4" name="Group 30733"/>
          <p:cNvGrpSpPr/>
          <p:nvPr/>
        </p:nvGrpSpPr>
        <p:grpSpPr>
          <a:xfrm rot="5400000">
            <a:off x="4211961" y="2350720"/>
            <a:ext cx="4618058" cy="964298"/>
            <a:chOff x="4211961" y="2350720"/>
            <a:chExt cx="4618058" cy="964298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4211961" y="3237932"/>
              <a:ext cx="4618058" cy="770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37" name="Straight Connector 30736"/>
            <p:cNvCxnSpPr/>
            <p:nvPr/>
          </p:nvCxnSpPr>
          <p:spPr>
            <a:xfrm flipV="1">
              <a:off x="4644008" y="2350721"/>
              <a:ext cx="2592288" cy="2100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41" name="Straight Connector 30740"/>
            <p:cNvCxnSpPr/>
            <p:nvPr/>
          </p:nvCxnSpPr>
          <p:spPr>
            <a:xfrm flipV="1">
              <a:off x="4644008" y="2350720"/>
              <a:ext cx="605230" cy="70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758792" y="2350722"/>
              <a:ext cx="893328" cy="895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992045" y="2376959"/>
              <a:ext cx="948107" cy="869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5742536" y="2376958"/>
              <a:ext cx="1096729" cy="87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397692" y="2379764"/>
              <a:ext cx="940903" cy="814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290900" y="2388983"/>
              <a:ext cx="873388" cy="797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727594" y="2650435"/>
              <a:ext cx="616714" cy="549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6876256" y="2994235"/>
              <a:ext cx="372540" cy="218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644008" y="2441007"/>
              <a:ext cx="229569" cy="338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992311" y="5589240"/>
            <a:ext cx="23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Type D Chopper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140441" y="884841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in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441601" y="3417012"/>
            <a:ext cx="233256" cy="1178910"/>
            <a:chOff x="7625466" y="692696"/>
            <a:chExt cx="233256" cy="11789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842985" y="692696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625466" y="1005974"/>
              <a:ext cx="233256" cy="865632"/>
              <a:chOff x="7625466" y="1005974"/>
              <a:chExt cx="233256" cy="86563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7829592" y="1239576"/>
                <a:ext cx="13393" cy="6320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625466" y="1005974"/>
                <a:ext cx="233256" cy="2336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29" name="Group 30728"/>
          <p:cNvGrpSpPr/>
          <p:nvPr/>
        </p:nvGrpSpPr>
        <p:grpSpPr>
          <a:xfrm>
            <a:off x="3453607" y="1950130"/>
            <a:ext cx="398313" cy="1217616"/>
            <a:chOff x="8200089" y="3861047"/>
            <a:chExt cx="398313" cy="121761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26" name="Group 30725"/>
            <p:cNvGrpSpPr/>
            <p:nvPr/>
          </p:nvGrpSpPr>
          <p:grpSpPr>
            <a:xfrm>
              <a:off x="8200089" y="3861047"/>
              <a:ext cx="398313" cy="718172"/>
              <a:chOff x="8200089" y="3861047"/>
              <a:chExt cx="398313" cy="71817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8388424" y="3861047"/>
                <a:ext cx="0" cy="499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733" name="Straight Connector 30732"/>
          <p:cNvCxnSpPr/>
          <p:nvPr/>
        </p:nvCxnSpPr>
        <p:spPr>
          <a:xfrm>
            <a:off x="1978848" y="1932098"/>
            <a:ext cx="1680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083601" y="955886"/>
            <a:ext cx="1052485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1. Four Quadrant Chopper – Type E configuration</a:t>
            </a: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78707" y="2388982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0" name="Group 30729"/>
          <p:cNvGrpSpPr/>
          <p:nvPr/>
        </p:nvGrpSpPr>
        <p:grpSpPr>
          <a:xfrm>
            <a:off x="632546" y="481793"/>
            <a:ext cx="7457088" cy="4149683"/>
            <a:chOff x="631335" y="462887"/>
            <a:chExt cx="7457088" cy="414968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3630" y="4600201"/>
              <a:ext cx="1678744" cy="123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25" name="TextBox 30724"/>
            <p:cNvSpPr txBox="1"/>
            <p:nvPr/>
          </p:nvSpPr>
          <p:spPr>
            <a:xfrm>
              <a:off x="2323862" y="3213082"/>
              <a:ext cx="86409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  <p:grpSp>
          <p:nvGrpSpPr>
            <p:cNvPr id="30728" name="Group 30727"/>
            <p:cNvGrpSpPr/>
            <p:nvPr/>
          </p:nvGrpSpPr>
          <p:grpSpPr>
            <a:xfrm>
              <a:off x="631335" y="462887"/>
              <a:ext cx="7457088" cy="4149683"/>
              <a:chOff x="3640652" y="462887"/>
              <a:chExt cx="7457088" cy="4149683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5004048" y="1877514"/>
                <a:ext cx="0" cy="5041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4514423" y="2123670"/>
                <a:ext cx="530846" cy="5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04048" y="2564904"/>
                <a:ext cx="0" cy="1296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64893" y="4612570"/>
                <a:ext cx="12536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654760" y="2965416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0725" idx="3"/>
              </p:cNvCxnSpPr>
              <p:nvPr/>
            </p:nvCxnSpPr>
            <p:spPr>
              <a:xfrm flipH="1">
                <a:off x="6197275" y="3397748"/>
                <a:ext cx="441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002837" y="2314957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65306" y="3903628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40652" y="1953446"/>
                <a:ext cx="49329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5470138" y="3171394"/>
                <a:ext cx="461665" cy="11281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+     V</a:t>
                </a:r>
                <a:r>
                  <a:rPr lang="en-US" baseline="-25000" dirty="0"/>
                  <a:t>0   </a:t>
                </a:r>
                <a:r>
                  <a:rPr lang="en-US" dirty="0"/>
                  <a:t>  _</a:t>
                </a:r>
                <a:endParaRPr lang="en-US" baseline="-25000" dirty="0"/>
              </a:p>
            </p:txBody>
          </p:sp>
          <p:cxnSp>
            <p:nvCxnSpPr>
              <p:cNvPr id="30727" name="Straight Arrow Connector 30726"/>
              <p:cNvCxnSpPr/>
              <p:nvPr/>
            </p:nvCxnSpPr>
            <p:spPr>
              <a:xfrm>
                <a:off x="5018536" y="3372334"/>
                <a:ext cx="3146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230042" y="2779508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baseline="-25000" dirty="0" err="1"/>
                  <a:t>o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081005" y="462887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o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604442" y="2249494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o</a:t>
                </a:r>
                <a:endParaRPr lang="en-US" b="1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V="1">
                <a:off x="3774002" y="1920170"/>
                <a:ext cx="1239155" cy="5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4525296" y="3108431"/>
                <a:ext cx="530846" cy="5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677508" y="2035509"/>
                <a:ext cx="2533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633142" y="3529269"/>
                <a:ext cx="409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6633142" y="3076573"/>
                <a:ext cx="297707" cy="24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654760" y="4420911"/>
                <a:ext cx="409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4505071" y="3504627"/>
                <a:ext cx="530846" cy="5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4546939" y="4385511"/>
                <a:ext cx="530846" cy="5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3870390" y="2320473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077785" y="3842141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018389" y="2207993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3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155959" y="3983312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4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064920" y="2320473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4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278425" y="3870252"/>
                <a:ext cx="493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3</a:t>
                </a:r>
              </a:p>
            </p:txBody>
          </p:sp>
        </p:grpSp>
      </p:grpSp>
      <p:cxnSp>
        <p:nvCxnSpPr>
          <p:cNvPr id="30732" name="Straight Connector 30731"/>
          <p:cNvCxnSpPr/>
          <p:nvPr/>
        </p:nvCxnSpPr>
        <p:spPr>
          <a:xfrm flipV="1">
            <a:off x="4929597" y="2206332"/>
            <a:ext cx="3773648" cy="79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071802" y="3627421"/>
            <a:ext cx="995939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4" name="Group 30733"/>
          <p:cNvGrpSpPr/>
          <p:nvPr/>
        </p:nvGrpSpPr>
        <p:grpSpPr>
          <a:xfrm rot="5400000">
            <a:off x="3733990" y="1862247"/>
            <a:ext cx="4618058" cy="1941247"/>
            <a:chOff x="4211961" y="2340218"/>
            <a:chExt cx="4618058" cy="1941247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4211961" y="3237932"/>
              <a:ext cx="4618058" cy="770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37" name="Straight Connector 30736"/>
            <p:cNvCxnSpPr/>
            <p:nvPr/>
          </p:nvCxnSpPr>
          <p:spPr>
            <a:xfrm rot="16200000">
              <a:off x="5967438" y="2900172"/>
              <a:ext cx="43701" cy="269055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41" name="Straight Connector 30740"/>
            <p:cNvCxnSpPr/>
            <p:nvPr/>
          </p:nvCxnSpPr>
          <p:spPr>
            <a:xfrm flipV="1">
              <a:off x="4644008" y="2350720"/>
              <a:ext cx="605230" cy="70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758792" y="2350722"/>
              <a:ext cx="893328" cy="895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4711685" y="2329255"/>
              <a:ext cx="1180764" cy="1276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>
              <a:off x="4909215" y="2131728"/>
              <a:ext cx="1684821" cy="2175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>
              <a:off x="4828356" y="2215391"/>
              <a:ext cx="1345867" cy="1674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>
              <a:off x="5079774" y="2182788"/>
              <a:ext cx="1878319" cy="2290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>
              <a:off x="5636216" y="2515509"/>
              <a:ext cx="1573166" cy="1843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>
              <a:off x="5928017" y="2902822"/>
              <a:ext cx="1229366" cy="1412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644008" y="2441007"/>
              <a:ext cx="229569" cy="338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>
              <a:off x="5969042" y="910421"/>
              <a:ext cx="10501" cy="287009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>
              <a:off x="6192998" y="3085688"/>
              <a:ext cx="1107952" cy="1211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>
              <a:off x="6535515" y="3420775"/>
              <a:ext cx="792551" cy="825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>
              <a:off x="6884947" y="3813649"/>
              <a:ext cx="448170" cy="487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992311" y="5589240"/>
            <a:ext cx="23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Type E Chopper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140441" y="884841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in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97219" y="3459118"/>
            <a:ext cx="233256" cy="1178910"/>
            <a:chOff x="7625466" y="692696"/>
            <a:chExt cx="233256" cy="11789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842985" y="692696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625466" y="1005974"/>
              <a:ext cx="233256" cy="865632"/>
              <a:chOff x="7625466" y="1005974"/>
              <a:chExt cx="233256" cy="86563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7829592" y="1239576"/>
                <a:ext cx="13393" cy="6320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625466" y="1005974"/>
                <a:ext cx="233256" cy="2336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29" name="Group 30728"/>
          <p:cNvGrpSpPr/>
          <p:nvPr/>
        </p:nvGrpSpPr>
        <p:grpSpPr>
          <a:xfrm>
            <a:off x="3712765" y="2054415"/>
            <a:ext cx="398313" cy="1053385"/>
            <a:chOff x="8200089" y="4025278"/>
            <a:chExt cx="398313" cy="105338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26" name="Group 30725"/>
            <p:cNvGrpSpPr/>
            <p:nvPr/>
          </p:nvGrpSpPr>
          <p:grpSpPr>
            <a:xfrm>
              <a:off x="8200089" y="4025278"/>
              <a:ext cx="398313" cy="553941"/>
              <a:chOff x="8200089" y="4025278"/>
              <a:chExt cx="398313" cy="553941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8388424" y="4025278"/>
                <a:ext cx="0" cy="3352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733" name="Straight Connector 30732"/>
          <p:cNvCxnSpPr/>
          <p:nvPr/>
        </p:nvCxnSpPr>
        <p:spPr>
          <a:xfrm>
            <a:off x="1978848" y="1932098"/>
            <a:ext cx="1680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124291" y="975859"/>
            <a:ext cx="1052485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328855" y="2111280"/>
            <a:ext cx="398313" cy="1016057"/>
            <a:chOff x="8200089" y="4062606"/>
            <a:chExt cx="398313" cy="1016057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8200089" y="4062606"/>
              <a:ext cx="398313" cy="516613"/>
              <a:chOff x="8200089" y="4062606"/>
              <a:chExt cx="398313" cy="516613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8377551" y="4062606"/>
                <a:ext cx="10873" cy="2978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3430329" y="3456258"/>
            <a:ext cx="233256" cy="1178910"/>
            <a:chOff x="7625466" y="692696"/>
            <a:chExt cx="233256" cy="117891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842985" y="692696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7625466" y="1005974"/>
              <a:ext cx="233256" cy="865632"/>
              <a:chOff x="7625466" y="1005974"/>
              <a:chExt cx="233256" cy="865632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H="1">
                <a:off x="7829592" y="1239576"/>
                <a:ext cx="13393" cy="6320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7625466" y="1005974"/>
                <a:ext cx="233256" cy="2336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3430329" y="1962058"/>
            <a:ext cx="233256" cy="1178910"/>
            <a:chOff x="7625466" y="692696"/>
            <a:chExt cx="233256" cy="117891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7842985" y="692696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7625466" y="1005974"/>
              <a:ext cx="233256" cy="865632"/>
              <a:chOff x="7625466" y="1005974"/>
              <a:chExt cx="233256" cy="865632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H="1">
                <a:off x="7829592" y="1239576"/>
                <a:ext cx="13393" cy="6320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625466" y="1005974"/>
                <a:ext cx="233256" cy="2336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1331640" y="3523533"/>
            <a:ext cx="398313" cy="916284"/>
            <a:chOff x="8200089" y="4010175"/>
            <a:chExt cx="398313" cy="916284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8388424" y="4579219"/>
              <a:ext cx="21643" cy="347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8200089" y="4010175"/>
              <a:ext cx="398313" cy="569044"/>
              <a:chOff x="8200089" y="4010175"/>
              <a:chExt cx="398313" cy="569044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H="1">
                <a:off x="8388424" y="4010175"/>
                <a:ext cx="10821" cy="3503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/>
          <p:cNvGrpSpPr/>
          <p:nvPr/>
        </p:nvGrpSpPr>
        <p:grpSpPr>
          <a:xfrm>
            <a:off x="3856734" y="3560675"/>
            <a:ext cx="398313" cy="837960"/>
            <a:chOff x="8200089" y="4002124"/>
            <a:chExt cx="398313" cy="837960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8377551" y="4579219"/>
              <a:ext cx="10873" cy="260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8200089" y="4002124"/>
              <a:ext cx="398313" cy="577095"/>
              <a:chOff x="8200089" y="4002124"/>
              <a:chExt cx="398313" cy="57709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8377551" y="4002124"/>
                <a:ext cx="10873" cy="3583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Connector 128"/>
          <p:cNvCxnSpPr/>
          <p:nvPr/>
        </p:nvCxnSpPr>
        <p:spPr>
          <a:xfrm flipH="1">
            <a:off x="6014499" y="942044"/>
            <a:ext cx="1052485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130259" y="3646446"/>
            <a:ext cx="995939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9172128" cy="64770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Chopper Circuits Using </a:t>
            </a:r>
            <a:r>
              <a:rPr lang="en-US" b="1" u="sng" dirty="0" err="1">
                <a:solidFill>
                  <a:srgbClr val="C00000"/>
                </a:solidFill>
              </a:rPr>
              <a:t>Thyristor</a:t>
            </a:r>
            <a:r>
              <a:rPr lang="en-US" b="1" u="sng" dirty="0">
                <a:solidFill>
                  <a:srgbClr val="C00000"/>
                </a:solidFill>
              </a:rPr>
              <a:t> Switches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1. 	Type A Chopper with Current commutated  </a:t>
            </a:r>
            <a:r>
              <a:rPr lang="en-US" sz="2800" b="1" dirty="0" err="1">
                <a:solidFill>
                  <a:srgbClr val="00B050"/>
                </a:solidFill>
              </a:rPr>
              <a:t>Thyristor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1560" y="1877514"/>
            <a:ext cx="2143678" cy="2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560" y="4600201"/>
            <a:ext cx="1397659" cy="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0257" y="3934830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841" y="1976969"/>
            <a:ext cx="493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3716" y="3477802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871606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0479" y="3044484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63173" y="2082332"/>
            <a:ext cx="1602696" cy="1471037"/>
            <a:chOff x="5868144" y="1556792"/>
            <a:chExt cx="1602696" cy="147103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868144" y="1700808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8144" y="1556792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048164" y="1700808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61726" y="2189026"/>
              <a:ext cx="572875" cy="12147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41" name="Group 40"/>
            <p:cNvGrpSpPr/>
            <p:nvPr/>
          </p:nvGrpSpPr>
          <p:grpSpPr>
            <a:xfrm rot="5400000">
              <a:off x="6483857" y="2040845"/>
              <a:ext cx="600778" cy="1373189"/>
              <a:chOff x="7997624" y="3466895"/>
              <a:chExt cx="600778" cy="137318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8377551" y="4579219"/>
                <a:ext cx="10873" cy="26086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7997624" y="3466895"/>
                <a:ext cx="600778" cy="1112324"/>
                <a:chOff x="7997624" y="3466895"/>
                <a:chExt cx="600778" cy="1112324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rot="16200000" flipH="1">
                  <a:off x="7744007" y="3720512"/>
                  <a:ext cx="5072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16200000" flipH="1">
                  <a:off x="8189807" y="4154972"/>
                  <a:ext cx="386361" cy="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extBox 55"/>
          <p:cNvSpPr txBox="1"/>
          <p:nvPr/>
        </p:nvSpPr>
        <p:spPr>
          <a:xfrm>
            <a:off x="789157" y="1879569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6524" y="2585507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42398" y="3250730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566903" y="1901441"/>
            <a:ext cx="398313" cy="1053385"/>
            <a:chOff x="8200089" y="4025278"/>
            <a:chExt cx="398313" cy="105338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8200089" y="4025278"/>
              <a:ext cx="398313" cy="553941"/>
              <a:chOff x="8200089" y="4025278"/>
              <a:chExt cx="398313" cy="55394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8388424" y="4025278"/>
                <a:ext cx="0" cy="33521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2977405" y="219557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D</a:t>
            </a:r>
            <a:r>
              <a:rPr lang="en-US" sz="2000" baseline="-25000" dirty="0" err="1">
                <a:solidFill>
                  <a:srgbClr val="00B050"/>
                </a:solidFill>
              </a:rPr>
              <a:t>f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88686" y="1891669"/>
            <a:ext cx="0" cy="14518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049498" y="1877514"/>
            <a:ext cx="398313" cy="1053385"/>
            <a:chOff x="5148064" y="1844634"/>
            <a:chExt cx="398313" cy="1053385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844634"/>
              <a:ext cx="398313" cy="1053385"/>
              <a:chOff x="8200089" y="4025278"/>
              <a:chExt cx="398313" cy="1053385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8388424" y="4579219"/>
                <a:ext cx="0" cy="499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6200000">
            <a:off x="897387" y="3028865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782139" y="3535409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23928" y="124934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is the main </a:t>
            </a:r>
            <a:r>
              <a:rPr lang="en-US" b="1" dirty="0" err="1">
                <a:solidFill>
                  <a:srgbClr val="0070C0"/>
                </a:solidFill>
              </a:rPr>
              <a:t>Thyristor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23716" y="1688977"/>
            <a:ext cx="544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Energy for commutation is stored in the capacitor and inductor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923928" y="24110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is commutated when </a:t>
            </a:r>
            <a:r>
              <a:rPr lang="en-US" b="1" dirty="0">
                <a:solidFill>
                  <a:srgbClr val="00B050"/>
                </a:solidFill>
              </a:rPr>
              <a:t> the auxiliary </a:t>
            </a:r>
            <a:r>
              <a:rPr lang="en-US" b="1" dirty="0" err="1">
                <a:solidFill>
                  <a:srgbClr val="00B050"/>
                </a:solidFill>
              </a:rPr>
              <a:t>Thyristor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baseline="-25000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is turned 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644008" y="359002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is on</a:t>
            </a:r>
          </a:p>
          <a:p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is charged to V</a:t>
            </a:r>
            <a:r>
              <a:rPr lang="en-US" b="1" baseline="-25000" dirty="0">
                <a:solidFill>
                  <a:srgbClr val="0070C0"/>
                </a:solidFill>
              </a:rPr>
              <a:t>in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21732" y="331386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Initial Condition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211960" y="4354965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baseline="-25000" dirty="0">
                <a:solidFill>
                  <a:srgbClr val="00B050"/>
                </a:solidFill>
              </a:rPr>
              <a:t>A</a:t>
            </a:r>
            <a:r>
              <a:rPr lang="en-US" b="1" dirty="0">
                <a:solidFill>
                  <a:srgbClr val="00B050"/>
                </a:solidFill>
              </a:rPr>
              <a:t> is gated to turn off T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342398" y="2279679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24180" y="2162636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/>
      <p:bldP spid="117" grpId="0"/>
      <p:bldP spid="118" grpId="0"/>
      <p:bldP spid="119" grpId="0"/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Mode 1</a:t>
            </a:r>
          </a:p>
          <a:p>
            <a:pPr algn="just"/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1560" y="1877514"/>
            <a:ext cx="2143678" cy="2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560" y="4600201"/>
            <a:ext cx="1397659" cy="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0257" y="3934830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841" y="1976969"/>
            <a:ext cx="493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3716" y="3477802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871606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0479" y="3044484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63173" y="2082332"/>
            <a:ext cx="1602696" cy="1471037"/>
            <a:chOff x="5868144" y="1556792"/>
            <a:chExt cx="1602696" cy="147103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868144" y="1700808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8144" y="1556792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048164" y="1700808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61726" y="2189026"/>
              <a:ext cx="572875" cy="12147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41" name="Group 40"/>
            <p:cNvGrpSpPr/>
            <p:nvPr/>
          </p:nvGrpSpPr>
          <p:grpSpPr>
            <a:xfrm rot="5400000">
              <a:off x="6483857" y="2040845"/>
              <a:ext cx="600778" cy="1373189"/>
              <a:chOff x="7997624" y="3466895"/>
              <a:chExt cx="600778" cy="137318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8377551" y="4579219"/>
                <a:ext cx="10873" cy="26086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7997624" y="3466895"/>
                <a:ext cx="600778" cy="1112324"/>
                <a:chOff x="7997624" y="3466895"/>
                <a:chExt cx="600778" cy="1112324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rot="16200000" flipH="1">
                  <a:off x="7744007" y="3720512"/>
                  <a:ext cx="5072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16200000" flipH="1">
                  <a:off x="8189807" y="4154972"/>
                  <a:ext cx="386361" cy="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extBox 55"/>
          <p:cNvSpPr txBox="1"/>
          <p:nvPr/>
        </p:nvSpPr>
        <p:spPr>
          <a:xfrm>
            <a:off x="789157" y="1879569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6524" y="2585507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42398" y="3250730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566903" y="1901441"/>
            <a:ext cx="398313" cy="1053385"/>
            <a:chOff x="8200089" y="4025278"/>
            <a:chExt cx="398313" cy="105338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8200089" y="4025278"/>
              <a:ext cx="398313" cy="553941"/>
              <a:chOff x="8200089" y="4025278"/>
              <a:chExt cx="398313" cy="55394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8388424" y="4025278"/>
                <a:ext cx="0" cy="33521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2977405" y="219557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D</a:t>
            </a:r>
            <a:r>
              <a:rPr lang="en-US" sz="2000" baseline="-25000" dirty="0" err="1">
                <a:solidFill>
                  <a:srgbClr val="00B050"/>
                </a:solidFill>
              </a:rPr>
              <a:t>f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88686" y="1891669"/>
            <a:ext cx="0" cy="14518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049498" y="1877514"/>
            <a:ext cx="398313" cy="1053385"/>
            <a:chOff x="5148064" y="1844634"/>
            <a:chExt cx="398313" cy="1053385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844634"/>
              <a:ext cx="398313" cy="1053385"/>
              <a:chOff x="8200089" y="4025278"/>
              <a:chExt cx="398313" cy="1053385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8388424" y="4579219"/>
                <a:ext cx="0" cy="499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6200000">
            <a:off x="897387" y="3028865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782139" y="3535409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55162" y="26064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Both T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and T</a:t>
            </a:r>
            <a:r>
              <a:rPr lang="en-US" b="1" baseline="-25000" dirty="0">
                <a:solidFill>
                  <a:srgbClr val="0070C0"/>
                </a:solidFill>
              </a:rPr>
              <a:t>A  </a:t>
            </a:r>
            <a:r>
              <a:rPr lang="en-US" b="1" dirty="0">
                <a:solidFill>
                  <a:srgbClr val="0070C0"/>
                </a:solidFill>
              </a:rPr>
              <a:t>are 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445071" y="632633"/>
            <a:ext cx="544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baseline="-25000" dirty="0">
                <a:solidFill>
                  <a:srgbClr val="0070C0"/>
                </a:solidFill>
              </a:rPr>
              <a:t>1  </a:t>
            </a:r>
            <a:r>
              <a:rPr lang="en-US" b="1" dirty="0">
                <a:solidFill>
                  <a:srgbClr val="00B050"/>
                </a:solidFill>
              </a:rPr>
              <a:t>discharges through T</a:t>
            </a:r>
            <a:r>
              <a:rPr lang="en-US" b="1" baseline="-25000" dirty="0">
                <a:solidFill>
                  <a:srgbClr val="00B050"/>
                </a:solidFill>
              </a:rPr>
              <a:t>A   </a:t>
            </a:r>
            <a:r>
              <a:rPr lang="en-US" b="1" dirty="0">
                <a:solidFill>
                  <a:srgbClr val="00B050"/>
                </a:solidFill>
              </a:rPr>
              <a:t>and L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95322" y="168690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baseline="-25000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 is commutated when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baseline="-25000" dirty="0" err="1">
                <a:solidFill>
                  <a:srgbClr val="0070C0"/>
                </a:solidFill>
              </a:rPr>
              <a:t>c</a:t>
            </a:r>
            <a:r>
              <a:rPr lang="en-US" b="1" dirty="0">
                <a:solidFill>
                  <a:srgbClr val="0070C0"/>
                </a:solidFill>
              </a:rPr>
              <a:t> = zero at </a:t>
            </a:r>
            <a:r>
              <a:rPr lang="el-GR" b="1" dirty="0">
                <a:solidFill>
                  <a:srgbClr val="0070C0"/>
                </a:solidFill>
              </a:rPr>
              <a:t>ω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t =</a:t>
            </a:r>
            <a:r>
              <a:rPr lang="el-GR" b="1" dirty="0">
                <a:solidFill>
                  <a:srgbClr val="0070C0"/>
                </a:solidFill>
              </a:rPr>
              <a:t>π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342398" y="2279679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24180" y="2162636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435790" y="1030893"/>
                <a:ext cx="5440771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b="1" dirty="0">
                    <a:solidFill>
                      <a:srgbClr val="00B05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𝒔𝒊𝒏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  =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rgbClr val="00B050"/>
                    </a:solidFill>
                  </a:rPr>
                  <a:t>c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𝒔𝒊𝒏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90" y="1030893"/>
                <a:ext cx="5440771" cy="6560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3831951" y="221078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Mode 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51029" y="319601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</a:t>
            </a:r>
            <a:r>
              <a:rPr lang="en-US" b="1" baseline="-25000" dirty="0">
                <a:solidFill>
                  <a:srgbClr val="7030A0"/>
                </a:solidFill>
              </a:rPr>
              <a:t>T1</a:t>
            </a:r>
            <a:r>
              <a:rPr lang="en-US" b="1" dirty="0">
                <a:solidFill>
                  <a:srgbClr val="7030A0"/>
                </a:solidFill>
              </a:rPr>
              <a:t> decreases as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baseline="-25000" dirty="0" err="1">
                <a:solidFill>
                  <a:srgbClr val="7030A0"/>
                </a:solidFill>
              </a:rPr>
              <a:t>c</a:t>
            </a:r>
            <a:r>
              <a:rPr lang="en-US" b="1" dirty="0">
                <a:solidFill>
                  <a:srgbClr val="7030A0"/>
                </a:solidFill>
              </a:rPr>
              <a:t> increases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51029" y="268842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baseline="-25000" dirty="0" err="1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00B050"/>
                </a:solidFill>
              </a:rPr>
              <a:t> reverses and flows through L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, D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 and load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005216" y="3482477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-25000" dirty="0" err="1">
                <a:solidFill>
                  <a:srgbClr val="C00000"/>
                </a:solidFill>
              </a:rPr>
              <a:t>c</a:t>
            </a:r>
            <a:r>
              <a:rPr lang="en-US" b="1" baseline="-25000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is equal to i</a:t>
            </a:r>
            <a:r>
              <a:rPr lang="en-US" b="1" baseline="-25000" dirty="0">
                <a:solidFill>
                  <a:srgbClr val="C00000"/>
                </a:solidFill>
              </a:rPr>
              <a:t>0 ,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T1</a:t>
            </a:r>
            <a:r>
              <a:rPr lang="en-US" b="1" dirty="0">
                <a:solidFill>
                  <a:srgbClr val="C00000"/>
                </a:solidFill>
              </a:rPr>
              <a:t> decreases to zero.</a:t>
            </a:r>
          </a:p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becomes 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605310" y="3901344"/>
                <a:ext cx="2720386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b="1" dirty="0">
                    <a:solidFill>
                      <a:srgbClr val="00B05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𝒔𝒊𝒏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10" y="3901344"/>
                <a:ext cx="2720386" cy="6560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602498" y="4450790"/>
                <a:ext cx="272038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98" y="4450790"/>
                <a:ext cx="2720386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312286" y="5098066"/>
            <a:ext cx="469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remains reverse biased when 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="1" baseline="-25000" dirty="0" err="1">
                <a:solidFill>
                  <a:srgbClr val="C00000"/>
                </a:solidFill>
              </a:rPr>
              <a:t>f</a:t>
            </a:r>
            <a:r>
              <a:rPr lang="en-US" b="1" dirty="0">
                <a:solidFill>
                  <a:srgbClr val="C00000"/>
                </a:solidFill>
              </a:rPr>
              <a:t> conducts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938447" y="5555968"/>
                <a:ext cx="521824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Turn off time of T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>
                    <a:solidFill>
                      <a:srgbClr val="0070C0"/>
                    </a:solidFill>
                  </a:rPr>
                  <a:t> must be less than </a:t>
                </a:r>
                <a:r>
                  <a:rPr lang="en-US" b="1" dirty="0">
                    <a:solidFill>
                      <a:srgbClr val="FF0000"/>
                    </a:solidFill>
                  </a:rPr>
                  <a:t>(</a:t>
                </a:r>
                <a:r>
                  <a:rPr lang="el-GR" b="1" dirty="0">
                    <a:solidFill>
                      <a:srgbClr val="FF0000"/>
                    </a:solidFill>
                  </a:rPr>
                  <a:t>π</a:t>
                </a:r>
                <a:r>
                  <a:rPr lang="en-US" b="1" dirty="0">
                    <a:solidFill>
                      <a:srgbClr val="FF0000"/>
                    </a:solidFill>
                  </a:rPr>
                  <a:t>-2</a:t>
                </a:r>
                <a:r>
                  <a:rPr lang="el-GR" b="1" dirty="0">
                    <a:solidFill>
                      <a:srgbClr val="FF0000"/>
                    </a:solidFill>
                  </a:rPr>
                  <a:t>θ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</a:rPr>
                  <a:t>)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𝑪</m:t>
                        </m:r>
                      </m:e>
                    </m:ra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47" y="5555968"/>
                <a:ext cx="5218241" cy="427746"/>
              </a:xfrm>
              <a:prstGeom prst="rect">
                <a:avLst/>
              </a:prstGeom>
              <a:blipFill rotWithShape="1">
                <a:blip r:embed="rId6"/>
                <a:stretch>
                  <a:fillRect l="-935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5004047" y="1971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baseline="-25000" dirty="0">
                <a:solidFill>
                  <a:srgbClr val="00B050"/>
                </a:solidFill>
              </a:rPr>
              <a:t>A</a:t>
            </a:r>
            <a:r>
              <a:rPr lang="en-US" b="1" dirty="0">
                <a:solidFill>
                  <a:srgbClr val="00B050"/>
                </a:solidFill>
              </a:rPr>
              <a:t> is gated to turn off T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7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/>
      <p:bldP spid="11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Mode 3</a:t>
            </a:r>
          </a:p>
          <a:p>
            <a:pPr algn="just"/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83630" y="4600201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5093" y="3804718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58635" y="1877514"/>
            <a:ext cx="0" cy="504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1560" y="1877514"/>
            <a:ext cx="2143678" cy="2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8635" y="256490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8349" y="3861048"/>
            <a:ext cx="298790" cy="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0065" y="361544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9393" y="3861048"/>
            <a:ext cx="144016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9107" y="404430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560" y="4600201"/>
            <a:ext cx="1397659" cy="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8635" y="3535409"/>
            <a:ext cx="758696" cy="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7331" y="3553367"/>
            <a:ext cx="0" cy="285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7331" y="411949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706" y="2010244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0859" y="3968049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841" y="1976969"/>
            <a:ext cx="493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3716" y="3477802"/>
            <a:ext cx="4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</a:p>
          <a:p>
            <a:r>
              <a:rPr lang="en-US" dirty="0"/>
              <a:t>_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635" y="3557674"/>
            <a:ext cx="398656" cy="15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7487" y="3194917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99600" y="3843319"/>
            <a:ext cx="216024" cy="18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343192" y="1871606"/>
            <a:ext cx="1" cy="2107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0479" y="3044484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63173" y="2082332"/>
            <a:ext cx="1602696" cy="1471037"/>
            <a:chOff x="5868144" y="1556792"/>
            <a:chExt cx="1602696" cy="147103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868144" y="1700808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8144" y="1556792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048164" y="1700808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61726" y="2189026"/>
              <a:ext cx="572875" cy="12147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41" name="Group 40"/>
            <p:cNvGrpSpPr/>
            <p:nvPr/>
          </p:nvGrpSpPr>
          <p:grpSpPr>
            <a:xfrm rot="5400000">
              <a:off x="6483857" y="2040845"/>
              <a:ext cx="600778" cy="1373189"/>
              <a:chOff x="7997624" y="3466895"/>
              <a:chExt cx="600778" cy="137318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8377551" y="4579219"/>
                <a:ext cx="10873" cy="26086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7997624" y="3466895"/>
                <a:ext cx="600778" cy="1112324"/>
                <a:chOff x="7997624" y="3466895"/>
                <a:chExt cx="600778" cy="1112324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rot="16200000" flipH="1">
                  <a:off x="7744007" y="3720512"/>
                  <a:ext cx="5072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16200000" flipH="1">
                  <a:off x="8189807" y="4154972"/>
                  <a:ext cx="386361" cy="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extBox 55"/>
          <p:cNvSpPr txBox="1"/>
          <p:nvPr/>
        </p:nvSpPr>
        <p:spPr>
          <a:xfrm>
            <a:off x="789157" y="1879569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6524" y="2585507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</a:t>
            </a:r>
            <a:r>
              <a:rPr lang="en-US" sz="20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42398" y="3250730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566903" y="1901441"/>
            <a:ext cx="398313" cy="1053385"/>
            <a:chOff x="8200089" y="4025278"/>
            <a:chExt cx="398313" cy="105338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8388424" y="4579219"/>
              <a:ext cx="0" cy="4994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8200089" y="4025278"/>
              <a:ext cx="398313" cy="553941"/>
              <a:chOff x="8200089" y="4025278"/>
              <a:chExt cx="398313" cy="55394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8388424" y="4025278"/>
                <a:ext cx="0" cy="33521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8200089" y="4355256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200089" y="4371524"/>
                <a:ext cx="177462" cy="20769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454433" y="4371524"/>
                <a:ext cx="143969" cy="1771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8221732" y="4573984"/>
                <a:ext cx="376670" cy="52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2977405" y="2195572"/>
            <a:ext cx="4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D</a:t>
            </a:r>
            <a:r>
              <a:rPr lang="en-US" sz="2000" baseline="-25000" dirty="0" err="1">
                <a:solidFill>
                  <a:srgbClr val="00B050"/>
                </a:solidFill>
              </a:rPr>
              <a:t>f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88686" y="1891669"/>
            <a:ext cx="0" cy="14518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049498" y="1877514"/>
            <a:ext cx="398313" cy="1053385"/>
            <a:chOff x="5148064" y="1844634"/>
            <a:chExt cx="398313" cy="1053385"/>
          </a:xfrm>
        </p:grpSpPr>
        <p:grpSp>
          <p:nvGrpSpPr>
            <p:cNvPr id="79" name="Group 78"/>
            <p:cNvGrpSpPr/>
            <p:nvPr/>
          </p:nvGrpSpPr>
          <p:grpSpPr>
            <a:xfrm rot="10800000">
              <a:off x="5148064" y="1844634"/>
              <a:ext cx="398313" cy="1053385"/>
              <a:chOff x="8200089" y="4025278"/>
              <a:chExt cx="398313" cy="1053385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8388424" y="4579219"/>
                <a:ext cx="0" cy="499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8200089" y="4025278"/>
                <a:ext cx="398313" cy="553941"/>
                <a:chOff x="8200089" y="4025278"/>
                <a:chExt cx="398313" cy="5539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388424" y="4025278"/>
                  <a:ext cx="0" cy="335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Straight Connector 86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6200000">
            <a:off x="897387" y="3028865"/>
            <a:ext cx="398313" cy="614772"/>
            <a:chOff x="5148064" y="2190765"/>
            <a:chExt cx="398313" cy="614772"/>
          </a:xfrm>
        </p:grpSpPr>
        <p:grpSp>
          <p:nvGrpSpPr>
            <p:cNvPr id="102" name="Group 101"/>
            <p:cNvGrpSpPr/>
            <p:nvPr/>
          </p:nvGrpSpPr>
          <p:grpSpPr>
            <a:xfrm rot="10800000">
              <a:off x="5148064" y="2190765"/>
              <a:ext cx="398313" cy="614771"/>
              <a:chOff x="8200089" y="4117761"/>
              <a:chExt cx="398313" cy="614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H="1">
                <a:off x="8322589" y="4645054"/>
                <a:ext cx="153315" cy="2164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8200089" y="4117761"/>
                <a:ext cx="398313" cy="461458"/>
                <a:chOff x="8200089" y="4117761"/>
                <a:chExt cx="398313" cy="46145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8261625" y="4233690"/>
                  <a:ext cx="242730" cy="1087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200089" y="4355256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8200089" y="4371524"/>
                  <a:ext cx="177462" cy="20769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454433" y="4371524"/>
                  <a:ext cx="143969" cy="17712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8221732" y="4573984"/>
                  <a:ext cx="376670" cy="523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Connector 102"/>
            <p:cNvCxnSpPr/>
            <p:nvPr/>
          </p:nvCxnSpPr>
          <p:spPr>
            <a:xfrm flipH="1">
              <a:off x="5179558" y="2585217"/>
              <a:ext cx="118653" cy="2203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782139" y="3535409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696906" y="88001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, T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and T</a:t>
            </a:r>
            <a:r>
              <a:rPr lang="en-US" b="1" baseline="-25000" dirty="0">
                <a:solidFill>
                  <a:srgbClr val="0070C0"/>
                </a:solidFill>
              </a:rPr>
              <a:t>A  </a:t>
            </a:r>
            <a:r>
              <a:rPr lang="en-US" b="1" dirty="0">
                <a:solidFill>
                  <a:srgbClr val="0070C0"/>
                </a:solidFill>
              </a:rPr>
              <a:t>are off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923928" y="241101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gets charged to V</a:t>
            </a:r>
            <a:r>
              <a:rPr lang="en-US" b="1" baseline="-25000" dirty="0">
                <a:solidFill>
                  <a:srgbClr val="0070C0"/>
                </a:solidFill>
              </a:rPr>
              <a:t>in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342398" y="2279679"/>
            <a:ext cx="795" cy="90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24180" y="2162636"/>
            <a:ext cx="4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3923928" y="294352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Mode 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27984" y="344680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Voltage across D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is zero. D</a:t>
            </a:r>
            <a:r>
              <a:rPr lang="en-US" b="1" baseline="-25000" dirty="0">
                <a:solidFill>
                  <a:srgbClr val="00B050"/>
                </a:solidFill>
              </a:rPr>
              <a:t>1   </a:t>
            </a:r>
            <a:r>
              <a:rPr lang="en-US" b="1" dirty="0">
                <a:solidFill>
                  <a:srgbClr val="00B050"/>
                </a:solidFill>
              </a:rPr>
              <a:t>conducts and v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 is  zero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79504" y="4014215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baseline="-25000" dirty="0" err="1">
                <a:solidFill>
                  <a:srgbClr val="7030A0"/>
                </a:solidFill>
              </a:rPr>
              <a:t>c</a:t>
            </a:r>
            <a:r>
              <a:rPr lang="en-US" b="1" baseline="-25000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decreases to zero as I</a:t>
            </a:r>
            <a:r>
              <a:rPr lang="en-US" b="1" baseline="-25000" dirty="0">
                <a:solidFill>
                  <a:srgbClr val="7030A0"/>
                </a:solidFill>
              </a:rPr>
              <a:t>0</a:t>
            </a:r>
            <a:r>
              <a:rPr lang="en-US" b="1" dirty="0">
                <a:solidFill>
                  <a:srgbClr val="7030A0"/>
                </a:solidFill>
              </a:rPr>
              <a:t> cos</a:t>
            </a:r>
            <a:r>
              <a:rPr lang="el-GR" b="1" dirty="0">
                <a:solidFill>
                  <a:srgbClr val="7030A0"/>
                </a:solidFill>
              </a:rPr>
              <a:t> ω</a:t>
            </a:r>
            <a:r>
              <a:rPr lang="en-US" b="1" baseline="-25000" dirty="0">
                <a:solidFill>
                  <a:srgbClr val="7030A0"/>
                </a:solidFill>
              </a:rPr>
              <a:t>0</a:t>
            </a:r>
            <a:r>
              <a:rPr lang="en-US" b="1" dirty="0">
                <a:solidFill>
                  <a:srgbClr val="7030A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25158" y="150016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Constant current i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 flows through C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, L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, D</a:t>
            </a:r>
            <a:r>
              <a:rPr lang="en-US" b="1" baseline="-25000" dirty="0">
                <a:solidFill>
                  <a:srgbClr val="0070C0"/>
                </a:solidFill>
              </a:rPr>
              <a:t>s </a:t>
            </a:r>
            <a:r>
              <a:rPr lang="en-US" b="1" dirty="0">
                <a:solidFill>
                  <a:srgbClr val="0070C0"/>
                </a:solidFill>
              </a:rPr>
              <a:t>and load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27984" y="449346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v</a:t>
            </a:r>
            <a:r>
              <a:rPr lang="en-US" b="1" baseline="-25000" dirty="0" err="1">
                <a:solidFill>
                  <a:srgbClr val="7030A0"/>
                </a:solidFill>
              </a:rPr>
              <a:t>c</a:t>
            </a:r>
            <a:r>
              <a:rPr lang="en-US" b="1" baseline="-25000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rises to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86597" y="4383547"/>
                <a:ext cx="2369779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𝒊𝒏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   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b="1" dirty="0">
                    <a:solidFill>
                      <a:srgbClr val="00B050"/>
                    </a:solidFill>
                    <a:ea typeface="Cambria Math"/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97" y="4383547"/>
                <a:ext cx="2369779" cy="6560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7" grpId="0"/>
      <p:bldP spid="89" grpId="0"/>
      <p:bldP spid="91" grpId="0"/>
      <p:bldP spid="92" grpId="0"/>
      <p:bldP spid="93" grpId="0"/>
      <p:bldP spid="88" grpId="0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845</Words>
  <Application>Microsoft Office PowerPoint</Application>
  <PresentationFormat>On-screen Show (4:3)</PresentationFormat>
  <Paragraphs>463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Chopper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VOLTAGE SOURCE INVERTERS</dc:title>
  <dc:creator>Saly George</dc:creator>
  <cp:lastModifiedBy>MOHAMEDN NADIR N</cp:lastModifiedBy>
  <cp:revision>183</cp:revision>
  <dcterms:created xsi:type="dcterms:W3CDTF">2006-08-16T00:00:00Z</dcterms:created>
  <dcterms:modified xsi:type="dcterms:W3CDTF">2023-04-15T12:30:52Z</dcterms:modified>
</cp:coreProperties>
</file>