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 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 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 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 /><Relationship Id="rId1" Type="http://schemas.openxmlformats.org/officeDocument/2006/relationships/image" Target="../media/image2.wmf" 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 /><Relationship Id="rId3" Type="http://schemas.openxmlformats.org/officeDocument/2006/relationships/image" Target="../media/image6.wmf" /><Relationship Id="rId7" Type="http://schemas.openxmlformats.org/officeDocument/2006/relationships/image" Target="../media/image10.wmf" /><Relationship Id="rId2" Type="http://schemas.openxmlformats.org/officeDocument/2006/relationships/image" Target="../media/image5.wmf" /><Relationship Id="rId1" Type="http://schemas.openxmlformats.org/officeDocument/2006/relationships/image" Target="../media/image4.wmf" /><Relationship Id="rId6" Type="http://schemas.openxmlformats.org/officeDocument/2006/relationships/image" Target="../media/image9.wmf" /><Relationship Id="rId5" Type="http://schemas.openxmlformats.org/officeDocument/2006/relationships/image" Target="../media/image8.wmf" /><Relationship Id="rId10" Type="http://schemas.openxmlformats.org/officeDocument/2006/relationships/image" Target="../media/image13.wmf" /><Relationship Id="rId4" Type="http://schemas.openxmlformats.org/officeDocument/2006/relationships/image" Target="../media/image7.wmf" /><Relationship Id="rId9" Type="http://schemas.openxmlformats.org/officeDocument/2006/relationships/image" Target="../media/image12.wmf" 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 /><Relationship Id="rId2" Type="http://schemas.openxmlformats.org/officeDocument/2006/relationships/image" Target="../media/image15.wmf" /><Relationship Id="rId1" Type="http://schemas.openxmlformats.org/officeDocument/2006/relationships/image" Target="../media/image14.wmf" /><Relationship Id="rId4" Type="http://schemas.openxmlformats.org/officeDocument/2006/relationships/image" Target="../media/image17.wmf" 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 /><Relationship Id="rId3" Type="http://schemas.openxmlformats.org/officeDocument/2006/relationships/image" Target="../media/image20.wmf" /><Relationship Id="rId7" Type="http://schemas.openxmlformats.org/officeDocument/2006/relationships/image" Target="../media/image24.wmf" /><Relationship Id="rId2" Type="http://schemas.openxmlformats.org/officeDocument/2006/relationships/image" Target="../media/image19.wmf" /><Relationship Id="rId1" Type="http://schemas.openxmlformats.org/officeDocument/2006/relationships/image" Target="../media/image18.wmf" /><Relationship Id="rId6" Type="http://schemas.openxmlformats.org/officeDocument/2006/relationships/image" Target="../media/image23.wmf" /><Relationship Id="rId11" Type="http://schemas.openxmlformats.org/officeDocument/2006/relationships/image" Target="../media/image28.wmf" /><Relationship Id="rId5" Type="http://schemas.openxmlformats.org/officeDocument/2006/relationships/image" Target="../media/image22.wmf" /><Relationship Id="rId10" Type="http://schemas.openxmlformats.org/officeDocument/2006/relationships/image" Target="../media/image27.wmf" /><Relationship Id="rId4" Type="http://schemas.openxmlformats.org/officeDocument/2006/relationships/image" Target="../media/image21.wmf" /><Relationship Id="rId9" Type="http://schemas.openxmlformats.org/officeDocument/2006/relationships/image" Target="../media/image26.wmf" 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 /><Relationship Id="rId3" Type="http://schemas.openxmlformats.org/officeDocument/2006/relationships/image" Target="../media/image30.wmf" /><Relationship Id="rId7" Type="http://schemas.openxmlformats.org/officeDocument/2006/relationships/image" Target="../media/image34.wmf" /><Relationship Id="rId2" Type="http://schemas.openxmlformats.org/officeDocument/2006/relationships/image" Target="../media/image10.wmf" /><Relationship Id="rId1" Type="http://schemas.openxmlformats.org/officeDocument/2006/relationships/image" Target="../media/image29.wmf" /><Relationship Id="rId6" Type="http://schemas.openxmlformats.org/officeDocument/2006/relationships/image" Target="../media/image33.wmf" /><Relationship Id="rId5" Type="http://schemas.openxmlformats.org/officeDocument/2006/relationships/image" Target="../media/image32.wmf" /><Relationship Id="rId10" Type="http://schemas.openxmlformats.org/officeDocument/2006/relationships/image" Target="../media/image37.wmf" /><Relationship Id="rId4" Type="http://schemas.openxmlformats.org/officeDocument/2006/relationships/image" Target="../media/image31.wmf" /><Relationship Id="rId9" Type="http://schemas.openxmlformats.org/officeDocument/2006/relationships/image" Target="../media/image36.wmf" 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 /><Relationship Id="rId2" Type="http://schemas.openxmlformats.org/officeDocument/2006/relationships/image" Target="../media/image39.wmf" /><Relationship Id="rId1" Type="http://schemas.openxmlformats.org/officeDocument/2006/relationships/image" Target="../media/image38.wmf" 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 /><Relationship Id="rId1" Type="http://schemas.openxmlformats.org/officeDocument/2006/relationships/image" Target="../media/image41.wmf" 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.vml" /><Relationship Id="rId4" Type="http://schemas.openxmlformats.org/officeDocument/2006/relationships/image" Target="../media/image1.wmf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9.vml" /><Relationship Id="rId4" Type="http://schemas.openxmlformats.org/officeDocument/2006/relationships/image" Target="../media/image43.emf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0.vml" /><Relationship Id="rId4" Type="http://schemas.openxmlformats.org/officeDocument/2006/relationships/image" Target="../media/image44.wmf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1.vml" /><Relationship Id="rId4" Type="http://schemas.openxmlformats.org/officeDocument/2006/relationships/image" Target="../media/image44.wmf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image" Target="../media/image4.png" /><Relationship Id="rId7" Type="http://schemas.openxmlformats.org/officeDocument/2006/relationships/image" Target="../media/image3.wmf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.vml" /><Relationship Id="rId6" Type="http://schemas.openxmlformats.org/officeDocument/2006/relationships/oleObject" Target="../embeddings/oleObject3.bin" /><Relationship Id="rId5" Type="http://schemas.openxmlformats.org/officeDocument/2006/relationships/image" Target="../media/image2.wmf" /><Relationship Id="rId4" Type="http://schemas.openxmlformats.org/officeDocument/2006/relationships/oleObject" Target="../embeddings/oleObject2.bin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 /><Relationship Id="rId13" Type="http://schemas.openxmlformats.org/officeDocument/2006/relationships/oleObject" Target="../embeddings/oleObject9.bin" /><Relationship Id="rId18" Type="http://schemas.openxmlformats.org/officeDocument/2006/relationships/image" Target="../media/image11.wmf" /><Relationship Id="rId3" Type="http://schemas.openxmlformats.org/officeDocument/2006/relationships/oleObject" Target="../embeddings/oleObject4.bin" /><Relationship Id="rId21" Type="http://schemas.openxmlformats.org/officeDocument/2006/relationships/oleObject" Target="../embeddings/oleObject13.bin" /><Relationship Id="rId7" Type="http://schemas.openxmlformats.org/officeDocument/2006/relationships/oleObject" Target="../embeddings/oleObject6.bin" /><Relationship Id="rId12" Type="http://schemas.openxmlformats.org/officeDocument/2006/relationships/image" Target="../media/image8.wmf" /><Relationship Id="rId17" Type="http://schemas.openxmlformats.org/officeDocument/2006/relationships/oleObject" Target="../embeddings/oleObject11.bin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10.wmf" /><Relationship Id="rId20" Type="http://schemas.openxmlformats.org/officeDocument/2006/relationships/image" Target="../media/image12.wmf" /><Relationship Id="rId1" Type="http://schemas.openxmlformats.org/officeDocument/2006/relationships/vmlDrawing" Target="../drawings/vmlDrawing3.vml" /><Relationship Id="rId6" Type="http://schemas.openxmlformats.org/officeDocument/2006/relationships/image" Target="../media/image5.wmf" /><Relationship Id="rId11" Type="http://schemas.openxmlformats.org/officeDocument/2006/relationships/oleObject" Target="../embeddings/oleObject8.bin" /><Relationship Id="rId5" Type="http://schemas.openxmlformats.org/officeDocument/2006/relationships/oleObject" Target="../embeddings/oleObject5.bin" /><Relationship Id="rId15" Type="http://schemas.openxmlformats.org/officeDocument/2006/relationships/oleObject" Target="../embeddings/oleObject10.bin" /><Relationship Id="rId10" Type="http://schemas.openxmlformats.org/officeDocument/2006/relationships/image" Target="../media/image7.wmf" /><Relationship Id="rId19" Type="http://schemas.openxmlformats.org/officeDocument/2006/relationships/oleObject" Target="../embeddings/oleObject12.bin" /><Relationship Id="rId4" Type="http://schemas.openxmlformats.org/officeDocument/2006/relationships/image" Target="../media/image4.wmf" /><Relationship Id="rId9" Type="http://schemas.openxmlformats.org/officeDocument/2006/relationships/oleObject" Target="../embeddings/oleObject7.bin" /><Relationship Id="rId14" Type="http://schemas.openxmlformats.org/officeDocument/2006/relationships/image" Target="../media/image9.wmf" /><Relationship Id="rId22" Type="http://schemas.openxmlformats.org/officeDocument/2006/relationships/image" Target="../media/image13.wmf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 /><Relationship Id="rId3" Type="http://schemas.openxmlformats.org/officeDocument/2006/relationships/oleObject" Target="../embeddings/oleObject14.bin" /><Relationship Id="rId7" Type="http://schemas.openxmlformats.org/officeDocument/2006/relationships/oleObject" Target="../embeddings/oleObject16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4.vml" /><Relationship Id="rId6" Type="http://schemas.openxmlformats.org/officeDocument/2006/relationships/image" Target="../media/image15.wmf" /><Relationship Id="rId5" Type="http://schemas.openxmlformats.org/officeDocument/2006/relationships/oleObject" Target="../embeddings/oleObject15.bin" /><Relationship Id="rId10" Type="http://schemas.openxmlformats.org/officeDocument/2006/relationships/image" Target="../media/image17.wmf" /><Relationship Id="rId4" Type="http://schemas.openxmlformats.org/officeDocument/2006/relationships/image" Target="../media/image14.wmf" /><Relationship Id="rId9" Type="http://schemas.openxmlformats.org/officeDocument/2006/relationships/oleObject" Target="../embeddings/oleObject17.bin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 /><Relationship Id="rId13" Type="http://schemas.openxmlformats.org/officeDocument/2006/relationships/oleObject" Target="../embeddings/oleObject23.bin" /><Relationship Id="rId18" Type="http://schemas.openxmlformats.org/officeDocument/2006/relationships/image" Target="../media/image25.wmf" /><Relationship Id="rId3" Type="http://schemas.openxmlformats.org/officeDocument/2006/relationships/oleObject" Target="../embeddings/oleObject18.bin" /><Relationship Id="rId21" Type="http://schemas.openxmlformats.org/officeDocument/2006/relationships/oleObject" Target="../embeddings/oleObject27.bin" /><Relationship Id="rId7" Type="http://schemas.openxmlformats.org/officeDocument/2006/relationships/oleObject" Target="../embeddings/oleObject20.bin" /><Relationship Id="rId12" Type="http://schemas.openxmlformats.org/officeDocument/2006/relationships/image" Target="../media/image22.wmf" /><Relationship Id="rId17" Type="http://schemas.openxmlformats.org/officeDocument/2006/relationships/oleObject" Target="../embeddings/oleObject25.bin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24.wmf" /><Relationship Id="rId20" Type="http://schemas.openxmlformats.org/officeDocument/2006/relationships/image" Target="../media/image26.wmf" /><Relationship Id="rId1" Type="http://schemas.openxmlformats.org/officeDocument/2006/relationships/vmlDrawing" Target="../drawings/vmlDrawing5.vml" /><Relationship Id="rId6" Type="http://schemas.openxmlformats.org/officeDocument/2006/relationships/image" Target="../media/image19.wmf" /><Relationship Id="rId11" Type="http://schemas.openxmlformats.org/officeDocument/2006/relationships/oleObject" Target="../embeddings/oleObject22.bin" /><Relationship Id="rId24" Type="http://schemas.openxmlformats.org/officeDocument/2006/relationships/image" Target="../media/image28.wmf" /><Relationship Id="rId5" Type="http://schemas.openxmlformats.org/officeDocument/2006/relationships/oleObject" Target="../embeddings/oleObject19.bin" /><Relationship Id="rId15" Type="http://schemas.openxmlformats.org/officeDocument/2006/relationships/oleObject" Target="../embeddings/oleObject24.bin" /><Relationship Id="rId23" Type="http://schemas.openxmlformats.org/officeDocument/2006/relationships/oleObject" Target="../embeddings/oleObject28.bin" /><Relationship Id="rId10" Type="http://schemas.openxmlformats.org/officeDocument/2006/relationships/image" Target="../media/image21.wmf" /><Relationship Id="rId19" Type="http://schemas.openxmlformats.org/officeDocument/2006/relationships/oleObject" Target="../embeddings/oleObject26.bin" /><Relationship Id="rId4" Type="http://schemas.openxmlformats.org/officeDocument/2006/relationships/image" Target="../media/image18.wmf" /><Relationship Id="rId9" Type="http://schemas.openxmlformats.org/officeDocument/2006/relationships/oleObject" Target="../embeddings/oleObject21.bin" /><Relationship Id="rId14" Type="http://schemas.openxmlformats.org/officeDocument/2006/relationships/image" Target="../media/image23.wmf" /><Relationship Id="rId22" Type="http://schemas.openxmlformats.org/officeDocument/2006/relationships/image" Target="../media/image27.wmf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 /><Relationship Id="rId13" Type="http://schemas.openxmlformats.org/officeDocument/2006/relationships/oleObject" Target="../embeddings/oleObject34.bin" /><Relationship Id="rId18" Type="http://schemas.openxmlformats.org/officeDocument/2006/relationships/image" Target="../media/image35.wmf" /><Relationship Id="rId3" Type="http://schemas.openxmlformats.org/officeDocument/2006/relationships/oleObject" Target="../embeddings/oleObject29.bin" /><Relationship Id="rId21" Type="http://schemas.openxmlformats.org/officeDocument/2006/relationships/oleObject" Target="../embeddings/oleObject38.bin" /><Relationship Id="rId7" Type="http://schemas.openxmlformats.org/officeDocument/2006/relationships/oleObject" Target="../embeddings/oleObject31.bin" /><Relationship Id="rId12" Type="http://schemas.openxmlformats.org/officeDocument/2006/relationships/image" Target="../media/image32.wmf" /><Relationship Id="rId17" Type="http://schemas.openxmlformats.org/officeDocument/2006/relationships/oleObject" Target="../embeddings/oleObject36.bin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34.wmf" /><Relationship Id="rId20" Type="http://schemas.openxmlformats.org/officeDocument/2006/relationships/image" Target="../media/image36.wmf" /><Relationship Id="rId1" Type="http://schemas.openxmlformats.org/officeDocument/2006/relationships/vmlDrawing" Target="../drawings/vmlDrawing6.vml" /><Relationship Id="rId6" Type="http://schemas.openxmlformats.org/officeDocument/2006/relationships/image" Target="../media/image10.wmf" /><Relationship Id="rId11" Type="http://schemas.openxmlformats.org/officeDocument/2006/relationships/oleObject" Target="../embeddings/oleObject33.bin" /><Relationship Id="rId5" Type="http://schemas.openxmlformats.org/officeDocument/2006/relationships/oleObject" Target="../embeddings/oleObject30.bin" /><Relationship Id="rId15" Type="http://schemas.openxmlformats.org/officeDocument/2006/relationships/oleObject" Target="../embeddings/oleObject35.bin" /><Relationship Id="rId10" Type="http://schemas.openxmlformats.org/officeDocument/2006/relationships/image" Target="../media/image31.wmf" /><Relationship Id="rId19" Type="http://schemas.openxmlformats.org/officeDocument/2006/relationships/oleObject" Target="../embeddings/oleObject37.bin" /><Relationship Id="rId4" Type="http://schemas.openxmlformats.org/officeDocument/2006/relationships/image" Target="../media/image29.wmf" /><Relationship Id="rId9" Type="http://schemas.openxmlformats.org/officeDocument/2006/relationships/oleObject" Target="../embeddings/oleObject32.bin" /><Relationship Id="rId14" Type="http://schemas.openxmlformats.org/officeDocument/2006/relationships/image" Target="../media/image33.wmf" /><Relationship Id="rId22" Type="http://schemas.openxmlformats.org/officeDocument/2006/relationships/image" Target="../media/image37.wmf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 /><Relationship Id="rId3" Type="http://schemas.openxmlformats.org/officeDocument/2006/relationships/oleObject" Target="../embeddings/oleObject39.bin" /><Relationship Id="rId7" Type="http://schemas.openxmlformats.org/officeDocument/2006/relationships/oleObject" Target="../embeddings/oleObject41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7.vml" /><Relationship Id="rId6" Type="http://schemas.openxmlformats.org/officeDocument/2006/relationships/image" Target="../media/image39.wmf" /><Relationship Id="rId5" Type="http://schemas.openxmlformats.org/officeDocument/2006/relationships/oleObject" Target="../embeddings/oleObject40.bin" /><Relationship Id="rId4" Type="http://schemas.openxmlformats.org/officeDocument/2006/relationships/image" Target="../media/image38.wmf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8.vml" /><Relationship Id="rId6" Type="http://schemas.openxmlformats.org/officeDocument/2006/relationships/image" Target="../media/image42.wmf" /><Relationship Id="rId5" Type="http://schemas.openxmlformats.org/officeDocument/2006/relationships/oleObject" Target="../embeddings/oleObject43.bin" /><Relationship Id="rId4" Type="http://schemas.openxmlformats.org/officeDocument/2006/relationships/image" Target="../media/image41.wmf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Series Inverter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Commutating Elements L &amp; C are 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connected in series with load.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Load current flows continuously 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through L &amp; C. 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Hence, this circuit is used in 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 high frequency applications.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   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867400" y="1295400"/>
          <a:ext cx="3565525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sio" r:id="rId3" imgW="3564467" imgH="3835400" progId="">
                  <p:embed/>
                </p:oleObj>
              </mc:Choice>
              <mc:Fallback>
                <p:oleObj name="Visio" r:id="rId3" imgW="3564467" imgH="3835400" progId="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295400"/>
                        <a:ext cx="3565525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84368" y="4293096"/>
            <a:ext cx="5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14400"/>
          </a:xfrm>
        </p:spPr>
        <p:txBody>
          <a:bodyPr/>
          <a:lstStyle/>
          <a:p>
            <a:r>
              <a:rPr lang="en-US" b="1" u="sng" dirty="0">
                <a:solidFill>
                  <a:srgbClr val="C00000"/>
                </a:solidFill>
              </a:rPr>
              <a:t>Modified Series Inverter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L</a:t>
            </a:r>
            <a:r>
              <a:rPr lang="en-US" b="1" baseline="-25000" dirty="0">
                <a:solidFill>
                  <a:srgbClr val="00B050"/>
                </a:solidFill>
              </a:rPr>
              <a:t>1</a:t>
            </a:r>
            <a:r>
              <a:rPr lang="en-US" b="1" dirty="0">
                <a:solidFill>
                  <a:srgbClr val="00B050"/>
                </a:solidFill>
              </a:rPr>
              <a:t>  =  L</a:t>
            </a:r>
            <a:r>
              <a:rPr lang="en-US" b="1" baseline="-25000" dirty="0">
                <a:solidFill>
                  <a:srgbClr val="00B050"/>
                </a:solidFill>
              </a:rPr>
              <a:t>2</a:t>
            </a:r>
          </a:p>
          <a:p>
            <a:r>
              <a:rPr lang="en-US" b="1" dirty="0">
                <a:solidFill>
                  <a:srgbClr val="0070C0"/>
                </a:solidFill>
              </a:rPr>
              <a:t>C</a:t>
            </a:r>
            <a:r>
              <a:rPr lang="en-US" b="1" baseline="-25000" dirty="0">
                <a:solidFill>
                  <a:srgbClr val="0070C0"/>
                </a:solidFill>
              </a:rPr>
              <a:t>1</a:t>
            </a:r>
            <a:r>
              <a:rPr lang="en-US" b="1" dirty="0">
                <a:solidFill>
                  <a:srgbClr val="0070C0"/>
                </a:solidFill>
              </a:rPr>
              <a:t>  =  C</a:t>
            </a:r>
            <a:r>
              <a:rPr lang="en-US" b="1" baseline="-25000" dirty="0">
                <a:solidFill>
                  <a:srgbClr val="0070C0"/>
                </a:solidFill>
              </a:rPr>
              <a:t>2</a:t>
            </a:r>
          </a:p>
          <a:p>
            <a:r>
              <a:rPr lang="en-US" b="1" dirty="0">
                <a:solidFill>
                  <a:srgbClr val="00B050"/>
                </a:solidFill>
              </a:rPr>
              <a:t>L</a:t>
            </a:r>
            <a:r>
              <a:rPr lang="en-US" b="1" baseline="-25000" dirty="0">
                <a:solidFill>
                  <a:srgbClr val="00B050"/>
                </a:solidFill>
              </a:rPr>
              <a:t>1</a:t>
            </a:r>
            <a:r>
              <a:rPr lang="en-US" b="1" dirty="0">
                <a:solidFill>
                  <a:srgbClr val="00B050"/>
                </a:solidFill>
              </a:rPr>
              <a:t>  and  L</a:t>
            </a:r>
            <a:r>
              <a:rPr lang="en-US" b="1" baseline="-25000" dirty="0">
                <a:solidFill>
                  <a:srgbClr val="00B050"/>
                </a:solidFill>
              </a:rPr>
              <a:t>2 </a:t>
            </a:r>
            <a:r>
              <a:rPr lang="en-US" b="1" dirty="0">
                <a:solidFill>
                  <a:srgbClr val="00B050"/>
                </a:solidFill>
              </a:rPr>
              <a:t>are tightly coupled</a:t>
            </a:r>
          </a:p>
          <a:p>
            <a:r>
              <a:rPr lang="en-US" b="1" u="sng" dirty="0">
                <a:solidFill>
                  <a:srgbClr val="C00000"/>
                </a:solidFill>
              </a:rPr>
              <a:t>For   t  &lt; 0_ </a:t>
            </a:r>
            <a:r>
              <a:rPr lang="en-US" b="1" dirty="0">
                <a:solidFill>
                  <a:srgbClr val="C00000"/>
                </a:solidFill>
              </a:rPr>
              <a:t>       </a:t>
            </a:r>
            <a:r>
              <a:rPr lang="en-US" b="1" u="sng" dirty="0">
                <a:solidFill>
                  <a:srgbClr val="002060"/>
                </a:solidFill>
              </a:rPr>
              <a:t>T</a:t>
            </a:r>
            <a:r>
              <a:rPr lang="en-US" b="1" u="sng" baseline="-25000" dirty="0">
                <a:solidFill>
                  <a:srgbClr val="002060"/>
                </a:solidFill>
              </a:rPr>
              <a:t>2    </a:t>
            </a:r>
            <a:r>
              <a:rPr lang="en-US" b="1" u="sng" dirty="0">
                <a:solidFill>
                  <a:srgbClr val="002060"/>
                </a:solidFill>
              </a:rPr>
              <a:t>is on</a:t>
            </a:r>
          </a:p>
          <a:p>
            <a:r>
              <a:rPr lang="en-US" b="1" dirty="0">
                <a:solidFill>
                  <a:srgbClr val="00B050"/>
                </a:solidFill>
              </a:rPr>
              <a:t>              v</a:t>
            </a:r>
            <a:r>
              <a:rPr lang="en-US" b="1" baseline="-25000" dirty="0">
                <a:solidFill>
                  <a:srgbClr val="00B050"/>
                </a:solidFill>
              </a:rPr>
              <a:t> c1  </a:t>
            </a:r>
            <a:r>
              <a:rPr lang="en-US" b="1" dirty="0">
                <a:solidFill>
                  <a:srgbClr val="00B050"/>
                </a:solidFill>
              </a:rPr>
              <a:t>=  v</a:t>
            </a:r>
            <a:r>
              <a:rPr lang="en-US" b="1" baseline="-25000" dirty="0">
                <a:solidFill>
                  <a:srgbClr val="00B050"/>
                </a:solidFill>
              </a:rPr>
              <a:t> c max</a:t>
            </a:r>
            <a:endParaRPr lang="en-US" b="1" u="sng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               v</a:t>
            </a:r>
            <a:r>
              <a:rPr lang="en-US" b="1" baseline="-25000" dirty="0">
                <a:solidFill>
                  <a:srgbClr val="C00000"/>
                </a:solidFill>
              </a:rPr>
              <a:t> c2  </a:t>
            </a:r>
            <a:r>
              <a:rPr lang="en-US" b="1" dirty="0">
                <a:solidFill>
                  <a:srgbClr val="C00000"/>
                </a:solidFill>
              </a:rPr>
              <a:t>= - v</a:t>
            </a:r>
            <a:r>
              <a:rPr lang="en-US" b="1" baseline="-25000" dirty="0">
                <a:solidFill>
                  <a:srgbClr val="C00000"/>
                </a:solidFill>
              </a:rPr>
              <a:t> c min</a:t>
            </a:r>
            <a:endParaRPr lang="en-US" b="1" u="sng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               i</a:t>
            </a:r>
            <a:r>
              <a:rPr lang="en-US" b="1" baseline="-25000" dirty="0">
                <a:solidFill>
                  <a:srgbClr val="0070C0"/>
                </a:solidFill>
              </a:rPr>
              <a:t>0</a:t>
            </a:r>
            <a:r>
              <a:rPr lang="en-US" b="1" dirty="0">
                <a:solidFill>
                  <a:srgbClr val="0070C0"/>
                </a:solidFill>
              </a:rPr>
              <a:t> is negative</a:t>
            </a:r>
          </a:p>
          <a:p>
            <a:r>
              <a:rPr lang="en-US" b="1" dirty="0">
                <a:solidFill>
                  <a:srgbClr val="00B050"/>
                </a:solidFill>
              </a:rPr>
              <a:t>              v</a:t>
            </a:r>
            <a:r>
              <a:rPr lang="en-US" b="1" baseline="-25000" dirty="0">
                <a:solidFill>
                  <a:srgbClr val="00B050"/>
                </a:solidFill>
              </a:rPr>
              <a:t> 0  </a:t>
            </a:r>
            <a:r>
              <a:rPr lang="en-US" b="1" dirty="0">
                <a:solidFill>
                  <a:srgbClr val="00B050"/>
                </a:solidFill>
              </a:rPr>
              <a:t>= </a:t>
            </a:r>
            <a:r>
              <a:rPr lang="en-US" b="1" dirty="0" err="1">
                <a:solidFill>
                  <a:srgbClr val="00B050"/>
                </a:solidFill>
              </a:rPr>
              <a:t>i</a:t>
            </a:r>
            <a:r>
              <a:rPr lang="en-US" b="1" baseline="-25000" dirty="0">
                <a:solidFill>
                  <a:srgbClr val="00B050"/>
                </a:solidFill>
              </a:rPr>
              <a:t> 0 </a:t>
            </a:r>
            <a:r>
              <a:rPr lang="en-US" b="1" dirty="0">
                <a:solidFill>
                  <a:srgbClr val="00B050"/>
                </a:solidFill>
              </a:rPr>
              <a:t>× </a:t>
            </a:r>
            <a:r>
              <a:rPr lang="en-US" dirty="0">
                <a:solidFill>
                  <a:srgbClr val="00B050"/>
                </a:solidFill>
              </a:rPr>
              <a:t>R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endParaRPr lang="en-US" b="1" u="sng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              i</a:t>
            </a:r>
            <a:r>
              <a:rPr lang="en-US" b="1" baseline="-25000" dirty="0">
                <a:solidFill>
                  <a:srgbClr val="0070C0"/>
                </a:solidFill>
              </a:rPr>
              <a:t>c1</a:t>
            </a:r>
            <a:r>
              <a:rPr lang="en-US" b="1" dirty="0">
                <a:solidFill>
                  <a:srgbClr val="0070C0"/>
                </a:solidFill>
              </a:rPr>
              <a:t> is positive</a:t>
            </a:r>
          </a:p>
          <a:p>
            <a:r>
              <a:rPr lang="en-US" b="1" dirty="0">
                <a:solidFill>
                  <a:srgbClr val="C00000"/>
                </a:solidFill>
              </a:rPr>
              <a:t>              i</a:t>
            </a:r>
            <a:r>
              <a:rPr lang="en-US" b="1" baseline="-25000" dirty="0">
                <a:solidFill>
                  <a:srgbClr val="C00000"/>
                </a:solidFill>
              </a:rPr>
              <a:t>c2</a:t>
            </a:r>
            <a:r>
              <a:rPr lang="en-US" b="1" dirty="0">
                <a:solidFill>
                  <a:srgbClr val="C00000"/>
                </a:solidFill>
              </a:rPr>
              <a:t> is negative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             i</a:t>
            </a:r>
            <a:r>
              <a:rPr lang="en-US" b="1" baseline="-25000" dirty="0">
                <a:solidFill>
                  <a:srgbClr val="0070C0"/>
                </a:solidFill>
              </a:rPr>
              <a:t>s</a:t>
            </a:r>
            <a:r>
              <a:rPr lang="en-US" b="1" dirty="0">
                <a:solidFill>
                  <a:srgbClr val="0070C0"/>
                </a:solidFill>
              </a:rPr>
              <a:t> is positive</a:t>
            </a:r>
          </a:p>
          <a:p>
            <a:endParaRPr lang="en-US" b="1" u="sng" dirty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b="1" baseline="30000" dirty="0">
              <a:solidFill>
                <a:srgbClr val="00B050"/>
              </a:solidFill>
            </a:endParaRPr>
          </a:p>
          <a:p>
            <a:endParaRPr lang="en-US" b="1" baseline="30000" dirty="0">
              <a:solidFill>
                <a:srgbClr val="00B050"/>
              </a:solidFill>
            </a:endParaRPr>
          </a:p>
          <a:p>
            <a:endParaRPr lang="en-US" b="1" baseline="30000" dirty="0">
              <a:solidFill>
                <a:srgbClr val="00B050"/>
              </a:solidFill>
            </a:endParaRPr>
          </a:p>
          <a:p>
            <a:endParaRPr lang="en-US" b="1" baseline="30000" dirty="0">
              <a:solidFill>
                <a:srgbClr val="00B050"/>
              </a:solidFill>
            </a:endParaRPr>
          </a:p>
          <a:p>
            <a:endParaRPr lang="en-US" b="1" baseline="30000" dirty="0">
              <a:solidFill>
                <a:srgbClr val="00B050"/>
              </a:solidFill>
            </a:endParaRPr>
          </a:p>
          <a:p>
            <a:endParaRPr lang="en-US" b="1" baseline="30000" dirty="0">
              <a:solidFill>
                <a:srgbClr val="00B050"/>
              </a:solidFill>
            </a:endParaRPr>
          </a:p>
          <a:p>
            <a:endParaRPr lang="en-US" b="1" baseline="-25000" dirty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5562600" y="914400"/>
          <a:ext cx="35052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Visio" r:id="rId3" imgW="2293215" imgH="2619169" progId="">
                  <p:embed/>
                </p:oleObj>
              </mc:Choice>
              <mc:Fallback>
                <p:oleObj name="Visio" r:id="rId3" imgW="2293215" imgH="2619169" progId="">
                  <p:embed/>
                  <p:pic>
                    <p:nvPicPr>
                      <p:cNvPr id="235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914400"/>
                        <a:ext cx="350520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05400" y="53340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5800" y="60198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v</a:t>
            </a:r>
            <a:r>
              <a:rPr lang="en-US" sz="2400" b="1" baseline="-25000" dirty="0">
                <a:solidFill>
                  <a:srgbClr val="C00000"/>
                </a:solidFill>
              </a:rPr>
              <a:t>L2</a:t>
            </a:r>
            <a:r>
              <a:rPr lang="en-US" sz="2400" b="1" dirty="0">
                <a:solidFill>
                  <a:srgbClr val="C00000"/>
                </a:solidFill>
              </a:rPr>
              <a:t> is negative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4200" y="60198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</a:t>
            </a:r>
            <a:r>
              <a:rPr lang="en-US" sz="2400" b="1" baseline="-25000" dirty="0">
                <a:solidFill>
                  <a:srgbClr val="00B050"/>
                </a:solidFill>
              </a:rPr>
              <a:t>L1</a:t>
            </a:r>
            <a:r>
              <a:rPr lang="en-US" sz="2400" b="1" dirty="0">
                <a:solidFill>
                  <a:srgbClr val="00B050"/>
                </a:solidFill>
              </a:rPr>
              <a:t> is negative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86527" y="331023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i</a:t>
            </a:r>
            <a:r>
              <a:rPr lang="en-IN" sz="2400" b="1" baseline="-25000" dirty="0">
                <a:solidFill>
                  <a:srgbClr val="00B05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003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686800" cy="63246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At     t = 0, T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 is turned on.</a:t>
            </a:r>
          </a:p>
          <a:p>
            <a:r>
              <a:rPr lang="en-US" b="1" dirty="0">
                <a:solidFill>
                  <a:srgbClr val="00B050"/>
                </a:solidFill>
              </a:rPr>
              <a:t>v</a:t>
            </a:r>
            <a:r>
              <a:rPr lang="en-US" b="1" baseline="-25000" dirty="0">
                <a:solidFill>
                  <a:srgbClr val="00B050"/>
                </a:solidFill>
              </a:rPr>
              <a:t>c1</a:t>
            </a:r>
            <a:r>
              <a:rPr lang="en-US" b="1" dirty="0">
                <a:solidFill>
                  <a:srgbClr val="00B050"/>
                </a:solidFill>
              </a:rPr>
              <a:t> is coupled across L</a:t>
            </a:r>
            <a:r>
              <a:rPr lang="en-US" b="1" baseline="-25000" dirty="0">
                <a:solidFill>
                  <a:srgbClr val="00B050"/>
                </a:solidFill>
              </a:rPr>
              <a:t>1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                            = v</a:t>
            </a:r>
            <a:r>
              <a:rPr lang="en-US" b="1" baseline="-25000" dirty="0">
                <a:solidFill>
                  <a:srgbClr val="00B050"/>
                </a:solidFill>
              </a:rPr>
              <a:t>L2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sz="2600" b="1" dirty="0">
                <a:solidFill>
                  <a:srgbClr val="002060"/>
                </a:solidFill>
              </a:rPr>
              <a:t>T</a:t>
            </a:r>
            <a:r>
              <a:rPr lang="en-US" sz="2600" b="1" baseline="-25000" dirty="0">
                <a:solidFill>
                  <a:srgbClr val="002060"/>
                </a:solidFill>
              </a:rPr>
              <a:t>2</a:t>
            </a:r>
            <a:r>
              <a:rPr lang="en-US" sz="2600" b="1" dirty="0">
                <a:solidFill>
                  <a:srgbClr val="002060"/>
                </a:solidFill>
              </a:rPr>
              <a:t> is commutated off.  </a:t>
            </a:r>
          </a:p>
          <a:p>
            <a:r>
              <a:rPr lang="en-US" sz="2600" b="1" dirty="0">
                <a:solidFill>
                  <a:srgbClr val="C00000"/>
                </a:solidFill>
              </a:rPr>
              <a:t>C</a:t>
            </a:r>
            <a:r>
              <a:rPr lang="en-US" sz="2600" b="1" baseline="-25000" dirty="0">
                <a:solidFill>
                  <a:srgbClr val="C00000"/>
                </a:solidFill>
              </a:rPr>
              <a:t>1</a:t>
            </a:r>
            <a:r>
              <a:rPr lang="en-US" sz="2600" b="1" dirty="0">
                <a:solidFill>
                  <a:srgbClr val="C00000"/>
                </a:solidFill>
              </a:rPr>
              <a:t> discharges through L</a:t>
            </a:r>
            <a:r>
              <a:rPr lang="en-US" sz="2600" b="1" baseline="-25000" dirty="0">
                <a:solidFill>
                  <a:srgbClr val="C00000"/>
                </a:solidFill>
              </a:rPr>
              <a:t>1</a:t>
            </a:r>
            <a:r>
              <a:rPr lang="en-US" sz="2600" b="1" dirty="0">
                <a:solidFill>
                  <a:srgbClr val="C00000"/>
                </a:solidFill>
              </a:rPr>
              <a:t> and load</a:t>
            </a:r>
          </a:p>
          <a:p>
            <a:r>
              <a:rPr lang="en-US" sz="2600" b="1" dirty="0"/>
              <a:t>V</a:t>
            </a:r>
            <a:r>
              <a:rPr lang="en-US" sz="2600" b="1" baseline="-25000" dirty="0"/>
              <a:t>c1</a:t>
            </a:r>
            <a:r>
              <a:rPr lang="en-US" sz="2600" b="1" dirty="0"/>
              <a:t> changes from v</a:t>
            </a:r>
            <a:r>
              <a:rPr lang="en-US" sz="2600" b="1" baseline="-25000" dirty="0"/>
              <a:t>c1max</a:t>
            </a:r>
            <a:r>
              <a:rPr lang="en-US" sz="2600" b="1" dirty="0"/>
              <a:t> to v</a:t>
            </a:r>
            <a:r>
              <a:rPr lang="en-US" sz="2600" b="1" baseline="-25000" dirty="0"/>
              <a:t>c1min</a:t>
            </a:r>
          </a:p>
          <a:p>
            <a:r>
              <a:rPr lang="en-US" sz="2600" b="1" dirty="0">
                <a:solidFill>
                  <a:srgbClr val="00B050"/>
                </a:solidFill>
              </a:rPr>
              <a:t>C</a:t>
            </a:r>
            <a:r>
              <a:rPr lang="en-US" sz="2600" b="1" baseline="-25000" dirty="0">
                <a:solidFill>
                  <a:srgbClr val="00B050"/>
                </a:solidFill>
              </a:rPr>
              <a:t>2</a:t>
            </a:r>
            <a:r>
              <a:rPr lang="en-US" sz="2600" b="1" dirty="0">
                <a:solidFill>
                  <a:srgbClr val="00B050"/>
                </a:solidFill>
              </a:rPr>
              <a:t> gets charged through T</a:t>
            </a:r>
            <a:r>
              <a:rPr lang="en-US" sz="2600" b="1" baseline="-25000" dirty="0">
                <a:solidFill>
                  <a:srgbClr val="00B050"/>
                </a:solidFill>
              </a:rPr>
              <a:t>1</a:t>
            </a:r>
            <a:r>
              <a:rPr lang="en-US" sz="2600" b="1" dirty="0">
                <a:solidFill>
                  <a:srgbClr val="00B050"/>
                </a:solidFill>
              </a:rPr>
              <a:t>, L</a:t>
            </a:r>
            <a:r>
              <a:rPr lang="en-US" sz="2600" b="1" baseline="-25000" dirty="0">
                <a:solidFill>
                  <a:srgbClr val="00B050"/>
                </a:solidFill>
              </a:rPr>
              <a:t>1</a:t>
            </a:r>
            <a:r>
              <a:rPr lang="en-US" sz="2600" b="1" dirty="0">
                <a:solidFill>
                  <a:srgbClr val="00B050"/>
                </a:solidFill>
              </a:rPr>
              <a:t> and</a:t>
            </a:r>
          </a:p>
          <a:p>
            <a:r>
              <a:rPr lang="en-US" sz="2600" b="1" dirty="0">
                <a:solidFill>
                  <a:srgbClr val="00B050"/>
                </a:solidFill>
              </a:rPr>
              <a:t> load</a:t>
            </a:r>
          </a:p>
          <a:p>
            <a:r>
              <a:rPr lang="en-US" b="1" dirty="0"/>
              <a:t>i</a:t>
            </a:r>
            <a:r>
              <a:rPr lang="en-US" b="1" baseline="-25000" dirty="0"/>
              <a:t>0  </a:t>
            </a:r>
            <a:r>
              <a:rPr lang="en-US" b="1" dirty="0"/>
              <a:t>= i</a:t>
            </a:r>
            <a:r>
              <a:rPr lang="en-US" b="1" baseline="-25000" dirty="0"/>
              <a:t>s</a:t>
            </a:r>
            <a:r>
              <a:rPr lang="en-US" b="1" dirty="0"/>
              <a:t> – i</a:t>
            </a:r>
            <a:r>
              <a:rPr lang="en-US" b="1" baseline="-25000" dirty="0"/>
              <a:t>c1</a:t>
            </a:r>
            <a:r>
              <a:rPr lang="en-US" b="1" dirty="0"/>
              <a:t> </a:t>
            </a:r>
          </a:p>
          <a:p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b="1" baseline="-25000" dirty="0">
                <a:solidFill>
                  <a:srgbClr val="C00000"/>
                </a:solidFill>
              </a:rPr>
              <a:t>c2</a:t>
            </a:r>
            <a:r>
              <a:rPr lang="en-US" b="1" dirty="0">
                <a:solidFill>
                  <a:srgbClr val="C00000"/>
                </a:solidFill>
              </a:rPr>
              <a:t> = i</a:t>
            </a:r>
            <a:r>
              <a:rPr lang="en-US" b="1" baseline="-25000" dirty="0">
                <a:solidFill>
                  <a:srgbClr val="C00000"/>
                </a:solidFill>
              </a:rPr>
              <a:t>c1</a:t>
            </a:r>
            <a:r>
              <a:rPr lang="en-US" b="1" dirty="0">
                <a:solidFill>
                  <a:srgbClr val="C00000"/>
                </a:solidFill>
              </a:rPr>
              <a:t> + i</a:t>
            </a:r>
            <a:r>
              <a:rPr lang="en-US" b="1" baseline="-25000" dirty="0">
                <a:solidFill>
                  <a:srgbClr val="C00000"/>
                </a:solidFill>
              </a:rPr>
              <a:t>0 </a:t>
            </a:r>
          </a:p>
          <a:p>
            <a:r>
              <a:rPr lang="en-US" b="1" dirty="0"/>
              <a:t>i</a:t>
            </a:r>
            <a:r>
              <a:rPr lang="en-US" b="1" baseline="-25000" dirty="0"/>
              <a:t>s  </a:t>
            </a:r>
            <a:r>
              <a:rPr lang="en-US" b="1" dirty="0"/>
              <a:t>= i</a:t>
            </a:r>
            <a:r>
              <a:rPr lang="en-US" b="1" baseline="-25000" dirty="0"/>
              <a:t>c2</a:t>
            </a:r>
            <a:r>
              <a:rPr lang="en-US" b="1" dirty="0"/>
              <a:t> </a:t>
            </a:r>
          </a:p>
          <a:p>
            <a:r>
              <a:rPr lang="en-US" b="1" dirty="0">
                <a:solidFill>
                  <a:srgbClr val="00B050"/>
                </a:solidFill>
              </a:rPr>
              <a:t>v</a:t>
            </a:r>
            <a:r>
              <a:rPr lang="en-US" b="1" baseline="-25000" dirty="0">
                <a:solidFill>
                  <a:srgbClr val="00B050"/>
                </a:solidFill>
              </a:rPr>
              <a:t>L1</a:t>
            </a:r>
            <a:r>
              <a:rPr lang="en-US" b="1" dirty="0">
                <a:solidFill>
                  <a:srgbClr val="00B050"/>
                </a:solidFill>
              </a:rPr>
              <a:t> = v</a:t>
            </a:r>
            <a:r>
              <a:rPr lang="en-US" b="1" baseline="-25000" dirty="0">
                <a:solidFill>
                  <a:srgbClr val="00B050"/>
                </a:solidFill>
              </a:rPr>
              <a:t>L2</a:t>
            </a:r>
            <a:r>
              <a:rPr lang="en-US" b="1" dirty="0">
                <a:solidFill>
                  <a:srgbClr val="00B050"/>
                </a:solidFill>
              </a:rPr>
              <a:t> is positive when </a:t>
            </a:r>
            <a:r>
              <a:rPr lang="en-US" b="1" dirty="0" err="1">
                <a:solidFill>
                  <a:srgbClr val="00B050"/>
                </a:solidFill>
              </a:rPr>
              <a:t>di</a:t>
            </a:r>
            <a:r>
              <a:rPr lang="en-US" b="1" baseline="-25000" dirty="0" err="1">
                <a:solidFill>
                  <a:srgbClr val="00B050"/>
                </a:solidFill>
              </a:rPr>
              <a:t>o</a:t>
            </a:r>
            <a:r>
              <a:rPr lang="en-US" b="1" dirty="0">
                <a:solidFill>
                  <a:srgbClr val="00B050"/>
                </a:solidFill>
              </a:rPr>
              <a:t>/</a:t>
            </a:r>
            <a:r>
              <a:rPr lang="en-US" b="1" dirty="0" err="1">
                <a:solidFill>
                  <a:srgbClr val="00B050"/>
                </a:solidFill>
              </a:rPr>
              <a:t>dt</a:t>
            </a:r>
            <a:r>
              <a:rPr lang="en-US" b="1" dirty="0">
                <a:solidFill>
                  <a:srgbClr val="00B050"/>
                </a:solidFill>
              </a:rPr>
              <a:t> is positive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883324"/>
              </p:ext>
            </p:extLst>
          </p:nvPr>
        </p:nvGraphicFramePr>
        <p:xfrm>
          <a:off x="5508104" y="26490"/>
          <a:ext cx="3610866" cy="5202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r:id="rId3" imgW="3505320" imgH="4419720" progId="">
                  <p:embed/>
                </p:oleObj>
              </mc:Choice>
              <mc:Fallback>
                <p:oleObj r:id="rId3" imgW="3505320" imgH="4419720" progId="">
                  <p:embed/>
                  <p:pic>
                    <p:nvPicPr>
                      <p:cNvPr id="368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26490"/>
                        <a:ext cx="3610866" cy="5202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09481" y="292923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i</a:t>
            </a:r>
            <a:r>
              <a:rPr lang="en-IN" sz="2400" b="1" baseline="-25000" dirty="0">
                <a:solidFill>
                  <a:srgbClr val="00B05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4262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686800" cy="63246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At     t = T/2, T</a:t>
            </a:r>
            <a:r>
              <a:rPr lang="en-US" sz="2400" b="1" baseline="-25000" dirty="0">
                <a:solidFill>
                  <a:srgbClr val="FF0000"/>
                </a:solidFill>
              </a:rPr>
              <a:t>2</a:t>
            </a:r>
            <a:r>
              <a:rPr lang="en-US" sz="2400" b="1" dirty="0">
                <a:solidFill>
                  <a:srgbClr val="FF0000"/>
                </a:solidFill>
              </a:rPr>
              <a:t> is turned on.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v</a:t>
            </a:r>
            <a:r>
              <a:rPr lang="en-US" sz="2400" b="1" baseline="-25000" dirty="0">
                <a:solidFill>
                  <a:srgbClr val="00B050"/>
                </a:solidFill>
              </a:rPr>
              <a:t>c2</a:t>
            </a:r>
            <a:r>
              <a:rPr lang="en-US" sz="2400" b="1" dirty="0">
                <a:solidFill>
                  <a:srgbClr val="00B050"/>
                </a:solidFill>
              </a:rPr>
              <a:t> is coupled across L</a:t>
            </a:r>
            <a:r>
              <a:rPr lang="en-US" sz="2400" b="1" baseline="-25000" dirty="0">
                <a:solidFill>
                  <a:srgbClr val="00B050"/>
                </a:solidFill>
              </a:rPr>
              <a:t>2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                       = v</a:t>
            </a:r>
            <a:r>
              <a:rPr lang="en-US" sz="2400" b="1" baseline="-25000" dirty="0">
                <a:solidFill>
                  <a:srgbClr val="00B050"/>
                </a:solidFill>
              </a:rPr>
              <a:t>L1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T</a:t>
            </a:r>
            <a:r>
              <a:rPr lang="en-US" sz="2400" b="1" baseline="-25000" dirty="0">
                <a:solidFill>
                  <a:srgbClr val="002060"/>
                </a:solidFill>
              </a:rPr>
              <a:t>1</a:t>
            </a:r>
            <a:r>
              <a:rPr lang="en-US" sz="2400" b="1" dirty="0">
                <a:solidFill>
                  <a:srgbClr val="002060"/>
                </a:solidFill>
              </a:rPr>
              <a:t> is commutated off. 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C</a:t>
            </a:r>
            <a:r>
              <a:rPr lang="en-US" sz="2400" b="1" baseline="-25000" dirty="0">
                <a:solidFill>
                  <a:srgbClr val="C00000"/>
                </a:solidFill>
              </a:rPr>
              <a:t>2 </a:t>
            </a:r>
            <a:r>
              <a:rPr lang="en-US" sz="2400" b="1" dirty="0">
                <a:solidFill>
                  <a:srgbClr val="C00000"/>
                </a:solidFill>
              </a:rPr>
              <a:t>discharges through L</a:t>
            </a:r>
            <a:r>
              <a:rPr lang="en-US" sz="2400" b="1" baseline="-25000" dirty="0">
                <a:solidFill>
                  <a:srgbClr val="C00000"/>
                </a:solidFill>
              </a:rPr>
              <a:t>2</a:t>
            </a:r>
            <a:r>
              <a:rPr lang="en-US" sz="2400" b="1" dirty="0">
                <a:solidFill>
                  <a:srgbClr val="C00000"/>
                </a:solidFill>
              </a:rPr>
              <a:t> and load</a:t>
            </a:r>
          </a:p>
          <a:p>
            <a:r>
              <a:rPr lang="en-US" sz="2400" b="1" dirty="0"/>
              <a:t>V</a:t>
            </a:r>
            <a:r>
              <a:rPr lang="en-US" sz="2400" b="1" baseline="-25000" dirty="0"/>
              <a:t>c1</a:t>
            </a:r>
            <a:r>
              <a:rPr lang="en-US" sz="2400" b="1" dirty="0"/>
              <a:t> changes from v</a:t>
            </a:r>
            <a:r>
              <a:rPr lang="en-US" sz="2400" b="1" baseline="-25000" dirty="0"/>
              <a:t>c1min</a:t>
            </a:r>
            <a:r>
              <a:rPr lang="en-US" sz="2400" b="1" dirty="0"/>
              <a:t> to v</a:t>
            </a:r>
            <a:r>
              <a:rPr lang="en-US" sz="2400" b="1" baseline="-25000" dirty="0"/>
              <a:t>c1max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C</a:t>
            </a:r>
            <a:r>
              <a:rPr lang="en-US" sz="2400" b="1" baseline="-25000" dirty="0">
                <a:solidFill>
                  <a:srgbClr val="00B050"/>
                </a:solidFill>
              </a:rPr>
              <a:t>1</a:t>
            </a:r>
            <a:r>
              <a:rPr lang="en-US" sz="2400" b="1" dirty="0">
                <a:solidFill>
                  <a:srgbClr val="00B050"/>
                </a:solidFill>
              </a:rPr>
              <a:t> gets charged through load, T</a:t>
            </a:r>
            <a:r>
              <a:rPr lang="en-US" sz="2400" b="1" baseline="-25000" dirty="0">
                <a:solidFill>
                  <a:srgbClr val="00B050"/>
                </a:solidFill>
              </a:rPr>
              <a:t>2</a:t>
            </a:r>
            <a:r>
              <a:rPr lang="en-US" sz="2400" b="1" dirty="0">
                <a:solidFill>
                  <a:srgbClr val="00B050"/>
                </a:solidFill>
              </a:rPr>
              <a:t>, and L</a:t>
            </a:r>
            <a:r>
              <a:rPr lang="en-US" sz="2400" b="1" baseline="-25000" dirty="0">
                <a:solidFill>
                  <a:srgbClr val="00B050"/>
                </a:solidFill>
              </a:rPr>
              <a:t>2</a:t>
            </a:r>
            <a:endParaRPr lang="en-US" sz="2800" b="1" baseline="-25000" dirty="0">
              <a:solidFill>
                <a:srgbClr val="00B050"/>
              </a:solidFill>
            </a:endParaRPr>
          </a:p>
          <a:p>
            <a:r>
              <a:rPr lang="en-US" b="1" dirty="0"/>
              <a:t>i</a:t>
            </a:r>
            <a:r>
              <a:rPr lang="en-US" b="1" baseline="-25000" dirty="0"/>
              <a:t>0  </a:t>
            </a:r>
            <a:r>
              <a:rPr lang="en-US" b="1" dirty="0"/>
              <a:t>= i</a:t>
            </a:r>
            <a:r>
              <a:rPr lang="en-US" b="1" baseline="-25000" dirty="0"/>
              <a:t>s</a:t>
            </a:r>
            <a:r>
              <a:rPr lang="en-US" b="1" dirty="0"/>
              <a:t> – i</a:t>
            </a:r>
            <a:r>
              <a:rPr lang="en-US" b="1" baseline="-25000" dirty="0"/>
              <a:t>c2</a:t>
            </a:r>
            <a:r>
              <a:rPr lang="en-US" b="1" dirty="0"/>
              <a:t> </a:t>
            </a:r>
          </a:p>
          <a:p>
            <a:r>
              <a:rPr lang="en-US" b="1" dirty="0"/>
              <a:t>i</a:t>
            </a:r>
            <a:r>
              <a:rPr lang="en-US" b="1" baseline="-25000" dirty="0"/>
              <a:t>s  </a:t>
            </a:r>
            <a:r>
              <a:rPr lang="en-US" b="1" dirty="0"/>
              <a:t>= i</a:t>
            </a:r>
            <a:r>
              <a:rPr lang="en-US" b="1" baseline="-25000" dirty="0"/>
              <a:t>c1</a:t>
            </a:r>
            <a:r>
              <a:rPr lang="en-US" b="1" dirty="0"/>
              <a:t> </a:t>
            </a:r>
            <a:endParaRPr lang="en-US" dirty="0"/>
          </a:p>
          <a:p>
            <a:endParaRPr lang="en-US" b="1" dirty="0">
              <a:solidFill>
                <a:srgbClr val="00B0F0"/>
              </a:solidFill>
            </a:endParaRP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V</a:t>
            </a:r>
            <a:r>
              <a:rPr lang="en-US" b="1" baseline="-25000" dirty="0">
                <a:solidFill>
                  <a:srgbClr val="00B0F0"/>
                </a:solidFill>
              </a:rPr>
              <a:t>T1</a:t>
            </a:r>
            <a:r>
              <a:rPr lang="en-US" b="1" dirty="0">
                <a:solidFill>
                  <a:srgbClr val="00B0F0"/>
                </a:solidFill>
              </a:rPr>
              <a:t>   =  </a:t>
            </a:r>
            <a:r>
              <a:rPr lang="en-US" b="1" dirty="0" err="1">
                <a:solidFill>
                  <a:srgbClr val="00B0F0"/>
                </a:solidFill>
              </a:rPr>
              <a:t>V</a:t>
            </a:r>
            <a:r>
              <a:rPr lang="en-US" b="1" baseline="-25000" dirty="0" err="1">
                <a:solidFill>
                  <a:srgbClr val="00B0F0"/>
                </a:solidFill>
              </a:rPr>
              <a:t>d</a:t>
            </a:r>
            <a:r>
              <a:rPr lang="en-US" b="1" baseline="-25000" dirty="0">
                <a:solidFill>
                  <a:srgbClr val="00B0F0"/>
                </a:solidFill>
              </a:rPr>
              <a:t>  </a:t>
            </a:r>
            <a:r>
              <a:rPr lang="en-US" b="1" dirty="0">
                <a:solidFill>
                  <a:srgbClr val="00B0F0"/>
                </a:solidFill>
              </a:rPr>
              <a:t>- V</a:t>
            </a:r>
            <a:r>
              <a:rPr lang="en-US" b="1" baseline="-25000" dirty="0">
                <a:solidFill>
                  <a:srgbClr val="00B0F0"/>
                </a:solidFill>
              </a:rPr>
              <a:t>L1 </a:t>
            </a:r>
            <a:r>
              <a:rPr lang="en-US" b="1" dirty="0">
                <a:solidFill>
                  <a:srgbClr val="00B0F0"/>
                </a:solidFill>
              </a:rPr>
              <a:t>- V</a:t>
            </a:r>
            <a:r>
              <a:rPr lang="en-US" b="1" baseline="-25000" dirty="0">
                <a:solidFill>
                  <a:srgbClr val="00B0F0"/>
                </a:solidFill>
              </a:rPr>
              <a:t>L2 </a:t>
            </a:r>
            <a:r>
              <a:rPr lang="en-US" b="1" dirty="0">
                <a:solidFill>
                  <a:srgbClr val="00B0F0"/>
                </a:solidFill>
              </a:rPr>
              <a:t> =   </a:t>
            </a:r>
            <a:r>
              <a:rPr lang="en-US" b="1" dirty="0" err="1">
                <a:solidFill>
                  <a:srgbClr val="00B0F0"/>
                </a:solidFill>
              </a:rPr>
              <a:t>V</a:t>
            </a:r>
            <a:r>
              <a:rPr lang="en-US" b="1" baseline="-25000" dirty="0" err="1">
                <a:solidFill>
                  <a:srgbClr val="00B0F0"/>
                </a:solidFill>
              </a:rPr>
              <a:t>d</a:t>
            </a:r>
            <a:r>
              <a:rPr lang="en-US" b="1" baseline="-25000" dirty="0">
                <a:solidFill>
                  <a:srgbClr val="00B0F0"/>
                </a:solidFill>
              </a:rPr>
              <a:t>  </a:t>
            </a:r>
            <a:r>
              <a:rPr lang="en-US" b="1" dirty="0">
                <a:solidFill>
                  <a:srgbClr val="00B0F0"/>
                </a:solidFill>
              </a:rPr>
              <a:t>- 2V</a:t>
            </a:r>
            <a:r>
              <a:rPr lang="en-US" b="1" baseline="-25000" dirty="0">
                <a:solidFill>
                  <a:srgbClr val="00B0F0"/>
                </a:solidFill>
              </a:rPr>
              <a:t>L1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960286"/>
              </p:ext>
            </p:extLst>
          </p:nvPr>
        </p:nvGraphicFramePr>
        <p:xfrm>
          <a:off x="5796136" y="26490"/>
          <a:ext cx="3322834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r:id="rId3" imgW="3505320" imgH="4419720" progId="">
                  <p:embed/>
                </p:oleObj>
              </mc:Choice>
              <mc:Fallback>
                <p:oleObj r:id="rId3" imgW="3505320" imgH="4419720" progId="">
                  <p:embed/>
                  <p:pic>
                    <p:nvPicPr>
                      <p:cNvPr id="368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26490"/>
                        <a:ext cx="3322834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53497" y="234888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i</a:t>
            </a:r>
            <a:r>
              <a:rPr lang="en-IN" sz="2400" b="1" baseline="-25000" dirty="0">
                <a:solidFill>
                  <a:srgbClr val="00B05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2040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Inverter frequency can be less than the ringing frequency.</a:t>
            </a:r>
          </a:p>
          <a:p>
            <a:endParaRPr lang="en-US" dirty="0"/>
          </a:p>
          <a:p>
            <a:r>
              <a:rPr lang="en-US" dirty="0"/>
              <a:t>During negative half cycle also source supplies power.  Lesser distortion in source current. </a:t>
            </a:r>
          </a:p>
        </p:txBody>
      </p:sp>
    </p:spTree>
    <p:extLst>
      <p:ext uri="{BB962C8B-B14F-4D97-AF65-F5344CB8AC3E}">
        <p14:creationId xmlns:p14="http://schemas.microsoft.com/office/powerpoint/2010/main" val="237810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7200"/>
                <a:ext cx="8229600" cy="6572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L &amp; C are selected such that</a:t>
                </a:r>
              </a:p>
              <a:p>
                <a:pPr>
                  <a:buNone/>
                </a:pPr>
                <a:r>
                  <a:rPr lang="en-US" b="1" dirty="0"/>
                  <a:t>the  combination R-L-C is underdamped.</a:t>
                </a:r>
              </a:p>
              <a:p>
                <a:pPr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At t = 0, T</a:t>
                </a:r>
                <a:r>
                  <a:rPr lang="en-US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b="1" dirty="0">
                    <a:solidFill>
                      <a:srgbClr val="FF0000"/>
                    </a:solidFill>
                  </a:rPr>
                  <a:t> is turned on.  </a:t>
                </a:r>
                <a:r>
                  <a:rPr lang="en-US" b="1" dirty="0">
                    <a:solidFill>
                      <a:srgbClr val="00B050"/>
                    </a:solidFill>
                  </a:rPr>
                  <a:t>T</a:t>
                </a:r>
                <a:r>
                  <a:rPr lang="en-US" b="1" baseline="-25000" dirty="0">
                    <a:solidFill>
                      <a:srgbClr val="00B050"/>
                    </a:solidFill>
                  </a:rPr>
                  <a:t>2</a:t>
                </a:r>
                <a:r>
                  <a:rPr lang="en-US" b="1" dirty="0">
                    <a:solidFill>
                      <a:srgbClr val="00B050"/>
                    </a:solidFill>
                  </a:rPr>
                  <a:t> is in the off state</a:t>
                </a:r>
              </a:p>
              <a:p>
                <a:pPr>
                  <a:buNone/>
                </a:pPr>
                <a:endParaRPr lang="en-US" b="1" dirty="0"/>
              </a:p>
              <a:p>
                <a:pPr>
                  <a:buNone/>
                </a:pPr>
                <a:endParaRPr lang="en-US" b="1" dirty="0"/>
              </a:p>
              <a:p>
                <a:pPr>
                  <a:buNone/>
                </a:pPr>
                <a:endParaRPr lang="en-US" b="1" dirty="0"/>
              </a:p>
              <a:p>
                <a:pPr>
                  <a:buNone/>
                </a:pPr>
                <a:r>
                  <a:rPr lang="en-US" b="1" dirty="0"/>
                  <a:t>At t=0,</a:t>
                </a:r>
              </a:p>
              <a:p>
                <a:pPr>
                  <a:buNone/>
                </a:pPr>
                <a:endParaRPr lang="en-US" b="1" dirty="0"/>
              </a:p>
              <a:p>
                <a:pPr>
                  <a:buNone/>
                </a:pPr>
                <a:r>
                  <a:rPr lang="en-US" b="1" dirty="0" err="1"/>
                  <a:t>i</a:t>
                </a:r>
                <a:r>
                  <a:rPr lang="en-US" b="1" dirty="0"/>
                  <a:t>(0) = 0,  </a:t>
                </a:r>
                <a:r>
                  <a:rPr lang="en-US" b="1" dirty="0" err="1"/>
                  <a:t>V</a:t>
                </a:r>
                <a:r>
                  <a:rPr lang="en-US" b="1" baseline="-25000" dirty="0" err="1"/>
                  <a:t>c</a:t>
                </a:r>
                <a:r>
                  <a:rPr lang="en-US" b="1" dirty="0"/>
                  <a:t>(0)  = -</a:t>
                </a:r>
                <a:r>
                  <a:rPr lang="en-US" b="1" dirty="0" err="1"/>
                  <a:t>V</a:t>
                </a:r>
                <a:r>
                  <a:rPr lang="en-US" b="1" baseline="-25000" dirty="0" err="1"/>
                  <a:t>co</a:t>
                </a:r>
                <a:endParaRPr lang="en-US" b="1" baseline="-25000" dirty="0"/>
              </a:p>
              <a:p>
                <a:pPr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𝒅𝒊</m:t>
                        </m:r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𝒅𝒕</m:t>
                        </m:r>
                      </m:den>
                    </m:f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  /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= 0     =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1" i="0" dirty="0">
                  <a:solidFill>
                    <a:srgbClr val="C00000"/>
                  </a:solidFill>
                  <a:latin typeface="Cambria Math"/>
                </a:endParaRPr>
              </a:p>
              <a:p>
                <a:pPr>
                  <a:buNone/>
                </a:pPr>
                <a:endParaRPr lang="en-US" b="1" i="0" dirty="0">
                  <a:solidFill>
                    <a:srgbClr val="C00000"/>
                  </a:solidFill>
                  <a:latin typeface="Cambria Math"/>
                </a:endParaRPr>
              </a:p>
              <a:p>
                <a:pPr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>
                    <a:solidFill>
                      <a:srgbClr val="00B050"/>
                    </a:solidFill>
                  </a:rPr>
                  <a:t> i(t) = </a:t>
                </a:r>
                <a:r>
                  <a:rPr lang="en-US" b="1" dirty="0">
                    <a:solidFill>
                      <a:srgbClr val="FF0000"/>
                    </a:solidFill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7200"/>
                <a:ext cx="8229600" cy="6572200"/>
              </a:xfrm>
              <a:blipFill>
                <a:blip r:embed="rId3"/>
                <a:stretch>
                  <a:fillRect l="-1704" t="-24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183809"/>
              </p:ext>
            </p:extLst>
          </p:nvPr>
        </p:nvGraphicFramePr>
        <p:xfrm>
          <a:off x="6019800" y="2047892"/>
          <a:ext cx="3565525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Visio" r:id="rId4" imgW="3564467" imgH="3835400" progId="">
                  <p:embed/>
                </p:oleObj>
              </mc:Choice>
              <mc:Fallback>
                <p:oleObj name="Visio" r:id="rId4" imgW="3564467" imgH="3835400" progId="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047892"/>
                        <a:ext cx="3565525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503422"/>
              </p:ext>
            </p:extLst>
          </p:nvPr>
        </p:nvGraphicFramePr>
        <p:xfrm>
          <a:off x="423863" y="2160529"/>
          <a:ext cx="5595937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6" imgW="2451100" imgH="609600" progId="Equation.3">
                  <p:embed/>
                </p:oleObj>
              </mc:Choice>
              <mc:Fallback>
                <p:oleObj name="Equation" r:id="rId6" imgW="2451100" imgH="609600" progId="Equation.3">
                  <p:embed/>
                  <p:pic>
                    <p:nvPicPr>
                      <p:cNvPr id="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2160529"/>
                        <a:ext cx="5595937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46805" y="5126578"/>
                <a:ext cx="14184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  <m:r>
                      <a:rPr lang="en-US" sz="2400" b="1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𝒄𝒐</m:t>
                        </m:r>
                      </m:sub>
                    </m:sSub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805" y="5126578"/>
                <a:ext cx="1418408" cy="461665"/>
              </a:xfrm>
              <a:prstGeom prst="rect">
                <a:avLst/>
              </a:prstGeom>
              <a:blipFill>
                <a:blip r:embed="rId8"/>
                <a:stretch>
                  <a:fillRect l="-1293" b="-2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100392" y="4941168"/>
            <a:ext cx="5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686800" cy="55165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450805"/>
              </p:ext>
            </p:extLst>
          </p:nvPr>
        </p:nvGraphicFramePr>
        <p:xfrm>
          <a:off x="327457" y="845343"/>
          <a:ext cx="60960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3" imgW="3085920" imgH="507960" progId="Equation.3">
                  <p:embed/>
                </p:oleObj>
              </mc:Choice>
              <mc:Fallback>
                <p:oleObj name="Equation" r:id="rId3" imgW="3085920" imgH="507960" progId="Equation.3">
                  <p:embed/>
                  <p:pic>
                    <p:nvPicPr>
                      <p:cNvPr id="163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457" y="845343"/>
                        <a:ext cx="609600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77583"/>
              </p:ext>
            </p:extLst>
          </p:nvPr>
        </p:nvGraphicFramePr>
        <p:xfrm>
          <a:off x="6248400" y="-30480"/>
          <a:ext cx="3565525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5" imgW="3564467" imgH="3835400" progId="">
                  <p:embed/>
                </p:oleObj>
              </mc:Choice>
              <mc:Fallback>
                <p:oleObj name="Visio" r:id="rId5" imgW="3564467" imgH="3835400" progId="">
                  <p:embed/>
                  <p:pic>
                    <p:nvPicPr>
                      <p:cNvPr id="16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-30480"/>
                        <a:ext cx="3565525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067520"/>
              </p:ext>
            </p:extLst>
          </p:nvPr>
        </p:nvGraphicFramePr>
        <p:xfrm>
          <a:off x="1243980" y="2393157"/>
          <a:ext cx="1081087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7" imgW="571320" imgH="393480" progId="Equation.3">
                  <p:embed/>
                </p:oleObj>
              </mc:Choice>
              <mc:Fallback>
                <p:oleObj name="Equation" r:id="rId7" imgW="571320" imgH="39348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980" y="2393157"/>
                        <a:ext cx="1081087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986208"/>
              </p:ext>
            </p:extLst>
          </p:nvPr>
        </p:nvGraphicFramePr>
        <p:xfrm>
          <a:off x="457200" y="4379118"/>
          <a:ext cx="22828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9" imgW="1206500" imgH="228600" progId="Equation.3">
                  <p:embed/>
                </p:oleObj>
              </mc:Choice>
              <mc:Fallback>
                <p:oleObj name="Equation" r:id="rId9" imgW="1206500" imgH="228600" progId="Equation.3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379118"/>
                        <a:ext cx="22828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838574"/>
              </p:ext>
            </p:extLst>
          </p:nvPr>
        </p:nvGraphicFramePr>
        <p:xfrm>
          <a:off x="4131992" y="4405789"/>
          <a:ext cx="34623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11" imgW="1828800" imgH="228600" progId="Equation.3">
                  <p:embed/>
                </p:oleObj>
              </mc:Choice>
              <mc:Fallback>
                <p:oleObj name="Equation" r:id="rId11" imgW="1828800" imgH="228600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1992" y="4405789"/>
                        <a:ext cx="346233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467798"/>
              </p:ext>
            </p:extLst>
          </p:nvPr>
        </p:nvGraphicFramePr>
        <p:xfrm>
          <a:off x="622300" y="5715000"/>
          <a:ext cx="4748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3" imgW="2514600" imgH="215640" progId="Equation.3">
                  <p:embed/>
                </p:oleObj>
              </mc:Choice>
              <mc:Fallback>
                <p:oleObj name="Equation" r:id="rId13" imgW="2514600" imgH="215640" progId="Equation.3">
                  <p:embed/>
                  <p:pic>
                    <p:nvPicPr>
                      <p:cNvPr id="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5715000"/>
                        <a:ext cx="4748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55351"/>
              </p:ext>
            </p:extLst>
          </p:nvPr>
        </p:nvGraphicFramePr>
        <p:xfrm>
          <a:off x="481953" y="188640"/>
          <a:ext cx="6969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15" imgW="368140" imgH="203112" progId="Equation.3">
                  <p:embed/>
                </p:oleObj>
              </mc:Choice>
              <mc:Fallback>
                <p:oleObj name="Equation" r:id="rId15" imgW="368140" imgH="203112" progId="Equation.3">
                  <p:embed/>
                  <p:pic>
                    <p:nvPicPr>
                      <p:cNvPr id="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53" y="188640"/>
                        <a:ext cx="6969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464398"/>
              </p:ext>
            </p:extLst>
          </p:nvPr>
        </p:nvGraphicFramePr>
        <p:xfrm>
          <a:off x="274856" y="2503488"/>
          <a:ext cx="8890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17" imgW="469696" imgH="215806" progId="Equation.3">
                  <p:embed/>
                </p:oleObj>
              </mc:Choice>
              <mc:Fallback>
                <p:oleObj name="Equation" r:id="rId17" imgW="469696" imgH="215806" progId="Equation.3">
                  <p:embed/>
                  <p:pic>
                    <p:nvPicPr>
                      <p:cNvPr id="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856" y="2503488"/>
                        <a:ext cx="8890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454679"/>
              </p:ext>
            </p:extLst>
          </p:nvPr>
        </p:nvGraphicFramePr>
        <p:xfrm>
          <a:off x="1158255" y="138112"/>
          <a:ext cx="23336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19" imgW="1180800" imgH="431640" progId="Equation.3">
                  <p:embed/>
                </p:oleObj>
              </mc:Choice>
              <mc:Fallback>
                <p:oleObj name="Equation" r:id="rId19" imgW="1180800" imgH="431640" progId="Equation.3">
                  <p:embed/>
                  <p:pic>
                    <p:nvPicPr>
                      <p:cNvPr id="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255" y="138112"/>
                        <a:ext cx="233362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468006"/>
              </p:ext>
            </p:extLst>
          </p:nvPr>
        </p:nvGraphicFramePr>
        <p:xfrm>
          <a:off x="2528888" y="2393950"/>
          <a:ext cx="3217862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21" imgW="1701720" imgH="685800" progId="Equation.3">
                  <p:embed/>
                </p:oleObj>
              </mc:Choice>
              <mc:Fallback>
                <p:oleObj name="Equation" r:id="rId21" imgW="1701720" imgH="685800" progId="Equation.3">
                  <p:embed/>
                  <p:pic>
                    <p:nvPicPr>
                      <p:cNvPr id="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2393950"/>
                        <a:ext cx="3217862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210066" y="2998549"/>
            <a:ext cx="5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l-GR" b="1" u="sng" dirty="0">
                <a:solidFill>
                  <a:srgbClr val="00B0F0"/>
                </a:solidFill>
              </a:rPr>
              <a:t>π</a:t>
            </a:r>
            <a:r>
              <a:rPr lang="en-US" b="1" u="sng" dirty="0">
                <a:solidFill>
                  <a:srgbClr val="00B0F0"/>
                </a:solidFill>
              </a:rPr>
              <a:t> / </a:t>
            </a:r>
            <a:r>
              <a:rPr lang="el-GR" b="1" u="sng" dirty="0">
                <a:solidFill>
                  <a:srgbClr val="00B0F0"/>
                </a:solidFill>
              </a:rPr>
              <a:t>ω</a:t>
            </a:r>
            <a:r>
              <a:rPr lang="en-US" b="1" u="sng" dirty="0">
                <a:solidFill>
                  <a:srgbClr val="00B0F0"/>
                </a:solidFill>
              </a:rPr>
              <a:t>r   &lt;  t &lt;  T/2</a:t>
            </a:r>
          </a:p>
          <a:p>
            <a:r>
              <a:rPr lang="en-US" b="1" dirty="0">
                <a:solidFill>
                  <a:srgbClr val="C00000"/>
                </a:solidFill>
              </a:rPr>
              <a:t>Both switches are off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(t)  =  0,        i</a:t>
            </a:r>
            <a:r>
              <a:rPr lang="en-US" b="1" baseline="-25000" dirty="0">
                <a:solidFill>
                  <a:srgbClr val="00B050"/>
                </a:solidFill>
              </a:rPr>
              <a:t>s</a:t>
            </a:r>
            <a:r>
              <a:rPr lang="en-US" b="1" dirty="0">
                <a:solidFill>
                  <a:srgbClr val="00B050"/>
                </a:solidFill>
              </a:rPr>
              <a:t>(t)  =  0</a:t>
            </a:r>
          </a:p>
          <a:p>
            <a:r>
              <a:rPr lang="en-US" b="1" dirty="0">
                <a:solidFill>
                  <a:srgbClr val="00B050"/>
                </a:solidFill>
              </a:rPr>
              <a:t>V</a:t>
            </a:r>
            <a:r>
              <a:rPr lang="en-US" b="1" baseline="-25000" dirty="0">
                <a:solidFill>
                  <a:srgbClr val="00B050"/>
                </a:solidFill>
              </a:rPr>
              <a:t>L</a:t>
            </a:r>
            <a:r>
              <a:rPr lang="en-US" b="1" dirty="0">
                <a:solidFill>
                  <a:srgbClr val="00B050"/>
                </a:solidFill>
              </a:rPr>
              <a:t>(t)  =  0,      V</a:t>
            </a:r>
            <a:r>
              <a:rPr lang="en-US" b="1" baseline="-25000" dirty="0">
                <a:solidFill>
                  <a:srgbClr val="00B050"/>
                </a:solidFill>
              </a:rPr>
              <a:t>C</a:t>
            </a:r>
            <a:r>
              <a:rPr lang="en-US" b="1" dirty="0">
                <a:solidFill>
                  <a:srgbClr val="00B050"/>
                </a:solidFill>
              </a:rPr>
              <a:t>  = </a:t>
            </a:r>
            <a:r>
              <a:rPr lang="en-US" b="1" dirty="0" err="1">
                <a:solidFill>
                  <a:srgbClr val="00B050"/>
                </a:solidFill>
              </a:rPr>
              <a:t>V</a:t>
            </a:r>
            <a:r>
              <a:rPr lang="en-US" b="1" baseline="-25000" dirty="0" err="1">
                <a:solidFill>
                  <a:srgbClr val="00B050"/>
                </a:solidFill>
              </a:rPr>
              <a:t>Co</a:t>
            </a:r>
            <a:r>
              <a:rPr lang="en-US" b="1" dirty="0">
                <a:solidFill>
                  <a:srgbClr val="00B050"/>
                </a:solidFill>
              </a:rPr>
              <a:t> </a:t>
            </a:r>
          </a:p>
          <a:p>
            <a:endParaRPr 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5334000" y="1447800"/>
          <a:ext cx="3565525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Visio" r:id="rId3" imgW="3564467" imgH="3835400" progId="">
                  <p:embed/>
                </p:oleObj>
              </mc:Choice>
              <mc:Fallback>
                <p:oleObj name="Visio" r:id="rId3" imgW="3564467" imgH="3835400" progId="">
                  <p:embed/>
                  <p:pic>
                    <p:nvPicPr>
                      <p:cNvPr id="174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447800"/>
                        <a:ext cx="3565525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08304" y="4437112"/>
            <a:ext cx="5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</a:t>
            </a:r>
            <a:endParaRPr lang="en-IN" b="1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241611"/>
              </p:ext>
            </p:extLst>
          </p:nvPr>
        </p:nvGraphicFramePr>
        <p:xfrm>
          <a:off x="1704975" y="3352800"/>
          <a:ext cx="15621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5" imgW="825480" imgH="228600" progId="Equation.3">
                  <p:embed/>
                </p:oleObj>
              </mc:Choice>
              <mc:Fallback>
                <p:oleObj name="Equation" r:id="rId5" imgW="825480" imgH="22860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3352800"/>
                        <a:ext cx="15621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009045"/>
              </p:ext>
            </p:extLst>
          </p:nvPr>
        </p:nvGraphicFramePr>
        <p:xfrm>
          <a:off x="2047875" y="4205288"/>
          <a:ext cx="10588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7" imgW="558720" imgH="228600" progId="Equation.3">
                  <p:embed/>
                </p:oleObj>
              </mc:Choice>
              <mc:Fallback>
                <p:oleObj name="Equation" r:id="rId7" imgW="558720" imgH="22860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4205288"/>
                        <a:ext cx="105886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446457"/>
              </p:ext>
            </p:extLst>
          </p:nvPr>
        </p:nvGraphicFramePr>
        <p:xfrm>
          <a:off x="1722438" y="4851400"/>
          <a:ext cx="17081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9" imgW="901440" imgH="228600" progId="Equation.3">
                  <p:embed/>
                </p:oleObj>
              </mc:Choice>
              <mc:Fallback>
                <p:oleObj name="Equation" r:id="rId9" imgW="901440" imgH="228600" progId="Equation.3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4851400"/>
                        <a:ext cx="17081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669360"/>
          </a:xfrm>
        </p:spPr>
        <p:txBody>
          <a:bodyPr/>
          <a:lstStyle/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At t</a:t>
            </a:r>
            <a:r>
              <a:rPr lang="en-US" b="1" baseline="30000" dirty="0">
                <a:solidFill>
                  <a:srgbClr val="00B0F0"/>
                </a:solidFill>
              </a:rPr>
              <a:t>’</a:t>
            </a:r>
            <a:r>
              <a:rPr lang="en-US" b="1" dirty="0">
                <a:solidFill>
                  <a:srgbClr val="00B0F0"/>
                </a:solidFill>
              </a:rPr>
              <a:t>  = 0, </a:t>
            </a:r>
            <a:r>
              <a:rPr lang="en-US" b="1" dirty="0">
                <a:solidFill>
                  <a:srgbClr val="00B050"/>
                </a:solidFill>
              </a:rPr>
              <a:t>T</a:t>
            </a:r>
            <a:r>
              <a:rPr lang="en-US" b="1" baseline="-25000" dirty="0">
                <a:solidFill>
                  <a:srgbClr val="00B050"/>
                </a:solidFill>
              </a:rPr>
              <a:t>2</a:t>
            </a:r>
            <a:r>
              <a:rPr lang="en-US" b="1" dirty="0">
                <a:solidFill>
                  <a:srgbClr val="00B050"/>
                </a:solidFill>
              </a:rPr>
              <a:t> is turned on.</a:t>
            </a:r>
            <a:endParaRPr lang="en-US" b="1" dirty="0">
              <a:solidFill>
                <a:srgbClr val="00B0F0"/>
              </a:solidFill>
            </a:endParaRPr>
          </a:p>
          <a:p>
            <a:r>
              <a:rPr lang="en-US" b="1" u="sng" dirty="0">
                <a:solidFill>
                  <a:srgbClr val="C00000"/>
                </a:solidFill>
              </a:rPr>
              <a:t>0   &lt;   t</a:t>
            </a:r>
            <a:r>
              <a:rPr lang="en-US" b="1" u="sng" baseline="30000" dirty="0">
                <a:solidFill>
                  <a:srgbClr val="C00000"/>
                </a:solidFill>
              </a:rPr>
              <a:t>’</a:t>
            </a:r>
            <a:r>
              <a:rPr lang="en-US" b="1" u="sng" dirty="0">
                <a:solidFill>
                  <a:srgbClr val="C00000"/>
                </a:solidFill>
              </a:rPr>
              <a:t>  &lt;  T/2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At t’ =0</a:t>
            </a:r>
          </a:p>
          <a:p>
            <a:pPr>
              <a:buNone/>
            </a:pPr>
            <a:r>
              <a:rPr lang="en-US" b="1" dirty="0" err="1">
                <a:solidFill>
                  <a:srgbClr val="00B050"/>
                </a:solidFill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(0) = 0,  </a:t>
            </a:r>
            <a:r>
              <a:rPr lang="en-US" b="1" dirty="0" err="1">
                <a:solidFill>
                  <a:srgbClr val="00B050"/>
                </a:solidFill>
              </a:rPr>
              <a:t>V</a:t>
            </a:r>
            <a:r>
              <a:rPr lang="en-US" b="1" baseline="-25000" dirty="0" err="1">
                <a:solidFill>
                  <a:srgbClr val="00B050"/>
                </a:solidFill>
              </a:rPr>
              <a:t>c</a:t>
            </a:r>
            <a:r>
              <a:rPr lang="en-US" b="1" dirty="0">
                <a:solidFill>
                  <a:srgbClr val="00B050"/>
                </a:solidFill>
              </a:rPr>
              <a:t>(0)  = </a:t>
            </a:r>
            <a:r>
              <a:rPr lang="en-US" b="1" dirty="0" err="1">
                <a:solidFill>
                  <a:srgbClr val="00B050"/>
                </a:solidFill>
              </a:rPr>
              <a:t>V</a:t>
            </a:r>
            <a:r>
              <a:rPr lang="en-US" b="1" baseline="-25000" dirty="0" err="1">
                <a:solidFill>
                  <a:srgbClr val="00B050"/>
                </a:solidFill>
              </a:rPr>
              <a:t>co</a:t>
            </a:r>
            <a:endParaRPr lang="en-US" b="1" baseline="-25000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48881"/>
              </p:ext>
            </p:extLst>
          </p:nvPr>
        </p:nvGraphicFramePr>
        <p:xfrm>
          <a:off x="5931694" y="-250039"/>
          <a:ext cx="3565525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Visio" r:id="rId3" imgW="3564467" imgH="3835400" progId="">
                  <p:embed/>
                </p:oleObj>
              </mc:Choice>
              <mc:Fallback>
                <p:oleObj name="Visio" r:id="rId3" imgW="3564467" imgH="3835400" progId="">
                  <p:embed/>
                  <p:pic>
                    <p:nvPicPr>
                      <p:cNvPr id="184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1694" y="-250039"/>
                        <a:ext cx="3565525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369183"/>
              </p:ext>
            </p:extLst>
          </p:nvPr>
        </p:nvGraphicFramePr>
        <p:xfrm>
          <a:off x="692150" y="1857375"/>
          <a:ext cx="4711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5" imgW="2222280" imgH="419040" progId="Equation.3">
                  <p:embed/>
                </p:oleObj>
              </mc:Choice>
              <mc:Fallback>
                <p:oleObj name="Equation" r:id="rId5" imgW="2222280" imgH="419040" progId="Equation.3">
                  <p:embed/>
                  <p:pic>
                    <p:nvPicPr>
                      <p:cNvPr id="18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1857375"/>
                        <a:ext cx="47117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69938"/>
              </p:ext>
            </p:extLst>
          </p:nvPr>
        </p:nvGraphicFramePr>
        <p:xfrm>
          <a:off x="5273562" y="3344462"/>
          <a:ext cx="1014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7" imgW="355320" imgH="393480" progId="Equation.3">
                  <p:embed/>
                </p:oleObj>
              </mc:Choice>
              <mc:Fallback>
                <p:oleObj name="Equation" r:id="rId7" imgW="355320" imgH="393480" progId="Equation.3">
                  <p:embed/>
                  <p:pic>
                    <p:nvPicPr>
                      <p:cNvPr id="18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562" y="3344462"/>
                        <a:ext cx="10144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850109"/>
              </p:ext>
            </p:extLst>
          </p:nvPr>
        </p:nvGraphicFramePr>
        <p:xfrm>
          <a:off x="1423988" y="4002088"/>
          <a:ext cx="324643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9" imgW="1002960" imgH="431640" progId="Equation.3">
                  <p:embed/>
                </p:oleObj>
              </mc:Choice>
              <mc:Fallback>
                <p:oleObj name="Equation" r:id="rId9" imgW="1002960" imgH="431640" progId="Equation.3">
                  <p:embed/>
                  <p:pic>
                    <p:nvPicPr>
                      <p:cNvPr id="18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4002088"/>
                        <a:ext cx="3246437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228600" y="4154497"/>
          <a:ext cx="74453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11" imgW="393529" imgH="203112" progId="Equation.3">
                  <p:embed/>
                </p:oleObj>
              </mc:Choice>
              <mc:Fallback>
                <p:oleObj name="Equation" r:id="rId11" imgW="393529" imgH="203112" progId="Equation.3">
                  <p:embed/>
                  <p:pic>
                    <p:nvPicPr>
                      <p:cNvPr id="184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54497"/>
                        <a:ext cx="744537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245591"/>
              </p:ext>
            </p:extLst>
          </p:nvPr>
        </p:nvGraphicFramePr>
        <p:xfrm>
          <a:off x="1327150" y="4857750"/>
          <a:ext cx="393858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3" imgW="2082600" imgH="431640" progId="Equation.3">
                  <p:embed/>
                </p:oleObj>
              </mc:Choice>
              <mc:Fallback>
                <p:oleObj name="Equation" r:id="rId13" imgW="2082600" imgH="431640" progId="Equation.3">
                  <p:embed/>
                  <p:pic>
                    <p:nvPicPr>
                      <p:cNvPr id="1843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4857750"/>
                        <a:ext cx="3938588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285720" y="5643578"/>
          <a:ext cx="19939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5" imgW="1054100" imgH="228600" progId="Equation.3">
                  <p:embed/>
                </p:oleObj>
              </mc:Choice>
              <mc:Fallback>
                <p:oleObj name="Equation" r:id="rId15" imgW="1054100" imgH="228600" progId="Equation.3">
                  <p:embed/>
                  <p:pic>
                    <p:nvPicPr>
                      <p:cNvPr id="184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5643578"/>
                        <a:ext cx="19939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511862"/>
              </p:ext>
            </p:extLst>
          </p:nvPr>
        </p:nvGraphicFramePr>
        <p:xfrm>
          <a:off x="2751138" y="5643563"/>
          <a:ext cx="38227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17" imgW="2019240" imgH="228600" progId="Equation.3">
                  <p:embed/>
                </p:oleObj>
              </mc:Choice>
              <mc:Fallback>
                <p:oleObj name="Equation" r:id="rId17" imgW="2019240" imgH="228600" progId="Equation.3">
                  <p:embed/>
                  <p:pic>
                    <p:nvPicPr>
                      <p:cNvPr id="184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38" y="5643563"/>
                        <a:ext cx="38227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4357686" y="6000768"/>
          <a:ext cx="44910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19" imgW="2373870" imgH="215806" progId="Equation.3">
                  <p:embed/>
                </p:oleObj>
              </mc:Choice>
              <mc:Fallback>
                <p:oleObj name="Equation" r:id="rId19" imgW="2373870" imgH="215806" progId="Equation.3">
                  <p:embed/>
                  <p:pic>
                    <p:nvPicPr>
                      <p:cNvPr id="184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6" y="6000768"/>
                        <a:ext cx="449103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41275" y="4933960"/>
          <a:ext cx="96043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21" imgW="507780" imgH="215806" progId="Equation.3">
                  <p:embed/>
                </p:oleObj>
              </mc:Choice>
              <mc:Fallback>
                <p:oleObj name="Equation" r:id="rId21" imgW="507780" imgH="215806" progId="Equation.3">
                  <p:embed/>
                  <p:pic>
                    <p:nvPicPr>
                      <p:cNvPr id="184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" y="4933960"/>
                        <a:ext cx="96043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943851" y="3069296"/>
            <a:ext cx="5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</a:t>
            </a:r>
            <a:endParaRPr lang="en-I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1275" y="-10558"/>
            <a:ext cx="2929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T/2 &lt;  t &lt;  T/2+</a:t>
            </a:r>
            <a:r>
              <a:rPr lang="el-GR" sz="2000" b="1" u="sng" dirty="0">
                <a:solidFill>
                  <a:srgbClr val="FF0000"/>
                </a:solidFill>
              </a:rPr>
              <a:t> π</a:t>
            </a:r>
            <a:r>
              <a:rPr lang="en-US" sz="2000" b="1" u="sng" dirty="0">
                <a:solidFill>
                  <a:srgbClr val="FF0000"/>
                </a:solidFill>
              </a:rPr>
              <a:t> / </a:t>
            </a:r>
            <a:r>
              <a:rPr lang="el-GR" sz="2000" b="1" u="sng" dirty="0">
                <a:solidFill>
                  <a:srgbClr val="FF0000"/>
                </a:solidFill>
              </a:rPr>
              <a:t>ω</a:t>
            </a:r>
            <a:r>
              <a:rPr lang="en-US" sz="2000" b="1" u="sng" dirty="0">
                <a:solidFill>
                  <a:srgbClr val="FF0000"/>
                </a:solidFill>
              </a:rPr>
              <a:t>r </a:t>
            </a:r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04504" y="138526"/>
            <a:ext cx="2376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t</a:t>
            </a:r>
            <a:r>
              <a:rPr lang="en-US" sz="2400" b="1" baseline="30000" dirty="0">
                <a:solidFill>
                  <a:srgbClr val="00B0F0"/>
                </a:solidFill>
              </a:rPr>
              <a:t>’</a:t>
            </a:r>
            <a:r>
              <a:rPr lang="en-US" sz="2400" b="1" dirty="0">
                <a:solidFill>
                  <a:srgbClr val="00B0F0"/>
                </a:solidFill>
              </a:rPr>
              <a:t>  = t - T/2 </a:t>
            </a:r>
            <a:endParaRPr lang="en-US" sz="2400" b="1" u="sng" dirty="0">
              <a:solidFill>
                <a:srgbClr val="C00000"/>
              </a:solidFill>
            </a:endParaRPr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802101"/>
              </p:ext>
            </p:extLst>
          </p:nvPr>
        </p:nvGraphicFramePr>
        <p:xfrm>
          <a:off x="3334667" y="3215031"/>
          <a:ext cx="21018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23" imgW="736560" imgH="393480" progId="Equation.3">
                  <p:embed/>
                </p:oleObj>
              </mc:Choice>
              <mc:Fallback>
                <p:oleObj name="Equation" r:id="rId23" imgW="736560" imgH="393480" progId="Equation.3">
                  <p:embed/>
                  <p:pic>
                    <p:nvPicPr>
                      <p:cNvPr id="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4667" y="3215031"/>
                        <a:ext cx="21018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Drawbacks of series inverter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Maximum inverter frequency is limited to a value less than the circuit ringing frequency.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For very low values of inverter frequencies, load voltage is highly distorted.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u="sng" dirty="0">
                <a:solidFill>
                  <a:srgbClr val="C00000"/>
                </a:solidFill>
              </a:rPr>
              <a:t>DESIGN of 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8200"/>
            <a:ext cx="8812088" cy="6019800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L is chosen on the basis of </a:t>
            </a:r>
            <a:r>
              <a:rPr lang="en-US" b="1" u="sng" dirty="0">
                <a:solidFill>
                  <a:srgbClr val="00B050"/>
                </a:solidFill>
              </a:rPr>
              <a:t>attenuation factor</a:t>
            </a:r>
            <a:r>
              <a:rPr lang="en-US" b="1" dirty="0">
                <a:solidFill>
                  <a:srgbClr val="00B050"/>
                </a:solidFill>
              </a:rPr>
              <a:t>.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                    </a:t>
            </a:r>
            <a:r>
              <a:rPr lang="en-US" b="1" dirty="0">
                <a:solidFill>
                  <a:srgbClr val="C00000"/>
                </a:solidFill>
              </a:rPr>
              <a:t>            Peak value of 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(t) is </a:t>
            </a:r>
          </a:p>
          <a:p>
            <a:r>
              <a:rPr lang="en-US" b="1" dirty="0">
                <a:solidFill>
                  <a:srgbClr val="0070C0"/>
                </a:solidFill>
              </a:rPr>
              <a:t>If there is no attenuation,  then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(t) would be </a:t>
            </a:r>
          </a:p>
          <a:p>
            <a:r>
              <a:rPr lang="en-US" b="1" dirty="0">
                <a:solidFill>
                  <a:srgbClr val="0070C0"/>
                </a:solidFill>
              </a:rPr>
              <a:t>                          and peak value is 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Attenuation factor 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371600" y="1600200"/>
          <a:ext cx="24733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3" imgW="1307532" imgH="431613" progId="Equation.3">
                  <p:embed/>
                </p:oleObj>
              </mc:Choice>
              <mc:Fallback>
                <p:oleObj name="Equation" r:id="rId3" imgW="1307532" imgH="431613" progId="Equation.3">
                  <p:embed/>
                  <p:pic>
                    <p:nvPicPr>
                      <p:cNvPr id="194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600200"/>
                        <a:ext cx="247332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609600" y="1828800"/>
          <a:ext cx="696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5" imgW="368140" imgH="203112" progId="Equation.3">
                  <p:embed/>
                </p:oleObj>
              </mc:Choice>
              <mc:Fallback>
                <p:oleObj name="Equation" r:id="rId5" imgW="368140" imgH="203112" progId="Equation.3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28800"/>
                        <a:ext cx="696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262063" y="3200400"/>
          <a:ext cx="177641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7" imgW="939392" imgH="431613" progId="Equation.3">
                  <p:embed/>
                </p:oleObj>
              </mc:Choice>
              <mc:Fallback>
                <p:oleObj name="Equation" r:id="rId7" imgW="939392" imgH="431613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3200400"/>
                        <a:ext cx="1776412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837936"/>
              </p:ext>
            </p:extLst>
          </p:nvPr>
        </p:nvGraphicFramePr>
        <p:xfrm>
          <a:off x="7010400" y="1828800"/>
          <a:ext cx="1849438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9" imgW="977476" imgH="482391" progId="Equation.3">
                  <p:embed/>
                </p:oleObj>
              </mc:Choice>
              <mc:Fallback>
                <p:oleObj name="Equation" r:id="rId9" imgW="977476" imgH="482391" progId="Equation.3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828800"/>
                        <a:ext cx="1849438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6696075" y="3124200"/>
          <a:ext cx="10318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11" imgW="545863" imgH="431613" progId="Equation.3">
                  <p:embed/>
                </p:oleObj>
              </mc:Choice>
              <mc:Fallback>
                <p:oleObj name="Equation" r:id="rId11" imgW="545863" imgH="431613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3124200"/>
                        <a:ext cx="10318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72048"/>
              </p:ext>
            </p:extLst>
          </p:nvPr>
        </p:nvGraphicFramePr>
        <p:xfrm>
          <a:off x="4633913" y="3860800"/>
          <a:ext cx="2405062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3" imgW="1143000" imgH="888840" progId="Equation.3">
                  <p:embed/>
                </p:oleObj>
              </mc:Choice>
              <mc:Fallback>
                <p:oleObj name="Equation" r:id="rId13" imgW="1143000" imgH="888840" progId="Equation.3">
                  <p:embed/>
                  <p:pic>
                    <p:nvPicPr>
                      <p:cNvPr id="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3913" y="3860800"/>
                        <a:ext cx="2405062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229452"/>
              </p:ext>
            </p:extLst>
          </p:nvPr>
        </p:nvGraphicFramePr>
        <p:xfrm>
          <a:off x="550863" y="4941888"/>
          <a:ext cx="182721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15" imgW="990360" imgH="431640" progId="Equation.3">
                  <p:embed/>
                </p:oleObj>
              </mc:Choice>
              <mc:Fallback>
                <p:oleObj name="Equation" r:id="rId15" imgW="990360" imgH="431640" progId="Equation.3">
                  <p:embed/>
                  <p:pic>
                    <p:nvPicPr>
                      <p:cNvPr id="1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4941888"/>
                        <a:ext cx="1827212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166140"/>
              </p:ext>
            </p:extLst>
          </p:nvPr>
        </p:nvGraphicFramePr>
        <p:xfrm>
          <a:off x="609600" y="5733255"/>
          <a:ext cx="2044700" cy="810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17" imgW="1015920" imgH="431640" progId="Equation.3">
                  <p:embed/>
                </p:oleObj>
              </mc:Choice>
              <mc:Fallback>
                <p:oleObj name="Equation" r:id="rId17" imgW="1015920" imgH="43164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9600" y="5733255"/>
                        <a:ext cx="2044700" cy="810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95936" y="5589240"/>
            <a:ext cx="5148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L is selected such that AF = 0.5 </a:t>
            </a:r>
          </a:p>
          <a:p>
            <a:endParaRPr lang="en-US" sz="2800" dirty="0"/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535618"/>
              </p:ext>
            </p:extLst>
          </p:nvPr>
        </p:nvGraphicFramePr>
        <p:xfrm>
          <a:off x="7373938" y="4282753"/>
          <a:ext cx="1260475" cy="819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19" imgW="457200" imgH="330120" progId="Equation.3">
                  <p:embed/>
                </p:oleObj>
              </mc:Choice>
              <mc:Fallback>
                <p:oleObj name="Equation" r:id="rId19" imgW="457200" imgH="330120" progId="Equation.3">
                  <p:embed/>
                  <p:pic>
                    <p:nvPicPr>
                      <p:cNvPr id="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3938" y="4282753"/>
                        <a:ext cx="1260475" cy="819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567467"/>
              </p:ext>
            </p:extLst>
          </p:nvPr>
        </p:nvGraphicFramePr>
        <p:xfrm>
          <a:off x="3734397" y="4518818"/>
          <a:ext cx="801688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21" imgW="380880" imgH="164880" progId="Equation.3">
                  <p:embed/>
                </p:oleObj>
              </mc:Choice>
              <mc:Fallback>
                <p:oleObj name="Equation" r:id="rId21" imgW="380880" imgH="164880" progId="Equation.3">
                  <p:embed/>
                  <p:pic>
                    <p:nvPicPr>
                      <p:cNvPr id="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4397" y="4518818"/>
                        <a:ext cx="801688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u="sng" dirty="0"/>
              <a:t>DESIGN of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9276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 is selected from the value of 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en-US" b="1" baseline="-25000" dirty="0">
                <a:solidFill>
                  <a:srgbClr val="00B050"/>
                </a:solidFill>
              </a:rPr>
              <a:t>r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If load is variable, then C is selected for the maximum possible value of R so that the circuit is under damped.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Voltage rating of C is  </a:t>
            </a:r>
            <a:r>
              <a:rPr lang="en-US" b="1" dirty="0" err="1">
                <a:solidFill>
                  <a:srgbClr val="0070C0"/>
                </a:solidFill>
              </a:rPr>
              <a:t>V</a:t>
            </a:r>
            <a:r>
              <a:rPr lang="en-US" b="1" baseline="-25000" dirty="0" err="1">
                <a:solidFill>
                  <a:srgbClr val="0070C0"/>
                </a:solidFill>
              </a:rPr>
              <a:t>d</a:t>
            </a:r>
            <a:r>
              <a:rPr lang="en-US" b="1" baseline="-25000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+ </a:t>
            </a:r>
            <a:r>
              <a:rPr lang="en-US" b="1" dirty="0" err="1">
                <a:solidFill>
                  <a:srgbClr val="0070C0"/>
                </a:solidFill>
              </a:rPr>
              <a:t>V</a:t>
            </a:r>
            <a:r>
              <a:rPr lang="en-US" b="1" baseline="-25000" dirty="0" err="1">
                <a:solidFill>
                  <a:srgbClr val="0070C0"/>
                </a:solidFill>
              </a:rPr>
              <a:t>co</a:t>
            </a:r>
            <a:endParaRPr lang="en-US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236669"/>
              </p:ext>
            </p:extLst>
          </p:nvPr>
        </p:nvGraphicFramePr>
        <p:xfrm>
          <a:off x="584200" y="1300163"/>
          <a:ext cx="3481388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3" imgW="1485720" imgH="571320" progId="Equation.3">
                  <p:embed/>
                </p:oleObj>
              </mc:Choice>
              <mc:Fallback>
                <p:oleObj name="Equation" r:id="rId3" imgW="1485720" imgH="571320" progId="Equation.3">
                  <p:embed/>
                  <p:pic>
                    <p:nvPicPr>
                      <p:cNvPr id="204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1300163"/>
                        <a:ext cx="3481388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412357"/>
              </p:ext>
            </p:extLst>
          </p:nvPr>
        </p:nvGraphicFramePr>
        <p:xfrm>
          <a:off x="6143636" y="785794"/>
          <a:ext cx="2847975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5" imgW="1218960" imgH="939600" progId="Equation.3">
                  <p:embed/>
                </p:oleObj>
              </mc:Choice>
              <mc:Fallback>
                <p:oleObj name="Equation" r:id="rId5" imgW="1218960" imgH="93960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6" y="785794"/>
                        <a:ext cx="2847975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412357"/>
              </p:ext>
            </p:extLst>
          </p:nvPr>
        </p:nvGraphicFramePr>
        <p:xfrm>
          <a:off x="5500694" y="1643050"/>
          <a:ext cx="8921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7" imgW="380880" imgH="177480" progId="Equation.3">
                  <p:embed/>
                </p:oleObj>
              </mc:Choice>
              <mc:Fallback>
                <p:oleObj name="Equation" r:id="rId7" imgW="380880" imgH="17748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94" y="1643050"/>
                        <a:ext cx="8921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u="sng" dirty="0"/>
              <a:t>Selection of </a:t>
            </a:r>
            <a:r>
              <a:rPr lang="en-US" sz="3200" b="1" u="sng" dirty="0" err="1"/>
              <a:t>Thyristor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Forward blocking voltage rating must be greater than </a:t>
            </a:r>
            <a:r>
              <a:rPr lang="en-US" b="1" dirty="0" err="1">
                <a:solidFill>
                  <a:srgbClr val="0070C0"/>
                </a:solidFill>
              </a:rPr>
              <a:t>V</a:t>
            </a:r>
            <a:r>
              <a:rPr lang="en-US" b="1" baseline="-25000" dirty="0" err="1">
                <a:solidFill>
                  <a:srgbClr val="0070C0"/>
                </a:solidFill>
              </a:rPr>
              <a:t>cmax</a:t>
            </a:r>
            <a:endParaRPr lang="en-US" b="1" baseline="-25000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Peak current rating must be greater than peak load current for minimum load resistance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i="1" dirty="0" err="1">
                <a:solidFill>
                  <a:srgbClr val="00B050"/>
                </a:solidFill>
              </a:rPr>
              <a:t>t</a:t>
            </a:r>
            <a:r>
              <a:rPr lang="en-US" b="1" i="1" baseline="-25000" dirty="0" err="1">
                <a:solidFill>
                  <a:srgbClr val="00B050"/>
                </a:solidFill>
              </a:rPr>
              <a:t>q</a:t>
            </a:r>
            <a:r>
              <a:rPr lang="en-US" b="1" i="1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must be less than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3048000" y="3581400"/>
          <a:ext cx="3581399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3" imgW="1040948" imgH="482391" progId="Equation.3">
                  <p:embed/>
                </p:oleObj>
              </mc:Choice>
              <mc:Fallback>
                <p:oleObj name="Equation" r:id="rId3" imgW="1040948" imgH="482391" progId="Equation.3">
                  <p:embed/>
                  <p:pic>
                    <p:nvPicPr>
                      <p:cNvPr id="215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581400"/>
                        <a:ext cx="3581399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4267200" y="5029200"/>
          <a:ext cx="2532063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5" imgW="736600" imgH="431800" progId="Equation.3">
                  <p:embed/>
                </p:oleObj>
              </mc:Choice>
              <mc:Fallback>
                <p:oleObj name="Equation" r:id="rId5" imgW="736600" imgH="43180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029200"/>
                        <a:ext cx="2532063" cy="122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11437</TotalTime>
  <Words>542</Words>
  <Application>Microsoft Office PowerPoint</Application>
  <PresentationFormat>On-screen Show (4:3)</PresentationFormat>
  <Paragraphs>131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Series Inverter</vt:lpstr>
      <vt:lpstr>PowerPoint Presentation</vt:lpstr>
      <vt:lpstr>PowerPoint Presentation</vt:lpstr>
      <vt:lpstr>PowerPoint Presentation</vt:lpstr>
      <vt:lpstr>PowerPoint Presentation</vt:lpstr>
      <vt:lpstr>Drawbacks of series inverter</vt:lpstr>
      <vt:lpstr>DESIGN of L</vt:lpstr>
      <vt:lpstr>DESIGN of C</vt:lpstr>
      <vt:lpstr>Selection of Thyristor</vt:lpstr>
      <vt:lpstr>Modified Series Inverter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Series Inverter</dc:title>
  <dc:creator>Saly George</dc:creator>
  <cp:lastModifiedBy>MOHAMEDN NADIR N</cp:lastModifiedBy>
  <cp:revision>93</cp:revision>
  <dcterms:created xsi:type="dcterms:W3CDTF">2006-08-16T00:00:00Z</dcterms:created>
  <dcterms:modified xsi:type="dcterms:W3CDTF">2023-04-15T12:32:37Z</dcterms:modified>
</cp:coreProperties>
</file>