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45" r:id="rId2"/>
    <p:sldId id="346" r:id="rId3"/>
    <p:sldId id="347" r:id="rId4"/>
    <p:sldId id="348" r:id="rId5"/>
    <p:sldId id="349" r:id="rId6"/>
    <p:sldId id="350" r:id="rId7"/>
    <p:sldId id="303" r:id="rId8"/>
    <p:sldId id="257" r:id="rId9"/>
    <p:sldId id="297" r:id="rId10"/>
    <p:sldId id="258" r:id="rId11"/>
    <p:sldId id="260" r:id="rId12"/>
    <p:sldId id="364" r:id="rId13"/>
    <p:sldId id="261" r:id="rId14"/>
    <p:sldId id="320" r:id="rId15"/>
    <p:sldId id="262" r:id="rId16"/>
    <p:sldId id="305" r:id="rId17"/>
    <p:sldId id="306" r:id="rId18"/>
    <p:sldId id="307" r:id="rId19"/>
    <p:sldId id="310" r:id="rId20"/>
    <p:sldId id="311" r:id="rId21"/>
    <p:sldId id="312" r:id="rId22"/>
    <p:sldId id="319" r:id="rId23"/>
    <p:sldId id="266" r:id="rId24"/>
    <p:sldId id="267" r:id="rId25"/>
    <p:sldId id="352" r:id="rId26"/>
    <p:sldId id="353" r:id="rId27"/>
    <p:sldId id="328" r:id="rId28"/>
    <p:sldId id="329" r:id="rId29"/>
    <p:sldId id="271" r:id="rId30"/>
    <p:sldId id="361" r:id="rId31"/>
    <p:sldId id="363" r:id="rId32"/>
    <p:sldId id="268" r:id="rId33"/>
    <p:sldId id="323" r:id="rId34"/>
    <p:sldId id="273" r:id="rId35"/>
    <p:sldId id="325" r:id="rId36"/>
    <p:sldId id="274" r:id="rId37"/>
    <p:sldId id="275" r:id="rId38"/>
    <p:sldId id="354" r:id="rId39"/>
    <p:sldId id="276" r:id="rId40"/>
    <p:sldId id="331" r:id="rId41"/>
    <p:sldId id="366" r:id="rId42"/>
    <p:sldId id="365" r:id="rId43"/>
    <p:sldId id="332" r:id="rId44"/>
    <p:sldId id="333" r:id="rId45"/>
    <p:sldId id="335" r:id="rId46"/>
    <p:sldId id="336" r:id="rId47"/>
    <p:sldId id="337" r:id="rId48"/>
    <p:sldId id="338" r:id="rId49"/>
    <p:sldId id="367" r:id="rId50"/>
    <p:sldId id="339" r:id="rId51"/>
    <p:sldId id="340" r:id="rId52"/>
    <p:sldId id="342" r:id="rId53"/>
    <p:sldId id="343" r:id="rId54"/>
    <p:sldId id="282" r:id="rId55"/>
    <p:sldId id="359" r:id="rId56"/>
    <p:sldId id="368" r:id="rId57"/>
    <p:sldId id="344" r:id="rId58"/>
    <p:sldId id="355" r:id="rId59"/>
    <p:sldId id="356" r:id="rId60"/>
    <p:sldId id="357" r:id="rId61"/>
    <p:sldId id="35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wmf"/><Relationship Id="rId1" Type="http://schemas.openxmlformats.org/officeDocument/2006/relationships/image" Target="../media/image11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F6BD0-550C-45A4-9CF6-C788D8045F2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EAA1B-99B9-4BCA-A310-5155DDD4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EAA1B-99B9-4BCA-A310-5155DDD40D5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EAA1B-99B9-4BCA-A310-5155DDD40D5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image" Target="../media/image28.png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44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3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34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image" Target="../media/image28.png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59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46.bin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48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54.wmf"/><Relationship Id="rId31" Type="http://schemas.openxmlformats.org/officeDocument/2006/relationships/image" Target="../media/image60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image" Target="../media/image65.png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72.wmf"/><Relationship Id="rId25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62.bin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23" Type="http://schemas.openxmlformats.org/officeDocument/2006/relationships/image" Target="../media/image75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7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82.wmf"/><Relationship Id="rId3" Type="http://schemas.openxmlformats.org/officeDocument/2006/relationships/oleObject" Target="../embeddings/oleObject64.bin"/><Relationship Id="rId7" Type="http://schemas.openxmlformats.org/officeDocument/2006/relationships/image" Target="../media/image83.png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11" Type="http://schemas.openxmlformats.org/officeDocument/2006/relationships/image" Target="../media/image81.wmf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78.wmf"/><Relationship Id="rId9" Type="http://schemas.openxmlformats.org/officeDocument/2006/relationships/image" Target="../media/image8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oleObject" Target="../embeddings/oleObject72.bin"/><Relationship Id="rId3" Type="http://schemas.openxmlformats.org/officeDocument/2006/relationships/image" Target="../media/image88.png"/><Relationship Id="rId7" Type="http://schemas.openxmlformats.org/officeDocument/2006/relationships/image" Target="../media/image84.wmf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90.png"/><Relationship Id="rId10" Type="http://schemas.openxmlformats.org/officeDocument/2006/relationships/image" Target="../media/image85.wmf"/><Relationship Id="rId4" Type="http://schemas.openxmlformats.org/officeDocument/2006/relationships/image" Target="../media/image89.png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8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96.wmf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image" Target="../media/image62.png"/><Relationship Id="rId12" Type="http://schemas.openxmlformats.org/officeDocument/2006/relationships/oleObject" Target="../embeddings/oleObject77.bin"/><Relationship Id="rId17" Type="http://schemas.openxmlformats.org/officeDocument/2006/relationships/oleObject" Target="../embeddings/oleObject80.bin"/><Relationship Id="rId25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9.bin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11" Type="http://schemas.openxmlformats.org/officeDocument/2006/relationships/image" Target="../media/image95.wmf"/><Relationship Id="rId24" Type="http://schemas.openxmlformats.org/officeDocument/2006/relationships/oleObject" Target="../embeddings/oleObject84.bin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97.wmf"/><Relationship Id="rId23" Type="http://schemas.openxmlformats.org/officeDocument/2006/relationships/oleObject" Target="../embeddings/oleObject83.bin"/><Relationship Id="rId10" Type="http://schemas.openxmlformats.org/officeDocument/2006/relationships/oleObject" Target="../embeddings/oleObject76.bin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92.wmf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78.bin"/><Relationship Id="rId22" Type="http://schemas.openxmlformats.org/officeDocument/2006/relationships/image" Target="../media/image100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11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1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Diode Clamped Multilevel Inverter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91600" cy="5943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Three level Diode Clamped Inverter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                                 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                                  DC bus voltage is split into                        				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3 levels by two series 						connected capacitors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                                          Output voltage </a:t>
            </a:r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en-US" b="1" baseline="-25000" dirty="0" smtClean="0">
                <a:solidFill>
                  <a:srgbClr val="C00000"/>
                </a:solidFill>
              </a:rPr>
              <a:t>an</a:t>
            </a:r>
            <a:r>
              <a:rPr lang="en-US" b="1" dirty="0" smtClean="0">
                <a:solidFill>
                  <a:srgbClr val="00B050"/>
                </a:solidFill>
              </a:rPr>
              <a:t> has 3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                                                                      levels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                                          +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/2,     0,      -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/2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8600" y="1752600"/>
          <a:ext cx="3810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Visio" r:id="rId3" imgW="2038278" imgH="1964070" progId="">
                  <p:embed/>
                </p:oleObj>
              </mc:Choice>
              <mc:Fallback>
                <p:oleObj name="Visio" r:id="rId3" imgW="2038278" imgH="19640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38100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4200" y="3352800"/>
            <a:ext cx="4191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prstClr val="black"/>
                </a:solidFill>
              </a:rPr>
              <a:t>&gt;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3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763000" cy="6705600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just"/>
            <a:endParaRPr lang="en-US" sz="2400" b="1" dirty="0" smtClean="0">
              <a:solidFill>
                <a:srgbClr val="7030A0"/>
              </a:solidFill>
            </a:endParaRPr>
          </a:p>
          <a:p>
            <a:pPr algn="just"/>
            <a:endParaRPr lang="en-US" sz="2400" b="1" dirty="0" smtClean="0">
              <a:solidFill>
                <a:srgbClr val="7030A0"/>
              </a:solidFill>
            </a:endParaRP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O signifies that the inner two switches</a:t>
            </a:r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i="1" dirty="0" smtClean="0">
                <a:solidFill>
                  <a:srgbClr val="7030A0"/>
                </a:solidFill>
              </a:rPr>
              <a:t>S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</a:rPr>
              <a:t> and </a:t>
            </a:r>
            <a:r>
              <a:rPr lang="en-US" sz="2400" b="1" i="1" dirty="0" smtClean="0">
                <a:solidFill>
                  <a:srgbClr val="7030A0"/>
                </a:solidFill>
              </a:rPr>
              <a:t>S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 </a:t>
            </a:r>
            <a:r>
              <a:rPr lang="en-US" sz="2400" b="1" dirty="0" smtClean="0">
                <a:solidFill>
                  <a:srgbClr val="7030A0"/>
                </a:solidFill>
              </a:rPr>
              <a:t>are on and </a:t>
            </a:r>
            <a:r>
              <a:rPr lang="en-US" sz="2400" b="1" i="1" dirty="0" err="1" smtClean="0">
                <a:solidFill>
                  <a:srgbClr val="7030A0"/>
                </a:solidFill>
              </a:rPr>
              <a:t>v</a:t>
            </a:r>
            <a:r>
              <a:rPr lang="en-US" sz="2400" b="1" i="1" baseline="-25000" dirty="0" err="1" smtClean="0">
                <a:solidFill>
                  <a:srgbClr val="7030A0"/>
                </a:solidFill>
              </a:rPr>
              <a:t>AZ</a:t>
            </a:r>
            <a:r>
              <a:rPr lang="en-US" sz="2400" b="1" i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is clamped </a:t>
            </a:r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to zero through the clamping diodes.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For a </a:t>
            </a:r>
            <a:r>
              <a:rPr lang="en-US" sz="2400" b="1" dirty="0">
                <a:solidFill>
                  <a:srgbClr val="00B050"/>
                </a:solidFill>
              </a:rPr>
              <a:t>positive load current </a:t>
            </a:r>
            <a:r>
              <a:rPr lang="en-US" sz="2400" b="1" dirty="0">
                <a:solidFill>
                  <a:srgbClr val="C00000"/>
                </a:solidFill>
              </a:rPr>
              <a:t>(</a:t>
            </a:r>
            <a:r>
              <a:rPr lang="en-US" sz="2400" b="1" i="1" dirty="0" err="1">
                <a:solidFill>
                  <a:srgbClr val="C00000"/>
                </a:solidFill>
              </a:rPr>
              <a:t>i</a:t>
            </a:r>
            <a:r>
              <a:rPr lang="en-US" sz="2400" b="1" i="1" baseline="-25000" dirty="0" err="1">
                <a:solidFill>
                  <a:srgbClr val="C00000"/>
                </a:solidFill>
              </a:rPr>
              <a:t>A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&gt; </a:t>
            </a:r>
            <a:r>
              <a:rPr lang="en-US" sz="2400" b="1" dirty="0" smtClean="0">
                <a:solidFill>
                  <a:srgbClr val="C00000"/>
                </a:solidFill>
              </a:rPr>
              <a:t>0),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D</a:t>
            </a:r>
            <a:r>
              <a:rPr lang="en-US" sz="2400" b="1" i="1" baseline="-25000" dirty="0">
                <a:solidFill>
                  <a:srgbClr val="00B050"/>
                </a:solidFill>
              </a:rPr>
              <a:t>Z</a:t>
            </a:r>
            <a:r>
              <a:rPr lang="en-US" sz="2400" b="1" baseline="-25000" dirty="0">
                <a:solidFill>
                  <a:srgbClr val="00B050"/>
                </a:solidFill>
              </a:rPr>
              <a:t>1 </a:t>
            </a:r>
            <a:r>
              <a:rPr lang="en-US" sz="2400" b="1" dirty="0" smtClean="0">
                <a:solidFill>
                  <a:srgbClr val="00B050"/>
                </a:solidFill>
              </a:rPr>
              <a:t>is </a:t>
            </a:r>
            <a:r>
              <a:rPr lang="en-US" sz="2400" b="1" dirty="0">
                <a:solidFill>
                  <a:srgbClr val="00B050"/>
                </a:solidFill>
              </a:rPr>
              <a:t>on</a:t>
            </a:r>
            <a:r>
              <a:rPr lang="en-US" sz="2400" b="1" dirty="0" smtClean="0">
                <a:solidFill>
                  <a:srgbClr val="00B050"/>
                </a:solidFill>
              </a:rPr>
              <a:t>,   </a:t>
            </a:r>
            <a:r>
              <a:rPr lang="en-US" sz="2400" b="1" i="1" dirty="0">
                <a:solidFill>
                  <a:srgbClr val="00B050"/>
                </a:solidFill>
              </a:rPr>
              <a:t>A </a:t>
            </a:r>
            <a:r>
              <a:rPr lang="en-US" sz="2400" b="1" dirty="0">
                <a:solidFill>
                  <a:srgbClr val="00B050"/>
                </a:solidFill>
              </a:rPr>
              <a:t>is connected to </a:t>
            </a:r>
            <a:r>
              <a:rPr lang="en-US" sz="2400" b="1" i="1" dirty="0" smtClean="0">
                <a:solidFill>
                  <a:srgbClr val="00B050"/>
                </a:solidFill>
              </a:rPr>
              <a:t>Z </a:t>
            </a:r>
            <a:r>
              <a:rPr lang="en-US" sz="2400" b="1" dirty="0" smtClean="0">
                <a:solidFill>
                  <a:srgbClr val="00B050"/>
                </a:solidFill>
              </a:rPr>
              <a:t>through </a:t>
            </a:r>
          </a:p>
          <a:p>
            <a:pPr algn="just"/>
            <a:r>
              <a:rPr lang="en-US" sz="2400" b="1" i="1" dirty="0" smtClean="0">
                <a:solidFill>
                  <a:srgbClr val="00B050"/>
                </a:solidFill>
              </a:rPr>
              <a:t>D</a:t>
            </a:r>
            <a:r>
              <a:rPr lang="en-US" sz="2400" b="1" i="1" baseline="-25000" dirty="0" smtClean="0">
                <a:solidFill>
                  <a:srgbClr val="00B050"/>
                </a:solidFill>
              </a:rPr>
              <a:t>Z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and </a:t>
            </a:r>
            <a:r>
              <a:rPr lang="en-US" sz="2400" b="1" i="1" dirty="0">
                <a:solidFill>
                  <a:srgbClr val="00B050"/>
                </a:solidFill>
              </a:rPr>
              <a:t>S</a:t>
            </a:r>
            <a:r>
              <a:rPr lang="en-US" sz="2400" b="1" baseline="-25000" dirty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00B050"/>
                </a:solidFill>
              </a:rPr>
              <a:t>. </a:t>
            </a:r>
            <a:r>
              <a:rPr lang="en-US" sz="2400" b="1" dirty="0">
                <a:solidFill>
                  <a:srgbClr val="C00000"/>
                </a:solidFill>
              </a:rPr>
              <a:t>(</a:t>
            </a:r>
            <a:r>
              <a:rPr lang="en-US" sz="2400" b="1" i="1" dirty="0" err="1" smtClean="0">
                <a:solidFill>
                  <a:srgbClr val="C00000"/>
                </a:solidFill>
              </a:rPr>
              <a:t>i</a:t>
            </a:r>
            <a:r>
              <a:rPr lang="en-US" sz="2400" b="1" i="1" baseline="-25000" dirty="0" err="1" smtClean="0">
                <a:solidFill>
                  <a:srgbClr val="C00000"/>
                </a:solidFill>
              </a:rPr>
              <a:t>Z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&lt;</a:t>
            </a:r>
            <a:r>
              <a:rPr lang="en-US" sz="2400" b="1" dirty="0">
                <a:solidFill>
                  <a:srgbClr val="C00000"/>
                </a:solidFill>
              </a:rPr>
              <a:t> 0)</a:t>
            </a:r>
            <a:endParaRPr lang="en-US" sz="2400" dirty="0">
              <a:solidFill>
                <a:srgbClr val="C00000"/>
              </a:solidFill>
            </a:endParaRPr>
          </a:p>
          <a:p>
            <a:pPr algn="just"/>
            <a:r>
              <a:rPr lang="en-US" sz="2400" b="1" dirty="0">
                <a:solidFill>
                  <a:srgbClr val="002060"/>
                </a:solidFill>
              </a:rPr>
              <a:t>For a </a:t>
            </a:r>
            <a:r>
              <a:rPr lang="en-US" sz="2400" b="1" dirty="0" smtClean="0">
                <a:solidFill>
                  <a:srgbClr val="002060"/>
                </a:solidFill>
              </a:rPr>
              <a:t>negative load </a:t>
            </a:r>
            <a:r>
              <a:rPr lang="en-US" sz="2400" b="1" dirty="0">
                <a:solidFill>
                  <a:srgbClr val="002060"/>
                </a:solidFill>
              </a:rPr>
              <a:t>current </a:t>
            </a:r>
            <a:r>
              <a:rPr lang="en-US" sz="2400" b="1" dirty="0">
                <a:solidFill>
                  <a:srgbClr val="C00000"/>
                </a:solidFill>
              </a:rPr>
              <a:t>(</a:t>
            </a:r>
            <a:r>
              <a:rPr lang="en-US" sz="2400" b="1" i="1" dirty="0" err="1">
                <a:solidFill>
                  <a:srgbClr val="C00000"/>
                </a:solidFill>
              </a:rPr>
              <a:t>i</a:t>
            </a:r>
            <a:r>
              <a:rPr lang="en-US" sz="2400" b="1" i="1" baseline="-25000" dirty="0" err="1">
                <a:solidFill>
                  <a:srgbClr val="C00000"/>
                </a:solidFill>
              </a:rPr>
              <a:t>A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002060"/>
                </a:solidFill>
              </a:rPr>
              <a:t>),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</a:rPr>
              <a:t>D</a:t>
            </a:r>
            <a:r>
              <a:rPr lang="en-US" sz="2400" b="1" i="1" baseline="-25000" dirty="0" smtClean="0">
                <a:solidFill>
                  <a:srgbClr val="002060"/>
                </a:solidFill>
              </a:rPr>
              <a:t>Z</a:t>
            </a:r>
            <a:r>
              <a:rPr lang="en-US" sz="2400" b="1" baseline="-25000" dirty="0" smtClean="0">
                <a:solidFill>
                  <a:srgbClr val="002060"/>
                </a:solidFill>
              </a:rPr>
              <a:t>2 </a:t>
            </a:r>
            <a:r>
              <a:rPr lang="en-US" sz="2400" b="1" dirty="0">
                <a:solidFill>
                  <a:srgbClr val="002060"/>
                </a:solidFill>
              </a:rPr>
              <a:t>is on, 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</a:rPr>
              <a:t>A </a:t>
            </a:r>
            <a:r>
              <a:rPr lang="en-US" sz="2400" b="1" dirty="0">
                <a:solidFill>
                  <a:srgbClr val="002060"/>
                </a:solidFill>
              </a:rPr>
              <a:t>is connected to </a:t>
            </a:r>
            <a:r>
              <a:rPr lang="en-US" sz="2400" b="1" i="1" dirty="0" smtClean="0">
                <a:solidFill>
                  <a:srgbClr val="002060"/>
                </a:solidFill>
              </a:rPr>
              <a:t>Z </a:t>
            </a:r>
            <a:r>
              <a:rPr lang="en-US" sz="2400" b="1" dirty="0">
                <a:solidFill>
                  <a:srgbClr val="002060"/>
                </a:solidFill>
              </a:rPr>
              <a:t>through </a:t>
            </a:r>
            <a:r>
              <a:rPr lang="en-US" sz="2400" b="1" i="1" dirty="0" smtClean="0">
                <a:solidFill>
                  <a:srgbClr val="00206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2060"/>
                </a:solidFill>
              </a:rPr>
              <a:t>3 </a:t>
            </a:r>
            <a:r>
              <a:rPr lang="en-US" sz="2400" b="1" dirty="0" smtClean="0">
                <a:solidFill>
                  <a:srgbClr val="002060"/>
                </a:solidFill>
              </a:rPr>
              <a:t>and </a:t>
            </a:r>
            <a:r>
              <a:rPr lang="en-US" sz="2400" b="1" i="1" dirty="0" smtClean="0">
                <a:solidFill>
                  <a:srgbClr val="002060"/>
                </a:solidFill>
              </a:rPr>
              <a:t>D</a:t>
            </a:r>
            <a:r>
              <a:rPr lang="en-US" sz="2400" b="1" i="1" baseline="-25000" dirty="0" smtClean="0">
                <a:solidFill>
                  <a:srgbClr val="002060"/>
                </a:solidFill>
              </a:rPr>
              <a:t>Z</a:t>
            </a:r>
            <a:r>
              <a:rPr lang="en-US" sz="2400" b="1" baseline="-25000" dirty="0">
                <a:solidFill>
                  <a:srgbClr val="002060"/>
                </a:solidFill>
              </a:rPr>
              <a:t>2</a:t>
            </a:r>
            <a:r>
              <a:rPr lang="en-US" sz="2400" b="1" dirty="0" smtClean="0">
                <a:solidFill>
                  <a:srgbClr val="002060"/>
                </a:solidFill>
              </a:rPr>
              <a:t>. </a:t>
            </a:r>
            <a:r>
              <a:rPr lang="en-US" sz="2400" b="1" dirty="0">
                <a:solidFill>
                  <a:srgbClr val="C00000"/>
                </a:solidFill>
              </a:rPr>
              <a:t>(</a:t>
            </a:r>
            <a:r>
              <a:rPr lang="en-US" sz="2400" b="1" i="1" dirty="0" err="1" smtClean="0">
                <a:solidFill>
                  <a:srgbClr val="C00000"/>
                </a:solidFill>
              </a:rPr>
              <a:t>i</a:t>
            </a:r>
            <a:r>
              <a:rPr lang="en-US" sz="2400" b="1" i="1" baseline="-25000" dirty="0" err="1" smtClean="0">
                <a:solidFill>
                  <a:srgbClr val="C00000"/>
                </a:solidFill>
              </a:rPr>
              <a:t>Z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&gt; 0)</a:t>
            </a:r>
            <a:endParaRPr lang="en-US" sz="2400" b="1" dirty="0">
              <a:solidFill>
                <a:srgbClr val="002060"/>
              </a:solidFill>
            </a:endParaRPr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746" y="2209800"/>
            <a:ext cx="348225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69534"/>
              </p:ext>
            </p:extLst>
          </p:nvPr>
        </p:nvGraphicFramePr>
        <p:xfrm>
          <a:off x="381000" y="0"/>
          <a:ext cx="84581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99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Switching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state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Device States  (Phase A)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</a:rPr>
                        <a:t>AZ</a:t>
                      </a:r>
                      <a:endParaRPr lang="en-US" sz="2000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b="1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000" b="1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P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E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-E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4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145" y="5994323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waveform for </a:t>
            </a:r>
            <a:r>
              <a:rPr lang="en-US" sz="2400" b="1" i="1" dirty="0" err="1">
                <a:solidFill>
                  <a:srgbClr val="C0000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C00000"/>
                </a:solidFill>
              </a:rPr>
              <a:t>AZ</a:t>
            </a:r>
            <a:r>
              <a:rPr lang="en-US" sz="2400" b="1" i="1" baseline="-250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has three </a:t>
            </a:r>
            <a:r>
              <a:rPr lang="en-US" sz="2400" b="1" dirty="0" smtClean="0">
                <a:solidFill>
                  <a:srgbClr val="C00000"/>
                </a:solidFill>
              </a:rPr>
              <a:t>voltage levels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                                                           +</a:t>
            </a:r>
            <a:r>
              <a:rPr lang="en-US" sz="2400" b="1" i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C00000"/>
                </a:solidFill>
              </a:rPr>
              <a:t>, 0, and –</a:t>
            </a:r>
            <a:r>
              <a:rPr lang="en-US" sz="2400" b="1" i="1" dirty="0" smtClean="0">
                <a:solidFill>
                  <a:srgbClr val="C00000"/>
                </a:solidFill>
              </a:rPr>
              <a:t>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8382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gate </a:t>
            </a:r>
            <a:r>
              <a:rPr lang="en-US" sz="2400" b="1" dirty="0" smtClean="0">
                <a:solidFill>
                  <a:srgbClr val="00B050"/>
                </a:solidFill>
              </a:rPr>
              <a:t>signals can </a:t>
            </a:r>
            <a:r>
              <a:rPr lang="en-US" sz="2400" b="1" dirty="0">
                <a:solidFill>
                  <a:srgbClr val="00B050"/>
                </a:solidFill>
              </a:rPr>
              <a:t>be generated by carrier-based modulation, space vector modulation, or </a:t>
            </a:r>
            <a:r>
              <a:rPr lang="en-US" sz="2400" b="1" dirty="0" smtClean="0">
                <a:solidFill>
                  <a:srgbClr val="00B050"/>
                </a:solidFill>
              </a:rPr>
              <a:t>selective harmonic elimination schemes etc.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152401"/>
            <a:ext cx="9206345" cy="17526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PWM of 3 Level Diode Clamped MLI</a:t>
            </a: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 smtClean="0">
              <a:solidFill>
                <a:srgbClr val="C00000"/>
              </a:solidFill>
            </a:endParaRP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 smtClean="0">
              <a:solidFill>
                <a:srgbClr val="C00000"/>
              </a:solidFill>
            </a:endParaRPr>
          </a:p>
          <a:p>
            <a:endParaRPr lang="en-US" sz="3600" u="sng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" y="2003893"/>
            <a:ext cx="8229600" cy="406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2445" y="2038529"/>
            <a:ext cx="7848600" cy="72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OoOO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9809" y="2149235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2131917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2146320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2171798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169467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7928" y="2130782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0208" y="2179956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2169466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2188113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3200" y="2300406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04364" y="2194358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3072" y="2202519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7200" y="2298723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145" y="4572000"/>
            <a:ext cx="8534400" cy="225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145" y="5994323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waveform for </a:t>
            </a:r>
            <a:r>
              <a:rPr lang="en-US" sz="2400" b="1" i="1" dirty="0" err="1">
                <a:solidFill>
                  <a:srgbClr val="C0000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C00000"/>
                </a:solidFill>
              </a:rPr>
              <a:t>AZ</a:t>
            </a:r>
            <a:r>
              <a:rPr lang="en-US" sz="2400" b="1" i="1" baseline="-250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has three </a:t>
            </a:r>
            <a:r>
              <a:rPr lang="en-US" sz="2400" b="1" dirty="0" smtClean="0">
                <a:solidFill>
                  <a:srgbClr val="C00000"/>
                </a:solidFill>
              </a:rPr>
              <a:t>voltage levels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                                                           +</a:t>
            </a:r>
            <a:r>
              <a:rPr lang="en-US" sz="2400" b="1" i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C00000"/>
                </a:solidFill>
              </a:rPr>
              <a:t>, 0, and –</a:t>
            </a:r>
            <a:r>
              <a:rPr lang="en-US" sz="2400" b="1" i="1" dirty="0" smtClean="0">
                <a:solidFill>
                  <a:srgbClr val="C00000"/>
                </a:solidFill>
              </a:rPr>
              <a:t>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8382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gate </a:t>
            </a:r>
            <a:r>
              <a:rPr lang="en-US" sz="2400" b="1" dirty="0" smtClean="0">
                <a:solidFill>
                  <a:srgbClr val="00B050"/>
                </a:solidFill>
              </a:rPr>
              <a:t>signals can </a:t>
            </a:r>
            <a:r>
              <a:rPr lang="en-US" sz="2400" b="1" dirty="0">
                <a:solidFill>
                  <a:srgbClr val="00B050"/>
                </a:solidFill>
              </a:rPr>
              <a:t>be generated by carrier-based modulation, space vector modulation, or </a:t>
            </a:r>
            <a:r>
              <a:rPr lang="en-US" sz="2400" b="1" dirty="0" smtClean="0">
                <a:solidFill>
                  <a:srgbClr val="00B050"/>
                </a:solidFill>
              </a:rPr>
              <a:t>selective harmonic elimination schemes etc.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152401"/>
            <a:ext cx="9206345" cy="17526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PWM of 3 Level Diode Clamped MLI</a:t>
            </a: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 smtClean="0">
              <a:solidFill>
                <a:srgbClr val="C00000"/>
              </a:solidFill>
            </a:endParaRP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 smtClean="0">
              <a:solidFill>
                <a:srgbClr val="C00000"/>
              </a:solidFill>
            </a:endParaRPr>
          </a:p>
          <a:p>
            <a:endParaRPr lang="en-US" sz="3600" u="sng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" y="2003893"/>
            <a:ext cx="8229600" cy="406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2445" y="2038529"/>
            <a:ext cx="7848600" cy="72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OoOO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9809" y="2149235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2131917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2146320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2171798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169467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7928" y="2130782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0208" y="2179956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2169466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2188113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3200" y="2300406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04364" y="2194358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3072" y="2202519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7200" y="2298723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5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3976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rgbClr val="C00000"/>
                </a:solidFill>
              </a:rPr>
              <a:t>Terminal voltages and line to line voltage waveforms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388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4724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 err="1" smtClean="0">
                <a:solidFill>
                  <a:srgbClr val="00B050"/>
                </a:solidFill>
              </a:rPr>
              <a:t>v</a:t>
            </a:r>
            <a:r>
              <a:rPr lang="en-US" sz="2400" b="1" i="1" baseline="-25000" dirty="0" err="1" smtClean="0">
                <a:solidFill>
                  <a:srgbClr val="00B050"/>
                </a:solidFill>
              </a:rPr>
              <a:t>AZ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r>
              <a:rPr lang="en-US" sz="2400" b="1" i="1" dirty="0" err="1">
                <a:solidFill>
                  <a:srgbClr val="00B05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00B050"/>
                </a:solidFill>
              </a:rPr>
              <a:t>BZ</a:t>
            </a:r>
            <a:r>
              <a:rPr lang="en-US" sz="2400" b="1" dirty="0">
                <a:solidFill>
                  <a:srgbClr val="00B050"/>
                </a:solidFill>
              </a:rPr>
              <a:t>, and </a:t>
            </a:r>
            <a:r>
              <a:rPr lang="en-US" sz="2400" b="1" i="1" dirty="0" err="1">
                <a:solidFill>
                  <a:srgbClr val="00B05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00B050"/>
                </a:solidFill>
              </a:rPr>
              <a:t>CZ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are three-phase balanced with a phase </a:t>
            </a:r>
            <a:r>
              <a:rPr lang="en-US" sz="2400" b="1" dirty="0" smtClean="0">
                <a:solidFill>
                  <a:srgbClr val="00B050"/>
                </a:solidFill>
              </a:rPr>
              <a:t>shift of 2</a:t>
            </a:r>
            <a:r>
              <a:rPr lang="el-GR" sz="2400" b="1" dirty="0" smtClean="0">
                <a:solidFill>
                  <a:srgbClr val="00B050"/>
                </a:solidFill>
              </a:rPr>
              <a:t>π</a:t>
            </a:r>
            <a:r>
              <a:rPr lang="en-US" sz="2400" b="1" dirty="0" smtClean="0">
                <a:solidFill>
                  <a:srgbClr val="00B050"/>
                </a:solidFill>
              </a:rPr>
              <a:t>/3 </a:t>
            </a:r>
            <a:r>
              <a:rPr lang="en-US" sz="2400" b="1" dirty="0">
                <a:solidFill>
                  <a:srgbClr val="00B050"/>
                </a:solidFill>
              </a:rPr>
              <a:t>between each other.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927" y="5555397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The line-to-line voltage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v</a:t>
            </a:r>
            <a:r>
              <a:rPr lang="en-US" sz="2400" b="1" i="1" baseline="-25000" dirty="0" err="1" smtClean="0">
                <a:solidFill>
                  <a:srgbClr val="C00000"/>
                </a:solidFill>
              </a:rPr>
              <a:t>AB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contains five voltage levels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                                                                       (+2</a:t>
            </a:r>
            <a:r>
              <a:rPr lang="en-US" sz="2400" b="1" i="1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srgbClr val="C00000"/>
                </a:solidFill>
              </a:rPr>
              <a:t>, +</a:t>
            </a:r>
            <a:r>
              <a:rPr lang="en-US" sz="2400" b="1" i="1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srgbClr val="C00000"/>
                </a:solidFill>
              </a:rPr>
              <a:t>, 0, –</a:t>
            </a:r>
            <a:r>
              <a:rPr lang="en-US" sz="2400" b="1" i="1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srgbClr val="C00000"/>
                </a:solidFill>
              </a:rPr>
              <a:t>, and –2</a:t>
            </a:r>
            <a:r>
              <a:rPr lang="en-US" sz="2400" b="1" i="1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srgbClr val="C00000"/>
                </a:solidFill>
              </a:rPr>
              <a:t>).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15400" cy="66294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Commutation </a:t>
            </a:r>
            <a:r>
              <a:rPr lang="en-US" sz="2800" b="1" u="sng" dirty="0" smtClean="0">
                <a:solidFill>
                  <a:srgbClr val="C00000"/>
                </a:solidFill>
              </a:rPr>
              <a:t>of switching devices </a:t>
            </a:r>
          </a:p>
          <a:p>
            <a:r>
              <a:rPr lang="en-US" sz="2800" b="1" u="sng" dirty="0" smtClean="0">
                <a:solidFill>
                  <a:srgbClr val="7030A0"/>
                </a:solidFill>
              </a:rPr>
              <a:t>leg A</a:t>
            </a:r>
            <a:endParaRPr lang="en-US" sz="2800" u="sng" dirty="0">
              <a:solidFill>
                <a:srgbClr val="7030A0"/>
              </a:solidFill>
            </a:endParaRPr>
          </a:p>
          <a:p>
            <a:r>
              <a:rPr lang="en-US" sz="3100" b="1" u="sng" dirty="0" smtClean="0">
                <a:solidFill>
                  <a:srgbClr val="00B050"/>
                </a:solidFill>
              </a:rPr>
              <a:t>Assumptions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Load </a:t>
            </a:r>
            <a:r>
              <a:rPr lang="en-US" b="1" dirty="0">
                <a:solidFill>
                  <a:srgbClr val="00B0F0"/>
                </a:solidFill>
              </a:rPr>
              <a:t>current </a:t>
            </a:r>
            <a:r>
              <a:rPr lang="en-US" b="1" i="1" dirty="0" err="1">
                <a:solidFill>
                  <a:srgbClr val="00B0F0"/>
                </a:solidFill>
              </a:rPr>
              <a:t>i</a:t>
            </a:r>
            <a:r>
              <a:rPr lang="en-US" b="1" i="1" baseline="-25000" dirty="0" err="1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is constant 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during </a:t>
            </a:r>
            <a:r>
              <a:rPr lang="en-US" b="1" dirty="0">
                <a:solidFill>
                  <a:srgbClr val="00B0F0"/>
                </a:solidFill>
              </a:rPr>
              <a:t>the </a:t>
            </a:r>
            <a:r>
              <a:rPr lang="en-US" b="1" dirty="0" smtClean="0">
                <a:solidFill>
                  <a:srgbClr val="00B0F0"/>
                </a:solidFill>
              </a:rPr>
              <a:t>commutation 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interval </a:t>
            </a:r>
            <a:r>
              <a:rPr lang="en-US" b="1" dirty="0">
                <a:solidFill>
                  <a:srgbClr val="00B0F0"/>
                </a:solidFill>
              </a:rPr>
              <a:t>due to </a:t>
            </a:r>
            <a:r>
              <a:rPr lang="en-US" b="1" dirty="0" smtClean="0">
                <a:solidFill>
                  <a:srgbClr val="00B0F0"/>
                </a:solidFill>
              </a:rPr>
              <a:t>the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inductive </a:t>
            </a:r>
            <a:r>
              <a:rPr lang="en-US" b="1" dirty="0" smtClean="0">
                <a:solidFill>
                  <a:srgbClr val="00B0F0"/>
                </a:solidFill>
              </a:rPr>
              <a:t>load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dc </a:t>
            </a:r>
            <a:r>
              <a:rPr lang="en-US" b="1" dirty="0">
                <a:solidFill>
                  <a:srgbClr val="7030A0"/>
                </a:solidFill>
              </a:rPr>
              <a:t>bus capacitors </a:t>
            </a:r>
            <a:r>
              <a:rPr lang="en-US" b="1" i="1" dirty="0">
                <a:solidFill>
                  <a:srgbClr val="7030A0"/>
                </a:solidFill>
              </a:rPr>
              <a:t>C</a:t>
            </a:r>
            <a:r>
              <a:rPr lang="en-US" b="1" i="1" baseline="-25000" dirty="0">
                <a:solidFill>
                  <a:srgbClr val="7030A0"/>
                </a:solidFill>
              </a:rPr>
              <a:t>d</a:t>
            </a:r>
            <a:r>
              <a:rPr lang="en-US" b="1" baseline="-25000" dirty="0">
                <a:solidFill>
                  <a:srgbClr val="7030A0"/>
                </a:solidFill>
              </a:rPr>
              <a:t>1</a:t>
            </a:r>
            <a:r>
              <a:rPr lang="en-US" b="1" dirty="0">
                <a:solidFill>
                  <a:srgbClr val="7030A0"/>
                </a:solidFill>
              </a:rPr>
              <a:t> and </a:t>
            </a:r>
            <a:r>
              <a:rPr lang="en-US" b="1" i="1" dirty="0">
                <a:solidFill>
                  <a:srgbClr val="7030A0"/>
                </a:solidFill>
              </a:rPr>
              <a:t>C</a:t>
            </a:r>
            <a:r>
              <a:rPr lang="en-US" b="1" i="1" baseline="-25000" dirty="0">
                <a:solidFill>
                  <a:srgbClr val="7030A0"/>
                </a:solidFill>
              </a:rPr>
              <a:t>d</a:t>
            </a:r>
            <a:r>
              <a:rPr lang="en-US" b="1" baseline="-25000" dirty="0">
                <a:solidFill>
                  <a:srgbClr val="7030A0"/>
                </a:solidFill>
              </a:rPr>
              <a:t>2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are </a:t>
            </a:r>
            <a:r>
              <a:rPr lang="en-US" b="1" dirty="0">
                <a:solidFill>
                  <a:srgbClr val="7030A0"/>
                </a:solidFill>
              </a:rPr>
              <a:t>sufficiently large such that 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voltage across each 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capacitor </a:t>
            </a:r>
            <a:r>
              <a:rPr lang="en-US" b="1" dirty="0">
                <a:solidFill>
                  <a:srgbClr val="7030A0"/>
                </a:solidFill>
              </a:rPr>
              <a:t>is kept </a:t>
            </a:r>
            <a:r>
              <a:rPr lang="en-US" b="1" dirty="0" smtClean="0">
                <a:solidFill>
                  <a:srgbClr val="7030A0"/>
                </a:solidFill>
              </a:rPr>
              <a:t>at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constant value </a:t>
            </a:r>
            <a:r>
              <a:rPr lang="en-US" b="1" i="1" dirty="0" smtClean="0">
                <a:solidFill>
                  <a:srgbClr val="7030A0"/>
                </a:solidFill>
              </a:rPr>
              <a:t>E</a:t>
            </a:r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all the switches are ideal.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25" y="304800"/>
            <a:ext cx="4530875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37" y="2743200"/>
            <a:ext cx="441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4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228600"/>
            <a:ext cx="9026237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Consider the </a:t>
            </a:r>
            <a:r>
              <a:rPr lang="en-US" sz="2400" b="1" dirty="0">
                <a:solidFill>
                  <a:srgbClr val="00B050"/>
                </a:solidFill>
              </a:rPr>
              <a:t>transition from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switching </a:t>
            </a:r>
            <a:r>
              <a:rPr lang="en-US" sz="2400" b="1" dirty="0">
                <a:solidFill>
                  <a:srgbClr val="00B050"/>
                </a:solidFill>
              </a:rPr>
              <a:t>state [O] </a:t>
            </a:r>
            <a:r>
              <a:rPr lang="en-US" sz="1800" b="1" dirty="0" smtClean="0">
                <a:solidFill>
                  <a:srgbClr val="FF0000"/>
                </a:solidFill>
              </a:rPr>
              <a:t>(S</a:t>
            </a:r>
            <a:r>
              <a:rPr lang="en-US" sz="1800" b="1" baseline="-25000" dirty="0" smtClean="0">
                <a:solidFill>
                  <a:srgbClr val="FF0000"/>
                </a:solidFill>
              </a:rPr>
              <a:t>2 </a:t>
            </a:r>
            <a:r>
              <a:rPr lang="en-US" sz="1800" b="1" dirty="0" smtClean="0">
                <a:solidFill>
                  <a:srgbClr val="FF0000"/>
                </a:solidFill>
              </a:rPr>
              <a:t>&amp; S</a:t>
            </a:r>
            <a:r>
              <a:rPr lang="en-US" sz="18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to </a:t>
            </a:r>
            <a:r>
              <a:rPr lang="en-US" sz="2400" b="1" dirty="0">
                <a:solidFill>
                  <a:srgbClr val="00B050"/>
                </a:solidFill>
              </a:rPr>
              <a:t>[P] 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</a:rPr>
              <a:t>S</a:t>
            </a:r>
            <a:r>
              <a:rPr lang="en-US" sz="1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&amp; </a:t>
            </a:r>
            <a:r>
              <a:rPr lang="en-US" sz="1800" b="1" dirty="0" smtClean="0">
                <a:solidFill>
                  <a:srgbClr val="FF0000"/>
                </a:solidFill>
              </a:rPr>
              <a:t>S</a:t>
            </a:r>
            <a:r>
              <a:rPr lang="en-US" sz="1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00206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2060"/>
                </a:solidFill>
              </a:rPr>
              <a:t>3 </a:t>
            </a:r>
            <a:r>
              <a:rPr lang="en-US" sz="2400" b="1" dirty="0" smtClean="0">
                <a:solidFill>
                  <a:srgbClr val="002060"/>
                </a:solidFill>
              </a:rPr>
              <a:t>is turned off </a:t>
            </a:r>
            <a:r>
              <a:rPr lang="en-US" sz="2400" b="1" dirty="0">
                <a:solidFill>
                  <a:srgbClr val="002060"/>
                </a:solidFill>
              </a:rPr>
              <a:t>and </a:t>
            </a:r>
            <a:r>
              <a:rPr lang="en-US" sz="2400" b="1" i="1" dirty="0" smtClean="0">
                <a:solidFill>
                  <a:srgbClr val="00206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2060"/>
                </a:solidFill>
              </a:rPr>
              <a:t>1 </a:t>
            </a:r>
            <a:r>
              <a:rPr lang="en-US" sz="2400" b="1" dirty="0" smtClean="0">
                <a:solidFill>
                  <a:srgbClr val="002060"/>
                </a:solidFill>
              </a:rPr>
              <a:t>is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turned </a:t>
            </a:r>
            <a:r>
              <a:rPr lang="en-US" sz="2400" b="1" dirty="0" smtClean="0">
                <a:solidFill>
                  <a:srgbClr val="002060"/>
                </a:solidFill>
              </a:rPr>
              <a:t>on</a:t>
            </a:r>
            <a:r>
              <a:rPr lang="en-US" sz="2400" b="1" dirty="0">
                <a:solidFill>
                  <a:srgbClr val="002060"/>
                </a:solidFill>
              </a:rPr>
              <a:t>.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 </a:t>
            </a:r>
            <a:r>
              <a:rPr lang="en-US" sz="2000" b="1" dirty="0">
                <a:solidFill>
                  <a:srgbClr val="7030A0"/>
                </a:solidFill>
              </a:rPr>
              <a:t>blanking time of </a:t>
            </a:r>
            <a:r>
              <a:rPr lang="el-GR" sz="2000" b="1" dirty="0">
                <a:solidFill>
                  <a:srgbClr val="7030A0"/>
                </a:solidFill>
              </a:rPr>
              <a:t>δ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is </a:t>
            </a:r>
            <a:r>
              <a:rPr lang="en-US" sz="2000" b="1" dirty="0" smtClean="0">
                <a:solidFill>
                  <a:srgbClr val="7030A0"/>
                </a:solidFill>
              </a:rPr>
              <a:t>required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 between this.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495800"/>
            <a:ext cx="3950277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567343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0153" y="2470942"/>
            <a:ext cx="43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2443233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2865795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3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4</a:t>
            </a:r>
            <a:endParaRPr lang="en-US" b="1" baseline="-250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0650" y="2443232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7290" y="2470942"/>
            <a:ext cx="43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4382" y="2443233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4264" y="2865795"/>
            <a:ext cx="43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05800" y="2865795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3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4</a:t>
            </a:r>
            <a:endParaRPr lang="en-US" b="1" baseline="-25000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9718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3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4</a:t>
            </a:r>
            <a:endParaRPr lang="en-US" b="1" baseline="-250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18318" y="2865795"/>
            <a:ext cx="43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8553" y="2780252"/>
            <a:ext cx="43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9718" y="2470942"/>
            <a:ext cx="43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290454"/>
            <a:ext cx="441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80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6294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Commutation with </a:t>
            </a:r>
            <a:r>
              <a:rPr lang="en-US" b="1" i="1" u="sng" dirty="0" err="1">
                <a:solidFill>
                  <a:srgbClr val="C00000"/>
                </a:solidFill>
              </a:rPr>
              <a:t>i</a:t>
            </a:r>
            <a:r>
              <a:rPr lang="en-US" b="1" i="1" u="sng" baseline="-25000" dirty="0" err="1">
                <a:solidFill>
                  <a:srgbClr val="C00000"/>
                </a:solidFill>
              </a:rPr>
              <a:t>A</a:t>
            </a:r>
            <a:r>
              <a:rPr lang="en-US" b="1" i="1" u="sng" dirty="0">
                <a:solidFill>
                  <a:srgbClr val="C00000"/>
                </a:solidFill>
              </a:rPr>
              <a:t> </a:t>
            </a:r>
            <a:r>
              <a:rPr lang="en-US" b="1" i="1" u="sng" dirty="0" smtClean="0">
                <a:solidFill>
                  <a:srgbClr val="C00000"/>
                </a:solidFill>
              </a:rPr>
              <a:t>&gt;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r>
              <a:rPr lang="en-US" b="1" u="sng" dirty="0">
                <a:solidFill>
                  <a:srgbClr val="C00000"/>
                </a:solidFill>
              </a:rPr>
              <a:t>0.</a:t>
            </a:r>
          </a:p>
          <a:p>
            <a:endParaRPr lang="en-US" b="1" u="sng" dirty="0" smtClean="0">
              <a:solidFill>
                <a:srgbClr val="00B050"/>
              </a:solidFill>
            </a:endParaRPr>
          </a:p>
          <a:p>
            <a:r>
              <a:rPr lang="en-US" b="1" u="sng" dirty="0" smtClean="0">
                <a:solidFill>
                  <a:srgbClr val="00B050"/>
                </a:solidFill>
              </a:rPr>
              <a:t>during </a:t>
            </a:r>
            <a:r>
              <a:rPr lang="en-US" b="1" u="sng" dirty="0">
                <a:solidFill>
                  <a:srgbClr val="00B050"/>
                </a:solidFill>
              </a:rPr>
              <a:t>switching state [O</a:t>
            </a:r>
            <a:r>
              <a:rPr lang="en-US" b="1" u="sng" dirty="0" smtClean="0">
                <a:solidFill>
                  <a:srgbClr val="00B050"/>
                </a:solidFill>
              </a:rPr>
              <a:t>] </a:t>
            </a:r>
            <a:endParaRPr lang="en-US" b="1" u="sng" dirty="0">
              <a:solidFill>
                <a:srgbClr val="00B050"/>
              </a:solidFill>
            </a:endParaRP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b="1" i="1" dirty="0">
                <a:solidFill>
                  <a:srgbClr val="00B0F0"/>
                </a:solidFill>
              </a:rPr>
              <a:t>S</a:t>
            </a:r>
            <a:r>
              <a:rPr lang="en-US" b="1" baseline="-25000" dirty="0">
                <a:solidFill>
                  <a:srgbClr val="00B0F0"/>
                </a:solidFill>
              </a:rPr>
              <a:t>1</a:t>
            </a:r>
            <a:r>
              <a:rPr lang="en-US" b="1" dirty="0">
                <a:solidFill>
                  <a:srgbClr val="00B0F0"/>
                </a:solidFill>
              </a:rPr>
              <a:t> and </a:t>
            </a:r>
            <a:r>
              <a:rPr lang="en-US" b="1" i="1" dirty="0">
                <a:solidFill>
                  <a:srgbClr val="00B0F0"/>
                </a:solidFill>
              </a:rPr>
              <a:t>S</a:t>
            </a:r>
            <a:r>
              <a:rPr lang="en-US" b="1" baseline="-25000" dirty="0">
                <a:solidFill>
                  <a:srgbClr val="00B0F0"/>
                </a:solidFill>
              </a:rPr>
              <a:t>4</a:t>
            </a:r>
            <a:r>
              <a:rPr lang="en-US" b="1" dirty="0">
                <a:solidFill>
                  <a:srgbClr val="00B0F0"/>
                </a:solidFill>
              </a:rPr>
              <a:t> are off </a:t>
            </a:r>
            <a:r>
              <a:rPr lang="en-US" b="1" dirty="0" smtClean="0">
                <a:solidFill>
                  <a:srgbClr val="00B0F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  </a:t>
            </a:r>
            <a:r>
              <a:rPr lang="en-US" b="1" i="1" dirty="0">
                <a:solidFill>
                  <a:srgbClr val="00B0F0"/>
                </a:solidFill>
              </a:rPr>
              <a:t>S</a:t>
            </a:r>
            <a:r>
              <a:rPr lang="en-US" b="1" baseline="-25000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rgbClr val="00B0F0"/>
                </a:solidFill>
              </a:rPr>
              <a:t> and </a:t>
            </a:r>
            <a:r>
              <a:rPr lang="en-US" b="1" i="1" dirty="0">
                <a:solidFill>
                  <a:srgbClr val="00B0F0"/>
                </a:solidFill>
              </a:rPr>
              <a:t>S</a:t>
            </a:r>
            <a:r>
              <a:rPr lang="en-US" b="1" baseline="-25000" dirty="0">
                <a:solidFill>
                  <a:srgbClr val="00B0F0"/>
                </a:solidFill>
              </a:rPr>
              <a:t>3</a:t>
            </a:r>
            <a:r>
              <a:rPr lang="en-US" b="1" dirty="0">
                <a:solidFill>
                  <a:srgbClr val="00B0F0"/>
                </a:solidFill>
              </a:rPr>
              <a:t> are 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Positive load current (</a:t>
            </a:r>
            <a:r>
              <a:rPr lang="en-US" b="1" i="1" dirty="0" err="1">
                <a:solidFill>
                  <a:srgbClr val="C00000"/>
                </a:solidFill>
              </a:rPr>
              <a:t>i</a:t>
            </a:r>
            <a:r>
              <a:rPr lang="en-US" b="1" i="1" baseline="-25000" dirty="0" err="1">
                <a:solidFill>
                  <a:srgbClr val="C00000"/>
                </a:solidFill>
              </a:rPr>
              <a:t>A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&gt; 0)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flows </a:t>
            </a:r>
            <a:r>
              <a:rPr lang="en-US" b="1" dirty="0">
                <a:solidFill>
                  <a:srgbClr val="C00000"/>
                </a:solidFill>
              </a:rPr>
              <a:t>through the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clamping diode </a:t>
            </a:r>
            <a:r>
              <a:rPr lang="en-US" b="1" i="1" dirty="0">
                <a:solidFill>
                  <a:srgbClr val="C00000"/>
                </a:solidFill>
              </a:rPr>
              <a:t>D</a:t>
            </a:r>
            <a:r>
              <a:rPr lang="en-US" b="1" i="1" baseline="-25000" dirty="0">
                <a:solidFill>
                  <a:srgbClr val="C00000"/>
                </a:solidFill>
              </a:rPr>
              <a:t>Z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and </a:t>
            </a: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b="1" i="1" baseline="-25000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= 0 = 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b="1" i="1" baseline="-25000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3  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v</a:t>
            </a:r>
            <a:r>
              <a:rPr lang="en-US" b="1" i="1" baseline="-25000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 =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         </a:t>
            </a:r>
            <a:r>
              <a:rPr lang="en-US" b="1" i="1" dirty="0" smtClean="0">
                <a:solidFill>
                  <a:srgbClr val="7030A0"/>
                </a:solidFill>
              </a:rPr>
              <a:t>E        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      v</a:t>
            </a:r>
            <a:r>
              <a:rPr lang="en-US" b="1" i="1" baseline="-25000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4</a:t>
            </a:r>
            <a:r>
              <a:rPr lang="en-US" b="1" dirty="0" smtClean="0">
                <a:solidFill>
                  <a:srgbClr val="7030A0"/>
                </a:solidFill>
              </a:rPr>
              <a:t> =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               </a:t>
            </a:r>
            <a:r>
              <a:rPr lang="en-US" b="1" i="1" dirty="0">
                <a:solidFill>
                  <a:srgbClr val="7030A0"/>
                </a:solidFill>
              </a:rPr>
              <a:t>E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"/>
            <a:ext cx="36004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0"/>
            <a:ext cx="57150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94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during interval </a:t>
            </a:r>
            <a:r>
              <a:rPr lang="el-GR" b="1" u="sng" dirty="0" smtClean="0">
                <a:solidFill>
                  <a:srgbClr val="00B050"/>
                </a:solidFill>
              </a:rPr>
              <a:t>δ</a:t>
            </a:r>
            <a:endParaRPr lang="en-US" b="1" u="sng" dirty="0">
              <a:solidFill>
                <a:srgbClr val="00B050"/>
              </a:solidFill>
            </a:endParaRPr>
          </a:p>
          <a:p>
            <a:r>
              <a:rPr lang="en-US" i="1" dirty="0"/>
              <a:t> </a:t>
            </a:r>
            <a:r>
              <a:rPr lang="en-US" b="1" i="1" dirty="0" smtClean="0">
                <a:solidFill>
                  <a:srgbClr val="00B0F0"/>
                </a:solidFill>
              </a:rPr>
              <a:t>S</a:t>
            </a:r>
            <a:r>
              <a:rPr lang="en-US" b="1" baseline="-25000" dirty="0" smtClean="0">
                <a:solidFill>
                  <a:srgbClr val="00B0F0"/>
                </a:solidFill>
              </a:rPr>
              <a:t>3</a:t>
            </a:r>
            <a:r>
              <a:rPr lang="en-US" i="1" dirty="0" smtClean="0"/>
              <a:t> 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is being turned off ,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  </a:t>
            </a:r>
            <a:endParaRPr lang="en-US" b="1" dirty="0">
              <a:solidFill>
                <a:srgbClr val="00B0F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Path of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A</a:t>
            </a:r>
            <a:r>
              <a:rPr lang="en-US" b="1" baseline="-25000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remains unchanged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and flows </a:t>
            </a:r>
            <a:r>
              <a:rPr lang="en-US" b="1" dirty="0">
                <a:solidFill>
                  <a:srgbClr val="C00000"/>
                </a:solidFill>
              </a:rPr>
              <a:t>through the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clamping diode </a:t>
            </a:r>
            <a:r>
              <a:rPr lang="en-US" b="1" i="1" dirty="0">
                <a:solidFill>
                  <a:srgbClr val="C00000"/>
                </a:solidFill>
              </a:rPr>
              <a:t>D</a:t>
            </a:r>
            <a:r>
              <a:rPr lang="en-US" b="1" i="1" baseline="-25000" dirty="0">
                <a:solidFill>
                  <a:srgbClr val="C00000"/>
                </a:solidFill>
              </a:rPr>
              <a:t>Z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and </a:t>
            </a: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When </a:t>
            </a:r>
            <a:r>
              <a:rPr lang="en-US" b="1" i="1" dirty="0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3 is completely switched off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</a:p>
          <a:p>
            <a:r>
              <a:rPr lang="en-US" b="1" dirty="0">
                <a:solidFill>
                  <a:srgbClr val="7030A0"/>
                </a:solidFill>
              </a:rPr>
              <a:t>v</a:t>
            </a:r>
            <a:r>
              <a:rPr lang="en-US" b="1" baseline="-25000" dirty="0">
                <a:solidFill>
                  <a:srgbClr val="7030A0"/>
                </a:solidFill>
              </a:rPr>
              <a:t>S3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=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E/2 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</a:rPr>
              <a:t>S4</a:t>
            </a:r>
            <a:r>
              <a:rPr lang="en-US" b="1" dirty="0" smtClean="0">
                <a:solidFill>
                  <a:srgbClr val="7030A0"/>
                </a:solidFill>
              </a:rPr>
              <a:t> =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E/2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b="1" i="1" dirty="0" smtClean="0">
              <a:solidFill>
                <a:srgbClr val="00B05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"/>
            <a:ext cx="3276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36" y="4267200"/>
            <a:ext cx="57150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4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during </a:t>
            </a:r>
            <a:r>
              <a:rPr lang="en-US" b="1" u="sng" dirty="0">
                <a:solidFill>
                  <a:srgbClr val="00B050"/>
                </a:solidFill>
              </a:rPr>
              <a:t>switching state </a:t>
            </a:r>
            <a:r>
              <a:rPr lang="en-US" b="1" u="sng" dirty="0" smtClean="0">
                <a:solidFill>
                  <a:srgbClr val="00B050"/>
                </a:solidFill>
              </a:rPr>
              <a:t>[P] </a:t>
            </a:r>
            <a:endParaRPr lang="en-US" b="1" u="sng" dirty="0">
              <a:solidFill>
                <a:srgbClr val="00B050"/>
              </a:solidFill>
            </a:endParaRPr>
          </a:p>
          <a:p>
            <a:r>
              <a:rPr lang="en-US" i="1" dirty="0"/>
              <a:t> </a:t>
            </a:r>
            <a:endParaRPr lang="en-US" i="1" dirty="0" smtClean="0"/>
          </a:p>
          <a:p>
            <a:r>
              <a:rPr lang="en-US" i="1" dirty="0" smtClean="0"/>
              <a:t> </a:t>
            </a:r>
            <a:r>
              <a:rPr lang="en-US" sz="2800" b="1" i="1" dirty="0">
                <a:solidFill>
                  <a:srgbClr val="C00000"/>
                </a:solidFill>
              </a:rPr>
              <a:t>S</a:t>
            </a:r>
            <a:r>
              <a:rPr lang="en-US" sz="2800" b="1" baseline="-25000" dirty="0">
                <a:solidFill>
                  <a:srgbClr val="C00000"/>
                </a:solidFill>
              </a:rPr>
              <a:t>1</a:t>
            </a:r>
            <a:r>
              <a:rPr lang="en-US" sz="2800" b="1" dirty="0">
                <a:solidFill>
                  <a:srgbClr val="C00000"/>
                </a:solidFill>
              </a:rPr>
              <a:t> is gated on </a:t>
            </a:r>
            <a:r>
              <a:rPr lang="en-US" sz="2800" b="1" dirty="0" smtClean="0">
                <a:solidFill>
                  <a:srgbClr val="C00000"/>
                </a:solidFill>
              </a:rPr>
              <a:t>    (</a:t>
            </a:r>
            <a:r>
              <a:rPr lang="en-US" sz="2800" b="1" i="1" dirty="0">
                <a:solidFill>
                  <a:srgbClr val="C00000"/>
                </a:solidFill>
              </a:rPr>
              <a:t>v</a:t>
            </a:r>
            <a:r>
              <a:rPr lang="en-US" sz="2800" b="1" i="1" baseline="-25000" dirty="0">
                <a:solidFill>
                  <a:srgbClr val="C00000"/>
                </a:solidFill>
              </a:rPr>
              <a:t>S</a:t>
            </a:r>
            <a:r>
              <a:rPr lang="en-US" sz="2800" b="1" baseline="-25000" dirty="0">
                <a:solidFill>
                  <a:srgbClr val="C00000"/>
                </a:solidFill>
              </a:rPr>
              <a:t>1</a:t>
            </a:r>
            <a:r>
              <a:rPr lang="en-US" sz="2800" b="1" dirty="0">
                <a:solidFill>
                  <a:srgbClr val="C00000"/>
                </a:solidFill>
              </a:rPr>
              <a:t> = 0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2800" b="1" i="1" dirty="0">
                <a:solidFill>
                  <a:srgbClr val="7030A0"/>
                </a:solidFill>
              </a:rPr>
              <a:t>D</a:t>
            </a:r>
            <a:r>
              <a:rPr lang="en-US" sz="2800" b="1" i="1" baseline="-25000" dirty="0">
                <a:solidFill>
                  <a:srgbClr val="7030A0"/>
                </a:solidFill>
              </a:rPr>
              <a:t>Z</a:t>
            </a:r>
            <a:r>
              <a:rPr lang="en-US" sz="2800" b="1" baseline="-25000" dirty="0">
                <a:solidFill>
                  <a:srgbClr val="7030A0"/>
                </a:solidFill>
              </a:rPr>
              <a:t>1</a:t>
            </a:r>
            <a:r>
              <a:rPr lang="en-US" sz="2800" b="1" dirty="0">
                <a:solidFill>
                  <a:srgbClr val="7030A0"/>
                </a:solidFill>
              </a:rPr>
              <a:t> is reverse-biased </a:t>
            </a:r>
            <a:r>
              <a:rPr lang="en-US" sz="2800" b="1" dirty="0" smtClean="0">
                <a:solidFill>
                  <a:srgbClr val="7030A0"/>
                </a:solidFill>
              </a:rPr>
              <a:t>and </a:t>
            </a:r>
            <a:r>
              <a:rPr lang="en-US" sz="2800" b="1" dirty="0">
                <a:solidFill>
                  <a:srgbClr val="7030A0"/>
                </a:solidFill>
              </a:rPr>
              <a:t>turned off.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endParaRPr lang="en-US" sz="2800" b="1" dirty="0" smtClean="0">
              <a:solidFill>
                <a:srgbClr val="FFC000"/>
              </a:solidFill>
            </a:endParaRPr>
          </a:p>
          <a:p>
            <a:r>
              <a:rPr lang="en-US" sz="2800" b="1" dirty="0" smtClean="0">
                <a:solidFill>
                  <a:srgbClr val="FFC000"/>
                </a:solidFill>
              </a:rPr>
              <a:t>The </a:t>
            </a:r>
            <a:r>
              <a:rPr lang="en-US" sz="2800" b="1" dirty="0">
                <a:solidFill>
                  <a:srgbClr val="FFC000"/>
                </a:solidFill>
              </a:rPr>
              <a:t>load current </a:t>
            </a:r>
            <a:r>
              <a:rPr lang="en-US" sz="2800" b="1" i="1" dirty="0" err="1">
                <a:solidFill>
                  <a:srgbClr val="FFC000"/>
                </a:solidFill>
              </a:rPr>
              <a:t>i</a:t>
            </a:r>
            <a:r>
              <a:rPr lang="en-US" sz="2800" b="1" i="1" baseline="-25000" dirty="0" err="1">
                <a:solidFill>
                  <a:srgbClr val="FFC000"/>
                </a:solidFill>
              </a:rPr>
              <a:t>A</a:t>
            </a:r>
            <a:r>
              <a:rPr lang="en-US" sz="2800" b="1" i="1" baseline="-25000" dirty="0">
                <a:solidFill>
                  <a:srgbClr val="FFC00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is commutated </a:t>
            </a:r>
            <a:endParaRPr lang="en-US" sz="2800" b="1" dirty="0" smtClean="0">
              <a:solidFill>
                <a:srgbClr val="FFC000"/>
              </a:solidFill>
            </a:endParaRPr>
          </a:p>
          <a:p>
            <a:r>
              <a:rPr lang="en-US" sz="2800" b="1" dirty="0" smtClean="0">
                <a:solidFill>
                  <a:srgbClr val="FFC000"/>
                </a:solidFill>
              </a:rPr>
              <a:t>from </a:t>
            </a:r>
            <a:r>
              <a:rPr lang="en-US" sz="2800" b="1" i="1" dirty="0" smtClean="0">
                <a:solidFill>
                  <a:srgbClr val="FFC000"/>
                </a:solidFill>
              </a:rPr>
              <a:t>D</a:t>
            </a:r>
            <a:r>
              <a:rPr lang="en-US" sz="2800" b="1" i="1" baseline="-25000" dirty="0" smtClean="0">
                <a:solidFill>
                  <a:srgbClr val="FFC000"/>
                </a:solidFill>
              </a:rPr>
              <a:t>Z</a:t>
            </a:r>
            <a:r>
              <a:rPr lang="en-US" sz="28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to </a:t>
            </a:r>
            <a:r>
              <a:rPr lang="en-US" sz="2800" b="1" i="1" dirty="0" smtClean="0">
                <a:solidFill>
                  <a:srgbClr val="FFC000"/>
                </a:solidFill>
              </a:rPr>
              <a:t>S</a:t>
            </a:r>
            <a:r>
              <a:rPr lang="en-US" sz="2800" b="1" baseline="-25000" dirty="0" smtClean="0">
                <a:solidFill>
                  <a:srgbClr val="FFC000"/>
                </a:solidFill>
              </a:rPr>
              <a:t>1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S3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= 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          E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S4</a:t>
            </a:r>
            <a:r>
              <a:rPr lang="en-US" sz="2800" b="1" dirty="0" smtClean="0">
                <a:solidFill>
                  <a:srgbClr val="0070C0"/>
                </a:solidFill>
              </a:rPr>
              <a:t> =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        </a:t>
            </a:r>
            <a:r>
              <a:rPr lang="en-US" sz="2800" b="1" dirty="0">
                <a:solidFill>
                  <a:srgbClr val="0070C0"/>
                </a:solidFill>
              </a:rPr>
              <a:t>E.</a:t>
            </a:r>
          </a:p>
          <a:p>
            <a:endParaRPr lang="en-US" sz="2800" b="1" baseline="-25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9684"/>
            <a:ext cx="2819400" cy="466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34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Commutation with </a:t>
            </a:r>
            <a:r>
              <a:rPr lang="en-US" b="1" i="1" u="sng" dirty="0" err="1">
                <a:solidFill>
                  <a:srgbClr val="C00000"/>
                </a:solidFill>
              </a:rPr>
              <a:t>i</a:t>
            </a:r>
            <a:r>
              <a:rPr lang="en-US" b="1" i="1" u="sng" baseline="-25000" dirty="0" err="1">
                <a:solidFill>
                  <a:srgbClr val="C00000"/>
                </a:solidFill>
              </a:rPr>
              <a:t>A</a:t>
            </a:r>
            <a:r>
              <a:rPr lang="en-US" b="1" i="1" u="sng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&lt;</a:t>
            </a:r>
            <a:r>
              <a:rPr lang="en-US" b="1" u="sng" dirty="0">
                <a:solidFill>
                  <a:srgbClr val="C00000"/>
                </a:solidFill>
              </a:rPr>
              <a:t> 0.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during </a:t>
            </a:r>
            <a:r>
              <a:rPr lang="en-US" b="1" u="sng" dirty="0">
                <a:solidFill>
                  <a:srgbClr val="00B050"/>
                </a:solidFill>
              </a:rPr>
              <a:t>switching state [O</a:t>
            </a:r>
            <a:r>
              <a:rPr lang="en-US" b="1" u="sng" dirty="0" smtClean="0">
                <a:solidFill>
                  <a:srgbClr val="00B050"/>
                </a:solidFill>
              </a:rPr>
              <a:t>] </a:t>
            </a:r>
            <a:endParaRPr lang="en-US" b="1" u="sng" dirty="0">
              <a:solidFill>
                <a:srgbClr val="00B050"/>
              </a:solidFill>
            </a:endParaRPr>
          </a:p>
          <a:p>
            <a:r>
              <a:rPr lang="en-US" i="1" dirty="0" smtClean="0"/>
              <a:t>  </a:t>
            </a:r>
            <a:r>
              <a:rPr lang="en-US" b="1" i="1" dirty="0" smtClean="0">
                <a:solidFill>
                  <a:srgbClr val="00B0F0"/>
                </a:solidFill>
              </a:rPr>
              <a:t>S</a:t>
            </a:r>
            <a:r>
              <a:rPr lang="en-US" b="1" baseline="-25000" dirty="0" smtClean="0">
                <a:solidFill>
                  <a:srgbClr val="00B0F0"/>
                </a:solidFill>
              </a:rPr>
              <a:t>1</a:t>
            </a:r>
            <a:r>
              <a:rPr lang="en-US" b="1" dirty="0" smtClean="0">
                <a:solidFill>
                  <a:srgbClr val="00B0F0"/>
                </a:solidFill>
              </a:rPr>
              <a:t> and </a:t>
            </a:r>
            <a:r>
              <a:rPr lang="en-US" b="1" i="1" dirty="0" smtClean="0">
                <a:solidFill>
                  <a:srgbClr val="00B0F0"/>
                </a:solidFill>
              </a:rPr>
              <a:t>S</a:t>
            </a:r>
            <a:r>
              <a:rPr lang="en-US" b="1" baseline="-25000" dirty="0" smtClean="0">
                <a:solidFill>
                  <a:srgbClr val="00B0F0"/>
                </a:solidFill>
              </a:rPr>
              <a:t>4</a:t>
            </a:r>
            <a:r>
              <a:rPr lang="en-US" b="1" dirty="0" smtClean="0">
                <a:solidFill>
                  <a:srgbClr val="00B0F0"/>
                </a:solidFill>
              </a:rPr>
              <a:t> are off ,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  </a:t>
            </a:r>
            <a:r>
              <a:rPr lang="en-US" b="1" i="1" dirty="0" smtClean="0">
                <a:solidFill>
                  <a:srgbClr val="00B0F0"/>
                </a:solidFill>
              </a:rPr>
              <a:t>S</a:t>
            </a:r>
            <a:r>
              <a:rPr lang="en-US" b="1" baseline="-25000" dirty="0" smtClean="0">
                <a:solidFill>
                  <a:srgbClr val="00B0F0"/>
                </a:solidFill>
              </a:rPr>
              <a:t>2</a:t>
            </a:r>
            <a:r>
              <a:rPr lang="en-US" b="1" dirty="0" smtClean="0">
                <a:solidFill>
                  <a:srgbClr val="00B0F0"/>
                </a:solidFill>
              </a:rPr>
              <a:t> and </a:t>
            </a:r>
            <a:r>
              <a:rPr lang="en-US" b="1" i="1" dirty="0" smtClean="0">
                <a:solidFill>
                  <a:srgbClr val="00B0F0"/>
                </a:solidFill>
              </a:rPr>
              <a:t>S</a:t>
            </a:r>
            <a:r>
              <a:rPr lang="en-US" b="1" baseline="-25000" dirty="0" smtClean="0">
                <a:solidFill>
                  <a:srgbClr val="00B0F0"/>
                </a:solidFill>
              </a:rPr>
              <a:t>3</a:t>
            </a:r>
            <a:r>
              <a:rPr lang="en-US" b="1" dirty="0" smtClean="0">
                <a:solidFill>
                  <a:srgbClr val="00B0F0"/>
                </a:solidFill>
              </a:rPr>
              <a:t> are on.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Negative </a:t>
            </a:r>
            <a:r>
              <a:rPr lang="en-US" b="1" dirty="0">
                <a:solidFill>
                  <a:srgbClr val="C00000"/>
                </a:solidFill>
              </a:rPr>
              <a:t>load current (</a:t>
            </a:r>
            <a:r>
              <a:rPr lang="en-US" b="1" i="1" dirty="0" err="1">
                <a:solidFill>
                  <a:srgbClr val="C00000"/>
                </a:solidFill>
              </a:rPr>
              <a:t>i</a:t>
            </a:r>
            <a:r>
              <a:rPr lang="en-US" b="1" i="1" baseline="-25000" dirty="0" err="1">
                <a:solidFill>
                  <a:srgbClr val="C00000"/>
                </a:solidFill>
              </a:rPr>
              <a:t>A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&lt;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0)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flows </a:t>
            </a:r>
            <a:r>
              <a:rPr lang="en-US" b="1" dirty="0">
                <a:solidFill>
                  <a:srgbClr val="C00000"/>
                </a:solidFill>
              </a:rPr>
              <a:t>through the </a:t>
            </a: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3 </a:t>
            </a:r>
            <a:r>
              <a:rPr lang="en-US" b="1" dirty="0">
                <a:solidFill>
                  <a:srgbClr val="C00000"/>
                </a:solidFill>
              </a:rPr>
              <a:t>and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clamping diode </a:t>
            </a:r>
            <a:r>
              <a:rPr lang="en-US" b="1" i="1" dirty="0" smtClean="0">
                <a:solidFill>
                  <a:srgbClr val="C00000"/>
                </a:solidFill>
              </a:rPr>
              <a:t>D</a:t>
            </a:r>
            <a:r>
              <a:rPr lang="en-US" b="1" i="1" baseline="-25000" dirty="0" smtClean="0">
                <a:solidFill>
                  <a:srgbClr val="C00000"/>
                </a:solidFill>
              </a:rPr>
              <a:t>Z2</a:t>
            </a:r>
            <a:endParaRPr lang="en-US" b="1" baseline="-25000" dirty="0">
              <a:solidFill>
                <a:srgbClr val="C00000"/>
              </a:solidFill>
            </a:endParaRPr>
          </a:p>
          <a:p>
            <a:pPr algn="just"/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b="1" i="1" baseline="-25000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= 0 = 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b="1" i="1" baseline="-25000" dirty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v</a:t>
            </a:r>
            <a:r>
              <a:rPr lang="en-US" b="1" i="1" baseline="-25000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         E           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   v</a:t>
            </a:r>
            <a:r>
              <a:rPr lang="en-US" b="1" i="1" baseline="-25000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4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endParaRPr lang="en-US" b="1" i="1" dirty="0" smtClean="0">
              <a:solidFill>
                <a:srgbClr val="7030A0"/>
              </a:solidFill>
            </a:endParaRPr>
          </a:p>
          <a:p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             E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000"/>
            <a:ext cx="3124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6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For V</a:t>
            </a:r>
            <a:r>
              <a:rPr lang="en-US" b="1" baseline="-25000" dirty="0" smtClean="0">
                <a:solidFill>
                  <a:srgbClr val="00B050"/>
                </a:solidFill>
              </a:rPr>
              <a:t>an</a:t>
            </a:r>
            <a:r>
              <a:rPr lang="en-US" b="1" dirty="0" smtClean="0">
                <a:solidFill>
                  <a:srgbClr val="00B050"/>
                </a:solidFill>
              </a:rPr>
              <a:t> = +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/2,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      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and 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are closed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For V</a:t>
            </a:r>
            <a:r>
              <a:rPr lang="en-US" b="1" baseline="-25000" dirty="0" smtClean="0">
                <a:solidFill>
                  <a:srgbClr val="C00000"/>
                </a:solidFill>
              </a:rPr>
              <a:t>an</a:t>
            </a:r>
            <a:r>
              <a:rPr lang="en-US" b="1" dirty="0" smtClean="0">
                <a:solidFill>
                  <a:srgbClr val="C00000"/>
                </a:solidFill>
              </a:rPr>
              <a:t> = - </a:t>
            </a:r>
            <a:r>
              <a:rPr lang="en-US" b="1" dirty="0" err="1" smtClean="0">
                <a:solidFill>
                  <a:srgbClr val="C0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C00000"/>
                </a:solidFill>
              </a:rPr>
              <a:t>/2,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            </a:t>
            </a:r>
            <a:r>
              <a:rPr lang="en-US" b="1" baseline="30000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and       are closed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For V</a:t>
            </a:r>
            <a:r>
              <a:rPr lang="en-US" b="1" baseline="-25000" dirty="0" smtClean="0">
                <a:solidFill>
                  <a:srgbClr val="00B050"/>
                </a:solidFill>
              </a:rPr>
              <a:t>an</a:t>
            </a:r>
            <a:r>
              <a:rPr lang="en-US" b="1" dirty="0" smtClean="0">
                <a:solidFill>
                  <a:srgbClr val="00B050"/>
                </a:solidFill>
              </a:rPr>
              <a:t> = 0,         and       are closed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48000" y="1981200"/>
          <a:ext cx="5461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0" name="Equation" r:id="rId3" imgW="177569" imgH="215619" progId="Equation.3">
                  <p:embed/>
                </p:oleObj>
              </mc:Choice>
              <mc:Fallback>
                <p:oleObj name="Equation" r:id="rId3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5461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62400" y="2667000"/>
          <a:ext cx="5461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1" name="Equation" r:id="rId5" imgW="177569" imgH="215619" progId="Equation.3">
                  <p:embed/>
                </p:oleObj>
              </mc:Choice>
              <mc:Fallback>
                <p:oleObj name="Equation" r:id="rId5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0"/>
                        <a:ext cx="5461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38400" y="2590800"/>
          <a:ext cx="5461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2" name="Equation" r:id="rId7" imgW="177569" imgH="215619" progId="Equation.3">
                  <p:embed/>
                </p:oleObj>
              </mc:Choice>
              <mc:Fallback>
                <p:oleObj name="Equation" r:id="rId7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5461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76400" y="2057400"/>
          <a:ext cx="5461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3" name="Equation" r:id="rId9" imgW="177569" imgH="215619" progId="Equation.3">
                  <p:embed/>
                </p:oleObj>
              </mc:Choice>
              <mc:Fallback>
                <p:oleObj name="Equation" r:id="rId9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5461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5638800" y="304800"/>
          <a:ext cx="33528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4" name="Visio" r:id="rId10" imgW="2038278" imgH="1964070" progId="Visio.Drawing.11">
                  <p:embed/>
                </p:oleObj>
              </mc:Choice>
              <mc:Fallback>
                <p:oleObj name="Visio" r:id="rId10" imgW="2038278" imgH="19640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04800"/>
                        <a:ext cx="33528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533400" y="3581400"/>
          <a:ext cx="4419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5" name="Visio" r:id="rId12" imgW="1872792" imgH="1315101" progId="">
                  <p:embed/>
                </p:oleObj>
              </mc:Choice>
              <mc:Fallback>
                <p:oleObj name="Visio" r:id="rId12" imgW="1872792" imgH="13151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4419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"/>
          <p:cNvSpPr txBox="1"/>
          <p:nvPr/>
        </p:nvSpPr>
        <p:spPr>
          <a:xfrm>
            <a:off x="8153400" y="1948032"/>
            <a:ext cx="4191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prstClr val="black"/>
                </a:solidFill>
              </a:rPr>
              <a:t>&gt;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3569732"/>
            <a:ext cx="381000" cy="46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18509" y="36195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78035" y="5666509"/>
            <a:ext cx="3048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78035" y="56526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during interval </a:t>
            </a:r>
            <a:r>
              <a:rPr lang="el-GR" b="1" u="sng" dirty="0" smtClean="0">
                <a:solidFill>
                  <a:srgbClr val="C00000"/>
                </a:solidFill>
              </a:rPr>
              <a:t>δ</a:t>
            </a:r>
            <a:endParaRPr lang="en-US" b="1" u="sng" dirty="0">
              <a:solidFill>
                <a:srgbClr val="C00000"/>
              </a:solidFill>
            </a:endParaRPr>
          </a:p>
          <a:p>
            <a:r>
              <a:rPr lang="en-US" i="1" dirty="0"/>
              <a:t> </a:t>
            </a:r>
            <a:r>
              <a:rPr lang="en-US" b="1" i="1" dirty="0" smtClean="0">
                <a:solidFill>
                  <a:srgbClr val="00B0F0"/>
                </a:solidFill>
              </a:rPr>
              <a:t>S</a:t>
            </a:r>
            <a:r>
              <a:rPr lang="en-US" b="1" baseline="-25000" dirty="0" smtClean="0">
                <a:solidFill>
                  <a:srgbClr val="00B0F0"/>
                </a:solidFill>
              </a:rPr>
              <a:t>3</a:t>
            </a:r>
            <a:r>
              <a:rPr lang="en-US" i="1" dirty="0" smtClean="0"/>
              <a:t> 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is being turned off ,</a:t>
            </a:r>
          </a:p>
          <a:p>
            <a:r>
              <a:rPr lang="en-US" sz="2800" b="1" i="1" dirty="0" smtClean="0">
                <a:solidFill>
                  <a:srgbClr val="00B050"/>
                </a:solidFill>
              </a:rPr>
              <a:t>Negative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inductive load current 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i="1" dirty="0" err="1" smtClean="0">
                <a:solidFill>
                  <a:srgbClr val="00B050"/>
                </a:solidFill>
              </a:rPr>
              <a:t>i</a:t>
            </a:r>
            <a:r>
              <a:rPr lang="en-US" sz="2800" b="1" i="1" baseline="-25000" dirty="0" err="1" smtClean="0">
                <a:solidFill>
                  <a:srgbClr val="00B050"/>
                </a:solidFill>
              </a:rPr>
              <a:t>A</a:t>
            </a:r>
            <a:r>
              <a:rPr lang="en-US" sz="2800" b="1" i="1" baseline="-25000" dirty="0" smtClean="0">
                <a:solidFill>
                  <a:srgbClr val="00B050"/>
                </a:solidFill>
              </a:rPr>
              <a:t>  </a:t>
            </a:r>
            <a:r>
              <a:rPr lang="en-US" sz="2800" b="1" dirty="0" smtClean="0">
                <a:solidFill>
                  <a:srgbClr val="00B050"/>
                </a:solidFill>
              </a:rPr>
              <a:t>flows through diodes </a:t>
            </a:r>
          </a:p>
          <a:p>
            <a:r>
              <a:rPr lang="en-US" sz="2800" b="1" i="1" dirty="0" smtClean="0">
                <a:solidFill>
                  <a:srgbClr val="00B050"/>
                </a:solidFill>
              </a:rPr>
              <a:t>D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 </a:t>
            </a:r>
            <a:r>
              <a:rPr lang="en-US" sz="2800" b="1" dirty="0">
                <a:solidFill>
                  <a:srgbClr val="00B050"/>
                </a:solidFill>
              </a:rPr>
              <a:t>and </a:t>
            </a:r>
            <a:r>
              <a:rPr lang="en-US" sz="2800" b="1" i="1" dirty="0" smtClean="0">
                <a:solidFill>
                  <a:srgbClr val="00B050"/>
                </a:solidFill>
              </a:rPr>
              <a:t>D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>
                <a:solidFill>
                  <a:srgbClr val="00B050"/>
                </a:solidFill>
              </a:rPr>
              <a:t>v</a:t>
            </a:r>
            <a:r>
              <a:rPr lang="en-US" sz="2800" b="1" i="1" baseline="-25000" dirty="0">
                <a:solidFill>
                  <a:srgbClr val="00B050"/>
                </a:solidFill>
              </a:rPr>
              <a:t>S</a:t>
            </a:r>
            <a:r>
              <a:rPr lang="en-US" sz="2800" b="1" baseline="-25000" dirty="0">
                <a:solidFill>
                  <a:srgbClr val="00B050"/>
                </a:solidFill>
              </a:rPr>
              <a:t>1</a:t>
            </a:r>
            <a:r>
              <a:rPr lang="en-US" sz="2800" b="1" dirty="0">
                <a:solidFill>
                  <a:srgbClr val="00B050"/>
                </a:solidFill>
              </a:rPr>
              <a:t>  </a:t>
            </a:r>
            <a:r>
              <a:rPr lang="en-US" sz="2800" b="1" dirty="0" smtClean="0">
                <a:solidFill>
                  <a:srgbClr val="00B050"/>
                </a:solidFill>
              </a:rPr>
              <a:t>≈  0 </a:t>
            </a:r>
            <a:r>
              <a:rPr lang="en-US" sz="2800" b="1" dirty="0">
                <a:solidFill>
                  <a:srgbClr val="00B050"/>
                </a:solidFill>
              </a:rPr>
              <a:t>≈  </a:t>
            </a:r>
            <a:r>
              <a:rPr lang="en-US" sz="2800" b="1" i="1" dirty="0">
                <a:solidFill>
                  <a:srgbClr val="00B050"/>
                </a:solidFill>
              </a:rPr>
              <a:t>v</a:t>
            </a:r>
            <a:r>
              <a:rPr lang="en-US" sz="2800" b="1" i="1" baseline="-25000" dirty="0">
                <a:solidFill>
                  <a:srgbClr val="00B050"/>
                </a:solidFill>
              </a:rPr>
              <a:t>S</a:t>
            </a:r>
            <a:r>
              <a:rPr lang="en-US" sz="2800" b="1" baseline="-25000" dirty="0">
                <a:solidFill>
                  <a:srgbClr val="00B050"/>
                </a:solidFill>
              </a:rPr>
              <a:t>2 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The </a:t>
            </a:r>
            <a:r>
              <a:rPr lang="en-US" sz="2800" b="1" dirty="0">
                <a:solidFill>
                  <a:srgbClr val="C00000"/>
                </a:solidFill>
              </a:rPr>
              <a:t>load current is commutated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from </a:t>
            </a:r>
            <a:r>
              <a:rPr lang="en-US" sz="2800" b="1" i="1" dirty="0">
                <a:solidFill>
                  <a:srgbClr val="C00000"/>
                </a:solidFill>
              </a:rPr>
              <a:t>S</a:t>
            </a:r>
            <a:r>
              <a:rPr lang="en-US" sz="2800" b="1" baseline="-25000" dirty="0">
                <a:solidFill>
                  <a:srgbClr val="C00000"/>
                </a:solidFill>
              </a:rPr>
              <a:t>3</a:t>
            </a:r>
            <a:r>
              <a:rPr lang="en-US" sz="2800" b="1" dirty="0">
                <a:solidFill>
                  <a:srgbClr val="C00000"/>
                </a:solidFill>
              </a:rPr>
              <a:t> to the diodes.</a:t>
            </a:r>
          </a:p>
          <a:p>
            <a:r>
              <a:rPr lang="en-US" sz="2600" b="1" dirty="0" smtClean="0">
                <a:solidFill>
                  <a:srgbClr val="00B050"/>
                </a:solidFill>
              </a:rPr>
              <a:t>During the commutation of S</a:t>
            </a:r>
            <a:r>
              <a:rPr lang="en-US" sz="2600" b="1" baseline="-25000" dirty="0" smtClean="0">
                <a:solidFill>
                  <a:srgbClr val="00B050"/>
                </a:solidFill>
              </a:rPr>
              <a:t>3</a:t>
            </a:r>
            <a:r>
              <a:rPr lang="en-US" sz="2600" b="1" dirty="0" smtClean="0">
                <a:solidFill>
                  <a:srgbClr val="00B050"/>
                </a:solidFill>
              </a:rPr>
              <a:t>, voltage across S</a:t>
            </a:r>
            <a:r>
              <a:rPr lang="en-US" sz="2600" b="1" baseline="-25000" dirty="0" smtClean="0">
                <a:solidFill>
                  <a:srgbClr val="00B050"/>
                </a:solidFill>
              </a:rPr>
              <a:t>4</a:t>
            </a:r>
            <a:r>
              <a:rPr lang="en-US" sz="2600" b="1" dirty="0" smtClean="0">
                <a:solidFill>
                  <a:srgbClr val="00B050"/>
                </a:solidFill>
              </a:rPr>
              <a:t> is clamped to E due to D</a:t>
            </a:r>
            <a:r>
              <a:rPr lang="en-US" sz="2600" b="1" baseline="-25000" dirty="0" smtClean="0">
                <a:solidFill>
                  <a:srgbClr val="00B050"/>
                </a:solidFill>
              </a:rPr>
              <a:t>Z2</a:t>
            </a:r>
          </a:p>
          <a:p>
            <a:r>
              <a:rPr lang="en-US" b="1" dirty="0">
                <a:solidFill>
                  <a:srgbClr val="7030A0"/>
                </a:solidFill>
              </a:rPr>
              <a:t>v</a:t>
            </a:r>
            <a:r>
              <a:rPr lang="en-US" b="1" baseline="-25000" dirty="0">
                <a:solidFill>
                  <a:srgbClr val="7030A0"/>
                </a:solidFill>
              </a:rPr>
              <a:t>S3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rises from zero to E and </a:t>
            </a:r>
            <a:r>
              <a:rPr lang="en-US" b="1" dirty="0">
                <a:solidFill>
                  <a:srgbClr val="7030A0"/>
                </a:solidFill>
              </a:rPr>
              <a:t>v</a:t>
            </a:r>
            <a:r>
              <a:rPr lang="en-US" b="1" baseline="-25000" dirty="0">
                <a:solidFill>
                  <a:srgbClr val="7030A0"/>
                </a:solidFill>
              </a:rPr>
              <a:t>S4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is kept at E.</a:t>
            </a:r>
            <a:endParaRPr lang="en-US" b="1" i="1" dirty="0" smtClean="0">
              <a:solidFill>
                <a:srgbClr val="00B05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048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29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during </a:t>
            </a:r>
            <a:r>
              <a:rPr lang="en-US" b="1" u="sng" dirty="0">
                <a:solidFill>
                  <a:srgbClr val="00B050"/>
                </a:solidFill>
              </a:rPr>
              <a:t>switching state </a:t>
            </a:r>
            <a:r>
              <a:rPr lang="en-US" b="1" u="sng" dirty="0" smtClean="0">
                <a:solidFill>
                  <a:srgbClr val="00B050"/>
                </a:solidFill>
              </a:rPr>
              <a:t>[P] </a:t>
            </a:r>
            <a:endParaRPr lang="en-US" b="1" u="sng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turn-on of </a:t>
            </a: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does not </a:t>
            </a:r>
            <a:r>
              <a:rPr lang="en-US" b="1" dirty="0" smtClean="0">
                <a:solidFill>
                  <a:srgbClr val="C00000"/>
                </a:solidFill>
              </a:rPr>
              <a:t>affect  </a:t>
            </a:r>
            <a:r>
              <a:rPr lang="en-US" b="1" dirty="0">
                <a:solidFill>
                  <a:srgbClr val="C00000"/>
                </a:solidFill>
              </a:rPr>
              <a:t>the operation of the </a:t>
            </a:r>
            <a:r>
              <a:rPr lang="en-US" b="1" dirty="0" smtClean="0">
                <a:solidFill>
                  <a:srgbClr val="C00000"/>
                </a:solidFill>
              </a:rPr>
              <a:t>circuit.</a:t>
            </a:r>
          </a:p>
          <a:p>
            <a:r>
              <a:rPr lang="en-US" b="1" i="1" dirty="0" smtClean="0">
                <a:solidFill>
                  <a:srgbClr val="00B0F0"/>
                </a:solidFill>
              </a:rPr>
              <a:t>S</a:t>
            </a:r>
            <a:r>
              <a:rPr lang="en-US" b="1" baseline="-25000" dirty="0" smtClean="0">
                <a:solidFill>
                  <a:srgbClr val="00B0F0"/>
                </a:solidFill>
              </a:rPr>
              <a:t>1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and </a:t>
            </a:r>
            <a:r>
              <a:rPr lang="en-US" b="1" i="1" dirty="0">
                <a:solidFill>
                  <a:srgbClr val="00B0F0"/>
                </a:solidFill>
              </a:rPr>
              <a:t>S</a:t>
            </a:r>
            <a:r>
              <a:rPr lang="en-US" b="1" baseline="-25000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do </a:t>
            </a:r>
            <a:r>
              <a:rPr lang="en-US" b="1" dirty="0">
                <a:solidFill>
                  <a:srgbClr val="00B0F0"/>
                </a:solidFill>
              </a:rPr>
              <a:t>not carry the load </a:t>
            </a:r>
            <a:r>
              <a:rPr lang="en-US" b="1" dirty="0" smtClean="0">
                <a:solidFill>
                  <a:srgbClr val="00B0F0"/>
                </a:solidFill>
              </a:rPr>
              <a:t>current  </a:t>
            </a:r>
            <a:r>
              <a:rPr lang="en-US" b="1" dirty="0">
                <a:solidFill>
                  <a:srgbClr val="00B0F0"/>
                </a:solidFill>
              </a:rPr>
              <a:t>due to the conduction of </a:t>
            </a:r>
            <a:r>
              <a:rPr lang="en-US" b="1" i="1" dirty="0">
                <a:solidFill>
                  <a:srgbClr val="00B0F0"/>
                </a:solidFill>
              </a:rPr>
              <a:t>D</a:t>
            </a:r>
            <a:r>
              <a:rPr lang="en-US" b="1" baseline="-25000" dirty="0">
                <a:solidFill>
                  <a:srgbClr val="00B0F0"/>
                </a:solidFill>
              </a:rPr>
              <a:t>1</a:t>
            </a:r>
            <a:r>
              <a:rPr lang="en-US" b="1" dirty="0">
                <a:solidFill>
                  <a:srgbClr val="00B0F0"/>
                </a:solidFill>
              </a:rPr>
              <a:t> and </a:t>
            </a:r>
            <a:r>
              <a:rPr lang="en-US" b="1" i="1" dirty="0">
                <a:solidFill>
                  <a:srgbClr val="00B0F0"/>
                </a:solidFill>
              </a:rPr>
              <a:t>D</a:t>
            </a:r>
            <a:r>
              <a:rPr lang="en-US" b="1" baseline="-25000" dirty="0">
                <a:solidFill>
                  <a:srgbClr val="00B0F0"/>
                </a:solidFill>
              </a:rPr>
              <a:t>2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endParaRPr lang="en-US" sz="2800" b="1" baseline="-25000" dirty="0" smtClean="0">
              <a:solidFill>
                <a:srgbClr val="00B0F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"/>
            <a:ext cx="335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81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839200" cy="66294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all the switching devices withstand only half the supply voltage during commutation from [P] to [O] / [O] </a:t>
            </a:r>
            <a:r>
              <a:rPr lang="en-US" sz="2800" b="1" dirty="0">
                <a:solidFill>
                  <a:srgbClr val="C00000"/>
                </a:solidFill>
              </a:rPr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[P] / [N] </a:t>
            </a:r>
            <a:r>
              <a:rPr lang="en-US" sz="2800" b="1" dirty="0">
                <a:solidFill>
                  <a:srgbClr val="C00000"/>
                </a:solidFill>
              </a:rPr>
              <a:t>to [O] / [O] to </a:t>
            </a:r>
            <a:r>
              <a:rPr lang="en-US" sz="2800" b="1" dirty="0" smtClean="0">
                <a:solidFill>
                  <a:srgbClr val="C00000"/>
                </a:solidFill>
              </a:rPr>
              <a:t>[N] due to the clamping diodes.</a:t>
            </a:r>
          </a:p>
          <a:p>
            <a:endParaRPr lang="en-US" dirty="0"/>
          </a:p>
          <a:p>
            <a:r>
              <a:rPr lang="en-US" sz="2800" b="1" dirty="0" smtClean="0">
                <a:solidFill>
                  <a:srgbClr val="00B050"/>
                </a:solidFill>
              </a:rPr>
              <a:t>Switching between </a:t>
            </a:r>
            <a:r>
              <a:rPr lang="en-US" sz="2800" b="1" dirty="0">
                <a:solidFill>
                  <a:srgbClr val="00B050"/>
                </a:solidFill>
              </a:rPr>
              <a:t>[P] </a:t>
            </a:r>
            <a:r>
              <a:rPr lang="en-US" sz="2800" b="1" dirty="0" smtClean="0">
                <a:solidFill>
                  <a:srgbClr val="00B050"/>
                </a:solidFill>
              </a:rPr>
              <a:t>and </a:t>
            </a:r>
            <a:r>
              <a:rPr lang="en-US" sz="2800" b="1" dirty="0">
                <a:solidFill>
                  <a:srgbClr val="00B050"/>
                </a:solidFill>
              </a:rPr>
              <a:t>[N] </a:t>
            </a:r>
            <a:r>
              <a:rPr lang="en-US" sz="2800" b="1" dirty="0" smtClean="0">
                <a:solidFill>
                  <a:srgbClr val="00B050"/>
                </a:solidFill>
              </a:rPr>
              <a:t>is not permitted.</a:t>
            </a:r>
          </a:p>
          <a:p>
            <a:r>
              <a:rPr lang="en-US" dirty="0" smtClean="0"/>
              <a:t>                                       </a:t>
            </a:r>
            <a:r>
              <a:rPr lang="en-US" sz="2800" b="1" dirty="0" smtClean="0">
                <a:solidFill>
                  <a:srgbClr val="002060"/>
                </a:solidFill>
              </a:rPr>
              <a:t>Two switches are being turned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                       on and two </a:t>
            </a:r>
            <a:r>
              <a:rPr lang="en-US" sz="2800" b="1" dirty="0">
                <a:solidFill>
                  <a:srgbClr val="002060"/>
                </a:solidFill>
              </a:rPr>
              <a:t>switches are being turned </a:t>
            </a:r>
            <a:r>
              <a:rPr lang="en-US" sz="2800" b="1" dirty="0" smtClean="0">
                <a:solidFill>
                  <a:srgbClr val="002060"/>
                </a:solidFill>
              </a:rPr>
              <a:t>off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Voltage sharing may not be same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Switching loss is doubled.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819400" y="27432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87474"/>
              </p:ext>
            </p:extLst>
          </p:nvPr>
        </p:nvGraphicFramePr>
        <p:xfrm>
          <a:off x="0" y="4800600"/>
          <a:ext cx="84581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99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Switching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state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Device States  (Phase A)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</a:rPr>
                        <a:t>AZ</a:t>
                      </a:r>
                      <a:endParaRPr lang="en-US" sz="2000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b="1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000" b="1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P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E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-E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6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3058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Each </a:t>
            </a:r>
            <a:r>
              <a:rPr lang="en-US" dirty="0">
                <a:solidFill>
                  <a:srgbClr val="FFC000"/>
                </a:solidFill>
              </a:rPr>
              <a:t>of the switches in the NPC </a:t>
            </a:r>
            <a:r>
              <a:rPr lang="en-US" dirty="0" smtClean="0">
                <a:solidFill>
                  <a:srgbClr val="FFC000"/>
                </a:solidFill>
              </a:rPr>
              <a:t>inverter withstands only </a:t>
            </a:r>
            <a:r>
              <a:rPr lang="en-US" dirty="0">
                <a:solidFill>
                  <a:srgbClr val="FFC000"/>
                </a:solidFill>
              </a:rPr>
              <a:t>half of the total dc voltage during commutation.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b="1" u="sng" dirty="0" smtClean="0"/>
              <a:t>Drawbacks of NPC </a:t>
            </a:r>
            <a:r>
              <a:rPr lang="en-US" b="1" u="sng" dirty="0"/>
              <a:t>inverter </a:t>
            </a:r>
            <a:endParaRPr lang="en-US" b="1" u="sng" dirty="0" smtClean="0"/>
          </a:p>
          <a:p>
            <a:r>
              <a:rPr lang="en-US" dirty="0" smtClean="0"/>
              <a:t>additional clamping diodes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deviation of </a:t>
            </a:r>
            <a:r>
              <a:rPr lang="en-US" dirty="0" smtClean="0"/>
              <a:t>neutral point </a:t>
            </a:r>
            <a:r>
              <a:rPr lang="en-US" dirty="0"/>
              <a:t>voltage.</a:t>
            </a:r>
          </a:p>
        </p:txBody>
      </p:sp>
    </p:spTree>
    <p:extLst>
      <p:ext uri="{BB962C8B-B14F-4D97-AF65-F5344CB8AC3E}">
        <p14:creationId xmlns:p14="http://schemas.microsoft.com/office/powerpoint/2010/main" val="5547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7"/>
            <a:ext cx="9144000" cy="563562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SPACE VECTOR </a:t>
            </a:r>
            <a:r>
              <a:rPr lang="en-US" sz="2400" b="1" u="sng" dirty="0" smtClean="0">
                <a:solidFill>
                  <a:srgbClr val="C00000"/>
                </a:solidFill>
              </a:rPr>
              <a:t>MODULATION IN THREE PHASE THREE LEVEL INVERTER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24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u="sng" dirty="0" smtClean="0">
                <a:solidFill>
                  <a:srgbClr val="00B050"/>
                </a:solidFill>
              </a:rPr>
              <a:t>Stationary space vectors</a:t>
            </a:r>
          </a:p>
          <a:p>
            <a:r>
              <a:rPr lang="en-US" sz="3000" b="1" dirty="0" smtClean="0">
                <a:solidFill>
                  <a:srgbClr val="0070C0"/>
                </a:solidFill>
              </a:rPr>
              <a:t>Each </a:t>
            </a:r>
            <a:r>
              <a:rPr lang="en-US" sz="3000" b="1" dirty="0">
                <a:solidFill>
                  <a:srgbClr val="0070C0"/>
                </a:solidFill>
              </a:rPr>
              <a:t>inverter phase leg </a:t>
            </a:r>
            <a:r>
              <a:rPr lang="en-US" sz="3000" b="1" dirty="0" smtClean="0">
                <a:solidFill>
                  <a:srgbClr val="0070C0"/>
                </a:solidFill>
              </a:rPr>
              <a:t>has</a:t>
            </a:r>
          </a:p>
          <a:p>
            <a:r>
              <a:rPr lang="en-US" sz="3000" b="1" dirty="0" smtClean="0">
                <a:solidFill>
                  <a:srgbClr val="0070C0"/>
                </a:solidFill>
              </a:rPr>
              <a:t> three </a:t>
            </a:r>
            <a:r>
              <a:rPr lang="en-US" sz="3000" b="1" dirty="0">
                <a:solidFill>
                  <a:srgbClr val="0070C0"/>
                </a:solidFill>
              </a:rPr>
              <a:t>switching states </a:t>
            </a:r>
            <a:endParaRPr lang="en-US" sz="3000" b="1" dirty="0" smtClean="0">
              <a:solidFill>
                <a:srgbClr val="0070C0"/>
              </a:solidFill>
            </a:endParaRPr>
          </a:p>
          <a:p>
            <a:r>
              <a:rPr lang="en-US" sz="3000" b="1" dirty="0" smtClean="0">
                <a:solidFill>
                  <a:srgbClr val="0070C0"/>
                </a:solidFill>
              </a:rPr>
              <a:t>[</a:t>
            </a:r>
            <a:r>
              <a:rPr lang="en-US" sz="3000" b="1" dirty="0">
                <a:solidFill>
                  <a:srgbClr val="0070C0"/>
                </a:solidFill>
              </a:rPr>
              <a:t>P], [O], and [N]. </a:t>
            </a:r>
            <a:endParaRPr lang="en-US" sz="3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Total 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>
                <a:solidFill>
                  <a:srgbClr val="FF0000"/>
                </a:solidFill>
              </a:rPr>
              <a:t> = 27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possible </a:t>
            </a:r>
            <a:r>
              <a:rPr lang="en-US" sz="2800" b="1" dirty="0" smtClean="0">
                <a:solidFill>
                  <a:srgbClr val="7030A0"/>
                </a:solidFill>
              </a:rPr>
              <a:t>combinations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of </a:t>
            </a:r>
            <a:r>
              <a:rPr lang="en-US" sz="2800" b="1" dirty="0">
                <a:solidFill>
                  <a:srgbClr val="7030A0"/>
                </a:solidFill>
              </a:rPr>
              <a:t>switching </a:t>
            </a:r>
            <a:r>
              <a:rPr lang="en-US" sz="2800" b="1" dirty="0" smtClean="0">
                <a:solidFill>
                  <a:srgbClr val="7030A0"/>
                </a:solidFill>
              </a:rPr>
              <a:t>states represented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by 27 voltage vectors.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These voltage </a:t>
            </a:r>
            <a:r>
              <a:rPr lang="en-US" sz="2400" b="1" dirty="0">
                <a:solidFill>
                  <a:srgbClr val="C00000"/>
                </a:solidFill>
              </a:rPr>
              <a:t>vectors can be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divided </a:t>
            </a:r>
            <a:r>
              <a:rPr lang="en-US" sz="2400" b="1" dirty="0">
                <a:solidFill>
                  <a:srgbClr val="C00000"/>
                </a:solidFill>
              </a:rPr>
              <a:t>into four </a:t>
            </a:r>
            <a:r>
              <a:rPr lang="en-US" sz="2400" b="1" dirty="0" smtClean="0">
                <a:solidFill>
                  <a:srgbClr val="C00000"/>
                </a:solidFill>
              </a:rPr>
              <a:t>groups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Zero vectors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Small vectors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Medium vectors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Large vectors</a:t>
            </a:r>
          </a:p>
          <a:p>
            <a:pPr marL="457200" lvl="1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7200"/>
            <a:ext cx="391390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754582"/>
            <a:ext cx="4876800" cy="324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35488"/>
              </p:ext>
            </p:extLst>
          </p:nvPr>
        </p:nvGraphicFramePr>
        <p:xfrm>
          <a:off x="228600" y="5105400"/>
          <a:ext cx="8763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Space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Vector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Switching State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Vector Classification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Vector magnitude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[PPP] [OOO][NNN]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Zero vector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60066"/>
              </p:ext>
            </p:extLst>
          </p:nvPr>
        </p:nvGraphicFramePr>
        <p:xfrm>
          <a:off x="990600" y="5410200"/>
          <a:ext cx="34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" name="Equation" r:id="rId3" imgW="164880" imgH="253800" progId="Equation.3">
                  <p:embed/>
                </p:oleObj>
              </mc:Choice>
              <mc:Fallback>
                <p:oleObj name="Equation" r:id="rId3" imgW="1648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5410200"/>
                        <a:ext cx="3429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2546"/>
            <a:ext cx="5141026" cy="448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5"/>
          <p:cNvSpPr txBox="1"/>
          <p:nvPr/>
        </p:nvSpPr>
        <p:spPr>
          <a:xfrm>
            <a:off x="519545" y="41564"/>
            <a:ext cx="4565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Zero vectors  </a:t>
            </a:r>
            <a:r>
              <a:rPr lang="en-US" sz="2400" b="1" i="1" u="sng" dirty="0">
                <a:solidFill>
                  <a:srgbClr val="00B050"/>
                </a:solidFill>
              </a:rPr>
              <a:t>V</a:t>
            </a:r>
            <a:r>
              <a:rPr lang="en-US" sz="2400" b="1" i="1" u="sng" baseline="-25000" dirty="0">
                <a:solidFill>
                  <a:srgbClr val="00B050"/>
                </a:solidFill>
              </a:rPr>
              <a:t>0 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represent three zero </a:t>
            </a:r>
            <a:r>
              <a:rPr lang="en-US" sz="2400" b="1" dirty="0" smtClean="0">
                <a:solidFill>
                  <a:srgbClr val="0070C0"/>
                </a:solidFill>
              </a:rPr>
              <a:t>switching  </a:t>
            </a:r>
            <a:r>
              <a:rPr lang="en-US" sz="2400" b="1" dirty="0">
                <a:solidFill>
                  <a:srgbClr val="0070C0"/>
                </a:solidFill>
              </a:rPr>
              <a:t>states </a:t>
            </a:r>
            <a:endParaRPr lang="en-US" sz="2400" dirty="0"/>
          </a:p>
        </p:txBody>
      </p:sp>
      <p:sp>
        <p:nvSpPr>
          <p:cNvPr id="35" name="TextBox 9"/>
          <p:cNvSpPr txBox="1"/>
          <p:nvPr/>
        </p:nvSpPr>
        <p:spPr>
          <a:xfrm>
            <a:off x="519545" y="1524000"/>
            <a:ext cx="4565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[PPP], [OOO], and [NNN]. 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The magnitude of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i="1" baseline="-25000" dirty="0">
                <a:solidFill>
                  <a:srgbClr val="C00000"/>
                </a:solidFill>
              </a:rPr>
              <a:t>0</a:t>
            </a:r>
            <a:r>
              <a:rPr lang="en-US" sz="2400" b="1" dirty="0">
                <a:solidFill>
                  <a:srgbClr val="C00000"/>
                </a:solidFill>
              </a:rPr>
              <a:t> is zero.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4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37539"/>
              </p:ext>
            </p:extLst>
          </p:nvPr>
        </p:nvGraphicFramePr>
        <p:xfrm>
          <a:off x="90550" y="250193"/>
          <a:ext cx="4800599" cy="5814371"/>
        </p:xfrm>
        <a:graphic>
          <a:graphicData uri="http://schemas.openxmlformats.org/drawingml/2006/table">
            <a:tbl>
              <a:tblPr firstRow="1" bandRow="1"/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069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b="1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Mangal"/>
                        </a:rPr>
                        <a:t>P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b="1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Mangal"/>
                        </a:rPr>
                        <a:t>N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Sma</a:t>
                      </a:r>
                      <a:endParaRPr lang="en-US" sz="2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endParaRPr lang="en-US" sz="2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V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r</a:t>
                      </a:r>
                      <a:endParaRPr 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400" dirty="0" smtClean="0">
                        <a:effectLst/>
                        <a:latin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endParaRPr lang="en-US" sz="2400" dirty="0" smtClean="0">
                        <a:effectLst/>
                        <a:latin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endParaRPr lang="en-US" sz="2400" dirty="0" smtClean="0">
                        <a:effectLst/>
                        <a:latin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endParaRPr lang="en-US" sz="2400" dirty="0" smtClean="0">
                        <a:effectLst/>
                        <a:latin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endParaRPr lang="en-US" sz="2400" dirty="0" smtClean="0">
                        <a:effectLst/>
                        <a:latin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endParaRPr lang="en-US" sz="2400" dirty="0" smtClean="0">
                        <a:effectLst/>
                        <a:latin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endParaRPr lang="en-US" sz="2400" dirty="0" smtClean="0">
                        <a:effectLst/>
                        <a:latin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endParaRPr lang="en-US" sz="2400" dirty="0" smtClean="0">
                        <a:effectLst/>
                        <a:latin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1" dirty="0" err="1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400" b="1" baseline="-25000" dirty="0" err="1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sz="2400" b="1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/3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667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667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7030A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7030A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>
                        <a:solidFill>
                          <a:srgbClr val="7030A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7030A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667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667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2000" b="1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83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B0F0"/>
                          </a:solidFill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87703" marR="87703" marT="43852" marB="438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086558"/>
              </p:ext>
            </p:extLst>
          </p:nvPr>
        </p:nvGraphicFramePr>
        <p:xfrm>
          <a:off x="304800" y="762000"/>
          <a:ext cx="3159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0" name="Equation" r:id="rId3" imgW="152280" imgH="241200" progId="Equation.3">
                  <p:embed/>
                </p:oleObj>
              </mc:Choice>
              <mc:Fallback>
                <p:oleObj name="Equation" r:id="rId3" imgW="152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762000"/>
                        <a:ext cx="31591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99675"/>
              </p:ext>
            </p:extLst>
          </p:nvPr>
        </p:nvGraphicFramePr>
        <p:xfrm>
          <a:off x="228600" y="1828800"/>
          <a:ext cx="3429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name="Equation" r:id="rId5" imgW="164880" imgH="241200" progId="Equation.3">
                  <p:embed/>
                </p:oleObj>
              </mc:Choice>
              <mc:Fallback>
                <p:oleObj name="Equation" r:id="rId5" imgW="1648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1828800"/>
                        <a:ext cx="3429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771385"/>
              </p:ext>
            </p:extLst>
          </p:nvPr>
        </p:nvGraphicFramePr>
        <p:xfrm>
          <a:off x="228600" y="2743200"/>
          <a:ext cx="34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2" name="Equation" r:id="rId7" imgW="164880" imgH="253800" progId="Equation.3">
                  <p:embed/>
                </p:oleObj>
              </mc:Choice>
              <mc:Fallback>
                <p:oleObj name="Equation" r:id="rId7" imgW="1648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2743200"/>
                        <a:ext cx="3429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274319"/>
              </p:ext>
            </p:extLst>
          </p:nvPr>
        </p:nvGraphicFramePr>
        <p:xfrm>
          <a:off x="228600" y="3581400"/>
          <a:ext cx="3429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3" name="Equation" r:id="rId9" imgW="164880" imgH="241200" progId="Equation.3">
                  <p:embed/>
                </p:oleObj>
              </mc:Choice>
              <mc:Fallback>
                <p:oleObj name="Equation" r:id="rId9" imgW="1648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" y="3581400"/>
                        <a:ext cx="3429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21236"/>
              </p:ext>
            </p:extLst>
          </p:nvPr>
        </p:nvGraphicFramePr>
        <p:xfrm>
          <a:off x="228600" y="4419600"/>
          <a:ext cx="3429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4" name="Equation" r:id="rId11" imgW="164880" imgH="253800" progId="Equation.3">
                  <p:embed/>
                </p:oleObj>
              </mc:Choice>
              <mc:Fallback>
                <p:oleObj name="Equation" r:id="rId11" imgW="1648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600" y="4419600"/>
                        <a:ext cx="34290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858862"/>
              </p:ext>
            </p:extLst>
          </p:nvPr>
        </p:nvGraphicFramePr>
        <p:xfrm>
          <a:off x="228600" y="5410200"/>
          <a:ext cx="34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5" name="Equation" r:id="rId13" imgW="164880" imgH="253800" progId="Equation.3">
                  <p:embed/>
                </p:oleObj>
              </mc:Choice>
              <mc:Fallback>
                <p:oleObj name="Equation" r:id="rId13" imgW="1648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600" y="5410200"/>
                        <a:ext cx="3429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962499"/>
              </p:ext>
            </p:extLst>
          </p:nvPr>
        </p:nvGraphicFramePr>
        <p:xfrm>
          <a:off x="938212" y="381000"/>
          <a:ext cx="447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" name="Equation" r:id="rId15" imgW="215640" imgH="266400" progId="Equation.3">
                  <p:embed/>
                </p:oleObj>
              </mc:Choice>
              <mc:Fallback>
                <p:oleObj name="Equation" r:id="rId15" imgW="2156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8212" y="381000"/>
                        <a:ext cx="4476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04499"/>
              </p:ext>
            </p:extLst>
          </p:nvPr>
        </p:nvGraphicFramePr>
        <p:xfrm>
          <a:off x="990600" y="1143000"/>
          <a:ext cx="4746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7" name="Equation" r:id="rId17" imgW="228600" imgH="253800" progId="Equation.3">
                  <p:embed/>
                </p:oleObj>
              </mc:Choice>
              <mc:Fallback>
                <p:oleObj name="Equation" r:id="rId17" imgW="2286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474663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643801"/>
              </p:ext>
            </p:extLst>
          </p:nvPr>
        </p:nvGraphicFramePr>
        <p:xfrm>
          <a:off x="989012" y="1600200"/>
          <a:ext cx="500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8" name="Equation" r:id="rId19" imgW="241200" imgH="266400" progId="Equation.3">
                  <p:embed/>
                </p:oleObj>
              </mc:Choice>
              <mc:Fallback>
                <p:oleObj name="Equation" r:id="rId19" imgW="2412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9012" y="1600200"/>
                        <a:ext cx="500063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33393"/>
              </p:ext>
            </p:extLst>
          </p:nvPr>
        </p:nvGraphicFramePr>
        <p:xfrm>
          <a:off x="977900" y="2081213"/>
          <a:ext cx="5270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" name="Equation" r:id="rId21" imgW="253800" imgH="253800" progId="Equation.3">
                  <p:embed/>
                </p:oleObj>
              </mc:Choice>
              <mc:Fallback>
                <p:oleObj name="Equation" r:id="rId21" imgW="2538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7900" y="2081213"/>
                        <a:ext cx="527050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197235"/>
              </p:ext>
            </p:extLst>
          </p:nvPr>
        </p:nvGraphicFramePr>
        <p:xfrm>
          <a:off x="1066800" y="2514600"/>
          <a:ext cx="4746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0" name="Equation" r:id="rId23" imgW="228600" imgH="266400" progId="Equation.3">
                  <p:embed/>
                </p:oleObj>
              </mc:Choice>
              <mc:Fallback>
                <p:oleObj name="Equation" r:id="rId23" imgW="2286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66800" y="2514600"/>
                        <a:ext cx="474663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83071"/>
              </p:ext>
            </p:extLst>
          </p:nvPr>
        </p:nvGraphicFramePr>
        <p:xfrm>
          <a:off x="1066800" y="2895600"/>
          <a:ext cx="5000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1" name="Equation" r:id="rId25" imgW="241200" imgH="253800" progId="Equation.3">
                  <p:embed/>
                </p:oleObj>
              </mc:Choice>
              <mc:Fallback>
                <p:oleObj name="Equation" r:id="rId25" imgW="2412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66800" y="2895600"/>
                        <a:ext cx="500062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906695"/>
              </p:ext>
            </p:extLst>
          </p:nvPr>
        </p:nvGraphicFramePr>
        <p:xfrm>
          <a:off x="1084262" y="3375025"/>
          <a:ext cx="500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2" name="Equation" r:id="rId27" imgW="241200" imgH="266400" progId="Equation.3">
                  <p:embed/>
                </p:oleObj>
              </mc:Choice>
              <mc:Fallback>
                <p:oleObj name="Equation" r:id="rId27" imgW="2412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84262" y="3375025"/>
                        <a:ext cx="500063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814715"/>
              </p:ext>
            </p:extLst>
          </p:nvPr>
        </p:nvGraphicFramePr>
        <p:xfrm>
          <a:off x="1073150" y="3856038"/>
          <a:ext cx="5270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3" name="Equation" r:id="rId29" imgW="253800" imgH="253800" progId="Equation.3">
                  <p:embed/>
                </p:oleObj>
              </mc:Choice>
              <mc:Fallback>
                <p:oleObj name="Equation" r:id="rId29" imgW="2538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73150" y="3856038"/>
                        <a:ext cx="527050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812698"/>
              </p:ext>
            </p:extLst>
          </p:nvPr>
        </p:nvGraphicFramePr>
        <p:xfrm>
          <a:off x="1109662" y="4289425"/>
          <a:ext cx="4746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4" name="Equation" r:id="rId31" imgW="228600" imgH="266400" progId="Equation.3">
                  <p:embed/>
                </p:oleObj>
              </mc:Choice>
              <mc:Fallback>
                <p:oleObj name="Equation" r:id="rId31" imgW="2286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09662" y="4289425"/>
                        <a:ext cx="474663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598042"/>
              </p:ext>
            </p:extLst>
          </p:nvPr>
        </p:nvGraphicFramePr>
        <p:xfrm>
          <a:off x="1098550" y="4770438"/>
          <a:ext cx="5016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5" name="Equation" r:id="rId33" imgW="241200" imgH="253800" progId="Equation.3">
                  <p:embed/>
                </p:oleObj>
              </mc:Choice>
              <mc:Fallback>
                <p:oleObj name="Equation" r:id="rId33" imgW="2412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98550" y="4770438"/>
                        <a:ext cx="501650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66449"/>
              </p:ext>
            </p:extLst>
          </p:nvPr>
        </p:nvGraphicFramePr>
        <p:xfrm>
          <a:off x="1085850" y="5140325"/>
          <a:ext cx="4746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6" name="Equation" r:id="rId35" imgW="228600" imgH="266400" progId="Equation.3">
                  <p:embed/>
                </p:oleObj>
              </mc:Choice>
              <mc:Fallback>
                <p:oleObj name="Equation" r:id="rId35" imgW="2286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085850" y="5140325"/>
                        <a:ext cx="474663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815504"/>
              </p:ext>
            </p:extLst>
          </p:nvPr>
        </p:nvGraphicFramePr>
        <p:xfrm>
          <a:off x="1073150" y="5608637"/>
          <a:ext cx="527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7" name="Equation" r:id="rId37" imgW="253800" imgH="253800" progId="Equation.3">
                  <p:embed/>
                </p:oleObj>
              </mc:Choice>
              <mc:Fallback>
                <p:oleObj name="Equation" r:id="rId37" imgW="2538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73150" y="5608637"/>
                        <a:ext cx="5270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90" y="-34636"/>
            <a:ext cx="419199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5"/>
          <p:cNvSpPr txBox="1"/>
          <p:nvPr/>
        </p:nvSpPr>
        <p:spPr>
          <a:xfrm>
            <a:off x="5049980" y="3844498"/>
            <a:ext cx="456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Each </a:t>
            </a:r>
            <a:r>
              <a:rPr lang="en-US" sz="2400" b="1" dirty="0">
                <a:solidFill>
                  <a:srgbClr val="00B0F0"/>
                </a:solidFill>
              </a:rPr>
              <a:t>small vector </a:t>
            </a:r>
            <a:r>
              <a:rPr lang="en-US" sz="2400" b="1" dirty="0" smtClean="0">
                <a:solidFill>
                  <a:srgbClr val="00B0F0"/>
                </a:solidFill>
              </a:rPr>
              <a:t>represents two switching states.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4918858" y="4558283"/>
            <a:ext cx="456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that </a:t>
            </a:r>
            <a:r>
              <a:rPr lang="en-US" sz="2400" b="1" dirty="0">
                <a:solidFill>
                  <a:srgbClr val="00B050"/>
                </a:solidFill>
              </a:rPr>
              <a:t>containing [P] is called P-type small vector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8" name="TextBox 8"/>
          <p:cNvSpPr txBox="1"/>
          <p:nvPr/>
        </p:nvSpPr>
        <p:spPr>
          <a:xfrm>
            <a:off x="4849585" y="5368498"/>
            <a:ext cx="456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that </a:t>
            </a:r>
            <a:r>
              <a:rPr lang="en-US" sz="2400" b="1" dirty="0">
                <a:solidFill>
                  <a:srgbClr val="7030A0"/>
                </a:solidFill>
              </a:rPr>
              <a:t>containing [N] is called  N-type small </a:t>
            </a:r>
            <a:r>
              <a:rPr lang="en-US" sz="2400" b="1" dirty="0" smtClean="0">
                <a:solidFill>
                  <a:srgbClr val="7030A0"/>
                </a:solidFill>
              </a:rPr>
              <a:t>vector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9" name="TextBox 10"/>
          <p:cNvSpPr txBox="1"/>
          <p:nvPr/>
        </p:nvSpPr>
        <p:spPr>
          <a:xfrm>
            <a:off x="5049981" y="6188731"/>
            <a:ext cx="456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/>
            <a:r>
              <a:rPr lang="en-US" sz="2400" b="1" dirty="0">
                <a:solidFill>
                  <a:srgbClr val="FFC000"/>
                </a:solidFill>
              </a:rPr>
              <a:t>magnitude is </a:t>
            </a:r>
            <a:r>
              <a:rPr lang="en-US" sz="2400" b="1" i="1" dirty="0" err="1">
                <a:solidFill>
                  <a:srgbClr val="FFC00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FFC000"/>
                </a:solidFill>
              </a:rPr>
              <a:t>d</a:t>
            </a:r>
            <a:r>
              <a:rPr lang="en-US" sz="2400" b="1" i="1" baseline="-250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/3</a:t>
            </a:r>
            <a:r>
              <a:rPr lang="en-US" sz="2400" b="1" dirty="0" smtClean="0">
                <a:solidFill>
                  <a:srgbClr val="FFC000"/>
                </a:solidFill>
              </a:rPr>
              <a:t>.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4975265" y="3382833"/>
            <a:ext cx="456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solidFill>
                  <a:srgbClr val="C00000"/>
                </a:solidFill>
              </a:rPr>
              <a:t>Small vectors (</a:t>
            </a:r>
            <a:r>
              <a:rPr lang="en-US" sz="2400" b="1" i="1" u="sng" dirty="0">
                <a:solidFill>
                  <a:srgbClr val="C00000"/>
                </a:solidFill>
              </a:rPr>
              <a:t>V</a:t>
            </a:r>
            <a:r>
              <a:rPr lang="en-US" sz="2400" b="1" i="1" u="sng" baseline="-25000" dirty="0">
                <a:solidFill>
                  <a:srgbClr val="C00000"/>
                </a:solidFill>
              </a:rPr>
              <a:t>1 </a:t>
            </a:r>
            <a:r>
              <a:rPr lang="en-US" sz="2400" b="1" i="1" u="sng" dirty="0">
                <a:solidFill>
                  <a:srgbClr val="C00000"/>
                </a:solidFill>
              </a:rPr>
              <a:t>to V</a:t>
            </a:r>
            <a:r>
              <a:rPr lang="en-US" sz="2400" b="1" i="1" u="sng" baseline="-25000" dirty="0">
                <a:solidFill>
                  <a:srgbClr val="C00000"/>
                </a:solidFill>
              </a:rPr>
              <a:t>6</a:t>
            </a:r>
            <a:r>
              <a:rPr lang="en-US" sz="500" b="1" u="sng" dirty="0">
                <a:solidFill>
                  <a:srgbClr val="C00000"/>
                </a:solidFill>
              </a:rPr>
              <a:t> </a:t>
            </a:r>
            <a:r>
              <a:rPr lang="en-US" sz="500" b="1" u="sng" dirty="0" smtClean="0">
                <a:solidFill>
                  <a:srgbClr val="C00000"/>
                </a:solidFill>
              </a:rPr>
              <a:t>)</a:t>
            </a:r>
            <a:r>
              <a:rPr lang="en-US" sz="2400" b="1" u="sng" dirty="0" smtClean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0909" y="4703204"/>
            <a:ext cx="71351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00B050"/>
                </a:solidFill>
              </a:rPr>
              <a:t>NNO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600" y="762000"/>
            <a:ext cx="71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3200" y="1230868"/>
            <a:ext cx="71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ONN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1688068"/>
            <a:ext cx="71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PPO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70909" y="2098964"/>
            <a:ext cx="71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2600" y="2590800"/>
            <a:ext cx="71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3200" y="3013501"/>
            <a:ext cx="71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66455" y="3428999"/>
            <a:ext cx="71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OPP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43200" y="3839895"/>
            <a:ext cx="71351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C00000"/>
                </a:solidFill>
              </a:rPr>
              <a:t>NOO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52600" y="4283336"/>
            <a:ext cx="71351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00B050"/>
                </a:solidFill>
              </a:rPr>
              <a:t>OOP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66455" y="5193200"/>
            <a:ext cx="71351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F0"/>
                </a:solidFill>
                <a:ea typeface="Calibri"/>
                <a:cs typeface="Mangal"/>
              </a:rPr>
              <a:t>POP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05545" y="5587916"/>
            <a:ext cx="71351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F0"/>
                </a:solidFill>
                <a:ea typeface="Calibri"/>
                <a:cs typeface="Mangal"/>
              </a:rPr>
              <a:t>ONO </a:t>
            </a:r>
          </a:p>
        </p:txBody>
      </p:sp>
    </p:spTree>
    <p:extLst>
      <p:ext uri="{BB962C8B-B14F-4D97-AF65-F5344CB8AC3E}">
        <p14:creationId xmlns:p14="http://schemas.microsoft.com/office/powerpoint/2010/main" val="7085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34" grpId="0"/>
      <p:bldP spid="2" grpId="0"/>
      <p:bldP spid="35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52400"/>
            <a:ext cx="9296400" cy="6553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"/>
            <a:ext cx="489065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9990" y="3699164"/>
            <a:ext cx="4565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Medium vectors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(</a:t>
            </a:r>
            <a:r>
              <a:rPr lang="en-US" sz="2400" b="1" i="1" dirty="0">
                <a:solidFill>
                  <a:srgbClr val="00B050"/>
                </a:solidFill>
              </a:rPr>
              <a:t>V</a:t>
            </a:r>
            <a:r>
              <a:rPr lang="en-US" sz="2400" b="1" i="1" baseline="-25000" dirty="0">
                <a:solidFill>
                  <a:srgbClr val="00B050"/>
                </a:solidFill>
              </a:rPr>
              <a:t>7 </a:t>
            </a:r>
            <a:r>
              <a:rPr lang="en-US" sz="2400" b="1" i="1" dirty="0">
                <a:solidFill>
                  <a:srgbClr val="00B050"/>
                </a:solidFill>
              </a:rPr>
              <a:t>to V</a:t>
            </a:r>
            <a:r>
              <a:rPr lang="en-US" sz="2400" b="1" i="1" baseline="-25000" dirty="0">
                <a:solidFill>
                  <a:srgbClr val="00B050"/>
                </a:solidFill>
              </a:rPr>
              <a:t>12</a:t>
            </a:r>
            <a:r>
              <a:rPr lang="en-US" sz="400" b="1" dirty="0">
                <a:solidFill>
                  <a:srgbClr val="00B050"/>
                </a:solidFill>
              </a:rPr>
              <a:t> )</a:t>
            </a:r>
            <a:r>
              <a:rPr lang="en-US" sz="2400" b="1" dirty="0">
                <a:solidFill>
                  <a:srgbClr val="00B0F0"/>
                </a:solidFill>
              </a:rPr>
              <a:t>), 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magnitude is √ 3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0070C0"/>
                </a:solidFill>
              </a:rPr>
              <a:t>d</a:t>
            </a:r>
            <a:r>
              <a:rPr lang="en-US" sz="2400" b="1" i="1" baseline="-250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/3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  <a:r>
              <a:rPr lang="en-US" sz="2400" b="1" dirty="0" smtClean="0">
                <a:solidFill>
                  <a:srgbClr val="FFC000"/>
                </a:solidFill>
              </a:rPr>
              <a:t>.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9989" y="5105400"/>
            <a:ext cx="4565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Large vectors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( </a:t>
            </a:r>
            <a:r>
              <a:rPr lang="en-US" sz="2400" b="1" i="1" dirty="0">
                <a:solidFill>
                  <a:srgbClr val="7030A0"/>
                </a:solidFill>
              </a:rPr>
              <a:t>V</a:t>
            </a:r>
            <a:r>
              <a:rPr lang="en-US" sz="2400" b="1" baseline="-25000" dirty="0">
                <a:solidFill>
                  <a:srgbClr val="7030A0"/>
                </a:solidFill>
              </a:rPr>
              <a:t>13</a:t>
            </a:r>
            <a:r>
              <a:rPr lang="en-US" sz="2400" b="1" dirty="0">
                <a:solidFill>
                  <a:srgbClr val="7030A0"/>
                </a:solidFill>
              </a:rPr>
              <a:t> to  </a:t>
            </a:r>
            <a:r>
              <a:rPr lang="en-US" sz="2400" b="1" i="1" dirty="0">
                <a:solidFill>
                  <a:srgbClr val="7030A0"/>
                </a:solidFill>
              </a:rPr>
              <a:t>V</a:t>
            </a:r>
            <a:r>
              <a:rPr lang="en-US" sz="2400" b="1" baseline="-25000" dirty="0">
                <a:solidFill>
                  <a:srgbClr val="7030A0"/>
                </a:solidFill>
              </a:rPr>
              <a:t>18</a:t>
            </a:r>
            <a:r>
              <a:rPr lang="en-US" sz="2400" b="1" dirty="0">
                <a:solidFill>
                  <a:srgbClr val="7030A0"/>
                </a:solidFill>
              </a:rPr>
              <a:t>), 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magnitude of 2</a:t>
            </a:r>
            <a:r>
              <a:rPr lang="en-US" sz="2400" b="1" i="1" dirty="0">
                <a:solidFill>
                  <a:srgbClr val="7030A0"/>
                </a:solidFill>
              </a:rPr>
              <a:t>V</a:t>
            </a:r>
            <a:r>
              <a:rPr lang="en-US" sz="2400" b="1" i="1" baseline="-25000" dirty="0">
                <a:solidFill>
                  <a:srgbClr val="7030A0"/>
                </a:solidFill>
              </a:rPr>
              <a:t>d</a:t>
            </a:r>
            <a:r>
              <a:rPr lang="en-US" sz="2400" b="1" dirty="0">
                <a:solidFill>
                  <a:srgbClr val="7030A0"/>
                </a:solidFill>
              </a:rPr>
              <a:t>/3</a:t>
            </a:r>
            <a:r>
              <a:rPr lang="en-US" sz="2400" b="1" dirty="0" smtClean="0">
                <a:solidFill>
                  <a:srgbClr val="7030A0"/>
                </a:solidFill>
              </a:rPr>
              <a:t>.</a:t>
            </a:r>
            <a:endParaRPr 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01898"/>
              </p:ext>
            </p:extLst>
          </p:nvPr>
        </p:nvGraphicFramePr>
        <p:xfrm>
          <a:off x="240030" y="79427"/>
          <a:ext cx="4027170" cy="5976366"/>
        </p:xfrm>
        <a:graphic>
          <a:graphicData uri="http://schemas.openxmlformats.org/drawingml/2006/table">
            <a:tbl>
              <a:tblPr firstRow="1" firstCol="1" bandRow="1"/>
              <a:tblGrid>
                <a:gridCol w="78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24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/>
                          <a:cs typeface="Mangal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750350"/>
              </p:ext>
            </p:extLst>
          </p:nvPr>
        </p:nvGraphicFramePr>
        <p:xfrm>
          <a:off x="381000" y="76200"/>
          <a:ext cx="34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0" name="Equation" r:id="rId4" imgW="164880" imgH="253800" progId="Equation.3">
                  <p:embed/>
                </p:oleObj>
              </mc:Choice>
              <mc:Fallback>
                <p:oleObj name="Equation" r:id="rId4" imgW="16488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"/>
                        <a:ext cx="342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26556"/>
              </p:ext>
            </p:extLst>
          </p:nvPr>
        </p:nvGraphicFramePr>
        <p:xfrm>
          <a:off x="457200" y="381000"/>
          <a:ext cx="34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1" name="Equation" r:id="rId6" imgW="164880" imgH="253800" progId="Equation.3">
                  <p:embed/>
                </p:oleObj>
              </mc:Choice>
              <mc:Fallback>
                <p:oleObj name="Equation" r:id="rId6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342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641010"/>
              </p:ext>
            </p:extLst>
          </p:nvPr>
        </p:nvGraphicFramePr>
        <p:xfrm>
          <a:off x="492125" y="1066800"/>
          <a:ext cx="422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2" name="Equation" r:id="rId8" imgW="203040" imgH="253800" progId="Equation.3">
                  <p:embed/>
                </p:oleObj>
              </mc:Choice>
              <mc:Fallback>
                <p:oleObj name="Equation" r:id="rId8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066800"/>
                        <a:ext cx="422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629704"/>
              </p:ext>
            </p:extLst>
          </p:nvPr>
        </p:nvGraphicFramePr>
        <p:xfrm>
          <a:off x="457200" y="762000"/>
          <a:ext cx="34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3" name="Equation" r:id="rId10" imgW="164880" imgH="253800" progId="Equation.3">
                  <p:embed/>
                </p:oleObj>
              </mc:Choice>
              <mc:Fallback>
                <p:oleObj name="Equation" r:id="rId10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62000"/>
                        <a:ext cx="342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676656"/>
              </p:ext>
            </p:extLst>
          </p:nvPr>
        </p:nvGraphicFramePr>
        <p:xfrm>
          <a:off x="492125" y="1524000"/>
          <a:ext cx="4222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4" name="Equation" r:id="rId12" imgW="203040" imgH="241200" progId="Equation.3">
                  <p:embed/>
                </p:oleObj>
              </mc:Choice>
              <mc:Fallback>
                <p:oleObj name="Equation" r:id="rId12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524000"/>
                        <a:ext cx="4222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284151"/>
              </p:ext>
            </p:extLst>
          </p:nvPr>
        </p:nvGraphicFramePr>
        <p:xfrm>
          <a:off x="492125" y="2057400"/>
          <a:ext cx="4222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5" name="Equation" r:id="rId14" imgW="203040" imgH="241200" progId="Equation.3">
                  <p:embed/>
                </p:oleObj>
              </mc:Choice>
              <mc:Fallback>
                <p:oleObj name="Equation" r:id="rId14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057400"/>
                        <a:ext cx="4222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218885"/>
              </p:ext>
            </p:extLst>
          </p:nvPr>
        </p:nvGraphicFramePr>
        <p:xfrm>
          <a:off x="492125" y="2667000"/>
          <a:ext cx="422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6" name="Equation" r:id="rId16" imgW="203040" imgH="253800" progId="Equation.3">
                  <p:embed/>
                </p:oleObj>
              </mc:Choice>
              <mc:Fallback>
                <p:oleObj name="Equation" r:id="rId16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667000"/>
                        <a:ext cx="422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46307"/>
              </p:ext>
            </p:extLst>
          </p:nvPr>
        </p:nvGraphicFramePr>
        <p:xfrm>
          <a:off x="492125" y="3124200"/>
          <a:ext cx="4222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7" name="Equation" r:id="rId18" imgW="203040" imgH="241200" progId="Equation.3">
                  <p:embed/>
                </p:oleObj>
              </mc:Choice>
              <mc:Fallback>
                <p:oleObj name="Equation" r:id="rId18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124200"/>
                        <a:ext cx="4222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32033"/>
              </p:ext>
            </p:extLst>
          </p:nvPr>
        </p:nvGraphicFramePr>
        <p:xfrm>
          <a:off x="492125" y="3733800"/>
          <a:ext cx="422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8" name="Equation" r:id="rId20" imgW="203040" imgH="253800" progId="Equation.3">
                  <p:embed/>
                </p:oleObj>
              </mc:Choice>
              <mc:Fallback>
                <p:oleObj name="Equation" r:id="rId20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733800"/>
                        <a:ext cx="422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425795"/>
              </p:ext>
            </p:extLst>
          </p:nvPr>
        </p:nvGraphicFramePr>
        <p:xfrm>
          <a:off x="568325" y="4267200"/>
          <a:ext cx="422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9" name="Equation" r:id="rId22" imgW="203040" imgH="253800" progId="Equation.3">
                  <p:embed/>
                </p:oleObj>
              </mc:Choice>
              <mc:Fallback>
                <p:oleObj name="Equation" r:id="rId22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267200"/>
                        <a:ext cx="422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326789"/>
              </p:ext>
            </p:extLst>
          </p:nvPr>
        </p:nvGraphicFramePr>
        <p:xfrm>
          <a:off x="492125" y="4800600"/>
          <a:ext cx="422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0" name="Equation" r:id="rId24" imgW="203040" imgH="253800" progId="Equation.3">
                  <p:embed/>
                </p:oleObj>
              </mc:Choice>
              <mc:Fallback>
                <p:oleObj name="Equation" r:id="rId24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800600"/>
                        <a:ext cx="422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211492"/>
              </p:ext>
            </p:extLst>
          </p:nvPr>
        </p:nvGraphicFramePr>
        <p:xfrm>
          <a:off x="492125" y="5410200"/>
          <a:ext cx="422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1" name="Equation" r:id="rId26" imgW="203040" imgH="253800" progId="Equation.3">
                  <p:embed/>
                </p:oleObj>
              </mc:Choice>
              <mc:Fallback>
                <p:oleObj name="Equation" r:id="rId26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5410200"/>
                        <a:ext cx="422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93890"/>
              </p:ext>
            </p:extLst>
          </p:nvPr>
        </p:nvGraphicFramePr>
        <p:xfrm>
          <a:off x="3585439" y="762000"/>
          <a:ext cx="681761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2" name="Equation" r:id="rId28" imgW="406080" imgH="431640" progId="Equation.3">
                  <p:embed/>
                </p:oleObj>
              </mc:Choice>
              <mc:Fallback>
                <p:oleObj name="Equation" r:id="rId28" imgW="406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439" y="762000"/>
                        <a:ext cx="681761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927724"/>
              </p:ext>
            </p:extLst>
          </p:nvPr>
        </p:nvGraphicFramePr>
        <p:xfrm>
          <a:off x="3670300" y="3509963"/>
          <a:ext cx="5111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3" name="Equation" r:id="rId30" imgW="304560" imgH="393480" progId="Equation.3">
                  <p:embed/>
                </p:oleObj>
              </mc:Choice>
              <mc:Fallback>
                <p:oleObj name="Equation" r:id="rId30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509963"/>
                        <a:ext cx="5111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6855" y="5492813"/>
            <a:ext cx="990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7030A0"/>
                </a:solidFill>
                <a:ea typeface="Calibri"/>
                <a:cs typeface="Mangal"/>
              </a:rPr>
              <a:t>PNP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9800" y="694031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Medium vector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33600" y="3916019"/>
            <a:ext cx="1447800" cy="983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B050"/>
                </a:solidFill>
                <a:ea typeface="Calibri"/>
                <a:cs typeface="Mangal"/>
              </a:rPr>
              <a:t>Large Vector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050" dirty="0">
              <a:ea typeface="Calibri"/>
              <a:cs typeface="Mang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3000" y="16785"/>
            <a:ext cx="990600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/>
                <a:cs typeface="Mangal"/>
              </a:rPr>
              <a:t> </a:t>
            </a:r>
            <a:r>
              <a:rPr lang="en-US" sz="2000" dirty="0" smtClean="0">
                <a:solidFill>
                  <a:srgbClr val="7030A0"/>
                </a:solidFill>
                <a:ea typeface="Calibri"/>
                <a:cs typeface="Mangal"/>
              </a:rPr>
              <a:t>PON</a:t>
            </a:r>
            <a:endParaRPr lang="en-US" sz="1050" dirty="0">
              <a:solidFill>
                <a:srgbClr val="7030A0"/>
              </a:solidFill>
              <a:ea typeface="Calibri"/>
              <a:cs typeface="Mang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446276"/>
            <a:ext cx="990600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/>
                <a:cs typeface="Mangal"/>
              </a:rPr>
              <a:t>  </a:t>
            </a:r>
            <a:r>
              <a:rPr lang="en-US" sz="2000" dirty="0">
                <a:solidFill>
                  <a:srgbClr val="C00000"/>
                </a:solidFill>
                <a:ea typeface="Calibri"/>
                <a:cs typeface="Mangal"/>
              </a:rPr>
              <a:t>OPN</a:t>
            </a:r>
            <a:endParaRPr lang="en-US" sz="1050" dirty="0">
              <a:solidFill>
                <a:srgbClr val="C00000"/>
              </a:solidFill>
              <a:ea typeface="Calibri"/>
              <a:cs typeface="Mang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2218" y="838200"/>
            <a:ext cx="990600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/>
                <a:cs typeface="Mangal"/>
              </a:rPr>
              <a:t>  </a:t>
            </a:r>
            <a:r>
              <a:rPr lang="en-US" sz="2000" dirty="0">
                <a:solidFill>
                  <a:srgbClr val="00B050"/>
                </a:solidFill>
                <a:ea typeface="Calibri"/>
                <a:cs typeface="Mangal"/>
              </a:rPr>
              <a:t>NPO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22218" y="1189166"/>
            <a:ext cx="990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/>
                <a:cs typeface="Mangal"/>
              </a:rPr>
              <a:t> </a:t>
            </a:r>
            <a:r>
              <a:rPr lang="en-US" sz="2000" dirty="0">
                <a:solidFill>
                  <a:srgbClr val="C00000"/>
                </a:solidFill>
                <a:ea typeface="Calibri"/>
                <a:cs typeface="Mangal"/>
              </a:rPr>
              <a:t>NOP</a:t>
            </a:r>
            <a:r>
              <a:rPr lang="en-US" sz="2000" dirty="0">
                <a:ea typeface="Calibri"/>
                <a:cs typeface="Mangal"/>
              </a:rPr>
              <a:t>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3000" y="1614667"/>
            <a:ext cx="990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a typeface="Calibri"/>
                <a:cs typeface="Mangal"/>
              </a:rPr>
              <a:t> ONP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56855" y="2081732"/>
            <a:ext cx="990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B050"/>
                </a:solidFill>
                <a:ea typeface="Calibri"/>
                <a:cs typeface="Mangal"/>
              </a:rPr>
              <a:t> PNO</a:t>
            </a:r>
            <a:r>
              <a:rPr lang="en-US" sz="2000" dirty="0">
                <a:ea typeface="Calibri"/>
                <a:cs typeface="Mangal"/>
              </a:rPr>
              <a:t>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39982" y="2669937"/>
            <a:ext cx="990600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/>
                <a:cs typeface="Mangal"/>
              </a:rPr>
              <a:t> 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ea typeface="Calibri"/>
                <a:cs typeface="Mangal"/>
              </a:rPr>
              <a:t>PNN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39982" y="3273663"/>
            <a:ext cx="990600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  <a:ea typeface="Calibri"/>
                <a:cs typeface="Mangal"/>
              </a:rPr>
              <a:t> PPN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7636" y="3873827"/>
            <a:ext cx="990600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/>
                <a:cs typeface="Mangal"/>
              </a:rPr>
              <a:t> </a:t>
            </a:r>
            <a:r>
              <a:rPr lang="en-US" sz="2000" dirty="0">
                <a:solidFill>
                  <a:srgbClr val="C00000"/>
                </a:solidFill>
                <a:ea typeface="Calibri"/>
                <a:cs typeface="Mangal"/>
              </a:rPr>
              <a:t>NPN 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22218" y="4407756"/>
            <a:ext cx="990600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B050"/>
                </a:solidFill>
                <a:ea typeface="Calibri"/>
                <a:cs typeface="Mangal"/>
              </a:rPr>
              <a:t>NPP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22218" y="4960786"/>
            <a:ext cx="990600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a typeface="Calibri"/>
                <a:cs typeface="Mangal"/>
              </a:rPr>
              <a:t>NNP</a:t>
            </a:r>
          </a:p>
        </p:txBody>
      </p:sp>
    </p:spTree>
    <p:extLst>
      <p:ext uri="{BB962C8B-B14F-4D97-AF65-F5344CB8AC3E}">
        <p14:creationId xmlns:p14="http://schemas.microsoft.com/office/powerpoint/2010/main" val="97305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5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7391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20492" y="1611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SECTOR II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3808490">
            <a:off x="6898815" y="281094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SECTOR 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7992005">
            <a:off x="2738135" y="26852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SECTOR III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4544052">
            <a:off x="2382170" y="519618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SECTOR IV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745" y="653478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SECTOR 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822651">
            <a:off x="7290248" y="535941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SECTOR VI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52401" y="235803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Space vector diagram is divided into six triangular Sectors (I to VI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19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98418"/>
            <a:ext cx="660510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Each sector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  further divided into four triangular regions (1 to 4)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05400" y="32004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9050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267405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46023" y="2089666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6191" y="3354987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22743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3850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0773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9273" y="4447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42484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79273" y="5257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45603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5257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0773" y="56016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38800" y="56016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82095" y="41953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62700" y="4447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73" y="523227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13418" y="42044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46023" y="4253161"/>
            <a:ext cx="266700" cy="242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14700" y="4267200"/>
            <a:ext cx="266700" cy="242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81450" y="4495800"/>
            <a:ext cx="266700" cy="242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74523" y="5257800"/>
            <a:ext cx="266700" cy="242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31723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90950" y="44445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41405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523227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59737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When S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 and S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are on </a:t>
            </a:r>
            <a:r>
              <a:rPr lang="en-US" dirty="0" smtClean="0"/>
              <a:t>,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voltage across          is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clamped to voltage across C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through        as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dc</a:t>
            </a:r>
            <a:r>
              <a:rPr lang="en-US" b="1" dirty="0" smtClean="0">
                <a:solidFill>
                  <a:srgbClr val="00B050"/>
                </a:solidFill>
              </a:rPr>
              <a:t>/2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voltage </a:t>
            </a:r>
            <a:r>
              <a:rPr lang="en-US" b="1" dirty="0">
                <a:solidFill>
                  <a:srgbClr val="0070C0"/>
                </a:solidFill>
              </a:rPr>
              <a:t>across          is clamped 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to </a:t>
            </a:r>
            <a:r>
              <a:rPr lang="en-US" b="1" dirty="0">
                <a:solidFill>
                  <a:srgbClr val="0070C0"/>
                </a:solidFill>
              </a:rPr>
              <a:t>voltage across </a:t>
            </a:r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 through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  </a:t>
            </a:r>
            <a:r>
              <a:rPr lang="en-US" b="1" dirty="0">
                <a:solidFill>
                  <a:srgbClr val="0070C0"/>
                </a:solidFill>
              </a:rPr>
              <a:t>as </a:t>
            </a:r>
            <a:r>
              <a:rPr lang="en-US" b="1" dirty="0" err="1">
                <a:solidFill>
                  <a:srgbClr val="0070C0"/>
                </a:solidFill>
              </a:rPr>
              <a:t>V</a:t>
            </a:r>
            <a:r>
              <a:rPr lang="en-US" b="1" baseline="-25000" dirty="0" err="1">
                <a:solidFill>
                  <a:srgbClr val="0070C0"/>
                </a:solidFill>
              </a:rPr>
              <a:t>dc</a:t>
            </a:r>
            <a:r>
              <a:rPr lang="en-US" b="1" dirty="0">
                <a:solidFill>
                  <a:srgbClr val="0070C0"/>
                </a:solidFill>
              </a:rPr>
              <a:t>/2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553335"/>
              </p:ext>
            </p:extLst>
          </p:nvPr>
        </p:nvGraphicFramePr>
        <p:xfrm>
          <a:off x="3124200" y="762000"/>
          <a:ext cx="5461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2" name="Equation" r:id="rId3" imgW="546206" imgH="565985" progId="Equation.3">
                  <p:embed/>
                </p:oleObj>
              </mc:Choice>
              <mc:Fallback>
                <p:oleObj name="Equation" r:id="rId3" imgW="546206" imgH="5659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762000"/>
                        <a:ext cx="5461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72920"/>
              </p:ext>
            </p:extLst>
          </p:nvPr>
        </p:nvGraphicFramePr>
        <p:xfrm>
          <a:off x="3124200" y="3124200"/>
          <a:ext cx="577850" cy="58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3" name="Equation" r:id="rId5" imgW="177569" imgH="215619" progId="Equation.3">
                  <p:embed/>
                </p:oleObj>
              </mc:Choice>
              <mc:Fallback>
                <p:oleObj name="Equation" r:id="rId5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24200"/>
                        <a:ext cx="577850" cy="587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51564"/>
              </p:ext>
            </p:extLst>
          </p:nvPr>
        </p:nvGraphicFramePr>
        <p:xfrm>
          <a:off x="2133600" y="198120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4" name="Equation" r:id="rId7" imgW="203024" imgH="215713" progId="Equation.3">
                  <p:embed/>
                </p:oleObj>
              </mc:Choice>
              <mc:Fallback>
                <p:oleObj name="Equation" r:id="rId7" imgW="20302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81200"/>
                        <a:ext cx="53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46039"/>
              </p:ext>
            </p:extLst>
          </p:nvPr>
        </p:nvGraphicFramePr>
        <p:xfrm>
          <a:off x="5334000" y="373380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5" name="Equation" r:id="rId9" imgW="203024" imgH="215713" progId="Equation.3">
                  <p:embed/>
                </p:oleObj>
              </mc:Choice>
              <mc:Fallback>
                <p:oleObj name="Equation" r:id="rId9" imgW="20302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53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126892"/>
              </p:ext>
            </p:extLst>
          </p:nvPr>
        </p:nvGraphicFramePr>
        <p:xfrm>
          <a:off x="6019800" y="0"/>
          <a:ext cx="33528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6" name="Visio" r:id="rId11" imgW="3352680" imgH="4724280" progId="Visio.Drawing.11">
                  <p:embed/>
                </p:oleObj>
              </mc:Choice>
              <mc:Fallback>
                <p:oleObj name="Visio" r:id="rId11" imgW="3352680" imgH="47242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19800" y="0"/>
                        <a:ext cx="33528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8458200" y="1676400"/>
            <a:ext cx="4191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prstClr val="black"/>
                </a:solidFill>
              </a:rPr>
              <a:t>&gt;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2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220200" cy="6477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desired output voltage of the </a:t>
            </a:r>
            <a:r>
              <a:rPr lang="en-US" sz="2800" b="1" dirty="0">
                <a:solidFill>
                  <a:srgbClr val="00B050"/>
                </a:solidFill>
              </a:rPr>
              <a:t>three phase </a:t>
            </a:r>
            <a:r>
              <a:rPr lang="en-US" sz="2800" b="1" dirty="0" smtClean="0">
                <a:solidFill>
                  <a:srgbClr val="00B050"/>
                </a:solidFill>
              </a:rPr>
              <a:t>3level inverter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Desired output peak </a:t>
            </a:r>
            <a:r>
              <a:rPr lang="en-US" sz="2800" b="1" dirty="0">
                <a:solidFill>
                  <a:srgbClr val="00B050"/>
                </a:solidFill>
              </a:rPr>
              <a:t>magnitude is </a:t>
            </a:r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m</a:t>
            </a:r>
            <a:r>
              <a:rPr lang="en-US" sz="2800" b="1" baseline="30000" dirty="0">
                <a:solidFill>
                  <a:srgbClr val="00B050"/>
                </a:solidFill>
              </a:rPr>
              <a:t>*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desired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output frequency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is </a:t>
            </a:r>
            <a:r>
              <a:rPr lang="el-GR" sz="2800" b="1" dirty="0">
                <a:solidFill>
                  <a:schemeClr val="accent6">
                    <a:lumMod val="50000"/>
                  </a:schemeClr>
                </a:solidFill>
              </a:rPr>
              <a:t>ω</a:t>
            </a:r>
            <a:r>
              <a:rPr lang="en-US" sz="2800" b="1" baseline="30000" dirty="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US" sz="2800" b="1" dirty="0">
              <a:solidFill>
                <a:srgbClr val="00B0F0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00B0F0"/>
                </a:solidFill>
              </a:rPr>
              <a:t>This three phase system results in a reference space vector         of magnitude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m</a:t>
            </a:r>
            <a:r>
              <a:rPr lang="en-US" sz="2800" b="1" dirty="0" smtClean="0"/>
              <a:t>*</a:t>
            </a:r>
            <a:r>
              <a:rPr lang="en-US" sz="2800" b="1" dirty="0" smtClean="0">
                <a:solidFill>
                  <a:srgbClr val="00B0F0"/>
                </a:solidFill>
              </a:rPr>
              <a:t> that rotates with an angular velocity of</a:t>
            </a:r>
          </a:p>
          <a:p>
            <a:pPr algn="just"/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                                                                                                   </a:t>
            </a:r>
            <a:r>
              <a:rPr lang="el-GR" sz="2800" b="1" dirty="0" smtClean="0"/>
              <a:t>ω</a:t>
            </a:r>
            <a:r>
              <a:rPr lang="en-US" sz="2800" b="1" baseline="30000" dirty="0" smtClean="0"/>
              <a:t>*</a:t>
            </a:r>
            <a:r>
              <a:rPr lang="en-US" sz="2800" b="1" dirty="0" smtClean="0">
                <a:solidFill>
                  <a:srgbClr val="00B0F0"/>
                </a:solidFill>
              </a:rPr>
              <a:t>. </a:t>
            </a:r>
          </a:p>
          <a:p>
            <a:endParaRPr lang="en-US" sz="2800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343777"/>
              </p:ext>
            </p:extLst>
          </p:nvPr>
        </p:nvGraphicFramePr>
        <p:xfrm>
          <a:off x="990600" y="1143000"/>
          <a:ext cx="58197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quation" r:id="rId3" imgW="1663560" imgH="736560" progId="Equation.3">
                  <p:embed/>
                </p:oleObj>
              </mc:Choice>
              <mc:Fallback>
                <p:oleObj name="Equation" r:id="rId3" imgW="16635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5819775" cy="1981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31834"/>
              </p:ext>
            </p:extLst>
          </p:nvPr>
        </p:nvGraphicFramePr>
        <p:xfrm>
          <a:off x="0" y="5562600"/>
          <a:ext cx="54468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Equation" r:id="rId5" imgW="266400" imgH="241200" progId="Equation.3">
                  <p:embed/>
                </p:oleObj>
              </mc:Choice>
              <mc:Fallback>
                <p:oleObj name="Equation" r:id="rId5" imgW="266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62600"/>
                        <a:ext cx="544680" cy="585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806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98418"/>
            <a:ext cx="660510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Inverter switches are controlled between the nearest 3 vectors of the region in which the tip of the reference phasor </a:t>
            </a:r>
            <a:r>
              <a:rPr lang="en-US" sz="2400" b="1" dirty="0" smtClean="0">
                <a:solidFill>
                  <a:srgbClr val="00B050"/>
                </a:solidFill>
              </a:rPr>
              <a:t>lies.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05400" y="32004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9050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267405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46023" y="2089666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6191" y="3354987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22743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3850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0773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9273" y="4447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42484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79273" y="5257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45603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5257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0773" y="56016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38800" y="56016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82095" y="41953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62700" y="4447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73" y="523227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13418" y="42044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46023" y="4253161"/>
            <a:ext cx="266700" cy="242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14700" y="4267200"/>
            <a:ext cx="266700" cy="242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81450" y="4495800"/>
            <a:ext cx="266700" cy="242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74523" y="5257800"/>
            <a:ext cx="266700" cy="242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31723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90950" y="44445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41405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523227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0678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the reference voltage  </a:t>
            </a:r>
            <a:r>
              <a:rPr lang="en-US" sz="20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i="1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2000" b="1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sampling period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  V</a:t>
            </a:r>
            <a:r>
              <a:rPr lang="en-US" sz="20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    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×   interval allocated for state V</a:t>
            </a:r>
            <a:r>
              <a:rPr lang="en-US" sz="20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+   V</a:t>
            </a:r>
            <a:r>
              <a:rPr lang="en-US" sz="2000" b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×   </a:t>
            </a: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interval allocated </a:t>
            </a: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state V</a:t>
            </a:r>
            <a:r>
              <a:rPr lang="en-US" sz="2000" b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 	V</a:t>
            </a:r>
            <a:r>
              <a:rPr lang="en-US" sz="2000" b="1" baseline="-25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×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interval allocated for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 V</a:t>
            </a:r>
            <a:r>
              <a:rPr lang="en-US" sz="2000" b="1" baseline="-25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36" y="762000"/>
            <a:ext cx="6477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-3645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When 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ref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lies in </a:t>
            </a:r>
            <a:r>
              <a:rPr lang="en-US" sz="2400" b="1" dirty="0" smtClean="0">
                <a:solidFill>
                  <a:srgbClr val="C00000"/>
                </a:solidFill>
              </a:rPr>
              <a:t>region1</a:t>
            </a:r>
            <a:r>
              <a:rPr lang="en-US" sz="2400" b="1" dirty="0" smtClean="0">
                <a:solidFill>
                  <a:srgbClr val="00B050"/>
                </a:solidFill>
              </a:rPr>
              <a:t>, inverter state is shifted between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5866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based 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  volt-second balancing principle.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81546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Dwell Time Calculation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276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 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r>
              <a:rPr lang="en-US" sz="2400" b="1" dirty="0" smtClean="0">
                <a:solidFill>
                  <a:srgbClr val="00B050"/>
                </a:solidFill>
              </a:rPr>
              <a:t>, 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 </a:t>
            </a:r>
            <a:r>
              <a:rPr lang="en-US" sz="2400" b="1" dirty="0" smtClean="0">
                <a:solidFill>
                  <a:srgbClr val="00B050"/>
                </a:solidFill>
              </a:rPr>
              <a:t>and 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</a:rPr>
              <a:t>.  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991600" cy="6324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vector  </a:t>
            </a:r>
            <a:r>
              <a:rPr lang="en-US" sz="24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can be synthesized by three nearest stationary vectors.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When  </a:t>
            </a:r>
            <a:r>
              <a:rPr lang="en-US" sz="24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falls into region 2 of sector I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three nearest vectors are  </a:t>
            </a:r>
            <a:endParaRPr lang="en-US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are the</a:t>
            </a:r>
          </a:p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dwell times for 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and</a:t>
            </a:r>
          </a:p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respectively. </a:t>
            </a:r>
          </a:p>
          <a:p>
            <a:endParaRPr lang="en-US" sz="2400" b="1" i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b="1" baseline="-25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b="1" i="1" baseline="-25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25" y="1676400"/>
            <a:ext cx="478204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0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399" y="152401"/>
            <a:ext cx="8837883" cy="65514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magnitudes of voltage </a:t>
            </a:r>
            <a:r>
              <a:rPr lang="en-US" sz="2400" b="1" dirty="0">
                <a:solidFill>
                  <a:srgbClr val="C00000"/>
                </a:solidFill>
              </a:rPr>
              <a:t>vectors 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, 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, 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7</a:t>
            </a:r>
            <a:r>
              <a:rPr lang="en-US" sz="2400" b="1" dirty="0">
                <a:solidFill>
                  <a:srgbClr val="C00000"/>
                </a:solidFill>
              </a:rPr>
              <a:t>, and  </a:t>
            </a:r>
            <a:r>
              <a:rPr lang="en-US" sz="2400" b="1" i="1" dirty="0" err="1">
                <a:solidFill>
                  <a:srgbClr val="C0000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C00000"/>
                </a:solidFill>
              </a:rPr>
              <a:t>ref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are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i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b="1" i="1" baseline="-25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baseline="-25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baseline="-25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baseline="-25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baseline="-25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baseline="-25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baseline="-25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baseline="-25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baseline="-25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baseline="-25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baseline="-25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baseline="-25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baseline="-25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800" dirty="0"/>
          </a:p>
        </p:txBody>
      </p:sp>
      <p:pic>
        <p:nvPicPr>
          <p:cNvPr id="9" name="Picture 8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62000"/>
            <a:ext cx="4038600" cy="268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036465"/>
              </p:ext>
            </p:extLst>
          </p:nvPr>
        </p:nvGraphicFramePr>
        <p:xfrm>
          <a:off x="304800" y="723900"/>
          <a:ext cx="106679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9" name="Equation" r:id="rId4" imgW="571320" imgH="393480" progId="Equation.3">
                  <p:embed/>
                </p:oleObj>
              </mc:Choice>
              <mc:Fallback>
                <p:oleObj name="Equation" r:id="rId4" imgW="5713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723900"/>
                        <a:ext cx="1066799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41782"/>
              </p:ext>
            </p:extLst>
          </p:nvPr>
        </p:nvGraphicFramePr>
        <p:xfrm>
          <a:off x="381000" y="1610591"/>
          <a:ext cx="15890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Equation" r:id="rId6" imgW="850680" imgH="393480" progId="Equation.3">
                  <p:embed/>
                </p:oleObj>
              </mc:Choice>
              <mc:Fallback>
                <p:oleObj name="Equation" r:id="rId6" imgW="850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1610591"/>
                        <a:ext cx="1589088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900952"/>
              </p:ext>
            </p:extLst>
          </p:nvPr>
        </p:nvGraphicFramePr>
        <p:xfrm>
          <a:off x="2667000" y="914400"/>
          <a:ext cx="18272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Equation" r:id="rId8" imgW="977760" imgH="431640" progId="Equation.3">
                  <p:embed/>
                </p:oleObj>
              </mc:Choice>
              <mc:Fallback>
                <p:oleObj name="Equation" r:id="rId8" imgW="9777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914400"/>
                        <a:ext cx="1827212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26451"/>
              </p:ext>
            </p:extLst>
          </p:nvPr>
        </p:nvGraphicFramePr>
        <p:xfrm>
          <a:off x="3352800" y="1885950"/>
          <a:ext cx="1981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Equation" r:id="rId10" imgW="787320" imgH="266400" progId="Equation.3">
                  <p:embed/>
                </p:oleObj>
              </mc:Choice>
              <mc:Fallback>
                <p:oleObj name="Equation" r:id="rId10" imgW="78732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2800" y="1885950"/>
                        <a:ext cx="19812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44150"/>
              </p:ext>
            </p:extLst>
          </p:nvPr>
        </p:nvGraphicFramePr>
        <p:xfrm>
          <a:off x="457200" y="3962400"/>
          <a:ext cx="1365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12" imgW="545760" imgH="393480" progId="Equation.3">
                  <p:embed/>
                </p:oleObj>
              </mc:Choice>
              <mc:Fallback>
                <p:oleObj name="Equation" r:id="rId12" imgW="545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200" y="3962400"/>
                        <a:ext cx="13652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97684"/>
              </p:ext>
            </p:extLst>
          </p:nvPr>
        </p:nvGraphicFramePr>
        <p:xfrm>
          <a:off x="4267200" y="39624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4" name="Equation" r:id="rId14" imgW="812520" imgH="393480" progId="Equation.3">
                  <p:embed/>
                </p:oleObj>
              </mc:Choice>
              <mc:Fallback>
                <p:oleObj name="Equation" r:id="rId14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67200" y="3962400"/>
                        <a:ext cx="19050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46828"/>
              </p:ext>
            </p:extLst>
          </p:nvPr>
        </p:nvGraphicFramePr>
        <p:xfrm>
          <a:off x="1905000" y="3886200"/>
          <a:ext cx="217963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5" name="Equation" r:id="rId16" imgW="927000" imgH="431640" progId="Equation.3">
                  <p:embed/>
                </p:oleObj>
              </mc:Choice>
              <mc:Fallback>
                <p:oleObj name="Equation" r:id="rId16" imgW="9270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05000" y="3886200"/>
                        <a:ext cx="2179638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509611"/>
              </p:ext>
            </p:extLst>
          </p:nvPr>
        </p:nvGraphicFramePr>
        <p:xfrm>
          <a:off x="6354907" y="4038600"/>
          <a:ext cx="134129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6" name="Equation" r:id="rId18" imgW="545760" imgH="253800" progId="Equation.3">
                  <p:embed/>
                </p:oleObj>
              </mc:Choice>
              <mc:Fallback>
                <p:oleObj name="Equation" r:id="rId18" imgW="5457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54907" y="4038600"/>
                        <a:ext cx="1341293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37112"/>
              </p:ext>
            </p:extLst>
          </p:nvPr>
        </p:nvGraphicFramePr>
        <p:xfrm>
          <a:off x="381000" y="5181600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" name="Equation" r:id="rId20" imgW="545760" imgH="393480" progId="Equation.3">
                  <p:embed/>
                </p:oleObj>
              </mc:Choice>
              <mc:Fallback>
                <p:oleObj name="Equation" r:id="rId20" imgW="545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1000" y="5181600"/>
                        <a:ext cx="1371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63004"/>
              </p:ext>
            </p:extLst>
          </p:nvPr>
        </p:nvGraphicFramePr>
        <p:xfrm>
          <a:off x="1752600" y="5105400"/>
          <a:ext cx="35814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22" imgW="1676160" imgH="431640" progId="Equation.3">
                  <p:embed/>
                </p:oleObj>
              </mc:Choice>
              <mc:Fallback>
                <p:oleObj name="Equation" r:id="rId22" imgW="1676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52600" y="5105400"/>
                        <a:ext cx="3581400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160805"/>
              </p:ext>
            </p:extLst>
          </p:nvPr>
        </p:nvGraphicFramePr>
        <p:xfrm>
          <a:off x="5486400" y="5181600"/>
          <a:ext cx="365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24" imgW="1562040" imgH="393480" progId="Equation.3">
                  <p:embed/>
                </p:oleObj>
              </mc:Choice>
              <mc:Fallback>
                <p:oleObj name="Equation" r:id="rId24" imgW="15620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86400" y="5181600"/>
                        <a:ext cx="3657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650313"/>
              </p:ext>
            </p:extLst>
          </p:nvPr>
        </p:nvGraphicFramePr>
        <p:xfrm>
          <a:off x="3551238" y="6172200"/>
          <a:ext cx="33829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26" imgW="1422360" imgH="241200" progId="Equation.3">
                  <p:embed/>
                </p:oleObj>
              </mc:Choice>
              <mc:Fallback>
                <p:oleObj name="Equation" r:id="rId26" imgW="14223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51238" y="6172200"/>
                        <a:ext cx="3382962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9190" y="292677"/>
            <a:ext cx="8837883" cy="655146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Equating real and imaginary parts 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476206"/>
              </p:ext>
            </p:extLst>
          </p:nvPr>
        </p:nvGraphicFramePr>
        <p:xfrm>
          <a:off x="1828800" y="1752600"/>
          <a:ext cx="6102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7" name="Equation" r:id="rId3" imgW="2286000" imgH="431640" progId="Equation.3">
                  <p:embed/>
                </p:oleObj>
              </mc:Choice>
              <mc:Fallback>
                <p:oleObj name="Equation" r:id="rId3" imgW="22860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752600"/>
                        <a:ext cx="61023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134820"/>
              </p:ext>
            </p:extLst>
          </p:nvPr>
        </p:nvGraphicFramePr>
        <p:xfrm>
          <a:off x="466725" y="3733800"/>
          <a:ext cx="63071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8" name="Equation" r:id="rId5" imgW="2361960" imgH="469800" progId="Equation.3">
                  <p:embed/>
                </p:oleObj>
              </mc:Choice>
              <mc:Fallback>
                <p:oleObj name="Equation" r:id="rId5" imgW="236196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5" y="3733800"/>
                        <a:ext cx="6307138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81600"/>
            <a:ext cx="3276600" cy="57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221175"/>
              </p:ext>
            </p:extLst>
          </p:nvPr>
        </p:nvGraphicFramePr>
        <p:xfrm>
          <a:off x="457200" y="1143000"/>
          <a:ext cx="1981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9" name="Equation" r:id="rId8" imgW="888840" imgH="203040" progId="Equation.3">
                  <p:embed/>
                </p:oleObj>
              </mc:Choice>
              <mc:Fallback>
                <p:oleObj name="Equation" r:id="rId8" imgW="8888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1143000"/>
                        <a:ext cx="1981200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912927"/>
              </p:ext>
            </p:extLst>
          </p:nvPr>
        </p:nvGraphicFramePr>
        <p:xfrm>
          <a:off x="304800" y="2971800"/>
          <a:ext cx="2514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0" name="Equation" r:id="rId10" imgW="1117440" imgH="203040" progId="Equation.3">
                  <p:embed/>
                </p:oleObj>
              </mc:Choice>
              <mc:Fallback>
                <p:oleObj name="Equation" r:id="rId10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4800" y="2971800"/>
                        <a:ext cx="251460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885402"/>
              </p:ext>
            </p:extLst>
          </p:nvPr>
        </p:nvGraphicFramePr>
        <p:xfrm>
          <a:off x="5791200" y="5006977"/>
          <a:ext cx="2916237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" name="Equation" r:id="rId12" imgW="1091880" imgH="685800" progId="Equation.3">
                  <p:embed/>
                </p:oleObj>
              </mc:Choice>
              <mc:Fallback>
                <p:oleObj name="Equation" r:id="rId12" imgW="109188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91200" y="5006977"/>
                        <a:ext cx="2916237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2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248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		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Where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en-US" sz="2000" dirty="0" smtClean="0"/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maximum length of the reference vector 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V</a:t>
            </a:r>
            <a:r>
              <a:rPr lang="en-US" sz="2400" b="1" i="1" baseline="-25000" dirty="0" err="1" smtClean="0">
                <a:solidFill>
                  <a:srgbClr val="00B050"/>
                </a:solidFill>
              </a:rPr>
              <a:t>refmax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corresponds to </a:t>
            </a:r>
            <a:r>
              <a:rPr lang="en-US" sz="2400" b="1" dirty="0" smtClean="0">
                <a:solidFill>
                  <a:srgbClr val="00B050"/>
                </a:solidFill>
              </a:rPr>
              <a:t>the radius </a:t>
            </a:r>
            <a:r>
              <a:rPr lang="en-US" sz="2400" b="1" dirty="0">
                <a:solidFill>
                  <a:srgbClr val="00B050"/>
                </a:solidFill>
              </a:rPr>
              <a:t>of </a:t>
            </a:r>
            <a:r>
              <a:rPr lang="en-US" sz="2400" b="1" dirty="0" smtClean="0">
                <a:solidFill>
                  <a:srgbClr val="00B050"/>
                </a:solidFill>
              </a:rPr>
              <a:t>the largest </a:t>
            </a:r>
            <a:r>
              <a:rPr lang="en-US" sz="2400" b="1" dirty="0">
                <a:solidFill>
                  <a:srgbClr val="00B050"/>
                </a:solidFill>
              </a:rPr>
              <a:t>circle that can be inscribed within the </a:t>
            </a:r>
            <a:r>
              <a:rPr lang="en-US" sz="2400" b="1" dirty="0" smtClean="0">
                <a:solidFill>
                  <a:srgbClr val="00B050"/>
                </a:solidFill>
              </a:rPr>
              <a:t>hexagon.</a:t>
            </a:r>
          </a:p>
          <a:p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This is equal to the length </a:t>
            </a:r>
            <a:r>
              <a:rPr lang="en-US" sz="2400" b="1" dirty="0">
                <a:solidFill>
                  <a:srgbClr val="FFC000"/>
                </a:solidFill>
              </a:rPr>
              <a:t>of the medium voltage </a:t>
            </a:r>
            <a:r>
              <a:rPr lang="en-US" sz="2400" b="1" dirty="0" smtClean="0">
                <a:solidFill>
                  <a:srgbClr val="FFC000"/>
                </a:solidFill>
              </a:rPr>
              <a:t>vectors.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Range of m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</a:rPr>
              <a:t> is </a:t>
            </a:r>
          </a:p>
          <a:p>
            <a:endParaRPr lang="en-US" sz="2000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571999" cy="2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6393872"/>
            <a:ext cx="11525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2838450"/>
            <a:ext cx="14192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19983"/>
              </p:ext>
            </p:extLst>
          </p:nvPr>
        </p:nvGraphicFramePr>
        <p:xfrm>
          <a:off x="1762125" y="5198051"/>
          <a:ext cx="2057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Equation" r:id="rId6" imgW="939600" imgH="431640" progId="Equation.3">
                  <p:embed/>
                </p:oleObj>
              </mc:Choice>
              <mc:Fallback>
                <p:oleObj name="Equation" r:id="rId6" imgW="9396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2125" y="5198051"/>
                        <a:ext cx="20574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Grp="1"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54933"/>
            <a:ext cx="4643438" cy="360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297434"/>
              </p:ext>
            </p:extLst>
          </p:nvPr>
        </p:nvGraphicFramePr>
        <p:xfrm>
          <a:off x="5330247" y="5433001"/>
          <a:ext cx="1139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Equation" r:id="rId9" imgW="520560" imgH="241200" progId="Equation.3">
                  <p:embed/>
                </p:oleObj>
              </mc:Choice>
              <mc:Fallback>
                <p:oleObj name="Equation" r:id="rId9" imgW="520560" imgH="2412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0247" y="5433001"/>
                        <a:ext cx="11398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523932"/>
              </p:ext>
            </p:extLst>
          </p:nvPr>
        </p:nvGraphicFramePr>
        <p:xfrm>
          <a:off x="6527006" y="5218110"/>
          <a:ext cx="16668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Equation" r:id="rId11" imgW="761760" imgH="482400" progId="Equation.3">
                  <p:embed/>
                </p:oleObj>
              </mc:Choice>
              <mc:Fallback>
                <p:oleObj name="Equation" r:id="rId11" imgW="761760" imgH="4824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27006" y="5218110"/>
                        <a:ext cx="1666875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47815"/>
              </p:ext>
            </p:extLst>
          </p:nvPr>
        </p:nvGraphicFramePr>
        <p:xfrm>
          <a:off x="8715375" y="5594350"/>
          <a:ext cx="1952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Equation" r:id="rId13" imgW="88560" imgH="164880" progId="Equation.3">
                  <p:embed/>
                </p:oleObj>
              </mc:Choice>
              <mc:Fallback>
                <p:oleObj name="Equation" r:id="rId13" imgW="88560" imgH="1648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15375" y="5594350"/>
                        <a:ext cx="195263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7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Dwell time calculation for </a:t>
            </a:r>
            <a:r>
              <a:rPr lang="en-US" sz="3600" b="1" u="sng" dirty="0" err="1" smtClean="0">
                <a:solidFill>
                  <a:srgbClr val="C00000"/>
                </a:solidFill>
              </a:rPr>
              <a:t>V</a:t>
            </a:r>
            <a:r>
              <a:rPr lang="en-US" sz="3600" b="1" u="sng" baseline="-25000" dirty="0" err="1" smtClean="0">
                <a:solidFill>
                  <a:srgbClr val="C00000"/>
                </a:solidFill>
              </a:rPr>
              <a:t>ref</a:t>
            </a:r>
            <a:r>
              <a:rPr lang="en-US" sz="3600" b="1" u="sng" dirty="0" smtClean="0">
                <a:solidFill>
                  <a:srgbClr val="C00000"/>
                </a:solidFill>
              </a:rPr>
              <a:t> in sector I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9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067800" cy="6705600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Region 1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endParaRPr lang="en-US" dirty="0"/>
          </a:p>
          <a:p>
            <a:endParaRPr lang="en-US" dirty="0" smtClean="0"/>
          </a:p>
          <a:p>
            <a:r>
              <a:rPr lang="en-US" u="sng" dirty="0">
                <a:solidFill>
                  <a:srgbClr val="C00000"/>
                </a:solidFill>
              </a:rPr>
              <a:t>Region </a:t>
            </a:r>
            <a:r>
              <a:rPr lang="en-US" u="sng" dirty="0" smtClean="0">
                <a:solidFill>
                  <a:srgbClr val="C00000"/>
                </a:solidFill>
              </a:rPr>
              <a:t>2</a:t>
            </a:r>
            <a:endParaRPr lang="en-US" u="sng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>
                <a:solidFill>
                  <a:srgbClr val="C00000"/>
                </a:solidFill>
              </a:rPr>
              <a:t>Region </a:t>
            </a:r>
            <a:r>
              <a:rPr lang="en-US" u="sng" dirty="0" smtClean="0">
                <a:solidFill>
                  <a:srgbClr val="C00000"/>
                </a:solidFill>
              </a:rPr>
              <a:t>3</a:t>
            </a:r>
            <a:endParaRPr lang="en-US" u="sng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>
                <a:solidFill>
                  <a:srgbClr val="C00000"/>
                </a:solidFill>
              </a:rPr>
              <a:t>Region </a:t>
            </a:r>
            <a:r>
              <a:rPr lang="en-US" u="sng" dirty="0" smtClean="0">
                <a:solidFill>
                  <a:srgbClr val="C00000"/>
                </a:solidFill>
              </a:rPr>
              <a:t>4</a:t>
            </a:r>
            <a:endParaRPr lang="en-US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8118"/>
              </p:ext>
            </p:extLst>
          </p:nvPr>
        </p:nvGraphicFramePr>
        <p:xfrm>
          <a:off x="457200" y="2833687"/>
          <a:ext cx="45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" name="Equation" r:id="rId3" imgW="152280" imgH="241200" progId="Equation.3">
                  <p:embed/>
                </p:oleObj>
              </mc:Choice>
              <mc:Fallback>
                <p:oleObj name="Equation" r:id="rId3" imgW="152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833687"/>
                        <a:ext cx="4572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512256"/>
              </p:ext>
            </p:extLst>
          </p:nvPr>
        </p:nvGraphicFramePr>
        <p:xfrm>
          <a:off x="1809750" y="2819400"/>
          <a:ext cx="4953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" name="Equation" r:id="rId5" imgW="164880" imgH="253800" progId="Equation.3">
                  <p:embed/>
                </p:oleObj>
              </mc:Choice>
              <mc:Fallback>
                <p:oleObj name="Equation" r:id="rId5" imgW="1648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9750" y="2819400"/>
                        <a:ext cx="4953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800"/>
            <a:ext cx="4643438" cy="360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648837"/>
              </p:ext>
            </p:extLst>
          </p:nvPr>
        </p:nvGraphicFramePr>
        <p:xfrm>
          <a:off x="3124200" y="2847975"/>
          <a:ext cx="495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4" name="Equation" r:id="rId8" imgW="164880" imgH="241200" progId="Equation.3">
                  <p:embed/>
                </p:oleObj>
              </mc:Choice>
              <mc:Fallback>
                <p:oleObj name="Equation" r:id="rId8" imgW="1648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24200" y="2847975"/>
                        <a:ext cx="4953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483625"/>
              </p:ext>
            </p:extLst>
          </p:nvPr>
        </p:nvGraphicFramePr>
        <p:xfrm>
          <a:off x="1343025" y="923925"/>
          <a:ext cx="647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5" name="Equation" r:id="rId10" imgW="215640" imgH="266400" progId="Equation.3">
                  <p:embed/>
                </p:oleObj>
              </mc:Choice>
              <mc:Fallback>
                <p:oleObj name="Equation" r:id="rId10" imgW="2156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3025" y="923925"/>
                        <a:ext cx="6477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787642"/>
              </p:ext>
            </p:extLst>
          </p:nvPr>
        </p:nvGraphicFramePr>
        <p:xfrm>
          <a:off x="306532" y="865980"/>
          <a:ext cx="4953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6" name="Equation" r:id="rId12" imgW="164880" imgH="253800" progId="Equation.3">
                  <p:embed/>
                </p:oleObj>
              </mc:Choice>
              <mc:Fallback>
                <p:oleObj name="Equation" r:id="rId12" imgW="1648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6532" y="865980"/>
                        <a:ext cx="4953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805103"/>
              </p:ext>
            </p:extLst>
          </p:nvPr>
        </p:nvGraphicFramePr>
        <p:xfrm>
          <a:off x="2952750" y="992188"/>
          <a:ext cx="7239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" name="Equation" r:id="rId14" imgW="241200" imgH="266400" progId="Equation.3">
                  <p:embed/>
                </p:oleObj>
              </mc:Choice>
              <mc:Fallback>
                <p:oleObj name="Equation" r:id="rId14" imgW="2412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52750" y="992188"/>
                        <a:ext cx="72390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940487"/>
              </p:ext>
            </p:extLst>
          </p:nvPr>
        </p:nvGraphicFramePr>
        <p:xfrm>
          <a:off x="628650" y="4433887"/>
          <a:ext cx="45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" name="Equation" r:id="rId16" imgW="152280" imgH="241200" progId="Equation.3">
                  <p:embed/>
                </p:oleObj>
              </mc:Choice>
              <mc:Fallback>
                <p:oleObj name="Equation" r:id="rId16" imgW="152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4433887"/>
                        <a:ext cx="4572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86087"/>
              </p:ext>
            </p:extLst>
          </p:nvPr>
        </p:nvGraphicFramePr>
        <p:xfrm>
          <a:off x="1981200" y="4419600"/>
          <a:ext cx="4953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" name="Equation" r:id="rId17" imgW="164880" imgH="253800" progId="Equation.3">
                  <p:embed/>
                </p:oleObj>
              </mc:Choice>
              <mc:Fallback>
                <p:oleObj name="Equation" r:id="rId17" imgW="1648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81200" y="4419600"/>
                        <a:ext cx="4953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278478"/>
              </p:ext>
            </p:extLst>
          </p:nvPr>
        </p:nvGraphicFramePr>
        <p:xfrm>
          <a:off x="3238500" y="4433888"/>
          <a:ext cx="609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0" name="Equation" r:id="rId19" imgW="203040" imgH="253800" progId="Equation.3">
                  <p:embed/>
                </p:oleObj>
              </mc:Choice>
              <mc:Fallback>
                <p:oleObj name="Equation" r:id="rId19" imgW="2030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38500" y="4433888"/>
                        <a:ext cx="6096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55496"/>
              </p:ext>
            </p:extLst>
          </p:nvPr>
        </p:nvGraphicFramePr>
        <p:xfrm>
          <a:off x="419100" y="6172200"/>
          <a:ext cx="495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1" name="Equation" r:id="rId21" imgW="164880" imgH="241200" progId="Equation.3">
                  <p:embed/>
                </p:oleObj>
              </mc:Choice>
              <mc:Fallback>
                <p:oleObj name="Equation" r:id="rId21" imgW="1648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9100" y="6172200"/>
                        <a:ext cx="4953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86087"/>
              </p:ext>
            </p:extLst>
          </p:nvPr>
        </p:nvGraphicFramePr>
        <p:xfrm>
          <a:off x="1790700" y="6157912"/>
          <a:ext cx="4953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" name="Equation" r:id="rId23" imgW="164880" imgH="253800" progId="Equation.3">
                  <p:embed/>
                </p:oleObj>
              </mc:Choice>
              <mc:Fallback>
                <p:oleObj name="Equation" r:id="rId23" imgW="1648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90700" y="6157912"/>
                        <a:ext cx="4953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705097"/>
              </p:ext>
            </p:extLst>
          </p:nvPr>
        </p:nvGraphicFramePr>
        <p:xfrm>
          <a:off x="3048000" y="6186488"/>
          <a:ext cx="609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3" name="Equation" r:id="rId24" imgW="203040" imgH="241200" progId="Equation.3">
                  <p:embed/>
                </p:oleObj>
              </mc:Choice>
              <mc:Fallback>
                <p:oleObj name="Equation" r:id="rId24" imgW="203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048000" y="6186488"/>
                        <a:ext cx="6096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57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625" y="76200"/>
            <a:ext cx="9144000" cy="639762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C00000"/>
                </a:solidFill>
              </a:rPr>
              <a:t>Relationship Between </a:t>
            </a:r>
            <a:r>
              <a:rPr lang="en-US" sz="3200" b="1" u="sng" dirty="0" err="1" smtClean="0">
                <a:solidFill>
                  <a:srgbClr val="C00000"/>
                </a:solidFill>
              </a:rPr>
              <a:t>V</a:t>
            </a:r>
            <a:r>
              <a:rPr lang="en-US" sz="3200" b="1" u="sng" baseline="-25000" dirty="0" err="1" smtClean="0">
                <a:solidFill>
                  <a:srgbClr val="C00000"/>
                </a:solidFill>
              </a:rPr>
              <a:t>ref</a:t>
            </a:r>
            <a:r>
              <a:rPr lang="en-US" sz="3200" b="1" u="sng" dirty="0" smtClean="0">
                <a:solidFill>
                  <a:srgbClr val="C00000"/>
                </a:solidFill>
              </a:rPr>
              <a:t> Location and</a:t>
            </a:r>
            <a:r>
              <a:rPr lang="en-US" sz="3200" b="1" u="sng" dirty="0">
                <a:solidFill>
                  <a:srgbClr val="C00000"/>
                </a:solidFill>
              </a:rPr>
              <a:t> </a:t>
            </a:r>
            <a:r>
              <a:rPr lang="en-US" sz="3200" b="1" u="sng" dirty="0" smtClean="0">
                <a:solidFill>
                  <a:srgbClr val="C00000"/>
                </a:solidFill>
              </a:rPr>
              <a:t>Dwell </a:t>
            </a:r>
            <a:r>
              <a:rPr lang="en-US" sz="3200" b="1" u="sng" dirty="0">
                <a:solidFill>
                  <a:srgbClr val="C00000"/>
                </a:solidFill>
              </a:rPr>
              <a:t>Times</a:t>
            </a:r>
            <a:endParaRPr lang="en-US" sz="32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86199"/>
            <a:ext cx="9067800" cy="312420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When  </a:t>
            </a:r>
            <a:r>
              <a:rPr lang="en-US" sz="2400" b="1" i="1" dirty="0" err="1">
                <a:solidFill>
                  <a:srgbClr val="C0000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C00000"/>
                </a:solidFill>
              </a:rPr>
              <a:t>ref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moves towards  </a:t>
            </a:r>
            <a:r>
              <a:rPr lang="en-US" sz="2400" b="1" i="1" dirty="0" smtClean="0">
                <a:solidFill>
                  <a:srgbClr val="C0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, longer will be the dwell </a:t>
            </a:r>
            <a:r>
              <a:rPr lang="en-US" sz="2400" b="1" dirty="0">
                <a:solidFill>
                  <a:srgbClr val="C00000"/>
                </a:solidFill>
              </a:rPr>
              <a:t>time for 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endParaRPr lang="en-US" sz="2400" b="1" baseline="-25000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When  </a:t>
            </a:r>
            <a:r>
              <a:rPr lang="en-US" sz="2400" b="1" i="1" dirty="0" err="1">
                <a:solidFill>
                  <a:srgbClr val="00B05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00B050"/>
                </a:solidFill>
              </a:rPr>
              <a:t>ref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coincide with </a:t>
            </a:r>
            <a:r>
              <a:rPr lang="en-US" sz="2400" b="1" i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dwell time </a:t>
            </a:r>
            <a:r>
              <a:rPr lang="en-US" sz="2400" b="1" i="1" dirty="0" err="1">
                <a:solidFill>
                  <a:srgbClr val="00B050"/>
                </a:solidFill>
              </a:rPr>
              <a:t>T</a:t>
            </a:r>
            <a:r>
              <a:rPr lang="en-US" sz="2400" b="1" i="1" baseline="-25000" dirty="0" err="1">
                <a:solidFill>
                  <a:srgbClr val="00B050"/>
                </a:solidFill>
              </a:rPr>
              <a:t>c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for  </a:t>
            </a:r>
            <a:r>
              <a:rPr lang="en-US" sz="2400" b="1" i="1" dirty="0">
                <a:solidFill>
                  <a:srgbClr val="00B050"/>
                </a:solidFill>
              </a:rPr>
              <a:t>V</a:t>
            </a:r>
            <a:r>
              <a:rPr lang="en-US" sz="2400" b="1" baseline="-25000" dirty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is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</a:t>
            </a:r>
            <a:r>
              <a:rPr lang="en-US" sz="2400" b="1" i="1" baseline="-25000" dirty="0" err="1" smtClean="0">
                <a:solidFill>
                  <a:srgbClr val="00B050"/>
                </a:solidFill>
              </a:rPr>
              <a:t>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400" b="1" i="1" dirty="0" smtClean="0">
                <a:solidFill>
                  <a:srgbClr val="0070C0"/>
                </a:solidFill>
              </a:rPr>
              <a:t>T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a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and </a:t>
            </a:r>
            <a:r>
              <a:rPr lang="en-US" sz="2400" b="1" i="1" dirty="0">
                <a:solidFill>
                  <a:srgbClr val="0070C0"/>
                </a:solidFill>
              </a:rPr>
              <a:t>T</a:t>
            </a:r>
            <a:r>
              <a:rPr lang="en-US" sz="2400" b="1" i="1" baseline="-25000" dirty="0">
                <a:solidFill>
                  <a:srgbClr val="0070C0"/>
                </a:solidFill>
              </a:rPr>
              <a:t>b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for 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baseline="-25000" dirty="0">
                <a:solidFill>
                  <a:srgbClr val="0070C0"/>
                </a:solidFill>
              </a:rPr>
              <a:t>14</a:t>
            </a:r>
            <a:r>
              <a:rPr lang="en-US" sz="2400" b="1" dirty="0">
                <a:solidFill>
                  <a:srgbClr val="0070C0"/>
                </a:solidFill>
              </a:rPr>
              <a:t> and 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baseline="-25000" dirty="0">
                <a:solidFill>
                  <a:srgbClr val="0070C0"/>
                </a:solidFill>
              </a:rPr>
              <a:t>7</a:t>
            </a:r>
            <a:r>
              <a:rPr lang="en-US" sz="2400" b="1" dirty="0">
                <a:solidFill>
                  <a:srgbClr val="0070C0"/>
                </a:solidFill>
              </a:rPr>
              <a:t> diminish to zero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02" y="533400"/>
            <a:ext cx="446029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6982" y="838200"/>
            <a:ext cx="9067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00B050"/>
                </a:solidFill>
              </a:rPr>
              <a:t> Assume that the head of 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V</a:t>
            </a:r>
            <a:r>
              <a:rPr lang="en-US" sz="2400" b="1" i="1" baseline="-25000" dirty="0" err="1" smtClean="0">
                <a:solidFill>
                  <a:srgbClr val="00B050"/>
                </a:solidFill>
              </a:rPr>
              <a:t>ref</a:t>
            </a:r>
            <a:r>
              <a:rPr lang="en-US" sz="2400" b="1" i="1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points to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the center </a:t>
            </a:r>
            <a:r>
              <a:rPr lang="en-US" sz="2400" b="1" i="1" dirty="0" smtClean="0">
                <a:solidFill>
                  <a:srgbClr val="00B050"/>
                </a:solidFill>
              </a:rPr>
              <a:t>Q </a:t>
            </a:r>
            <a:r>
              <a:rPr lang="en-US" sz="2400" b="1" dirty="0" smtClean="0">
                <a:solidFill>
                  <a:srgbClr val="00B050"/>
                </a:solidFill>
              </a:rPr>
              <a:t>of region 4,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" y="1807569"/>
            <a:ext cx="9067800" cy="85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0070C0"/>
                </a:solidFill>
              </a:rPr>
              <a:t>Distances </a:t>
            </a:r>
            <a:r>
              <a:rPr lang="en-US" sz="2400" b="1" dirty="0">
                <a:solidFill>
                  <a:srgbClr val="0070C0"/>
                </a:solidFill>
              </a:rPr>
              <a:t>from Q to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, 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, and 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2">
                    <a:lumMod val="50000"/>
                  </a:schemeClr>
                </a:solidFill>
              </a:rPr>
              <a:t>14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are </a:t>
            </a:r>
            <a:r>
              <a:rPr lang="en-US" sz="2400" b="1" dirty="0">
                <a:solidFill>
                  <a:srgbClr val="0070C0"/>
                </a:solidFill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same.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982" y="2514600"/>
            <a:ext cx="9067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The dwell times for these vectors </a:t>
            </a: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should be identical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25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763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rgbClr val="00B050"/>
                </a:solidFill>
              </a:rPr>
              <a:t>Five </a:t>
            </a:r>
            <a:r>
              <a:rPr lang="en-US" sz="2800" b="1" u="sng" dirty="0">
                <a:solidFill>
                  <a:srgbClr val="00B050"/>
                </a:solidFill>
              </a:rPr>
              <a:t>level Diode Clamped Inverter</a:t>
            </a:r>
            <a:endParaRPr lang="en-US" sz="2800" u="sng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Voltage across each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capacitor is 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d</a:t>
            </a:r>
            <a:r>
              <a:rPr lang="en-US" b="1" dirty="0" smtClean="0">
                <a:solidFill>
                  <a:srgbClr val="0070C0"/>
                </a:solidFill>
              </a:rPr>
              <a:t>/4.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Voltage stress on each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device is limited to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d</a:t>
            </a:r>
            <a:r>
              <a:rPr lang="en-US" b="1" dirty="0">
                <a:solidFill>
                  <a:srgbClr val="00B050"/>
                </a:solidFill>
              </a:rPr>
              <a:t>/4.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321536"/>
              </p:ext>
            </p:extLst>
          </p:nvPr>
        </p:nvGraphicFramePr>
        <p:xfrm>
          <a:off x="4114800" y="152400"/>
          <a:ext cx="480060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6" name="Visio" r:id="rId3" imgW="2038114" imgH="3975740" progId="Visio.Drawing.11">
                  <p:embed/>
                </p:oleObj>
              </mc:Choice>
              <mc:Fallback>
                <p:oleObj name="Visio" r:id="rId3" imgW="2038114" imgH="39757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400"/>
                        <a:ext cx="4800600" cy="624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969624" y="2819400"/>
            <a:ext cx="4191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prstClr val="black"/>
                </a:solidFill>
              </a:rPr>
              <a:t>&gt;</a:t>
            </a:r>
            <a:endParaRPr 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98308"/>
              </p:ext>
            </p:extLst>
          </p:nvPr>
        </p:nvGraphicFramePr>
        <p:xfrm>
          <a:off x="381000" y="533400"/>
          <a:ext cx="4038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7" name="Visio" r:id="rId5" imgW="1689925" imgH="1140968" progId="Visio.Drawing.11">
                  <p:embed/>
                </p:oleObj>
              </mc:Choice>
              <mc:Fallback>
                <p:oleObj name="Visio" r:id="rId5" imgW="1689925" imgH="114096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533400"/>
                        <a:ext cx="40386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06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781800"/>
          </a:xfrm>
        </p:spPr>
        <p:txBody>
          <a:bodyPr>
            <a:normAutofit lnSpcReduction="10000"/>
          </a:bodyPr>
          <a:lstStyle/>
          <a:p>
            <a:pPr algn="just"/>
            <a:endParaRPr lang="en-US" b="1" u="sng" dirty="0" smtClean="0">
              <a:solidFill>
                <a:srgbClr val="C00000"/>
              </a:solidFill>
            </a:endParaRPr>
          </a:p>
          <a:p>
            <a:pPr algn="just"/>
            <a:endParaRPr lang="en-US" b="1" u="sng" dirty="0" smtClean="0">
              <a:solidFill>
                <a:srgbClr val="C00000"/>
              </a:solidFill>
            </a:endParaRPr>
          </a:p>
          <a:p>
            <a:pPr algn="just"/>
            <a:endParaRPr lang="en-US" b="1" u="sng" dirty="0" smtClean="0">
              <a:solidFill>
                <a:srgbClr val="C00000"/>
              </a:solidFill>
            </a:endParaRPr>
          </a:p>
          <a:p>
            <a:pPr algn="just"/>
            <a:endParaRPr lang="en-US" b="1" u="sng" dirty="0">
              <a:solidFill>
                <a:srgbClr val="C00000"/>
              </a:solidFill>
            </a:endParaRPr>
          </a:p>
          <a:p>
            <a:pPr algn="just"/>
            <a:endParaRPr lang="en-US" b="1" u="sng" dirty="0" smtClean="0">
              <a:solidFill>
                <a:srgbClr val="C00000"/>
              </a:solidFill>
            </a:endParaRPr>
          </a:p>
          <a:p>
            <a:pPr algn="just"/>
            <a:endParaRPr lang="en-US" b="1" u="sng" dirty="0">
              <a:solidFill>
                <a:srgbClr val="C00000"/>
              </a:solidFill>
            </a:endParaRPr>
          </a:p>
          <a:p>
            <a:pPr algn="just"/>
            <a:endParaRPr lang="en-US" b="1" dirty="0" smtClean="0">
              <a:solidFill>
                <a:srgbClr val="0070C0"/>
              </a:solidFill>
            </a:endParaRPr>
          </a:p>
          <a:p>
            <a:pPr algn="just"/>
            <a:endParaRPr lang="en-US" b="1" dirty="0">
              <a:solidFill>
                <a:srgbClr val="0070C0"/>
              </a:solidFill>
            </a:endParaRPr>
          </a:p>
          <a:p>
            <a:pPr algn="just"/>
            <a:endParaRPr lang="en-US" b="1" dirty="0" smtClean="0">
              <a:solidFill>
                <a:srgbClr val="0070C0"/>
              </a:solidFill>
            </a:endParaRPr>
          </a:p>
          <a:p>
            <a:pPr algn="just"/>
            <a:endParaRPr lang="en-US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It depends </a:t>
            </a:r>
            <a:r>
              <a:rPr lang="en-US" b="1" dirty="0">
                <a:solidFill>
                  <a:srgbClr val="0070C0"/>
                </a:solidFill>
              </a:rPr>
              <a:t>on the switching state </a:t>
            </a:r>
            <a:r>
              <a:rPr lang="en-US" b="1" dirty="0" smtClean="0">
                <a:solidFill>
                  <a:srgbClr val="0070C0"/>
                </a:solidFill>
              </a:rPr>
              <a:t>of </a:t>
            </a:r>
            <a:r>
              <a:rPr lang="en-US" b="1" dirty="0">
                <a:solidFill>
                  <a:srgbClr val="0070C0"/>
                </a:solidFill>
              </a:rPr>
              <a:t>the NPC inverter. 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-30171"/>
            <a:ext cx="4621990" cy="300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691" y="0"/>
            <a:ext cx="462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 neutral point </a:t>
            </a:r>
            <a:r>
              <a:rPr lang="en-US" sz="2400" b="1" u="sng" dirty="0" smtClean="0">
                <a:solidFill>
                  <a:srgbClr val="C00000"/>
                </a:solidFill>
              </a:rPr>
              <a:t>voltage </a:t>
            </a:r>
            <a:r>
              <a:rPr lang="en-US" sz="2400" b="1" i="1" u="sng" dirty="0" err="1" smtClean="0">
                <a:solidFill>
                  <a:srgbClr val="C00000"/>
                </a:solidFill>
              </a:rPr>
              <a:t>v</a:t>
            </a:r>
            <a:r>
              <a:rPr lang="en-US" sz="2400" b="1" i="1" u="sng" baseline="-25000" dirty="0" err="1" smtClean="0">
                <a:solidFill>
                  <a:srgbClr val="C00000"/>
                </a:solidFill>
              </a:rPr>
              <a:t>Z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862700"/>
            <a:ext cx="832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B050"/>
                </a:solidFill>
              </a:rPr>
              <a:t>voltage between the neutral point </a:t>
            </a:r>
            <a:r>
              <a:rPr lang="en-US" sz="2400" b="1" i="1" dirty="0">
                <a:solidFill>
                  <a:srgbClr val="00B050"/>
                </a:solidFill>
              </a:rPr>
              <a:t>Z </a:t>
            </a:r>
            <a:r>
              <a:rPr lang="en-US" sz="2400" b="1" dirty="0">
                <a:solidFill>
                  <a:srgbClr val="00B050"/>
                </a:solidFill>
              </a:rPr>
              <a:t>and the negative  dc bus </a:t>
            </a:r>
            <a:r>
              <a:rPr lang="en-US" sz="2400" b="1" dirty="0">
                <a:solidFill>
                  <a:srgbClr val="0070C0"/>
                </a:solidFill>
              </a:rPr>
              <a:t>is defined as </a:t>
            </a:r>
            <a:r>
              <a:rPr lang="en-US" sz="2400" b="1" dirty="0">
                <a:solidFill>
                  <a:srgbClr val="C00000"/>
                </a:solidFill>
              </a:rPr>
              <a:t>neutral point voltage </a:t>
            </a:r>
            <a:r>
              <a:rPr lang="en-US" sz="2400" b="1" i="1" dirty="0" err="1">
                <a:solidFill>
                  <a:srgbClr val="C0000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C00000"/>
                </a:solidFill>
              </a:rPr>
              <a:t>Z</a:t>
            </a:r>
            <a:r>
              <a:rPr lang="en-US" sz="2400" b="1" i="1" u="sng" baseline="-25000" dirty="0">
                <a:solidFill>
                  <a:srgbClr val="C00000"/>
                </a:solidFill>
              </a:rPr>
              <a:t> .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131208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7030A0"/>
                </a:solidFill>
              </a:rPr>
              <a:t>Voltage across C</a:t>
            </a:r>
            <a:r>
              <a:rPr lang="en-US" sz="2400" b="1" baseline="-25000" dirty="0">
                <a:solidFill>
                  <a:srgbClr val="7030A0"/>
                </a:solidFill>
              </a:rPr>
              <a:t>d1</a:t>
            </a:r>
            <a:r>
              <a:rPr lang="en-US" sz="2400" b="1" dirty="0">
                <a:solidFill>
                  <a:srgbClr val="7030A0"/>
                </a:solidFill>
              </a:rPr>
              <a:t> and C</a:t>
            </a:r>
            <a:r>
              <a:rPr lang="en-US" sz="2400" b="1" baseline="-25000" dirty="0">
                <a:solidFill>
                  <a:srgbClr val="7030A0"/>
                </a:solidFill>
              </a:rPr>
              <a:t>d2</a:t>
            </a:r>
            <a:r>
              <a:rPr lang="en-US" sz="2400" b="1" dirty="0">
                <a:solidFill>
                  <a:srgbClr val="7030A0"/>
                </a:solidFill>
              </a:rPr>
              <a:t> should be equal and exactly </a:t>
            </a:r>
            <a:r>
              <a:rPr lang="en-US" sz="2400" b="1" dirty="0" err="1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>
                <a:solidFill>
                  <a:srgbClr val="7030A0"/>
                </a:solidFill>
              </a:rPr>
              <a:t>d</a:t>
            </a:r>
            <a:r>
              <a:rPr lang="en-US" sz="2400" b="1" dirty="0">
                <a:solidFill>
                  <a:srgbClr val="7030A0"/>
                </a:solidFill>
              </a:rPr>
              <a:t>/2.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0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81" y="1679058"/>
            <a:ext cx="4643438" cy="360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16847631">
            <a:off x="6184061" y="1360564"/>
            <a:ext cx="1119278" cy="174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80118" y="3066180"/>
            <a:ext cx="914400" cy="4136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344" y="585927"/>
            <a:ext cx="6049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Switching sequence is selected after considering the following factors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6927" y="3545488"/>
            <a:ext cx="5770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 dirty="0" smtClean="0">
                <a:solidFill>
                  <a:srgbClr val="7030A0"/>
                </a:solidFill>
              </a:rPr>
              <a:t>Transition from one sector or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	 region	to the next should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 involve no or 	minimum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switching.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5710664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3.	Neutral point voltage deviation 	should be minimum.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880" y="124262"/>
            <a:ext cx="496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Design of Switching sequence</a:t>
            </a:r>
            <a:endParaRPr lang="en-IN" b="1" u="sng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162" y="1713694"/>
            <a:ext cx="4643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1.	Transition from one 	switching state to the 	next 	should involve only two 	switches in the same leg. 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 rot="1098690" flipH="1">
            <a:off x="7246330" y="2259096"/>
            <a:ext cx="117009" cy="1271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7118853" y="2819400"/>
            <a:ext cx="449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15200" y="2362200"/>
            <a:ext cx="27270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18629" y="2272903"/>
            <a:ext cx="329971" cy="2199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553200"/>
          </a:xfrm>
        </p:spPr>
        <p:txBody>
          <a:bodyPr>
            <a:normAutofit/>
          </a:bodyPr>
          <a:lstStyle/>
          <a:p>
            <a:pPr algn="just"/>
            <a:endParaRPr lang="en-US" b="1" u="sng" dirty="0" smtClean="0">
              <a:solidFill>
                <a:srgbClr val="C00000"/>
              </a:solidFill>
            </a:endParaRPr>
          </a:p>
          <a:p>
            <a:pPr algn="just"/>
            <a:endParaRPr lang="en-US" b="1" u="sng" dirty="0">
              <a:solidFill>
                <a:srgbClr val="C00000"/>
              </a:solidFill>
            </a:endParaRPr>
          </a:p>
          <a:p>
            <a:pPr algn="just"/>
            <a:endParaRPr lang="en-US" b="1" u="sng" dirty="0" smtClean="0">
              <a:solidFill>
                <a:srgbClr val="C00000"/>
              </a:solidFill>
            </a:endParaRPr>
          </a:p>
          <a:p>
            <a:pPr algn="just"/>
            <a:endParaRPr lang="en-US" b="1" u="sng" dirty="0">
              <a:solidFill>
                <a:srgbClr val="C00000"/>
              </a:solidFill>
            </a:endParaRPr>
          </a:p>
          <a:p>
            <a:pPr algn="just"/>
            <a:endParaRPr lang="en-US" b="1" u="sng" dirty="0" smtClean="0">
              <a:solidFill>
                <a:srgbClr val="C00000"/>
              </a:solidFill>
            </a:endParaRPr>
          </a:p>
          <a:p>
            <a:pPr algn="just"/>
            <a:endParaRPr lang="en-US" b="1" u="sng" dirty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Assume that the inverter is in motoring mode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 algn="just"/>
            <a:r>
              <a:rPr lang="en-US" b="1" dirty="0" smtClean="0">
                <a:solidFill>
                  <a:schemeClr val="accent4"/>
                </a:solidFill>
              </a:rPr>
              <a:t>Power flows from dc source to load.  </a:t>
            </a:r>
            <a:endParaRPr lang="en-US" b="1" dirty="0">
              <a:solidFill>
                <a:schemeClr val="accent4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-76200"/>
            <a:ext cx="551410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7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91600" cy="6629400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>
                <a:solidFill>
                  <a:srgbClr val="C00000"/>
                </a:solidFill>
              </a:rPr>
              <a:t>Effect of Switching States on Neutral-Point Voltage Deviation.</a:t>
            </a:r>
          </a:p>
          <a:p>
            <a:r>
              <a:rPr lang="en-US" dirty="0"/>
              <a:t> </a:t>
            </a:r>
            <a:r>
              <a:rPr lang="en-US" sz="2800" b="1" u="sng" dirty="0">
                <a:solidFill>
                  <a:srgbClr val="00B050"/>
                </a:solidFill>
              </a:rPr>
              <a:t>zero vector  </a:t>
            </a:r>
            <a:r>
              <a:rPr lang="en-US" sz="2800" b="1" u="sng" dirty="0" smtClean="0">
                <a:solidFill>
                  <a:srgbClr val="00B050"/>
                </a:solidFill>
              </a:rPr>
              <a:t>state </a:t>
            </a:r>
            <a:r>
              <a:rPr lang="en-US" sz="2800" b="1" i="1" u="sng" dirty="0" smtClean="0">
                <a:solidFill>
                  <a:srgbClr val="00B050"/>
                </a:solidFill>
              </a:rPr>
              <a:t>V</a:t>
            </a:r>
            <a:r>
              <a:rPr lang="en-US" sz="2800" b="1" u="sng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b="1" u="sng" dirty="0" smtClean="0">
                <a:solidFill>
                  <a:srgbClr val="00B050"/>
                </a:solidFill>
              </a:rPr>
              <a:t> </a:t>
            </a:r>
            <a:r>
              <a:rPr lang="en-US" sz="2800" b="1" u="sng" dirty="0">
                <a:solidFill>
                  <a:srgbClr val="00B050"/>
                </a:solidFill>
              </a:rPr>
              <a:t>[PPP] </a:t>
            </a:r>
            <a:endParaRPr lang="en-US" sz="2800" b="1" u="sng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inverter </a:t>
            </a:r>
            <a:r>
              <a:rPr lang="en-US" sz="2800" b="1" dirty="0">
                <a:solidFill>
                  <a:srgbClr val="00B0F0"/>
                </a:solidFill>
              </a:rPr>
              <a:t>terminals A, B, and C </a:t>
            </a:r>
            <a:r>
              <a:rPr lang="en-US" sz="2800" b="1" dirty="0" smtClean="0">
                <a:solidFill>
                  <a:srgbClr val="00B0F0"/>
                </a:solidFill>
              </a:rPr>
              <a:t>are 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connected to </a:t>
            </a:r>
            <a:r>
              <a:rPr lang="en-US" sz="2800" b="1" dirty="0">
                <a:solidFill>
                  <a:srgbClr val="00B0F0"/>
                </a:solidFill>
              </a:rPr>
              <a:t>the positive dc bus.</a:t>
            </a:r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neutral point </a:t>
            </a: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</a:rPr>
              <a:t>Z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is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left</a:t>
            </a:r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unconnected.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This </a:t>
            </a:r>
            <a:r>
              <a:rPr lang="en-US" sz="2400" b="1" dirty="0">
                <a:solidFill>
                  <a:srgbClr val="00B0F0"/>
                </a:solidFill>
              </a:rPr>
              <a:t>switching state </a:t>
            </a:r>
            <a:r>
              <a:rPr lang="en-US" sz="2400" b="1" dirty="0" smtClean="0">
                <a:solidFill>
                  <a:srgbClr val="00B0F0"/>
                </a:solidFill>
              </a:rPr>
              <a:t>does </a:t>
            </a:r>
            <a:r>
              <a:rPr lang="en-US" sz="2400" b="1" dirty="0">
                <a:solidFill>
                  <a:srgbClr val="00B0F0"/>
                </a:solidFill>
              </a:rPr>
              <a:t>not affect </a:t>
            </a:r>
            <a:r>
              <a:rPr lang="en-US" sz="2400" b="1" i="1" dirty="0" err="1">
                <a:solidFill>
                  <a:srgbClr val="00B0F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00B0F0"/>
                </a:solidFill>
              </a:rPr>
              <a:t>Z</a:t>
            </a:r>
            <a:r>
              <a:rPr lang="en-US" sz="2400" b="1" dirty="0">
                <a:solidFill>
                  <a:srgbClr val="00B0F0"/>
                </a:solidFill>
              </a:rPr>
              <a:t>.</a:t>
            </a: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other </a:t>
            </a:r>
            <a:r>
              <a:rPr lang="en-US" sz="2800" b="1" dirty="0">
                <a:solidFill>
                  <a:srgbClr val="00B050"/>
                </a:solidFill>
              </a:rPr>
              <a:t>two zero </a:t>
            </a:r>
            <a:r>
              <a:rPr lang="en-US" sz="2800" b="1" dirty="0" smtClean="0">
                <a:solidFill>
                  <a:srgbClr val="00B050"/>
                </a:solidFill>
              </a:rPr>
              <a:t>switching </a:t>
            </a:r>
            <a:r>
              <a:rPr lang="en-US" sz="2800" b="1" dirty="0">
                <a:solidFill>
                  <a:srgbClr val="00B050"/>
                </a:solidFill>
              </a:rPr>
              <a:t>states</a:t>
            </a:r>
            <a:r>
              <a:rPr lang="en-US" sz="2800" b="1" dirty="0" smtClean="0">
                <a:solidFill>
                  <a:srgbClr val="00B050"/>
                </a:solidFill>
              </a:rPr>
              <a:t>,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[OOO] and [NNN</a:t>
            </a:r>
            <a:r>
              <a:rPr lang="en-US" sz="2800" b="1" dirty="0" smtClean="0">
                <a:solidFill>
                  <a:srgbClr val="00B050"/>
                </a:solidFill>
              </a:rPr>
              <a:t>] also 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do not cause </a:t>
            </a:r>
            <a:r>
              <a:rPr lang="en-US" sz="2800" b="1" i="1" dirty="0" err="1">
                <a:solidFill>
                  <a:srgbClr val="00B050"/>
                </a:solidFill>
              </a:rPr>
              <a:t>v</a:t>
            </a:r>
            <a:r>
              <a:rPr lang="en-US" sz="2800" b="1" i="1" baseline="-25000" dirty="0" err="1">
                <a:solidFill>
                  <a:srgbClr val="00B050"/>
                </a:solidFill>
              </a:rPr>
              <a:t>Z</a:t>
            </a:r>
            <a:r>
              <a:rPr lang="en-US" sz="2800" b="1" i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to </a:t>
            </a:r>
            <a:r>
              <a:rPr lang="en-US" sz="2800" b="1" dirty="0" smtClean="0">
                <a:solidFill>
                  <a:srgbClr val="00B050"/>
                </a:solidFill>
              </a:rPr>
              <a:t>shift.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91" y="685800"/>
            <a:ext cx="330430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91" y="4129087"/>
            <a:ext cx="27717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5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91600" cy="6629400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 smtClean="0">
                <a:solidFill>
                  <a:srgbClr val="00B050"/>
                </a:solidFill>
              </a:rPr>
              <a:t>Effect of </a:t>
            </a:r>
            <a:r>
              <a:rPr lang="en-US" sz="2800" b="1" u="sng" dirty="0" smtClean="0">
                <a:solidFill>
                  <a:srgbClr val="C00000"/>
                </a:solidFill>
              </a:rPr>
              <a:t>Positive small </a:t>
            </a:r>
            <a:r>
              <a:rPr lang="en-US" sz="2800" b="1" u="sng" dirty="0">
                <a:solidFill>
                  <a:srgbClr val="C00000"/>
                </a:solidFill>
              </a:rPr>
              <a:t>vector  </a:t>
            </a:r>
            <a:r>
              <a:rPr lang="en-US" sz="2800" b="1" u="sng" dirty="0" smtClean="0">
                <a:solidFill>
                  <a:srgbClr val="00B050"/>
                </a:solidFill>
              </a:rPr>
              <a:t>state on </a:t>
            </a:r>
            <a:r>
              <a:rPr lang="en-US" sz="2800" b="1" u="sng" dirty="0" err="1" smtClean="0">
                <a:solidFill>
                  <a:srgbClr val="00B050"/>
                </a:solidFill>
              </a:rPr>
              <a:t>V</a:t>
            </a:r>
            <a:r>
              <a:rPr lang="en-US" sz="2800" b="1" u="sng" baseline="-25000" dirty="0" err="1" smtClean="0">
                <a:solidFill>
                  <a:srgbClr val="00B050"/>
                </a:solidFill>
              </a:rPr>
              <a:t>z</a:t>
            </a:r>
            <a:endParaRPr lang="en-US" sz="2800" b="1" u="sng" baseline="-25000" dirty="0" smtClean="0">
              <a:solidFill>
                <a:srgbClr val="00B050"/>
              </a:solidFill>
            </a:endParaRPr>
          </a:p>
          <a:p>
            <a:pPr algn="just"/>
            <a:r>
              <a:rPr lang="en-US" sz="2800" b="1" i="1" u="sng" dirty="0" smtClean="0">
                <a:solidFill>
                  <a:srgbClr val="7030A0"/>
                </a:solidFill>
              </a:rPr>
              <a:t>V</a:t>
            </a:r>
            <a:r>
              <a:rPr lang="en-US" sz="2800" b="1" u="sng" baseline="-25000" dirty="0" smtClean="0">
                <a:solidFill>
                  <a:srgbClr val="7030A0"/>
                </a:solidFill>
              </a:rPr>
              <a:t>1</a:t>
            </a:r>
            <a:r>
              <a:rPr lang="en-US" sz="2800" b="1" u="sng" dirty="0" smtClean="0">
                <a:solidFill>
                  <a:srgbClr val="7030A0"/>
                </a:solidFill>
              </a:rPr>
              <a:t> </a:t>
            </a:r>
            <a:r>
              <a:rPr lang="en-US" sz="2800" b="1" u="sng" dirty="0">
                <a:solidFill>
                  <a:srgbClr val="7030A0"/>
                </a:solidFill>
              </a:rPr>
              <a:t>[</a:t>
            </a:r>
            <a:r>
              <a:rPr lang="en-US" sz="2800" b="1" u="sng" dirty="0" smtClean="0">
                <a:solidFill>
                  <a:srgbClr val="7030A0"/>
                </a:solidFill>
              </a:rPr>
              <a:t>POO] 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terminal A is connected  to </a:t>
            </a:r>
            <a:r>
              <a:rPr lang="en-US" sz="2800" b="1" dirty="0">
                <a:solidFill>
                  <a:srgbClr val="00B0F0"/>
                </a:solidFill>
              </a:rPr>
              <a:t>the 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positive </a:t>
            </a:r>
            <a:r>
              <a:rPr lang="en-US" sz="2800" b="1" dirty="0">
                <a:solidFill>
                  <a:srgbClr val="00B0F0"/>
                </a:solidFill>
              </a:rPr>
              <a:t>dc bus</a:t>
            </a:r>
            <a:r>
              <a:rPr lang="en-US" sz="2800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B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and C are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connected to Z.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u="sng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423949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3352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638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neutral current </a:t>
            </a:r>
            <a:r>
              <a:rPr lang="en-US" sz="2800" b="1" i="1" dirty="0" err="1">
                <a:solidFill>
                  <a:srgbClr val="C00000"/>
                </a:solidFill>
              </a:rPr>
              <a:t>i</a:t>
            </a:r>
            <a:r>
              <a:rPr lang="en-US" sz="2800" b="1" i="1" baseline="-25000" dirty="0" err="1">
                <a:solidFill>
                  <a:srgbClr val="C00000"/>
                </a:solidFill>
              </a:rPr>
              <a:t>Z</a:t>
            </a:r>
            <a:r>
              <a:rPr lang="en-US" sz="2800" b="1" i="1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flows into </a:t>
            </a:r>
            <a:r>
              <a:rPr lang="en-US" sz="2800" b="1" i="1" dirty="0">
                <a:solidFill>
                  <a:srgbClr val="C00000"/>
                </a:solidFill>
              </a:rPr>
              <a:t>Z</a:t>
            </a:r>
            <a:r>
              <a:rPr lang="en-US" sz="2800" b="1" dirty="0">
                <a:solidFill>
                  <a:srgbClr val="C00000"/>
                </a:solidFill>
              </a:rPr>
              <a:t>, causing </a:t>
            </a:r>
            <a:r>
              <a:rPr lang="en-US" sz="2800" b="1" i="1" u="sng" dirty="0" err="1">
                <a:solidFill>
                  <a:srgbClr val="00B050"/>
                </a:solidFill>
              </a:rPr>
              <a:t>v</a:t>
            </a:r>
            <a:r>
              <a:rPr lang="en-US" sz="2800" b="1" i="1" u="sng" baseline="-25000" dirty="0" err="1">
                <a:solidFill>
                  <a:srgbClr val="00B050"/>
                </a:solidFill>
              </a:rPr>
              <a:t>Z</a:t>
            </a:r>
            <a:r>
              <a:rPr lang="en-US" sz="2800" b="1" i="1" u="sng" baseline="-25000" dirty="0">
                <a:solidFill>
                  <a:srgbClr val="00B050"/>
                </a:solidFill>
              </a:rPr>
              <a:t> </a:t>
            </a:r>
            <a:r>
              <a:rPr lang="en-US" sz="2800" b="1" u="sng" dirty="0">
                <a:solidFill>
                  <a:srgbClr val="00B050"/>
                </a:solidFill>
              </a:rPr>
              <a:t>to </a:t>
            </a:r>
            <a:r>
              <a:rPr lang="en-US" sz="2800" b="1" u="sng" dirty="0" smtClean="0">
                <a:solidFill>
                  <a:srgbClr val="00B050"/>
                </a:solidFill>
              </a:rPr>
              <a:t>increase.</a:t>
            </a:r>
            <a:endParaRPr lang="en-US" sz="28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91600" cy="6629400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>
                <a:solidFill>
                  <a:srgbClr val="00B050"/>
                </a:solidFill>
              </a:rPr>
              <a:t>Effect of </a:t>
            </a:r>
            <a:r>
              <a:rPr lang="en-US" sz="2800" b="1" u="sng" dirty="0" smtClean="0">
                <a:solidFill>
                  <a:srgbClr val="C00000"/>
                </a:solidFill>
              </a:rPr>
              <a:t>Negative small </a:t>
            </a:r>
            <a:r>
              <a:rPr lang="en-US" sz="2800" b="1" u="sng" dirty="0">
                <a:solidFill>
                  <a:srgbClr val="C00000"/>
                </a:solidFill>
              </a:rPr>
              <a:t>vector  </a:t>
            </a:r>
            <a:r>
              <a:rPr lang="en-US" sz="2800" b="1" u="sng" dirty="0">
                <a:solidFill>
                  <a:srgbClr val="00B050"/>
                </a:solidFill>
              </a:rPr>
              <a:t>state on </a:t>
            </a:r>
            <a:r>
              <a:rPr lang="en-US" sz="2800" b="1" u="sng" dirty="0" err="1" smtClean="0">
                <a:solidFill>
                  <a:srgbClr val="00B050"/>
                </a:solidFill>
              </a:rPr>
              <a:t>V</a:t>
            </a:r>
            <a:r>
              <a:rPr lang="en-US" sz="2800" b="1" u="sng" baseline="-25000" dirty="0" err="1" smtClean="0">
                <a:solidFill>
                  <a:srgbClr val="00B050"/>
                </a:solidFill>
              </a:rPr>
              <a:t>z</a:t>
            </a:r>
            <a:endParaRPr lang="en-US" sz="2800" b="1" u="sng" dirty="0" smtClean="0">
              <a:solidFill>
                <a:srgbClr val="00B050"/>
              </a:solidFill>
            </a:endParaRPr>
          </a:p>
          <a:p>
            <a:pPr algn="just"/>
            <a:r>
              <a:rPr lang="en-US" sz="2800" b="1" i="1" u="sng" dirty="0" smtClean="0">
                <a:solidFill>
                  <a:srgbClr val="7030A0"/>
                </a:solidFill>
              </a:rPr>
              <a:t>V</a:t>
            </a:r>
            <a:r>
              <a:rPr lang="en-US" sz="2800" b="1" u="sng" baseline="-25000" dirty="0" smtClean="0">
                <a:solidFill>
                  <a:srgbClr val="7030A0"/>
                </a:solidFill>
              </a:rPr>
              <a:t>1</a:t>
            </a:r>
            <a:r>
              <a:rPr lang="en-US" sz="2800" b="1" u="sng" dirty="0" smtClean="0">
                <a:solidFill>
                  <a:srgbClr val="7030A0"/>
                </a:solidFill>
              </a:rPr>
              <a:t> [ONN] 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inverter </a:t>
            </a:r>
            <a:r>
              <a:rPr lang="en-US" sz="2800" b="1" dirty="0">
                <a:solidFill>
                  <a:srgbClr val="00B0F0"/>
                </a:solidFill>
              </a:rPr>
              <a:t>terminals </a:t>
            </a:r>
            <a:r>
              <a:rPr lang="en-US" sz="2800" b="1" dirty="0" smtClean="0">
                <a:solidFill>
                  <a:srgbClr val="00B0F0"/>
                </a:solidFill>
              </a:rPr>
              <a:t>A is connected to Z.  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and C are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connected to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egative dc bus.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u="sng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95893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6388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neutral current </a:t>
            </a:r>
            <a:r>
              <a:rPr lang="en-US" sz="2800" b="1" i="1" dirty="0" err="1">
                <a:solidFill>
                  <a:srgbClr val="C00000"/>
                </a:solidFill>
              </a:rPr>
              <a:t>i</a:t>
            </a:r>
            <a:r>
              <a:rPr lang="en-US" sz="2800" b="1" i="1" baseline="-25000" dirty="0" err="1">
                <a:solidFill>
                  <a:srgbClr val="C00000"/>
                </a:solidFill>
              </a:rPr>
              <a:t>Z</a:t>
            </a:r>
            <a:r>
              <a:rPr lang="en-US" sz="2800" b="1" i="1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flows </a:t>
            </a:r>
            <a:r>
              <a:rPr lang="en-US" sz="2800" b="1" dirty="0" smtClean="0">
                <a:solidFill>
                  <a:srgbClr val="C00000"/>
                </a:solidFill>
              </a:rPr>
              <a:t>out of </a:t>
            </a:r>
            <a:r>
              <a:rPr lang="en-US" sz="2800" b="1" i="1" dirty="0" smtClean="0">
                <a:solidFill>
                  <a:srgbClr val="C00000"/>
                </a:solidFill>
              </a:rPr>
              <a:t>Z</a:t>
            </a:r>
            <a:r>
              <a:rPr lang="en-US" sz="2800" b="1" dirty="0">
                <a:solidFill>
                  <a:srgbClr val="C00000"/>
                </a:solidFill>
              </a:rPr>
              <a:t>, causing </a:t>
            </a:r>
            <a:r>
              <a:rPr lang="en-US" sz="2800" b="1" i="1" u="sng" dirty="0" err="1">
                <a:solidFill>
                  <a:srgbClr val="00B050"/>
                </a:solidFill>
              </a:rPr>
              <a:t>v</a:t>
            </a:r>
            <a:r>
              <a:rPr lang="en-US" sz="2800" b="1" i="1" u="sng" baseline="-25000" dirty="0" err="1">
                <a:solidFill>
                  <a:srgbClr val="00B050"/>
                </a:solidFill>
              </a:rPr>
              <a:t>Z</a:t>
            </a:r>
            <a:r>
              <a:rPr lang="en-US" sz="2800" b="1" i="1" u="sng" baseline="-25000" dirty="0">
                <a:solidFill>
                  <a:srgbClr val="00B050"/>
                </a:solidFill>
              </a:rPr>
              <a:t> </a:t>
            </a:r>
            <a:r>
              <a:rPr lang="en-US" sz="2800" b="1" u="sng" dirty="0">
                <a:solidFill>
                  <a:srgbClr val="00B050"/>
                </a:solidFill>
              </a:rPr>
              <a:t>to </a:t>
            </a:r>
            <a:r>
              <a:rPr lang="en-US" sz="2800" b="1" u="sng" dirty="0" smtClean="0">
                <a:solidFill>
                  <a:srgbClr val="00B050"/>
                </a:solidFill>
              </a:rPr>
              <a:t>decrease.</a:t>
            </a:r>
            <a:endParaRPr lang="en-US" sz="2800" b="1" u="sng" dirty="0">
              <a:solidFill>
                <a:srgbClr val="00B05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5631"/>
            <a:ext cx="3505200" cy="285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5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91600" cy="6629400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>
                <a:solidFill>
                  <a:srgbClr val="00B050"/>
                </a:solidFill>
              </a:rPr>
              <a:t>Effect of </a:t>
            </a:r>
            <a:r>
              <a:rPr lang="en-US" sz="2800" b="1" u="sng" dirty="0">
                <a:solidFill>
                  <a:srgbClr val="C00000"/>
                </a:solidFill>
              </a:rPr>
              <a:t>Medium </a:t>
            </a:r>
            <a:r>
              <a:rPr lang="en-US" sz="2800" b="1" u="sng" dirty="0" smtClean="0">
                <a:solidFill>
                  <a:srgbClr val="C00000"/>
                </a:solidFill>
              </a:rPr>
              <a:t>vector  </a:t>
            </a:r>
            <a:r>
              <a:rPr lang="en-US" sz="2800" b="1" u="sng" dirty="0" smtClean="0">
                <a:solidFill>
                  <a:srgbClr val="00B050"/>
                </a:solidFill>
              </a:rPr>
              <a:t>state </a:t>
            </a:r>
          </a:p>
          <a:p>
            <a:pPr algn="just"/>
            <a:r>
              <a:rPr lang="en-US" sz="2800" b="1" i="1" u="sng" dirty="0" smtClean="0">
                <a:solidFill>
                  <a:srgbClr val="7030A0"/>
                </a:solidFill>
              </a:rPr>
              <a:t>V</a:t>
            </a:r>
            <a:r>
              <a:rPr lang="en-US" sz="2800" b="1" u="sng" baseline="-25000" dirty="0" smtClean="0">
                <a:solidFill>
                  <a:srgbClr val="7030A0"/>
                </a:solidFill>
              </a:rPr>
              <a:t>7</a:t>
            </a:r>
            <a:r>
              <a:rPr lang="en-US" sz="2800" b="1" u="sng" dirty="0" smtClean="0">
                <a:solidFill>
                  <a:srgbClr val="7030A0"/>
                </a:solidFill>
              </a:rPr>
              <a:t> </a:t>
            </a:r>
            <a:r>
              <a:rPr lang="en-US" sz="2800" b="1" u="sng" dirty="0">
                <a:solidFill>
                  <a:srgbClr val="7030A0"/>
                </a:solidFill>
              </a:rPr>
              <a:t>[</a:t>
            </a:r>
            <a:r>
              <a:rPr lang="en-US" sz="2800" b="1" u="sng" dirty="0" smtClean="0">
                <a:solidFill>
                  <a:srgbClr val="7030A0"/>
                </a:solidFill>
              </a:rPr>
              <a:t>PON] 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terminals A is connected to the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</a:rPr>
              <a:t>positive dc bus</a:t>
            </a:r>
            <a:r>
              <a:rPr lang="en-US" sz="2800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B is </a:t>
            </a:r>
            <a:r>
              <a:rPr lang="en-US" sz="2800" b="1" dirty="0">
                <a:solidFill>
                  <a:srgbClr val="00B050"/>
                </a:solidFill>
              </a:rPr>
              <a:t>connected to Z.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is connected to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N.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u="sng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-62345"/>
            <a:ext cx="423949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638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Depending on the inverter operating conditions, the neutral-point voltage </a:t>
            </a:r>
            <a:r>
              <a:rPr lang="en-US" sz="2800" b="1" i="1" u="sng" dirty="0" err="1">
                <a:solidFill>
                  <a:srgbClr val="00B050"/>
                </a:solidFill>
              </a:rPr>
              <a:t>v</a:t>
            </a:r>
            <a:r>
              <a:rPr lang="en-US" sz="2800" b="1" i="1" u="sng" baseline="-25000" dirty="0" err="1">
                <a:solidFill>
                  <a:srgbClr val="00B050"/>
                </a:solidFill>
              </a:rPr>
              <a:t>Z</a:t>
            </a:r>
            <a:r>
              <a:rPr lang="en-US" sz="2800" b="1" i="1" u="sng" dirty="0">
                <a:solidFill>
                  <a:srgbClr val="00B050"/>
                </a:solidFill>
              </a:rPr>
              <a:t> </a:t>
            </a:r>
            <a:r>
              <a:rPr lang="en-US" sz="2800" b="1" u="sng" dirty="0">
                <a:solidFill>
                  <a:srgbClr val="00B050"/>
                </a:solidFill>
              </a:rPr>
              <a:t>may rise or drop</a:t>
            </a:r>
            <a:r>
              <a:rPr lang="en-US" sz="2800" b="1" u="sng" dirty="0" smtClean="0">
                <a:solidFill>
                  <a:srgbClr val="00B050"/>
                </a:solidFill>
              </a:rPr>
              <a:t>.</a:t>
            </a:r>
            <a:endParaRPr lang="en-US" sz="2800" b="1" u="sng" dirty="0">
              <a:solidFill>
                <a:srgbClr val="00B05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68781"/>
            <a:ext cx="3352800" cy="257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5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91600" cy="6629400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>
                <a:solidFill>
                  <a:srgbClr val="00B050"/>
                </a:solidFill>
              </a:rPr>
              <a:t>Effect of </a:t>
            </a:r>
            <a:r>
              <a:rPr lang="en-US" sz="2800" b="1" u="sng" dirty="0">
                <a:solidFill>
                  <a:srgbClr val="C00000"/>
                </a:solidFill>
              </a:rPr>
              <a:t>Large </a:t>
            </a:r>
            <a:r>
              <a:rPr lang="en-US" sz="2800" b="1" u="sng" dirty="0" smtClean="0">
                <a:solidFill>
                  <a:srgbClr val="C00000"/>
                </a:solidFill>
              </a:rPr>
              <a:t>vector  </a:t>
            </a:r>
            <a:r>
              <a:rPr lang="en-US" sz="2800" b="1" u="sng" dirty="0" smtClean="0">
                <a:solidFill>
                  <a:srgbClr val="00B050"/>
                </a:solidFill>
              </a:rPr>
              <a:t>state </a:t>
            </a:r>
          </a:p>
          <a:p>
            <a:pPr algn="just"/>
            <a:r>
              <a:rPr lang="en-US" sz="2800" b="1" i="1" u="sng" dirty="0" smtClean="0">
                <a:solidFill>
                  <a:srgbClr val="7030A0"/>
                </a:solidFill>
              </a:rPr>
              <a:t>V</a:t>
            </a:r>
            <a:r>
              <a:rPr lang="en-US" sz="2800" b="1" u="sng" baseline="-25000" dirty="0" smtClean="0">
                <a:solidFill>
                  <a:srgbClr val="7030A0"/>
                </a:solidFill>
              </a:rPr>
              <a:t>13</a:t>
            </a:r>
            <a:r>
              <a:rPr lang="en-US" sz="2800" b="1" u="sng" dirty="0" smtClean="0">
                <a:solidFill>
                  <a:srgbClr val="7030A0"/>
                </a:solidFill>
              </a:rPr>
              <a:t> </a:t>
            </a:r>
            <a:r>
              <a:rPr lang="en-US" sz="2800" b="1" u="sng" dirty="0">
                <a:solidFill>
                  <a:srgbClr val="7030A0"/>
                </a:solidFill>
              </a:rPr>
              <a:t>[</a:t>
            </a:r>
            <a:r>
              <a:rPr lang="en-US" sz="2800" b="1" u="sng" dirty="0" smtClean="0">
                <a:solidFill>
                  <a:srgbClr val="7030A0"/>
                </a:solidFill>
              </a:rPr>
              <a:t>PNN] 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terminals A is connected to the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</a:rPr>
              <a:t>positive dc bus</a:t>
            </a:r>
            <a:r>
              <a:rPr lang="en-US" sz="2800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B and C are </a:t>
            </a:r>
            <a:r>
              <a:rPr lang="en-US" sz="2800" b="1" dirty="0">
                <a:solidFill>
                  <a:srgbClr val="7030A0"/>
                </a:solidFill>
              </a:rPr>
              <a:t>connected to </a:t>
            </a:r>
            <a:r>
              <a:rPr lang="en-US" sz="2800" b="1" dirty="0" smtClean="0">
                <a:solidFill>
                  <a:srgbClr val="7030A0"/>
                </a:solidFill>
              </a:rPr>
              <a:t>N.</a:t>
            </a:r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u="sng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-20782"/>
            <a:ext cx="423949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638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Z is left </a:t>
            </a:r>
            <a:r>
              <a:rPr lang="en-US" sz="2800" b="1" dirty="0" smtClean="0">
                <a:solidFill>
                  <a:srgbClr val="C00000"/>
                </a:solidFill>
              </a:rPr>
              <a:t>unconnected.  Hence,  </a:t>
            </a:r>
            <a:r>
              <a:rPr lang="en-US" sz="2800" b="1" dirty="0">
                <a:solidFill>
                  <a:srgbClr val="C00000"/>
                </a:solidFill>
              </a:rPr>
              <a:t>neutral-point voltage </a:t>
            </a:r>
            <a:r>
              <a:rPr lang="en-US" sz="2800" b="1" i="1" dirty="0" err="1">
                <a:solidFill>
                  <a:srgbClr val="00B050"/>
                </a:solidFill>
              </a:rPr>
              <a:t>v</a:t>
            </a:r>
            <a:r>
              <a:rPr lang="en-US" sz="2800" b="1" i="1" baseline="-25000" dirty="0" err="1">
                <a:solidFill>
                  <a:srgbClr val="00B050"/>
                </a:solidFill>
              </a:rPr>
              <a:t>Z</a:t>
            </a:r>
            <a:r>
              <a:rPr lang="en-US" sz="2800" b="1" i="1" dirty="0">
                <a:solidFill>
                  <a:srgbClr val="00B050"/>
                </a:solidFill>
              </a:rPr>
              <a:t> </a:t>
            </a:r>
            <a:r>
              <a:rPr lang="en-US" sz="2800" b="1" i="1" dirty="0" smtClean="0">
                <a:solidFill>
                  <a:srgbClr val="00B050"/>
                </a:solidFill>
              </a:rPr>
              <a:t>is not affected</a:t>
            </a:r>
            <a:r>
              <a:rPr lang="en-US" sz="2800" b="1" dirty="0" smtClean="0">
                <a:solidFill>
                  <a:srgbClr val="00B050"/>
                </a:solidFill>
              </a:rPr>
              <a:t>.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7668"/>
            <a:ext cx="4114800" cy="282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8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477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It can be summarized that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Zero </a:t>
            </a:r>
            <a:r>
              <a:rPr lang="en-US" b="1" dirty="0" smtClean="0">
                <a:solidFill>
                  <a:srgbClr val="00B050"/>
                </a:solidFill>
              </a:rPr>
              <a:t>vectors  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do not  </a:t>
            </a:r>
            <a:r>
              <a:rPr lang="en-US" b="1" dirty="0">
                <a:solidFill>
                  <a:srgbClr val="00B050"/>
                </a:solidFill>
              </a:rPr>
              <a:t>affect the neutral point voltage </a:t>
            </a:r>
            <a:r>
              <a:rPr lang="en-US" b="1" i="1" dirty="0" err="1">
                <a:solidFill>
                  <a:srgbClr val="00B050"/>
                </a:solidFill>
              </a:rPr>
              <a:t>v</a:t>
            </a:r>
            <a:r>
              <a:rPr lang="en-US" b="1" i="1" baseline="-25000" dirty="0" err="1">
                <a:solidFill>
                  <a:srgbClr val="00B050"/>
                </a:solidFill>
              </a:rPr>
              <a:t>Z</a:t>
            </a:r>
            <a:r>
              <a:rPr lang="en-US" b="1" dirty="0">
                <a:solidFill>
                  <a:srgbClr val="00B050"/>
                </a:solidFill>
              </a:rPr>
              <a:t>. 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Small vectors  </a:t>
            </a:r>
            <a:r>
              <a:rPr lang="en-US" b="1" i="1" dirty="0">
                <a:solidFill>
                  <a:srgbClr val="7030A0"/>
                </a:solidFill>
              </a:rPr>
              <a:t>V</a:t>
            </a:r>
            <a:r>
              <a:rPr lang="en-US" b="1" baseline="-25000" dirty="0">
                <a:solidFill>
                  <a:srgbClr val="7030A0"/>
                </a:solidFill>
              </a:rPr>
              <a:t>1</a:t>
            </a:r>
            <a:r>
              <a:rPr lang="en-US" b="1" dirty="0">
                <a:solidFill>
                  <a:srgbClr val="7030A0"/>
                </a:solidFill>
              </a:rPr>
              <a:t> to  </a:t>
            </a:r>
            <a:r>
              <a:rPr lang="en-US" b="1" i="1" dirty="0">
                <a:solidFill>
                  <a:srgbClr val="7030A0"/>
                </a:solidFill>
              </a:rPr>
              <a:t>V</a:t>
            </a:r>
            <a:r>
              <a:rPr lang="en-US" b="1" baseline="-25000" dirty="0">
                <a:solidFill>
                  <a:srgbClr val="7030A0"/>
                </a:solidFill>
              </a:rPr>
              <a:t>6</a:t>
            </a:r>
            <a:r>
              <a:rPr lang="en-US" b="1" dirty="0">
                <a:solidFill>
                  <a:srgbClr val="7030A0"/>
                </a:solidFill>
              </a:rPr>
              <a:t> have </a:t>
            </a:r>
            <a:r>
              <a:rPr lang="en-US" b="1" dirty="0" smtClean="0">
                <a:solidFill>
                  <a:srgbClr val="7030A0"/>
                </a:solidFill>
              </a:rPr>
              <a:t>influence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i="1" dirty="0" err="1">
                <a:solidFill>
                  <a:srgbClr val="7030A0"/>
                </a:solidFill>
              </a:rPr>
              <a:t>v</a:t>
            </a:r>
            <a:r>
              <a:rPr lang="en-US" b="1" i="1" baseline="-25000" dirty="0" err="1">
                <a:solidFill>
                  <a:srgbClr val="7030A0"/>
                </a:solidFill>
              </a:rPr>
              <a:t>Z</a:t>
            </a:r>
            <a:r>
              <a:rPr lang="en-US" b="1" dirty="0">
                <a:solidFill>
                  <a:srgbClr val="7030A0"/>
                </a:solidFill>
              </a:rPr>
              <a:t>.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      P-type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small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vectors make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b="1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increase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 marL="457200" lvl="1" indent="0">
              <a:buNone/>
            </a:pPr>
            <a:r>
              <a:rPr lang="en-US" b="1" dirty="0" smtClean="0"/>
              <a:t>            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N-type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small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vectors cause </a:t>
            </a:r>
            <a:r>
              <a:rPr lang="en-US" b="1" i="1" dirty="0" err="1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b="1" i="1" baseline="-25000" dirty="0" err="1">
                <a:solidFill>
                  <a:schemeClr val="accent5">
                    <a:lumMod val="50000"/>
                  </a:schemeClr>
                </a:solidFill>
              </a:rPr>
              <a:t>Z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to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decrease.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 Medium vectors  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7</a:t>
            </a:r>
            <a:r>
              <a:rPr lang="en-US" b="1" dirty="0">
                <a:solidFill>
                  <a:srgbClr val="00B050"/>
                </a:solidFill>
              </a:rPr>
              <a:t> to  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12</a:t>
            </a:r>
            <a:r>
              <a:rPr lang="en-US" b="1" dirty="0">
                <a:solidFill>
                  <a:srgbClr val="00B050"/>
                </a:solidFill>
              </a:rPr>
              <a:t> also affect </a:t>
            </a:r>
            <a:r>
              <a:rPr lang="en-US" b="1" i="1" dirty="0" err="1">
                <a:solidFill>
                  <a:srgbClr val="00B050"/>
                </a:solidFill>
              </a:rPr>
              <a:t>v</a:t>
            </a:r>
            <a:r>
              <a:rPr lang="en-US" b="1" i="1" baseline="-25000" dirty="0" err="1">
                <a:solidFill>
                  <a:srgbClr val="00B050"/>
                </a:solidFill>
              </a:rPr>
              <a:t>Z</a:t>
            </a:r>
            <a:r>
              <a:rPr lang="en-US" b="1" dirty="0">
                <a:solidFill>
                  <a:srgbClr val="00B050"/>
                </a:solidFill>
              </a:rPr>
              <a:t>, but the direction of voltage deviation is undefined.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C000"/>
                </a:solidFill>
              </a:rPr>
              <a:t> </a:t>
            </a:r>
            <a:endParaRPr lang="en-US" b="1" dirty="0" smtClean="0">
              <a:solidFill>
                <a:srgbClr val="FFC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C000"/>
                </a:solidFill>
              </a:rPr>
              <a:t>The </a:t>
            </a:r>
            <a:r>
              <a:rPr lang="en-US" b="1" dirty="0">
                <a:solidFill>
                  <a:srgbClr val="FFC000"/>
                </a:solidFill>
              </a:rPr>
              <a:t>large vectors  </a:t>
            </a:r>
            <a:r>
              <a:rPr lang="en-US" b="1" i="1" dirty="0">
                <a:solidFill>
                  <a:srgbClr val="FFC000"/>
                </a:solidFill>
              </a:rPr>
              <a:t>V</a:t>
            </a:r>
            <a:r>
              <a:rPr lang="en-US" b="1" baseline="-25000" dirty="0">
                <a:solidFill>
                  <a:srgbClr val="FFC000"/>
                </a:solidFill>
              </a:rPr>
              <a:t>13</a:t>
            </a:r>
            <a:r>
              <a:rPr lang="en-US" b="1" dirty="0">
                <a:solidFill>
                  <a:srgbClr val="FFC000"/>
                </a:solidFill>
              </a:rPr>
              <a:t> to  </a:t>
            </a:r>
            <a:r>
              <a:rPr lang="en-US" b="1" i="1" dirty="0">
                <a:solidFill>
                  <a:srgbClr val="FFC000"/>
                </a:solidFill>
              </a:rPr>
              <a:t>V</a:t>
            </a:r>
            <a:r>
              <a:rPr lang="en-US" b="1" baseline="-25000" dirty="0">
                <a:solidFill>
                  <a:srgbClr val="FFC000"/>
                </a:solidFill>
              </a:rPr>
              <a:t>18 </a:t>
            </a:r>
            <a:r>
              <a:rPr lang="en-US" b="1" dirty="0">
                <a:solidFill>
                  <a:srgbClr val="FFC000"/>
                </a:solidFill>
              </a:rPr>
              <a:t>do not </a:t>
            </a:r>
            <a:r>
              <a:rPr lang="en-US" b="1" dirty="0" smtClean="0">
                <a:solidFill>
                  <a:srgbClr val="FFC000"/>
                </a:solidFill>
              </a:rPr>
              <a:t>affect neutral-point voltage.</a:t>
            </a:r>
            <a:endParaRPr lang="en-US" b="1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5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81" y="1679058"/>
            <a:ext cx="4643438" cy="360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16847631">
            <a:off x="6184061" y="1360564"/>
            <a:ext cx="1119278" cy="174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80118" y="3066180"/>
            <a:ext cx="914400" cy="4136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344" y="585927"/>
            <a:ext cx="6049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Switching sequence is selected after considering the following factors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6927" y="3545488"/>
            <a:ext cx="5770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 dirty="0" smtClean="0">
                <a:solidFill>
                  <a:srgbClr val="7030A0"/>
                </a:solidFill>
              </a:rPr>
              <a:t>Transition from one sector or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	 region	to the next should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 involve no or 	minimum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switching.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5710664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3.	Neutral point voltage deviation 	should be minimum.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880" y="124262"/>
            <a:ext cx="496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Design of Switching sequence</a:t>
            </a:r>
            <a:endParaRPr lang="en-IN" b="1" u="sng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162" y="1713694"/>
            <a:ext cx="4643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1.	Transition from one 	switching state to the 	next 	should involve only two 	switches in the same leg. 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 rot="1098690" flipH="1">
            <a:off x="7246330" y="2259096"/>
            <a:ext cx="117009" cy="1271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7118853" y="2819400"/>
            <a:ext cx="449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15200" y="2362200"/>
            <a:ext cx="27270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18629" y="2272903"/>
            <a:ext cx="329971" cy="2199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7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448800" cy="64770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For V</a:t>
            </a:r>
            <a:r>
              <a:rPr lang="en-US" b="1" baseline="-25000" dirty="0">
                <a:solidFill>
                  <a:srgbClr val="00B050"/>
                </a:solidFill>
              </a:rPr>
              <a:t>an</a:t>
            </a:r>
            <a:r>
              <a:rPr lang="en-US" b="1" dirty="0">
                <a:solidFill>
                  <a:srgbClr val="00B050"/>
                </a:solidFill>
              </a:rPr>
              <a:t> = +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dc</a:t>
            </a:r>
            <a:r>
              <a:rPr lang="en-US" b="1" dirty="0">
                <a:solidFill>
                  <a:srgbClr val="00B050"/>
                </a:solidFill>
              </a:rPr>
              <a:t>/2,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</a:t>
            </a: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, 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, S</a:t>
            </a:r>
            <a:r>
              <a:rPr lang="en-US" b="1" baseline="-25000" dirty="0" smtClean="0">
                <a:solidFill>
                  <a:srgbClr val="00B050"/>
                </a:solidFill>
              </a:rPr>
              <a:t>3 </a:t>
            </a:r>
            <a:r>
              <a:rPr lang="en-US" b="1" dirty="0" smtClean="0">
                <a:solidFill>
                  <a:srgbClr val="00B050"/>
                </a:solidFill>
              </a:rPr>
              <a:t>and S</a:t>
            </a:r>
            <a:r>
              <a:rPr lang="en-US" b="1" baseline="-25000" dirty="0" smtClean="0">
                <a:solidFill>
                  <a:srgbClr val="00B050"/>
                </a:solidFill>
              </a:rPr>
              <a:t>4  </a:t>
            </a:r>
            <a:r>
              <a:rPr lang="en-US" b="1" dirty="0" smtClean="0">
                <a:solidFill>
                  <a:srgbClr val="00B050"/>
                </a:solidFill>
              </a:rPr>
              <a:t>are closed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For 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b="1" baseline="-25000" dirty="0">
                <a:solidFill>
                  <a:srgbClr val="0070C0"/>
                </a:solidFill>
              </a:rPr>
              <a:t>an</a:t>
            </a:r>
            <a:r>
              <a:rPr lang="en-US" b="1" dirty="0">
                <a:solidFill>
                  <a:srgbClr val="0070C0"/>
                </a:solidFill>
              </a:rPr>
              <a:t> = + 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dc</a:t>
            </a:r>
            <a:r>
              <a:rPr lang="en-US" b="1" dirty="0" smtClean="0">
                <a:solidFill>
                  <a:srgbClr val="0070C0"/>
                </a:solidFill>
              </a:rPr>
              <a:t>/4,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 S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 , S</a:t>
            </a:r>
            <a:r>
              <a:rPr lang="en-US" b="1" baseline="-25000" dirty="0" smtClean="0">
                <a:solidFill>
                  <a:srgbClr val="0070C0"/>
                </a:solidFill>
              </a:rPr>
              <a:t>3 ,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-25000" dirty="0" smtClean="0">
                <a:solidFill>
                  <a:srgbClr val="0070C0"/>
                </a:solidFill>
              </a:rPr>
              <a:t>4 </a:t>
            </a:r>
            <a:r>
              <a:rPr lang="en-US" b="1" dirty="0" smtClean="0">
                <a:solidFill>
                  <a:srgbClr val="0070C0"/>
                </a:solidFill>
              </a:rPr>
              <a:t>and</a:t>
            </a:r>
            <a:r>
              <a:rPr lang="en-US" b="1" baseline="-25000" dirty="0" smtClean="0">
                <a:solidFill>
                  <a:srgbClr val="0070C0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1 -</a:t>
            </a:r>
            <a:r>
              <a:rPr lang="en-US" b="1" dirty="0" smtClean="0">
                <a:solidFill>
                  <a:srgbClr val="0070C0"/>
                </a:solidFill>
              </a:rPr>
              <a:t>are </a:t>
            </a:r>
            <a:r>
              <a:rPr lang="en-US" b="1" dirty="0">
                <a:solidFill>
                  <a:srgbClr val="0070C0"/>
                </a:solidFill>
              </a:rPr>
              <a:t>closed</a:t>
            </a:r>
          </a:p>
          <a:p>
            <a:r>
              <a:rPr lang="en-US" b="1" dirty="0">
                <a:solidFill>
                  <a:srgbClr val="C00000"/>
                </a:solidFill>
              </a:rPr>
              <a:t>For V</a:t>
            </a:r>
            <a:r>
              <a:rPr lang="en-US" b="1" baseline="-25000" dirty="0">
                <a:solidFill>
                  <a:srgbClr val="C00000"/>
                </a:solidFill>
              </a:rPr>
              <a:t>an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smtClean="0">
                <a:solidFill>
                  <a:srgbClr val="C00000"/>
                </a:solidFill>
              </a:rPr>
              <a:t>0,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S</a:t>
            </a:r>
            <a:r>
              <a:rPr lang="en-US" b="1" baseline="-25000" dirty="0" smtClean="0">
                <a:solidFill>
                  <a:srgbClr val="C00000"/>
                </a:solidFill>
              </a:rPr>
              <a:t>3 ,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4, 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30000" dirty="0" smtClean="0">
                <a:solidFill>
                  <a:srgbClr val="C00000"/>
                </a:solidFill>
              </a:rPr>
              <a:t>’</a:t>
            </a:r>
            <a:r>
              <a:rPr lang="en-US" b="1" baseline="-25000" dirty="0" smtClean="0">
                <a:solidFill>
                  <a:srgbClr val="C00000"/>
                </a:solidFill>
              </a:rPr>
              <a:t>1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baseline="-25000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30000" dirty="0" smtClean="0">
                <a:solidFill>
                  <a:srgbClr val="C00000"/>
                </a:solidFill>
              </a:rPr>
              <a:t>’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are </a:t>
            </a:r>
            <a:r>
              <a:rPr lang="en-US" b="1" dirty="0">
                <a:solidFill>
                  <a:srgbClr val="C00000"/>
                </a:solidFill>
              </a:rPr>
              <a:t>closed</a:t>
            </a:r>
          </a:p>
          <a:p>
            <a:r>
              <a:rPr lang="en-US" b="1" dirty="0">
                <a:solidFill>
                  <a:srgbClr val="0070C0"/>
                </a:solidFill>
              </a:rPr>
              <a:t>For V</a:t>
            </a:r>
            <a:r>
              <a:rPr lang="en-US" b="1" baseline="-25000" dirty="0">
                <a:solidFill>
                  <a:srgbClr val="0070C0"/>
                </a:solidFill>
              </a:rPr>
              <a:t>an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smtClean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V</a:t>
            </a:r>
            <a:r>
              <a:rPr lang="en-US" b="1" baseline="-25000" dirty="0" err="1">
                <a:solidFill>
                  <a:srgbClr val="0070C0"/>
                </a:solidFill>
              </a:rPr>
              <a:t>dc</a:t>
            </a:r>
            <a:r>
              <a:rPr lang="en-US" b="1" dirty="0">
                <a:solidFill>
                  <a:srgbClr val="0070C0"/>
                </a:solidFill>
              </a:rPr>
              <a:t>/4,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1, 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2,</a:t>
            </a:r>
            <a:r>
              <a:rPr lang="en-US" b="1" dirty="0" smtClean="0">
                <a:solidFill>
                  <a:srgbClr val="0070C0"/>
                </a:solidFill>
              </a:rPr>
              <a:t>  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3</a:t>
            </a:r>
            <a:r>
              <a:rPr lang="en-US" b="1" dirty="0" smtClean="0">
                <a:solidFill>
                  <a:srgbClr val="0070C0"/>
                </a:solidFill>
              </a:rPr>
              <a:t> and  S</a:t>
            </a:r>
            <a:r>
              <a:rPr lang="en-US" b="1" baseline="-25000" dirty="0" smtClean="0">
                <a:solidFill>
                  <a:srgbClr val="0070C0"/>
                </a:solidFill>
              </a:rPr>
              <a:t>4 </a:t>
            </a:r>
            <a:r>
              <a:rPr lang="en-US" b="1" dirty="0" smtClean="0">
                <a:solidFill>
                  <a:srgbClr val="0070C0"/>
                </a:solidFill>
              </a:rPr>
              <a:t>are </a:t>
            </a:r>
            <a:r>
              <a:rPr lang="en-US" b="1" dirty="0">
                <a:solidFill>
                  <a:srgbClr val="0070C0"/>
                </a:solidFill>
              </a:rPr>
              <a:t>closed</a:t>
            </a:r>
          </a:p>
          <a:p>
            <a:r>
              <a:rPr lang="en-US" b="1" dirty="0">
                <a:solidFill>
                  <a:srgbClr val="00B050"/>
                </a:solidFill>
              </a:rPr>
              <a:t>For V</a:t>
            </a:r>
            <a:r>
              <a:rPr lang="en-US" b="1" baseline="-25000" dirty="0">
                <a:solidFill>
                  <a:srgbClr val="00B050"/>
                </a:solidFill>
              </a:rPr>
              <a:t>an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dirty="0" smtClean="0">
                <a:solidFill>
                  <a:srgbClr val="00B050"/>
                </a:solidFill>
              </a:rPr>
              <a:t>-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dc</a:t>
            </a:r>
            <a:r>
              <a:rPr lang="en-US" b="1" dirty="0">
                <a:solidFill>
                  <a:srgbClr val="00B050"/>
                </a:solidFill>
              </a:rPr>
              <a:t>/2,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30000" dirty="0">
                <a:solidFill>
                  <a:srgbClr val="0070C0"/>
                </a:solidFill>
              </a:rPr>
              <a:t>’</a:t>
            </a:r>
            <a:r>
              <a:rPr lang="en-US" b="1" baseline="-25000" dirty="0">
                <a:solidFill>
                  <a:srgbClr val="0070C0"/>
                </a:solidFill>
              </a:rPr>
              <a:t>1, 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30000" dirty="0">
                <a:solidFill>
                  <a:srgbClr val="0070C0"/>
                </a:solidFill>
              </a:rPr>
              <a:t>’</a:t>
            </a:r>
            <a:r>
              <a:rPr lang="en-US" b="1" baseline="-25000" dirty="0">
                <a:solidFill>
                  <a:srgbClr val="0070C0"/>
                </a:solidFill>
              </a:rPr>
              <a:t>2,</a:t>
            </a:r>
            <a:r>
              <a:rPr lang="en-US" b="1" dirty="0">
                <a:solidFill>
                  <a:srgbClr val="0070C0"/>
                </a:solidFill>
              </a:rPr>
              <a:t>  S</a:t>
            </a:r>
            <a:r>
              <a:rPr lang="en-US" b="1" baseline="30000" dirty="0">
                <a:solidFill>
                  <a:srgbClr val="0070C0"/>
                </a:solidFill>
              </a:rPr>
              <a:t>’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 and 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4 </a:t>
            </a:r>
            <a:r>
              <a:rPr lang="en-US" b="1" dirty="0" smtClean="0">
                <a:solidFill>
                  <a:srgbClr val="00B050"/>
                </a:solidFill>
              </a:rPr>
              <a:t>are </a:t>
            </a:r>
            <a:r>
              <a:rPr lang="en-US" b="1" dirty="0">
                <a:solidFill>
                  <a:srgbClr val="00B050"/>
                </a:solidFill>
              </a:rPr>
              <a:t>closed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649349"/>
              </p:ext>
            </p:extLst>
          </p:nvPr>
        </p:nvGraphicFramePr>
        <p:xfrm>
          <a:off x="4495800" y="304800"/>
          <a:ext cx="480060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Visio" r:id="rId3" imgW="4802124" imgH="6249924" progId="Visio.Drawing.11">
                  <p:embed/>
                </p:oleObj>
              </mc:Choice>
              <mc:Fallback>
                <p:oleObj name="Visio" r:id="rId3" imgW="4802124" imgH="62499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4800"/>
                        <a:ext cx="4800600" cy="624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58200" y="2971800"/>
            <a:ext cx="4191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</a:rPr>
              <a:t>&gt;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81800" y="2919845"/>
            <a:ext cx="762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29745" y="144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0800" y="14782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80020" y="14401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29745" y="5181600"/>
            <a:ext cx="762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56765" y="51816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24800" y="4038600"/>
            <a:ext cx="762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62900" y="24384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62900" y="5029200"/>
            <a:ext cx="45719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62900" y="1440181"/>
            <a:ext cx="45719" cy="8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44194" y="88669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6" y="79298"/>
            <a:ext cx="8839200" cy="5973763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Switching Sequence with Minimal Neutral-Point Voltage Deviation.</a:t>
            </a:r>
          </a:p>
          <a:p>
            <a:pPr marL="0" indent="0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81" y="1679058"/>
            <a:ext cx="4643438" cy="360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180118" y="3066180"/>
            <a:ext cx="914400" cy="4136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118853" y="2819400"/>
            <a:ext cx="449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5200" y="2362200"/>
            <a:ext cx="27270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3182" y="1069538"/>
            <a:ext cx="851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B050"/>
                </a:solidFill>
              </a:rPr>
              <a:t>A P-type small vector causes the neutral-point voltage </a:t>
            </a:r>
            <a:r>
              <a:rPr lang="en-US" sz="2400" b="1" i="1" dirty="0" err="1">
                <a:solidFill>
                  <a:srgbClr val="00B05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00B050"/>
                </a:solidFill>
              </a:rPr>
              <a:t>Z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to rise while an N-type small vector makes </a:t>
            </a:r>
            <a:r>
              <a:rPr lang="en-US" sz="2400" b="1" i="1" dirty="0" err="1">
                <a:solidFill>
                  <a:srgbClr val="00B05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00B050"/>
                </a:solidFill>
              </a:rPr>
              <a:t>Z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fall. 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1337" y="5066224"/>
            <a:ext cx="8513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7030A0"/>
                </a:solidFill>
              </a:rPr>
              <a:t>To minimize the neutral-point voltage deviation, dwell time </a:t>
            </a:r>
            <a:r>
              <a:rPr lang="en-US" sz="2400" b="1" dirty="0" smtClean="0">
                <a:solidFill>
                  <a:srgbClr val="7030A0"/>
                </a:solidFill>
              </a:rPr>
              <a:t>calculated during one sampling </a:t>
            </a:r>
            <a:r>
              <a:rPr lang="en-US" sz="2400" b="1" dirty="0">
                <a:solidFill>
                  <a:srgbClr val="7030A0"/>
                </a:solidFill>
              </a:rPr>
              <a:t>period </a:t>
            </a:r>
            <a:r>
              <a:rPr lang="en-US" sz="2400" b="1" dirty="0" err="1">
                <a:solidFill>
                  <a:srgbClr val="7030A0"/>
                </a:solidFill>
              </a:rPr>
              <a:t>T</a:t>
            </a:r>
            <a:r>
              <a:rPr lang="en-US" sz="2400" b="1" baseline="-25000" dirty="0" err="1">
                <a:solidFill>
                  <a:srgbClr val="7030A0"/>
                </a:solidFill>
              </a:rPr>
              <a:t>s</a:t>
            </a:r>
            <a:r>
              <a:rPr lang="en-US" sz="2400" b="1" baseline="-25000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for a small vector is equally divided to the two small vectors (</a:t>
            </a:r>
            <a:r>
              <a:rPr lang="en-US" sz="2400" b="1" dirty="0">
                <a:solidFill>
                  <a:srgbClr val="7030A0"/>
                </a:solidFill>
              </a:rPr>
              <a:t>P- and N-type switching states </a:t>
            </a:r>
            <a:r>
              <a:rPr lang="en-US" sz="2400" b="1" dirty="0" smtClean="0">
                <a:solidFill>
                  <a:srgbClr val="7030A0"/>
                </a:solidFill>
              </a:rPr>
              <a:t>) available at that point.</a:t>
            </a:r>
            <a:endParaRPr lang="en-US" sz="2400" b="1" dirty="0">
              <a:solidFill>
                <a:srgbClr val="7030A0"/>
              </a:solidFill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8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991600" cy="6400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C00000"/>
                </a:solidFill>
              </a:rPr>
              <a:t>Case 1    </a:t>
            </a:r>
            <a:r>
              <a:rPr lang="en-US" b="1" u="sng" dirty="0" smtClean="0">
                <a:solidFill>
                  <a:srgbClr val="00B050"/>
                </a:solidFill>
              </a:rPr>
              <a:t>One Vector among the three selected vectors is a small vector.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Consider that </a:t>
            </a:r>
            <a:r>
              <a:rPr lang="en-US" b="1" i="1" dirty="0" err="1">
                <a:solidFill>
                  <a:srgbClr val="7030A0"/>
                </a:solidFill>
              </a:rPr>
              <a:t>V</a:t>
            </a:r>
            <a:r>
              <a:rPr lang="en-US" b="1" i="1" baseline="-25000" dirty="0" err="1">
                <a:solidFill>
                  <a:srgbClr val="7030A0"/>
                </a:solidFill>
              </a:rPr>
              <a:t>ref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is in region 4 of Sector I.</a:t>
            </a:r>
            <a:endParaRPr lang="en-US" b="1" u="sng" dirty="0" smtClean="0">
              <a:solidFill>
                <a:srgbClr val="7030A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can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synthesized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by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one small vector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one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medium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vector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and one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large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vector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14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>
                <a:solidFill>
                  <a:srgbClr val="7030A0"/>
                </a:solidFill>
              </a:rPr>
              <a:t>The small vector  </a:t>
            </a:r>
            <a:r>
              <a:rPr lang="en-US" b="1" i="1" dirty="0">
                <a:solidFill>
                  <a:srgbClr val="7030A0"/>
                </a:solidFill>
              </a:rPr>
              <a:t>V</a:t>
            </a:r>
            <a:r>
              <a:rPr lang="en-US" b="1" baseline="-25000" dirty="0">
                <a:solidFill>
                  <a:srgbClr val="7030A0"/>
                </a:solidFill>
              </a:rPr>
              <a:t>2</a:t>
            </a:r>
            <a:r>
              <a:rPr lang="en-US" b="1" dirty="0">
                <a:solidFill>
                  <a:srgbClr val="7030A0"/>
                </a:solidFill>
              </a:rPr>
              <a:t> has two switching states [PPO] and [OON].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To </a:t>
            </a:r>
            <a:r>
              <a:rPr lang="en-US" sz="2400" b="1" dirty="0">
                <a:solidFill>
                  <a:srgbClr val="00B0F0"/>
                </a:solidFill>
              </a:rPr>
              <a:t>minimize the neutral voltage 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deviation</a:t>
            </a:r>
            <a:r>
              <a:rPr lang="en-US" sz="2400" b="1" dirty="0">
                <a:solidFill>
                  <a:srgbClr val="00B0F0"/>
                </a:solidFill>
              </a:rPr>
              <a:t>, the dwell time for  </a:t>
            </a:r>
            <a:r>
              <a:rPr lang="en-US" sz="2400" b="1" i="1" dirty="0" smtClean="0">
                <a:solidFill>
                  <a:srgbClr val="00B0F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should </a:t>
            </a:r>
            <a:r>
              <a:rPr lang="en-US" sz="2400" b="1" dirty="0">
                <a:solidFill>
                  <a:srgbClr val="00B0F0"/>
                </a:solidFill>
              </a:rPr>
              <a:t>be equally distributed 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between </a:t>
            </a:r>
            <a:r>
              <a:rPr lang="en-US" sz="2400" b="1" dirty="0">
                <a:solidFill>
                  <a:srgbClr val="00B0F0"/>
                </a:solidFill>
              </a:rPr>
              <a:t>the </a:t>
            </a:r>
            <a:r>
              <a:rPr lang="en-US" sz="2400" b="1" dirty="0" smtClean="0">
                <a:solidFill>
                  <a:srgbClr val="00B0F0"/>
                </a:solidFill>
              </a:rPr>
              <a:t>states  {</a:t>
            </a:r>
            <a:r>
              <a:rPr lang="en-US" sz="2400" b="1" dirty="0">
                <a:solidFill>
                  <a:srgbClr val="00B0F0"/>
                </a:solidFill>
              </a:rPr>
              <a:t>[PPO] and [OON</a:t>
            </a:r>
            <a:r>
              <a:rPr lang="en-US" sz="2400" b="1" dirty="0" smtClean="0">
                <a:solidFill>
                  <a:srgbClr val="00B0F0"/>
                </a:solidFill>
              </a:rPr>
              <a:t>]}.</a:t>
            </a:r>
            <a:endParaRPr lang="en-US" sz="2400" b="1" dirty="0">
              <a:solidFill>
                <a:srgbClr val="00B0F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0804"/>
            <a:ext cx="3955472" cy="305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 rot="19765859">
            <a:off x="6338464" y="5691164"/>
            <a:ext cx="2105872" cy="20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7239000" y="55626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340207" y="4648200"/>
            <a:ext cx="1508393" cy="17766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6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1"/>
            <a:ext cx="435032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2895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>
                <a:solidFill>
                  <a:srgbClr val="C00000"/>
                </a:solidFill>
              </a:rPr>
              <a:t>sampling </a:t>
            </a:r>
            <a:r>
              <a:rPr lang="en-US" sz="2400" b="1" dirty="0">
                <a:solidFill>
                  <a:srgbClr val="C00000"/>
                </a:solidFill>
              </a:rPr>
              <a:t>period of the </a:t>
            </a:r>
            <a:r>
              <a:rPr lang="sv-SE" sz="2400" b="1" dirty="0">
                <a:solidFill>
                  <a:srgbClr val="C00000"/>
                </a:solidFill>
              </a:rPr>
              <a:t>PWM pattern (</a:t>
            </a:r>
            <a:r>
              <a:rPr lang="sv-SE" sz="2400" b="1" i="1" dirty="0">
                <a:solidFill>
                  <a:srgbClr val="C00000"/>
                </a:solidFill>
              </a:rPr>
              <a:t>T</a:t>
            </a:r>
            <a:r>
              <a:rPr lang="sv-SE" sz="2400" b="1" i="1" baseline="-25000" dirty="0">
                <a:solidFill>
                  <a:srgbClr val="C00000"/>
                </a:solidFill>
              </a:rPr>
              <a:t>s </a:t>
            </a:r>
            <a:r>
              <a:rPr lang="sv-SE" sz="2400" b="1" dirty="0">
                <a:solidFill>
                  <a:srgbClr val="C00000"/>
                </a:solidFill>
              </a:rPr>
              <a:t>= </a:t>
            </a:r>
            <a:r>
              <a:rPr lang="sv-SE" sz="2400" b="1" i="1" dirty="0">
                <a:solidFill>
                  <a:srgbClr val="C00000"/>
                </a:solidFill>
              </a:rPr>
              <a:t>T</a:t>
            </a:r>
            <a:r>
              <a:rPr lang="sv-SE" sz="2400" b="1" i="1" baseline="-25000" dirty="0">
                <a:solidFill>
                  <a:srgbClr val="C00000"/>
                </a:solidFill>
              </a:rPr>
              <a:t>a</a:t>
            </a:r>
            <a:r>
              <a:rPr lang="sv-SE" sz="2400" b="1" i="1" dirty="0">
                <a:solidFill>
                  <a:srgbClr val="C00000"/>
                </a:solidFill>
              </a:rPr>
              <a:t> </a:t>
            </a:r>
            <a:r>
              <a:rPr lang="sv-SE" sz="2400" b="1" dirty="0">
                <a:solidFill>
                  <a:srgbClr val="C00000"/>
                </a:solidFill>
              </a:rPr>
              <a:t>+ </a:t>
            </a:r>
            <a:r>
              <a:rPr lang="sv-SE" sz="2400" b="1" i="1" dirty="0">
                <a:solidFill>
                  <a:srgbClr val="C00000"/>
                </a:solidFill>
              </a:rPr>
              <a:t>T</a:t>
            </a:r>
            <a:r>
              <a:rPr lang="sv-SE" sz="2400" b="1" i="1" baseline="-25000" dirty="0">
                <a:solidFill>
                  <a:srgbClr val="C00000"/>
                </a:solidFill>
              </a:rPr>
              <a:t>b</a:t>
            </a:r>
            <a:r>
              <a:rPr lang="sv-SE" sz="2400" b="1" i="1" dirty="0">
                <a:solidFill>
                  <a:srgbClr val="C00000"/>
                </a:solidFill>
              </a:rPr>
              <a:t> </a:t>
            </a:r>
            <a:r>
              <a:rPr lang="sv-SE" sz="2400" b="1" dirty="0">
                <a:solidFill>
                  <a:srgbClr val="C00000"/>
                </a:solidFill>
              </a:rPr>
              <a:t>+ </a:t>
            </a:r>
            <a:r>
              <a:rPr lang="sv-SE" sz="2400" b="1" i="1" dirty="0">
                <a:solidFill>
                  <a:srgbClr val="C00000"/>
                </a:solidFill>
              </a:rPr>
              <a:t>T</a:t>
            </a:r>
            <a:r>
              <a:rPr lang="sv-SE" sz="2400" b="1" i="1" baseline="-25000" dirty="0">
                <a:solidFill>
                  <a:srgbClr val="C00000"/>
                </a:solidFill>
              </a:rPr>
              <a:t>c</a:t>
            </a:r>
            <a:r>
              <a:rPr lang="sv-SE" sz="2400" b="1" dirty="0" smtClean="0">
                <a:solidFill>
                  <a:srgbClr val="C00000"/>
                </a:solidFill>
              </a:rPr>
              <a:t>).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5857" y="4692133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b="1" dirty="0" smtClean="0">
                <a:solidFill>
                  <a:srgbClr val="00B050"/>
                </a:solidFill>
              </a:rPr>
              <a:t>During the </a:t>
            </a:r>
            <a:r>
              <a:rPr lang="en-US" sz="2400" b="1" dirty="0">
                <a:solidFill>
                  <a:srgbClr val="00B050"/>
                </a:solidFill>
              </a:rPr>
              <a:t>transition from [OON] to [PON] </a:t>
            </a:r>
            <a:r>
              <a:rPr lang="en-US" sz="2400" b="1" i="1" dirty="0" smtClean="0">
                <a:solidFill>
                  <a:srgbClr val="00B05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 is turned on </a:t>
            </a:r>
            <a:r>
              <a:rPr lang="en-US" sz="2400" b="1" dirty="0">
                <a:solidFill>
                  <a:srgbClr val="00B050"/>
                </a:solidFill>
              </a:rPr>
              <a:t>and </a:t>
            </a:r>
            <a:r>
              <a:rPr lang="en-US" sz="2400" b="1" i="1" dirty="0" smtClean="0">
                <a:solidFill>
                  <a:srgbClr val="00B05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>
                <a:solidFill>
                  <a:srgbClr val="00B050"/>
                </a:solidFill>
              </a:rPr>
              <a:t> is turned off</a:t>
            </a:r>
            <a:r>
              <a:rPr lang="en-US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smtClean="0">
                <a:solidFill>
                  <a:srgbClr val="00B050"/>
                </a:solidFill>
              </a:rPr>
              <a:t> 	Only </a:t>
            </a:r>
            <a:r>
              <a:rPr lang="en-US" sz="2400" b="1" dirty="0">
                <a:solidFill>
                  <a:srgbClr val="00B050"/>
                </a:solidFill>
              </a:rPr>
              <a:t>two </a:t>
            </a:r>
            <a:r>
              <a:rPr lang="en-US" sz="2400" b="1" dirty="0" smtClean="0">
                <a:solidFill>
                  <a:srgbClr val="00B050"/>
                </a:solidFill>
              </a:rPr>
              <a:t>switches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are involved.</a:t>
            </a:r>
            <a:endParaRPr lang="en-US" b="1" dirty="0"/>
          </a:p>
        </p:txBody>
      </p:sp>
      <p:sp>
        <p:nvSpPr>
          <p:cNvPr id="7" name="TextBox 3"/>
          <p:cNvSpPr txBox="1"/>
          <p:nvPr/>
        </p:nvSpPr>
        <p:spPr>
          <a:xfrm>
            <a:off x="329541" y="56388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 </a:t>
            </a:r>
            <a:r>
              <a:rPr lang="en-US" sz="2400" b="1" dirty="0">
                <a:solidFill>
                  <a:srgbClr val="0070C0"/>
                </a:solidFill>
              </a:rPr>
              <a:t>The dwell time </a:t>
            </a:r>
            <a:r>
              <a:rPr lang="en-US" sz="2400" b="1" i="1" dirty="0">
                <a:solidFill>
                  <a:srgbClr val="0070C0"/>
                </a:solidFill>
              </a:rPr>
              <a:t>T</a:t>
            </a:r>
            <a:r>
              <a:rPr lang="en-US" sz="2400" b="1" i="1" baseline="-25000" dirty="0">
                <a:solidFill>
                  <a:srgbClr val="0070C0"/>
                </a:solidFill>
              </a:rPr>
              <a:t>c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for </a:t>
            </a:r>
            <a:r>
              <a:rPr lang="en-US" sz="2400" b="1" dirty="0" smtClean="0">
                <a:solidFill>
                  <a:srgbClr val="0070C0"/>
                </a:solidFill>
              </a:rPr>
              <a:t>small vector 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baseline="-25000" dirty="0">
                <a:solidFill>
                  <a:srgbClr val="0070C0"/>
                </a:solidFill>
              </a:rPr>
              <a:t>2</a:t>
            </a:r>
            <a:r>
              <a:rPr lang="en-US" sz="2400" b="1" dirty="0">
                <a:solidFill>
                  <a:srgbClr val="0070C0"/>
                </a:solidFill>
              </a:rPr>
              <a:t> is equally divided between the P- and N-type switching </a:t>
            </a:r>
            <a:r>
              <a:rPr lang="en-US" sz="2400" b="1" dirty="0" smtClean="0">
                <a:solidFill>
                  <a:srgbClr val="0070C0"/>
                </a:solidFill>
              </a:rPr>
              <a:t>states.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This minimizes the neutral point voltage deviation. 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9600" y="3778424"/>
            <a:ext cx="3922155" cy="765084"/>
            <a:chOff x="359557" y="3552702"/>
            <a:chExt cx="3922155" cy="765084"/>
          </a:xfrm>
        </p:grpSpPr>
        <p:sp>
          <p:nvSpPr>
            <p:cNvPr id="9" name="TextBox 8"/>
            <p:cNvSpPr txBox="1"/>
            <p:nvPr/>
          </p:nvSpPr>
          <p:spPr>
            <a:xfrm>
              <a:off x="359557" y="36576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2</a:t>
              </a:r>
            </a:p>
            <a:p>
              <a:r>
                <a:rPr lang="en-US" b="1" dirty="0" smtClean="0">
                  <a:solidFill>
                    <a:srgbClr val="C0000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3</a:t>
              </a:r>
              <a:endParaRPr lang="en-US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2957" y="3671455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1</a:t>
              </a:r>
            </a:p>
            <a:p>
              <a:r>
                <a:rPr lang="en-US" b="1" dirty="0" smtClean="0">
                  <a:solidFill>
                    <a:srgbClr val="00B05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2</a:t>
              </a:r>
              <a:endParaRPr lang="en-US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6357" y="3631893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00B0F0"/>
                  </a:solidFill>
                </a:rPr>
                <a:t>1</a:t>
              </a:r>
            </a:p>
            <a:p>
              <a:r>
                <a:rPr lang="en-US" b="1" dirty="0" smtClean="0">
                  <a:solidFill>
                    <a:srgbClr val="00B0F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00B0F0"/>
                  </a:solidFill>
                </a:rPr>
                <a:t>2</a:t>
              </a:r>
              <a:endParaRPr lang="en-US" b="1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2157" y="3597257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1</a:t>
              </a:r>
            </a:p>
            <a:p>
              <a:r>
                <a:rPr lang="en-US" b="1" dirty="0" smtClean="0">
                  <a:solidFill>
                    <a:srgbClr val="00B05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2</a:t>
              </a:r>
              <a:endParaRPr lang="en-US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24512" y="3552702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00B0F0"/>
                  </a:solidFill>
                </a:rPr>
                <a:t>2</a:t>
              </a:r>
            </a:p>
            <a:p>
              <a:r>
                <a:rPr lang="en-US" b="1" dirty="0" smtClean="0">
                  <a:solidFill>
                    <a:srgbClr val="00B0F0"/>
                  </a:solidFill>
                </a:rPr>
                <a:t>S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64640" y="3593206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1</a:t>
              </a:r>
            </a:p>
            <a:p>
              <a:r>
                <a:rPr lang="en-US" b="1" dirty="0" smtClean="0">
                  <a:solidFill>
                    <a:srgbClr val="C0000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2</a:t>
              </a:r>
              <a:endParaRPr lang="en-US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2799" y="3552702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1</a:t>
              </a:r>
            </a:p>
            <a:p>
              <a:r>
                <a:rPr lang="en-US" b="1" dirty="0" smtClean="0">
                  <a:solidFill>
                    <a:srgbClr val="00B050"/>
                  </a:solidFill>
                </a:rPr>
                <a:t>S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pic>
        <p:nvPicPr>
          <p:cNvPr id="16" name="Picture 15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-46466"/>
            <a:ext cx="3955472" cy="305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 rot="19765859">
            <a:off x="5121218" y="2037273"/>
            <a:ext cx="2105872" cy="20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6109855" y="167136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97207" y="853945"/>
            <a:ext cx="1508393" cy="17766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1"/>
            <a:ext cx="502919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7037" y="5791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b="1" dirty="0">
                <a:solidFill>
                  <a:srgbClr val="7030A0"/>
                </a:solidFill>
              </a:rPr>
              <a:t>The transition for  </a:t>
            </a:r>
            <a:r>
              <a:rPr lang="en-US" sz="2400" b="1" i="1" dirty="0" err="1">
                <a:solidFill>
                  <a:srgbClr val="7030A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7030A0"/>
                </a:solidFill>
              </a:rPr>
              <a:t>ref</a:t>
            </a:r>
            <a:r>
              <a:rPr lang="en-US" sz="2400" b="1" i="1" baseline="-25000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moving from one sector (or region) to the next does not involve any </a:t>
            </a:r>
            <a:r>
              <a:rPr lang="en-US" sz="2400" b="1" dirty="0" smtClean="0">
                <a:solidFill>
                  <a:srgbClr val="7030A0"/>
                </a:solidFill>
              </a:rPr>
              <a:t>switching, 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953" y="4572000"/>
            <a:ext cx="793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Among the four switching devices in an inverter leg, only two are tuned on and off once per sampling period.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9999" y="3597257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3597256"/>
            <a:ext cx="4190999" cy="720530"/>
            <a:chOff x="533400" y="3597256"/>
            <a:chExt cx="4190999" cy="720530"/>
          </a:xfrm>
        </p:grpSpPr>
        <p:sp>
          <p:nvSpPr>
            <p:cNvPr id="2" name="TextBox 1"/>
            <p:cNvSpPr txBox="1"/>
            <p:nvPr/>
          </p:nvSpPr>
          <p:spPr>
            <a:xfrm>
              <a:off x="533400" y="36576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2</a:t>
              </a:r>
            </a:p>
            <a:p>
              <a:r>
                <a:rPr lang="en-US" dirty="0" smtClean="0"/>
                <a:t>S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0600" y="3671455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</a:p>
            <a:p>
              <a:r>
                <a:rPr lang="en-US" dirty="0" smtClean="0"/>
                <a:t>S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6400" y="3631893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</a:p>
            <a:p>
              <a:r>
                <a:rPr lang="en-US" dirty="0" smtClean="0"/>
                <a:t>S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3597257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</a:p>
            <a:p>
              <a:r>
                <a:rPr lang="en-US" dirty="0" smtClean="0"/>
                <a:t>S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7199" y="3597256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2</a:t>
              </a:r>
            </a:p>
            <a:p>
              <a:r>
                <a:rPr lang="en-US" dirty="0" smtClean="0"/>
                <a:t>S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4200" y="3631892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</a:p>
            <a:p>
              <a:r>
                <a:rPr lang="en-US" dirty="0" smtClean="0"/>
                <a:t>S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1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rgbClr val="C00000"/>
                </a:solidFill>
              </a:rPr>
              <a:t>Case 2:</a:t>
            </a:r>
            <a:r>
              <a:rPr lang="en-US" sz="2800" b="1" u="sng" dirty="0"/>
              <a:t> </a:t>
            </a:r>
            <a:r>
              <a:rPr lang="en-US" sz="2800" b="1" u="sng" dirty="0">
                <a:solidFill>
                  <a:srgbClr val="00B050"/>
                </a:solidFill>
              </a:rPr>
              <a:t>Two Small Vectors Among Three Selected Vectors</a:t>
            </a:r>
            <a:r>
              <a:rPr lang="en-US" sz="2800" b="1" u="sng" dirty="0" smtClean="0">
                <a:solidFill>
                  <a:srgbClr val="00B050"/>
                </a:solidFill>
              </a:rPr>
              <a:t>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2400" b="1" dirty="0" smtClean="0">
                <a:solidFill>
                  <a:srgbClr val="00B050"/>
                </a:solidFill>
              </a:rPr>
              <a:t>To </a:t>
            </a:r>
            <a:r>
              <a:rPr lang="en-US" sz="2400" b="1" dirty="0">
                <a:solidFill>
                  <a:srgbClr val="00B050"/>
                </a:solidFill>
              </a:rPr>
              <a:t>reduce the neutral voltage deviation, each of the two regions is further </a:t>
            </a:r>
            <a:r>
              <a:rPr lang="en-US" sz="2400" b="1" dirty="0" smtClean="0">
                <a:solidFill>
                  <a:srgbClr val="00B050"/>
                </a:solidFill>
              </a:rPr>
              <a:t>divided into </a:t>
            </a:r>
            <a:r>
              <a:rPr lang="en-US" sz="2400" b="1" dirty="0">
                <a:solidFill>
                  <a:srgbClr val="00B050"/>
                </a:solidFill>
              </a:rPr>
              <a:t>two </a:t>
            </a:r>
            <a:r>
              <a:rPr lang="en-US" sz="2400" b="1" dirty="0" smtClean="0">
                <a:solidFill>
                  <a:srgbClr val="00B050"/>
                </a:solidFill>
              </a:rPr>
              <a:t>sub regions</a:t>
            </a:r>
          </a:p>
          <a:p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Assume that  </a:t>
            </a:r>
            <a:r>
              <a:rPr lang="en-US" sz="2400" b="1" i="1" dirty="0" err="1">
                <a:solidFill>
                  <a:srgbClr val="00B0F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00B0F0"/>
                </a:solidFill>
              </a:rPr>
              <a:t>ref</a:t>
            </a:r>
            <a:r>
              <a:rPr lang="en-US" sz="2400" b="1" i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lies in region 2a</a:t>
            </a:r>
            <a:r>
              <a:rPr lang="en-US" sz="2400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It can be </a:t>
            </a:r>
            <a:r>
              <a:rPr lang="en-US" sz="2400" b="1" dirty="0" smtClean="0">
                <a:solidFill>
                  <a:srgbClr val="00B0F0"/>
                </a:solidFill>
              </a:rPr>
              <a:t>approximated </a:t>
            </a:r>
            <a:r>
              <a:rPr lang="en-US" sz="2400" b="1" dirty="0">
                <a:solidFill>
                  <a:srgbClr val="00B0F0"/>
                </a:solidFill>
              </a:rPr>
              <a:t>by  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sz="2400" b="1" i="1" dirty="0" smtClean="0">
                <a:solidFill>
                  <a:srgbClr val="00B0F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1</a:t>
            </a:r>
            <a:r>
              <a:rPr lang="en-US" sz="2400" b="1" dirty="0">
                <a:solidFill>
                  <a:srgbClr val="00B0F0"/>
                </a:solidFill>
              </a:rPr>
              <a:t>,  </a:t>
            </a:r>
            <a:r>
              <a:rPr lang="en-US" sz="2400" b="1" i="1" dirty="0">
                <a:solidFill>
                  <a:srgbClr val="00B0F0"/>
                </a:solidFill>
              </a:rPr>
              <a:t>V</a:t>
            </a:r>
            <a:r>
              <a:rPr lang="en-US" sz="2400" b="1" baseline="-25000" dirty="0">
                <a:solidFill>
                  <a:srgbClr val="00B0F0"/>
                </a:solidFill>
              </a:rPr>
              <a:t>2</a:t>
            </a:r>
            <a:r>
              <a:rPr lang="en-US" sz="2400" b="1" dirty="0">
                <a:solidFill>
                  <a:srgbClr val="00B0F0"/>
                </a:solidFill>
              </a:rPr>
              <a:t>, and  </a:t>
            </a:r>
            <a:r>
              <a:rPr lang="en-US" sz="2400" b="1" i="1" dirty="0">
                <a:solidFill>
                  <a:srgbClr val="00B0F0"/>
                </a:solidFill>
              </a:rPr>
              <a:t>V</a:t>
            </a:r>
            <a:r>
              <a:rPr lang="en-US" sz="2400" b="1" baseline="-25000" dirty="0">
                <a:solidFill>
                  <a:srgbClr val="00B0F0"/>
                </a:solidFill>
              </a:rPr>
              <a:t>7</a:t>
            </a:r>
            <a:r>
              <a:rPr lang="en-US" sz="2400" b="1" dirty="0">
                <a:solidFill>
                  <a:srgbClr val="00B0F0"/>
                </a:solidFill>
              </a:rPr>
              <a:t>. </a:t>
            </a:r>
          </a:p>
          <a:p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53862"/>
            <a:ext cx="3886200" cy="370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163616" y="1099503"/>
            <a:ext cx="8827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When  </a:t>
            </a:r>
            <a:r>
              <a:rPr lang="en-US" sz="2400" b="1" i="1" dirty="0" err="1">
                <a:solidFill>
                  <a:srgbClr val="C0000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C00000"/>
                </a:solidFill>
              </a:rPr>
              <a:t>ref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is in region 1 or 2 of sector I , two of the three selected vectors are small vectors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8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Since  </a:t>
            </a:r>
            <a:r>
              <a:rPr lang="en-US" sz="2400" b="1" i="1" dirty="0" err="1">
                <a:solidFill>
                  <a:srgbClr val="7030A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7030A0"/>
                </a:solidFill>
              </a:rPr>
              <a:t>ref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is closer to  </a:t>
            </a:r>
            <a:r>
              <a:rPr lang="en-US" sz="2400" b="1" i="1" dirty="0">
                <a:solidFill>
                  <a:srgbClr val="7030A0"/>
                </a:solidFill>
              </a:rPr>
              <a:t>V</a:t>
            </a:r>
            <a:r>
              <a:rPr lang="en-US" sz="2400" b="1" baseline="-25000" dirty="0">
                <a:solidFill>
                  <a:srgbClr val="7030A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 than  </a:t>
            </a:r>
            <a:r>
              <a:rPr lang="en-US" sz="2400" b="1" i="1" dirty="0">
                <a:solidFill>
                  <a:srgbClr val="7030A0"/>
                </a:solidFill>
              </a:rPr>
              <a:t>V</a:t>
            </a:r>
            <a:r>
              <a:rPr lang="en-US" sz="2400" b="1" baseline="-25000" dirty="0">
                <a:solidFill>
                  <a:srgbClr val="7030A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, the corresponding dwell time </a:t>
            </a:r>
            <a:r>
              <a:rPr lang="en-US" sz="2400" b="1" i="1" dirty="0">
                <a:solidFill>
                  <a:srgbClr val="7030A0"/>
                </a:solidFill>
              </a:rPr>
              <a:t>T</a:t>
            </a:r>
            <a:r>
              <a:rPr lang="en-US" sz="2400" b="1" i="1" baseline="-25000" dirty="0">
                <a:solidFill>
                  <a:srgbClr val="7030A0"/>
                </a:solidFill>
              </a:rPr>
              <a:t>a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for  </a:t>
            </a:r>
            <a:r>
              <a:rPr lang="en-US" sz="2400" b="1" i="1" dirty="0">
                <a:solidFill>
                  <a:srgbClr val="7030A0"/>
                </a:solidFill>
              </a:rPr>
              <a:t>V</a:t>
            </a:r>
            <a:r>
              <a:rPr lang="en-US" sz="2400" b="1" baseline="-25000" dirty="0">
                <a:solidFill>
                  <a:srgbClr val="7030A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 is longer than </a:t>
            </a:r>
            <a:r>
              <a:rPr lang="en-US" sz="2400" b="1" i="1" dirty="0" err="1">
                <a:solidFill>
                  <a:srgbClr val="7030A0"/>
                </a:solidFill>
              </a:rPr>
              <a:t>T</a:t>
            </a:r>
            <a:r>
              <a:rPr lang="en-US" sz="2400" b="1" i="1" baseline="-25000" dirty="0" err="1">
                <a:solidFill>
                  <a:srgbClr val="7030A0"/>
                </a:solidFill>
              </a:rPr>
              <a:t>c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for  </a:t>
            </a:r>
            <a:r>
              <a:rPr lang="en-US" sz="2400" b="1" i="1" dirty="0">
                <a:solidFill>
                  <a:srgbClr val="7030A0"/>
                </a:solidFill>
              </a:rPr>
              <a:t>V</a:t>
            </a:r>
            <a:r>
              <a:rPr lang="en-US" sz="2400" b="1" baseline="-25000" dirty="0">
                <a:solidFill>
                  <a:srgbClr val="7030A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. 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vector 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is referred to as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dominant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small vector whose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dwell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time is equally divided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between 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400" b="1" i="1" baseline="-250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400" b="1" i="1" baseline="-25000" dirty="0">
                <a:solidFill>
                  <a:schemeClr val="accent2">
                    <a:lumMod val="75000"/>
                  </a:schemeClr>
                </a:solidFill>
              </a:rPr>
              <a:t>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4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2950"/>
            <a:ext cx="89916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38200"/>
            <a:ext cx="3886200" cy="370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13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r>
              <a:rPr lang="en-US" sz="2400" b="1" i="1" dirty="0" err="1" smtClean="0">
                <a:solidFill>
                  <a:srgbClr val="7030A0"/>
                </a:solidFill>
              </a:rPr>
              <a:t>V</a:t>
            </a:r>
            <a:r>
              <a:rPr lang="en-US" sz="2400" b="1" i="1" baseline="-25000" dirty="0" err="1" smtClean="0">
                <a:solidFill>
                  <a:srgbClr val="7030A0"/>
                </a:solidFill>
              </a:rPr>
              <a:t>ref</a:t>
            </a:r>
            <a:r>
              <a:rPr lang="en-US" sz="2400" b="1" i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is closer to  </a:t>
            </a:r>
            <a:r>
              <a:rPr lang="en-US" sz="2400" b="1" i="1" dirty="0" smtClean="0">
                <a:solidFill>
                  <a:srgbClr val="7030A0"/>
                </a:solidFill>
              </a:rPr>
              <a:t>V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than  </a:t>
            </a:r>
            <a:r>
              <a:rPr lang="en-US" sz="2400" b="1" i="1" dirty="0" smtClean="0">
                <a:solidFill>
                  <a:srgbClr val="7030A0"/>
                </a:solidFill>
              </a:rPr>
              <a:t>V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r>
              <a:rPr lang="en-US" sz="2400" b="1" dirty="0" smtClean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the corresponding dwell time </a:t>
            </a:r>
            <a:r>
              <a:rPr lang="en-US" sz="2400" b="1" i="1" dirty="0" smtClean="0">
                <a:solidFill>
                  <a:srgbClr val="7030A0"/>
                </a:solidFill>
              </a:rPr>
              <a:t>T</a:t>
            </a:r>
            <a:r>
              <a:rPr lang="en-US" sz="2400" b="1" i="1" baseline="-25000" dirty="0" smtClean="0">
                <a:solidFill>
                  <a:srgbClr val="7030A0"/>
                </a:solidFill>
              </a:rPr>
              <a:t>c</a:t>
            </a:r>
            <a:r>
              <a:rPr lang="en-US" sz="2400" b="1" i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for  </a:t>
            </a:r>
            <a:r>
              <a:rPr lang="en-US" sz="2400" b="1" i="1" dirty="0" smtClean="0">
                <a:solidFill>
                  <a:srgbClr val="7030A0"/>
                </a:solidFill>
              </a:rPr>
              <a:t>V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is longer than </a:t>
            </a:r>
            <a:r>
              <a:rPr lang="en-US" sz="2400" b="1" i="1" dirty="0" smtClean="0">
                <a:solidFill>
                  <a:srgbClr val="7030A0"/>
                </a:solidFill>
              </a:rPr>
              <a:t>T</a:t>
            </a:r>
            <a:r>
              <a:rPr lang="en-US" sz="2400" b="1" i="1" baseline="-25000" dirty="0" smtClean="0">
                <a:solidFill>
                  <a:srgbClr val="7030A0"/>
                </a:solidFill>
              </a:rPr>
              <a:t>a</a:t>
            </a:r>
            <a:r>
              <a:rPr lang="en-US" sz="2400" b="1" i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for  </a:t>
            </a:r>
            <a:r>
              <a:rPr lang="en-US" sz="2400" b="1" i="1" dirty="0" smtClean="0">
                <a:solidFill>
                  <a:srgbClr val="7030A0"/>
                </a:solidFill>
              </a:rPr>
              <a:t>V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r>
              <a:rPr lang="en-US" sz="2400" b="1" dirty="0" smtClean="0">
                <a:solidFill>
                  <a:srgbClr val="7030A0"/>
                </a:solidFill>
              </a:rPr>
              <a:t>. 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400" b="1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is the dominant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small vector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Its dwell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time is equally divided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between 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400" b="1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400" b="1" i="1" baseline="-250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400" b="1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400" b="1" i="1" baseline="-25000" dirty="0" smtClean="0">
                <a:solidFill>
                  <a:schemeClr val="accent2">
                    <a:lumMod val="75000"/>
                  </a:schemeClr>
                </a:solidFill>
              </a:rPr>
              <a:t>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2" y="1066799"/>
            <a:ext cx="3886200" cy="370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rot="20332892">
            <a:off x="4209852" y="4120492"/>
            <a:ext cx="3386983" cy="136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86400" y="3124200"/>
            <a:ext cx="1295400" cy="1295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34200" y="50756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2491" y="51173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dirty="0" smtClean="0">
                <a:solidFill>
                  <a:srgbClr val="C00000"/>
                </a:solidFill>
              </a:rPr>
              <a:t>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50662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POO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9945" y="50662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PPO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51172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POO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3343" y="50662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dirty="0" smtClean="0">
                <a:solidFill>
                  <a:srgbClr val="C00000"/>
                </a:solidFill>
              </a:rPr>
              <a:t>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537" y="51265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537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c</a:t>
            </a:r>
            <a:r>
              <a:rPr lang="en-US" b="1" dirty="0" smtClean="0">
                <a:solidFill>
                  <a:srgbClr val="00B050"/>
                </a:solidFill>
              </a:rPr>
              <a:t>/4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3273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b</a:t>
            </a:r>
            <a:r>
              <a:rPr lang="en-US" b="1" dirty="0" smtClean="0">
                <a:solidFill>
                  <a:srgbClr val="00B050"/>
                </a:solidFill>
              </a:rPr>
              <a:t>/2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>
                <a:solidFill>
                  <a:srgbClr val="00B050"/>
                </a:solidFill>
              </a:rPr>
              <a:t>/2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6961" y="577734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c</a:t>
            </a:r>
            <a:r>
              <a:rPr lang="en-US" b="1" dirty="0" smtClean="0">
                <a:solidFill>
                  <a:srgbClr val="00B050"/>
                </a:solidFill>
              </a:rPr>
              <a:t>/2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577734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>
                <a:solidFill>
                  <a:srgbClr val="00B050"/>
                </a:solidFill>
              </a:rPr>
              <a:t>/2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24125" y="56480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b</a:t>
            </a:r>
            <a:r>
              <a:rPr lang="en-US" b="1" dirty="0" smtClean="0">
                <a:solidFill>
                  <a:srgbClr val="00B050"/>
                </a:solidFill>
              </a:rPr>
              <a:t>/2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4200" y="5592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c</a:t>
            </a:r>
            <a:r>
              <a:rPr lang="en-US" b="1" dirty="0" smtClean="0">
                <a:solidFill>
                  <a:srgbClr val="00B050"/>
                </a:solidFill>
              </a:rPr>
              <a:t>/4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5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Causes of Neutral-Point Voltage Deviation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In addition to the influence of small- and medium-voltage vectors, the </a:t>
            </a:r>
            <a:r>
              <a:rPr lang="en-US" b="1" dirty="0" smtClean="0">
                <a:solidFill>
                  <a:srgbClr val="00B050"/>
                </a:solidFill>
              </a:rPr>
              <a:t>neutral-point voltage </a:t>
            </a:r>
            <a:r>
              <a:rPr lang="en-US" b="1" dirty="0">
                <a:solidFill>
                  <a:srgbClr val="00B050"/>
                </a:solidFill>
              </a:rPr>
              <a:t>may also be affected by 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Unbalanced </a:t>
            </a:r>
            <a:r>
              <a:rPr lang="en-US" b="1" dirty="0">
                <a:solidFill>
                  <a:srgbClr val="0070C0"/>
                </a:solidFill>
              </a:rPr>
              <a:t>dc capacitors due to manufacturing </a:t>
            </a:r>
            <a:r>
              <a:rPr lang="en-US" b="1" dirty="0" smtClean="0">
                <a:solidFill>
                  <a:srgbClr val="0070C0"/>
                </a:solidFill>
              </a:rPr>
              <a:t>tolerances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Inconsistency </a:t>
            </a:r>
            <a:r>
              <a:rPr lang="en-US" b="1" dirty="0">
                <a:solidFill>
                  <a:srgbClr val="7030A0"/>
                </a:solidFill>
              </a:rPr>
              <a:t>in switching device </a:t>
            </a:r>
            <a:r>
              <a:rPr lang="en-US" b="1" dirty="0" smtClean="0">
                <a:solidFill>
                  <a:srgbClr val="7030A0"/>
                </a:solidFill>
              </a:rPr>
              <a:t>characteristics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Unbalanced </a:t>
            </a:r>
            <a:r>
              <a:rPr lang="en-US" b="1" dirty="0">
                <a:solidFill>
                  <a:srgbClr val="FFC000"/>
                </a:solidFill>
              </a:rPr>
              <a:t>three-phase operation</a:t>
            </a:r>
          </a:p>
          <a:p>
            <a:r>
              <a:rPr lang="en-US" b="1" dirty="0">
                <a:solidFill>
                  <a:srgbClr val="C00000"/>
                </a:solidFill>
              </a:rPr>
              <a:t>To minimize the neutral-point voltage shift, a feedback control scheme can be </a:t>
            </a:r>
            <a:r>
              <a:rPr lang="en-US" b="1" dirty="0" smtClean="0">
                <a:solidFill>
                  <a:srgbClr val="C00000"/>
                </a:solidFill>
              </a:rPr>
              <a:t>implemented, where the neutral-point voltage is detected and then controlled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3246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Three level capacitor clamped (Flying Capacitor) MLI</a:t>
            </a:r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              </a:t>
            </a:r>
            <a:r>
              <a:rPr lang="en-US" b="1" dirty="0" smtClean="0">
                <a:solidFill>
                  <a:srgbClr val="00B050"/>
                </a:solidFill>
              </a:rPr>
              <a:t>For V</a:t>
            </a:r>
            <a:r>
              <a:rPr lang="en-US" b="1" baseline="-25000" dirty="0" smtClean="0">
                <a:solidFill>
                  <a:srgbClr val="00B050"/>
                </a:solidFill>
              </a:rPr>
              <a:t>an</a:t>
            </a:r>
            <a:r>
              <a:rPr lang="en-US" b="1" dirty="0" smtClean="0">
                <a:solidFill>
                  <a:srgbClr val="00B050"/>
                </a:solidFill>
              </a:rPr>
              <a:t> = +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/2,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      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and 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are closed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           </a:t>
            </a:r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b="1" baseline="-25000" dirty="0" smtClean="0">
                <a:solidFill>
                  <a:srgbClr val="00B0F0"/>
                </a:solidFill>
              </a:rPr>
              <a:t>an</a:t>
            </a:r>
            <a:r>
              <a:rPr lang="en-US" b="1" dirty="0" smtClean="0">
                <a:solidFill>
                  <a:srgbClr val="00B0F0"/>
                </a:solidFill>
              </a:rPr>
              <a:t>=  V</a:t>
            </a:r>
            <a:r>
              <a:rPr lang="en-US" b="1" baseline="-25000" dirty="0" smtClean="0">
                <a:solidFill>
                  <a:srgbClr val="00B0F0"/>
                </a:solidFill>
              </a:rPr>
              <a:t>c2 </a:t>
            </a:r>
            <a:r>
              <a:rPr lang="en-US" b="1" dirty="0" smtClean="0">
                <a:solidFill>
                  <a:srgbClr val="00B0F0"/>
                </a:solidFill>
              </a:rPr>
              <a:t>= </a:t>
            </a:r>
            <a:r>
              <a:rPr lang="en-US" b="1" dirty="0" err="1" smtClean="0">
                <a:solidFill>
                  <a:srgbClr val="00B0F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F0"/>
                </a:solidFill>
              </a:rPr>
              <a:t>d</a:t>
            </a:r>
            <a:r>
              <a:rPr lang="en-US" b="1" dirty="0" smtClean="0">
                <a:solidFill>
                  <a:srgbClr val="00B0F0"/>
                </a:solidFill>
              </a:rPr>
              <a:t>/2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For V</a:t>
            </a:r>
            <a:r>
              <a:rPr lang="en-US" b="1" baseline="-25000" dirty="0" smtClean="0">
                <a:solidFill>
                  <a:srgbClr val="C00000"/>
                </a:solidFill>
              </a:rPr>
              <a:t>an</a:t>
            </a:r>
            <a:r>
              <a:rPr lang="en-US" b="1" dirty="0" smtClean="0">
                <a:solidFill>
                  <a:srgbClr val="C00000"/>
                </a:solidFill>
              </a:rPr>
              <a:t> = - </a:t>
            </a:r>
            <a:r>
              <a:rPr lang="en-US" b="1" dirty="0" err="1" smtClean="0">
                <a:solidFill>
                  <a:srgbClr val="C0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dc</a:t>
            </a:r>
            <a:r>
              <a:rPr lang="en-US" b="1" dirty="0" smtClean="0">
                <a:solidFill>
                  <a:srgbClr val="C00000"/>
                </a:solidFill>
              </a:rPr>
              <a:t>/2,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30000" dirty="0" smtClean="0">
                <a:solidFill>
                  <a:srgbClr val="00B050"/>
                </a:solidFill>
              </a:rPr>
              <a:t>’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 and S</a:t>
            </a:r>
            <a:r>
              <a:rPr lang="en-US" b="1" baseline="30000" dirty="0" smtClean="0">
                <a:solidFill>
                  <a:srgbClr val="00B050"/>
                </a:solidFill>
              </a:rPr>
              <a:t>’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are closed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b="1" baseline="-25000" dirty="0" smtClean="0">
                <a:solidFill>
                  <a:srgbClr val="00B0F0"/>
                </a:solidFill>
              </a:rPr>
              <a:t>an</a:t>
            </a:r>
            <a:r>
              <a:rPr lang="en-US" b="1" dirty="0" smtClean="0">
                <a:solidFill>
                  <a:srgbClr val="00B0F0"/>
                </a:solidFill>
              </a:rPr>
              <a:t>=  V</a:t>
            </a:r>
            <a:r>
              <a:rPr lang="en-US" b="1" baseline="-25000" dirty="0" smtClean="0">
                <a:solidFill>
                  <a:srgbClr val="00B0F0"/>
                </a:solidFill>
              </a:rPr>
              <a:t>c2 </a:t>
            </a:r>
            <a:r>
              <a:rPr lang="en-US" b="1" dirty="0" smtClean="0">
                <a:solidFill>
                  <a:srgbClr val="00B0F0"/>
                </a:solidFill>
              </a:rPr>
              <a:t>= -</a:t>
            </a:r>
            <a:r>
              <a:rPr lang="en-US" b="1" dirty="0" err="1" smtClean="0">
                <a:solidFill>
                  <a:srgbClr val="00B0F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F0"/>
                </a:solidFill>
              </a:rPr>
              <a:t>dc</a:t>
            </a:r>
            <a:r>
              <a:rPr lang="en-US" b="1" dirty="0" smtClean="0">
                <a:solidFill>
                  <a:srgbClr val="00B0F0"/>
                </a:solidFill>
              </a:rPr>
              <a:t>/2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For V</a:t>
            </a:r>
            <a:r>
              <a:rPr lang="en-US" b="1" baseline="-25000" dirty="0" smtClean="0">
                <a:solidFill>
                  <a:srgbClr val="00B050"/>
                </a:solidFill>
              </a:rPr>
              <a:t>an</a:t>
            </a:r>
            <a:r>
              <a:rPr lang="en-US" b="1" dirty="0" smtClean="0">
                <a:solidFill>
                  <a:srgbClr val="00B050"/>
                </a:solidFill>
              </a:rPr>
              <a:t> = 0,   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and   S</a:t>
            </a:r>
            <a:r>
              <a:rPr lang="en-US" b="1" baseline="30000" dirty="0" smtClean="0">
                <a:solidFill>
                  <a:srgbClr val="00B050"/>
                </a:solidFill>
              </a:rPr>
              <a:t>’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are closed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                   </a:t>
            </a:r>
            <a:r>
              <a:rPr lang="en-US" b="1" dirty="0" smtClean="0">
                <a:solidFill>
                  <a:srgbClr val="00B0F0"/>
                </a:solidFill>
              </a:rPr>
              <a:t>   or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                S</a:t>
            </a:r>
            <a:r>
              <a:rPr lang="en-US" b="1" baseline="-25000" dirty="0" smtClean="0">
                <a:solidFill>
                  <a:srgbClr val="00B0F0"/>
                </a:solidFill>
              </a:rPr>
              <a:t>2</a:t>
            </a:r>
            <a:r>
              <a:rPr lang="en-US" b="1" dirty="0" smtClean="0">
                <a:solidFill>
                  <a:srgbClr val="00B0F0"/>
                </a:solidFill>
              </a:rPr>
              <a:t> and   S</a:t>
            </a:r>
            <a:r>
              <a:rPr lang="en-US" b="1" baseline="30000" dirty="0" smtClean="0">
                <a:solidFill>
                  <a:srgbClr val="00B0F0"/>
                </a:solidFill>
              </a:rPr>
              <a:t>’</a:t>
            </a:r>
            <a:r>
              <a:rPr lang="en-US" b="1" baseline="-25000" dirty="0" smtClean="0">
                <a:solidFill>
                  <a:srgbClr val="00B0F0"/>
                </a:solidFill>
              </a:rPr>
              <a:t>2</a:t>
            </a:r>
            <a:r>
              <a:rPr lang="en-US" b="1" dirty="0" smtClean="0">
                <a:solidFill>
                  <a:srgbClr val="00B0F0"/>
                </a:solidFill>
              </a:rPr>
              <a:t> are closed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81000" y="990600"/>
          <a:ext cx="18161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5" name="Visio" r:id="rId3" imgW="1816200" imgH="1308240" progId="">
                  <p:embed/>
                </p:oleObj>
              </mc:Choice>
              <mc:Fallback>
                <p:oleObj name="Visio" r:id="rId3" imgW="1816200" imgH="1308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18161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867400" y="685800"/>
          <a:ext cx="30480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6" name="Visio" r:id="rId5" imgW="2085850" imgH="1964070" progId="">
                  <p:embed/>
                </p:oleObj>
              </mc:Choice>
              <mc:Fallback>
                <p:oleObj name="Visio" r:id="rId5" imgW="2085850" imgH="19640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85800"/>
                        <a:ext cx="30480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0758"/>
              </p:ext>
            </p:extLst>
          </p:nvPr>
        </p:nvGraphicFramePr>
        <p:xfrm>
          <a:off x="5992090" y="4629940"/>
          <a:ext cx="27432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" name="Visio" r:id="rId7" imgW="2026487" imgH="1412365" progId="">
                  <p:embed/>
                </p:oleObj>
              </mc:Choice>
              <mc:Fallback>
                <p:oleObj name="Visio" r:id="rId7" imgW="2026487" imgH="14123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090" y="4629940"/>
                        <a:ext cx="274320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81800" y="106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2636" y="2819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2636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1872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23297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3673" y="1991196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a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35436" y="1816526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n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3315" y="582741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n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5073" y="61722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99015" y="618136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32617" y="5992091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a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1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3" grpId="0"/>
      <p:bldP spid="15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Five level capacitor clamped MLI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For V</a:t>
            </a:r>
            <a:r>
              <a:rPr lang="en-US" b="1" baseline="-25000" dirty="0" smtClean="0">
                <a:solidFill>
                  <a:srgbClr val="00B050"/>
                </a:solidFill>
              </a:rPr>
              <a:t>an</a:t>
            </a:r>
            <a:r>
              <a:rPr lang="en-US" b="1" dirty="0" smtClean="0">
                <a:solidFill>
                  <a:srgbClr val="00B050"/>
                </a:solidFill>
              </a:rPr>
              <a:t> = +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dc</a:t>
            </a:r>
            <a:r>
              <a:rPr lang="en-US" b="1" dirty="0" smtClean="0">
                <a:solidFill>
                  <a:srgbClr val="00B050"/>
                </a:solidFill>
              </a:rPr>
              <a:t>/2,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, 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, S</a:t>
            </a:r>
            <a:r>
              <a:rPr lang="en-US" b="1" baseline="-25000" dirty="0" smtClean="0">
                <a:solidFill>
                  <a:srgbClr val="00B050"/>
                </a:solidFill>
              </a:rPr>
              <a:t>3 </a:t>
            </a:r>
            <a:r>
              <a:rPr lang="en-US" b="1" dirty="0" smtClean="0">
                <a:solidFill>
                  <a:srgbClr val="00B050"/>
                </a:solidFill>
              </a:rPr>
              <a:t>and S</a:t>
            </a:r>
            <a:r>
              <a:rPr lang="en-US" b="1" baseline="-25000" dirty="0" smtClean="0">
                <a:solidFill>
                  <a:srgbClr val="00B050"/>
                </a:solidFill>
              </a:rPr>
              <a:t>4  </a:t>
            </a:r>
            <a:r>
              <a:rPr lang="en-US" b="1" dirty="0" smtClean="0">
                <a:solidFill>
                  <a:srgbClr val="00B050"/>
                </a:solidFill>
              </a:rPr>
              <a:t>are closed</a:t>
            </a:r>
          </a:p>
          <a:p>
            <a:r>
              <a:rPr lang="en-US" b="1" dirty="0">
                <a:solidFill>
                  <a:srgbClr val="00B050"/>
                </a:solidFill>
              </a:rPr>
              <a:t>For V</a:t>
            </a:r>
            <a:r>
              <a:rPr lang="en-US" b="1" baseline="-25000" dirty="0">
                <a:solidFill>
                  <a:srgbClr val="00B050"/>
                </a:solidFill>
              </a:rPr>
              <a:t>an</a:t>
            </a:r>
            <a:r>
              <a:rPr lang="en-US" b="1" dirty="0">
                <a:solidFill>
                  <a:srgbClr val="00B050"/>
                </a:solidFill>
              </a:rPr>
              <a:t> = -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dc</a:t>
            </a:r>
            <a:r>
              <a:rPr lang="en-US" b="1" dirty="0">
                <a:solidFill>
                  <a:srgbClr val="00B050"/>
                </a:solidFill>
              </a:rPr>
              <a:t>/2,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30000" dirty="0">
                <a:solidFill>
                  <a:srgbClr val="0070C0"/>
                </a:solidFill>
              </a:rPr>
              <a:t>’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,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30000" dirty="0">
                <a:solidFill>
                  <a:srgbClr val="0070C0"/>
                </a:solidFill>
              </a:rPr>
              <a:t>’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,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30000" dirty="0">
                <a:solidFill>
                  <a:srgbClr val="0070C0"/>
                </a:solidFill>
              </a:rPr>
              <a:t>’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baseline="-25000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and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30000" dirty="0">
                <a:solidFill>
                  <a:srgbClr val="0070C0"/>
                </a:solidFill>
              </a:rPr>
              <a:t>’</a:t>
            </a:r>
            <a:r>
              <a:rPr lang="en-US" b="1" baseline="-25000" dirty="0">
                <a:solidFill>
                  <a:srgbClr val="0070C0"/>
                </a:solidFill>
              </a:rPr>
              <a:t>4</a:t>
            </a:r>
            <a:r>
              <a:rPr lang="en-US" b="1" baseline="-25000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are closed</a:t>
            </a: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For V</a:t>
            </a:r>
            <a:r>
              <a:rPr lang="en-US" b="1" baseline="-25000" dirty="0" smtClean="0">
                <a:solidFill>
                  <a:srgbClr val="0070C0"/>
                </a:solidFill>
              </a:rPr>
              <a:t>an</a:t>
            </a:r>
            <a:r>
              <a:rPr lang="en-US" b="1" dirty="0" smtClean="0">
                <a:solidFill>
                  <a:srgbClr val="0070C0"/>
                </a:solidFill>
              </a:rPr>
              <a:t> = + 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dc</a:t>
            </a:r>
            <a:r>
              <a:rPr lang="en-US" b="1" dirty="0" smtClean="0">
                <a:solidFill>
                  <a:srgbClr val="0070C0"/>
                </a:solidFill>
              </a:rPr>
              <a:t>/4,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1.	  S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 , S</a:t>
            </a:r>
            <a:r>
              <a:rPr lang="en-US" b="1" baseline="-25000" dirty="0" smtClean="0">
                <a:solidFill>
                  <a:srgbClr val="0070C0"/>
                </a:solidFill>
              </a:rPr>
              <a:t>2 ,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-25000" dirty="0" smtClean="0">
                <a:solidFill>
                  <a:srgbClr val="0070C0"/>
                </a:solidFill>
              </a:rPr>
              <a:t>3 </a:t>
            </a:r>
            <a:r>
              <a:rPr lang="en-US" b="1" dirty="0" smtClean="0">
                <a:solidFill>
                  <a:srgbClr val="0070C0"/>
                </a:solidFill>
              </a:rPr>
              <a:t>and</a:t>
            </a:r>
            <a:r>
              <a:rPr lang="en-US" b="1" baseline="-25000" dirty="0" smtClean="0">
                <a:solidFill>
                  <a:srgbClr val="0070C0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1 -</a:t>
            </a:r>
            <a:r>
              <a:rPr lang="en-US" b="1" dirty="0" smtClean="0">
                <a:solidFill>
                  <a:srgbClr val="0070C0"/>
                </a:solidFill>
              </a:rPr>
              <a:t>are closed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5715000" y="152400"/>
          <a:ext cx="3200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" name="Visio" r:id="rId3" imgW="2235885" imgH="3973502" progId="">
                  <p:embed/>
                </p:oleObj>
              </mc:Choice>
              <mc:Fallback>
                <p:oleObj name="Visio" r:id="rId3" imgW="2235885" imgH="397350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3200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63561"/>
              </p:ext>
            </p:extLst>
          </p:nvPr>
        </p:nvGraphicFramePr>
        <p:xfrm>
          <a:off x="6070600" y="5158447"/>
          <a:ext cx="2844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" name="Visio" r:id="rId5" imgW="2844720" imgH="1676520" progId="">
                  <p:embed/>
                </p:oleObj>
              </mc:Choice>
              <mc:Fallback>
                <p:oleObj name="Visio" r:id="rId5" imgW="2844720" imgH="1676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5158447"/>
                        <a:ext cx="2844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939849"/>
              </p:ext>
            </p:extLst>
          </p:nvPr>
        </p:nvGraphicFramePr>
        <p:xfrm>
          <a:off x="304800" y="4495800"/>
          <a:ext cx="3733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" name="Visio" r:id="rId7" imgW="1770736" imgH="971804" progId="Visio.Drawing.11">
                  <p:embed/>
                </p:oleObj>
              </mc:Choice>
              <mc:Fallback>
                <p:oleObj name="Visio" r:id="rId7" imgW="1770736" imgH="97180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37338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934200" y="5181600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5671066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42464" y="6324600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0" y="6691745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34200" y="49969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33955" y="62923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/4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641702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3051" y="4535269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-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396" y="4478271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+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458218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+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446595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+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6" y="4512905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-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523083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-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200" y="5380120"/>
            <a:ext cx="304800" cy="416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315200" y="543098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1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3" grpId="0"/>
      <p:bldP spid="14" grpId="0"/>
      <p:bldP spid="4" grpId="0"/>
      <p:bldP spid="16" grpId="0"/>
      <p:bldP spid="17" grpId="0"/>
      <p:bldP spid="18" grpId="0"/>
      <p:bldP spid="19" grpId="0"/>
      <p:bldP spid="2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00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Each switching device is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required to block a voltage o</a:t>
            </a:r>
            <a:r>
              <a:rPr lang="en-US" sz="2400" dirty="0" smtClean="0"/>
              <a:t>f 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70C0"/>
                </a:solidFill>
              </a:rPr>
              <a:t>dc</a:t>
            </a:r>
            <a:r>
              <a:rPr lang="en-US" sz="2400" b="1" dirty="0" smtClean="0">
                <a:solidFill>
                  <a:srgbClr val="0070C0"/>
                </a:solidFill>
              </a:rPr>
              <a:t>/(m-1) volts</a:t>
            </a:r>
            <a:endParaRPr lang="en-US" sz="2400" dirty="0"/>
          </a:p>
          <a:p>
            <a:r>
              <a:rPr lang="en-US" sz="2400" b="1" dirty="0" smtClean="0">
                <a:solidFill>
                  <a:srgbClr val="C00000"/>
                </a:solidFill>
              </a:rPr>
              <a:t>Clamping diodes have different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reverse voltage rating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Let </a:t>
            </a:r>
            <a:r>
              <a:rPr lang="en-US" sz="2400" b="1" dirty="0">
                <a:solidFill>
                  <a:srgbClr val="00B050"/>
                </a:solidFill>
              </a:rPr>
              <a:t>S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 , S</a:t>
            </a:r>
            <a:r>
              <a:rPr lang="en-US" sz="2400" b="1" baseline="-25000" dirty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00B050"/>
                </a:solidFill>
              </a:rPr>
              <a:t> , S</a:t>
            </a:r>
            <a:r>
              <a:rPr lang="en-US" sz="2400" b="1" baseline="-25000" dirty="0">
                <a:solidFill>
                  <a:srgbClr val="00B050"/>
                </a:solidFill>
              </a:rPr>
              <a:t>3 </a:t>
            </a:r>
            <a:r>
              <a:rPr lang="en-US" sz="2400" b="1" dirty="0">
                <a:solidFill>
                  <a:srgbClr val="00B050"/>
                </a:solidFill>
              </a:rPr>
              <a:t>and S</a:t>
            </a:r>
            <a:r>
              <a:rPr lang="en-US" sz="2400" b="1" baseline="-25000" dirty="0">
                <a:solidFill>
                  <a:srgbClr val="00B050"/>
                </a:solidFill>
              </a:rPr>
              <a:t>4  </a:t>
            </a:r>
            <a:r>
              <a:rPr lang="en-US" sz="2400" b="1" dirty="0">
                <a:solidFill>
                  <a:srgbClr val="00B050"/>
                </a:solidFill>
              </a:rPr>
              <a:t>are </a:t>
            </a:r>
            <a:r>
              <a:rPr lang="en-US" sz="2400" b="1" dirty="0" smtClean="0">
                <a:solidFill>
                  <a:srgbClr val="00B050"/>
                </a:solidFill>
              </a:rPr>
              <a:t>closed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Voltage across 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 </a:t>
            </a:r>
            <a:r>
              <a:rPr lang="en-US" sz="2400" b="1" dirty="0" smtClean="0">
                <a:solidFill>
                  <a:srgbClr val="7030A0"/>
                </a:solidFill>
              </a:rPr>
              <a:t>is 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Voltage across </a:t>
            </a:r>
            <a:r>
              <a:rPr lang="en-US" sz="2400" b="1" dirty="0" smtClean="0">
                <a:solidFill>
                  <a:srgbClr val="00B0F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is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Voltage across </a:t>
            </a:r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is </a:t>
            </a:r>
          </a:p>
          <a:p>
            <a:r>
              <a:rPr lang="en-US" sz="2400" dirty="0" smtClean="0"/>
              <a:t>Let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30000" dirty="0">
                <a:solidFill>
                  <a:srgbClr val="0070C0"/>
                </a:solidFill>
              </a:rPr>
              <a:t>’</a:t>
            </a:r>
            <a:r>
              <a:rPr lang="en-US" sz="2400" b="1" baseline="-25000" dirty="0">
                <a:solidFill>
                  <a:srgbClr val="0070C0"/>
                </a:solidFill>
              </a:rPr>
              <a:t>1, 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30000" dirty="0">
                <a:solidFill>
                  <a:srgbClr val="0070C0"/>
                </a:solidFill>
              </a:rPr>
              <a:t>’</a:t>
            </a:r>
            <a:r>
              <a:rPr lang="en-US" sz="2400" b="1" baseline="-25000" dirty="0">
                <a:solidFill>
                  <a:srgbClr val="0070C0"/>
                </a:solidFill>
              </a:rPr>
              <a:t>2,</a:t>
            </a:r>
            <a:r>
              <a:rPr lang="en-US" sz="2400" b="1" dirty="0">
                <a:solidFill>
                  <a:srgbClr val="0070C0"/>
                </a:solidFill>
              </a:rPr>
              <a:t>  S</a:t>
            </a:r>
            <a:r>
              <a:rPr lang="en-US" sz="2400" b="1" baseline="30000" dirty="0">
                <a:solidFill>
                  <a:srgbClr val="0070C0"/>
                </a:solidFill>
              </a:rPr>
              <a:t>’</a:t>
            </a:r>
            <a:r>
              <a:rPr lang="en-US" sz="2400" b="1" baseline="-25000" dirty="0">
                <a:solidFill>
                  <a:srgbClr val="0070C0"/>
                </a:solidFill>
              </a:rPr>
              <a:t>3</a:t>
            </a:r>
            <a:r>
              <a:rPr lang="en-US" sz="2400" b="1" dirty="0">
                <a:solidFill>
                  <a:srgbClr val="0070C0"/>
                </a:solidFill>
              </a:rPr>
              <a:t> and  S</a:t>
            </a:r>
            <a:r>
              <a:rPr lang="en-US" sz="2400" b="1" baseline="30000" dirty="0">
                <a:solidFill>
                  <a:srgbClr val="0070C0"/>
                </a:solidFill>
              </a:rPr>
              <a:t>’</a:t>
            </a:r>
            <a:r>
              <a:rPr lang="en-US" sz="2400" b="1" baseline="-25000" dirty="0">
                <a:solidFill>
                  <a:srgbClr val="0070C0"/>
                </a:solidFill>
              </a:rPr>
              <a:t>4 </a:t>
            </a:r>
            <a:r>
              <a:rPr lang="en-US" sz="2400" b="1" dirty="0">
                <a:solidFill>
                  <a:srgbClr val="00B050"/>
                </a:solidFill>
              </a:rPr>
              <a:t>are closed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Voltage across </a:t>
            </a:r>
            <a:r>
              <a:rPr lang="en-US" sz="2400" b="1" dirty="0" smtClean="0">
                <a:solidFill>
                  <a:srgbClr val="7030A0"/>
                </a:solidFill>
              </a:rPr>
              <a:t>D</a:t>
            </a:r>
            <a:r>
              <a:rPr lang="en-US" sz="2400" b="1" baseline="30000" dirty="0" smtClean="0">
                <a:solidFill>
                  <a:srgbClr val="0070C0"/>
                </a:solidFill>
              </a:rPr>
              <a:t>’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 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is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Voltage across </a:t>
            </a:r>
            <a:r>
              <a:rPr lang="en-US" sz="2400" b="1" dirty="0" smtClean="0">
                <a:solidFill>
                  <a:srgbClr val="00B0F0"/>
                </a:solidFill>
              </a:rPr>
              <a:t>D</a:t>
            </a:r>
            <a:r>
              <a:rPr lang="en-US" sz="2400" b="1" baseline="30000" dirty="0" smtClean="0">
                <a:solidFill>
                  <a:srgbClr val="00B0F0"/>
                </a:solidFill>
              </a:rPr>
              <a:t>’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2  </a:t>
            </a:r>
            <a:r>
              <a:rPr lang="en-US" sz="2400" b="1" dirty="0">
                <a:solidFill>
                  <a:srgbClr val="00B0F0"/>
                </a:solidFill>
              </a:rPr>
              <a:t>is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Voltage across </a:t>
            </a:r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baseline="30000" dirty="0" smtClean="0">
                <a:solidFill>
                  <a:srgbClr val="00B050"/>
                </a:solidFill>
              </a:rPr>
              <a:t>’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3  </a:t>
            </a:r>
            <a:r>
              <a:rPr lang="en-US" sz="2400" b="1" dirty="0">
                <a:solidFill>
                  <a:srgbClr val="00B050"/>
                </a:solidFill>
              </a:rPr>
              <a:t>is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For an m level inverter, number </a:t>
            </a:r>
            <a:r>
              <a:rPr lang="en-US" sz="2400" dirty="0"/>
              <a:t>of </a:t>
            </a:r>
            <a:r>
              <a:rPr lang="en-US" sz="2400" dirty="0" smtClean="0"/>
              <a:t>diodes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required for one phase </a:t>
            </a:r>
            <a:r>
              <a:rPr lang="en-US" sz="2400" dirty="0" smtClean="0"/>
              <a:t>is (m-1</a:t>
            </a:r>
            <a:r>
              <a:rPr lang="en-US" sz="2400" dirty="0"/>
              <a:t>)(m-2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811971"/>
              </p:ext>
            </p:extLst>
          </p:nvPr>
        </p:nvGraphicFramePr>
        <p:xfrm>
          <a:off x="4724400" y="152400"/>
          <a:ext cx="44196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Visio" r:id="rId3" imgW="4800600" imgH="6248520" progId="Visio.Drawing.11">
                  <p:embed/>
                </p:oleObj>
              </mc:Choice>
              <mc:Fallback>
                <p:oleObj name="Visio" r:id="rId3" imgW="4800600" imgH="62485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152400"/>
                        <a:ext cx="4419600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8229600" y="2743200"/>
            <a:ext cx="4191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prstClr val="black"/>
                </a:solidFill>
              </a:rPr>
              <a:t>&gt;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691745" y="1233055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82690" y="126769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10055" y="4862945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15200" y="27016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27016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2.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baseline="-25000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4</a:t>
            </a:r>
            <a:r>
              <a:rPr lang="en-US" b="1" baseline="-25000" dirty="0" smtClean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are closed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3.</a:t>
            </a:r>
            <a:r>
              <a:rPr lang="en-US" b="1" dirty="0">
                <a:solidFill>
                  <a:srgbClr val="00B050"/>
                </a:solidFill>
              </a:rPr>
              <a:t>	S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 , S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 ,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3</a:t>
            </a:r>
            <a:r>
              <a:rPr lang="en-US" b="1" baseline="-25000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-25000" dirty="0" smtClean="0">
                <a:solidFill>
                  <a:srgbClr val="0070C0"/>
                </a:solidFill>
              </a:rPr>
              <a:t>1   </a:t>
            </a:r>
            <a:r>
              <a:rPr lang="en-US" b="1" dirty="0" smtClean="0">
                <a:solidFill>
                  <a:srgbClr val="00B050"/>
                </a:solidFill>
              </a:rPr>
              <a:t>are </a:t>
            </a:r>
            <a:r>
              <a:rPr lang="en-US" b="1" dirty="0">
                <a:solidFill>
                  <a:srgbClr val="00B050"/>
                </a:solidFill>
              </a:rPr>
              <a:t>closed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For V</a:t>
            </a:r>
            <a:r>
              <a:rPr lang="en-US" b="1" baseline="-25000" dirty="0" smtClean="0">
                <a:solidFill>
                  <a:srgbClr val="0070C0"/>
                </a:solidFill>
              </a:rPr>
              <a:t>an</a:t>
            </a:r>
            <a:r>
              <a:rPr lang="en-US" b="1" dirty="0" smtClean="0">
                <a:solidFill>
                  <a:srgbClr val="0070C0"/>
                </a:solidFill>
              </a:rPr>
              <a:t> = - 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dc</a:t>
            </a:r>
            <a:r>
              <a:rPr lang="en-US" b="1" dirty="0" smtClean="0">
                <a:solidFill>
                  <a:srgbClr val="0070C0"/>
                </a:solidFill>
              </a:rPr>
              <a:t>/4,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1</a:t>
            </a:r>
            <a:r>
              <a:rPr lang="en-US" b="1" dirty="0">
                <a:solidFill>
                  <a:srgbClr val="0070C0"/>
                </a:solidFill>
              </a:rPr>
              <a:t>.	 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baseline="-25000" dirty="0" smtClean="0">
                <a:solidFill>
                  <a:srgbClr val="0070C0"/>
                </a:solidFill>
              </a:rPr>
              <a:t> ,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3 </a:t>
            </a:r>
            <a:r>
              <a:rPr lang="en-US" b="1" dirty="0">
                <a:solidFill>
                  <a:srgbClr val="0070C0"/>
                </a:solidFill>
              </a:rPr>
              <a:t>and</a:t>
            </a:r>
            <a:r>
              <a:rPr lang="en-US" b="1" baseline="-25000" dirty="0">
                <a:solidFill>
                  <a:srgbClr val="0070C0"/>
                </a:solidFill>
              </a:rPr>
              <a:t> </a:t>
            </a:r>
            <a:r>
              <a:rPr lang="en-US" b="1" baseline="-25000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-25000" dirty="0" smtClean="0">
                <a:solidFill>
                  <a:srgbClr val="0070C0"/>
                </a:solidFill>
              </a:rPr>
              <a:t>1 </a:t>
            </a:r>
            <a:r>
              <a:rPr lang="en-US" b="1" dirty="0" smtClean="0">
                <a:solidFill>
                  <a:srgbClr val="0070C0"/>
                </a:solidFill>
              </a:rPr>
              <a:t>are </a:t>
            </a:r>
            <a:r>
              <a:rPr lang="en-US" b="1" dirty="0">
                <a:solidFill>
                  <a:srgbClr val="0070C0"/>
                </a:solidFill>
              </a:rPr>
              <a:t>closed</a:t>
            </a:r>
            <a:endParaRPr lang="en-US" dirty="0" smtClean="0"/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.	S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 ,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30000" dirty="0">
                <a:solidFill>
                  <a:srgbClr val="0070C0"/>
                </a:solidFill>
              </a:rPr>
              <a:t>’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baseline="-25000" dirty="0">
                <a:solidFill>
                  <a:srgbClr val="0070C0"/>
                </a:solidFill>
              </a:rPr>
              <a:t> ,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3</a:t>
            </a:r>
            <a:r>
              <a:rPr lang="en-US" b="1" baseline="-25000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and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30000" dirty="0">
                <a:solidFill>
                  <a:srgbClr val="0070C0"/>
                </a:solidFill>
              </a:rPr>
              <a:t>’</a:t>
            </a:r>
            <a:r>
              <a:rPr lang="en-US" b="1" baseline="-25000" dirty="0">
                <a:solidFill>
                  <a:srgbClr val="0070C0"/>
                </a:solidFill>
              </a:rPr>
              <a:t>4</a:t>
            </a:r>
            <a:r>
              <a:rPr lang="en-US" b="1" baseline="-25000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are closed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.	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3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baseline="30000" dirty="0" smtClean="0">
                <a:solidFill>
                  <a:srgbClr val="0070C0"/>
                </a:solidFill>
              </a:rPr>
              <a:t>’</a:t>
            </a:r>
            <a:r>
              <a:rPr lang="en-US" b="1" baseline="-25000" dirty="0" smtClean="0">
                <a:solidFill>
                  <a:srgbClr val="0070C0"/>
                </a:solidFill>
              </a:rPr>
              <a:t>3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30000" dirty="0">
                <a:solidFill>
                  <a:srgbClr val="0070C0"/>
                </a:solidFill>
              </a:rPr>
              <a:t>’</a:t>
            </a:r>
            <a:r>
              <a:rPr lang="en-US" b="1" baseline="-25000" dirty="0">
                <a:solidFill>
                  <a:srgbClr val="0070C0"/>
                </a:solidFill>
              </a:rPr>
              <a:t>4</a:t>
            </a:r>
            <a:r>
              <a:rPr lang="en-US" b="1" dirty="0" smtClean="0">
                <a:solidFill>
                  <a:srgbClr val="C00000"/>
                </a:solidFill>
              </a:rPr>
              <a:t>are </a:t>
            </a:r>
            <a:r>
              <a:rPr lang="en-US" b="1" dirty="0">
                <a:solidFill>
                  <a:srgbClr val="C00000"/>
                </a:solidFill>
              </a:rPr>
              <a:t>closed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804583"/>
              </p:ext>
            </p:extLst>
          </p:nvPr>
        </p:nvGraphicFramePr>
        <p:xfrm>
          <a:off x="5867400" y="152400"/>
          <a:ext cx="3200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Visio" r:id="rId3" imgW="2235885" imgH="3973502" progId="">
                  <p:embed/>
                </p:oleObj>
              </mc:Choice>
              <mc:Fallback>
                <p:oleObj name="Visio" r:id="rId3" imgW="2235885" imgH="397350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2400"/>
                        <a:ext cx="3200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1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00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For </a:t>
            </a:r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an</a:t>
            </a:r>
            <a:r>
              <a:rPr lang="en-US" b="1" dirty="0">
                <a:solidFill>
                  <a:srgbClr val="00B050"/>
                </a:solidFill>
              </a:rPr>
              <a:t> = 0,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</a:t>
            </a:r>
            <a:r>
              <a:rPr lang="en-US" b="1" dirty="0" smtClean="0">
                <a:solidFill>
                  <a:srgbClr val="C00000"/>
                </a:solidFill>
              </a:rPr>
              <a:t>1.	 S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, S</a:t>
            </a:r>
            <a:r>
              <a:rPr lang="en-US" b="1" baseline="30000" dirty="0">
                <a:solidFill>
                  <a:srgbClr val="C00000"/>
                </a:solidFill>
              </a:rPr>
              <a:t>’</a:t>
            </a:r>
            <a:r>
              <a:rPr lang="en-US" b="1" baseline="-25000" dirty="0">
                <a:solidFill>
                  <a:srgbClr val="C00000"/>
                </a:solidFill>
              </a:rPr>
              <a:t>1 </a:t>
            </a:r>
            <a:r>
              <a:rPr lang="en-US" b="1" dirty="0">
                <a:solidFill>
                  <a:srgbClr val="C00000"/>
                </a:solidFill>
              </a:rPr>
              <a:t>and S</a:t>
            </a:r>
            <a:r>
              <a:rPr lang="en-US" b="1" baseline="30000" dirty="0">
                <a:solidFill>
                  <a:srgbClr val="C00000"/>
                </a:solidFill>
              </a:rPr>
              <a:t>’</a:t>
            </a:r>
            <a:r>
              <a:rPr lang="en-US" b="1" baseline="-25000" dirty="0">
                <a:solidFill>
                  <a:srgbClr val="C00000"/>
                </a:solidFill>
              </a:rPr>
              <a:t>2  </a:t>
            </a:r>
            <a:r>
              <a:rPr lang="en-US" b="1" dirty="0">
                <a:solidFill>
                  <a:srgbClr val="C00000"/>
                </a:solidFill>
              </a:rPr>
              <a:t>are closed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2.	</a:t>
            </a:r>
            <a:r>
              <a:rPr lang="en-US" b="1" dirty="0" smtClean="0">
                <a:solidFill>
                  <a:srgbClr val="00B0F0"/>
                </a:solidFill>
              </a:rPr>
              <a:t>S</a:t>
            </a:r>
            <a:r>
              <a:rPr lang="en-US" b="1" baseline="-25000" dirty="0" smtClean="0">
                <a:solidFill>
                  <a:srgbClr val="00B0F0"/>
                </a:solidFill>
              </a:rPr>
              <a:t>3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dirty="0" smtClean="0">
                <a:solidFill>
                  <a:srgbClr val="00B0F0"/>
                </a:solidFill>
              </a:rPr>
              <a:t>S</a:t>
            </a:r>
            <a:r>
              <a:rPr lang="en-US" b="1" baseline="-25000" dirty="0" smtClean="0">
                <a:solidFill>
                  <a:srgbClr val="00B0F0"/>
                </a:solidFill>
              </a:rPr>
              <a:t>4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dirty="0" smtClean="0">
                <a:solidFill>
                  <a:srgbClr val="00B0F0"/>
                </a:solidFill>
              </a:rPr>
              <a:t>S</a:t>
            </a:r>
            <a:r>
              <a:rPr lang="en-US" b="1" baseline="30000" dirty="0" smtClean="0">
                <a:solidFill>
                  <a:srgbClr val="00B0F0"/>
                </a:solidFill>
              </a:rPr>
              <a:t>’</a:t>
            </a:r>
            <a:r>
              <a:rPr lang="en-US" b="1" baseline="-25000" dirty="0" smtClean="0">
                <a:solidFill>
                  <a:srgbClr val="00B0F0"/>
                </a:solidFill>
              </a:rPr>
              <a:t>3 </a:t>
            </a:r>
            <a:r>
              <a:rPr lang="en-US" b="1" dirty="0">
                <a:solidFill>
                  <a:srgbClr val="00B0F0"/>
                </a:solidFill>
              </a:rPr>
              <a:t>and </a:t>
            </a:r>
            <a:r>
              <a:rPr lang="en-US" b="1" dirty="0" smtClean="0">
                <a:solidFill>
                  <a:srgbClr val="00B0F0"/>
                </a:solidFill>
              </a:rPr>
              <a:t>S</a:t>
            </a:r>
            <a:r>
              <a:rPr lang="en-US" b="1" baseline="30000" dirty="0" smtClean="0">
                <a:solidFill>
                  <a:srgbClr val="00B0F0"/>
                </a:solidFill>
              </a:rPr>
              <a:t>’</a:t>
            </a:r>
            <a:r>
              <a:rPr lang="en-US" b="1" baseline="-25000" dirty="0" smtClean="0">
                <a:solidFill>
                  <a:srgbClr val="00B0F0"/>
                </a:solidFill>
              </a:rPr>
              <a:t>4  </a:t>
            </a:r>
            <a:r>
              <a:rPr lang="en-US" b="1" dirty="0">
                <a:solidFill>
                  <a:srgbClr val="00B0F0"/>
                </a:solidFill>
              </a:rPr>
              <a:t>are closed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3.</a:t>
            </a: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S</a:t>
            </a:r>
            <a:r>
              <a:rPr lang="en-US" b="1" baseline="-25000" dirty="0" smtClean="0">
                <a:solidFill>
                  <a:srgbClr val="7030A0"/>
                </a:solidFill>
              </a:rPr>
              <a:t>3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S</a:t>
            </a:r>
            <a:r>
              <a:rPr lang="en-US" b="1" baseline="30000" dirty="0" smtClean="0">
                <a:solidFill>
                  <a:srgbClr val="7030A0"/>
                </a:solidFill>
              </a:rPr>
              <a:t>’</a:t>
            </a:r>
            <a:r>
              <a:rPr lang="en-US" b="1" baseline="-25000" dirty="0" smtClean="0">
                <a:solidFill>
                  <a:srgbClr val="7030A0"/>
                </a:solidFill>
              </a:rPr>
              <a:t>1 </a:t>
            </a:r>
            <a:r>
              <a:rPr lang="en-US" b="1" dirty="0">
                <a:solidFill>
                  <a:srgbClr val="7030A0"/>
                </a:solidFill>
              </a:rPr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S</a:t>
            </a:r>
            <a:r>
              <a:rPr lang="en-US" b="1" baseline="30000" dirty="0" smtClean="0">
                <a:solidFill>
                  <a:srgbClr val="7030A0"/>
                </a:solidFill>
              </a:rPr>
              <a:t>’</a:t>
            </a:r>
            <a:r>
              <a:rPr lang="en-US" b="1" baseline="-25000" dirty="0" smtClean="0">
                <a:solidFill>
                  <a:srgbClr val="7030A0"/>
                </a:solidFill>
              </a:rPr>
              <a:t>3  </a:t>
            </a:r>
            <a:r>
              <a:rPr lang="en-US" b="1" dirty="0">
                <a:solidFill>
                  <a:srgbClr val="7030A0"/>
                </a:solidFill>
              </a:rPr>
              <a:t>are closed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4.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30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and S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3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are closed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5.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30000" dirty="0" smtClean="0">
                <a:solidFill>
                  <a:srgbClr val="00B050"/>
                </a:solidFill>
              </a:rPr>
              <a:t>’</a:t>
            </a:r>
            <a:r>
              <a:rPr lang="en-US" b="1" baseline="-25000" dirty="0" smtClean="0">
                <a:solidFill>
                  <a:srgbClr val="00B050"/>
                </a:solidFill>
              </a:rPr>
              <a:t>2 </a:t>
            </a:r>
            <a:r>
              <a:rPr lang="en-US" b="1" dirty="0">
                <a:solidFill>
                  <a:srgbClr val="00B050"/>
                </a:solidFill>
              </a:rPr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30000" dirty="0" smtClean="0">
                <a:solidFill>
                  <a:srgbClr val="00B050"/>
                </a:solidFill>
              </a:rPr>
              <a:t>’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baseline="-25000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are closed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6.</a:t>
            </a: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, S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, S</a:t>
            </a:r>
            <a:r>
              <a:rPr lang="en-US" b="1" baseline="30000" dirty="0">
                <a:solidFill>
                  <a:srgbClr val="C00000"/>
                </a:solidFill>
              </a:rPr>
              <a:t>’</a:t>
            </a:r>
            <a:r>
              <a:rPr lang="en-US" b="1" baseline="-25000" dirty="0">
                <a:solidFill>
                  <a:srgbClr val="C00000"/>
                </a:solidFill>
              </a:rPr>
              <a:t>1 </a:t>
            </a:r>
            <a:r>
              <a:rPr lang="en-US" b="1" dirty="0">
                <a:solidFill>
                  <a:srgbClr val="C00000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b="1" baseline="30000" dirty="0" smtClean="0">
                <a:solidFill>
                  <a:srgbClr val="C00000"/>
                </a:solidFill>
              </a:rPr>
              <a:t>’</a:t>
            </a:r>
            <a:r>
              <a:rPr lang="en-US" b="1" baseline="-25000" dirty="0" smtClean="0">
                <a:solidFill>
                  <a:srgbClr val="C00000"/>
                </a:solidFill>
              </a:rPr>
              <a:t>4  </a:t>
            </a:r>
            <a:r>
              <a:rPr lang="en-US" b="1" dirty="0">
                <a:solidFill>
                  <a:srgbClr val="C00000"/>
                </a:solidFill>
              </a:rPr>
              <a:t>are closed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901249"/>
              </p:ext>
            </p:extLst>
          </p:nvPr>
        </p:nvGraphicFramePr>
        <p:xfrm>
          <a:off x="5867400" y="152400"/>
          <a:ext cx="3200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Visio" r:id="rId3" imgW="2235885" imgH="3973502" progId="">
                  <p:embed/>
                </p:oleObj>
              </mc:Choice>
              <mc:Fallback>
                <p:oleObj name="Visio" r:id="rId3" imgW="2235885" imgH="397350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2400"/>
                        <a:ext cx="3200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7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" y="152400"/>
            <a:ext cx="8991600" cy="6400800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DIODE CLAMPED MLI</a:t>
            </a:r>
            <a:endParaRPr lang="en-US" b="1" u="sng" dirty="0" smtClean="0">
              <a:solidFill>
                <a:srgbClr val="C00000"/>
              </a:solidFill>
              <a:ea typeface="+mj-ea"/>
              <a:cs typeface="+mj-cs"/>
            </a:endParaRPr>
          </a:p>
          <a:p>
            <a:r>
              <a:rPr lang="en-US" sz="2800" b="1" u="sng" dirty="0" smtClean="0">
                <a:solidFill>
                  <a:srgbClr val="00B050"/>
                </a:solidFill>
                <a:ea typeface="+mj-ea"/>
                <a:cs typeface="+mj-cs"/>
              </a:rPr>
              <a:t>Three Phase Three-Level </a:t>
            </a:r>
            <a:r>
              <a:rPr lang="en-US" sz="2800" b="1" u="sng" dirty="0">
                <a:solidFill>
                  <a:srgbClr val="00B050"/>
                </a:solidFill>
              </a:rPr>
              <a:t>DIODE </a:t>
            </a:r>
            <a:r>
              <a:rPr lang="en-US" sz="2800" b="1" u="sng" dirty="0" smtClean="0">
                <a:solidFill>
                  <a:srgbClr val="00B050"/>
                </a:solidFill>
              </a:rPr>
              <a:t>CLAMPED MLI</a:t>
            </a:r>
            <a:endParaRPr lang="en-US" sz="2800" u="sng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8077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1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9525000" cy="6705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Each leg has four active </a:t>
            </a:r>
            <a:r>
              <a:rPr lang="en-US" sz="2400" b="1" dirty="0">
                <a:solidFill>
                  <a:srgbClr val="C00000"/>
                </a:solidFill>
              </a:rPr>
              <a:t>switches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, </a:t>
            </a:r>
            <a:r>
              <a:rPr lang="en-US" sz="2400" b="1" i="1" dirty="0" smtClean="0">
                <a:solidFill>
                  <a:srgbClr val="C00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,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i="1" dirty="0" smtClean="0">
                <a:solidFill>
                  <a:srgbClr val="C00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</a:rPr>
              <a:t> with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 and four </a:t>
            </a:r>
            <a:r>
              <a:rPr lang="en-US" sz="2400" b="1" dirty="0">
                <a:solidFill>
                  <a:srgbClr val="C00000"/>
                </a:solidFill>
              </a:rPr>
              <a:t>antiparallel diodes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D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to 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b="1" baseline="-25000" dirty="0">
                <a:solidFill>
                  <a:srgbClr val="C00000"/>
                </a:solidFill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dc </a:t>
            </a:r>
            <a:r>
              <a:rPr lang="en-US" sz="2400" b="1" dirty="0" smtClean="0">
                <a:solidFill>
                  <a:srgbClr val="00B050"/>
                </a:solidFill>
              </a:rPr>
              <a:t>bus capacitor </a:t>
            </a:r>
            <a:r>
              <a:rPr lang="en-US" sz="2400" b="1" dirty="0">
                <a:solidFill>
                  <a:srgbClr val="00B050"/>
                </a:solidFill>
              </a:rPr>
              <a:t>is split </a:t>
            </a:r>
            <a:r>
              <a:rPr lang="en-US" sz="2400" b="1" dirty="0" smtClean="0">
                <a:solidFill>
                  <a:srgbClr val="00B050"/>
                </a:solidFill>
              </a:rPr>
              <a:t>into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 two e</a:t>
            </a:r>
            <a:r>
              <a:rPr lang="en-US" sz="2400" dirty="0" smtClean="0"/>
              <a:t>ach with a voltage </a:t>
            </a:r>
            <a:r>
              <a:rPr lang="en-US" sz="2400" dirty="0"/>
              <a:t>of </a:t>
            </a:r>
            <a:r>
              <a:rPr lang="en-US" sz="2400" dirty="0" err="1"/>
              <a:t>V</a:t>
            </a:r>
            <a:r>
              <a:rPr lang="en-US" sz="2400" baseline="-25000" dirty="0" err="1"/>
              <a:t>d</a:t>
            </a:r>
            <a:r>
              <a:rPr lang="en-US" sz="2400" dirty="0"/>
              <a:t>/2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with respect to </a:t>
            </a:r>
            <a:r>
              <a:rPr lang="en-US" sz="2400" b="1" i="1" dirty="0" smtClean="0">
                <a:solidFill>
                  <a:srgbClr val="00B050"/>
                </a:solidFill>
              </a:rPr>
              <a:t>Z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i="1" dirty="0">
                <a:solidFill>
                  <a:srgbClr val="FFC000"/>
                </a:solidFill>
              </a:rPr>
              <a:t>D</a:t>
            </a:r>
            <a:r>
              <a:rPr lang="en-US" sz="2400" b="1" i="1" baseline="-25000" dirty="0">
                <a:solidFill>
                  <a:srgbClr val="FFC000"/>
                </a:solidFill>
              </a:rPr>
              <a:t>Z</a:t>
            </a:r>
            <a:r>
              <a:rPr lang="en-US" sz="2400" b="1" baseline="-25000" dirty="0">
                <a:solidFill>
                  <a:srgbClr val="FFC000"/>
                </a:solidFill>
              </a:rPr>
              <a:t>1</a:t>
            </a:r>
            <a:r>
              <a:rPr lang="en-US" sz="2400" b="1" dirty="0">
                <a:solidFill>
                  <a:srgbClr val="FFC000"/>
                </a:solidFill>
              </a:rPr>
              <a:t> and </a:t>
            </a:r>
            <a:r>
              <a:rPr lang="en-US" sz="2400" b="1" i="1" dirty="0" smtClean="0">
                <a:solidFill>
                  <a:srgbClr val="FFC000"/>
                </a:solidFill>
              </a:rPr>
              <a:t>D</a:t>
            </a:r>
            <a:r>
              <a:rPr lang="en-US" sz="2400" b="1" i="1" baseline="-25000" dirty="0" smtClean="0">
                <a:solidFill>
                  <a:srgbClr val="FFC000"/>
                </a:solidFill>
              </a:rPr>
              <a:t>Z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2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are </a:t>
            </a:r>
            <a:r>
              <a:rPr lang="en-US" sz="2400" b="1" dirty="0" smtClean="0">
                <a:solidFill>
                  <a:srgbClr val="FFC000"/>
                </a:solidFill>
              </a:rPr>
              <a:t>called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 clamping diodes.</a:t>
            </a:r>
          </a:p>
          <a:p>
            <a:endParaRPr lang="en-US" sz="2400" b="1" dirty="0" smtClean="0">
              <a:solidFill>
                <a:srgbClr val="FFC000"/>
              </a:solidFill>
            </a:endParaRPr>
          </a:p>
          <a:p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capacitors </a:t>
            </a:r>
            <a:r>
              <a:rPr lang="en-US" sz="2400" b="1" dirty="0" smtClean="0">
                <a:solidFill>
                  <a:srgbClr val="0070C0"/>
                </a:solidFill>
              </a:rPr>
              <a:t>are </a:t>
            </a:r>
            <a:r>
              <a:rPr lang="en-US" sz="2400" b="1" dirty="0">
                <a:solidFill>
                  <a:srgbClr val="0070C0"/>
                </a:solidFill>
              </a:rPr>
              <a:t>charged </a:t>
            </a:r>
            <a:r>
              <a:rPr lang="en-US" sz="2400" b="1" dirty="0" smtClean="0">
                <a:solidFill>
                  <a:srgbClr val="0070C0"/>
                </a:solidFill>
              </a:rPr>
              <a:t>or discharged </a:t>
            </a:r>
            <a:r>
              <a:rPr lang="en-US" sz="2400" b="1" dirty="0">
                <a:solidFill>
                  <a:srgbClr val="0070C0"/>
                </a:solidFill>
              </a:rPr>
              <a:t>by neutral current </a:t>
            </a:r>
            <a:r>
              <a:rPr lang="en-US" sz="2400" b="1" i="1" dirty="0" err="1">
                <a:solidFill>
                  <a:srgbClr val="0070C0"/>
                </a:solidFill>
              </a:rPr>
              <a:t>i</a:t>
            </a:r>
            <a:r>
              <a:rPr lang="en-US" sz="2400" b="1" i="1" baseline="-25000" dirty="0" err="1">
                <a:solidFill>
                  <a:srgbClr val="0070C0"/>
                </a:solidFill>
              </a:rPr>
              <a:t>Z</a:t>
            </a:r>
            <a:endParaRPr lang="en-US" sz="2400" b="1" baseline="-25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-34636"/>
            <a:ext cx="4953000" cy="541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2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400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               </a:t>
            </a:r>
            <a:r>
              <a:rPr lang="en-US" sz="2400" b="1" u="sng" dirty="0" smtClean="0">
                <a:solidFill>
                  <a:srgbClr val="C00000"/>
                </a:solidFill>
              </a:rPr>
              <a:t>Switching states</a:t>
            </a:r>
          </a:p>
          <a:p>
            <a:r>
              <a:rPr lang="en-US" sz="2400" b="1" u="sng" dirty="0" smtClean="0">
                <a:solidFill>
                  <a:srgbClr val="00B050"/>
                </a:solidFill>
              </a:rPr>
              <a:t>Switching states of leg A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P denotes that the upper </a:t>
            </a:r>
            <a:r>
              <a:rPr lang="en-US" sz="2400" b="1" dirty="0" smtClean="0">
                <a:solidFill>
                  <a:srgbClr val="00B0F0"/>
                </a:solidFill>
              </a:rPr>
              <a:t>two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switches </a:t>
            </a:r>
            <a:r>
              <a:rPr lang="en-US" sz="2400" b="1" dirty="0" smtClean="0">
                <a:solidFill>
                  <a:srgbClr val="00B0F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1</a:t>
            </a:r>
            <a:r>
              <a:rPr lang="en-US" sz="2400" b="1" dirty="0" smtClean="0">
                <a:solidFill>
                  <a:srgbClr val="00B0F0"/>
                </a:solidFill>
              </a:rPr>
              <a:t> and S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400" b="1" dirty="0" smtClean="0">
                <a:solidFill>
                  <a:srgbClr val="00B0F0"/>
                </a:solidFill>
              </a:rPr>
              <a:t> of </a:t>
            </a:r>
            <a:r>
              <a:rPr lang="en-US" sz="2400" b="1" dirty="0">
                <a:solidFill>
                  <a:srgbClr val="00B0F0"/>
                </a:solidFill>
              </a:rPr>
              <a:t>leg </a:t>
            </a:r>
            <a:r>
              <a:rPr lang="en-US" sz="2400" b="1" i="1" dirty="0">
                <a:solidFill>
                  <a:srgbClr val="00B0F0"/>
                </a:solidFill>
              </a:rPr>
              <a:t>A </a:t>
            </a:r>
            <a:endParaRPr lang="en-US" sz="2400" b="1" i="1" dirty="0" smtClean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are on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Terminal voltage</a:t>
            </a:r>
            <a:endParaRPr lang="en-US" sz="2400" b="1" i="1" dirty="0" smtClean="0">
              <a:solidFill>
                <a:srgbClr val="00B0F0"/>
              </a:solidFill>
            </a:endParaRPr>
          </a:p>
          <a:p>
            <a:r>
              <a:rPr lang="en-US" sz="2400" b="1" i="1" dirty="0" smtClean="0">
                <a:solidFill>
                  <a:srgbClr val="00B0F0"/>
                </a:solidFill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00B0F0"/>
                </a:solidFill>
              </a:rPr>
              <a:t>AZ</a:t>
            </a:r>
            <a:r>
              <a:rPr lang="en-US" sz="2400" b="1" i="1" baseline="-25000" dirty="0">
                <a:solidFill>
                  <a:srgbClr val="00B0F0"/>
                </a:solidFill>
              </a:rPr>
              <a:t>  </a:t>
            </a:r>
            <a:r>
              <a:rPr lang="en-US" sz="2400" b="1" dirty="0">
                <a:solidFill>
                  <a:srgbClr val="00B0F0"/>
                </a:solidFill>
              </a:rPr>
              <a:t>= + </a:t>
            </a:r>
            <a:r>
              <a:rPr lang="en-US" sz="2400" b="1" i="1" dirty="0">
                <a:solidFill>
                  <a:srgbClr val="00B0F0"/>
                </a:solidFill>
              </a:rPr>
              <a:t>E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N indicates that </a:t>
            </a:r>
            <a:r>
              <a:rPr lang="en-US" sz="2400" b="1" dirty="0" smtClean="0">
                <a:solidFill>
                  <a:srgbClr val="7030A0"/>
                </a:solidFill>
              </a:rPr>
              <a:t>the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lower two switches conduct</a:t>
            </a:r>
            <a:r>
              <a:rPr lang="en-US" sz="2400" b="1" dirty="0" smtClean="0">
                <a:solidFill>
                  <a:srgbClr val="7030A0"/>
                </a:solidFill>
              </a:rPr>
              <a:t>, and </a:t>
            </a:r>
            <a:r>
              <a:rPr lang="en-US" sz="2400" b="1" i="1" dirty="0" err="1">
                <a:solidFill>
                  <a:srgbClr val="7030A0"/>
                </a:solidFill>
              </a:rPr>
              <a:t>v</a:t>
            </a:r>
            <a:r>
              <a:rPr lang="en-US" sz="2400" b="1" i="1" baseline="-25000" dirty="0" err="1">
                <a:solidFill>
                  <a:srgbClr val="7030A0"/>
                </a:solidFill>
              </a:rPr>
              <a:t>AZ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= – </a:t>
            </a:r>
            <a:r>
              <a:rPr lang="en-US" sz="2400" b="1" i="1" dirty="0">
                <a:solidFill>
                  <a:srgbClr val="7030A0"/>
                </a:solidFill>
              </a:rPr>
              <a:t>E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-124691"/>
            <a:ext cx="4191000" cy="39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76437"/>
              </p:ext>
            </p:extLst>
          </p:nvPr>
        </p:nvGraphicFramePr>
        <p:xfrm>
          <a:off x="277091" y="4350327"/>
          <a:ext cx="87833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Switching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State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(Phase A)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Device States  (Phase A)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</a:rPr>
                        <a:t>AZ</a:t>
                      </a:r>
                      <a:endParaRPr lang="en-US" sz="2000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b="1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000" b="1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2000" b="1" baseline="-250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P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E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OFF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ON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-E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43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9195</TotalTime>
  <Words>3023</Words>
  <Application>Microsoft Office PowerPoint</Application>
  <PresentationFormat>On-screen Show (4:3)</PresentationFormat>
  <Paragraphs>957</Paragraphs>
  <Slides>61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Mangal</vt:lpstr>
      <vt:lpstr>Times New Roman</vt:lpstr>
      <vt:lpstr>Wingdings</vt:lpstr>
      <vt:lpstr>Office Theme</vt:lpstr>
      <vt:lpstr>Visio</vt:lpstr>
      <vt:lpstr>Equation</vt:lpstr>
      <vt:lpstr>Diode Clamped Multilevel Inverter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Terminal voltages and line to line voltage waveforms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SPACE VECTOR MODULATION IN THREE PHASE THREE LEVEL INVERTER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Dwell time calculation for Vref in sector I</vt:lpstr>
      <vt:lpstr>PowerPoint Presentation</vt:lpstr>
      <vt:lpstr>Relationship Between Vref Location and Dwell Times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Causes of Neutral-Point Voltage Deviation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THREE-LEVEL INVERTER</dc:title>
  <dc:creator>riyas</dc:creator>
  <cp:lastModifiedBy>EED Faculty</cp:lastModifiedBy>
  <cp:revision>342</cp:revision>
  <dcterms:created xsi:type="dcterms:W3CDTF">2006-08-16T00:00:00Z</dcterms:created>
  <dcterms:modified xsi:type="dcterms:W3CDTF">2023-02-14T10:46:03Z</dcterms:modified>
</cp:coreProperties>
</file>