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455" r:id="rId2"/>
    <p:sldId id="456" r:id="rId3"/>
    <p:sldId id="396" r:id="rId4"/>
    <p:sldId id="397" r:id="rId5"/>
    <p:sldId id="462" r:id="rId6"/>
    <p:sldId id="398" r:id="rId7"/>
    <p:sldId id="399" r:id="rId8"/>
    <p:sldId id="428" r:id="rId9"/>
    <p:sldId id="429" r:id="rId10"/>
    <p:sldId id="430" r:id="rId11"/>
    <p:sldId id="393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57" r:id="rId24"/>
    <p:sldId id="413" r:id="rId25"/>
    <p:sldId id="414" r:id="rId26"/>
    <p:sldId id="416" r:id="rId27"/>
    <p:sldId id="418" r:id="rId28"/>
    <p:sldId id="420" r:id="rId29"/>
    <p:sldId id="422" r:id="rId30"/>
    <p:sldId id="424" r:id="rId31"/>
    <p:sldId id="426" r:id="rId32"/>
    <p:sldId id="427" r:id="rId33"/>
    <p:sldId id="434" r:id="rId34"/>
    <p:sldId id="435" r:id="rId35"/>
    <p:sldId id="436" r:id="rId36"/>
    <p:sldId id="437" r:id="rId37"/>
    <p:sldId id="449" r:id="rId38"/>
    <p:sldId id="458" r:id="rId39"/>
    <p:sldId id="459" r:id="rId40"/>
    <p:sldId id="461" r:id="rId41"/>
    <p:sldId id="460" r:id="rId42"/>
    <p:sldId id="448" r:id="rId43"/>
    <p:sldId id="452" r:id="rId44"/>
    <p:sldId id="453" r:id="rId45"/>
    <p:sldId id="454" r:id="rId46"/>
    <p:sldId id="463" r:id="rId47"/>
    <p:sldId id="465" r:id="rId48"/>
    <p:sldId id="468" r:id="rId49"/>
    <p:sldId id="466" r:id="rId50"/>
    <p:sldId id="46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84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28893-C11B-47BC-874E-7D00C2E14088}" type="datetimeFigureOut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3BA40-0114-4C5A-88A4-20ABEDD3AA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4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DE961-C1DE-43A3-A474-A4883EF4BBD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147A-F948-4FDE-B887-A79319FFF7E1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AB5F-3503-49DF-B1FB-F4EE04A8B780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22D5-4A72-4370-89E5-939AA8ADD331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A585-46F3-4EDB-8C6C-4356A304E943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94A5-9B7F-4888-90C1-717CBA370881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B43D-B2C8-4C31-B18C-4999DA246953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EA0-6B09-4FF1-AA84-3F569808B1C0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C5A9-B4D0-4996-B820-CCD1BBAAEBFC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BD16-7799-4ED3-A7FE-CADE3378000D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1E1-E59F-4A15-A80B-DE9D77BDB9EC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DBB9-10E1-4A9C-A2B1-170EE1CAA542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17.wmf"/><Relationship Id="rId21" Type="http://schemas.openxmlformats.org/officeDocument/2006/relationships/image" Target="../media/image26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4.w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4.wmf"/><Relationship Id="rId2" Type="http://schemas.openxmlformats.org/officeDocument/2006/relationships/oleObject" Target="../embeddings/oleObject48.bin"/><Relationship Id="rId16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59.wmf"/><Relationship Id="rId3" Type="http://schemas.openxmlformats.org/officeDocument/2006/relationships/image" Target="../media/image55.w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61.bin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58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70.bin"/><Relationship Id="rId3" Type="http://schemas.openxmlformats.org/officeDocument/2006/relationships/image" Target="../media/image60.wmf"/><Relationship Id="rId21" Type="http://schemas.openxmlformats.org/officeDocument/2006/relationships/image" Target="../media/image68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66.wmf"/><Relationship Id="rId2" Type="http://schemas.openxmlformats.org/officeDocument/2006/relationships/oleObject" Target="../embeddings/oleObject62.bin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6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3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7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8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86.wmf"/><Relationship Id="rId18" Type="http://schemas.openxmlformats.org/officeDocument/2006/relationships/oleObject" Target="../embeddings/oleObject97.bin"/><Relationship Id="rId3" Type="http://schemas.openxmlformats.org/officeDocument/2006/relationships/image" Target="../media/image82.wmf"/><Relationship Id="rId21" Type="http://schemas.openxmlformats.org/officeDocument/2006/relationships/image" Target="../media/image90.wmf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88.wmf"/><Relationship Id="rId25" Type="http://schemas.openxmlformats.org/officeDocument/2006/relationships/image" Target="../media/image92.wmf"/><Relationship Id="rId2" Type="http://schemas.openxmlformats.org/officeDocument/2006/relationships/oleObject" Target="../embeddings/oleObject88.bin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100.bin"/><Relationship Id="rId5" Type="http://schemas.openxmlformats.org/officeDocument/2006/relationships/oleObject" Target="../embeddings/oleObject90.bin"/><Relationship Id="rId15" Type="http://schemas.openxmlformats.org/officeDocument/2006/relationships/image" Target="../media/image87.wmf"/><Relationship Id="rId23" Type="http://schemas.openxmlformats.org/officeDocument/2006/relationships/image" Target="../media/image91.wmf"/><Relationship Id="rId10" Type="http://schemas.openxmlformats.org/officeDocument/2006/relationships/oleObject" Target="../embeddings/oleObject93.bin"/><Relationship Id="rId19" Type="http://schemas.openxmlformats.org/officeDocument/2006/relationships/image" Target="../media/image89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95.bin"/><Relationship Id="rId22" Type="http://schemas.openxmlformats.org/officeDocument/2006/relationships/oleObject" Target="../embeddings/oleObject9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95.wmf"/><Relationship Id="rId18" Type="http://schemas.openxmlformats.org/officeDocument/2006/relationships/oleObject" Target="../embeddings/oleObject110.bin"/><Relationship Id="rId3" Type="http://schemas.openxmlformats.org/officeDocument/2006/relationships/image" Target="../media/image82.wmf"/><Relationship Id="rId21" Type="http://schemas.openxmlformats.org/officeDocument/2006/relationships/image" Target="../media/image99.wmf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97.wmf"/><Relationship Id="rId2" Type="http://schemas.openxmlformats.org/officeDocument/2006/relationships/oleObject" Target="../embeddings/oleObject101.bin"/><Relationship Id="rId16" Type="http://schemas.openxmlformats.org/officeDocument/2006/relationships/oleObject" Target="../embeddings/oleObject109.bin"/><Relationship Id="rId20" Type="http://schemas.openxmlformats.org/officeDocument/2006/relationships/oleObject" Target="../embeddings/oleObject1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94.wmf"/><Relationship Id="rId5" Type="http://schemas.openxmlformats.org/officeDocument/2006/relationships/oleObject" Target="../embeddings/oleObject103.bin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98.w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108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image" Target="../media/image101.wmf"/><Relationship Id="rId7" Type="http://schemas.openxmlformats.org/officeDocument/2006/relationships/image" Target="../media/image103.wmf"/><Relationship Id="rId2" Type="http://schemas.openxmlformats.org/officeDocument/2006/relationships/oleObject" Target="../embeddings/oleObject1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1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4.wmf"/><Relationship Id="rId7" Type="http://schemas.openxmlformats.org/officeDocument/2006/relationships/oleObject" Target="../embeddings/oleObject119.bin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wmf"/><Relationship Id="rId11" Type="http://schemas.openxmlformats.org/officeDocument/2006/relationships/image" Target="../media/image108.png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07.wmf"/><Relationship Id="rId4" Type="http://schemas.openxmlformats.org/officeDocument/2006/relationships/oleObject" Target="../embeddings/oleObject117.bin"/><Relationship Id="rId9" Type="http://schemas.openxmlformats.org/officeDocument/2006/relationships/oleObject" Target="../embeddings/oleObject120.bin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wmf"/><Relationship Id="rId18" Type="http://schemas.openxmlformats.org/officeDocument/2006/relationships/oleObject" Target="../embeddings/oleObject129.bin"/><Relationship Id="rId26" Type="http://schemas.openxmlformats.org/officeDocument/2006/relationships/oleObject" Target="../embeddings/oleObject133.bin"/><Relationship Id="rId39" Type="http://schemas.openxmlformats.org/officeDocument/2006/relationships/image" Target="../media/image127.wmf"/><Relationship Id="rId21" Type="http://schemas.openxmlformats.org/officeDocument/2006/relationships/image" Target="../media/image118.wmf"/><Relationship Id="rId34" Type="http://schemas.openxmlformats.org/officeDocument/2006/relationships/oleObject" Target="../embeddings/oleObject137.bin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126.bin"/><Relationship Id="rId17" Type="http://schemas.openxmlformats.org/officeDocument/2006/relationships/image" Target="../media/image116.wmf"/><Relationship Id="rId25" Type="http://schemas.openxmlformats.org/officeDocument/2006/relationships/image" Target="../media/image120.wmf"/><Relationship Id="rId33" Type="http://schemas.openxmlformats.org/officeDocument/2006/relationships/image" Target="../media/image124.wmf"/><Relationship Id="rId38" Type="http://schemas.openxmlformats.org/officeDocument/2006/relationships/oleObject" Target="../embeddings/oleObject139.bin"/><Relationship Id="rId2" Type="http://schemas.openxmlformats.org/officeDocument/2006/relationships/oleObject" Target="../embeddings/oleObject121.bin"/><Relationship Id="rId16" Type="http://schemas.openxmlformats.org/officeDocument/2006/relationships/oleObject" Target="../embeddings/oleObject128.bin"/><Relationship Id="rId20" Type="http://schemas.openxmlformats.org/officeDocument/2006/relationships/oleObject" Target="../embeddings/oleObject130.bin"/><Relationship Id="rId29" Type="http://schemas.openxmlformats.org/officeDocument/2006/relationships/image" Target="../media/image12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13.wmf"/><Relationship Id="rId24" Type="http://schemas.openxmlformats.org/officeDocument/2006/relationships/oleObject" Target="../embeddings/oleObject132.bin"/><Relationship Id="rId32" Type="http://schemas.openxmlformats.org/officeDocument/2006/relationships/oleObject" Target="../embeddings/oleObject136.bin"/><Relationship Id="rId37" Type="http://schemas.openxmlformats.org/officeDocument/2006/relationships/image" Target="../media/image126.wmf"/><Relationship Id="rId5" Type="http://schemas.openxmlformats.org/officeDocument/2006/relationships/image" Target="../media/image110.wmf"/><Relationship Id="rId15" Type="http://schemas.openxmlformats.org/officeDocument/2006/relationships/image" Target="../media/image115.wmf"/><Relationship Id="rId23" Type="http://schemas.openxmlformats.org/officeDocument/2006/relationships/image" Target="../media/image119.wmf"/><Relationship Id="rId28" Type="http://schemas.openxmlformats.org/officeDocument/2006/relationships/oleObject" Target="../embeddings/oleObject134.bin"/><Relationship Id="rId36" Type="http://schemas.openxmlformats.org/officeDocument/2006/relationships/oleObject" Target="../embeddings/oleObject138.bin"/><Relationship Id="rId10" Type="http://schemas.openxmlformats.org/officeDocument/2006/relationships/oleObject" Target="../embeddings/oleObject125.bin"/><Relationship Id="rId19" Type="http://schemas.openxmlformats.org/officeDocument/2006/relationships/image" Target="../media/image117.wmf"/><Relationship Id="rId31" Type="http://schemas.openxmlformats.org/officeDocument/2006/relationships/image" Target="../media/image123.wmf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127.bin"/><Relationship Id="rId22" Type="http://schemas.openxmlformats.org/officeDocument/2006/relationships/oleObject" Target="../embeddings/oleObject131.bin"/><Relationship Id="rId27" Type="http://schemas.openxmlformats.org/officeDocument/2006/relationships/image" Target="../media/image121.wmf"/><Relationship Id="rId30" Type="http://schemas.openxmlformats.org/officeDocument/2006/relationships/oleObject" Target="../embeddings/oleObject135.bin"/><Relationship Id="rId35" Type="http://schemas.openxmlformats.org/officeDocument/2006/relationships/image" Target="../media/image125.wmf"/><Relationship Id="rId8" Type="http://schemas.openxmlformats.org/officeDocument/2006/relationships/oleObject" Target="../embeddings/oleObject124.bin"/><Relationship Id="rId3" Type="http://schemas.openxmlformats.org/officeDocument/2006/relationships/image" Target="../media/image10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35.wmf"/><Relationship Id="rId3" Type="http://schemas.openxmlformats.org/officeDocument/2006/relationships/image" Target="../media/image128.wmf"/><Relationship Id="rId7" Type="http://schemas.openxmlformats.org/officeDocument/2006/relationships/image" Target="../media/image130.wmf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47.bin"/><Relationship Id="rId2" Type="http://schemas.openxmlformats.org/officeDocument/2006/relationships/oleObject" Target="../embeddings/oleObject140.bin"/><Relationship Id="rId16" Type="http://schemas.openxmlformats.org/officeDocument/2006/relationships/image" Target="../media/image13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2.bin"/><Relationship Id="rId11" Type="http://schemas.openxmlformats.org/officeDocument/2006/relationships/oleObject" Target="../embeddings/oleObject144.bin"/><Relationship Id="rId5" Type="http://schemas.openxmlformats.org/officeDocument/2006/relationships/image" Target="../media/image129.wmf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00.png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31.wmf"/><Relationship Id="rId14" Type="http://schemas.openxmlformats.org/officeDocument/2006/relationships/image" Target="../media/image13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3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emf"/><Relationship Id="rId5" Type="http://schemas.openxmlformats.org/officeDocument/2006/relationships/image" Target="../media/image142.wmf"/><Relationship Id="rId4" Type="http://schemas.openxmlformats.org/officeDocument/2006/relationships/oleObject" Target="../embeddings/oleObject15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534400" cy="62484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The inverters are generally classified into</a:t>
            </a:r>
          </a:p>
          <a:p>
            <a:endParaRPr lang="en-IN" sz="2800" b="1" dirty="0">
              <a:solidFill>
                <a:srgbClr val="00B050"/>
              </a:solidFill>
            </a:endParaRPr>
          </a:p>
          <a:p>
            <a:endParaRPr lang="en-IN" sz="2800" b="1" dirty="0">
              <a:solidFill>
                <a:srgbClr val="00B050"/>
              </a:solidFill>
            </a:endParaRPr>
          </a:p>
          <a:p>
            <a:r>
              <a:rPr lang="en-IN" sz="2800" b="1" dirty="0">
                <a:solidFill>
                  <a:srgbClr val="00B050"/>
                </a:solidFill>
              </a:rPr>
              <a:t>Voltage Source Inverter (VSI) which produces a defined voltage waveform for the load. </a:t>
            </a:r>
          </a:p>
          <a:p>
            <a:endParaRPr lang="en-IN" sz="2800" b="1" dirty="0">
              <a:solidFill>
                <a:srgbClr val="0070C0"/>
              </a:solidFill>
            </a:endParaRPr>
          </a:p>
          <a:p>
            <a:endParaRPr lang="en-IN" sz="2800" b="1" dirty="0">
              <a:solidFill>
                <a:srgbClr val="0070C0"/>
              </a:solidFill>
            </a:endParaRPr>
          </a:p>
          <a:p>
            <a:r>
              <a:rPr lang="en-IN" sz="2800" b="1" dirty="0">
                <a:solidFill>
                  <a:srgbClr val="0070C0"/>
                </a:solidFill>
              </a:rPr>
              <a:t>Current Source Inverter (CSI) which outputs a defined current waveform for the load . </a:t>
            </a:r>
          </a:p>
          <a:p>
            <a:endParaRPr lang="en-IN" sz="2800" b="1" dirty="0">
              <a:solidFill>
                <a:srgbClr val="0070C0"/>
              </a:solidFill>
            </a:endParaRPr>
          </a:p>
          <a:p>
            <a:endParaRPr lang="en-IN" sz="2800" b="1" dirty="0">
              <a:solidFill>
                <a:srgbClr val="0070C0"/>
              </a:solidFill>
            </a:endParaRPr>
          </a:p>
          <a:p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3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58975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152400" y="304800"/>
            <a:ext cx="4343400" cy="636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u="sng" dirty="0">
                <a:solidFill>
                  <a:srgbClr val="C00000"/>
                </a:solidFill>
              </a:rPr>
              <a:t>T/2  &lt;  t  &lt;  T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S</a:t>
            </a:r>
            <a:r>
              <a:rPr lang="en-US" sz="3200" b="1" baseline="-25000" dirty="0">
                <a:solidFill>
                  <a:srgbClr val="00B0F0"/>
                </a:solidFill>
              </a:rPr>
              <a:t>3 </a:t>
            </a:r>
            <a:r>
              <a:rPr lang="en-US" sz="3200" b="1" dirty="0">
                <a:solidFill>
                  <a:srgbClr val="00B0F0"/>
                </a:solidFill>
              </a:rPr>
              <a:t>&amp; S</a:t>
            </a:r>
            <a:r>
              <a:rPr lang="en-US" sz="3200" b="1" baseline="-25000" dirty="0">
                <a:solidFill>
                  <a:srgbClr val="00B0F0"/>
                </a:solidFill>
              </a:rPr>
              <a:t>4 </a:t>
            </a:r>
            <a:r>
              <a:rPr lang="en-US" sz="3200" b="1" dirty="0">
                <a:solidFill>
                  <a:srgbClr val="00B0F0"/>
                </a:solidFill>
              </a:rPr>
              <a:t>are on</a:t>
            </a:r>
            <a:endParaRPr lang="en-US" sz="3200" b="1" u="sng" dirty="0">
              <a:solidFill>
                <a:srgbClr val="00B0F0"/>
              </a:solidFill>
            </a:endParaRPr>
          </a:p>
          <a:p>
            <a:r>
              <a:rPr lang="en-US" sz="2400" b="1" dirty="0" err="1">
                <a:solidFill>
                  <a:srgbClr val="7030A0"/>
                </a:solidFill>
              </a:rPr>
              <a:t>V</a:t>
            </a:r>
            <a:r>
              <a:rPr lang="en-US" sz="2400" b="1" baseline="-25000" dirty="0" err="1">
                <a:solidFill>
                  <a:srgbClr val="7030A0"/>
                </a:solidFill>
              </a:rPr>
              <a:t>c</a:t>
            </a:r>
            <a:r>
              <a:rPr lang="en-US" sz="2400" b="1" baseline="-25000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changes from +v</a:t>
            </a:r>
            <a:r>
              <a:rPr lang="en-US" sz="2400" b="1" baseline="-25000" dirty="0">
                <a:solidFill>
                  <a:srgbClr val="7030A0"/>
                </a:solidFill>
              </a:rPr>
              <a:t>1</a:t>
            </a:r>
            <a:r>
              <a:rPr lang="en-US" sz="2400" b="1" dirty="0">
                <a:solidFill>
                  <a:srgbClr val="7030A0"/>
                </a:solidFill>
              </a:rPr>
              <a:t> to -v</a:t>
            </a:r>
            <a:r>
              <a:rPr lang="en-US" sz="2400" b="1" baseline="-25000" dirty="0">
                <a:solidFill>
                  <a:srgbClr val="7030A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.</a:t>
            </a:r>
          </a:p>
          <a:p>
            <a:r>
              <a:rPr lang="en-US" sz="3200" b="1" dirty="0" err="1">
                <a:solidFill>
                  <a:srgbClr val="0070C0"/>
                </a:solidFill>
              </a:rPr>
              <a:t>i</a:t>
            </a:r>
            <a:r>
              <a:rPr lang="en-US" sz="3200" b="1" baseline="-25000" dirty="0" err="1">
                <a:solidFill>
                  <a:srgbClr val="0070C0"/>
                </a:solidFill>
              </a:rPr>
              <a:t>o</a:t>
            </a:r>
            <a:r>
              <a:rPr lang="en-US" sz="3200" b="1" baseline="-25000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= </a:t>
            </a:r>
            <a:r>
              <a:rPr lang="en-US" sz="3200" b="1" dirty="0" err="1">
                <a:solidFill>
                  <a:srgbClr val="0070C0"/>
                </a:solidFill>
              </a:rPr>
              <a:t>v</a:t>
            </a:r>
            <a:r>
              <a:rPr lang="en-US" sz="3200" b="1" baseline="-25000" dirty="0" err="1">
                <a:solidFill>
                  <a:srgbClr val="0070C0"/>
                </a:solidFill>
              </a:rPr>
              <a:t>c</a:t>
            </a:r>
            <a:r>
              <a:rPr lang="en-US" sz="3200" b="1" dirty="0">
                <a:solidFill>
                  <a:srgbClr val="0070C0"/>
                </a:solidFill>
              </a:rPr>
              <a:t>/R,       </a:t>
            </a:r>
            <a:r>
              <a:rPr lang="en-US" sz="3200" b="1" dirty="0" err="1">
                <a:solidFill>
                  <a:srgbClr val="0070C0"/>
                </a:solidFill>
              </a:rPr>
              <a:t>i</a:t>
            </a:r>
            <a:r>
              <a:rPr lang="en-US" sz="3200" b="1" baseline="-25000" dirty="0" err="1">
                <a:solidFill>
                  <a:srgbClr val="0070C0"/>
                </a:solidFill>
              </a:rPr>
              <a:t>ac</a:t>
            </a:r>
            <a:r>
              <a:rPr lang="en-US" sz="3200" b="1" dirty="0">
                <a:solidFill>
                  <a:srgbClr val="0070C0"/>
                </a:solidFill>
              </a:rPr>
              <a:t> = -</a:t>
            </a:r>
            <a:r>
              <a:rPr lang="en-US" sz="3200" b="1" dirty="0" err="1">
                <a:solidFill>
                  <a:srgbClr val="0070C0"/>
                </a:solidFill>
              </a:rPr>
              <a:t>I</a:t>
            </a:r>
            <a:r>
              <a:rPr lang="en-US" sz="3200" b="1" baseline="-25000" dirty="0" err="1">
                <a:solidFill>
                  <a:srgbClr val="0070C0"/>
                </a:solidFill>
              </a:rPr>
              <a:t>dc</a:t>
            </a:r>
            <a:endParaRPr lang="en-US" sz="3200" b="1" baseline="-25000" dirty="0">
              <a:solidFill>
                <a:srgbClr val="0070C0"/>
              </a:solidFill>
            </a:endParaRPr>
          </a:p>
          <a:p>
            <a:endParaRPr lang="en-US" sz="3200" b="1" baseline="-25000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C00000"/>
                </a:solidFill>
              </a:rPr>
              <a:t>   </a:t>
            </a:r>
            <a:r>
              <a:rPr lang="en-US" sz="3200" b="1" dirty="0" err="1">
                <a:solidFill>
                  <a:srgbClr val="C00000"/>
                </a:solidFill>
              </a:rPr>
              <a:t>v</a:t>
            </a:r>
            <a:r>
              <a:rPr lang="en-US" sz="3200" b="1" baseline="-25000" dirty="0" err="1">
                <a:solidFill>
                  <a:srgbClr val="C00000"/>
                </a:solidFill>
              </a:rPr>
              <a:t>o</a:t>
            </a:r>
            <a:r>
              <a:rPr lang="en-US" sz="3200" b="1" dirty="0">
                <a:solidFill>
                  <a:srgbClr val="C00000"/>
                </a:solidFill>
              </a:rPr>
              <a:t> = </a:t>
            </a:r>
            <a:r>
              <a:rPr lang="en-US" sz="3200" b="1" dirty="0" err="1">
                <a:solidFill>
                  <a:srgbClr val="C00000"/>
                </a:solidFill>
              </a:rPr>
              <a:t>v</a:t>
            </a:r>
            <a:r>
              <a:rPr lang="en-US" sz="3200" b="1" baseline="-25000" dirty="0" err="1">
                <a:solidFill>
                  <a:srgbClr val="C00000"/>
                </a:solidFill>
              </a:rPr>
              <a:t>c</a:t>
            </a:r>
            <a:r>
              <a:rPr lang="en-US" sz="3200" b="1" baseline="-25000" dirty="0">
                <a:solidFill>
                  <a:srgbClr val="C00000"/>
                </a:solidFill>
              </a:rPr>
              <a:t>           </a:t>
            </a:r>
            <a:r>
              <a:rPr lang="en-US" sz="3200" b="1" dirty="0" err="1">
                <a:solidFill>
                  <a:srgbClr val="C00000"/>
                </a:solidFill>
              </a:rPr>
              <a:t>v</a:t>
            </a:r>
            <a:r>
              <a:rPr lang="en-US" sz="3200" b="1" baseline="-25000" dirty="0" err="1">
                <a:solidFill>
                  <a:srgbClr val="C00000"/>
                </a:solidFill>
              </a:rPr>
              <a:t>in</a:t>
            </a:r>
            <a:r>
              <a:rPr lang="en-US" sz="3200" b="1" dirty="0">
                <a:solidFill>
                  <a:srgbClr val="C00000"/>
                </a:solidFill>
              </a:rPr>
              <a:t> = - </a:t>
            </a:r>
            <a:r>
              <a:rPr lang="en-US" sz="3200" b="1" dirty="0" err="1">
                <a:solidFill>
                  <a:srgbClr val="C00000"/>
                </a:solidFill>
              </a:rPr>
              <a:t>v</a:t>
            </a:r>
            <a:r>
              <a:rPr lang="en-US" sz="3200" b="1" baseline="-25000" dirty="0" err="1">
                <a:solidFill>
                  <a:srgbClr val="C00000"/>
                </a:solidFill>
              </a:rPr>
              <a:t>c</a:t>
            </a:r>
            <a:endParaRPr lang="en-US" sz="3200" b="1" baseline="-25000" dirty="0">
              <a:solidFill>
                <a:srgbClr val="C00000"/>
              </a:solidFill>
            </a:endParaRPr>
          </a:p>
          <a:p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B050"/>
                </a:solidFill>
              </a:rPr>
              <a:t>v</a:t>
            </a:r>
            <a:r>
              <a:rPr lang="en-US" sz="3200" b="1" baseline="-25000" dirty="0">
                <a:solidFill>
                  <a:srgbClr val="00B050"/>
                </a:solidFill>
              </a:rPr>
              <a:t>S1 </a:t>
            </a:r>
            <a:r>
              <a:rPr lang="en-US" sz="3200" b="1" dirty="0">
                <a:solidFill>
                  <a:srgbClr val="00B050"/>
                </a:solidFill>
              </a:rPr>
              <a:t>= </a:t>
            </a:r>
            <a:r>
              <a:rPr lang="en-US" sz="3200" b="1" dirty="0" err="1">
                <a:solidFill>
                  <a:srgbClr val="0070C0"/>
                </a:solidFill>
              </a:rPr>
              <a:t>v</a:t>
            </a:r>
            <a:r>
              <a:rPr lang="en-US" sz="3200" b="1" baseline="-25000" dirty="0" err="1">
                <a:solidFill>
                  <a:srgbClr val="0070C0"/>
                </a:solidFill>
              </a:rPr>
              <a:t>c</a:t>
            </a:r>
            <a:r>
              <a:rPr lang="en-US" sz="3200" b="1" baseline="-25000" dirty="0">
                <a:solidFill>
                  <a:srgbClr val="0070C0"/>
                </a:solidFill>
              </a:rPr>
              <a:t> </a:t>
            </a:r>
            <a:r>
              <a:rPr lang="en-US" sz="3200" b="1" baseline="-25000" dirty="0">
                <a:solidFill>
                  <a:srgbClr val="00B050"/>
                </a:solidFill>
              </a:rPr>
              <a:t> </a:t>
            </a:r>
          </a:p>
          <a:p>
            <a:endParaRPr lang="en-US" sz="3200" b="1" dirty="0">
              <a:solidFill>
                <a:srgbClr val="00B05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i</a:t>
            </a:r>
            <a:r>
              <a:rPr lang="en-US" sz="3200" b="1" baseline="-25000" dirty="0" err="1">
                <a:solidFill>
                  <a:srgbClr val="00B050"/>
                </a:solidFill>
              </a:rPr>
              <a:t>c</a:t>
            </a:r>
            <a:r>
              <a:rPr lang="en-US" sz="3200" b="1" baseline="-25000" dirty="0">
                <a:solidFill>
                  <a:srgbClr val="00B050"/>
                </a:solidFill>
              </a:rPr>
              <a:t> </a:t>
            </a:r>
            <a:r>
              <a:rPr lang="en-US" sz="3200" b="1" dirty="0">
                <a:solidFill>
                  <a:srgbClr val="00B050"/>
                </a:solidFill>
              </a:rPr>
              <a:t>= </a:t>
            </a:r>
            <a:r>
              <a:rPr lang="en-US" sz="3200" b="1" dirty="0" err="1">
                <a:solidFill>
                  <a:srgbClr val="00B050"/>
                </a:solidFill>
              </a:rPr>
              <a:t>i</a:t>
            </a:r>
            <a:r>
              <a:rPr lang="en-US" sz="3200" b="1" baseline="-25000" dirty="0" err="1">
                <a:solidFill>
                  <a:srgbClr val="00B050"/>
                </a:solidFill>
              </a:rPr>
              <a:t>ac</a:t>
            </a:r>
            <a:r>
              <a:rPr lang="en-US" sz="3200" b="1" baseline="-25000" dirty="0">
                <a:solidFill>
                  <a:srgbClr val="00B050"/>
                </a:solidFill>
              </a:rPr>
              <a:t> </a:t>
            </a:r>
            <a:r>
              <a:rPr lang="en-US" sz="3200" b="1" dirty="0">
                <a:solidFill>
                  <a:srgbClr val="00B050"/>
                </a:solidFill>
              </a:rPr>
              <a:t>- </a:t>
            </a:r>
            <a:r>
              <a:rPr lang="en-US" sz="3200" b="1" dirty="0" err="1">
                <a:solidFill>
                  <a:srgbClr val="00B050"/>
                </a:solidFill>
              </a:rPr>
              <a:t>i</a:t>
            </a:r>
            <a:r>
              <a:rPr lang="en-US" sz="3200" b="1" baseline="-25000" dirty="0" err="1">
                <a:solidFill>
                  <a:srgbClr val="00B050"/>
                </a:solidFill>
              </a:rPr>
              <a:t>o</a:t>
            </a:r>
            <a:r>
              <a:rPr lang="en-US" sz="3200" b="1" dirty="0">
                <a:solidFill>
                  <a:srgbClr val="00B050"/>
                </a:solidFill>
              </a:rPr>
              <a:t>   = -</a:t>
            </a:r>
            <a:r>
              <a:rPr lang="en-US" sz="3200" b="1" dirty="0" err="1">
                <a:solidFill>
                  <a:srgbClr val="00B050"/>
                </a:solidFill>
              </a:rPr>
              <a:t>I</a:t>
            </a:r>
            <a:r>
              <a:rPr lang="en-US" sz="3200" b="1" baseline="-25000" dirty="0" err="1">
                <a:solidFill>
                  <a:srgbClr val="00B050"/>
                </a:solidFill>
              </a:rPr>
              <a:t>dc</a:t>
            </a:r>
            <a:r>
              <a:rPr lang="en-US" sz="3200" b="1" baseline="-25000" dirty="0">
                <a:solidFill>
                  <a:srgbClr val="00B050"/>
                </a:solidFill>
              </a:rPr>
              <a:t> </a:t>
            </a:r>
            <a:r>
              <a:rPr lang="en-US" sz="3200" b="1" dirty="0">
                <a:solidFill>
                  <a:srgbClr val="00B050"/>
                </a:solidFill>
              </a:rPr>
              <a:t>– </a:t>
            </a:r>
            <a:r>
              <a:rPr lang="en-US" sz="3200" b="1" dirty="0" err="1">
                <a:solidFill>
                  <a:srgbClr val="00B050"/>
                </a:solidFill>
              </a:rPr>
              <a:t>i</a:t>
            </a:r>
            <a:r>
              <a:rPr lang="en-US" sz="3200" b="1" baseline="-25000" dirty="0" err="1">
                <a:solidFill>
                  <a:srgbClr val="00B050"/>
                </a:solidFill>
              </a:rPr>
              <a:t>o</a:t>
            </a:r>
            <a:endParaRPr lang="en-US" sz="3200" b="1" baseline="-25000" dirty="0">
              <a:solidFill>
                <a:srgbClr val="00B050"/>
              </a:solidFill>
            </a:endParaRPr>
          </a:p>
          <a:p>
            <a:endParaRPr lang="en-US" sz="3200" b="1" dirty="0">
              <a:solidFill>
                <a:srgbClr val="00B050"/>
              </a:solidFill>
            </a:endParaRPr>
          </a:p>
          <a:p>
            <a:r>
              <a:rPr lang="en-US" sz="3200" b="1" dirty="0">
                <a:solidFill>
                  <a:srgbClr val="00B050"/>
                </a:solidFill>
              </a:rPr>
              <a:t>i</a:t>
            </a:r>
            <a:r>
              <a:rPr lang="en-US" sz="3200" b="1" baseline="-25000" dirty="0">
                <a:solidFill>
                  <a:srgbClr val="00B050"/>
                </a:solidFill>
              </a:rPr>
              <a:t>S3 </a:t>
            </a:r>
            <a:r>
              <a:rPr lang="en-US" sz="3200" b="1" dirty="0">
                <a:solidFill>
                  <a:srgbClr val="00B050"/>
                </a:solidFill>
              </a:rPr>
              <a:t>= </a:t>
            </a:r>
            <a:r>
              <a:rPr lang="en-US" sz="3200" b="1" dirty="0" err="1">
                <a:solidFill>
                  <a:srgbClr val="00B050"/>
                </a:solidFill>
              </a:rPr>
              <a:t>I</a:t>
            </a:r>
            <a:r>
              <a:rPr lang="en-US" sz="3200" b="1" baseline="-25000" dirty="0" err="1">
                <a:solidFill>
                  <a:srgbClr val="00B050"/>
                </a:solidFill>
              </a:rPr>
              <a:t>dc</a:t>
            </a:r>
            <a:r>
              <a:rPr lang="en-US" sz="3200" b="1" baseline="-25000" dirty="0">
                <a:solidFill>
                  <a:srgbClr val="00B050"/>
                </a:solidFill>
              </a:rPr>
              <a:t>   =  </a:t>
            </a:r>
            <a:r>
              <a:rPr lang="en-US" sz="3200" b="1" dirty="0">
                <a:solidFill>
                  <a:srgbClr val="00B050"/>
                </a:solidFill>
              </a:rPr>
              <a:t>i</a:t>
            </a:r>
            <a:r>
              <a:rPr lang="en-US" sz="3200" b="1" baseline="-25000" dirty="0">
                <a:solidFill>
                  <a:srgbClr val="00B050"/>
                </a:solidFill>
              </a:rPr>
              <a:t>S4 </a:t>
            </a:r>
            <a:endParaRPr lang="en-US" b="1" baseline="-250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graphicFrame>
        <p:nvGraphicFramePr>
          <p:cNvPr id="200706" name="Object 2"/>
          <p:cNvGraphicFramePr>
            <a:graphicFrameLocks noChangeAspect="1"/>
          </p:cNvGraphicFramePr>
          <p:nvPr/>
        </p:nvGraphicFramePr>
        <p:xfrm>
          <a:off x="4724400" y="304800"/>
          <a:ext cx="42672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67200" imgH="4758267" progId="">
                  <p:embed/>
                </p:oleObj>
              </mc:Choice>
              <mc:Fallback>
                <p:oleObj name="Visio" r:id="rId2" imgW="4267200" imgH="4758267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04800"/>
                        <a:ext cx="42672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88" y="228600"/>
            <a:ext cx="82296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has  definite shape and resolved into its Fourier Components.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component of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at the frequency of 1/T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 T is determined by the gating circuit.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order harmonics are bypassed through the capacitance.</a:t>
            </a:r>
          </a:p>
          <a:p>
            <a:pPr>
              <a:buNone/>
            </a:pPr>
            <a:endParaRPr lang="en-US" sz="2800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current and voltage waveforms depends on the relative values of R and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116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96924"/>
              </p:ext>
            </p:extLst>
          </p:nvPr>
        </p:nvGraphicFramePr>
        <p:xfrm>
          <a:off x="806636" y="2802727"/>
          <a:ext cx="4382335" cy="852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280" imgH="444240" progId="Equation.3">
                  <p:embed/>
                </p:oleObj>
              </mc:Choice>
              <mc:Fallback>
                <p:oleObj name="Equation" r:id="rId2" imgW="1511280" imgH="44424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636" y="2802727"/>
                        <a:ext cx="4382335" cy="852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639404"/>
              </p:ext>
            </p:extLst>
          </p:nvPr>
        </p:nvGraphicFramePr>
        <p:xfrm>
          <a:off x="5703888" y="2624466"/>
          <a:ext cx="2856473" cy="880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419040" progId="Equation.3">
                  <p:embed/>
                </p:oleObj>
              </mc:Choice>
              <mc:Fallback>
                <p:oleObj name="Equation" r:id="rId4" imgW="1295280" imgH="41904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888" y="2624466"/>
                        <a:ext cx="2856473" cy="880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060600"/>
              </p:ext>
            </p:extLst>
          </p:nvPr>
        </p:nvGraphicFramePr>
        <p:xfrm>
          <a:off x="152400" y="4194827"/>
          <a:ext cx="67183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8100" imgH="482600" progId="Equation.3">
                  <p:embed/>
                </p:oleObj>
              </mc:Choice>
              <mc:Fallback>
                <p:oleObj name="Equation" r:id="rId6" imgW="2578100" imgH="4826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4827"/>
                        <a:ext cx="67183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300187"/>
              </p:ext>
            </p:extLst>
          </p:nvPr>
        </p:nvGraphicFramePr>
        <p:xfrm>
          <a:off x="3425825" y="5056840"/>
          <a:ext cx="22923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66680" imgH="393480" progId="Equation.3">
                  <p:embed/>
                </p:oleObj>
              </mc:Choice>
              <mc:Fallback>
                <p:oleObj name="Equation" r:id="rId8" imgW="1066680" imgH="39348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5056840"/>
                        <a:ext cx="22923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049244"/>
              </p:ext>
            </p:extLst>
          </p:nvPr>
        </p:nvGraphicFramePr>
        <p:xfrm>
          <a:off x="6229536" y="3530774"/>
          <a:ext cx="2133600" cy="913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360" imgH="444240" progId="Equation.3">
                  <p:embed/>
                </p:oleObj>
              </mc:Choice>
              <mc:Fallback>
                <p:oleObj name="Equation" r:id="rId10" imgW="990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536" y="3530774"/>
                        <a:ext cx="2133600" cy="913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622265"/>
              </p:ext>
            </p:extLst>
          </p:nvPr>
        </p:nvGraphicFramePr>
        <p:xfrm>
          <a:off x="479612" y="5194158"/>
          <a:ext cx="6540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4560" imgH="228600" progId="Equation.3">
                  <p:embed/>
                </p:oleObj>
              </mc:Choice>
              <mc:Fallback>
                <p:oleObj name="Equation" r:id="rId12" imgW="30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612" y="5194158"/>
                        <a:ext cx="6540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031373"/>
              </p:ext>
            </p:extLst>
          </p:nvPr>
        </p:nvGraphicFramePr>
        <p:xfrm>
          <a:off x="1209862" y="5150641"/>
          <a:ext cx="25114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68200" imgH="228600" progId="Equation.3">
                  <p:embed/>
                </p:oleObj>
              </mc:Choice>
              <mc:Fallback>
                <p:oleObj name="Equation" r:id="rId14" imgW="116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862" y="5150641"/>
                        <a:ext cx="25114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solidFill>
                  <a:srgbClr val="C00000"/>
                </a:solidFill>
              </a:rPr>
              <a:t>Time Domain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534400" cy="5715000"/>
          </a:xfrm>
        </p:spPr>
        <p:txBody>
          <a:bodyPr/>
          <a:lstStyle/>
          <a:p>
            <a:r>
              <a:rPr lang="en-US" b="1" u="sng" dirty="0">
                <a:solidFill>
                  <a:srgbClr val="00B050"/>
                </a:solidFill>
              </a:rPr>
              <a:t>0  &lt;  t  &lt;  T/2</a:t>
            </a:r>
          </a:p>
          <a:p>
            <a:endParaRPr lang="en-US" b="1" u="sng" dirty="0">
              <a:solidFill>
                <a:srgbClr val="FF0000"/>
              </a:solidFill>
            </a:endParaRPr>
          </a:p>
          <a:p>
            <a:endParaRPr lang="en-US" b="1" u="sng" dirty="0">
              <a:solidFill>
                <a:srgbClr val="FF0000"/>
              </a:solidFill>
            </a:endParaRPr>
          </a:p>
          <a:p>
            <a:endParaRPr lang="en-US" b="1" u="sng" dirty="0">
              <a:solidFill>
                <a:srgbClr val="FF0000"/>
              </a:solidFill>
            </a:endParaRPr>
          </a:p>
          <a:p>
            <a:endParaRPr lang="en-US" b="1" u="sng" dirty="0">
              <a:solidFill>
                <a:srgbClr val="FF0000"/>
              </a:solidFill>
            </a:endParaRPr>
          </a:p>
          <a:p>
            <a:endParaRPr lang="en-US" b="1" u="sng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At t = T/2,    i</a:t>
            </a:r>
            <a:r>
              <a:rPr lang="en-US" b="1" baseline="-25000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B050"/>
                </a:solidFill>
              </a:rPr>
              <a:t>(t) = +I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507648"/>
              </p:ext>
            </p:extLst>
          </p:nvPr>
        </p:nvGraphicFramePr>
        <p:xfrm>
          <a:off x="5397500" y="1981200"/>
          <a:ext cx="37719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300" imgH="228600" progId="Equation.3">
                  <p:embed/>
                </p:oleObj>
              </mc:Choice>
              <mc:Fallback>
                <p:oleObj name="Equation" r:id="rId2" imgW="1765300" imgH="2286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1981200"/>
                        <a:ext cx="37719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33400" y="2667000"/>
          <a:ext cx="11811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100" imgH="228600" progId="Equation.3">
                  <p:embed/>
                </p:oleObj>
              </mc:Choice>
              <mc:Fallback>
                <p:oleObj name="Equation" r:id="rId4" imgW="419100" imgH="2286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67000"/>
                        <a:ext cx="11811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6" name="Object 6"/>
          <p:cNvGraphicFramePr>
            <a:graphicFrameLocks noChangeAspect="1"/>
          </p:cNvGraphicFramePr>
          <p:nvPr/>
        </p:nvGraphicFramePr>
        <p:xfrm>
          <a:off x="5334000" y="4724400"/>
          <a:ext cx="33242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392" imgH="444307" progId="Equation.3">
                  <p:embed/>
                </p:oleObj>
              </mc:Choice>
              <mc:Fallback>
                <p:oleObj name="Equation" r:id="rId6" imgW="939392" imgH="444307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242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650148"/>
              </p:ext>
            </p:extLst>
          </p:nvPr>
        </p:nvGraphicFramePr>
        <p:xfrm>
          <a:off x="161925" y="5791200"/>
          <a:ext cx="35004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90360" imgH="203040" progId="Equation.3">
                  <p:embed/>
                </p:oleObj>
              </mc:Choice>
              <mc:Fallback>
                <p:oleObj name="Equation" r:id="rId8" imgW="990360" imgH="20304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5791200"/>
                        <a:ext cx="350043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2133600" y="2743200"/>
          <a:ext cx="38655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71600" imgH="241300" progId="Equation.3">
                  <p:embed/>
                </p:oleObj>
              </mc:Choice>
              <mc:Fallback>
                <p:oleObj name="Equation" r:id="rId10" imgW="1371600" imgH="2413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43200"/>
                        <a:ext cx="38655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4419600" y="5029200"/>
          <a:ext cx="9890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279" imgH="215806" progId="Equation.3">
                  <p:embed/>
                </p:oleObj>
              </mc:Choice>
              <mc:Fallback>
                <p:oleObj name="Equation" r:id="rId12" imgW="279279" imgH="215806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029200"/>
                        <a:ext cx="9890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005856"/>
              </p:ext>
            </p:extLst>
          </p:nvPr>
        </p:nvGraphicFramePr>
        <p:xfrm>
          <a:off x="1295400" y="1447800"/>
          <a:ext cx="36607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60160" imgH="482400" progId="Equation.3">
                  <p:embed/>
                </p:oleObj>
              </mc:Choice>
              <mc:Fallback>
                <p:oleObj name="Equation" r:id="rId14" imgW="1460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36607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944622"/>
              </p:ext>
            </p:extLst>
          </p:nvPr>
        </p:nvGraphicFramePr>
        <p:xfrm>
          <a:off x="3886200" y="5715000"/>
          <a:ext cx="19748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58720" imgH="228600" progId="Equation.3">
                  <p:embed/>
                </p:oleObj>
              </mc:Choice>
              <mc:Fallback>
                <p:oleObj name="Equation" r:id="rId16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15000"/>
                        <a:ext cx="19748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471451"/>
              </p:ext>
            </p:extLst>
          </p:nvPr>
        </p:nvGraphicFramePr>
        <p:xfrm>
          <a:off x="3124200" y="914400"/>
          <a:ext cx="23876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52200" imgH="228600" progId="Equation.3">
                  <p:embed/>
                </p:oleObj>
              </mc:Choice>
              <mc:Fallback>
                <p:oleObj name="Equation" r:id="rId18" imgW="952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14400"/>
                        <a:ext cx="23876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145101"/>
              </p:ext>
            </p:extLst>
          </p:nvPr>
        </p:nvGraphicFramePr>
        <p:xfrm>
          <a:off x="5562600" y="990600"/>
          <a:ext cx="11144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44240" imgH="228600" progId="Equation.3">
                  <p:embed/>
                </p:oleObj>
              </mc:Choice>
              <mc:Fallback>
                <p:oleObj name="Equation" r:id="rId20" imgW="444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990600"/>
                        <a:ext cx="111442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05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>
                <a:solidFill>
                  <a:srgbClr val="00B050"/>
                </a:solidFill>
              </a:rPr>
              <a:t>t</a:t>
            </a:r>
            <a:r>
              <a:rPr lang="en-US" b="1" baseline="-25000" dirty="0" err="1">
                <a:solidFill>
                  <a:srgbClr val="00B050"/>
                </a:solidFill>
              </a:rPr>
              <a:t>c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is the turn off time provided by the circuit for a device.</a:t>
            </a:r>
          </a:p>
          <a:p>
            <a:r>
              <a:rPr lang="en-US" dirty="0" err="1">
                <a:solidFill>
                  <a:srgbClr val="00B050"/>
                </a:solidFill>
              </a:rPr>
              <a:t>V</a:t>
            </a:r>
            <a:r>
              <a:rPr lang="en-US" baseline="-25000" dirty="0" err="1">
                <a:solidFill>
                  <a:srgbClr val="00B050"/>
                </a:solidFill>
              </a:rPr>
              <a:t>c</a:t>
            </a:r>
            <a:r>
              <a:rPr lang="en-US" dirty="0">
                <a:solidFill>
                  <a:srgbClr val="00B050"/>
                </a:solidFill>
              </a:rPr>
              <a:t>  at  t = </a:t>
            </a:r>
            <a:r>
              <a:rPr lang="en-US" dirty="0" err="1">
                <a:solidFill>
                  <a:srgbClr val="00B050"/>
                </a:solidFill>
              </a:rPr>
              <a:t>t</a:t>
            </a:r>
            <a:r>
              <a:rPr lang="en-US" baseline="-25000" dirty="0" err="1">
                <a:solidFill>
                  <a:srgbClr val="00B050"/>
                </a:solidFill>
              </a:rPr>
              <a:t>c</a:t>
            </a:r>
            <a:r>
              <a:rPr lang="en-US" baseline="-25000" dirty="0">
                <a:solidFill>
                  <a:srgbClr val="00B050"/>
                </a:solidFill>
              </a:rPr>
              <a:t>  </a:t>
            </a:r>
            <a:r>
              <a:rPr lang="en-US" dirty="0">
                <a:solidFill>
                  <a:srgbClr val="00B050"/>
                </a:solidFill>
              </a:rPr>
              <a:t> is  0    </a:t>
            </a:r>
          </a:p>
          <a:p>
            <a:r>
              <a:rPr lang="en-US" dirty="0"/>
              <a:t> 		                     i</a:t>
            </a:r>
            <a:r>
              <a:rPr lang="en-US" baseline="-25000" dirty="0"/>
              <a:t>0</a:t>
            </a:r>
            <a:r>
              <a:rPr lang="en-US" dirty="0"/>
              <a:t>(t)R </a:t>
            </a:r>
            <a:r>
              <a:rPr lang="en-US" dirty="0">
                <a:solidFill>
                  <a:srgbClr val="00B050"/>
                </a:solidFill>
              </a:rPr>
              <a:t>at  t = </a:t>
            </a:r>
            <a:r>
              <a:rPr lang="en-US" dirty="0" err="1">
                <a:solidFill>
                  <a:srgbClr val="00B050"/>
                </a:solidFill>
              </a:rPr>
              <a:t>t</a:t>
            </a:r>
            <a:r>
              <a:rPr lang="en-US" baseline="-25000" dirty="0" err="1">
                <a:solidFill>
                  <a:srgbClr val="00B050"/>
                </a:solidFill>
              </a:rPr>
              <a:t>c</a:t>
            </a:r>
            <a:r>
              <a:rPr lang="en-US" baseline="-25000" dirty="0">
                <a:solidFill>
                  <a:srgbClr val="00B050"/>
                </a:solidFill>
              </a:rPr>
              <a:t> </a:t>
            </a:r>
            <a:r>
              <a:rPr lang="en-US" dirty="0"/>
              <a:t>  is  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78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711700"/>
              </p:ext>
            </p:extLst>
          </p:nvPr>
        </p:nvGraphicFramePr>
        <p:xfrm>
          <a:off x="762000" y="381000"/>
          <a:ext cx="11811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5333" imgH="795867" progId="Equation.3">
                  <p:embed/>
                </p:oleObj>
              </mc:Choice>
              <mc:Fallback>
                <p:oleObj name="Equation" r:id="rId2" imgW="1185333" imgH="795867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"/>
                        <a:ext cx="11811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133922"/>
              </p:ext>
            </p:extLst>
          </p:nvPr>
        </p:nvGraphicFramePr>
        <p:xfrm>
          <a:off x="2133600" y="228600"/>
          <a:ext cx="3352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29810" imgH="482391" progId="Equation.3">
                  <p:embed/>
                </p:oleObj>
              </mc:Choice>
              <mc:Fallback>
                <p:oleObj name="Equation" r:id="rId4" imgW="1129810" imgH="482391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"/>
                        <a:ext cx="3352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285328"/>
              </p:ext>
            </p:extLst>
          </p:nvPr>
        </p:nvGraphicFramePr>
        <p:xfrm>
          <a:off x="838200" y="5029200"/>
          <a:ext cx="7032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584" imgH="228501" progId="Equation.3">
                  <p:embed/>
                </p:oleObj>
              </mc:Choice>
              <mc:Fallback>
                <p:oleObj name="Equation" r:id="rId6" imgW="266584" imgH="228501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29200"/>
                        <a:ext cx="7032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952314"/>
              </p:ext>
            </p:extLst>
          </p:nvPr>
        </p:nvGraphicFramePr>
        <p:xfrm>
          <a:off x="2209800" y="4800600"/>
          <a:ext cx="3014663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5920" imgH="393480" progId="Equation.3">
                  <p:embed/>
                </p:oleObj>
              </mc:Choice>
              <mc:Fallback>
                <p:oleObj name="Equation" r:id="rId8" imgW="1015920" imgH="39348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00600"/>
                        <a:ext cx="3014663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081132"/>
              </p:ext>
            </p:extLst>
          </p:nvPr>
        </p:nvGraphicFramePr>
        <p:xfrm>
          <a:off x="6324600" y="6096000"/>
          <a:ext cx="20621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8720" imgH="177480" progId="Equation.3">
                  <p:embed/>
                </p:oleObj>
              </mc:Choice>
              <mc:Fallback>
                <p:oleObj name="Equation" r:id="rId10" imgW="558720" imgH="17748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096000"/>
                        <a:ext cx="20621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162531"/>
              </p:ext>
            </p:extLst>
          </p:nvPr>
        </p:nvGraphicFramePr>
        <p:xfrm>
          <a:off x="1371600" y="6210300"/>
          <a:ext cx="32337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76240" imgH="203040" progId="Equation.3">
                  <p:embed/>
                </p:oleObj>
              </mc:Choice>
              <mc:Fallback>
                <p:oleObj name="Equation" r:id="rId12" imgW="876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210300"/>
                        <a:ext cx="32337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26942"/>
              </p:ext>
            </p:extLst>
          </p:nvPr>
        </p:nvGraphicFramePr>
        <p:xfrm>
          <a:off x="5257800" y="6019800"/>
          <a:ext cx="984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28600" progId="Equation.3">
                  <p:embed/>
                </p:oleObj>
              </mc:Choice>
              <mc:Fallback>
                <p:oleObj name="Equation" r:id="rId14" imgW="266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019800"/>
                        <a:ext cx="9842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/>
              <a:t>Square wave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At low values of inverter frequency, </a:t>
            </a:r>
            <a:r>
              <a:rPr lang="en-US" b="1" i="1" dirty="0">
                <a:solidFill>
                  <a:srgbClr val="C00000"/>
                </a:solidFill>
              </a:rPr>
              <a:t>I</a:t>
            </a:r>
            <a:r>
              <a:rPr lang="en-US" b="1" i="1" baseline="-25000" dirty="0">
                <a:solidFill>
                  <a:srgbClr val="C00000"/>
                </a:solidFill>
              </a:rPr>
              <a:t>1</a:t>
            </a:r>
            <a:r>
              <a:rPr lang="en-US" b="1" i="1" dirty="0">
                <a:solidFill>
                  <a:srgbClr val="C00000"/>
                </a:solidFill>
              </a:rPr>
              <a:t> =</a:t>
            </a:r>
          </a:p>
          <a:p>
            <a:r>
              <a:rPr lang="en-US" b="1" i="1" dirty="0">
                <a:solidFill>
                  <a:srgbClr val="C00000"/>
                </a:solidFill>
              </a:rPr>
              <a:t>             </a:t>
            </a:r>
            <a:r>
              <a:rPr lang="en-US" b="1" i="1" dirty="0" err="1">
                <a:solidFill>
                  <a:srgbClr val="C00000"/>
                </a:solidFill>
              </a:rPr>
              <a:t>I</a:t>
            </a:r>
            <a:r>
              <a:rPr lang="en-US" b="1" i="1" baseline="-25000" dirty="0" err="1">
                <a:solidFill>
                  <a:srgbClr val="C00000"/>
                </a:solidFill>
              </a:rPr>
              <a:t>dc</a:t>
            </a:r>
            <a:r>
              <a:rPr lang="en-US" b="1" i="1" baseline="-25000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and load current approximates square wave.</a:t>
            </a:r>
          </a:p>
          <a:p>
            <a:r>
              <a:rPr lang="en-US" b="1" dirty="0">
                <a:solidFill>
                  <a:srgbClr val="00B050"/>
                </a:solidFill>
              </a:rPr>
              <a:t>To get square wave, T  must be &gt;  10 RC </a:t>
            </a:r>
          </a:p>
          <a:p>
            <a:r>
              <a:rPr lang="en-US" b="1" dirty="0"/>
              <a:t>Also, 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If </a:t>
            </a:r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b="1" baseline="-25000" dirty="0" err="1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</a:rPr>
              <a:t> is the turn off time of the devices used, then, </a:t>
            </a:r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b="1" baseline="-25000" dirty="0" err="1">
                <a:solidFill>
                  <a:srgbClr val="FF0000"/>
                </a:solidFill>
              </a:rPr>
              <a:t>c</a:t>
            </a:r>
            <a:r>
              <a:rPr lang="en-US" b="1" baseline="-25000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should be greater than </a:t>
            </a:r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b="1" baseline="-25000" dirty="0" err="1">
                <a:solidFill>
                  <a:srgbClr val="FF0000"/>
                </a:solidFill>
              </a:rPr>
              <a:t>q</a:t>
            </a:r>
            <a:r>
              <a:rPr lang="en-US" b="1" baseline="-25000" dirty="0">
                <a:solidFill>
                  <a:srgbClr val="FF0000"/>
                </a:solidFill>
              </a:rPr>
              <a:t>. </a:t>
            </a:r>
          </a:p>
          <a:p>
            <a:r>
              <a:rPr lang="en-US" b="1" dirty="0">
                <a:solidFill>
                  <a:srgbClr val="7030A0"/>
                </a:solidFill>
              </a:rPr>
              <a:t>minimum value of </a:t>
            </a:r>
            <a:r>
              <a:rPr lang="en-US" b="1" dirty="0" err="1">
                <a:solidFill>
                  <a:srgbClr val="7030A0"/>
                </a:solidFill>
              </a:rPr>
              <a:t>t</a:t>
            </a:r>
            <a:r>
              <a:rPr lang="en-US" b="1" baseline="-25000" dirty="0" err="1">
                <a:solidFill>
                  <a:srgbClr val="7030A0"/>
                </a:solidFill>
              </a:rPr>
              <a:t>c</a:t>
            </a:r>
            <a:r>
              <a:rPr lang="en-US" b="1" baseline="-25000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should be </a:t>
            </a:r>
            <a:r>
              <a:rPr lang="en-US" b="1" dirty="0" err="1">
                <a:solidFill>
                  <a:srgbClr val="7030A0"/>
                </a:solidFill>
              </a:rPr>
              <a:t>t</a:t>
            </a:r>
            <a:r>
              <a:rPr lang="en-US" b="1" baseline="-25000" dirty="0" err="1">
                <a:solidFill>
                  <a:srgbClr val="7030A0"/>
                </a:solidFill>
              </a:rPr>
              <a:t>q</a:t>
            </a:r>
            <a:r>
              <a:rPr lang="en-US" b="1" baseline="-25000" dirty="0">
                <a:solidFill>
                  <a:srgbClr val="7030A0"/>
                </a:solidFill>
              </a:rPr>
              <a:t>.</a:t>
            </a:r>
          </a:p>
          <a:p>
            <a:r>
              <a:rPr lang="en-US" b="1" dirty="0">
                <a:solidFill>
                  <a:srgbClr val="00B0F0"/>
                </a:solidFill>
              </a:rPr>
              <a:t>minimum value of 0.69RC</a:t>
            </a:r>
            <a:r>
              <a:rPr lang="en-US" b="1" baseline="-25000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should be </a:t>
            </a:r>
            <a:r>
              <a:rPr lang="en-US" b="1" dirty="0" err="1">
                <a:solidFill>
                  <a:srgbClr val="00B0F0"/>
                </a:solidFill>
              </a:rPr>
              <a:t>t</a:t>
            </a:r>
            <a:r>
              <a:rPr lang="en-US" b="1" baseline="-25000" dirty="0" err="1">
                <a:solidFill>
                  <a:srgbClr val="00B0F0"/>
                </a:solidFill>
              </a:rPr>
              <a:t>q</a:t>
            </a:r>
            <a:r>
              <a:rPr lang="en-US" b="1" baseline="-25000" dirty="0">
                <a:solidFill>
                  <a:srgbClr val="00B0F0"/>
                </a:solidFill>
              </a:rPr>
              <a:t>.</a:t>
            </a:r>
          </a:p>
          <a:p>
            <a:r>
              <a:rPr lang="en-US" b="1" dirty="0">
                <a:solidFill>
                  <a:srgbClr val="002060"/>
                </a:solidFill>
              </a:rPr>
              <a:t>Minimum value of C must be     </a:t>
            </a:r>
            <a:r>
              <a:rPr lang="en-US" b="1" dirty="0" err="1">
                <a:solidFill>
                  <a:srgbClr val="002060"/>
                </a:solidFill>
              </a:rPr>
              <a:t>t</a:t>
            </a:r>
            <a:r>
              <a:rPr lang="en-US" b="1" baseline="-25000" dirty="0" err="1">
                <a:solidFill>
                  <a:srgbClr val="002060"/>
                </a:solidFill>
              </a:rPr>
              <a:t>q</a:t>
            </a:r>
            <a:r>
              <a:rPr lang="en-US" b="1" baseline="-25000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 /  0.69R</a:t>
            </a:r>
          </a:p>
          <a:p>
            <a:r>
              <a:rPr lang="en-US" b="1" dirty="0">
                <a:solidFill>
                  <a:srgbClr val="00B050"/>
                </a:solidFill>
              </a:rPr>
              <a:t>C  is selected as  </a:t>
            </a:r>
          </a:p>
          <a:p>
            <a:pPr>
              <a:buNone/>
            </a:pPr>
            <a:r>
              <a:rPr lang="en-US" b="1" dirty="0"/>
              <a:t>                                   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79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84325"/>
              </p:ext>
            </p:extLst>
          </p:nvPr>
        </p:nvGraphicFramePr>
        <p:xfrm>
          <a:off x="1981200" y="2362200"/>
          <a:ext cx="6324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24600" imgH="694267" progId="Equation.3">
                  <p:embed/>
                </p:oleObj>
              </mc:Choice>
              <mc:Fallback>
                <p:oleObj name="Equation" r:id="rId2" imgW="6324600" imgH="694267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0"/>
                        <a:ext cx="6324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18000" y="5780782"/>
            <a:ext cx="4140200" cy="10772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R is the available load resistance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6096000"/>
            <a:ext cx="2667000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 = </a:t>
            </a:r>
            <a:r>
              <a:rPr lang="en-US" sz="3200" b="1" dirty="0" err="1">
                <a:solidFill>
                  <a:srgbClr val="00B050"/>
                </a:solidFill>
              </a:rPr>
              <a:t>t</a:t>
            </a:r>
            <a:r>
              <a:rPr lang="en-US" sz="3200" b="1" baseline="-25000" dirty="0" err="1">
                <a:solidFill>
                  <a:srgbClr val="00B050"/>
                </a:solidFill>
              </a:rPr>
              <a:t>q</a:t>
            </a:r>
            <a:r>
              <a:rPr lang="en-US" sz="3200" b="1" baseline="-25000" dirty="0">
                <a:solidFill>
                  <a:srgbClr val="00B050"/>
                </a:solidFill>
              </a:rPr>
              <a:t> </a:t>
            </a:r>
            <a:r>
              <a:rPr lang="en-US" sz="3200" b="1" dirty="0">
                <a:solidFill>
                  <a:srgbClr val="00B050"/>
                </a:solidFill>
              </a:rPr>
              <a:t> /  0.69R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 animBg="1"/>
      <p:bldP spid="8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858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 get square wave, T  must be &gt;  10 RC 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u="sng" dirty="0">
              <a:solidFill>
                <a:srgbClr val="00B050"/>
              </a:solidFill>
            </a:endParaRPr>
          </a:p>
          <a:p>
            <a:endParaRPr lang="en-US" b="1" u="sng" dirty="0">
              <a:solidFill>
                <a:srgbClr val="00B050"/>
              </a:solidFill>
            </a:endParaRPr>
          </a:p>
          <a:p>
            <a:r>
              <a:rPr lang="en-US" b="1" u="sng" dirty="0">
                <a:solidFill>
                  <a:srgbClr val="00B050"/>
                </a:solidFill>
              </a:rPr>
              <a:t>To get square wave load current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</a:p>
          <a:p>
            <a:endParaRPr lang="en-US" sz="2800" b="1" dirty="0">
              <a:solidFill>
                <a:srgbClr val="00B0F0"/>
              </a:solidFill>
            </a:endParaRPr>
          </a:p>
          <a:p>
            <a:r>
              <a:rPr lang="en-US" sz="2800" b="1" dirty="0">
                <a:solidFill>
                  <a:srgbClr val="00B0F0"/>
                </a:solidFill>
              </a:rPr>
              <a:t>For a given load R and device turn off time </a:t>
            </a:r>
            <a:r>
              <a:rPr lang="en-US" sz="2800" b="1" dirty="0" err="1">
                <a:solidFill>
                  <a:srgbClr val="00B0F0"/>
                </a:solidFill>
              </a:rPr>
              <a:t>t</a:t>
            </a:r>
            <a:r>
              <a:rPr lang="en-US" sz="2800" b="1" baseline="-25000" dirty="0" err="1">
                <a:solidFill>
                  <a:srgbClr val="00B0F0"/>
                </a:solidFill>
              </a:rPr>
              <a:t>q</a:t>
            </a:r>
            <a:r>
              <a:rPr lang="en-US" sz="2800" b="1" dirty="0">
                <a:solidFill>
                  <a:srgbClr val="00B0F0"/>
                </a:solidFill>
              </a:rPr>
              <a:t>,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  C is selected as  </a:t>
            </a:r>
            <a:r>
              <a:rPr lang="en-US" sz="2800" b="1" dirty="0">
                <a:solidFill>
                  <a:srgbClr val="C00000"/>
                </a:solidFill>
              </a:rPr>
              <a:t>C = </a:t>
            </a:r>
            <a:r>
              <a:rPr lang="en-US" sz="2800" b="1" dirty="0" err="1">
                <a:solidFill>
                  <a:srgbClr val="C00000"/>
                </a:solidFill>
              </a:rPr>
              <a:t>t</a:t>
            </a:r>
            <a:r>
              <a:rPr lang="en-US" sz="2800" b="1" baseline="-25000" dirty="0" err="1">
                <a:solidFill>
                  <a:srgbClr val="C00000"/>
                </a:solidFill>
              </a:rPr>
              <a:t>q</a:t>
            </a:r>
            <a:r>
              <a:rPr lang="en-US" sz="2800" b="1" baseline="-250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 /  0.69R </a:t>
            </a:r>
            <a:r>
              <a:rPr lang="en-US" sz="2800" b="1" dirty="0">
                <a:solidFill>
                  <a:srgbClr val="00B050"/>
                </a:solidFill>
              </a:rPr>
              <a:t>and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maximum frequency </a:t>
            </a:r>
            <a:r>
              <a:rPr lang="en-US" sz="2800" b="1" dirty="0">
                <a:solidFill>
                  <a:srgbClr val="00B050"/>
                </a:solidFill>
              </a:rPr>
              <a:t>of operation is limited to </a:t>
            </a:r>
            <a:r>
              <a:rPr lang="en-US" sz="2800" b="1" dirty="0">
                <a:solidFill>
                  <a:srgbClr val="C00000"/>
                </a:solidFill>
              </a:rPr>
              <a:t>0.069/</a:t>
            </a:r>
            <a:r>
              <a:rPr lang="en-US" sz="2800" b="1" dirty="0" err="1">
                <a:solidFill>
                  <a:srgbClr val="C00000"/>
                </a:solidFill>
              </a:rPr>
              <a:t>t</a:t>
            </a:r>
            <a:r>
              <a:rPr lang="en-US" sz="2800" b="1" baseline="-25000" dirty="0" err="1">
                <a:solidFill>
                  <a:srgbClr val="C00000"/>
                </a:solidFill>
              </a:rPr>
              <a:t>q</a:t>
            </a:r>
            <a:r>
              <a:rPr lang="en-US" sz="2800" b="1" baseline="-25000" dirty="0">
                <a:solidFill>
                  <a:srgbClr val="C00000"/>
                </a:solidFill>
              </a:rPr>
              <a:t> 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80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531713"/>
              </p:ext>
            </p:extLst>
          </p:nvPr>
        </p:nvGraphicFramePr>
        <p:xfrm>
          <a:off x="762000" y="685800"/>
          <a:ext cx="3124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393480" progId="Equation.3">
                  <p:embed/>
                </p:oleObj>
              </mc:Choice>
              <mc:Fallback>
                <p:oleObj name="Equation" r:id="rId2" imgW="1663560" imgH="39348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3124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946872"/>
              </p:ext>
            </p:extLst>
          </p:nvPr>
        </p:nvGraphicFramePr>
        <p:xfrm>
          <a:off x="1143000" y="1524000"/>
          <a:ext cx="18573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500" imgH="393700" progId="Equation.3">
                  <p:embed/>
                </p:oleObj>
              </mc:Choice>
              <mc:Fallback>
                <p:oleObj name="Equation" r:id="rId4" imgW="825500" imgH="3937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18573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282267"/>
              </p:ext>
            </p:extLst>
          </p:nvPr>
        </p:nvGraphicFramePr>
        <p:xfrm>
          <a:off x="3886200" y="1524000"/>
          <a:ext cx="157162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500" imgH="419100" progId="Equation.3">
                  <p:embed/>
                </p:oleObj>
              </mc:Choice>
              <mc:Fallback>
                <p:oleObj name="Equation" r:id="rId6" imgW="698500" imgH="4191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524000"/>
                        <a:ext cx="1571625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605793"/>
              </p:ext>
            </p:extLst>
          </p:nvPr>
        </p:nvGraphicFramePr>
        <p:xfrm>
          <a:off x="5943600" y="1600200"/>
          <a:ext cx="18208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520" imgH="444240" progId="Equation.3">
                  <p:embed/>
                </p:oleObj>
              </mc:Choice>
              <mc:Fallback>
                <p:oleObj name="Equation" r:id="rId8" imgW="812520" imgH="44424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600200"/>
                        <a:ext cx="182086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673286"/>
              </p:ext>
            </p:extLst>
          </p:nvPr>
        </p:nvGraphicFramePr>
        <p:xfrm>
          <a:off x="4648200" y="685800"/>
          <a:ext cx="4000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84120" imgH="393480" progId="Equation.3">
                  <p:embed/>
                </p:oleObj>
              </mc:Choice>
              <mc:Fallback>
                <p:oleObj name="Equation" r:id="rId10" imgW="2184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685800"/>
                        <a:ext cx="4000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Sine wave mode of output current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r>
              <a:rPr lang="en-US" sz="2800" b="1" dirty="0"/>
              <a:t>For higher </a:t>
            </a:r>
            <a:r>
              <a:rPr lang="en-US" sz="2800" b="1" u="sng" dirty="0"/>
              <a:t>range of frequency</a:t>
            </a:r>
            <a:r>
              <a:rPr lang="en-US" sz="2800" b="1" dirty="0"/>
              <a:t>, capacitance offers low impedance for harmonics and load current approximates sine wave</a:t>
            </a:r>
            <a:r>
              <a:rPr lang="en-US" sz="2800" dirty="0"/>
              <a:t>. 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Third harmonic is the most dominant harmonic.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 is selected such that its impedance for third harmonics </a:t>
            </a:r>
            <a:r>
              <a:rPr lang="en-US" sz="2800" b="1" dirty="0">
                <a:solidFill>
                  <a:srgbClr val="C00000"/>
                </a:solidFill>
              </a:rPr>
              <a:t>X</a:t>
            </a:r>
            <a:r>
              <a:rPr lang="en-US" sz="2800" b="1" baseline="-25000" dirty="0">
                <a:solidFill>
                  <a:srgbClr val="C00000"/>
                </a:solidFill>
              </a:rPr>
              <a:t>C3</a:t>
            </a:r>
            <a:r>
              <a:rPr lang="en-US" sz="2800" b="1" dirty="0">
                <a:solidFill>
                  <a:srgbClr val="00B050"/>
                </a:solidFill>
              </a:rPr>
              <a:t> is less than 50% of R at </a:t>
            </a:r>
            <a:r>
              <a:rPr lang="en-US" sz="2800" b="1" u="sng" dirty="0">
                <a:solidFill>
                  <a:srgbClr val="00B050"/>
                </a:solidFill>
              </a:rPr>
              <a:t>minimum</a:t>
            </a:r>
            <a:r>
              <a:rPr lang="en-US" sz="2800" b="1" dirty="0">
                <a:solidFill>
                  <a:srgbClr val="00B050"/>
                </a:solidFill>
              </a:rPr>
              <a:t> value of the range of frequency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7030A0"/>
                </a:solidFill>
              </a:rPr>
              <a:t>All higher harmonics will be bypassed from load resistance to capacitance.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81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955005"/>
              </p:ext>
            </p:extLst>
          </p:nvPr>
        </p:nvGraphicFramePr>
        <p:xfrm>
          <a:off x="381000" y="5029200"/>
          <a:ext cx="32273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040" imgH="431640" progId="Equation.3">
                  <p:embed/>
                </p:oleObj>
              </mc:Choice>
              <mc:Fallback>
                <p:oleObj name="Equation" r:id="rId2" imgW="1562040" imgH="4316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029200"/>
                        <a:ext cx="32273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965949"/>
              </p:ext>
            </p:extLst>
          </p:nvPr>
        </p:nvGraphicFramePr>
        <p:xfrm>
          <a:off x="2362200" y="5967413"/>
          <a:ext cx="276383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476" imgH="393529" progId="Equation.3">
                  <p:embed/>
                </p:oleObj>
              </mc:Choice>
              <mc:Fallback>
                <p:oleObj name="Equation" r:id="rId4" imgW="977476" imgH="393529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967413"/>
                        <a:ext cx="2763838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292119"/>
              </p:ext>
            </p:extLst>
          </p:nvPr>
        </p:nvGraphicFramePr>
        <p:xfrm>
          <a:off x="5715000" y="5715000"/>
          <a:ext cx="27638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900" imgH="431800" progId="Equation.3">
                  <p:embed/>
                </p:oleObj>
              </mc:Choice>
              <mc:Fallback>
                <p:oleObj name="Equation" r:id="rId6" imgW="977900" imgH="4318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715000"/>
                        <a:ext cx="27638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89512"/>
              </p:ext>
            </p:extLst>
          </p:nvPr>
        </p:nvGraphicFramePr>
        <p:xfrm>
          <a:off x="3733800" y="5029200"/>
          <a:ext cx="102235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5000" imgH="393480" progId="Equation.3">
                  <p:embed/>
                </p:oleObj>
              </mc:Choice>
              <mc:Fallback>
                <p:oleObj name="Equation" r:id="rId8" imgW="495000" imgH="393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029200"/>
                        <a:ext cx="102235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Maximum frequency of operation is limited such that  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turn off time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/>
              <a:t>t</a:t>
            </a:r>
            <a:r>
              <a:rPr lang="en-US" b="1" baseline="-25000" dirty="0" err="1"/>
              <a:t>c</a:t>
            </a:r>
            <a:r>
              <a:rPr lang="en-US" b="1" baseline="-25000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</a:rPr>
              <a:t>provided by the circuit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           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         </a:t>
            </a:r>
          </a:p>
          <a:p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00B0F0"/>
                </a:solidFill>
              </a:rPr>
              <a:t>is greater than device turn off time </a:t>
            </a:r>
            <a:r>
              <a:rPr lang="en-US" b="1" dirty="0" err="1"/>
              <a:t>t</a:t>
            </a:r>
            <a:r>
              <a:rPr lang="en-US" b="1" baseline="-25000" dirty="0" err="1"/>
              <a:t>q</a:t>
            </a:r>
            <a:r>
              <a:rPr lang="en-US" b="1" baseline="-25000" dirty="0"/>
              <a:t> 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82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679114"/>
              </p:ext>
            </p:extLst>
          </p:nvPr>
        </p:nvGraphicFramePr>
        <p:xfrm>
          <a:off x="2057400" y="3124200"/>
          <a:ext cx="32353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7893" imgH="393529" progId="Equation.3">
                  <p:embed/>
                </p:oleObj>
              </mc:Choice>
              <mc:Fallback>
                <p:oleObj name="Equation" r:id="rId2" imgW="1167893" imgH="393529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24200"/>
                        <a:ext cx="32353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0"/>
            <a:ext cx="9359900" cy="914400"/>
          </a:xfrm>
        </p:spPr>
        <p:txBody>
          <a:bodyPr>
            <a:noAutofit/>
          </a:bodyPr>
          <a:lstStyle/>
          <a:p>
            <a:pPr algn="l"/>
            <a:r>
              <a:rPr lang="en-US" sz="2800" b="1" u="sng" dirty="0">
                <a:solidFill>
                  <a:srgbClr val="FF0000"/>
                </a:solidFill>
              </a:rPr>
              <a:t>Single Phase Load Commutated CSI with Purely inductive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/>
          <a:lstStyle/>
          <a:p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582342"/>
              </p:ext>
            </p:extLst>
          </p:nvPr>
        </p:nvGraphicFramePr>
        <p:xfrm>
          <a:off x="685800" y="1143000"/>
          <a:ext cx="59436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00197" imgH="2638552" progId="Visio.Drawing.11">
                  <p:embed/>
                </p:oleObj>
              </mc:Choice>
              <mc:Fallback>
                <p:oleObj name="Visio" r:id="rId2" imgW="2600197" imgH="263855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1143000"/>
                        <a:ext cx="59436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629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b="1" dirty="0">
                <a:solidFill>
                  <a:srgbClr val="00B050"/>
                </a:solidFill>
              </a:rPr>
              <a:t>At low frequency of inverter operation, Output Current waveform  approximates </a:t>
            </a:r>
            <a:r>
              <a:rPr lang="en-US" sz="3600" b="1" dirty="0">
                <a:solidFill>
                  <a:srgbClr val="00B0F0"/>
                </a:solidFill>
              </a:rPr>
              <a:t>Square waveform</a:t>
            </a:r>
            <a:r>
              <a:rPr lang="en-US" sz="3600" b="1" dirty="0">
                <a:solidFill>
                  <a:srgbClr val="00B050"/>
                </a:solidFill>
              </a:rPr>
              <a:t>.  This low frequency range  is called </a:t>
            </a:r>
            <a:r>
              <a:rPr lang="en-US" sz="3600" b="1" u="sng" dirty="0">
                <a:solidFill>
                  <a:srgbClr val="7030A0"/>
                </a:solidFill>
              </a:rPr>
              <a:t>No overlap region</a:t>
            </a:r>
            <a:r>
              <a:rPr lang="en-US" sz="3600" b="1" dirty="0">
                <a:solidFill>
                  <a:srgbClr val="7030A0"/>
                </a:solidFill>
              </a:rPr>
              <a:t>.</a:t>
            </a:r>
          </a:p>
          <a:p>
            <a:pPr algn="just"/>
            <a:r>
              <a:rPr lang="en-US" sz="3600" b="1" dirty="0">
                <a:solidFill>
                  <a:srgbClr val="C00000"/>
                </a:solidFill>
              </a:rPr>
              <a:t>At higher frequency of inverter operation, Output Current waveform  approximates </a:t>
            </a:r>
            <a:r>
              <a:rPr lang="en-US" sz="3600" b="1" dirty="0">
                <a:solidFill>
                  <a:srgbClr val="00B0F0"/>
                </a:solidFill>
              </a:rPr>
              <a:t>Sine waveform</a:t>
            </a:r>
            <a:r>
              <a:rPr lang="en-US" sz="3600" b="1" dirty="0">
                <a:solidFill>
                  <a:srgbClr val="C00000"/>
                </a:solidFill>
              </a:rPr>
              <a:t>.  This frequency range  is called </a:t>
            </a:r>
            <a:r>
              <a:rPr lang="en-US" sz="3600" b="1" u="sng" dirty="0">
                <a:solidFill>
                  <a:srgbClr val="7030A0"/>
                </a:solidFill>
              </a:rPr>
              <a:t>Fully overlap region</a:t>
            </a:r>
          </a:p>
          <a:p>
            <a:pPr algn="just"/>
            <a:endParaRPr lang="en-US" b="1" dirty="0">
              <a:solidFill>
                <a:srgbClr val="00B0F0"/>
              </a:solidFill>
            </a:endParaRPr>
          </a:p>
          <a:p>
            <a:pPr algn="just"/>
            <a:r>
              <a:rPr lang="en-US" b="1" dirty="0">
                <a:solidFill>
                  <a:srgbClr val="00B0F0"/>
                </a:solidFill>
              </a:rPr>
              <a:t>Frequency range </a:t>
            </a:r>
            <a:r>
              <a:rPr lang="en-US" b="1" dirty="0">
                <a:solidFill>
                  <a:srgbClr val="00B050"/>
                </a:solidFill>
              </a:rPr>
              <a:t>greater than no overlap region </a:t>
            </a:r>
            <a:r>
              <a:rPr lang="en-US" b="1" dirty="0">
                <a:solidFill>
                  <a:srgbClr val="00B0F0"/>
                </a:solidFill>
              </a:rPr>
              <a:t>and </a:t>
            </a:r>
            <a:r>
              <a:rPr lang="en-US" b="1" dirty="0">
                <a:solidFill>
                  <a:srgbClr val="C00000"/>
                </a:solidFill>
              </a:rPr>
              <a:t>lesser than fully overlap region </a:t>
            </a:r>
            <a:r>
              <a:rPr lang="en-US" b="1" dirty="0">
                <a:solidFill>
                  <a:srgbClr val="00B0F0"/>
                </a:solidFill>
              </a:rPr>
              <a:t>is called Partial overlap region of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2700"/>
            <a:ext cx="8686800" cy="58420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CURRENT SOURCE INVERTERS </a:t>
            </a:r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(CSI)</a:t>
            </a:r>
            <a:br>
              <a:rPr lang="en-US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839200" cy="54864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u="sng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br>
              <a:rPr lang="en-US" sz="41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4400" b="1" dirty="0">
                <a:solidFill>
                  <a:srgbClr val="00B050"/>
                </a:solidFill>
              </a:rPr>
              <a:t> </a:t>
            </a:r>
            <a:endParaRPr lang="en-US" sz="4100" b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4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1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Current Source</a:t>
            </a:r>
            <a:r>
              <a:rPr lang="en-US" sz="4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(Front end of the CSI)</a:t>
            </a:r>
          </a:p>
          <a:p>
            <a:pPr algn="just"/>
            <a:r>
              <a:rPr lang="en-US" sz="41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1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consists of </a:t>
            </a:r>
          </a:p>
          <a:p>
            <a:pPr algn="just"/>
            <a:r>
              <a:rPr lang="en-US" sz="41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controlled rectifier bridge or a dc chopper.</a:t>
            </a:r>
          </a:p>
          <a:p>
            <a:pPr algn="just"/>
            <a:r>
              <a:rPr lang="en-US" sz="41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filter is connected to obtain ripple free output current.  </a:t>
            </a:r>
          </a:p>
          <a:p>
            <a:pPr algn="l">
              <a:buFont typeface="Arial" pitchFamily="34" charset="0"/>
              <a:buChar char="•"/>
            </a:pPr>
            <a:r>
              <a:rPr lang="en-US" sz="41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1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Inverter</a:t>
            </a:r>
          </a:p>
          <a:p>
            <a:pPr algn="l"/>
            <a:r>
              <a:rPr lang="en-US" sz="41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converts direct current at the input to an alternating current at the output. </a:t>
            </a:r>
          </a:p>
          <a:p>
            <a:pPr algn="l"/>
            <a:endParaRPr lang="en-US" sz="41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41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Frequency and magnitude of the output are controlled by the control circuitry of the inverter. </a:t>
            </a:r>
            <a:endParaRPr lang="en-US" sz="41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240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>
              <a:spcBef>
                <a:spcPct val="0"/>
              </a:spcBef>
              <a:defRPr/>
            </a:pPr>
            <a:br>
              <a:rPr lang="en-US" sz="4400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5100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2300" y="15240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>
              <a:buFont typeface="Arial" pitchFamily="34" charset="0"/>
              <a:buChar char="•"/>
            </a:pPr>
            <a:br>
              <a:rPr lang="en-US" sz="4400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8000" b="1" dirty="0">
                <a:solidFill>
                  <a:srgbClr val="00B050"/>
                </a:solidFill>
              </a:rPr>
              <a:t>output load has  a defined current waveform</a:t>
            </a:r>
            <a:endParaRPr lang="en-US" sz="8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sz="8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endParaRPr lang="en-US" sz="8000" dirty="0">
              <a:solidFill>
                <a:srgbClr val="00B0F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300" y="5842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algn="just">
              <a:spcBef>
                <a:spcPct val="0"/>
              </a:spcBef>
            </a:pPr>
            <a:br>
              <a:rPr lang="en-US" sz="4400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8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Power transfer takes place between an adjustable direct current source and an ac load</a:t>
            </a:r>
          </a:p>
          <a:p>
            <a:pPr algn="just">
              <a:spcBef>
                <a:spcPct val="0"/>
              </a:spcBef>
            </a:pPr>
            <a:r>
              <a:rPr lang="en-US" sz="8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endParaRPr lang="en-US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610600" cy="63246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CSI in No-Overlap frequency range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One cycle of load current </a:t>
            </a:r>
          </a:p>
          <a:p>
            <a:pPr>
              <a:buNone/>
            </a:pPr>
            <a:r>
              <a:rPr lang="en-US" sz="2800" b="1" dirty="0">
                <a:solidFill>
                  <a:srgbClr val="0070C0"/>
                </a:solidFill>
              </a:rPr>
              <a:t>is divided into 6 modes.</a:t>
            </a:r>
          </a:p>
          <a:p>
            <a:pPr>
              <a:buNone/>
            </a:pPr>
            <a:r>
              <a:rPr lang="en-US" sz="2800" b="1" dirty="0">
                <a:solidFill>
                  <a:srgbClr val="00B050"/>
                </a:solidFill>
              </a:rPr>
              <a:t>Prior to mode 1,  </a:t>
            </a:r>
          </a:p>
          <a:p>
            <a:pPr>
              <a:buNone/>
            </a:pPr>
            <a:r>
              <a:rPr lang="en-US" sz="2800" b="1" dirty="0">
                <a:solidFill>
                  <a:srgbClr val="00B050"/>
                </a:solidFill>
              </a:rPr>
              <a:t>S</a:t>
            </a:r>
            <a:r>
              <a:rPr lang="en-US" sz="2800" b="1" baseline="-25000" dirty="0">
                <a:solidFill>
                  <a:srgbClr val="00B050"/>
                </a:solidFill>
              </a:rPr>
              <a:t>1</a:t>
            </a:r>
            <a:r>
              <a:rPr lang="en-US" sz="2800" b="1" dirty="0">
                <a:solidFill>
                  <a:srgbClr val="00B050"/>
                </a:solidFill>
              </a:rPr>
              <a:t> and S</a:t>
            </a:r>
            <a:r>
              <a:rPr lang="en-US" sz="2800" b="1" baseline="-25000" dirty="0">
                <a:solidFill>
                  <a:srgbClr val="00B050"/>
                </a:solidFill>
              </a:rPr>
              <a:t>2</a:t>
            </a:r>
            <a:r>
              <a:rPr lang="en-US" sz="2800" b="1" dirty="0">
                <a:solidFill>
                  <a:srgbClr val="00B050"/>
                </a:solidFill>
              </a:rPr>
              <a:t> were conducting</a:t>
            </a:r>
          </a:p>
          <a:p>
            <a:pPr>
              <a:buNone/>
            </a:pPr>
            <a:r>
              <a:rPr lang="en-US" sz="2800" b="1" dirty="0"/>
              <a:t>Load current path was </a:t>
            </a:r>
          </a:p>
          <a:p>
            <a:pPr>
              <a:buNone/>
            </a:pPr>
            <a:r>
              <a:rPr lang="en-US" sz="2800" b="1" dirty="0"/>
              <a:t>S</a:t>
            </a:r>
            <a:r>
              <a:rPr lang="en-US" sz="2800" b="1" baseline="-25000" dirty="0"/>
              <a:t>1</a:t>
            </a:r>
            <a:r>
              <a:rPr lang="en-US" sz="2800" b="1" dirty="0"/>
              <a:t>, D</a:t>
            </a:r>
            <a:r>
              <a:rPr lang="en-US" sz="2800" b="1" baseline="-25000" dirty="0"/>
              <a:t>1</a:t>
            </a:r>
            <a:r>
              <a:rPr lang="en-US" sz="2800" b="1" dirty="0"/>
              <a:t>, load, D</a:t>
            </a:r>
            <a:r>
              <a:rPr lang="en-US" sz="2800" b="1" baseline="-25000" dirty="0"/>
              <a:t>2</a:t>
            </a:r>
            <a:r>
              <a:rPr lang="en-US" sz="2800" b="1" dirty="0"/>
              <a:t> and S</a:t>
            </a:r>
            <a:r>
              <a:rPr lang="en-US" sz="2800" b="1" baseline="-25000" dirty="0"/>
              <a:t>2</a:t>
            </a:r>
            <a:r>
              <a:rPr lang="en-US" sz="2800" b="1" dirty="0"/>
              <a:t>.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u="sng" dirty="0">
                <a:solidFill>
                  <a:srgbClr val="C00000"/>
                </a:solidFill>
              </a:rPr>
              <a:t>For   t   ≤  0</a:t>
            </a:r>
            <a:r>
              <a:rPr lang="en-US" sz="2800" b="1" dirty="0">
                <a:solidFill>
                  <a:srgbClr val="C00000"/>
                </a:solidFill>
              </a:rPr>
              <a:t>  ,  </a:t>
            </a: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</a:rPr>
              <a:t>i</a:t>
            </a:r>
            <a:r>
              <a:rPr lang="en-US" sz="2800" b="1" baseline="-25000" dirty="0">
                <a:solidFill>
                  <a:srgbClr val="C00000"/>
                </a:solidFill>
              </a:rPr>
              <a:t>0</a:t>
            </a:r>
            <a:r>
              <a:rPr lang="en-US" sz="2800" b="1" dirty="0">
                <a:solidFill>
                  <a:srgbClr val="C00000"/>
                </a:solidFill>
              </a:rPr>
              <a:t>(0) </a:t>
            </a:r>
            <a:r>
              <a:rPr lang="en-US" sz="2800" b="1" baseline="-25000" dirty="0">
                <a:solidFill>
                  <a:srgbClr val="C00000"/>
                </a:solidFill>
              </a:rPr>
              <a:t>  </a:t>
            </a:r>
            <a:r>
              <a:rPr lang="en-US" sz="2800" b="1" dirty="0">
                <a:solidFill>
                  <a:srgbClr val="C00000"/>
                </a:solidFill>
              </a:rPr>
              <a:t>=  </a:t>
            </a:r>
            <a:r>
              <a:rPr lang="en-US" sz="2800" b="1" dirty="0" err="1">
                <a:solidFill>
                  <a:srgbClr val="C00000"/>
                </a:solidFill>
              </a:rPr>
              <a:t>I</a:t>
            </a:r>
            <a:r>
              <a:rPr lang="en-US" sz="2800" b="1" baseline="-25000" dirty="0" err="1">
                <a:solidFill>
                  <a:srgbClr val="C00000"/>
                </a:solidFill>
              </a:rPr>
              <a:t>dc</a:t>
            </a:r>
            <a:r>
              <a:rPr lang="en-US" sz="2800" b="1" dirty="0">
                <a:solidFill>
                  <a:srgbClr val="C00000"/>
                </a:solidFill>
              </a:rPr>
              <a:t>,    </a:t>
            </a:r>
            <a:r>
              <a:rPr lang="en-US" sz="2800" b="1" dirty="0" err="1">
                <a:solidFill>
                  <a:srgbClr val="C00000"/>
                </a:solidFill>
              </a:rPr>
              <a:t>V</a:t>
            </a:r>
            <a:r>
              <a:rPr lang="en-US" sz="2800" b="1" baseline="-25000" dirty="0" err="1">
                <a:solidFill>
                  <a:srgbClr val="C00000"/>
                </a:solidFill>
              </a:rPr>
              <a:t>c</a:t>
            </a:r>
            <a:r>
              <a:rPr lang="en-US" sz="2800" b="1" dirty="0">
                <a:solidFill>
                  <a:srgbClr val="C00000"/>
                </a:solidFill>
              </a:rPr>
              <a:t>(0)  = -</a:t>
            </a:r>
            <a:r>
              <a:rPr lang="en-US" sz="2800" b="1" dirty="0" err="1">
                <a:solidFill>
                  <a:srgbClr val="C00000"/>
                </a:solidFill>
              </a:rPr>
              <a:t>V</a:t>
            </a:r>
            <a:r>
              <a:rPr lang="en-US" sz="2800" b="1" baseline="-25000" dirty="0" err="1">
                <a:solidFill>
                  <a:srgbClr val="C00000"/>
                </a:solidFill>
              </a:rPr>
              <a:t>co</a:t>
            </a:r>
            <a:endParaRPr lang="en-US" sz="2800" b="1" baseline="-250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b="1" dirty="0" err="1">
                <a:solidFill>
                  <a:srgbClr val="C00000"/>
                </a:solidFill>
              </a:rPr>
              <a:t>i</a:t>
            </a:r>
            <a:r>
              <a:rPr lang="en-US" sz="2800" b="1" baseline="-25000" dirty="0" err="1">
                <a:solidFill>
                  <a:srgbClr val="C00000"/>
                </a:solidFill>
              </a:rPr>
              <a:t>c</a:t>
            </a:r>
            <a:r>
              <a:rPr lang="en-US" sz="2800" b="1" dirty="0">
                <a:solidFill>
                  <a:srgbClr val="C00000"/>
                </a:solidFill>
              </a:rPr>
              <a:t>(0)  = 0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396048"/>
              </p:ext>
            </p:extLst>
          </p:nvPr>
        </p:nvGraphicFramePr>
        <p:xfrm>
          <a:off x="5232400" y="990600"/>
          <a:ext cx="40640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43600" imgH="4952880" progId="Visio.Drawing.11">
                  <p:embed/>
                </p:oleObj>
              </mc:Choice>
              <mc:Fallback>
                <p:oleObj name="Visio" r:id="rId2" imgW="5943600" imgH="49528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2400" y="990600"/>
                        <a:ext cx="40640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991600" cy="6096000"/>
          </a:xfrm>
        </p:spPr>
        <p:txBody>
          <a:bodyPr/>
          <a:lstStyle/>
          <a:p>
            <a:r>
              <a:rPr lang="en-US" b="1" u="sng" dirty="0"/>
              <a:t>Mode -1</a:t>
            </a:r>
          </a:p>
          <a:p>
            <a:r>
              <a:rPr lang="en-US" b="1" dirty="0"/>
              <a:t>S</a:t>
            </a:r>
            <a:r>
              <a:rPr lang="en-US" b="1" baseline="-25000" dirty="0"/>
              <a:t>3 </a:t>
            </a:r>
            <a:r>
              <a:rPr lang="en-US" b="1" dirty="0"/>
              <a:t>and S</a:t>
            </a:r>
            <a:r>
              <a:rPr lang="en-US" b="1" baseline="-25000" dirty="0"/>
              <a:t>4</a:t>
            </a:r>
            <a:r>
              <a:rPr lang="en-US" b="1" dirty="0"/>
              <a:t> are turned on.</a:t>
            </a:r>
          </a:p>
          <a:p>
            <a:r>
              <a:rPr lang="en-US" b="1" dirty="0">
                <a:solidFill>
                  <a:srgbClr val="00B050"/>
                </a:solidFill>
              </a:rPr>
              <a:t>S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 and S</a:t>
            </a:r>
            <a:r>
              <a:rPr lang="en-US" b="1" baseline="-25000" dirty="0">
                <a:solidFill>
                  <a:srgbClr val="00B050"/>
                </a:solidFill>
              </a:rPr>
              <a:t>2 </a:t>
            </a:r>
            <a:r>
              <a:rPr lang="en-US" b="1" dirty="0">
                <a:solidFill>
                  <a:srgbClr val="00B050"/>
                </a:solidFill>
              </a:rPr>
              <a:t>are turned off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  due to –V</a:t>
            </a:r>
            <a:r>
              <a:rPr lang="en-US" b="1" baseline="-25000" dirty="0">
                <a:solidFill>
                  <a:srgbClr val="00B050"/>
                </a:solidFill>
              </a:rPr>
              <a:t>CO</a:t>
            </a:r>
            <a:r>
              <a:rPr lang="en-US" b="1" dirty="0">
                <a:solidFill>
                  <a:srgbClr val="00B050"/>
                </a:solidFill>
              </a:rPr>
              <a:t> .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Load current remains at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baseline="-25000" dirty="0" err="1">
                <a:solidFill>
                  <a:srgbClr val="FF0000"/>
                </a:solidFill>
              </a:rPr>
              <a:t>dc</a:t>
            </a:r>
            <a:endParaRPr lang="en-US" b="1" baseline="-25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Current path is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Current source, S</a:t>
            </a:r>
            <a:r>
              <a:rPr lang="en-US" b="1" baseline="-25000" dirty="0">
                <a:solidFill>
                  <a:srgbClr val="0070C0"/>
                </a:solidFill>
              </a:rPr>
              <a:t>3 ,</a:t>
            </a:r>
            <a:r>
              <a:rPr lang="en-US" b="1" dirty="0">
                <a:solidFill>
                  <a:srgbClr val="0070C0"/>
                </a:solidFill>
              </a:rPr>
              <a:t> C, D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,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 load, D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, C, S</a:t>
            </a:r>
            <a:r>
              <a:rPr lang="en-US" b="1" baseline="-25000" dirty="0">
                <a:solidFill>
                  <a:srgbClr val="0070C0"/>
                </a:solidFill>
              </a:rPr>
              <a:t>4.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V</a:t>
            </a:r>
            <a:r>
              <a:rPr lang="en-US" b="1" baseline="-25000" dirty="0">
                <a:solidFill>
                  <a:srgbClr val="7030A0"/>
                </a:solidFill>
              </a:rPr>
              <a:t>C</a:t>
            </a:r>
            <a:r>
              <a:rPr lang="en-US" b="1" dirty="0">
                <a:solidFill>
                  <a:srgbClr val="7030A0"/>
                </a:solidFill>
              </a:rPr>
              <a:t> varies linearly due to constant current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baseline="-25000" dirty="0" err="1">
                <a:solidFill>
                  <a:srgbClr val="7030A0"/>
                </a:solidFill>
              </a:rPr>
              <a:t>dc</a:t>
            </a:r>
            <a:endParaRPr lang="en-US" b="1" baseline="-25000" dirty="0">
              <a:solidFill>
                <a:srgbClr val="7030A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86370" name="Object 2"/>
          <p:cNvGraphicFramePr>
            <a:graphicFrameLocks noChangeAspect="1"/>
          </p:cNvGraphicFramePr>
          <p:nvPr/>
        </p:nvGraphicFramePr>
        <p:xfrm>
          <a:off x="4876800" y="609600"/>
          <a:ext cx="41148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14800" imgH="4682067" progId="">
                  <p:embed/>
                </p:oleObj>
              </mc:Choice>
              <mc:Fallback>
                <p:oleObj name="Visio" r:id="rId2" imgW="4114800" imgH="4682067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09600"/>
                        <a:ext cx="41148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5668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152400" y="609600"/>
          <a:ext cx="1447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228501" progId="Equation.3">
                  <p:embed/>
                </p:oleObj>
              </mc:Choice>
              <mc:Fallback>
                <p:oleObj name="Equation" r:id="rId2" imgW="444307" imgH="228501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09600"/>
                        <a:ext cx="1447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447800" y="533400"/>
          <a:ext cx="31337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115" imgH="482391" progId="Equation.3">
                  <p:embed/>
                </p:oleObj>
              </mc:Choice>
              <mc:Fallback>
                <p:oleObj name="Equation" r:id="rId4" imgW="1117115" imgH="482391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3400"/>
                        <a:ext cx="31337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616075" y="1766888"/>
          <a:ext cx="24923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614" imgH="393529" progId="Equation.3">
                  <p:embed/>
                </p:oleObj>
              </mc:Choice>
              <mc:Fallback>
                <p:oleObj name="Equation" r:id="rId6" imgW="888614" imgH="393529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1766888"/>
                        <a:ext cx="24923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149044"/>
              </p:ext>
            </p:extLst>
          </p:nvPr>
        </p:nvGraphicFramePr>
        <p:xfrm>
          <a:off x="169863" y="3452813"/>
          <a:ext cx="49514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65080" imgH="228600" progId="Equation.3">
                  <p:embed/>
                </p:oleObj>
              </mc:Choice>
              <mc:Fallback>
                <p:oleObj name="Equation" r:id="rId8" imgW="1765080" imgH="2286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3" y="3452813"/>
                        <a:ext cx="495141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341614"/>
              </p:ext>
            </p:extLst>
          </p:nvPr>
        </p:nvGraphicFramePr>
        <p:xfrm>
          <a:off x="471487" y="5372100"/>
          <a:ext cx="71120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780" imgH="215713" progId="Equation.3">
                  <p:embed/>
                </p:oleObj>
              </mc:Choice>
              <mc:Fallback>
                <p:oleObj name="Equation" r:id="rId10" imgW="253780" imgH="215713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" y="5372100"/>
                        <a:ext cx="71120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108778"/>
              </p:ext>
            </p:extLst>
          </p:nvPr>
        </p:nvGraphicFramePr>
        <p:xfrm>
          <a:off x="1981200" y="5410200"/>
          <a:ext cx="9969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446" imgH="431613" progId="Equation.3">
                  <p:embed/>
                </p:oleObj>
              </mc:Choice>
              <mc:Fallback>
                <p:oleObj name="Equation" r:id="rId12" imgW="355446" imgH="431613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10200"/>
                        <a:ext cx="99695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267717"/>
              </p:ext>
            </p:extLst>
          </p:nvPr>
        </p:nvGraphicFramePr>
        <p:xfrm>
          <a:off x="5181600" y="838200"/>
          <a:ext cx="40386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5943600" imgH="4952880" progId="Visio.Drawing.11">
                  <p:embed/>
                </p:oleObj>
              </mc:Choice>
              <mc:Fallback>
                <p:oleObj name="Visio" r:id="rId14" imgW="5943600" imgH="49528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81600" y="838200"/>
                        <a:ext cx="40386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510941"/>
              </p:ext>
            </p:extLst>
          </p:nvPr>
        </p:nvGraphicFramePr>
        <p:xfrm>
          <a:off x="228600" y="4495800"/>
          <a:ext cx="33845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06360" imgH="203040" progId="Equation.3">
                  <p:embed/>
                </p:oleObj>
              </mc:Choice>
              <mc:Fallback>
                <p:oleObj name="Equation" r:id="rId16" imgW="1206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95800"/>
                        <a:ext cx="33845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5973763"/>
          </a:xfrm>
        </p:spPr>
        <p:txBody>
          <a:bodyPr/>
          <a:lstStyle/>
          <a:p>
            <a:r>
              <a:rPr lang="en-US" sz="2400" b="1" u="sng" dirty="0">
                <a:solidFill>
                  <a:srgbClr val="C00000"/>
                </a:solidFill>
              </a:rPr>
              <a:t>Mode -2</a:t>
            </a:r>
          </a:p>
          <a:p>
            <a:r>
              <a:rPr lang="en-US" sz="2400" b="1" dirty="0"/>
              <a:t>When 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c</a:t>
            </a:r>
            <a:r>
              <a:rPr lang="en-US" sz="2400" b="1" baseline="-25000" dirty="0"/>
              <a:t> </a:t>
            </a:r>
            <a:r>
              <a:rPr lang="en-US" sz="2400" b="1" dirty="0"/>
              <a:t>= 0,  D</a:t>
            </a:r>
            <a:r>
              <a:rPr lang="en-US" sz="2400" b="1" baseline="-25000" dirty="0"/>
              <a:t>3 </a:t>
            </a:r>
            <a:r>
              <a:rPr lang="en-US" sz="2400" b="1" dirty="0"/>
              <a:t>and D</a:t>
            </a:r>
            <a:r>
              <a:rPr lang="en-US" sz="2400" b="1" baseline="-25000" dirty="0"/>
              <a:t>4</a:t>
            </a:r>
            <a:r>
              <a:rPr lang="en-US" sz="2400" b="1" dirty="0"/>
              <a:t> become on.</a:t>
            </a:r>
          </a:p>
          <a:p>
            <a:pPr>
              <a:buNone/>
            </a:pPr>
            <a:r>
              <a:rPr lang="en-US" sz="2000" b="1" dirty="0">
                <a:solidFill>
                  <a:srgbClr val="00B050"/>
                </a:solidFill>
              </a:rPr>
              <a:t>L  &amp; C are shorted through D</a:t>
            </a:r>
            <a:r>
              <a:rPr lang="en-US" sz="2000" b="1" baseline="-25000" dirty="0">
                <a:solidFill>
                  <a:srgbClr val="00B050"/>
                </a:solidFill>
              </a:rPr>
              <a:t>1</a:t>
            </a:r>
            <a:r>
              <a:rPr lang="en-US" sz="2000" b="1" dirty="0">
                <a:solidFill>
                  <a:srgbClr val="00B050"/>
                </a:solidFill>
              </a:rPr>
              <a:t>, D</a:t>
            </a:r>
            <a:r>
              <a:rPr lang="en-US" sz="2000" b="1" baseline="-25000" dirty="0">
                <a:solidFill>
                  <a:srgbClr val="00B050"/>
                </a:solidFill>
              </a:rPr>
              <a:t>2</a:t>
            </a:r>
            <a:r>
              <a:rPr lang="en-US" sz="2000" b="1" dirty="0">
                <a:solidFill>
                  <a:srgbClr val="00B050"/>
                </a:solidFill>
              </a:rPr>
              <a:t>, D</a:t>
            </a:r>
            <a:r>
              <a:rPr lang="en-US" sz="2000" b="1" baseline="-25000" dirty="0">
                <a:solidFill>
                  <a:srgbClr val="00B050"/>
                </a:solidFill>
              </a:rPr>
              <a:t>3 </a:t>
            </a:r>
            <a:r>
              <a:rPr lang="en-US" sz="2000" b="1" dirty="0">
                <a:solidFill>
                  <a:srgbClr val="00B050"/>
                </a:solidFill>
              </a:rPr>
              <a:t>and </a:t>
            </a:r>
            <a:r>
              <a:rPr lang="en-US" sz="2400" b="1" dirty="0">
                <a:solidFill>
                  <a:srgbClr val="00B050"/>
                </a:solidFill>
              </a:rPr>
              <a:t>D</a:t>
            </a:r>
            <a:r>
              <a:rPr lang="en-US" sz="2400" b="1" baseline="-25000" dirty="0">
                <a:solidFill>
                  <a:srgbClr val="00B050"/>
                </a:solidFill>
              </a:rPr>
              <a:t>4</a:t>
            </a:r>
            <a:r>
              <a:rPr lang="en-US" sz="2400" b="1" dirty="0">
                <a:solidFill>
                  <a:srgbClr val="00B050"/>
                </a:solidFill>
              </a:rPr>
              <a:t> .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Current enters to L, C parallel circuit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 through S</a:t>
            </a:r>
            <a:r>
              <a:rPr lang="en-US" sz="2400" b="1" baseline="-25000" dirty="0">
                <a:solidFill>
                  <a:srgbClr val="0070C0"/>
                </a:solidFill>
              </a:rPr>
              <a:t>3 </a:t>
            </a:r>
            <a:r>
              <a:rPr lang="en-US" sz="2400" b="1" dirty="0">
                <a:solidFill>
                  <a:srgbClr val="0070C0"/>
                </a:solidFill>
              </a:rPr>
              <a:t>and leaves through S</a:t>
            </a:r>
            <a:r>
              <a:rPr lang="en-US" sz="2400" b="1" baseline="-25000" dirty="0">
                <a:solidFill>
                  <a:srgbClr val="0070C0"/>
                </a:solidFill>
              </a:rPr>
              <a:t>4</a:t>
            </a:r>
            <a:endParaRPr lang="en-US" sz="2400" dirty="0"/>
          </a:p>
          <a:p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By KCL,  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                 2i</a:t>
            </a:r>
            <a:r>
              <a:rPr lang="en-US" b="1" baseline="-25000" dirty="0">
                <a:solidFill>
                  <a:srgbClr val="00B050"/>
                </a:solidFill>
              </a:rPr>
              <a:t>c</a:t>
            </a: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0 </a:t>
            </a:r>
            <a:r>
              <a:rPr lang="en-US" b="1" dirty="0">
                <a:solidFill>
                  <a:srgbClr val="00B050"/>
                </a:solidFill>
              </a:rPr>
              <a:t> = -</a:t>
            </a:r>
            <a:r>
              <a:rPr lang="en-US" b="1" dirty="0" err="1">
                <a:solidFill>
                  <a:srgbClr val="00B050"/>
                </a:solidFill>
              </a:rPr>
              <a:t>V</a:t>
            </a:r>
            <a:r>
              <a:rPr lang="en-US" b="1" baseline="-25000" dirty="0" err="1">
                <a:solidFill>
                  <a:srgbClr val="00B050"/>
                </a:solidFill>
              </a:rPr>
              <a:t>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88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013849"/>
              </p:ext>
            </p:extLst>
          </p:nvPr>
        </p:nvGraphicFramePr>
        <p:xfrm>
          <a:off x="533400" y="5257800"/>
          <a:ext cx="106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391" imgH="393529" progId="Equation.3">
                  <p:embed/>
                </p:oleObj>
              </mc:Choice>
              <mc:Fallback>
                <p:oleObj name="Equation" r:id="rId2" imgW="48239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257800"/>
                        <a:ext cx="1066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650692"/>
              </p:ext>
            </p:extLst>
          </p:nvPr>
        </p:nvGraphicFramePr>
        <p:xfrm>
          <a:off x="1752600" y="5181600"/>
          <a:ext cx="167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600" imgH="482600" progId="Equation.3">
                  <p:embed/>
                </p:oleObj>
              </mc:Choice>
              <mc:Fallback>
                <p:oleObj name="Equation" r:id="rId4" imgW="736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81600"/>
                        <a:ext cx="1676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81388"/>
              </p:ext>
            </p:extLst>
          </p:nvPr>
        </p:nvGraphicFramePr>
        <p:xfrm>
          <a:off x="5334000" y="152400"/>
          <a:ext cx="3962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943600" imgH="4952880" progId="Visio.Drawing.11">
                  <p:embed/>
                </p:oleObj>
              </mc:Choice>
              <mc:Fallback>
                <p:oleObj name="Visio" r:id="rId6" imgW="5943600" imgH="49528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0" y="152400"/>
                        <a:ext cx="39624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158584"/>
              </p:ext>
            </p:extLst>
          </p:nvPr>
        </p:nvGraphicFramePr>
        <p:xfrm>
          <a:off x="533400" y="3581400"/>
          <a:ext cx="12636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1320" imgH="228600" progId="Equation.3">
                  <p:embed/>
                </p:oleObj>
              </mc:Choice>
              <mc:Fallback>
                <p:oleObj name="Equation" r:id="rId8" imgW="571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12636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055427"/>
              </p:ext>
            </p:extLst>
          </p:nvPr>
        </p:nvGraphicFramePr>
        <p:xfrm>
          <a:off x="4876800" y="5486400"/>
          <a:ext cx="942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100" imgH="228600" progId="Equation.3">
                  <p:embed/>
                </p:oleObj>
              </mc:Choice>
              <mc:Fallback>
                <p:oleObj name="Equation" r:id="rId10" imgW="419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486400"/>
                        <a:ext cx="9429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130585"/>
              </p:ext>
            </p:extLst>
          </p:nvPr>
        </p:nvGraphicFramePr>
        <p:xfrm>
          <a:off x="5943600" y="5410200"/>
          <a:ext cx="228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16000" imgH="228600" progId="Equation.3">
                  <p:embed/>
                </p:oleObj>
              </mc:Choice>
              <mc:Fallback>
                <p:oleObj name="Equation" r:id="rId12" imgW="1016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410200"/>
                        <a:ext cx="2286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94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15400" cy="6705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</a:rPr>
              <a:t>Mode 2 ends when </a:t>
            </a:r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sz="2800" baseline="-25000" dirty="0" err="1">
                <a:solidFill>
                  <a:srgbClr val="C00000"/>
                </a:solidFill>
              </a:rPr>
              <a:t>c</a:t>
            </a:r>
            <a:r>
              <a:rPr lang="en-US" sz="2800" dirty="0">
                <a:solidFill>
                  <a:srgbClr val="C00000"/>
                </a:solidFill>
              </a:rPr>
              <a:t> = 0</a:t>
            </a:r>
          </a:p>
          <a:p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n-US" baseline="-25000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  =  -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baseline="-25000" dirty="0" err="1">
                <a:solidFill>
                  <a:srgbClr val="C00000"/>
                </a:solidFill>
              </a:rPr>
              <a:t>dc</a:t>
            </a:r>
            <a:endParaRPr lang="en-US" baseline="-25000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Duration for Mode -2            </a:t>
            </a:r>
          </a:p>
          <a:p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l-GR" dirty="0">
                <a:solidFill>
                  <a:srgbClr val="00B050"/>
                </a:solidFill>
              </a:rPr>
              <a:t>π</a:t>
            </a:r>
            <a:r>
              <a:rPr lang="en-US" dirty="0">
                <a:solidFill>
                  <a:srgbClr val="00B050"/>
                </a:solidFill>
              </a:rPr>
              <a:t>/2</a:t>
            </a:r>
            <a:r>
              <a:rPr lang="el-GR" dirty="0">
                <a:solidFill>
                  <a:srgbClr val="00B050"/>
                </a:solidFill>
              </a:rPr>
              <a:t>ω</a:t>
            </a:r>
            <a:r>
              <a:rPr lang="en-US" baseline="-25000" dirty="0">
                <a:solidFill>
                  <a:srgbClr val="00B050"/>
                </a:solidFill>
              </a:rPr>
              <a:t>0</a:t>
            </a:r>
          </a:p>
          <a:p>
            <a:r>
              <a:rPr lang="en-US" dirty="0">
                <a:solidFill>
                  <a:srgbClr val="0070C0"/>
                </a:solidFill>
              </a:rPr>
              <a:t>Current Commutation Interval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</a:t>
            </a:r>
            <a:r>
              <a:rPr lang="en-US" dirty="0" err="1">
                <a:solidFill>
                  <a:srgbClr val="0070C0"/>
                </a:solidFill>
              </a:rPr>
              <a:t>t</a:t>
            </a:r>
            <a:r>
              <a:rPr lang="en-US" baseline="-25000" dirty="0" err="1">
                <a:solidFill>
                  <a:srgbClr val="0070C0"/>
                </a:solidFill>
              </a:rPr>
              <a:t>c</a:t>
            </a:r>
            <a:r>
              <a:rPr lang="en-US" baseline="-25000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 =  t</a:t>
            </a:r>
            <a:r>
              <a:rPr lang="en-US" baseline="-25000" dirty="0">
                <a:solidFill>
                  <a:srgbClr val="0070C0"/>
                </a:solidFill>
              </a:rPr>
              <a:t>1  </a:t>
            </a:r>
            <a:r>
              <a:rPr lang="en-US" dirty="0">
                <a:solidFill>
                  <a:srgbClr val="0070C0"/>
                </a:solidFill>
              </a:rPr>
              <a:t>+  t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</a:p>
          <a:p>
            <a:r>
              <a:rPr lang="en-US" dirty="0">
                <a:solidFill>
                  <a:srgbClr val="C00000"/>
                </a:solidFill>
              </a:rPr>
              <a:t>As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baseline="-25000" dirty="0" err="1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baseline="-25000" dirty="0" err="1">
                <a:solidFill>
                  <a:srgbClr val="C00000"/>
                </a:solidFill>
              </a:rPr>
              <a:t>diode</a:t>
            </a:r>
            <a:r>
              <a:rPr lang="en-US" dirty="0">
                <a:solidFill>
                  <a:srgbClr val="C00000"/>
                </a:solidFill>
              </a:rPr>
              <a:t>= 0,              D</a:t>
            </a:r>
            <a:r>
              <a:rPr lang="en-US" baseline="-25000" dirty="0">
                <a:solidFill>
                  <a:srgbClr val="C00000"/>
                </a:solidFill>
              </a:rPr>
              <a:t>1 </a:t>
            </a:r>
            <a:r>
              <a:rPr lang="en-US" dirty="0">
                <a:solidFill>
                  <a:srgbClr val="C00000"/>
                </a:solidFill>
              </a:rPr>
              <a:t>and D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become off.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918278"/>
              </p:ext>
            </p:extLst>
          </p:nvPr>
        </p:nvGraphicFramePr>
        <p:xfrm>
          <a:off x="381000" y="152400"/>
          <a:ext cx="942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228600" progId="Equation.3">
                  <p:embed/>
                </p:oleObj>
              </mc:Choice>
              <mc:Fallback>
                <p:oleObj name="Equation" r:id="rId2" imgW="419100" imgH="2286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"/>
                        <a:ext cx="9429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550234"/>
              </p:ext>
            </p:extLst>
          </p:nvPr>
        </p:nvGraphicFramePr>
        <p:xfrm>
          <a:off x="1752600" y="0"/>
          <a:ext cx="1428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725" imgH="228501" progId="Equation.3">
                  <p:embed/>
                </p:oleObj>
              </mc:Choice>
              <mc:Fallback>
                <p:oleObj name="Equation" r:id="rId4" imgW="634725" imgH="228501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0"/>
                        <a:ext cx="1428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852583"/>
              </p:ext>
            </p:extLst>
          </p:nvPr>
        </p:nvGraphicFramePr>
        <p:xfrm>
          <a:off x="0" y="838200"/>
          <a:ext cx="914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38200"/>
                        <a:ext cx="914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746183"/>
              </p:ext>
            </p:extLst>
          </p:nvPr>
        </p:nvGraphicFramePr>
        <p:xfrm>
          <a:off x="2590800" y="685800"/>
          <a:ext cx="17208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200" imgH="444240" progId="Equation.3">
                  <p:embed/>
                </p:oleObj>
              </mc:Choice>
              <mc:Fallback>
                <p:oleObj name="Equation" r:id="rId8" imgW="952200" imgH="44424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85800"/>
                        <a:ext cx="17208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242502"/>
              </p:ext>
            </p:extLst>
          </p:nvPr>
        </p:nvGraphicFramePr>
        <p:xfrm>
          <a:off x="2209800" y="1600200"/>
          <a:ext cx="13287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49300" imgH="228600" progId="Equation.3">
                  <p:embed/>
                </p:oleObj>
              </mc:Choice>
              <mc:Fallback>
                <p:oleObj name="Equation" r:id="rId10" imgW="749300" imgH="2286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00200"/>
                        <a:ext cx="13287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322059"/>
              </p:ext>
            </p:extLst>
          </p:nvPr>
        </p:nvGraphicFramePr>
        <p:xfrm>
          <a:off x="3962400" y="1447800"/>
          <a:ext cx="1162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50531" imgH="444307" progId="Equation.3">
                  <p:embed/>
                </p:oleObj>
              </mc:Choice>
              <mc:Fallback>
                <p:oleObj name="Equation" r:id="rId12" imgW="850531" imgH="444307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447800"/>
                        <a:ext cx="11620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999578"/>
              </p:ext>
            </p:extLst>
          </p:nvPr>
        </p:nvGraphicFramePr>
        <p:xfrm>
          <a:off x="5638800" y="304800"/>
          <a:ext cx="34798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5943600" imgH="4952880" progId="Visio.Drawing.11">
                  <p:embed/>
                </p:oleObj>
              </mc:Choice>
              <mc:Fallback>
                <p:oleObj name="Visio" r:id="rId14" imgW="5943600" imgH="49528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38800" y="304800"/>
                        <a:ext cx="34798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166445"/>
              </p:ext>
            </p:extLst>
          </p:nvPr>
        </p:nvGraphicFramePr>
        <p:xfrm>
          <a:off x="4300538" y="2438400"/>
          <a:ext cx="6524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8280" imgH="228600" progId="Equation.3">
                  <p:embed/>
                </p:oleObj>
              </mc:Choice>
              <mc:Fallback>
                <p:oleObj name="Equation" r:id="rId16" imgW="36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8" y="2438400"/>
                        <a:ext cx="65246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60902"/>
              </p:ext>
            </p:extLst>
          </p:nvPr>
        </p:nvGraphicFramePr>
        <p:xfrm>
          <a:off x="5073650" y="2478088"/>
          <a:ext cx="56197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17160" imgH="177480" progId="Equation.3">
                  <p:embed/>
                </p:oleObj>
              </mc:Choice>
              <mc:Fallback>
                <p:oleObj name="Equation" r:id="rId18" imgW="317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2478088"/>
                        <a:ext cx="561975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814730"/>
              </p:ext>
            </p:extLst>
          </p:nvPr>
        </p:nvGraphicFramePr>
        <p:xfrm>
          <a:off x="914400" y="609600"/>
          <a:ext cx="1498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49160" imgH="482400" progId="Equation.3">
                  <p:embed/>
                </p:oleObj>
              </mc:Choice>
              <mc:Fallback>
                <p:oleObj name="Equation" r:id="rId20" imgW="749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9600"/>
                        <a:ext cx="1498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Mode -3</a:t>
            </a:r>
          </a:p>
          <a:p>
            <a:r>
              <a:rPr lang="en-US" b="1" dirty="0">
                <a:solidFill>
                  <a:srgbClr val="00B050"/>
                </a:solidFill>
              </a:rPr>
              <a:t>Current path is </a:t>
            </a:r>
          </a:p>
          <a:p>
            <a:r>
              <a:rPr lang="en-US" b="1" dirty="0">
                <a:solidFill>
                  <a:srgbClr val="00B050"/>
                </a:solidFill>
              </a:rPr>
              <a:t>Source, S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,D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, load, D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lang="en-US" b="1" dirty="0">
                <a:solidFill>
                  <a:srgbClr val="00B050"/>
                </a:solidFill>
              </a:rPr>
              <a:t>,</a:t>
            </a:r>
          </a:p>
          <a:p>
            <a:r>
              <a:rPr lang="en-US" b="1" dirty="0">
                <a:solidFill>
                  <a:srgbClr val="00B050"/>
                </a:solidFill>
              </a:rPr>
              <a:t>and S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</a:p>
          <a:p>
            <a:r>
              <a:rPr lang="en-US" b="1" dirty="0" err="1"/>
              <a:t>i</a:t>
            </a:r>
            <a:r>
              <a:rPr lang="en-US" b="1" baseline="-25000" dirty="0" err="1"/>
              <a:t>c</a:t>
            </a:r>
            <a:r>
              <a:rPr lang="en-US" b="1" dirty="0"/>
              <a:t> = 0</a:t>
            </a:r>
          </a:p>
          <a:p>
            <a:r>
              <a:rPr lang="en-US" b="1" dirty="0"/>
              <a:t>i</a:t>
            </a:r>
            <a:r>
              <a:rPr lang="en-US" b="1" baseline="-25000" dirty="0"/>
              <a:t>0</a:t>
            </a:r>
            <a:r>
              <a:rPr lang="en-US" b="1" dirty="0"/>
              <a:t> = -</a:t>
            </a:r>
            <a:r>
              <a:rPr lang="en-US" b="1" dirty="0" err="1"/>
              <a:t>I</a:t>
            </a:r>
            <a:r>
              <a:rPr lang="en-US" b="1" baseline="-25000" dirty="0" err="1"/>
              <a:t>dc</a:t>
            </a:r>
            <a:endParaRPr lang="en-US" b="1" baseline="-25000" dirty="0"/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This mode continues till</a:t>
            </a:r>
          </a:p>
          <a:p>
            <a:r>
              <a:rPr lang="en-US" b="1" dirty="0">
                <a:solidFill>
                  <a:srgbClr val="00B050"/>
                </a:solidFill>
              </a:rPr>
              <a:t> S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 and S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 are turned on at T/2.</a:t>
            </a:r>
            <a:endParaRPr lang="en-US" b="1" baseline="-25000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baseline="-25000" dirty="0">
                <a:solidFill>
                  <a:srgbClr val="C00000"/>
                </a:solidFill>
              </a:rPr>
              <a:t>3</a:t>
            </a:r>
            <a:r>
              <a:rPr lang="en-US" b="1" dirty="0">
                <a:solidFill>
                  <a:srgbClr val="C00000"/>
                </a:solidFill>
              </a:rPr>
              <a:t> = T/2  -  (t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+t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) </a:t>
            </a:r>
          </a:p>
          <a:p>
            <a:r>
              <a:rPr lang="en-US" b="1" dirty="0"/>
              <a:t>     =  T/2  -  (1+</a:t>
            </a:r>
            <a:r>
              <a:rPr lang="el-GR" b="1" dirty="0"/>
              <a:t>π</a:t>
            </a:r>
            <a:r>
              <a:rPr lang="en-US" b="1" dirty="0"/>
              <a:t>/2)/</a:t>
            </a:r>
            <a:r>
              <a:rPr lang="el-GR" b="1" dirty="0"/>
              <a:t>ω</a:t>
            </a:r>
            <a:r>
              <a:rPr lang="en-US" b="1" baseline="-25000" dirty="0"/>
              <a:t>0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191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559329"/>
              </p:ext>
            </p:extLst>
          </p:nvPr>
        </p:nvGraphicFramePr>
        <p:xfrm>
          <a:off x="5029200" y="457200"/>
          <a:ext cx="41148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29873" imgH="4280598" progId="">
                  <p:embed/>
                </p:oleObj>
              </mc:Choice>
              <mc:Fallback>
                <p:oleObj name="Visio" r:id="rId2" imgW="4129873" imgH="4280598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57200"/>
                        <a:ext cx="41148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666386"/>
              </p:ext>
            </p:extLst>
          </p:nvPr>
        </p:nvGraphicFramePr>
        <p:xfrm>
          <a:off x="3048000" y="3124200"/>
          <a:ext cx="11906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753" imgH="444307" progId="Equation.3">
                  <p:embed/>
                </p:oleObj>
              </mc:Choice>
              <mc:Fallback>
                <p:oleObj name="Equation" r:id="rId4" imgW="799753" imgH="444307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11906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Transition Diagram of 1</a:t>
            </a:r>
            <a:r>
              <a:rPr lang="az-Cyrl-AZ" b="1" u="sng" dirty="0">
                <a:solidFill>
                  <a:srgbClr val="FF0000"/>
                </a:solidFill>
              </a:rPr>
              <a:t>Ф</a:t>
            </a:r>
            <a:r>
              <a:rPr lang="en-US" b="1" u="sng" dirty="0">
                <a:solidFill>
                  <a:srgbClr val="FF0000"/>
                </a:solidFill>
              </a:rPr>
              <a:t>  CSI in </a:t>
            </a:r>
            <a:br>
              <a:rPr lang="en-US" b="1" u="sng" dirty="0">
                <a:solidFill>
                  <a:srgbClr val="FF0000"/>
                </a:solidFill>
              </a:rPr>
            </a:br>
            <a:r>
              <a:rPr lang="en-US" b="1" u="sng" dirty="0">
                <a:solidFill>
                  <a:srgbClr val="FF0000"/>
                </a:solidFill>
              </a:rPr>
              <a:t>No-Overlap Region of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For No-Overlap range of Frequency, sequence of operating modes is 1,2,3,4,5,6</a:t>
            </a:r>
          </a:p>
          <a:p>
            <a:r>
              <a:rPr lang="en-US" b="1" dirty="0">
                <a:solidFill>
                  <a:srgbClr val="0070C0"/>
                </a:solidFill>
              </a:rPr>
              <a:t>Commutation interval 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t</a:t>
            </a:r>
            <a:r>
              <a:rPr lang="en-US" b="1" baseline="-25000" dirty="0" err="1">
                <a:solidFill>
                  <a:srgbClr val="0070C0"/>
                </a:solidFill>
              </a:rPr>
              <a:t>c</a:t>
            </a:r>
            <a:r>
              <a:rPr lang="en-US" b="1" dirty="0">
                <a:solidFill>
                  <a:srgbClr val="0070C0"/>
                </a:solidFill>
              </a:rPr>
              <a:t>  =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Duration of mode3</a:t>
            </a:r>
          </a:p>
          <a:p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en-US" b="1" baseline="-25000" dirty="0">
                <a:solidFill>
                  <a:srgbClr val="0070C0"/>
                </a:solidFill>
              </a:rPr>
              <a:t>3</a:t>
            </a:r>
            <a:r>
              <a:rPr lang="en-US" b="1" dirty="0">
                <a:solidFill>
                  <a:srgbClr val="0070C0"/>
                </a:solidFill>
              </a:rPr>
              <a:t> =   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752600" y="2819400"/>
          <a:ext cx="2511425" cy="914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444500" progId="Equation.3">
                  <p:embed/>
                </p:oleObj>
              </mc:Choice>
              <mc:Fallback>
                <p:oleObj name="Equation" r:id="rId2" imgW="1143000" imgH="4445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19400"/>
                        <a:ext cx="2511425" cy="914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905000" y="4876800"/>
          <a:ext cx="13128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900" imgH="431800" progId="Equation.3">
                  <p:embed/>
                </p:oleObj>
              </mc:Choice>
              <mc:Fallback>
                <p:oleObj name="Equation" r:id="rId4" imgW="596900" imgH="4318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13128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968016"/>
              </p:ext>
            </p:extLst>
          </p:nvPr>
        </p:nvGraphicFramePr>
        <p:xfrm>
          <a:off x="4419600" y="2590800"/>
          <a:ext cx="4661184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6352084" imgH="5214112" progId="Visio.Drawing.11">
                  <p:embed/>
                </p:oleObj>
              </mc:Choice>
              <mc:Fallback>
                <p:oleObj name="Visio" r:id="rId6" imgW="6352084" imgH="521411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9600" y="2590800"/>
                        <a:ext cx="4661184" cy="382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57451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When inverter frequency is increased,  T is decreased and t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 is also decreased.</a:t>
            </a:r>
          </a:p>
          <a:p>
            <a:r>
              <a:rPr lang="en-US" b="1" dirty="0">
                <a:solidFill>
                  <a:srgbClr val="C00000"/>
                </a:solidFill>
              </a:rPr>
              <a:t>At the limiting value of no overlap range of frequency, t</a:t>
            </a:r>
            <a:r>
              <a:rPr lang="en-US" b="1" baseline="-25000" dirty="0">
                <a:solidFill>
                  <a:srgbClr val="C00000"/>
                </a:solidFill>
              </a:rPr>
              <a:t>3</a:t>
            </a:r>
            <a:r>
              <a:rPr lang="en-US" b="1" dirty="0">
                <a:solidFill>
                  <a:srgbClr val="C00000"/>
                </a:solidFill>
              </a:rPr>
              <a:t> becomes zero.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T</a:t>
            </a:r>
            <a:r>
              <a:rPr lang="en-US" b="1" baseline="-25000" dirty="0">
                <a:solidFill>
                  <a:srgbClr val="7030A0"/>
                </a:solidFill>
              </a:rPr>
              <a:t>NL</a:t>
            </a:r>
            <a:r>
              <a:rPr lang="en-US" b="1" dirty="0">
                <a:solidFill>
                  <a:srgbClr val="7030A0"/>
                </a:solidFill>
              </a:rPr>
              <a:t> is the minimum period for no overlap condition. </a:t>
            </a:r>
          </a:p>
          <a:p>
            <a:r>
              <a:rPr lang="en-US" b="1" dirty="0">
                <a:solidFill>
                  <a:srgbClr val="0070C0"/>
                </a:solidFill>
              </a:rPr>
              <a:t>Maximum frequency limit for no overlap condition.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550134"/>
              </p:ext>
            </p:extLst>
          </p:nvPr>
        </p:nvGraphicFramePr>
        <p:xfrm>
          <a:off x="5791200" y="2057400"/>
          <a:ext cx="24955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431800" progId="Equation.3">
                  <p:embed/>
                </p:oleObj>
              </mc:Choice>
              <mc:Fallback>
                <p:oleObj name="Equation" r:id="rId2" imgW="927100" imgH="431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057400"/>
                        <a:ext cx="24955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733800" y="4800600"/>
          <a:ext cx="32146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800" imgH="419100" progId="Equation.3">
                  <p:embed/>
                </p:oleObj>
              </mc:Choice>
              <mc:Fallback>
                <p:oleObj name="Equation" r:id="rId4" imgW="1193800" imgH="4191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800600"/>
                        <a:ext cx="3214688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588447"/>
              </p:ext>
            </p:extLst>
          </p:nvPr>
        </p:nvGraphicFramePr>
        <p:xfrm>
          <a:off x="3397250" y="3429000"/>
          <a:ext cx="19478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600" imgH="431640" progId="Equation.3">
                  <p:embed/>
                </p:oleObj>
              </mc:Choice>
              <mc:Fallback>
                <p:oleObj name="Equation" r:id="rId6" imgW="723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3429000"/>
                        <a:ext cx="194786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79216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PARTIAL OVERLAP FREQUENCY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Inverter Frequency is greater than   </a:t>
            </a:r>
            <a:r>
              <a:rPr lang="en-US" b="1" dirty="0" err="1">
                <a:solidFill>
                  <a:srgbClr val="00B050"/>
                </a:solidFill>
              </a:rPr>
              <a:t>f</a:t>
            </a:r>
            <a:r>
              <a:rPr lang="en-US" b="1" baseline="-25000" dirty="0" err="1">
                <a:solidFill>
                  <a:srgbClr val="00B050"/>
                </a:solidFill>
              </a:rPr>
              <a:t>NL</a:t>
            </a:r>
            <a:endParaRPr lang="en-US" b="1" baseline="-25000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Modes 3 and 6 are absent.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For   t &lt; 0,  the inverter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 was in mode 5.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S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,S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,D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,D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,D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,D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lang="en-US" b="1" dirty="0">
                <a:solidFill>
                  <a:srgbClr val="00B050"/>
                </a:solidFill>
              </a:rPr>
              <a:t> were 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Conducting.</a:t>
            </a:r>
          </a:p>
          <a:p>
            <a:pPr>
              <a:buNone/>
            </a:pPr>
            <a:r>
              <a:rPr lang="en-US" sz="2800" b="1" dirty="0">
                <a:solidFill>
                  <a:srgbClr val="00B050"/>
                </a:solidFill>
              </a:rPr>
              <a:t>Load current was oscillatory.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i</a:t>
            </a:r>
            <a:r>
              <a:rPr lang="en-US" sz="2800" b="1" baseline="-25000" dirty="0" err="1">
                <a:solidFill>
                  <a:srgbClr val="0070C0"/>
                </a:solidFill>
              </a:rPr>
              <a:t>c</a:t>
            </a:r>
            <a:r>
              <a:rPr lang="en-US" sz="2800" b="1" dirty="0">
                <a:solidFill>
                  <a:srgbClr val="0070C0"/>
                </a:solidFill>
              </a:rPr>
              <a:t> and </a:t>
            </a:r>
            <a:r>
              <a:rPr lang="en-US" sz="2800" b="1" dirty="0" err="1">
                <a:solidFill>
                  <a:srgbClr val="0070C0"/>
                </a:solidFill>
              </a:rPr>
              <a:t>v</a:t>
            </a:r>
            <a:r>
              <a:rPr lang="en-US" sz="2800" b="1" baseline="-25000" dirty="0" err="1">
                <a:solidFill>
                  <a:srgbClr val="0070C0"/>
                </a:solidFill>
              </a:rPr>
              <a:t>c</a:t>
            </a:r>
            <a:r>
              <a:rPr lang="en-US" sz="2800" b="1" dirty="0">
                <a:solidFill>
                  <a:srgbClr val="0070C0"/>
                </a:solidFill>
              </a:rPr>
              <a:t> were –</a:t>
            </a:r>
            <a:r>
              <a:rPr lang="en-US" sz="2800" b="1" dirty="0" err="1">
                <a:solidFill>
                  <a:srgbClr val="0070C0"/>
                </a:solidFill>
              </a:rPr>
              <a:t>ve</a:t>
            </a:r>
            <a:r>
              <a:rPr lang="en-US" sz="2800" b="1" dirty="0">
                <a:solidFill>
                  <a:srgbClr val="0070C0"/>
                </a:solidFill>
              </a:rPr>
              <a:t>, i</a:t>
            </a:r>
            <a:r>
              <a:rPr lang="en-US" sz="2800" b="1" baseline="-25000" dirty="0">
                <a:solidFill>
                  <a:srgbClr val="0070C0"/>
                </a:solidFill>
              </a:rPr>
              <a:t>0 </a:t>
            </a:r>
            <a:r>
              <a:rPr lang="en-US" sz="2800" b="1" dirty="0">
                <a:solidFill>
                  <a:srgbClr val="0070C0"/>
                </a:solidFill>
              </a:rPr>
              <a:t>is +</a:t>
            </a:r>
            <a:r>
              <a:rPr lang="en-US" sz="2800" b="1" dirty="0" err="1">
                <a:solidFill>
                  <a:srgbClr val="0070C0"/>
                </a:solidFill>
              </a:rPr>
              <a:t>ve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12841"/>
              </p:ext>
            </p:extLst>
          </p:nvPr>
        </p:nvGraphicFramePr>
        <p:xfrm>
          <a:off x="5486400" y="1905000"/>
          <a:ext cx="3263900" cy="443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43600" imgH="4952880" progId="Visio.Drawing.11">
                  <p:embed/>
                </p:oleObj>
              </mc:Choice>
              <mc:Fallback>
                <p:oleObj name="Visio" r:id="rId2" imgW="5943600" imgH="49528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6400" y="1905000"/>
                        <a:ext cx="3263900" cy="4435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622276"/>
              </p:ext>
            </p:extLst>
          </p:nvPr>
        </p:nvGraphicFramePr>
        <p:xfrm>
          <a:off x="7620000" y="1143000"/>
          <a:ext cx="121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760" imgH="419040" progId="Equation.3">
                  <p:embed/>
                </p:oleObj>
              </mc:Choice>
              <mc:Fallback>
                <p:oleObj name="Equation" r:id="rId4" imgW="7617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0" y="1143000"/>
                        <a:ext cx="1219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858000"/>
          </a:xfrm>
        </p:spPr>
        <p:txBody>
          <a:bodyPr>
            <a:normAutofit/>
          </a:bodyPr>
          <a:lstStyle/>
          <a:p>
            <a:r>
              <a:rPr lang="en-US" b="1" dirty="0"/>
              <a:t>At t = 0, S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,S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lang="en-US" b="1" dirty="0">
                <a:solidFill>
                  <a:srgbClr val="00B050"/>
                </a:solidFill>
              </a:rPr>
              <a:t>  </a:t>
            </a:r>
            <a:r>
              <a:rPr lang="en-US" b="1" dirty="0"/>
              <a:t>are turned on.   </a:t>
            </a:r>
          </a:p>
          <a:p>
            <a:r>
              <a:rPr lang="en-US" b="1" dirty="0">
                <a:solidFill>
                  <a:srgbClr val="00B050"/>
                </a:solidFill>
              </a:rPr>
              <a:t>S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,S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 are turned off.   </a:t>
            </a:r>
          </a:p>
          <a:p>
            <a:r>
              <a:rPr lang="en-US" b="1" dirty="0">
                <a:solidFill>
                  <a:srgbClr val="0070C0"/>
                </a:solidFill>
              </a:rPr>
              <a:t>This results in </a:t>
            </a:r>
            <a:r>
              <a:rPr lang="en-US" b="1" dirty="0">
                <a:solidFill>
                  <a:srgbClr val="FF0000"/>
                </a:solidFill>
              </a:rPr>
              <a:t>mode 2</a:t>
            </a:r>
            <a:r>
              <a:rPr lang="en-US" b="1" dirty="0">
                <a:solidFill>
                  <a:srgbClr val="0070C0"/>
                </a:solidFill>
              </a:rPr>
              <a:t> operation.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baseline="-25000" dirty="0" err="1">
                <a:solidFill>
                  <a:srgbClr val="0070C0"/>
                </a:solidFill>
              </a:rPr>
              <a:t>c</a:t>
            </a:r>
            <a:r>
              <a:rPr lang="en-US" b="1" dirty="0">
                <a:solidFill>
                  <a:srgbClr val="0070C0"/>
                </a:solidFill>
              </a:rPr>
              <a:t> becomes +</a:t>
            </a:r>
            <a:r>
              <a:rPr lang="en-US" b="1" dirty="0" err="1">
                <a:solidFill>
                  <a:srgbClr val="0070C0"/>
                </a:solidFill>
              </a:rPr>
              <a:t>ve</a:t>
            </a:r>
            <a:r>
              <a:rPr lang="en-US" b="1" dirty="0">
                <a:solidFill>
                  <a:srgbClr val="0070C0"/>
                </a:solidFill>
              </a:rPr>
              <a:t> and rises in the</a:t>
            </a:r>
          </a:p>
          <a:p>
            <a:r>
              <a:rPr lang="en-US" b="1" dirty="0">
                <a:solidFill>
                  <a:srgbClr val="0070C0"/>
                </a:solidFill>
              </a:rPr>
              <a:t> +</a:t>
            </a:r>
            <a:r>
              <a:rPr lang="en-US" b="1" dirty="0" err="1">
                <a:solidFill>
                  <a:srgbClr val="0070C0"/>
                </a:solidFill>
              </a:rPr>
              <a:t>ve</a:t>
            </a:r>
            <a:r>
              <a:rPr lang="en-US" b="1" dirty="0">
                <a:solidFill>
                  <a:srgbClr val="0070C0"/>
                </a:solidFill>
              </a:rPr>
              <a:t> direction.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which is +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ve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rises to a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constant value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dc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V</a:t>
            </a:r>
            <a:r>
              <a:rPr lang="en-US" b="1" baseline="-25000" dirty="0" err="1">
                <a:solidFill>
                  <a:srgbClr val="7030A0"/>
                </a:solidFill>
              </a:rPr>
              <a:t>c</a:t>
            </a:r>
            <a:r>
              <a:rPr lang="en-US" b="1" dirty="0">
                <a:solidFill>
                  <a:srgbClr val="7030A0"/>
                </a:solidFill>
              </a:rPr>
              <a:t> rises with a +</a:t>
            </a:r>
            <a:r>
              <a:rPr lang="en-US" b="1" dirty="0" err="1">
                <a:solidFill>
                  <a:srgbClr val="7030A0"/>
                </a:solidFill>
              </a:rPr>
              <a:t>ve</a:t>
            </a:r>
            <a:r>
              <a:rPr lang="en-US" b="1" dirty="0">
                <a:solidFill>
                  <a:srgbClr val="7030A0"/>
                </a:solidFill>
              </a:rPr>
              <a:t> slope.</a:t>
            </a:r>
          </a:p>
          <a:p>
            <a:r>
              <a:rPr lang="en-US" b="1" dirty="0">
                <a:solidFill>
                  <a:srgbClr val="C00000"/>
                </a:solidFill>
              </a:rPr>
              <a:t>Drop across the load becomes </a:t>
            </a:r>
          </a:p>
          <a:p>
            <a:r>
              <a:rPr lang="en-US" b="1" dirty="0">
                <a:solidFill>
                  <a:srgbClr val="C00000"/>
                </a:solidFill>
              </a:rPr>
              <a:t> zero due to constant current of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baseline="-25000" dirty="0" err="1">
                <a:solidFill>
                  <a:srgbClr val="C00000"/>
                </a:solidFill>
              </a:rPr>
              <a:t>dc</a:t>
            </a:r>
            <a:r>
              <a:rPr lang="en-US" b="1" baseline="-25000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.  </a:t>
            </a:r>
          </a:p>
          <a:p>
            <a:r>
              <a:rPr lang="en-US" b="1" dirty="0">
                <a:solidFill>
                  <a:srgbClr val="00B050"/>
                </a:solidFill>
              </a:rPr>
              <a:t>D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, D</a:t>
            </a:r>
            <a:r>
              <a:rPr lang="en-US" b="1" baseline="-25000" dirty="0">
                <a:solidFill>
                  <a:srgbClr val="00B050"/>
                </a:solidFill>
              </a:rPr>
              <a:t>4 </a:t>
            </a:r>
            <a:r>
              <a:rPr lang="en-US" b="1" dirty="0">
                <a:solidFill>
                  <a:srgbClr val="00B050"/>
                </a:solidFill>
              </a:rPr>
              <a:t>are turned off.</a:t>
            </a:r>
          </a:p>
          <a:p>
            <a:endParaRPr lang="en-US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001738"/>
              </p:ext>
            </p:extLst>
          </p:nvPr>
        </p:nvGraphicFramePr>
        <p:xfrm>
          <a:off x="6248400" y="228600"/>
          <a:ext cx="28956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43600" imgH="4952880" progId="Visio.Drawing.11">
                  <p:embed/>
                </p:oleObj>
              </mc:Choice>
              <mc:Fallback>
                <p:oleObj name="Visio" r:id="rId2" imgW="5943600" imgH="49528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48400" y="228600"/>
                        <a:ext cx="28956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b="1" u="sng" dirty="0">
                <a:solidFill>
                  <a:srgbClr val="00B050"/>
                </a:solidFill>
              </a:rPr>
              <a:t>CSI from ac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609600" y="1219200"/>
          <a:ext cx="77724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65403" imgH="2201507" progId="">
                  <p:embed/>
                </p:oleObj>
              </mc:Choice>
              <mc:Fallback>
                <p:oleObj name="Visio" r:id="rId2" imgW="5065403" imgH="2201507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77724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This results in mode1 operation.</a:t>
            </a:r>
          </a:p>
          <a:p>
            <a:r>
              <a:rPr lang="en-US" b="1" dirty="0">
                <a:solidFill>
                  <a:srgbClr val="C00000"/>
                </a:solidFill>
              </a:rPr>
              <a:t>Current path:</a:t>
            </a:r>
            <a:r>
              <a:rPr lang="en-US" b="1" dirty="0">
                <a:solidFill>
                  <a:srgbClr val="0070C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</a:rPr>
              <a:t>source, S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, C</a:t>
            </a:r>
            <a:r>
              <a:rPr lang="en-US" b="1" baseline="-25000" dirty="0">
                <a:solidFill>
                  <a:srgbClr val="00B050"/>
                </a:solidFill>
              </a:rPr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D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, load, D</a:t>
            </a:r>
            <a:r>
              <a:rPr lang="en-US" b="1" baseline="-25000" dirty="0">
                <a:solidFill>
                  <a:srgbClr val="00B050"/>
                </a:solidFill>
              </a:rPr>
              <a:t>2, </a:t>
            </a:r>
            <a:r>
              <a:rPr lang="en-US" b="1" dirty="0">
                <a:solidFill>
                  <a:srgbClr val="00B050"/>
                </a:solidFill>
              </a:rPr>
              <a:t>C ,S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</a:p>
          <a:p>
            <a:r>
              <a:rPr lang="en-US" b="1" dirty="0"/>
              <a:t>Mode1 ends when </a:t>
            </a:r>
            <a:r>
              <a:rPr lang="en-US" b="1" dirty="0" err="1"/>
              <a:t>v</a:t>
            </a:r>
            <a:r>
              <a:rPr lang="en-US" b="1" baseline="-25000" dirty="0" err="1"/>
              <a:t>c</a:t>
            </a:r>
            <a:r>
              <a:rPr lang="en-US" b="1" dirty="0"/>
              <a:t> = 0</a:t>
            </a:r>
          </a:p>
          <a:p>
            <a:r>
              <a:rPr lang="en-US" b="1" dirty="0">
                <a:solidFill>
                  <a:srgbClr val="00B050"/>
                </a:solidFill>
              </a:rPr>
              <a:t>D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, and D</a:t>
            </a:r>
            <a:r>
              <a:rPr lang="en-US" b="1" baseline="-25000" dirty="0">
                <a:solidFill>
                  <a:srgbClr val="00B050"/>
                </a:solidFill>
              </a:rPr>
              <a:t>4 </a:t>
            </a:r>
            <a:r>
              <a:rPr lang="en-US" b="1" dirty="0"/>
              <a:t>are brought </a:t>
            </a:r>
          </a:p>
          <a:p>
            <a:pPr>
              <a:buNone/>
            </a:pPr>
            <a:r>
              <a:rPr lang="en-US" b="1" dirty="0"/>
              <a:t>into conduction resulting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mode 2</a:t>
            </a:r>
            <a:r>
              <a:rPr lang="en-US" b="1" dirty="0"/>
              <a:t> condition.</a:t>
            </a:r>
          </a:p>
          <a:p>
            <a:r>
              <a:rPr lang="en-US" b="1" dirty="0" err="1"/>
              <a:t>V</a:t>
            </a:r>
            <a:r>
              <a:rPr lang="en-US" b="1" baseline="-25000" dirty="0" err="1"/>
              <a:t>c</a:t>
            </a:r>
            <a:r>
              <a:rPr lang="en-US" b="1" dirty="0"/>
              <a:t> rises in the +</a:t>
            </a:r>
            <a:r>
              <a:rPr lang="en-US" b="1" dirty="0" err="1"/>
              <a:t>ve</a:t>
            </a:r>
            <a:r>
              <a:rPr lang="en-US" b="1" dirty="0"/>
              <a:t> direction</a:t>
            </a:r>
          </a:p>
          <a:p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 reverses to a value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 less than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baseline="-25000" dirty="0" err="1">
                <a:solidFill>
                  <a:srgbClr val="C00000"/>
                </a:solidFill>
              </a:rPr>
              <a:t>dc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257800" y="1600200"/>
          <a:ext cx="38862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573768" imgH="2619577" progId="">
                  <p:embed/>
                </p:oleObj>
              </mc:Choice>
              <mc:Fallback>
                <p:oleObj name="Visio" r:id="rId2" imgW="2573768" imgH="2619577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600200"/>
                        <a:ext cx="38862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b="1" dirty="0"/>
              <a:t>In partial overlap condition, </a:t>
            </a:r>
            <a:r>
              <a:rPr lang="en-US" b="1" dirty="0">
                <a:solidFill>
                  <a:srgbClr val="C00000"/>
                </a:solidFill>
              </a:rPr>
              <a:t>Sequence  of modes in one cycle is</a:t>
            </a:r>
            <a:r>
              <a:rPr lang="en-US" b="1" dirty="0"/>
              <a:t> 2,1,2,5,4,5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Maximum frequency limit for partial overlap condition is 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352800" y="3048000"/>
          <a:ext cx="236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300" imgH="419100" progId="Equation.3">
                  <p:embed/>
                </p:oleObj>
              </mc:Choice>
              <mc:Fallback>
                <p:oleObj name="Equation" r:id="rId2" imgW="749300" imgH="419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236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FULLY OVERLAP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5165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If the inverter frequency is further increased,  all the diodes conduct continuously resulting in sine wave load current.</a:t>
            </a:r>
          </a:p>
          <a:p>
            <a:endParaRPr lang="en-US" dirty="0"/>
          </a:p>
          <a:p>
            <a:r>
              <a:rPr lang="en-US" dirty="0"/>
              <a:t>In fully overlap condition, </a:t>
            </a:r>
            <a:r>
              <a:rPr lang="en-US" dirty="0">
                <a:solidFill>
                  <a:srgbClr val="C00000"/>
                </a:solidFill>
              </a:rPr>
              <a:t>Sequence  of modes in one cycle is   2,5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>
            <a:noAutofit/>
          </a:bodyPr>
          <a:lstStyle/>
          <a:p>
            <a:r>
              <a:rPr lang="en-IN" sz="3200" b="1" u="sng" dirty="0">
                <a:solidFill>
                  <a:srgbClr val="C00000"/>
                </a:solidFill>
              </a:rPr>
              <a:t>PWM IN THREE PHASE  CURRENT SOURCE INVERTER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267200" cy="5486400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The inverter produces a defined PWM output current </a:t>
            </a:r>
            <a:r>
              <a:rPr lang="en-IN" b="1" i="1" dirty="0" err="1">
                <a:solidFill>
                  <a:srgbClr val="0070C0"/>
                </a:solidFill>
              </a:rPr>
              <a:t>i</a:t>
            </a:r>
            <a:r>
              <a:rPr lang="en-IN" b="1" i="1" baseline="-25000" dirty="0" err="1">
                <a:solidFill>
                  <a:srgbClr val="0070C0"/>
                </a:solidFill>
              </a:rPr>
              <a:t>w</a:t>
            </a:r>
            <a:r>
              <a:rPr lang="en-IN" b="1" i="1" dirty="0">
                <a:solidFill>
                  <a:srgbClr val="0070C0"/>
                </a:solidFill>
              </a:rPr>
              <a:t>.</a:t>
            </a:r>
            <a:r>
              <a:rPr lang="en-IN" i="1" dirty="0">
                <a:solidFill>
                  <a:srgbClr val="0070C0"/>
                </a:solidFill>
              </a:rPr>
              <a:t> </a:t>
            </a:r>
          </a:p>
          <a:p>
            <a:endParaRPr lang="en-IN" i="1" dirty="0">
              <a:solidFill>
                <a:srgbClr val="0070C0"/>
              </a:solidFill>
            </a:endParaRPr>
          </a:p>
          <a:p>
            <a:endParaRPr lang="en-IN" i="1" dirty="0">
              <a:solidFill>
                <a:srgbClr val="0070C0"/>
              </a:solidFill>
            </a:endParaRPr>
          </a:p>
          <a:p>
            <a:r>
              <a:rPr lang="en-IN" b="1" i="1" dirty="0">
                <a:solidFill>
                  <a:schemeClr val="accent6">
                    <a:lumMod val="50000"/>
                  </a:schemeClr>
                </a:solidFill>
              </a:rPr>
              <a:t>DC side of the inverter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is an ideal dc current source </a:t>
            </a:r>
            <a:r>
              <a:rPr lang="en-IN" b="1" i="1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IN" b="1" i="1" baseline="-25000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IN" b="1" i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524000"/>
            <a:ext cx="441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0"/>
            <a:ext cx="8763000" cy="6477000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CSI requires a three-phase capacitor </a:t>
            </a:r>
            <a:r>
              <a:rPr lang="en-IN" sz="2400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400" b="1" i="1" baseline="-250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4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 its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 for the commutation of the switching devices. </a:t>
            </a:r>
          </a:p>
          <a:p>
            <a:pPr algn="just"/>
            <a:endParaRPr lang="en-IN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capacitor provides a  current path </a:t>
            </a:r>
          </a:p>
          <a:p>
            <a:pPr algn="just"/>
            <a:r>
              <a:rPr lang="en-I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the energy trapped in the</a:t>
            </a:r>
            <a:r>
              <a:rPr lang="en-IN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</a:p>
          <a:p>
            <a:pPr algn="just"/>
            <a:r>
              <a:rPr lang="en-I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inductance  which would otherwise </a:t>
            </a:r>
          </a:p>
          <a:p>
            <a:pPr algn="just"/>
            <a:r>
              <a:rPr lang="en-I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cause high-voltage spike leading to </a:t>
            </a:r>
          </a:p>
          <a:p>
            <a:pPr algn="just"/>
            <a:r>
              <a:rPr lang="en-I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damage of the switching devices.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capacitor also acts as a harmonic</a:t>
            </a:r>
          </a:p>
          <a:p>
            <a:pPr algn="just"/>
            <a:r>
              <a:rPr lang="en-I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filter, improving the load current and</a:t>
            </a:r>
          </a:p>
          <a:p>
            <a:pPr algn="just"/>
            <a:r>
              <a:rPr lang="en-I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voltage waveforms. </a:t>
            </a:r>
          </a:p>
          <a:p>
            <a:pPr algn="just"/>
            <a:endParaRPr lang="en-IN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capacitor value can be reduced with the increase of the switching frequency.</a:t>
            </a:r>
          </a:p>
        </p:txBody>
      </p:sp>
      <p:pic>
        <p:nvPicPr>
          <p:cNvPr id="3" name="Content Placeholder 4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066800"/>
            <a:ext cx="3429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The dc current source I</a:t>
            </a:r>
            <a:r>
              <a:rPr lang="en-IN" b="1" baseline="-25000" dirty="0">
                <a:solidFill>
                  <a:srgbClr val="C00000"/>
                </a:solidFill>
              </a:rPr>
              <a:t>d</a:t>
            </a:r>
            <a:r>
              <a:rPr lang="en-IN" b="1" dirty="0">
                <a:solidFill>
                  <a:srgbClr val="C00000"/>
                </a:solidFill>
              </a:rPr>
              <a:t> can be realized by a voltage  source rectifier with a dc current feedback control.  </a:t>
            </a:r>
          </a:p>
          <a:p>
            <a:r>
              <a:rPr lang="en-IN" b="1" dirty="0">
                <a:solidFill>
                  <a:srgbClr val="00B050"/>
                </a:solidFill>
              </a:rPr>
              <a:t>To make the dc current </a:t>
            </a:r>
            <a:r>
              <a:rPr lang="en-IN" b="1" i="1" dirty="0">
                <a:solidFill>
                  <a:srgbClr val="00B050"/>
                </a:solidFill>
              </a:rPr>
              <a:t>I</a:t>
            </a:r>
            <a:r>
              <a:rPr lang="en-IN" b="1" i="1" baseline="-25000" dirty="0">
                <a:solidFill>
                  <a:srgbClr val="00B050"/>
                </a:solidFill>
              </a:rPr>
              <a:t>d</a:t>
            </a:r>
            <a:r>
              <a:rPr lang="en-IN" b="1" i="1" dirty="0">
                <a:solidFill>
                  <a:srgbClr val="00B050"/>
                </a:solidFill>
              </a:rPr>
              <a:t> smooth and continuous, a dc choke L</a:t>
            </a:r>
            <a:r>
              <a:rPr lang="en-IN" b="1" i="1" baseline="-25000" dirty="0">
                <a:solidFill>
                  <a:srgbClr val="00B050"/>
                </a:solidFill>
              </a:rPr>
              <a:t>d</a:t>
            </a:r>
            <a:r>
              <a:rPr lang="en-IN" b="1" i="1" dirty="0">
                <a:solidFill>
                  <a:srgbClr val="00B050"/>
                </a:solidFill>
              </a:rPr>
              <a:t> is used</a:t>
            </a:r>
            <a:r>
              <a:rPr lang="en-IN" b="1" dirty="0">
                <a:solidFill>
                  <a:srgbClr val="00B050"/>
                </a:solidFill>
              </a:rPr>
              <a:t>.</a:t>
            </a:r>
          </a:p>
          <a:p>
            <a:pPr algn="just"/>
            <a:r>
              <a:rPr lang="en-IN" b="1" dirty="0">
                <a:solidFill>
                  <a:srgbClr val="0070C0"/>
                </a:solidFill>
              </a:rPr>
              <a:t>The magnitude of </a:t>
            </a:r>
            <a:r>
              <a:rPr lang="en-IN" b="1" i="1" dirty="0">
                <a:solidFill>
                  <a:srgbClr val="0070C0"/>
                </a:solidFill>
              </a:rPr>
              <a:t>I</a:t>
            </a:r>
            <a:r>
              <a:rPr lang="en-IN" b="1" i="1" baseline="-25000" dirty="0">
                <a:solidFill>
                  <a:srgbClr val="0070C0"/>
                </a:solidFill>
              </a:rPr>
              <a:t>d</a:t>
            </a:r>
            <a:r>
              <a:rPr lang="en-IN" b="1" i="1" dirty="0">
                <a:solidFill>
                  <a:srgbClr val="0070C0"/>
                </a:solidFill>
              </a:rPr>
              <a:t> is kept at a </a:t>
            </a:r>
            <a:r>
              <a:rPr lang="en-IN" b="1" dirty="0">
                <a:solidFill>
                  <a:srgbClr val="0070C0"/>
                </a:solidFill>
              </a:rPr>
              <a:t>value set by its reference </a:t>
            </a:r>
            <a:r>
              <a:rPr lang="en-IN" b="1" i="1" dirty="0">
                <a:solidFill>
                  <a:srgbClr val="0070C0"/>
                </a:solidFill>
              </a:rPr>
              <a:t>I</a:t>
            </a:r>
            <a:r>
              <a:rPr lang="en-IN" b="1" i="1" baseline="-25000" dirty="0">
                <a:solidFill>
                  <a:srgbClr val="0070C0"/>
                </a:solidFill>
              </a:rPr>
              <a:t>d</a:t>
            </a:r>
            <a:r>
              <a:rPr lang="en-IN" b="1" i="1" dirty="0">
                <a:solidFill>
                  <a:srgbClr val="0070C0"/>
                </a:solidFill>
              </a:rPr>
              <a:t>* by the </a:t>
            </a:r>
            <a:r>
              <a:rPr lang="en-IN" b="1" dirty="0">
                <a:solidFill>
                  <a:srgbClr val="0070C0"/>
                </a:solidFill>
              </a:rPr>
              <a:t> feedback control scheme</a:t>
            </a:r>
            <a:r>
              <a:rPr lang="en-IN" dirty="0"/>
              <a:t>.  </a:t>
            </a: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3352800"/>
            <a:ext cx="784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477000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Switching pattern for the CSI should satisfy the following conditions.</a:t>
            </a:r>
          </a:p>
          <a:p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1.         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should be continuous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devices one from top group and 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one from bottom group should conduct at a time.  </a:t>
            </a:r>
          </a:p>
          <a:p>
            <a:pPr lvl="1" algn="just">
              <a:buNone/>
            </a:pP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If only one device conducts, then there is no</a:t>
            </a:r>
          </a:p>
          <a:p>
            <a:pPr lvl="1" algn="just">
              <a:buNone/>
            </a:pP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path for continuous current and high </a:t>
            </a:r>
          </a:p>
          <a:p>
            <a:pPr lvl="1" algn="just">
              <a:buNone/>
            </a:pP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voltage will be induced by the dc choke.</a:t>
            </a:r>
          </a:p>
          <a:p>
            <a:pPr lvl="1" algn="just">
              <a:buNone/>
            </a:pP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This causes damage to the switches. </a:t>
            </a:r>
          </a:p>
          <a:p>
            <a:pPr lvl="1">
              <a:buNone/>
            </a:pPr>
            <a:endParaRPr lang="en-US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2.         inverter current </a:t>
            </a:r>
            <a:r>
              <a:rPr lang="en-US" sz="20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i="1" baseline="-25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should be defined</a:t>
            </a:r>
          </a:p>
          <a:p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S</a:t>
            </a:r>
            <a:r>
              <a:rPr lang="en-IN" sz="20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IN" sz="20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and S</a:t>
            </a:r>
            <a:r>
              <a:rPr lang="en-IN" sz="20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are conducting at a time, </a:t>
            </a:r>
          </a:p>
          <a:p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currents in S</a:t>
            </a:r>
            <a:r>
              <a:rPr lang="en-IN" sz="20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and S</a:t>
            </a:r>
            <a:r>
              <a:rPr lang="en-IN" sz="20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equal to the</a:t>
            </a:r>
          </a:p>
          <a:p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PWM currents in the inverter phases A and B which is load-dependent.</a:t>
            </a:r>
          </a:p>
          <a:p>
            <a:r>
              <a:rPr lang="en-IN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sum of the two currents is equal to I</a:t>
            </a:r>
            <a:r>
              <a:rPr lang="en-IN" sz="2000" b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If more than two devices conduct at a time,</a:t>
            </a:r>
          </a:p>
          <a:p>
            <a:pPr lvl="1">
              <a:buNone/>
            </a:pP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then load phase currents are not defined  by</a:t>
            </a:r>
          </a:p>
          <a:p>
            <a:pPr lvl="1">
              <a:buNone/>
            </a:pP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switching pattern.</a:t>
            </a:r>
          </a:p>
          <a:p>
            <a:endParaRPr lang="en-IN" sz="2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4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066800"/>
            <a:ext cx="3429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u="sng" dirty="0">
                <a:solidFill>
                  <a:srgbClr val="C00000"/>
                </a:solidFill>
              </a:rPr>
              <a:t>SPACE VECTOR MODULATION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15000"/>
          </a:xfrm>
        </p:spPr>
        <p:txBody>
          <a:bodyPr>
            <a:normAutofit/>
          </a:bodyPr>
          <a:lstStyle/>
          <a:p>
            <a:r>
              <a:rPr lang="en-US" b="1" dirty="0"/>
              <a:t>Only two switches, one from upper group and one from lower group, in the inverter conduct at a time.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057400"/>
            <a:ext cx="403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15400" cy="6705600"/>
          </a:xfrm>
        </p:spPr>
        <p:txBody>
          <a:bodyPr/>
          <a:lstStyle/>
          <a:p>
            <a:r>
              <a:rPr lang="en-US" b="1" u="sng" dirty="0">
                <a:solidFill>
                  <a:srgbClr val="00B050"/>
                </a:solidFill>
              </a:rPr>
              <a:t>Three    Zero states</a:t>
            </a:r>
          </a:p>
          <a:p>
            <a:r>
              <a:rPr lang="en-US" b="1" dirty="0">
                <a:solidFill>
                  <a:srgbClr val="C00000"/>
                </a:solidFill>
              </a:rPr>
              <a:t>1,4      3,6           5,2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DC side current  is bye passed.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 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baseline="-25000" dirty="0" err="1">
                <a:solidFill>
                  <a:srgbClr val="0070C0"/>
                </a:solidFill>
              </a:rPr>
              <a:t>wA</a:t>
            </a:r>
            <a:r>
              <a:rPr lang="en-US" b="1" baseline="-25000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= 0,  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baseline="-25000" dirty="0" err="1">
                <a:solidFill>
                  <a:srgbClr val="0070C0"/>
                </a:solidFill>
              </a:rPr>
              <a:t>wB</a:t>
            </a:r>
            <a:r>
              <a:rPr lang="en-US" b="1" baseline="-25000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= 0,  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baseline="-25000" dirty="0" err="1">
                <a:solidFill>
                  <a:srgbClr val="0070C0"/>
                </a:solidFill>
              </a:rPr>
              <a:t>wC</a:t>
            </a:r>
            <a:r>
              <a:rPr lang="en-US" b="1" baseline="-25000" dirty="0">
                <a:solidFill>
                  <a:srgbClr val="0070C0"/>
                </a:solidFill>
              </a:rPr>
              <a:t> </a:t>
            </a:r>
            <a:r>
              <a:rPr lang="en-US" dirty="0"/>
              <a:t>= 0</a:t>
            </a:r>
            <a:endParaRPr lang="en-US" baseline="-25000" dirty="0"/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 Bypass operation. </a:t>
            </a:r>
          </a:p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09786"/>
              </p:ext>
            </p:extLst>
          </p:nvPr>
        </p:nvGraphicFramePr>
        <p:xfrm>
          <a:off x="4648200" y="228600"/>
          <a:ext cx="4267200" cy="314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Type of state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Switching state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On-state switch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Inverter PWM current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Space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baseline="-25000" dirty="0" err="1"/>
                        <a:t>wA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</a:t>
                      </a:r>
                      <a:r>
                        <a:rPr lang="en-US" baseline="-25000" dirty="0" err="1"/>
                        <a:t>wB</a:t>
                      </a:r>
                      <a:endParaRPr lang="en-US" baseline="-250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baseline="-25000" dirty="0" err="1"/>
                        <a:t>wC</a:t>
                      </a:r>
                      <a:endParaRPr lang="en-US" baseline="-25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Zero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,S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,S</a:t>
                      </a:r>
                      <a:r>
                        <a:rPr lang="en-US" baseline="-25000" dirty="0"/>
                        <a:t>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3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/>
                        <a:t>,S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382000" y="16764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957" imgH="253780" progId="Equation.3">
                  <p:embed/>
                </p:oleObj>
              </mc:Choice>
              <mc:Fallback>
                <p:oleObj name="Equation" r:id="rId2" imgW="164957" imgH="2537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6764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451850" y="2286000"/>
          <a:ext cx="16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957" imgH="253780" progId="Equation.3">
                  <p:embed/>
                </p:oleObj>
              </mc:Choice>
              <mc:Fallback>
                <p:oleObj name="Equation" r:id="rId4" imgW="164957" imgH="2537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850" y="2286000"/>
                        <a:ext cx="16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604250" y="2743200"/>
          <a:ext cx="16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957" imgH="253780" progId="Equation.3">
                  <p:embed/>
                </p:oleObj>
              </mc:Choice>
              <mc:Fallback>
                <p:oleObj name="Equation" r:id="rId5" imgW="164957" imgH="2537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743200"/>
                        <a:ext cx="16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Content Placeholder 4"/>
          <p:cNvPicPr>
            <a:picLocks noGrp="1"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95400" y="3352800"/>
            <a:ext cx="4495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78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34200"/>
          </a:xfrm>
        </p:spPr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Six    Active states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956431"/>
              </p:ext>
            </p:extLst>
          </p:nvPr>
        </p:nvGraphicFramePr>
        <p:xfrm>
          <a:off x="228600" y="990600"/>
          <a:ext cx="4267200" cy="314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Type of state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Switching state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On-state switch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Inverter PWM current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Space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baseline="-25000" dirty="0" err="1"/>
                        <a:t>wA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</a:t>
                      </a:r>
                      <a:r>
                        <a:rPr lang="en-US" baseline="-25000" dirty="0" err="1"/>
                        <a:t>wB</a:t>
                      </a:r>
                      <a:endParaRPr lang="en-US" baseline="-250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baseline="-25000" dirty="0" err="1"/>
                        <a:t>wC</a:t>
                      </a:r>
                      <a:endParaRPr lang="en-US" baseline="-25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Zero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,S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,S</a:t>
                      </a:r>
                      <a:r>
                        <a:rPr lang="en-US" baseline="-25000" dirty="0"/>
                        <a:t>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3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/>
                        <a:t>,S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909841"/>
              </p:ext>
            </p:extLst>
          </p:nvPr>
        </p:nvGraphicFramePr>
        <p:xfrm>
          <a:off x="3962400" y="24384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957" imgH="253780" progId="Equation.3">
                  <p:embed/>
                </p:oleObj>
              </mc:Choice>
              <mc:Fallback>
                <p:oleObj name="Equation" r:id="rId2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4384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908290"/>
              </p:ext>
            </p:extLst>
          </p:nvPr>
        </p:nvGraphicFramePr>
        <p:xfrm>
          <a:off x="4032250" y="3048000"/>
          <a:ext cx="16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957" imgH="253780" progId="Equation.3">
                  <p:embed/>
                </p:oleObj>
              </mc:Choice>
              <mc:Fallback>
                <p:oleObj name="Equation" r:id="rId4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3048000"/>
                        <a:ext cx="16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75472"/>
              </p:ext>
            </p:extLst>
          </p:nvPr>
        </p:nvGraphicFramePr>
        <p:xfrm>
          <a:off x="4184650" y="3505200"/>
          <a:ext cx="16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957" imgH="253780" progId="Equation.3">
                  <p:embed/>
                </p:oleObj>
              </mc:Choice>
              <mc:Fallback>
                <p:oleObj name="Equation" r:id="rId5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3505200"/>
                        <a:ext cx="16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59862"/>
              </p:ext>
            </p:extLst>
          </p:nvPr>
        </p:nvGraphicFramePr>
        <p:xfrm>
          <a:off x="228600" y="4191000"/>
          <a:ext cx="4267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,S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-I</a:t>
                      </a:r>
                      <a:r>
                        <a:rPr lang="en-US" baseline="-25000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0" y="4191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</a:t>
            </a:r>
          </a:p>
          <a:p>
            <a:r>
              <a:rPr lang="en-US" dirty="0"/>
              <a:t>states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0" y="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Load is 3 phase balanced</a:t>
            </a:r>
            <a:endParaRPr lang="en-US" sz="24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381094"/>
              </p:ext>
            </p:extLst>
          </p:nvPr>
        </p:nvGraphicFramePr>
        <p:xfrm>
          <a:off x="4191000" y="4343400"/>
          <a:ext cx="1397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39" imgH="241195" progId="Equation.3">
                  <p:embed/>
                </p:oleObj>
              </mc:Choice>
              <mc:Fallback>
                <p:oleObj name="Equation" r:id="rId6" imgW="139639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343400"/>
                        <a:ext cx="1397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970329"/>
              </p:ext>
            </p:extLst>
          </p:nvPr>
        </p:nvGraphicFramePr>
        <p:xfrm>
          <a:off x="5791200" y="609600"/>
          <a:ext cx="2971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71800" imgH="762120" progId="Equation.3">
                  <p:embed/>
                </p:oleObj>
              </mc:Choice>
              <mc:Fallback>
                <p:oleObj name="Equation" r:id="rId8" imgW="2971800" imgH="762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91200" y="609600"/>
                        <a:ext cx="29718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584700" y="1141343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Three phase currents can be transformed into two phase currents in the </a:t>
            </a:r>
            <a:r>
              <a:rPr lang="el-GR" sz="2000" b="1" dirty="0">
                <a:solidFill>
                  <a:srgbClr val="00B0F0"/>
                </a:solidFill>
              </a:rPr>
              <a:t>α</a:t>
            </a:r>
            <a:r>
              <a:rPr lang="en-US" sz="2000" b="1" dirty="0">
                <a:solidFill>
                  <a:srgbClr val="00B0F0"/>
                </a:solidFill>
              </a:rPr>
              <a:t>-</a:t>
            </a:r>
            <a:r>
              <a:rPr lang="el-GR" sz="2000" b="1" dirty="0">
                <a:solidFill>
                  <a:srgbClr val="00B0F0"/>
                </a:solidFill>
              </a:rPr>
              <a:t>β</a:t>
            </a:r>
            <a:r>
              <a:rPr lang="en-US" sz="2000" b="1" dirty="0">
                <a:solidFill>
                  <a:srgbClr val="00B0F0"/>
                </a:solidFill>
              </a:rPr>
              <a:t> plane.</a:t>
            </a:r>
            <a:endParaRPr lang="en-US" sz="2000" dirty="0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336708"/>
              </p:ext>
            </p:extLst>
          </p:nvPr>
        </p:nvGraphicFramePr>
        <p:xfrm>
          <a:off x="4552950" y="2355572"/>
          <a:ext cx="11144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1252" imgH="482391" progId="Equation.3">
                  <p:embed/>
                </p:oleObj>
              </mc:Choice>
              <mc:Fallback>
                <p:oleObj name="Equation" r:id="rId10" imgW="571252" imgH="48239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2355572"/>
                        <a:ext cx="11144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164668"/>
              </p:ext>
            </p:extLst>
          </p:nvPr>
        </p:nvGraphicFramePr>
        <p:xfrm>
          <a:off x="5924550" y="2085697"/>
          <a:ext cx="321945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51000" imgH="812800" progId="Equation.3">
                  <p:embed/>
                </p:oleObj>
              </mc:Choice>
              <mc:Fallback>
                <p:oleObj name="Equation" r:id="rId12" imgW="1651000" imgH="812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2085697"/>
                        <a:ext cx="3219450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572000" y="3590786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Current space vector can be expressed in terms of two phase currents as</a:t>
            </a:r>
            <a:endParaRPr lang="en-US" sz="2000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139009"/>
              </p:ext>
            </p:extLst>
          </p:nvPr>
        </p:nvGraphicFramePr>
        <p:xfrm>
          <a:off x="5295900" y="4380131"/>
          <a:ext cx="274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43200" imgH="914400" progId="Equation.3">
                  <p:embed/>
                </p:oleObj>
              </mc:Choice>
              <mc:Fallback>
                <p:oleObj name="Equation" r:id="rId14" imgW="27432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95900" y="4380131"/>
                        <a:ext cx="2743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2700" y="4953000"/>
            <a:ext cx="288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Substituting for I</a:t>
            </a:r>
            <a:r>
              <a:rPr lang="el-GR" sz="2000" b="1" baseline="-25000" dirty="0">
                <a:solidFill>
                  <a:srgbClr val="00B050"/>
                </a:solidFill>
              </a:rPr>
              <a:t>α</a:t>
            </a:r>
            <a:r>
              <a:rPr lang="en-US" sz="2000" b="1" baseline="-25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and I</a:t>
            </a:r>
            <a:r>
              <a:rPr lang="el-GR" sz="2000" baseline="-25000" dirty="0">
                <a:solidFill>
                  <a:srgbClr val="00B050"/>
                </a:solidFill>
              </a:rPr>
              <a:t>β</a:t>
            </a:r>
            <a:endParaRPr lang="en-US" sz="2000" dirty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409940"/>
              </p:ext>
            </p:extLst>
          </p:nvPr>
        </p:nvGraphicFramePr>
        <p:xfrm>
          <a:off x="2895600" y="4895910"/>
          <a:ext cx="9350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6224" imgH="482391" progId="Equation.3">
                  <p:embed/>
                </p:oleObj>
              </mc:Choice>
              <mc:Fallback>
                <p:oleObj name="Equation" r:id="rId16" imgW="406224" imgH="48239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95910"/>
                        <a:ext cx="9350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319045"/>
              </p:ext>
            </p:extLst>
          </p:nvPr>
        </p:nvGraphicFramePr>
        <p:xfrm>
          <a:off x="3886200" y="4751447"/>
          <a:ext cx="5405438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349500" imgH="635000" progId="Equation.3">
                  <p:embed/>
                </p:oleObj>
              </mc:Choice>
              <mc:Fallback>
                <p:oleObj name="Equation" r:id="rId18" imgW="2349500" imgH="63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51447"/>
                        <a:ext cx="5405438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65100" y="5562600"/>
            <a:ext cx="2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For switching state [6 1], S</a:t>
            </a:r>
            <a:r>
              <a:rPr lang="en-US" sz="2000" b="1" baseline="-25000" dirty="0">
                <a:solidFill>
                  <a:srgbClr val="00B0F0"/>
                </a:solidFill>
              </a:rPr>
              <a:t>1</a:t>
            </a:r>
            <a:r>
              <a:rPr lang="en-US" sz="2000" b="1" dirty="0">
                <a:solidFill>
                  <a:srgbClr val="00B0F0"/>
                </a:solidFill>
              </a:rPr>
              <a:t> and S</a:t>
            </a:r>
            <a:r>
              <a:rPr lang="en-US" sz="2000" b="1" baseline="-25000" dirty="0">
                <a:solidFill>
                  <a:srgbClr val="00B0F0"/>
                </a:solidFill>
              </a:rPr>
              <a:t>6</a:t>
            </a:r>
            <a:r>
              <a:rPr lang="en-US" sz="2000" b="1" dirty="0">
                <a:solidFill>
                  <a:srgbClr val="00B0F0"/>
                </a:solidFill>
              </a:rPr>
              <a:t> are on </a:t>
            </a:r>
            <a:endParaRPr lang="en-US" sz="2000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190019"/>
              </p:ext>
            </p:extLst>
          </p:nvPr>
        </p:nvGraphicFramePr>
        <p:xfrm>
          <a:off x="3009900" y="5588000"/>
          <a:ext cx="59293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78100" imgH="228600" progId="Equation.3">
                  <p:embed/>
                </p:oleObj>
              </mc:Choice>
              <mc:Fallback>
                <p:oleObj name="Equation" r:id="rId20" imgW="2578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5588000"/>
                        <a:ext cx="59293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135773"/>
              </p:ext>
            </p:extLst>
          </p:nvPr>
        </p:nvGraphicFramePr>
        <p:xfrm>
          <a:off x="3429000" y="6270486"/>
          <a:ext cx="644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482391" progId="Equation.3">
                  <p:embed/>
                </p:oleObj>
              </mc:Choice>
              <mc:Fallback>
                <p:oleObj name="Equation" r:id="rId22" imgW="279279" imgH="48239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270486"/>
                        <a:ext cx="6445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396641"/>
              </p:ext>
            </p:extLst>
          </p:nvPr>
        </p:nvGraphicFramePr>
        <p:xfrm>
          <a:off x="4521200" y="6096000"/>
          <a:ext cx="18415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99753" imgH="660113" progId="Equation.3">
                  <p:embed/>
                </p:oleObj>
              </mc:Choice>
              <mc:Fallback>
                <p:oleObj name="Equation" r:id="rId24" imgW="799753" imgH="6601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6096000"/>
                        <a:ext cx="184150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22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27" grpId="0"/>
      <p:bldP spid="30" grpId="0"/>
      <p:bldP spid="32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b="1" u="sng" dirty="0">
                <a:solidFill>
                  <a:srgbClr val="00B050"/>
                </a:solidFill>
              </a:rPr>
              <a:t>CSI from dc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25954" name="Object 2"/>
          <p:cNvGraphicFramePr>
            <a:graphicFrameLocks noChangeAspect="1"/>
          </p:cNvGraphicFramePr>
          <p:nvPr/>
        </p:nvGraphicFramePr>
        <p:xfrm>
          <a:off x="914400" y="1905000"/>
          <a:ext cx="76200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65403" imgH="2201507" progId="">
                  <p:embed/>
                </p:oleObj>
              </mc:Choice>
              <mc:Fallback>
                <p:oleObj name="Visio" r:id="rId2" imgW="5065403" imgH="2201507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76200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34200"/>
          </a:xfrm>
        </p:spPr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Six    Active states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882971"/>
              </p:ext>
            </p:extLst>
          </p:nvPr>
        </p:nvGraphicFramePr>
        <p:xfrm>
          <a:off x="228600" y="5486400"/>
          <a:ext cx="4267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Active States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,S</a:t>
                      </a:r>
                      <a:r>
                        <a:rPr lang="en-US" baseline="-25000" dirty="0"/>
                        <a:t>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d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-I</a:t>
                      </a:r>
                      <a:r>
                        <a:rPr lang="en-US" baseline="-25000" dirty="0"/>
                        <a:t>d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054551"/>
              </p:ext>
            </p:extLst>
          </p:nvPr>
        </p:nvGraphicFramePr>
        <p:xfrm>
          <a:off x="228600" y="990600"/>
          <a:ext cx="4267200" cy="314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Type of state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Switching state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On-state switch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Inverter PWM current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Space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baseline="-25000" dirty="0" err="1"/>
                        <a:t>wA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</a:t>
                      </a:r>
                      <a:r>
                        <a:rPr lang="en-US" baseline="-25000" dirty="0" err="1"/>
                        <a:t>wB</a:t>
                      </a:r>
                      <a:endParaRPr lang="en-US" baseline="-250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baseline="-25000" dirty="0" err="1"/>
                        <a:t>wC</a:t>
                      </a:r>
                      <a:endParaRPr lang="en-US" baseline="-25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Zero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,S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,S</a:t>
                      </a:r>
                      <a:r>
                        <a:rPr lang="en-US" baseline="-25000" dirty="0"/>
                        <a:t>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3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/>
                        <a:t>,S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258611"/>
              </p:ext>
            </p:extLst>
          </p:nvPr>
        </p:nvGraphicFramePr>
        <p:xfrm>
          <a:off x="3962400" y="24384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957" imgH="253780" progId="Equation.3">
                  <p:embed/>
                </p:oleObj>
              </mc:Choice>
              <mc:Fallback>
                <p:oleObj name="Equation" r:id="rId2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438400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708643"/>
              </p:ext>
            </p:extLst>
          </p:nvPr>
        </p:nvGraphicFramePr>
        <p:xfrm>
          <a:off x="4032250" y="3048000"/>
          <a:ext cx="16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957" imgH="253780" progId="Equation.3">
                  <p:embed/>
                </p:oleObj>
              </mc:Choice>
              <mc:Fallback>
                <p:oleObj name="Equation" r:id="rId4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3048000"/>
                        <a:ext cx="16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363102"/>
              </p:ext>
            </p:extLst>
          </p:nvPr>
        </p:nvGraphicFramePr>
        <p:xfrm>
          <a:off x="4184650" y="3505200"/>
          <a:ext cx="16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957" imgH="253780" progId="Equation.3">
                  <p:embed/>
                </p:oleObj>
              </mc:Choice>
              <mc:Fallback>
                <p:oleObj name="Equation" r:id="rId5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3505200"/>
                        <a:ext cx="16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589626"/>
              </p:ext>
            </p:extLst>
          </p:nvPr>
        </p:nvGraphicFramePr>
        <p:xfrm>
          <a:off x="228600" y="4191000"/>
          <a:ext cx="4267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,S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-I</a:t>
                      </a:r>
                      <a:r>
                        <a:rPr lang="en-US" baseline="-25000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86369"/>
              </p:ext>
            </p:extLst>
          </p:nvPr>
        </p:nvGraphicFramePr>
        <p:xfrm>
          <a:off x="228600" y="4800600"/>
          <a:ext cx="4267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,S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-I</a:t>
                      </a:r>
                      <a:r>
                        <a:rPr lang="en-US" baseline="-25000" dirty="0"/>
                        <a:t>d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25352"/>
              </p:ext>
            </p:extLst>
          </p:nvPr>
        </p:nvGraphicFramePr>
        <p:xfrm>
          <a:off x="4572000" y="5715000"/>
          <a:ext cx="42672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,S</a:t>
                      </a:r>
                      <a:r>
                        <a:rPr lang="en-US" baseline="-25000" dirty="0"/>
                        <a:t>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-I</a:t>
                      </a:r>
                      <a:r>
                        <a:rPr lang="en-US" baseline="-25000" dirty="0"/>
                        <a:t>d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d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/>
                        <a:t>,S</a:t>
                      </a:r>
                      <a:r>
                        <a:rPr lang="en-US" baseline="-25000" dirty="0"/>
                        <a:t>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-I</a:t>
                      </a:r>
                      <a:r>
                        <a:rPr lang="en-US" baseline="-25000" dirty="0"/>
                        <a:t>d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d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97284"/>
              </p:ext>
            </p:extLst>
          </p:nvPr>
        </p:nvGraphicFramePr>
        <p:xfrm>
          <a:off x="228600" y="6217920"/>
          <a:ext cx="4267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,S</a:t>
                      </a:r>
                      <a:r>
                        <a:rPr lang="en-US" baseline="-25000" dirty="0"/>
                        <a:t>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-I</a:t>
                      </a:r>
                      <a:r>
                        <a:rPr lang="en-US" baseline="-25000" dirty="0"/>
                        <a:t>d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d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700" y="519429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</a:t>
            </a:r>
          </a:p>
          <a:p>
            <a:r>
              <a:rPr lang="en-US" dirty="0"/>
              <a:t>states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538794"/>
              </p:ext>
            </p:extLst>
          </p:nvPr>
        </p:nvGraphicFramePr>
        <p:xfrm>
          <a:off x="4191000" y="4343400"/>
          <a:ext cx="1397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39" imgH="241195" progId="Equation.3">
                  <p:embed/>
                </p:oleObj>
              </mc:Choice>
              <mc:Fallback>
                <p:oleObj name="Equation" r:id="rId6" imgW="13963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343400"/>
                        <a:ext cx="1397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114528"/>
              </p:ext>
            </p:extLst>
          </p:nvPr>
        </p:nvGraphicFramePr>
        <p:xfrm>
          <a:off x="4102100" y="5029200"/>
          <a:ext cx="1651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957" imgH="241091" progId="Equation.3">
                  <p:embed/>
                </p:oleObj>
              </mc:Choice>
              <mc:Fallback>
                <p:oleObj name="Equation" r:id="rId8" imgW="164957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5029200"/>
                        <a:ext cx="1651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544378"/>
              </p:ext>
            </p:extLst>
          </p:nvPr>
        </p:nvGraphicFramePr>
        <p:xfrm>
          <a:off x="4108450" y="5781675"/>
          <a:ext cx="15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68" imgH="253780" progId="Equation.3">
                  <p:embed/>
                </p:oleObj>
              </mc:Choice>
              <mc:Fallback>
                <p:oleObj name="Equation" r:id="rId10" imgW="152268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5781675"/>
                        <a:ext cx="152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533199"/>
              </p:ext>
            </p:extLst>
          </p:nvPr>
        </p:nvGraphicFramePr>
        <p:xfrm>
          <a:off x="4102100" y="6400800"/>
          <a:ext cx="1651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957" imgH="241091" progId="Equation.3">
                  <p:embed/>
                </p:oleObj>
              </mc:Choice>
              <mc:Fallback>
                <p:oleObj name="Equation" r:id="rId12" imgW="164957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6400800"/>
                        <a:ext cx="1651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695260"/>
              </p:ext>
            </p:extLst>
          </p:nvPr>
        </p:nvGraphicFramePr>
        <p:xfrm>
          <a:off x="8585200" y="5840630"/>
          <a:ext cx="15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268" imgH="253780" progId="Equation.3">
                  <p:embed/>
                </p:oleObj>
              </mc:Choice>
              <mc:Fallback>
                <p:oleObj name="Equation" r:id="rId14" imgW="152268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5200" y="5840630"/>
                        <a:ext cx="152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346218"/>
              </p:ext>
            </p:extLst>
          </p:nvPr>
        </p:nvGraphicFramePr>
        <p:xfrm>
          <a:off x="8426450" y="6564530"/>
          <a:ext cx="16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4957" imgH="253780" progId="Equation.3">
                  <p:embed/>
                </p:oleObj>
              </mc:Choice>
              <mc:Fallback>
                <p:oleObj name="Equation" r:id="rId16" imgW="164957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6450" y="6564530"/>
                        <a:ext cx="16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572000" y="30480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Active vectors can be expressed as</a:t>
            </a:r>
            <a:endParaRPr lang="en-US" sz="2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305751"/>
              </p:ext>
            </p:extLst>
          </p:nvPr>
        </p:nvGraphicFramePr>
        <p:xfrm>
          <a:off x="4800600" y="966787"/>
          <a:ext cx="6715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91973" imgH="482391" progId="Equation.3">
                  <p:embed/>
                </p:oleObj>
              </mc:Choice>
              <mc:Fallback>
                <p:oleObj name="Equation" r:id="rId18" imgW="291973" imgH="48239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966787"/>
                        <a:ext cx="6715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420749"/>
              </p:ext>
            </p:extLst>
          </p:nvPr>
        </p:nvGraphicFramePr>
        <p:xfrm>
          <a:off x="5410200" y="1447800"/>
          <a:ext cx="321627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96800" imgH="927000" progId="Equation.3">
                  <p:embed/>
                </p:oleObj>
              </mc:Choice>
              <mc:Fallback>
                <p:oleObj name="Equation" r:id="rId20" imgW="1396800" imgH="927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3216275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215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553200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>
              <a:solidFill>
                <a:srgbClr val="00B0F0"/>
              </a:solidFill>
            </a:endParaRP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9" name="Picture 8"/>
          <p:cNvPicPr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0"/>
            <a:ext cx="8001000" cy="477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24"/>
          <p:cNvSpPr txBox="1"/>
          <p:nvPr/>
        </p:nvSpPr>
        <p:spPr>
          <a:xfrm>
            <a:off x="241300" y="49530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B050"/>
                </a:solidFill>
              </a:rPr>
              <a:t>Active vectors form a  regular hexagon with 6 equal sectors</a:t>
            </a:r>
            <a:r>
              <a:rPr lang="en-US" sz="2400" b="1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TextBox 24"/>
          <p:cNvSpPr txBox="1"/>
          <p:nvPr/>
        </p:nvSpPr>
        <p:spPr>
          <a:xfrm>
            <a:off x="2667000" y="60198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70C0"/>
                </a:solidFill>
              </a:rPr>
              <a:t>Zero vector lies on the center.</a:t>
            </a:r>
          </a:p>
        </p:txBody>
      </p:sp>
    </p:spTree>
    <p:extLst>
      <p:ext uri="{BB962C8B-B14F-4D97-AF65-F5344CB8AC3E}">
        <p14:creationId xmlns:p14="http://schemas.microsoft.com/office/powerpoint/2010/main" val="291443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Active vectors and zero vectors do not move in space and they are referred to </a:t>
            </a:r>
            <a:r>
              <a:rPr lang="en-US" b="1" dirty="0">
                <a:solidFill>
                  <a:srgbClr val="00B0F0"/>
                </a:solidFill>
              </a:rPr>
              <a:t>stationary vectors</a:t>
            </a:r>
            <a:r>
              <a:rPr lang="en-US" b="1" dirty="0"/>
              <a:t>.</a:t>
            </a:r>
          </a:p>
          <a:p>
            <a:r>
              <a:rPr lang="en-US" b="1" dirty="0">
                <a:solidFill>
                  <a:srgbClr val="00B050"/>
                </a:solidFill>
              </a:rPr>
              <a:t>Current reference vector      rotates in space at an angular velocity </a:t>
            </a:r>
            <a:r>
              <a:rPr lang="el-GR" b="1" i="1" dirty="0">
                <a:solidFill>
                  <a:srgbClr val="00B050"/>
                </a:solidFill>
              </a:rPr>
              <a:t>ω</a:t>
            </a:r>
            <a:r>
              <a:rPr lang="en-US" b="1" i="1" dirty="0">
                <a:solidFill>
                  <a:srgbClr val="00B050"/>
                </a:solidFill>
              </a:rPr>
              <a:t> = 2</a:t>
            </a:r>
            <a:r>
              <a:rPr lang="el-GR" b="1" i="1" dirty="0">
                <a:solidFill>
                  <a:srgbClr val="00B050"/>
                </a:solidFill>
              </a:rPr>
              <a:t>π</a:t>
            </a:r>
            <a:r>
              <a:rPr lang="en-US" b="1" i="1" dirty="0">
                <a:solidFill>
                  <a:srgbClr val="00B050"/>
                </a:solidFill>
              </a:rPr>
              <a:t>f</a:t>
            </a:r>
            <a:r>
              <a:rPr lang="en-US" b="1" i="1" baseline="-25000" dirty="0">
                <a:solidFill>
                  <a:srgbClr val="00B050"/>
                </a:solidFill>
              </a:rPr>
              <a:t>1</a:t>
            </a:r>
          </a:p>
          <a:p>
            <a:r>
              <a:rPr lang="en-US" b="1" i="1" dirty="0">
                <a:solidFill>
                  <a:srgbClr val="C00000"/>
                </a:solidFill>
              </a:rPr>
              <a:t>f</a:t>
            </a:r>
            <a:r>
              <a:rPr lang="en-US" b="1" i="1" baseline="-25000" dirty="0">
                <a:solidFill>
                  <a:srgbClr val="C00000"/>
                </a:solidFill>
              </a:rPr>
              <a:t>1 </a:t>
            </a:r>
            <a:r>
              <a:rPr lang="en-US" b="1" dirty="0">
                <a:solidFill>
                  <a:srgbClr val="C00000"/>
                </a:solidFill>
              </a:rPr>
              <a:t>is the required fundamental frequency of the inverter output current.</a:t>
            </a:r>
          </a:p>
          <a:p>
            <a:r>
              <a:rPr lang="en-US" b="1" dirty="0">
                <a:solidFill>
                  <a:srgbClr val="00B050"/>
                </a:solidFill>
              </a:rPr>
              <a:t>Angular displacement between      and the </a:t>
            </a:r>
            <a:r>
              <a:rPr lang="el-GR" b="1" dirty="0">
                <a:solidFill>
                  <a:srgbClr val="00B050"/>
                </a:solidFill>
              </a:rPr>
              <a:t>α</a:t>
            </a:r>
            <a:r>
              <a:rPr lang="en-US" b="1" dirty="0">
                <a:solidFill>
                  <a:srgbClr val="00B050"/>
                </a:solidFill>
              </a:rPr>
              <a:t> axis of the </a:t>
            </a:r>
            <a:r>
              <a:rPr lang="el-GR" b="1" dirty="0">
                <a:solidFill>
                  <a:srgbClr val="00B050"/>
                </a:solidFill>
              </a:rPr>
              <a:t>α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l-GR" b="1" dirty="0">
                <a:solidFill>
                  <a:srgbClr val="00B050"/>
                </a:solidFill>
              </a:rPr>
              <a:t>β</a:t>
            </a:r>
            <a:r>
              <a:rPr lang="en-US" b="1" dirty="0">
                <a:solidFill>
                  <a:srgbClr val="00B050"/>
                </a:solidFill>
              </a:rPr>
              <a:t>  plane is 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For any position of       it can be synthesized by three near by stationary vectors.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Magnitude</a:t>
            </a:r>
            <a:r>
              <a:rPr lang="en-US" b="1" dirty="0">
                <a:solidFill>
                  <a:srgbClr val="C00000"/>
                </a:solidFill>
              </a:rPr>
              <a:t> of output current is adjusted by adjusting </a:t>
            </a:r>
            <a:r>
              <a:rPr lang="en-US" b="1" dirty="0">
                <a:solidFill>
                  <a:srgbClr val="7030A0"/>
                </a:solidFill>
              </a:rPr>
              <a:t>the length of reference </a:t>
            </a:r>
            <a:r>
              <a:rPr lang="en-US" b="1" dirty="0" err="1">
                <a:solidFill>
                  <a:srgbClr val="7030A0"/>
                </a:solidFill>
              </a:rPr>
              <a:t>phaor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and </a:t>
            </a:r>
            <a:r>
              <a:rPr lang="en-US" b="1" dirty="0">
                <a:solidFill>
                  <a:srgbClr val="00B0F0"/>
                </a:solidFill>
              </a:rPr>
              <a:t>frequency</a:t>
            </a:r>
            <a:r>
              <a:rPr lang="en-US" b="1" dirty="0">
                <a:solidFill>
                  <a:srgbClr val="C00000"/>
                </a:solidFill>
              </a:rPr>
              <a:t> by adjusting the </a:t>
            </a:r>
            <a:r>
              <a:rPr lang="en-US" b="1" dirty="0">
                <a:solidFill>
                  <a:srgbClr val="00B0F0"/>
                </a:solidFill>
              </a:rPr>
              <a:t>speed of rotation</a:t>
            </a:r>
            <a:endParaRPr lang="en-US" b="1" i="1" baseline="-25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218113" name="Object 1"/>
          <p:cNvGraphicFramePr>
            <a:graphicFrameLocks noChangeAspect="1"/>
          </p:cNvGraphicFramePr>
          <p:nvPr/>
        </p:nvGraphicFramePr>
        <p:xfrm>
          <a:off x="4419600" y="1143000"/>
          <a:ext cx="5191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482400" progId="Equation.3">
                  <p:embed/>
                </p:oleObj>
              </mc:Choice>
              <mc:Fallback>
                <p:oleObj name="Equation" r:id="rId2" imgW="241200" imgH="482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5191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5410200" y="2895600"/>
          <a:ext cx="5191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482400" progId="Equation.3">
                  <p:embed/>
                </p:oleObj>
              </mc:Choice>
              <mc:Fallback>
                <p:oleObj name="Equation" r:id="rId4" imgW="241200" imgH="48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895600"/>
                        <a:ext cx="5191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5" name="Object 3"/>
          <p:cNvGraphicFramePr>
            <a:graphicFrameLocks noChangeAspect="1"/>
          </p:cNvGraphicFramePr>
          <p:nvPr/>
        </p:nvGraphicFramePr>
        <p:xfrm>
          <a:off x="3657600" y="3276600"/>
          <a:ext cx="2286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711000" progId="Equation.3">
                  <p:embed/>
                </p:oleObj>
              </mc:Choice>
              <mc:Fallback>
                <p:oleObj name="Equation" r:id="rId6" imgW="129528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276600"/>
                        <a:ext cx="2286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3581400" y="4343400"/>
          <a:ext cx="5191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200" imgH="482400" progId="Equation.3">
                  <p:embed/>
                </p:oleObj>
              </mc:Choice>
              <mc:Fallback>
                <p:oleObj name="Equation" r:id="rId8" imgW="24120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0"/>
                        <a:ext cx="5191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8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8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solidFill>
                  <a:srgbClr val="C00000"/>
                </a:solidFill>
              </a:rPr>
              <a:t>Dwell Time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867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Let       lies in sector I.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Inverter switches are controlled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 such that, states of the inverter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 shifts between states 1, 2 and 0 on a part time basis so that the resultant current vector agrees closely with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B050"/>
                </a:solidFill>
              </a:rPr>
              <a:t>Sampling period   </a:t>
            </a:r>
            <a:r>
              <a:rPr lang="en-US" b="1" i="1" dirty="0">
                <a:solidFill>
                  <a:srgbClr val="00B050"/>
                </a:solidFill>
              </a:rPr>
              <a:t>T</a:t>
            </a:r>
            <a:r>
              <a:rPr lang="en-US" b="1" i="1" baseline="-25000" dirty="0">
                <a:solidFill>
                  <a:srgbClr val="00B050"/>
                </a:solidFill>
              </a:rPr>
              <a:t>s </a:t>
            </a:r>
            <a:r>
              <a:rPr lang="en-US" b="1" i="1" dirty="0">
                <a:solidFill>
                  <a:srgbClr val="00B050"/>
                </a:solidFill>
              </a:rPr>
              <a:t>= T</a:t>
            </a:r>
            <a:r>
              <a:rPr lang="en-US" b="1" i="1" baseline="-25000" dirty="0">
                <a:solidFill>
                  <a:srgbClr val="00B050"/>
                </a:solidFill>
              </a:rPr>
              <a:t>1  </a:t>
            </a:r>
            <a:r>
              <a:rPr lang="en-US" b="1" i="1" dirty="0">
                <a:solidFill>
                  <a:srgbClr val="00B050"/>
                </a:solidFill>
              </a:rPr>
              <a:t>+ T</a:t>
            </a:r>
            <a:r>
              <a:rPr lang="en-US" b="1" i="1" baseline="-25000" dirty="0">
                <a:solidFill>
                  <a:srgbClr val="00B050"/>
                </a:solidFill>
              </a:rPr>
              <a:t>2 </a:t>
            </a:r>
            <a:r>
              <a:rPr lang="en-US" b="1" i="1" dirty="0">
                <a:solidFill>
                  <a:srgbClr val="00B050"/>
                </a:solidFill>
              </a:rPr>
              <a:t>+</a:t>
            </a:r>
            <a:r>
              <a:rPr lang="en-US" b="1" i="1" baseline="-25000" dirty="0">
                <a:solidFill>
                  <a:srgbClr val="00B05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T</a:t>
            </a:r>
            <a:r>
              <a:rPr lang="en-US" b="1" i="1" baseline="-25000" dirty="0">
                <a:solidFill>
                  <a:srgbClr val="00B050"/>
                </a:solidFill>
              </a:rPr>
              <a:t>0</a:t>
            </a:r>
            <a:r>
              <a:rPr lang="en-US" dirty="0"/>
              <a:t>   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By the ampere- second balancing equation .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baseline="-25000" dirty="0">
                <a:solidFill>
                  <a:srgbClr val="00B050"/>
                </a:solidFill>
              </a:rPr>
              <a:t>1  ,</a:t>
            </a:r>
            <a:r>
              <a:rPr lang="en-US" b="1" dirty="0">
                <a:solidFill>
                  <a:srgbClr val="00B050"/>
                </a:solidFill>
              </a:rPr>
              <a:t> T</a:t>
            </a:r>
            <a:r>
              <a:rPr lang="en-US" b="1" baseline="-25000" dirty="0">
                <a:solidFill>
                  <a:srgbClr val="00B050"/>
                </a:solidFill>
              </a:rPr>
              <a:t>2 </a:t>
            </a:r>
            <a:r>
              <a:rPr lang="en-US" b="1" dirty="0">
                <a:solidFill>
                  <a:srgbClr val="00B050"/>
                </a:solidFill>
              </a:rPr>
              <a:t> and</a:t>
            </a:r>
            <a:r>
              <a:rPr lang="en-US" b="1" baseline="-25000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baseline="-25000" dirty="0">
                <a:solidFill>
                  <a:srgbClr val="00B050"/>
                </a:solidFill>
              </a:rPr>
              <a:t>0 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are dwell times along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223234" name="Object 2"/>
          <p:cNvGraphicFramePr>
            <a:graphicFrameLocks noChangeAspect="1"/>
          </p:cNvGraphicFramePr>
          <p:nvPr/>
        </p:nvGraphicFramePr>
        <p:xfrm>
          <a:off x="1295400" y="990600"/>
          <a:ext cx="5191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9120" imgH="685800" progId="Equation.3">
                  <p:embed/>
                </p:oleObj>
              </mc:Choice>
              <mc:Fallback>
                <p:oleObj name="Equation" r:id="rId2" imgW="519120" imgH="685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90600"/>
                        <a:ext cx="5191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550776"/>
              </p:ext>
            </p:extLst>
          </p:nvPr>
        </p:nvGraphicFramePr>
        <p:xfrm>
          <a:off x="8305800" y="2819400"/>
          <a:ext cx="5191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9120" imgH="685800" progId="Equation.3">
                  <p:embed/>
                </p:oleObj>
              </mc:Choice>
              <mc:Fallback>
                <p:oleObj name="Equation" r:id="rId4" imgW="51912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819400"/>
                        <a:ext cx="5191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090152"/>
              </p:ext>
            </p:extLst>
          </p:nvPr>
        </p:nvGraphicFramePr>
        <p:xfrm>
          <a:off x="838200" y="3352800"/>
          <a:ext cx="434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63480" imgH="482400" progId="Equation.3">
                  <p:embed/>
                </p:oleObj>
              </mc:Choice>
              <mc:Fallback>
                <p:oleObj name="Equation" r:id="rId5" imgW="246348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434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6629400" y="5715000"/>
          <a:ext cx="18954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482400" progId="Equation.3">
                  <p:embed/>
                </p:oleObj>
              </mc:Choice>
              <mc:Fallback>
                <p:oleObj name="Equation" r:id="rId7" imgW="8506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715000"/>
                        <a:ext cx="18954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2133600" y="5029200"/>
          <a:ext cx="35067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74640" imgH="482400" progId="Equation.3">
                  <p:embed/>
                </p:oleObj>
              </mc:Choice>
              <mc:Fallback>
                <p:oleObj name="Equation" r:id="rId9" imgW="157464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29200"/>
                        <a:ext cx="35067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Grp="1"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62600" y="152400"/>
            <a:ext cx="3581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77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Splitting this into real axis and imaginary axis components,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685800" y="3048000"/>
          <a:ext cx="1758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241200" progId="Equation.3">
                  <p:embed/>
                </p:oleObj>
              </mc:Choice>
              <mc:Fallback>
                <p:oleObj name="Equation" r:id="rId2" imgW="8506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17589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438400" y="3048000"/>
          <a:ext cx="14192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228600" progId="Equation.3">
                  <p:embed/>
                </p:oleObj>
              </mc:Choice>
              <mc:Fallback>
                <p:oleObj name="Equation" r:id="rId4" imgW="6858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48000"/>
                        <a:ext cx="141922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749300" y="3733800"/>
          <a:ext cx="17859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241200" progId="Equation.3">
                  <p:embed/>
                </p:oleObj>
              </mc:Choice>
              <mc:Fallback>
                <p:oleObj name="Equation" r:id="rId6" imgW="86328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733800"/>
                        <a:ext cx="17859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2590800" y="3657600"/>
          <a:ext cx="20764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2960" imgH="419040" progId="Equation.3">
                  <p:embed/>
                </p:oleObj>
              </mc:Choice>
              <mc:Fallback>
                <p:oleObj name="Equation" r:id="rId8" imgW="1002960" imgH="419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57600"/>
                        <a:ext cx="20764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209072"/>
              </p:ext>
            </p:extLst>
          </p:nvPr>
        </p:nvGraphicFramePr>
        <p:xfrm>
          <a:off x="228600" y="838200"/>
          <a:ext cx="54848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87440" imgH="685800" progId="Equation.3">
                  <p:embed/>
                </p:oleObj>
              </mc:Choice>
              <mc:Fallback>
                <p:oleObj name="Equation" r:id="rId10" imgW="3187440" imgH="685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38200"/>
                        <a:ext cx="54848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719138" y="4424363"/>
          <a:ext cx="40862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74560" imgH="457200" progId="Equation.3">
                  <p:embed/>
                </p:oleObj>
              </mc:Choice>
              <mc:Fallback>
                <p:oleObj name="Equation" r:id="rId12" imgW="237456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424363"/>
                        <a:ext cx="408622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4038600" y="5181600"/>
          <a:ext cx="1922462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17440" imgH="685800" progId="Equation.3">
                  <p:embed/>
                </p:oleObj>
              </mc:Choice>
              <mc:Fallback>
                <p:oleObj name="Equation" r:id="rId14" imgW="1117440" imgH="685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181600"/>
                        <a:ext cx="1922462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304800" y="5486400"/>
          <a:ext cx="52546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4560" imgH="457200" progId="Equation.3">
                  <p:embed/>
                </p:oleObj>
              </mc:Choice>
              <mc:Fallback>
                <p:oleObj name="Equation" r:id="rId16" imgW="304560" imgH="457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86400"/>
                        <a:ext cx="525463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6629400" y="5791200"/>
          <a:ext cx="170497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90360" imgH="457200" progId="Equation.3">
                  <p:embed/>
                </p:oleObj>
              </mc:Choice>
              <mc:Fallback>
                <p:oleObj name="Equation" r:id="rId18" imgW="990360" imgH="457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791200"/>
                        <a:ext cx="170497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4251325" y="2921000"/>
          <a:ext cx="19431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39600" imgH="393480" progId="Equation.3">
                  <p:embed/>
                </p:oleObj>
              </mc:Choice>
              <mc:Fallback>
                <p:oleObj name="Equation" r:id="rId20" imgW="939600" imgH="3934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2921000"/>
                        <a:ext cx="19431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6172200" y="2895600"/>
          <a:ext cx="16827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12520" imgH="393480" progId="Equation.3">
                  <p:embed/>
                </p:oleObj>
              </mc:Choice>
              <mc:Fallback>
                <p:oleObj name="Equation" r:id="rId22" imgW="8125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895600"/>
                        <a:ext cx="16827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5021263" y="3575050"/>
          <a:ext cx="22590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91880" imgH="431640" progId="Equation.3">
                  <p:embed/>
                </p:oleObj>
              </mc:Choice>
              <mc:Fallback>
                <p:oleObj name="Equation" r:id="rId24" imgW="10918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3575050"/>
                        <a:ext cx="22590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7283450" y="3678238"/>
          <a:ext cx="17081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25480" imgH="393480" progId="Equation.3">
                  <p:embed/>
                </p:oleObj>
              </mc:Choice>
              <mc:Fallback>
                <p:oleObj name="Equation" r:id="rId26" imgW="8254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3678238"/>
                        <a:ext cx="17081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77134"/>
              </p:ext>
            </p:extLst>
          </p:nvPr>
        </p:nvGraphicFramePr>
        <p:xfrm>
          <a:off x="838200" y="5181600"/>
          <a:ext cx="2209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028520" imgH="685800" progId="Equation.3">
                  <p:embed/>
                </p:oleObj>
              </mc:Choice>
              <mc:Fallback>
                <p:oleObj name="Equation" r:id="rId28" imgW="1028520" imgH="685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2209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3505200" y="5334000"/>
          <a:ext cx="5032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91960" imgH="215640" progId="Equation.3">
                  <p:embed/>
                </p:oleObj>
              </mc:Choice>
              <mc:Fallback>
                <p:oleObj name="Equation" r:id="rId30" imgW="29196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34000"/>
                        <a:ext cx="50323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060506"/>
              </p:ext>
            </p:extLst>
          </p:nvPr>
        </p:nvGraphicFramePr>
        <p:xfrm>
          <a:off x="381000" y="228600"/>
          <a:ext cx="16383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952200" imgH="482400" progId="Equation.3">
                  <p:embed/>
                </p:oleObj>
              </mc:Choice>
              <mc:Fallback>
                <p:oleObj name="Equation" r:id="rId32" imgW="952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"/>
                        <a:ext cx="16383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190357"/>
              </p:ext>
            </p:extLst>
          </p:nvPr>
        </p:nvGraphicFramePr>
        <p:xfrm>
          <a:off x="2209800" y="152400"/>
          <a:ext cx="19002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104840" imgH="685800" progId="Equation.3">
                  <p:embed/>
                </p:oleObj>
              </mc:Choice>
              <mc:Fallback>
                <p:oleObj name="Equation" r:id="rId34" imgW="11048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"/>
                        <a:ext cx="190023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414503"/>
              </p:ext>
            </p:extLst>
          </p:nvPr>
        </p:nvGraphicFramePr>
        <p:xfrm>
          <a:off x="4648200" y="152400"/>
          <a:ext cx="27749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612800" imgH="444240" progId="Equation.3">
                  <p:embed/>
                </p:oleObj>
              </mc:Choice>
              <mc:Fallback>
                <p:oleObj name="Equation" r:id="rId36" imgW="1612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52400"/>
                        <a:ext cx="27749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344625"/>
              </p:ext>
            </p:extLst>
          </p:nvPr>
        </p:nvGraphicFramePr>
        <p:xfrm>
          <a:off x="1295400" y="5943600"/>
          <a:ext cx="21971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8" imgW="2197080" imgH="1044720" progId="">
                  <p:embed/>
                </p:oleObj>
              </mc:Choice>
              <mc:Fallback>
                <p:oleObj r:id="rId38" imgW="2197080" imgH="10447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295400" y="5943600"/>
                        <a:ext cx="2197100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705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solidFill>
                  <a:srgbClr val="00B050"/>
                </a:solidFill>
              </a:rPr>
              <a:t>Maximum value of reference vector </a:t>
            </a:r>
            <a:r>
              <a:rPr lang="en-US" sz="2800" i="1" dirty="0" err="1">
                <a:solidFill>
                  <a:srgbClr val="00B050"/>
                </a:solidFill>
              </a:rPr>
              <a:t>I</a:t>
            </a:r>
            <a:r>
              <a:rPr lang="en-US" sz="2800" i="1" baseline="-25000" dirty="0" err="1">
                <a:solidFill>
                  <a:srgbClr val="00B050"/>
                </a:solidFill>
              </a:rPr>
              <a:t>refmax</a:t>
            </a:r>
            <a:r>
              <a:rPr lang="en-US" sz="2800" dirty="0">
                <a:solidFill>
                  <a:srgbClr val="00B050"/>
                </a:solidFill>
              </a:rPr>
              <a:t> corresponds to the radius of the largest circle that can be inscribed in the hexagon.  </a:t>
            </a:r>
          </a:p>
          <a:p>
            <a:r>
              <a:rPr lang="en-US" dirty="0">
                <a:solidFill>
                  <a:srgbClr val="C00000"/>
                </a:solidFill>
              </a:rPr>
              <a:t>Length of active vector is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i="1" baseline="-25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226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762935"/>
              </p:ext>
            </p:extLst>
          </p:nvPr>
        </p:nvGraphicFramePr>
        <p:xfrm>
          <a:off x="304800" y="304800"/>
          <a:ext cx="738188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914400" progId="Equation.3">
                  <p:embed/>
                </p:oleObj>
              </mc:Choice>
              <mc:Fallback>
                <p:oleObj name="Equation" r:id="rId2" imgW="3045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738188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259826"/>
              </p:ext>
            </p:extLst>
          </p:nvPr>
        </p:nvGraphicFramePr>
        <p:xfrm>
          <a:off x="4648200" y="3200400"/>
          <a:ext cx="9969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419040" progId="Equation.3">
                  <p:embed/>
                </p:oleObj>
              </mc:Choice>
              <mc:Fallback>
                <p:oleObj name="Equation" r:id="rId4" imgW="4316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00400"/>
                        <a:ext cx="9969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060553"/>
              </p:ext>
            </p:extLst>
          </p:nvPr>
        </p:nvGraphicFramePr>
        <p:xfrm>
          <a:off x="381000" y="4191000"/>
          <a:ext cx="11445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000" imgH="228600" progId="Equation.3">
                  <p:embed/>
                </p:oleObj>
              </mc:Choice>
              <mc:Fallback>
                <p:oleObj name="Equation" r:id="rId6" imgW="4950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91000"/>
                        <a:ext cx="11445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868705"/>
              </p:ext>
            </p:extLst>
          </p:nvPr>
        </p:nvGraphicFramePr>
        <p:xfrm>
          <a:off x="381000" y="5842000"/>
          <a:ext cx="26082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30040" imgH="457200" progId="Equation.3">
                  <p:embed/>
                </p:oleObj>
              </mc:Choice>
              <mc:Fallback>
                <p:oleObj name="Equation" r:id="rId8" imgW="113004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842000"/>
                        <a:ext cx="260826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Grp="1"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91200" y="3358660"/>
            <a:ext cx="4757308" cy="2837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553952"/>
              </p:ext>
            </p:extLst>
          </p:nvPr>
        </p:nvGraphicFramePr>
        <p:xfrm>
          <a:off x="990600" y="152400"/>
          <a:ext cx="2492375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28520" imgH="1117440" progId="Equation.3">
                  <p:embed/>
                </p:oleObj>
              </mc:Choice>
              <mc:Fallback>
                <p:oleObj name="Equation" r:id="rId11" imgW="102852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"/>
                        <a:ext cx="2492375" cy="212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655639"/>
              </p:ext>
            </p:extLst>
          </p:nvPr>
        </p:nvGraphicFramePr>
        <p:xfrm>
          <a:off x="4470400" y="838200"/>
          <a:ext cx="228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90360" imgH="228600" progId="Equation.3">
                  <p:embed/>
                </p:oleObj>
              </mc:Choice>
              <mc:Fallback>
                <p:oleObj name="Equation" r:id="rId13" imgW="990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838200"/>
                        <a:ext cx="228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969618"/>
              </p:ext>
            </p:extLst>
          </p:nvPr>
        </p:nvGraphicFramePr>
        <p:xfrm>
          <a:off x="1600200" y="4114800"/>
          <a:ext cx="20526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88840" imgH="419040" progId="Equation.3">
                  <p:embed/>
                </p:oleObj>
              </mc:Choice>
              <mc:Fallback>
                <p:oleObj name="Equation" r:id="rId15" imgW="888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14800"/>
                        <a:ext cx="205263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267543"/>
              </p:ext>
            </p:extLst>
          </p:nvPr>
        </p:nvGraphicFramePr>
        <p:xfrm>
          <a:off x="4038600" y="4419600"/>
          <a:ext cx="19351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38080" imgH="457200" progId="Equation.3">
                  <p:embed/>
                </p:oleObj>
              </mc:Choice>
              <mc:Fallback>
                <p:oleObj name="Equation" r:id="rId17" imgW="838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419600"/>
                        <a:ext cx="19351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228600"/>
            <a:ext cx="4724400" cy="6400800"/>
          </a:xfrm>
        </p:spPr>
        <p:txBody>
          <a:bodyPr>
            <a:normAutofit fontScale="77500" lnSpcReduction="20000"/>
          </a:bodyPr>
          <a:lstStyle/>
          <a:p>
            <a:r>
              <a:rPr lang="en-IN" sz="3600" b="1" u="sng" dirty="0">
                <a:solidFill>
                  <a:srgbClr val="C00000"/>
                </a:solidFill>
              </a:rPr>
              <a:t>Trapezoidal PWM (TPWM)</a:t>
            </a:r>
          </a:p>
          <a:p>
            <a:r>
              <a:rPr lang="en-IN" sz="3600" b="1" dirty="0" err="1">
                <a:solidFill>
                  <a:srgbClr val="0070C0"/>
                </a:solidFill>
              </a:rPr>
              <a:t>v</a:t>
            </a:r>
            <a:r>
              <a:rPr lang="en-IN" sz="3600" b="1" baseline="-25000" dirty="0" err="1">
                <a:solidFill>
                  <a:srgbClr val="0070C0"/>
                </a:solidFill>
              </a:rPr>
              <a:t>m</a:t>
            </a:r>
            <a:r>
              <a:rPr lang="en-IN" sz="3600" b="1" dirty="0">
                <a:solidFill>
                  <a:srgbClr val="0070C0"/>
                </a:solidFill>
              </a:rPr>
              <a:t> is the trapezoidal modulating wave and </a:t>
            </a:r>
            <a:r>
              <a:rPr lang="en-IN" sz="3600" b="1" dirty="0" err="1">
                <a:solidFill>
                  <a:srgbClr val="0070C0"/>
                </a:solidFill>
              </a:rPr>
              <a:t>v</a:t>
            </a:r>
            <a:r>
              <a:rPr lang="en-IN" sz="3600" b="1" baseline="-25000" dirty="0" err="1">
                <a:solidFill>
                  <a:srgbClr val="0070C0"/>
                </a:solidFill>
              </a:rPr>
              <a:t>cr</a:t>
            </a:r>
            <a:r>
              <a:rPr lang="en-IN" sz="3600" b="1" dirty="0">
                <a:solidFill>
                  <a:srgbClr val="0070C0"/>
                </a:solidFill>
              </a:rPr>
              <a:t> is a triangular carrier wave.</a:t>
            </a:r>
          </a:p>
          <a:p>
            <a:endParaRPr lang="en-IN" sz="3600" b="1" dirty="0">
              <a:solidFill>
                <a:srgbClr val="0070C0"/>
              </a:solidFill>
            </a:endParaRPr>
          </a:p>
          <a:p>
            <a:r>
              <a:rPr lang="en-IN" sz="3600" b="1" dirty="0"/>
              <a:t> </a:t>
            </a:r>
            <a:r>
              <a:rPr lang="en-IN" sz="3600" b="1" dirty="0">
                <a:solidFill>
                  <a:srgbClr val="00B050"/>
                </a:solidFill>
              </a:rPr>
              <a:t>The amplitude modulation index is defined by</a:t>
            </a:r>
          </a:p>
          <a:p>
            <a:endParaRPr lang="en-IN" i="1" dirty="0"/>
          </a:p>
          <a:p>
            <a:endParaRPr lang="en-IN" i="1" dirty="0"/>
          </a:p>
          <a:p>
            <a:r>
              <a:rPr lang="en-IN" b="1" dirty="0">
                <a:solidFill>
                  <a:srgbClr val="00B050"/>
                </a:solidFill>
              </a:rPr>
              <a:t>                   are the peak values of the modulating and carrier waves, respectively.</a:t>
            </a:r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Only two devices conduct at a time, resulting in a defined </a:t>
            </a:r>
            <a:r>
              <a:rPr lang="en-IN" b="1" i="1" dirty="0" err="1">
                <a:solidFill>
                  <a:srgbClr val="C00000"/>
                </a:solidFill>
              </a:rPr>
              <a:t>i</a:t>
            </a:r>
            <a:r>
              <a:rPr lang="en-IN" b="1" i="1" baseline="-25000" dirty="0" err="1">
                <a:solidFill>
                  <a:srgbClr val="C00000"/>
                </a:solidFill>
              </a:rPr>
              <a:t>w</a:t>
            </a:r>
            <a:r>
              <a:rPr lang="en-IN" b="1" i="1" dirty="0">
                <a:solidFill>
                  <a:srgbClr val="C00000"/>
                </a:solidFill>
              </a:rPr>
              <a:t>. </a:t>
            </a:r>
          </a:p>
          <a:p>
            <a:endParaRPr lang="en-IN" i="1" dirty="0"/>
          </a:p>
          <a:p>
            <a:r>
              <a:rPr lang="en-IN" b="1" dirty="0">
                <a:solidFill>
                  <a:srgbClr val="0070C0"/>
                </a:solidFill>
              </a:rPr>
              <a:t>The magnitude of </a:t>
            </a: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baseline="-25000" dirty="0" err="1">
                <a:solidFill>
                  <a:srgbClr val="0070C0"/>
                </a:solidFill>
              </a:rPr>
              <a:t>w</a:t>
            </a:r>
            <a:r>
              <a:rPr lang="en-IN" b="1" dirty="0">
                <a:solidFill>
                  <a:srgbClr val="0070C0"/>
                </a:solidFill>
              </a:rPr>
              <a:t> is set by the dc current I</a:t>
            </a:r>
            <a:r>
              <a:rPr lang="en-IN" b="1" baseline="-25000" dirty="0">
                <a:solidFill>
                  <a:srgbClr val="0070C0"/>
                </a:solidFill>
              </a:rPr>
              <a:t>d</a:t>
            </a:r>
            <a:r>
              <a:rPr lang="en-IN" b="1" dirty="0">
                <a:solidFill>
                  <a:srgbClr val="0070C0"/>
                </a:solidFill>
              </a:rPr>
              <a:t>.</a:t>
            </a:r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609600"/>
            <a:ext cx="4495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3200400" y="2514600"/>
          <a:ext cx="1003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8720" imgH="431640" progId="Equation.3">
                  <p:embed/>
                </p:oleObj>
              </mc:Choice>
              <mc:Fallback>
                <p:oleObj name="Equation" r:id="rId3" imgW="558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10033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381000" y="3505200"/>
          <a:ext cx="118586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240" imgH="241200" progId="Equation.3">
                  <p:embed/>
                </p:oleObj>
              </mc:Choice>
              <mc:Fallback>
                <p:oleObj name="Equation" r:id="rId5" imgW="660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05200"/>
                        <a:ext cx="118586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33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686800" cy="6629400"/>
          </a:xfrm>
        </p:spPr>
        <p:txBody>
          <a:bodyPr>
            <a:normAutofit fontScale="92500"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</a:rPr>
              <a:t>Fundamental-frequency component I</a:t>
            </a:r>
            <a:r>
              <a:rPr lang="en-IN" b="1" baseline="-25000" dirty="0">
                <a:solidFill>
                  <a:srgbClr val="C00000"/>
                </a:solidFill>
              </a:rPr>
              <a:t>w1</a:t>
            </a:r>
            <a:r>
              <a:rPr lang="en-IN" b="1" dirty="0">
                <a:solidFill>
                  <a:srgbClr val="C00000"/>
                </a:solidFill>
              </a:rPr>
              <a:t> does not vary significantly with the modulation index m</a:t>
            </a:r>
            <a:r>
              <a:rPr lang="en-IN" b="1" baseline="-25000" dirty="0">
                <a:solidFill>
                  <a:srgbClr val="C00000"/>
                </a:solidFill>
              </a:rPr>
              <a:t>a</a:t>
            </a:r>
            <a:r>
              <a:rPr lang="en-IN" b="1" dirty="0">
                <a:solidFill>
                  <a:srgbClr val="C00000"/>
                </a:solidFill>
              </a:rPr>
              <a:t>. </a:t>
            </a:r>
          </a:p>
          <a:p>
            <a:pPr algn="just"/>
            <a:r>
              <a:rPr lang="en-IN" b="1" dirty="0">
                <a:solidFill>
                  <a:srgbClr val="00B050"/>
                </a:solidFill>
              </a:rPr>
              <a:t>When m</a:t>
            </a:r>
            <a:r>
              <a:rPr lang="en-IN" b="1" baseline="-25000" dirty="0">
                <a:solidFill>
                  <a:srgbClr val="00B050"/>
                </a:solidFill>
              </a:rPr>
              <a:t>a</a:t>
            </a:r>
            <a:r>
              <a:rPr lang="en-IN" b="1" dirty="0">
                <a:solidFill>
                  <a:srgbClr val="00B050"/>
                </a:solidFill>
              </a:rPr>
              <a:t> varies from zero to its maximum value of 1.0,       </a:t>
            </a:r>
          </a:p>
          <a:p>
            <a:pPr algn="just"/>
            <a:r>
              <a:rPr lang="en-IN" b="1" dirty="0">
                <a:solidFill>
                  <a:srgbClr val="00B050"/>
                </a:solidFill>
              </a:rPr>
              <a:t>  I</a:t>
            </a:r>
            <a:r>
              <a:rPr lang="en-IN" b="1" baseline="-25000" dirty="0">
                <a:solidFill>
                  <a:srgbClr val="00B050"/>
                </a:solidFill>
              </a:rPr>
              <a:t>w1</a:t>
            </a:r>
            <a:r>
              <a:rPr lang="en-IN" b="1" dirty="0">
                <a:solidFill>
                  <a:srgbClr val="00B050"/>
                </a:solidFill>
              </a:rPr>
              <a:t> changes from its minimum value of   0.89 I</a:t>
            </a:r>
            <a:r>
              <a:rPr lang="en-IN" b="1" baseline="-25000" dirty="0">
                <a:solidFill>
                  <a:srgbClr val="00B050"/>
                </a:solidFill>
              </a:rPr>
              <a:t>w1max</a:t>
            </a:r>
            <a:r>
              <a:rPr lang="en-IN" b="1" dirty="0">
                <a:solidFill>
                  <a:srgbClr val="00B050"/>
                </a:solidFill>
              </a:rPr>
              <a:t>  to   I</a:t>
            </a:r>
            <a:r>
              <a:rPr lang="en-IN" b="1" baseline="-25000" dirty="0">
                <a:solidFill>
                  <a:srgbClr val="00B050"/>
                </a:solidFill>
              </a:rPr>
              <a:t>w1max</a:t>
            </a:r>
            <a:r>
              <a:rPr lang="en-IN" b="1" dirty="0">
                <a:solidFill>
                  <a:srgbClr val="00B050"/>
                </a:solidFill>
              </a:rPr>
              <a:t>, presenting only an 11% increase. </a:t>
            </a:r>
          </a:p>
          <a:p>
            <a:pPr algn="just"/>
            <a:r>
              <a:rPr lang="en-IN" b="1" dirty="0">
                <a:solidFill>
                  <a:srgbClr val="0070C0"/>
                </a:solidFill>
              </a:rPr>
              <a:t>This is due to the fact that </a:t>
            </a: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baseline="-25000" dirty="0" err="1">
                <a:solidFill>
                  <a:srgbClr val="0070C0"/>
                </a:solidFill>
              </a:rPr>
              <a:t>w</a:t>
            </a:r>
            <a:r>
              <a:rPr lang="en-IN" b="1" dirty="0">
                <a:solidFill>
                  <a:srgbClr val="0070C0"/>
                </a:solidFill>
              </a:rPr>
              <a:t> is not modulated in the centre ∏/3 region of each half-cycle.</a:t>
            </a:r>
          </a:p>
          <a:p>
            <a:pPr algn="just">
              <a:buNone/>
            </a:pPr>
            <a:endParaRPr lang="en-IN" b="1" dirty="0">
              <a:solidFill>
                <a:srgbClr val="0070C0"/>
              </a:solidFill>
            </a:endParaRPr>
          </a:p>
          <a:p>
            <a:pPr algn="just"/>
            <a:r>
              <a:rPr lang="en-IN" b="1" dirty="0">
                <a:solidFill>
                  <a:srgbClr val="C00000"/>
                </a:solidFill>
              </a:rPr>
              <a:t> In practice, the adjustment of fundamental component I</a:t>
            </a:r>
            <a:r>
              <a:rPr lang="en-IN" b="1" baseline="-25000" dirty="0">
                <a:solidFill>
                  <a:srgbClr val="C00000"/>
                </a:solidFill>
              </a:rPr>
              <a:t>w1</a:t>
            </a:r>
            <a:r>
              <a:rPr lang="en-IN" b="1" dirty="0">
                <a:solidFill>
                  <a:srgbClr val="C00000"/>
                </a:solidFill>
              </a:rPr>
              <a:t> is accomplished by varying the dc current I</a:t>
            </a:r>
            <a:r>
              <a:rPr lang="en-IN" b="1" baseline="-25000" dirty="0">
                <a:solidFill>
                  <a:srgbClr val="C00000"/>
                </a:solidFill>
              </a:rPr>
              <a:t>d</a:t>
            </a:r>
            <a:r>
              <a:rPr lang="en-IN" b="1" dirty="0">
                <a:solidFill>
                  <a:srgbClr val="C00000"/>
                </a:solidFill>
              </a:rPr>
              <a:t> through the input side rectifier instead of varying m</a:t>
            </a:r>
            <a:r>
              <a:rPr lang="en-IN" b="1" baseline="-25000" dirty="0">
                <a:solidFill>
                  <a:srgbClr val="C00000"/>
                </a:solidFill>
              </a:rPr>
              <a:t>a</a:t>
            </a:r>
            <a:r>
              <a:rPr lang="en-IN" b="1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02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28600"/>
            <a:ext cx="4800600" cy="640080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The switching frequency of the devices is </a:t>
            </a:r>
            <a:r>
              <a:rPr lang="en-IN" sz="2400" b="1" dirty="0" err="1">
                <a:solidFill>
                  <a:srgbClr val="C00000"/>
                </a:solidFill>
              </a:rPr>
              <a:t>f</a:t>
            </a:r>
            <a:r>
              <a:rPr lang="en-IN" sz="2400" b="1" baseline="-25000" dirty="0" err="1">
                <a:solidFill>
                  <a:srgbClr val="C00000"/>
                </a:solidFill>
              </a:rPr>
              <a:t>sw</a:t>
            </a:r>
            <a:r>
              <a:rPr lang="en-IN" sz="2400" b="1" dirty="0">
                <a:solidFill>
                  <a:srgbClr val="C00000"/>
                </a:solidFill>
              </a:rPr>
              <a:t> = f</a:t>
            </a:r>
            <a:r>
              <a:rPr lang="en-IN" sz="2400" b="1" baseline="-25000" dirty="0">
                <a:solidFill>
                  <a:srgbClr val="C00000"/>
                </a:solidFill>
              </a:rPr>
              <a:t>1</a:t>
            </a:r>
            <a:r>
              <a:rPr lang="en-IN" sz="2400" b="1" dirty="0">
                <a:solidFill>
                  <a:srgbClr val="C00000"/>
                </a:solidFill>
              </a:rPr>
              <a:t> × </a:t>
            </a:r>
            <a:r>
              <a:rPr lang="en-IN" sz="2400" b="1" dirty="0" err="1">
                <a:solidFill>
                  <a:srgbClr val="C00000"/>
                </a:solidFill>
              </a:rPr>
              <a:t>N</a:t>
            </a:r>
            <a:r>
              <a:rPr lang="en-IN" sz="2400" b="1" baseline="-25000" dirty="0" err="1">
                <a:solidFill>
                  <a:srgbClr val="C00000"/>
                </a:solidFill>
              </a:rPr>
              <a:t>p</a:t>
            </a:r>
            <a:endParaRPr lang="en-IN" sz="2400" b="1" dirty="0">
              <a:solidFill>
                <a:srgbClr val="C00000"/>
              </a:solidFill>
            </a:endParaRPr>
          </a:p>
          <a:p>
            <a:r>
              <a:rPr lang="en-IN" sz="2400" b="1" dirty="0">
                <a:solidFill>
                  <a:srgbClr val="00B050"/>
                </a:solidFill>
              </a:rPr>
              <a:t> f</a:t>
            </a:r>
            <a:r>
              <a:rPr lang="en-IN" sz="2400" b="1" baseline="-25000" dirty="0">
                <a:solidFill>
                  <a:srgbClr val="00B050"/>
                </a:solidFill>
              </a:rPr>
              <a:t>1</a:t>
            </a:r>
            <a:r>
              <a:rPr lang="en-IN" sz="2400" b="1" dirty="0">
                <a:solidFill>
                  <a:srgbClr val="00B050"/>
                </a:solidFill>
              </a:rPr>
              <a:t> is the fundamental frequency </a:t>
            </a:r>
          </a:p>
          <a:p>
            <a:r>
              <a:rPr lang="en-IN" sz="2400" b="1" dirty="0" err="1">
                <a:solidFill>
                  <a:srgbClr val="00B050"/>
                </a:solidFill>
              </a:rPr>
              <a:t>N</a:t>
            </a:r>
            <a:r>
              <a:rPr lang="en-IN" sz="2400" b="1" baseline="-25000" dirty="0" err="1">
                <a:solidFill>
                  <a:srgbClr val="00B050"/>
                </a:solidFill>
              </a:rPr>
              <a:t>p</a:t>
            </a:r>
            <a:r>
              <a:rPr lang="en-IN" sz="2400" b="1" dirty="0">
                <a:solidFill>
                  <a:srgbClr val="00B050"/>
                </a:solidFill>
              </a:rPr>
              <a:t> is the number of pulses per half-cycle of </a:t>
            </a:r>
            <a:r>
              <a:rPr lang="en-IN" sz="2400" b="1" dirty="0" err="1">
                <a:solidFill>
                  <a:srgbClr val="00B050"/>
                </a:solidFill>
              </a:rPr>
              <a:t>i</a:t>
            </a:r>
            <a:r>
              <a:rPr lang="en-IN" sz="2400" b="1" baseline="-25000" dirty="0" err="1">
                <a:solidFill>
                  <a:srgbClr val="00B050"/>
                </a:solidFill>
              </a:rPr>
              <a:t>w</a:t>
            </a:r>
            <a:r>
              <a:rPr lang="en-IN" sz="2400" b="1" dirty="0">
                <a:solidFill>
                  <a:srgbClr val="00B050"/>
                </a:solidFill>
              </a:rPr>
              <a:t>.</a:t>
            </a:r>
          </a:p>
          <a:p>
            <a:r>
              <a:rPr lang="en-IN" sz="2400" b="1" dirty="0" err="1"/>
              <a:t>I</a:t>
            </a:r>
            <a:r>
              <a:rPr lang="en-IN" sz="2400" b="1" baseline="-25000" dirty="0" err="1"/>
              <a:t>wn</a:t>
            </a:r>
            <a:r>
              <a:rPr lang="en-IN" sz="2400" b="1" dirty="0"/>
              <a:t> is the </a:t>
            </a:r>
            <a:r>
              <a:rPr lang="en-IN" sz="2400" b="1" dirty="0" err="1"/>
              <a:t>rms</a:t>
            </a:r>
            <a:r>
              <a:rPr lang="en-IN" sz="2400" b="1" dirty="0"/>
              <a:t> value of the nth-order harmonic current in </a:t>
            </a:r>
            <a:r>
              <a:rPr lang="en-IN" sz="2400" b="1" dirty="0" err="1"/>
              <a:t>i</a:t>
            </a:r>
            <a:r>
              <a:rPr lang="en-IN" sz="2400" b="1" baseline="-25000" dirty="0" err="1"/>
              <a:t>w</a:t>
            </a:r>
            <a:r>
              <a:rPr lang="en-IN" sz="2400" b="1" dirty="0"/>
              <a:t> 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I</a:t>
            </a:r>
            <a:r>
              <a:rPr lang="en-IN" sz="2400" b="1" baseline="-25000" dirty="0">
                <a:solidFill>
                  <a:srgbClr val="0070C0"/>
                </a:solidFill>
              </a:rPr>
              <a:t>w1max </a:t>
            </a:r>
            <a:r>
              <a:rPr lang="en-IN" sz="2400" b="1" dirty="0">
                <a:solidFill>
                  <a:srgbClr val="0070C0"/>
                </a:solidFill>
              </a:rPr>
              <a:t>is the maximum of </a:t>
            </a:r>
            <a:r>
              <a:rPr lang="en-IN" sz="2400" b="1" dirty="0" err="1">
                <a:solidFill>
                  <a:srgbClr val="0070C0"/>
                </a:solidFill>
              </a:rPr>
              <a:t>rms</a:t>
            </a:r>
            <a:r>
              <a:rPr lang="en-IN" sz="2400" b="1" dirty="0">
                <a:solidFill>
                  <a:srgbClr val="0070C0"/>
                </a:solidFill>
              </a:rPr>
              <a:t> values of fundamental-frequency current</a:t>
            </a:r>
          </a:p>
          <a:p>
            <a:r>
              <a:rPr lang="en-IN" sz="2400" b="1" dirty="0">
                <a:solidFill>
                  <a:srgbClr val="C00000"/>
                </a:solidFill>
              </a:rPr>
              <a:t>The PWM current </a:t>
            </a:r>
            <a:r>
              <a:rPr lang="en-IN" sz="2400" b="1" dirty="0" err="1">
                <a:solidFill>
                  <a:srgbClr val="C00000"/>
                </a:solidFill>
              </a:rPr>
              <a:t>i</a:t>
            </a:r>
            <a:r>
              <a:rPr lang="en-IN" sz="2400" b="1" baseline="-25000" dirty="0" err="1">
                <a:solidFill>
                  <a:srgbClr val="C00000"/>
                </a:solidFill>
              </a:rPr>
              <a:t>w</a:t>
            </a:r>
            <a:r>
              <a:rPr lang="en-IN" sz="2400" b="1" dirty="0">
                <a:solidFill>
                  <a:srgbClr val="C00000"/>
                </a:solidFill>
              </a:rPr>
              <a:t> does not contain any even-order harmonics since its waveform is of half-wave symmetry. </a:t>
            </a: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28190" y="381000"/>
            <a:ext cx="421580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6400800" y="304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N</a:t>
            </a:r>
            <a:r>
              <a:rPr lang="en-IN" b="1" baseline="-25000" dirty="0" err="1">
                <a:solidFill>
                  <a:srgbClr val="C00000"/>
                </a:solidFill>
              </a:rPr>
              <a:t>p</a:t>
            </a:r>
            <a:r>
              <a:rPr lang="en-IN" b="1" dirty="0">
                <a:solidFill>
                  <a:srgbClr val="C00000"/>
                </a:solidFill>
              </a:rPr>
              <a:t> = 13 and m</a:t>
            </a:r>
            <a:r>
              <a:rPr lang="en-IN" b="1" baseline="-25000" dirty="0">
                <a:solidFill>
                  <a:srgbClr val="C00000"/>
                </a:solidFill>
              </a:rPr>
              <a:t>a</a:t>
            </a:r>
            <a:r>
              <a:rPr lang="en-IN" b="1" dirty="0">
                <a:solidFill>
                  <a:srgbClr val="C00000"/>
                </a:solidFill>
              </a:rPr>
              <a:t> = 0.85.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3886200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solidFill>
                  <a:srgbClr val="00B050"/>
                </a:solidFill>
              </a:rPr>
              <a:t>The TPWM scheme produces two pairs of dominant harmonics at 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n = 3(</a:t>
            </a:r>
            <a:r>
              <a:rPr lang="en-IN" sz="2000" b="1" dirty="0" err="1">
                <a:solidFill>
                  <a:srgbClr val="0070C0"/>
                </a:solidFill>
              </a:rPr>
              <a:t>Np</a:t>
            </a:r>
            <a:r>
              <a:rPr lang="en-IN" sz="2000" b="1" dirty="0">
                <a:solidFill>
                  <a:srgbClr val="0070C0"/>
                </a:solidFill>
              </a:rPr>
              <a:t> – 1) ± 1 and 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n = 3(</a:t>
            </a:r>
            <a:r>
              <a:rPr lang="en-IN" sz="2000" b="1" dirty="0" err="1">
                <a:solidFill>
                  <a:srgbClr val="0070C0"/>
                </a:solidFill>
              </a:rPr>
              <a:t>Np</a:t>
            </a:r>
            <a:r>
              <a:rPr lang="en-IN" sz="2000" b="1" dirty="0">
                <a:solidFill>
                  <a:srgbClr val="0070C0"/>
                </a:solidFill>
              </a:rPr>
              <a:t> – 1) ± 5, </a:t>
            </a:r>
            <a:endParaRPr lang="en-IN" sz="20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52096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solidFill>
                  <a:srgbClr val="7030A0"/>
                </a:solidFill>
              </a:rPr>
              <a:t>which are the 31st, 35th, 37th, and 41st for </a:t>
            </a:r>
            <a:r>
              <a:rPr lang="en-IN" sz="2000" b="1" dirty="0" err="1">
                <a:solidFill>
                  <a:srgbClr val="7030A0"/>
                </a:solidFill>
              </a:rPr>
              <a:t>N</a:t>
            </a:r>
            <a:r>
              <a:rPr lang="en-IN" sz="2000" b="1" baseline="-25000" dirty="0" err="1">
                <a:solidFill>
                  <a:srgbClr val="7030A0"/>
                </a:solidFill>
              </a:rPr>
              <a:t>p</a:t>
            </a:r>
            <a:r>
              <a:rPr lang="en-IN" sz="2000" b="1" dirty="0">
                <a:solidFill>
                  <a:srgbClr val="7030A0"/>
                </a:solidFill>
              </a:rPr>
              <a:t>=13</a:t>
            </a:r>
            <a:r>
              <a:rPr lang="en-IN" sz="20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41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rgbClr val="C00000"/>
                </a:solidFill>
              </a:rPr>
              <a:t>Selective Harmonic Elimination PWM</a:t>
            </a:r>
            <a:endParaRPr lang="en-IN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0" y="990600"/>
            <a:ext cx="8458200" cy="55626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To eliminate a number of low-order unwanted harmonics in the inverter PWM current </a:t>
            </a:r>
            <a:r>
              <a:rPr lang="en-IN" b="1" i="1" dirty="0" err="1">
                <a:solidFill>
                  <a:srgbClr val="00B050"/>
                </a:solidFill>
              </a:rPr>
              <a:t>i</a:t>
            </a:r>
            <a:r>
              <a:rPr lang="en-IN" b="1" i="1" baseline="-25000" dirty="0" err="1">
                <a:solidFill>
                  <a:srgbClr val="00B050"/>
                </a:solidFill>
              </a:rPr>
              <a:t>w</a:t>
            </a:r>
            <a:r>
              <a:rPr lang="en-IN" b="1" i="1" dirty="0">
                <a:solidFill>
                  <a:srgbClr val="00B050"/>
                </a:solidFill>
              </a:rPr>
              <a:t>. </a:t>
            </a:r>
          </a:p>
          <a:p>
            <a:endParaRPr lang="en-IN" b="1" i="1" dirty="0">
              <a:solidFill>
                <a:srgbClr val="00B05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The switching angles are pre-calculated and then imported into a digital controller for implementation. </a:t>
            </a:r>
          </a:p>
          <a:p>
            <a:endParaRPr lang="en-IN" b="1" dirty="0">
              <a:solidFill>
                <a:srgbClr val="0070C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914400"/>
            <a:ext cx="4346575" cy="57150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4" name="Group 9"/>
          <p:cNvGrpSpPr/>
          <p:nvPr/>
        </p:nvGrpSpPr>
        <p:grpSpPr>
          <a:xfrm>
            <a:off x="304800" y="3505200"/>
            <a:ext cx="8534400" cy="2971800"/>
            <a:chOff x="4267200" y="1143000"/>
            <a:chExt cx="4876800" cy="3733800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67200" y="1143000"/>
              <a:ext cx="4876800" cy="373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5029200" y="4343400"/>
              <a:ext cx="3581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64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839200" cy="67056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Two types of CSI are commonly used in the MV drive:</a:t>
            </a:r>
          </a:p>
          <a:p>
            <a:r>
              <a:rPr lang="en-IN" b="1" dirty="0">
                <a:solidFill>
                  <a:srgbClr val="00B050"/>
                </a:solidFill>
              </a:rPr>
              <a:t>         1. load-commutated inverter (LCI).</a:t>
            </a:r>
          </a:p>
          <a:p>
            <a:r>
              <a:rPr lang="en-IN" b="1" dirty="0">
                <a:solidFill>
                  <a:srgbClr val="00B050"/>
                </a:solidFill>
              </a:rPr>
              <a:t>         2. PWM inverters</a:t>
            </a:r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LCI employs </a:t>
            </a:r>
            <a:r>
              <a:rPr lang="en-IN" b="1" dirty="0" err="1">
                <a:solidFill>
                  <a:srgbClr val="0070C0"/>
                </a:solidFill>
              </a:rPr>
              <a:t>thyristors</a:t>
            </a:r>
            <a:r>
              <a:rPr lang="en-IN" b="1" dirty="0">
                <a:solidFill>
                  <a:srgbClr val="0070C0"/>
                </a:solidFill>
              </a:rPr>
              <a:t> whose commutation is achieved by additional commutating circuits.  </a:t>
            </a:r>
          </a:p>
          <a:p>
            <a:r>
              <a:rPr lang="en-IN" b="1" dirty="0">
                <a:solidFill>
                  <a:srgbClr val="7030A0"/>
                </a:solidFill>
              </a:rPr>
              <a:t>suitable for very large synchronous motor drives with a power rating up to 100 MW. </a:t>
            </a:r>
            <a:r>
              <a:rPr lang="en-IN" b="1" dirty="0">
                <a:solidFill>
                  <a:srgbClr val="0070C0"/>
                </a:solidFill>
              </a:rPr>
              <a:t> </a:t>
            </a:r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dirty="0"/>
              <a:t> </a:t>
            </a:r>
            <a:r>
              <a:rPr lang="en-IN" b="1" dirty="0">
                <a:solidFill>
                  <a:srgbClr val="00B050"/>
                </a:solidFill>
              </a:rPr>
              <a:t>The PWM inverter uses switching devices with self-extinguishable capability. </a:t>
            </a:r>
          </a:p>
        </p:txBody>
      </p:sp>
    </p:spTree>
    <p:extLst>
      <p:ext uri="{BB962C8B-B14F-4D97-AF65-F5344CB8AC3E}">
        <p14:creationId xmlns:p14="http://schemas.microsoft.com/office/powerpoint/2010/main" val="98574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400800"/>
          </a:xfrm>
        </p:spPr>
        <p:txBody>
          <a:bodyPr>
            <a:normAutofit fontScale="70000" lnSpcReduction="20000"/>
          </a:bodyPr>
          <a:lstStyle/>
          <a:p>
            <a:endParaRPr lang="en-IN" dirty="0"/>
          </a:p>
          <a:p>
            <a:endParaRPr lang="en-IN" sz="4400" b="1" dirty="0"/>
          </a:p>
          <a:p>
            <a:endParaRPr lang="en-IN" sz="4400" b="1" dirty="0"/>
          </a:p>
          <a:p>
            <a:endParaRPr lang="en-IN" sz="4000" b="1" dirty="0">
              <a:solidFill>
                <a:srgbClr val="00B050"/>
              </a:solidFill>
            </a:endParaRPr>
          </a:p>
          <a:p>
            <a:endParaRPr lang="en-IN" sz="4000" b="1" dirty="0">
              <a:solidFill>
                <a:srgbClr val="00B050"/>
              </a:solidFill>
            </a:endParaRPr>
          </a:p>
          <a:p>
            <a:r>
              <a:rPr lang="en-IN" sz="4000" b="1" dirty="0">
                <a:solidFill>
                  <a:srgbClr val="00B050"/>
                </a:solidFill>
              </a:rPr>
              <a:t>The inverter PWM current </a:t>
            </a:r>
            <a:r>
              <a:rPr lang="en-IN" sz="4000" b="1" i="1" dirty="0" err="1">
                <a:solidFill>
                  <a:srgbClr val="00B050"/>
                </a:solidFill>
              </a:rPr>
              <a:t>i</a:t>
            </a:r>
            <a:r>
              <a:rPr lang="en-IN" sz="4000" b="1" i="1" baseline="-25000" dirty="0" err="1">
                <a:solidFill>
                  <a:srgbClr val="00B050"/>
                </a:solidFill>
              </a:rPr>
              <a:t>w</a:t>
            </a:r>
            <a:r>
              <a:rPr lang="en-IN" sz="4000" b="1" i="1" dirty="0">
                <a:solidFill>
                  <a:srgbClr val="00B050"/>
                </a:solidFill>
              </a:rPr>
              <a:t> can be expressed as</a:t>
            </a:r>
          </a:p>
          <a:p>
            <a:endParaRPr lang="en-IN" i="1" dirty="0"/>
          </a:p>
          <a:p>
            <a:endParaRPr lang="en-IN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r>
              <a:rPr lang="en-IN" sz="5100" b="1" dirty="0"/>
              <a:t>To eliminate k harmonics, k equations can be made by setting a</a:t>
            </a:r>
            <a:r>
              <a:rPr lang="en-IN" sz="5100" b="1" baseline="-25000" dirty="0"/>
              <a:t>n</a:t>
            </a:r>
            <a:r>
              <a:rPr lang="en-IN" sz="5100" b="1" dirty="0"/>
              <a:t> = 0,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124200" y="2895600"/>
          <a:ext cx="3124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431640" progId="Equation.3">
                  <p:embed/>
                </p:oleObj>
              </mc:Choice>
              <mc:Fallback>
                <p:oleObj name="Equation" r:id="rId2" imgW="1409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31242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971800" y="4114800"/>
          <a:ext cx="449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600" imgH="482400" progId="Equation.3">
                  <p:embed/>
                </p:oleObj>
              </mc:Choice>
              <mc:Fallback>
                <p:oleObj name="Equation" r:id="rId4" imgW="1866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14800"/>
                        <a:ext cx="449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9"/>
          <p:cNvGrpSpPr/>
          <p:nvPr/>
        </p:nvGrpSpPr>
        <p:grpSpPr>
          <a:xfrm>
            <a:off x="0" y="304800"/>
            <a:ext cx="8534400" cy="2209800"/>
            <a:chOff x="4267200" y="1143000"/>
            <a:chExt cx="4876800" cy="373380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67200" y="1143000"/>
              <a:ext cx="4876800" cy="373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5029200" y="4343400"/>
              <a:ext cx="3581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1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534400" cy="6553200"/>
          </a:xfrm>
        </p:spPr>
        <p:txBody>
          <a:bodyPr>
            <a:normAutofit lnSpcReduction="10000"/>
          </a:bodyPr>
          <a:lstStyle/>
          <a:p>
            <a:r>
              <a:rPr lang="en-IN" b="1" u="sng" dirty="0">
                <a:solidFill>
                  <a:srgbClr val="00B050"/>
                </a:solidFill>
              </a:rPr>
              <a:t>Load Commutated Inverter (LCI)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Single Phase CSI with Ideal Switches</a:t>
            </a:r>
          </a:p>
          <a:p>
            <a:endParaRPr lang="en-US" b="1" u="sng" dirty="0">
              <a:solidFill>
                <a:srgbClr val="FF0000"/>
              </a:solidFill>
            </a:endParaRPr>
          </a:p>
          <a:p>
            <a:endParaRPr lang="en-US" b="1" u="sng" dirty="0">
              <a:solidFill>
                <a:srgbClr val="FF0000"/>
              </a:solidFill>
            </a:endParaRPr>
          </a:p>
          <a:p>
            <a:endParaRPr lang="en-US" b="1" u="sng" dirty="0">
              <a:solidFill>
                <a:srgbClr val="FF0000"/>
              </a:solidFill>
            </a:endParaRPr>
          </a:p>
          <a:p>
            <a:endParaRPr lang="en-US" b="1" u="sng" dirty="0">
              <a:solidFill>
                <a:srgbClr val="FF0000"/>
              </a:solidFill>
            </a:endParaRPr>
          </a:p>
          <a:p>
            <a:endParaRPr lang="en-US" b="1" u="sng" dirty="0">
              <a:solidFill>
                <a:srgbClr val="FF0000"/>
              </a:solidFill>
            </a:endParaRPr>
          </a:p>
          <a:p>
            <a:endParaRPr lang="en-US" b="1" u="sng" dirty="0">
              <a:solidFill>
                <a:srgbClr val="FF0000"/>
              </a:solidFill>
            </a:endParaRPr>
          </a:p>
          <a:p>
            <a:endParaRPr lang="en-US" b="1" u="sng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Load current has definite shape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Load voltage waveform depends on the nature of 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49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616000"/>
              </p:ext>
            </p:extLst>
          </p:nvPr>
        </p:nvGraphicFramePr>
        <p:xfrm>
          <a:off x="5410200" y="2286000"/>
          <a:ext cx="34290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79321" imgH="1769134" progId="">
                  <p:embed/>
                </p:oleObj>
              </mc:Choice>
              <mc:Fallback>
                <p:oleObj name="Visio" r:id="rId2" imgW="1979321" imgH="1769134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86000"/>
                        <a:ext cx="3429000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16696"/>
              </p:ext>
            </p:extLst>
          </p:nvPr>
        </p:nvGraphicFramePr>
        <p:xfrm>
          <a:off x="685800" y="1676400"/>
          <a:ext cx="39624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78717" imgH="2116342" progId="">
                  <p:embed/>
                </p:oleObj>
              </mc:Choice>
              <mc:Fallback>
                <p:oleObj name="Visio" r:id="rId4" imgW="2278717" imgH="2116342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3962400" cy="373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8991600" cy="589756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Three Phase CSI with Ideal Switches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064968"/>
              </p:ext>
            </p:extLst>
          </p:nvPr>
        </p:nvGraphicFramePr>
        <p:xfrm>
          <a:off x="304800" y="1143000"/>
          <a:ext cx="47244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29372" imgH="2101212" progId="">
                  <p:embed/>
                </p:oleObj>
              </mc:Choice>
              <mc:Fallback>
                <p:oleObj name="Visio" r:id="rId2" imgW="2629372" imgH="2101212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4724400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986093"/>
              </p:ext>
            </p:extLst>
          </p:nvPr>
        </p:nvGraphicFramePr>
        <p:xfrm>
          <a:off x="4953000" y="1752600"/>
          <a:ext cx="39624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032484" imgH="2232152" progId="Visio.Drawing.11">
                  <p:embed/>
                </p:oleObj>
              </mc:Choice>
              <mc:Fallback>
                <p:oleObj name="Visio" r:id="rId4" imgW="2032484" imgH="223215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3000" y="1752600"/>
                        <a:ext cx="396240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Single Phase Capacitor Commutated CSI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 fontScale="85000" lnSpcReduction="10000"/>
          </a:bodyPr>
          <a:lstStyle/>
          <a:p>
            <a:pPr lvl="2">
              <a:buNone/>
            </a:pPr>
            <a:r>
              <a:rPr lang="en-US" dirty="0"/>
              <a:t>                                                                                                              </a:t>
            </a:r>
          </a:p>
          <a:p>
            <a:pPr lvl="2">
              <a:buNone/>
            </a:pPr>
            <a:r>
              <a:rPr lang="en-US" dirty="0"/>
              <a:t>                        </a:t>
            </a:r>
            <a:r>
              <a:rPr lang="en-US" sz="3200" b="1" dirty="0">
                <a:solidFill>
                  <a:srgbClr val="00B050"/>
                </a:solidFill>
              </a:rPr>
              <a:t>Capacitor is used to commutate the devices.</a:t>
            </a:r>
          </a:p>
          <a:p>
            <a:pPr lvl="2">
              <a:buNone/>
            </a:pPr>
            <a:endParaRPr lang="en-US" sz="3200" b="1" dirty="0">
              <a:solidFill>
                <a:srgbClr val="00B050"/>
              </a:solidFill>
            </a:endParaRPr>
          </a:p>
          <a:p>
            <a:pPr lvl="2">
              <a:buNone/>
            </a:pPr>
            <a:r>
              <a:rPr lang="en-US" sz="3600" b="1" dirty="0">
                <a:solidFill>
                  <a:srgbClr val="00B050"/>
                </a:solidFill>
              </a:rPr>
              <a:t>                                         </a:t>
            </a:r>
            <a:r>
              <a:rPr lang="en-US" sz="2600" b="1" dirty="0">
                <a:solidFill>
                  <a:srgbClr val="C00000"/>
                </a:solidFill>
              </a:rPr>
              <a:t>For t &lt; 0,   S</a:t>
            </a:r>
            <a:r>
              <a:rPr lang="en-US" sz="2600" b="1" baseline="-25000" dirty="0">
                <a:solidFill>
                  <a:srgbClr val="C00000"/>
                </a:solidFill>
              </a:rPr>
              <a:t>3</a:t>
            </a:r>
            <a:r>
              <a:rPr lang="en-US" sz="2600" b="1" dirty="0">
                <a:solidFill>
                  <a:srgbClr val="C00000"/>
                </a:solidFill>
              </a:rPr>
              <a:t> &amp; S</a:t>
            </a:r>
            <a:r>
              <a:rPr lang="en-US" sz="2600" b="1" baseline="-25000" dirty="0">
                <a:solidFill>
                  <a:srgbClr val="C00000"/>
                </a:solidFill>
              </a:rPr>
              <a:t>4</a:t>
            </a:r>
            <a:r>
              <a:rPr lang="en-US" sz="2600" b="1" dirty="0">
                <a:solidFill>
                  <a:srgbClr val="C00000"/>
                </a:solidFill>
              </a:rPr>
              <a:t> were conducting.</a:t>
            </a:r>
          </a:p>
          <a:p>
            <a:pPr lvl="2">
              <a:buNone/>
            </a:pPr>
            <a:endParaRPr lang="en-US" sz="3600" b="1" dirty="0">
              <a:solidFill>
                <a:srgbClr val="C00000"/>
              </a:solidFill>
            </a:endParaRPr>
          </a:p>
          <a:p>
            <a:pPr lvl="2">
              <a:buNone/>
            </a:pPr>
            <a:r>
              <a:rPr lang="en-US" sz="3600" b="1" dirty="0">
                <a:solidFill>
                  <a:srgbClr val="C00000"/>
                </a:solidFill>
              </a:rPr>
              <a:t>                                                 </a:t>
            </a:r>
            <a:r>
              <a:rPr lang="en-US" sz="3600" b="1" dirty="0" err="1">
                <a:solidFill>
                  <a:srgbClr val="00B0F0"/>
                </a:solidFill>
              </a:rPr>
              <a:t>i</a:t>
            </a:r>
            <a:r>
              <a:rPr lang="en-US" sz="3600" b="1" baseline="-25000" dirty="0" err="1">
                <a:solidFill>
                  <a:srgbClr val="00B0F0"/>
                </a:solidFill>
              </a:rPr>
              <a:t>o</a:t>
            </a:r>
            <a:r>
              <a:rPr lang="en-US" sz="3600" b="1" dirty="0">
                <a:solidFill>
                  <a:srgbClr val="00B0F0"/>
                </a:solidFill>
              </a:rPr>
              <a:t>  was negative</a:t>
            </a:r>
          </a:p>
          <a:p>
            <a:pPr lvl="2">
              <a:buNone/>
            </a:pPr>
            <a:r>
              <a:rPr lang="en-US" sz="3600" b="1" dirty="0">
                <a:solidFill>
                  <a:srgbClr val="C00000"/>
                </a:solidFill>
              </a:rPr>
              <a:t>                                                                                       </a:t>
            </a:r>
          </a:p>
          <a:p>
            <a:pPr lvl="2">
              <a:buNone/>
            </a:pPr>
            <a:r>
              <a:rPr lang="en-US" sz="3600" b="1" dirty="0">
                <a:solidFill>
                  <a:srgbClr val="C00000"/>
                </a:solidFill>
              </a:rPr>
              <a:t>                                              </a:t>
            </a:r>
            <a:r>
              <a:rPr lang="en-US" sz="3600" b="1" dirty="0" err="1">
                <a:solidFill>
                  <a:srgbClr val="7030A0"/>
                </a:solidFill>
              </a:rPr>
              <a:t>v</a:t>
            </a:r>
            <a:r>
              <a:rPr lang="en-US" sz="3600" b="1" baseline="-25000" dirty="0" err="1">
                <a:solidFill>
                  <a:srgbClr val="7030A0"/>
                </a:solidFill>
              </a:rPr>
              <a:t>c</a:t>
            </a:r>
            <a:r>
              <a:rPr lang="en-US" sz="3600" b="1" baseline="-25000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= -v</a:t>
            </a:r>
            <a:r>
              <a:rPr lang="en-US" sz="3600" b="1" baseline="-25000" dirty="0">
                <a:solidFill>
                  <a:srgbClr val="7030A0"/>
                </a:solidFill>
              </a:rPr>
              <a:t>1</a:t>
            </a:r>
          </a:p>
          <a:p>
            <a:pPr lvl="2">
              <a:buNone/>
            </a:pPr>
            <a:r>
              <a:rPr lang="en-US" sz="3600" b="1" dirty="0">
                <a:solidFill>
                  <a:srgbClr val="C00000"/>
                </a:solidFill>
              </a:rPr>
              <a:t>                                                                        </a:t>
            </a:r>
          </a:p>
          <a:p>
            <a:pPr lvl="2">
              <a:buNone/>
            </a:pPr>
            <a:r>
              <a:rPr lang="en-US" sz="3600" b="1" dirty="0">
                <a:solidFill>
                  <a:srgbClr val="C00000"/>
                </a:solidFill>
              </a:rPr>
              <a:t>                                  </a:t>
            </a:r>
          </a:p>
          <a:p>
            <a:pPr lvl="2">
              <a:buNone/>
            </a:pPr>
            <a:r>
              <a:rPr lang="en-US" sz="3600" b="1" dirty="0">
                <a:solidFill>
                  <a:srgbClr val="C00000"/>
                </a:solidFill>
              </a:rPr>
              <a:t>                               At t = 0,    S</a:t>
            </a:r>
            <a:r>
              <a:rPr lang="en-US" sz="3600" b="1" baseline="-25000" dirty="0">
                <a:solidFill>
                  <a:srgbClr val="C00000"/>
                </a:solidFill>
              </a:rPr>
              <a:t>1 </a:t>
            </a:r>
            <a:r>
              <a:rPr lang="en-US" sz="3600" b="1" dirty="0">
                <a:solidFill>
                  <a:srgbClr val="C00000"/>
                </a:solidFill>
              </a:rPr>
              <a:t>&amp; S</a:t>
            </a:r>
            <a:r>
              <a:rPr lang="en-US" sz="3600" b="1" baseline="-25000" dirty="0">
                <a:solidFill>
                  <a:srgbClr val="C00000"/>
                </a:solidFill>
              </a:rPr>
              <a:t>2 </a:t>
            </a:r>
            <a:r>
              <a:rPr lang="en-US" sz="3600" b="1" dirty="0">
                <a:solidFill>
                  <a:srgbClr val="C00000"/>
                </a:solidFill>
              </a:rPr>
              <a:t>are turned on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298312"/>
              </p:ext>
            </p:extLst>
          </p:nvPr>
        </p:nvGraphicFramePr>
        <p:xfrm>
          <a:off x="228600" y="1524000"/>
          <a:ext cx="41910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42515" imgH="2101088" progId="Visio.Drawing.11">
                  <p:embed/>
                </p:oleObj>
              </mc:Choice>
              <mc:Fallback>
                <p:oleObj name="Visio" r:id="rId2" imgW="2342515" imgH="210108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" y="1524000"/>
                        <a:ext cx="41910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915400" cy="62484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0  &lt;  t  &lt;  T/2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S</a:t>
            </a:r>
            <a:r>
              <a:rPr lang="en-US" sz="2800" b="1" baseline="-25000" dirty="0">
                <a:solidFill>
                  <a:srgbClr val="7030A0"/>
                </a:solidFill>
              </a:rPr>
              <a:t>1 </a:t>
            </a:r>
            <a:r>
              <a:rPr lang="en-US" sz="2800" b="1" dirty="0">
                <a:solidFill>
                  <a:srgbClr val="7030A0"/>
                </a:solidFill>
              </a:rPr>
              <a:t>&amp; S</a:t>
            </a:r>
            <a:r>
              <a:rPr lang="en-US" sz="2800" b="1" baseline="-25000" dirty="0">
                <a:solidFill>
                  <a:srgbClr val="7030A0"/>
                </a:solidFill>
              </a:rPr>
              <a:t>2 </a:t>
            </a:r>
            <a:r>
              <a:rPr lang="en-US" sz="2800" b="1" dirty="0">
                <a:solidFill>
                  <a:srgbClr val="7030A0"/>
                </a:solidFill>
              </a:rPr>
              <a:t>are on</a:t>
            </a:r>
          </a:p>
          <a:p>
            <a:r>
              <a:rPr lang="en-US" sz="2800" b="1" dirty="0" err="1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>
                <a:solidFill>
                  <a:srgbClr val="00B050"/>
                </a:solidFill>
              </a:rPr>
              <a:t>c</a:t>
            </a:r>
            <a:r>
              <a:rPr lang="en-US" sz="2800" b="1" baseline="-25000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increases from -v</a:t>
            </a:r>
            <a:r>
              <a:rPr lang="en-US" sz="2800" b="1" baseline="-25000" dirty="0">
                <a:solidFill>
                  <a:srgbClr val="00B050"/>
                </a:solidFill>
              </a:rPr>
              <a:t>1</a:t>
            </a:r>
            <a:r>
              <a:rPr lang="en-US" sz="2800" b="1" dirty="0">
                <a:solidFill>
                  <a:srgbClr val="00B050"/>
                </a:solidFill>
              </a:rPr>
              <a:t> to +v</a:t>
            </a:r>
            <a:r>
              <a:rPr lang="en-US" sz="2800" b="1" baseline="-25000" dirty="0">
                <a:solidFill>
                  <a:srgbClr val="00B050"/>
                </a:solidFill>
              </a:rPr>
              <a:t>1</a:t>
            </a:r>
            <a:r>
              <a:rPr lang="en-US" sz="2800" b="1" dirty="0">
                <a:solidFill>
                  <a:srgbClr val="00B050"/>
                </a:solidFill>
              </a:rPr>
              <a:t>.</a:t>
            </a:r>
          </a:p>
          <a:p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sz="28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 err="1">
                <a:solidFill>
                  <a:srgbClr val="0070C0"/>
                </a:solidFill>
              </a:rPr>
              <a:t>i</a:t>
            </a:r>
            <a:r>
              <a:rPr lang="en-US" sz="2800" b="1" baseline="-25000" dirty="0" err="1">
                <a:solidFill>
                  <a:srgbClr val="0070C0"/>
                </a:solidFill>
              </a:rPr>
              <a:t>o</a:t>
            </a:r>
            <a:r>
              <a:rPr lang="en-US" sz="2800" b="1" baseline="-25000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= </a:t>
            </a:r>
            <a:r>
              <a:rPr lang="en-US" sz="2800" b="1" dirty="0" err="1">
                <a:solidFill>
                  <a:srgbClr val="0070C0"/>
                </a:solidFill>
              </a:rPr>
              <a:t>v</a:t>
            </a:r>
            <a:r>
              <a:rPr lang="en-US" sz="2800" b="1" baseline="-25000" dirty="0" err="1">
                <a:solidFill>
                  <a:srgbClr val="0070C0"/>
                </a:solidFill>
              </a:rPr>
              <a:t>c</a:t>
            </a:r>
            <a:r>
              <a:rPr lang="en-US" sz="2800" b="1" dirty="0">
                <a:solidFill>
                  <a:srgbClr val="0070C0"/>
                </a:solidFill>
              </a:rPr>
              <a:t>/R,       </a:t>
            </a:r>
            <a:r>
              <a:rPr lang="en-US" sz="2800" b="1" dirty="0" err="1">
                <a:solidFill>
                  <a:srgbClr val="0070C0"/>
                </a:solidFill>
              </a:rPr>
              <a:t>i</a:t>
            </a:r>
            <a:r>
              <a:rPr lang="en-US" sz="2800" b="1" baseline="-25000" dirty="0" err="1">
                <a:solidFill>
                  <a:srgbClr val="0070C0"/>
                </a:solidFill>
              </a:rPr>
              <a:t>ac</a:t>
            </a:r>
            <a:r>
              <a:rPr lang="en-US" sz="2800" b="1" dirty="0">
                <a:solidFill>
                  <a:srgbClr val="0070C0"/>
                </a:solidFill>
              </a:rPr>
              <a:t> = </a:t>
            </a:r>
            <a:r>
              <a:rPr lang="en-US" sz="2800" b="1" dirty="0" err="1">
                <a:solidFill>
                  <a:srgbClr val="0070C0"/>
                </a:solidFill>
              </a:rPr>
              <a:t>I</a:t>
            </a:r>
            <a:r>
              <a:rPr lang="en-US" sz="2800" b="1" baseline="-25000" dirty="0" err="1">
                <a:solidFill>
                  <a:srgbClr val="0070C0"/>
                </a:solidFill>
              </a:rPr>
              <a:t>dc</a:t>
            </a:r>
            <a:endParaRPr lang="en-US" sz="2800" b="1" baseline="-25000" dirty="0">
              <a:solidFill>
                <a:srgbClr val="0070C0"/>
              </a:solidFill>
            </a:endParaRPr>
          </a:p>
          <a:p>
            <a:r>
              <a:rPr lang="en-US" sz="2800" b="1" dirty="0">
                <a:solidFill>
                  <a:srgbClr val="0070C0"/>
                </a:solidFill>
              </a:rPr>
              <a:t>v</a:t>
            </a:r>
            <a:r>
              <a:rPr lang="en-US" sz="2800" b="1" baseline="-25000" dirty="0">
                <a:solidFill>
                  <a:srgbClr val="0070C0"/>
                </a:solidFill>
              </a:rPr>
              <a:t>in</a:t>
            </a:r>
            <a:r>
              <a:rPr lang="en-US" sz="2800" b="1" dirty="0">
                <a:solidFill>
                  <a:srgbClr val="0070C0"/>
                </a:solidFill>
              </a:rPr>
              <a:t> = </a:t>
            </a:r>
            <a:r>
              <a:rPr lang="en-US" sz="2800" b="1" dirty="0" err="1">
                <a:solidFill>
                  <a:srgbClr val="0070C0"/>
                </a:solidFill>
              </a:rPr>
              <a:t>v</a:t>
            </a:r>
            <a:r>
              <a:rPr lang="en-US" sz="2800" b="1" baseline="-25000" dirty="0" err="1">
                <a:solidFill>
                  <a:srgbClr val="0070C0"/>
                </a:solidFill>
              </a:rPr>
              <a:t>c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>
                <a:solidFill>
                  <a:srgbClr val="00B050"/>
                </a:solidFill>
              </a:rPr>
              <a:t>c</a:t>
            </a:r>
            <a:r>
              <a:rPr lang="en-US" sz="2800" b="1" baseline="-25000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= 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>
                <a:solidFill>
                  <a:srgbClr val="00B050"/>
                </a:solidFill>
              </a:rPr>
              <a:t>ac</a:t>
            </a:r>
            <a:r>
              <a:rPr lang="en-US" sz="2800" b="1" baseline="-25000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- 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>
                <a:solidFill>
                  <a:srgbClr val="00B050"/>
                </a:solidFill>
              </a:rPr>
              <a:t>o</a:t>
            </a:r>
            <a:r>
              <a:rPr lang="en-US" sz="2800" b="1" dirty="0">
                <a:solidFill>
                  <a:srgbClr val="00B050"/>
                </a:solidFill>
              </a:rPr>
              <a:t>   = 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>
                <a:solidFill>
                  <a:srgbClr val="00B050"/>
                </a:solidFill>
              </a:rPr>
              <a:t>dc</a:t>
            </a:r>
            <a:r>
              <a:rPr lang="en-US" sz="2800" b="1" baseline="-25000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- 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>
                <a:solidFill>
                  <a:srgbClr val="00B050"/>
                </a:solidFill>
              </a:rPr>
              <a:t>o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baseline="-25000" dirty="0">
                <a:solidFill>
                  <a:schemeClr val="accent6">
                    <a:lumMod val="50000"/>
                  </a:schemeClr>
                </a:solidFill>
              </a:rPr>
              <a:t>S1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dc</a:t>
            </a:r>
            <a:r>
              <a:rPr lang="en-US" sz="2800" b="1" baseline="-25000" dirty="0">
                <a:solidFill>
                  <a:schemeClr val="accent6">
                    <a:lumMod val="50000"/>
                  </a:schemeClr>
                </a:solidFill>
              </a:rPr>
              <a:t>   = 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800" b="1" baseline="-25000" dirty="0">
                <a:solidFill>
                  <a:schemeClr val="accent6">
                    <a:lumMod val="50000"/>
                  </a:schemeClr>
                </a:solidFill>
              </a:rPr>
              <a:t>S2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v</a:t>
            </a:r>
            <a:r>
              <a:rPr lang="en-US" sz="2800" b="1" baseline="-25000" dirty="0">
                <a:solidFill>
                  <a:srgbClr val="00B050"/>
                </a:solidFill>
              </a:rPr>
              <a:t>S1 </a:t>
            </a:r>
            <a:r>
              <a:rPr lang="en-US" sz="2800" b="1" dirty="0">
                <a:solidFill>
                  <a:srgbClr val="00B050"/>
                </a:solidFill>
              </a:rPr>
              <a:t>= 0</a:t>
            </a:r>
            <a:r>
              <a:rPr lang="en-US" sz="2800" b="1" baseline="-25000" dirty="0">
                <a:solidFill>
                  <a:srgbClr val="00B050"/>
                </a:solidFill>
              </a:rPr>
              <a:t>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At t =T/2, S</a:t>
            </a:r>
            <a:r>
              <a:rPr lang="en-US" sz="2800" b="1" baseline="-25000" dirty="0">
                <a:solidFill>
                  <a:srgbClr val="C00000"/>
                </a:solidFill>
              </a:rPr>
              <a:t>3 </a:t>
            </a:r>
            <a:r>
              <a:rPr lang="en-US" sz="2800" b="1" dirty="0">
                <a:solidFill>
                  <a:srgbClr val="C00000"/>
                </a:solidFill>
              </a:rPr>
              <a:t>&amp; S</a:t>
            </a:r>
            <a:r>
              <a:rPr lang="en-US" sz="2800" b="1" baseline="-25000" dirty="0">
                <a:solidFill>
                  <a:srgbClr val="C00000"/>
                </a:solidFill>
              </a:rPr>
              <a:t>4 </a:t>
            </a:r>
            <a:r>
              <a:rPr lang="en-US" sz="2800" b="1" dirty="0">
                <a:solidFill>
                  <a:srgbClr val="C00000"/>
                </a:solidFill>
              </a:rPr>
              <a:t>are turned on.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S</a:t>
            </a:r>
            <a:r>
              <a:rPr lang="en-US" sz="2800" b="1" baseline="-25000" dirty="0">
                <a:solidFill>
                  <a:srgbClr val="00B050"/>
                </a:solidFill>
              </a:rPr>
              <a:t>1 </a:t>
            </a:r>
            <a:r>
              <a:rPr lang="en-US" sz="2800" b="1" dirty="0">
                <a:solidFill>
                  <a:srgbClr val="00B050"/>
                </a:solidFill>
              </a:rPr>
              <a:t>&amp; S</a:t>
            </a:r>
            <a:r>
              <a:rPr lang="en-US" sz="2800" b="1" baseline="-25000" dirty="0">
                <a:solidFill>
                  <a:srgbClr val="00B050"/>
                </a:solidFill>
              </a:rPr>
              <a:t>2 </a:t>
            </a:r>
            <a:r>
              <a:rPr lang="en-US" sz="2800" b="1" dirty="0">
                <a:solidFill>
                  <a:srgbClr val="00B050"/>
                </a:solidFill>
              </a:rPr>
              <a:t>are turned off due to </a:t>
            </a:r>
            <a:r>
              <a:rPr lang="en-US" sz="2800" b="1" dirty="0" err="1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>
                <a:solidFill>
                  <a:srgbClr val="00B050"/>
                </a:solidFill>
              </a:rPr>
              <a:t>c</a:t>
            </a:r>
            <a:r>
              <a:rPr lang="en-US" sz="2800" b="1" dirty="0">
                <a:solidFill>
                  <a:srgbClr val="00B050"/>
                </a:solidFill>
              </a:rPr>
              <a:t>.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b="1" baseline="-25000" dirty="0">
              <a:solidFill>
                <a:srgbClr val="00B050"/>
              </a:solidFill>
            </a:endParaRPr>
          </a:p>
          <a:p>
            <a:endParaRPr lang="en-US" b="1" baseline="-25000" dirty="0">
              <a:solidFill>
                <a:srgbClr val="0070C0"/>
              </a:solidFill>
            </a:endParaRPr>
          </a:p>
          <a:p>
            <a:endParaRPr lang="en-US" b="1" baseline="-25000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042219"/>
              </p:ext>
            </p:extLst>
          </p:nvPr>
        </p:nvGraphicFramePr>
        <p:xfrm>
          <a:off x="5029200" y="76200"/>
          <a:ext cx="40386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42515" imgH="2101088" progId="Visio.Drawing.11">
                  <p:embed/>
                </p:oleObj>
              </mc:Choice>
              <mc:Fallback>
                <p:oleObj name="Visio" r:id="rId2" imgW="2342515" imgH="210108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29200" y="76200"/>
                        <a:ext cx="4038600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12501</TotalTime>
  <Words>2710</Words>
  <Application>Microsoft Office PowerPoint</Application>
  <PresentationFormat>On-screen Show (4:3)</PresentationFormat>
  <Paragraphs>637</Paragraphs>
  <Slides>50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Times New Roman</vt:lpstr>
      <vt:lpstr>Office Theme</vt:lpstr>
      <vt:lpstr>Visio</vt:lpstr>
      <vt:lpstr>Equation</vt:lpstr>
      <vt:lpstr>PowerPoint Presentation</vt:lpstr>
      <vt:lpstr> CURRENT SOURCE INVERTERS (CSI)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Phase Capacitor Commutated CSI</vt:lpstr>
      <vt:lpstr>PowerPoint Presentation</vt:lpstr>
      <vt:lpstr>PowerPoint Presentation</vt:lpstr>
      <vt:lpstr>PowerPoint Presentation</vt:lpstr>
      <vt:lpstr>Time Domain Analysis</vt:lpstr>
      <vt:lpstr>PowerPoint Presentation</vt:lpstr>
      <vt:lpstr>Square wave mode</vt:lpstr>
      <vt:lpstr>PowerPoint Presentation</vt:lpstr>
      <vt:lpstr>Sine wave mode of output current</vt:lpstr>
      <vt:lpstr>PowerPoint Presentation</vt:lpstr>
      <vt:lpstr>Single Phase Load Commutated CSI with Purely inductive Load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Transition Diagram of 1Ф  CSI in  No-Overlap Region of Frequency</vt:lpstr>
      <vt:lpstr>PowerPoint Presentation</vt:lpstr>
      <vt:lpstr>PARTIAL OVERLAP FREQUENCY RANGE</vt:lpstr>
      <vt:lpstr>PowerPoint Presentation</vt:lpstr>
      <vt:lpstr>PowerPoint Presentation</vt:lpstr>
      <vt:lpstr>PowerPoint Presentation</vt:lpstr>
      <vt:lpstr>FULLY OVERLAP CONDITION</vt:lpstr>
      <vt:lpstr>PWM IN THREE PHASE  CURRENT SOURCE INVERTER</vt:lpstr>
      <vt:lpstr>PowerPoint Presentation</vt:lpstr>
      <vt:lpstr>PowerPoint Presentation</vt:lpstr>
      <vt:lpstr>PowerPoint Presentation</vt:lpstr>
      <vt:lpstr>SPACE VECTOR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Dwell Time Calculation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Selective Harmonic Elimination PWM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Uncontrolled Rectifiers</dc:title>
  <dc:creator>saly nit</dc:creator>
  <cp:lastModifiedBy>ANTU ROY</cp:lastModifiedBy>
  <cp:revision>698</cp:revision>
  <dcterms:created xsi:type="dcterms:W3CDTF">2006-08-16T00:00:00Z</dcterms:created>
  <dcterms:modified xsi:type="dcterms:W3CDTF">2024-03-05T04:39:52Z</dcterms:modified>
</cp:coreProperties>
</file>