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85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10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4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Relationship Id="rId22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5.bin"/><Relationship Id="rId21" Type="http://schemas.openxmlformats.org/officeDocument/2006/relationships/oleObject" Target="../embeddings/oleObject34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20" Type="http://schemas.openxmlformats.org/officeDocument/2006/relationships/image" Target="../media/image32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19" Type="http://schemas.openxmlformats.org/officeDocument/2006/relationships/oleObject" Target="../embeddings/oleObject33.bin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9.wmf"/><Relationship Id="rId22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Series Inverter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Commutating Elements L &amp; C are 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connected in series with load.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Load current flows continuously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through L &amp; C. 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Hence, this circuit is used in 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high frequency applications.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867400" y="1295400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Visio" r:id="rId3" imgW="3564467" imgH="3835400" progId="">
                  <p:embed/>
                </p:oleObj>
              </mc:Choice>
              <mc:Fallback>
                <p:oleObj name="Visio" r:id="rId3" imgW="3564467" imgH="38354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95400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84368" y="4293096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14400"/>
          </a:xfrm>
        </p:spPr>
        <p:txBody>
          <a:bodyPr/>
          <a:lstStyle/>
          <a:p>
            <a:r>
              <a:rPr lang="en-US" b="1" u="sng" dirty="0" smtClean="0">
                <a:solidFill>
                  <a:srgbClr val="C00000"/>
                </a:solidFill>
              </a:rPr>
              <a:t>Modified Series Inverter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 =  L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1</a:t>
            </a:r>
            <a:r>
              <a:rPr lang="en-US" b="1" dirty="0" smtClean="0">
                <a:solidFill>
                  <a:srgbClr val="0070C0"/>
                </a:solidFill>
              </a:rPr>
              <a:t>  =  C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L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 and  L</a:t>
            </a:r>
            <a:r>
              <a:rPr lang="en-US" b="1" baseline="-25000" dirty="0" smtClean="0">
                <a:solidFill>
                  <a:srgbClr val="00B050"/>
                </a:solidFill>
              </a:rPr>
              <a:t>2 </a:t>
            </a:r>
            <a:r>
              <a:rPr lang="en-US" b="1" dirty="0" smtClean="0">
                <a:solidFill>
                  <a:srgbClr val="00B050"/>
                </a:solidFill>
              </a:rPr>
              <a:t>are tightly coupled</a:t>
            </a:r>
          </a:p>
          <a:p>
            <a:r>
              <a:rPr lang="en-US" b="1" u="sng" dirty="0" smtClean="0">
                <a:solidFill>
                  <a:srgbClr val="C00000"/>
                </a:solidFill>
              </a:rPr>
              <a:t>For   t  = 0_ </a:t>
            </a:r>
            <a:r>
              <a:rPr lang="en-US" b="1" dirty="0" smtClean="0">
                <a:solidFill>
                  <a:srgbClr val="C00000"/>
                </a:solidFill>
              </a:rPr>
              <a:t>       </a:t>
            </a:r>
            <a:r>
              <a:rPr lang="en-US" b="1" u="sng" dirty="0" smtClean="0">
                <a:solidFill>
                  <a:srgbClr val="002060"/>
                </a:solidFill>
              </a:rPr>
              <a:t>T</a:t>
            </a:r>
            <a:r>
              <a:rPr lang="en-US" b="1" u="sng" baseline="-25000" dirty="0" smtClean="0">
                <a:solidFill>
                  <a:srgbClr val="002060"/>
                </a:solidFill>
              </a:rPr>
              <a:t>2    </a:t>
            </a:r>
            <a:r>
              <a:rPr lang="en-US" b="1" u="sng" dirty="0" smtClean="0">
                <a:solidFill>
                  <a:srgbClr val="002060"/>
                </a:solidFill>
              </a:rPr>
              <a:t>is on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v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baseline="-25000" dirty="0" smtClean="0">
                <a:solidFill>
                  <a:srgbClr val="00B050"/>
                </a:solidFill>
              </a:rPr>
              <a:t>c1  </a:t>
            </a:r>
            <a:r>
              <a:rPr lang="en-US" b="1" dirty="0" smtClean="0">
                <a:solidFill>
                  <a:srgbClr val="00B050"/>
                </a:solidFill>
              </a:rPr>
              <a:t>=  v</a:t>
            </a:r>
            <a:r>
              <a:rPr lang="en-US" b="1" baseline="-25000" dirty="0" smtClean="0">
                <a:solidFill>
                  <a:srgbClr val="00B050"/>
                </a:solidFill>
              </a:rPr>
              <a:t> c max</a:t>
            </a:r>
            <a:endParaRPr lang="en-US" b="1" u="sng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               v</a:t>
            </a:r>
            <a:r>
              <a:rPr lang="en-US" b="1" baseline="-25000" dirty="0" smtClean="0">
                <a:solidFill>
                  <a:srgbClr val="C00000"/>
                </a:solidFill>
              </a:rPr>
              <a:t> </a:t>
            </a:r>
            <a:r>
              <a:rPr lang="en-US" b="1" baseline="-25000" dirty="0" smtClean="0">
                <a:solidFill>
                  <a:srgbClr val="C00000"/>
                </a:solidFill>
              </a:rPr>
              <a:t>c2  </a:t>
            </a:r>
            <a:r>
              <a:rPr lang="en-US" b="1" dirty="0" smtClean="0">
                <a:solidFill>
                  <a:srgbClr val="C00000"/>
                </a:solidFill>
              </a:rPr>
              <a:t>= - v</a:t>
            </a:r>
            <a:r>
              <a:rPr lang="en-US" b="1" baseline="-25000" dirty="0" smtClean="0">
                <a:solidFill>
                  <a:srgbClr val="C00000"/>
                </a:solidFill>
              </a:rPr>
              <a:t> c min</a:t>
            </a:r>
            <a:endParaRPr lang="en-US" b="1" u="sng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           i</a:t>
            </a:r>
            <a:r>
              <a:rPr lang="en-US" b="1" baseline="-25000" dirty="0" smtClean="0">
                <a:solidFill>
                  <a:srgbClr val="0070C0"/>
                </a:solidFill>
              </a:rPr>
              <a:t>0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is negative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         v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baseline="-25000" dirty="0" smtClean="0">
                <a:solidFill>
                  <a:srgbClr val="00B050"/>
                </a:solidFill>
              </a:rPr>
              <a:t>0  </a:t>
            </a:r>
            <a:r>
              <a:rPr lang="en-US" b="1" dirty="0" smtClean="0">
                <a:solidFill>
                  <a:srgbClr val="00B050"/>
                </a:solidFill>
              </a:rPr>
              <a:t>= </a:t>
            </a: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baseline="-25000" dirty="0" smtClean="0">
                <a:solidFill>
                  <a:srgbClr val="00B050"/>
                </a:solidFill>
              </a:rPr>
              <a:t> </a:t>
            </a:r>
            <a:r>
              <a:rPr lang="en-US" b="1" baseline="-25000" dirty="0">
                <a:solidFill>
                  <a:srgbClr val="00B050"/>
                </a:solidFill>
              </a:rPr>
              <a:t>0 </a:t>
            </a:r>
            <a:r>
              <a:rPr lang="en-US" b="1" dirty="0">
                <a:solidFill>
                  <a:srgbClr val="00B050"/>
                </a:solidFill>
              </a:rPr>
              <a:t>× </a:t>
            </a:r>
            <a:r>
              <a:rPr lang="en-US" dirty="0">
                <a:solidFill>
                  <a:srgbClr val="00B050"/>
                </a:solidFill>
              </a:rPr>
              <a:t>R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endParaRPr lang="en-US" b="1" u="sng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          i</a:t>
            </a:r>
            <a:r>
              <a:rPr lang="en-US" b="1" baseline="-25000" dirty="0" smtClean="0">
                <a:solidFill>
                  <a:srgbClr val="0070C0"/>
                </a:solidFill>
              </a:rPr>
              <a:t>c1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is positive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              i</a:t>
            </a:r>
            <a:r>
              <a:rPr lang="en-US" b="1" baseline="-25000" dirty="0" smtClean="0">
                <a:solidFill>
                  <a:srgbClr val="C00000"/>
                </a:solidFill>
              </a:rPr>
              <a:t>c2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smtClean="0">
                <a:solidFill>
                  <a:srgbClr val="C00000"/>
                </a:solidFill>
              </a:rPr>
              <a:t>is negative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             i</a:t>
            </a:r>
            <a:r>
              <a:rPr lang="en-US" b="1" baseline="-25000" dirty="0" smtClean="0">
                <a:solidFill>
                  <a:srgbClr val="0070C0"/>
                </a:solidFill>
              </a:rPr>
              <a:t>s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is positive</a:t>
            </a:r>
          </a:p>
          <a:p>
            <a:endParaRPr lang="en-US" b="1" u="sng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baseline="30000" dirty="0" smtClean="0">
              <a:solidFill>
                <a:srgbClr val="00B050"/>
              </a:solidFill>
            </a:endParaRPr>
          </a:p>
          <a:p>
            <a:endParaRPr lang="en-US" b="1" baseline="30000" dirty="0" smtClean="0">
              <a:solidFill>
                <a:srgbClr val="00B050"/>
              </a:solidFill>
            </a:endParaRPr>
          </a:p>
          <a:p>
            <a:endParaRPr lang="en-US" b="1" baseline="30000" dirty="0" smtClean="0">
              <a:solidFill>
                <a:srgbClr val="00B050"/>
              </a:solidFill>
            </a:endParaRPr>
          </a:p>
          <a:p>
            <a:endParaRPr lang="en-US" b="1" baseline="30000" dirty="0" smtClean="0">
              <a:solidFill>
                <a:srgbClr val="00B050"/>
              </a:solidFill>
            </a:endParaRPr>
          </a:p>
          <a:p>
            <a:endParaRPr lang="en-US" b="1" baseline="30000" dirty="0" smtClean="0">
              <a:solidFill>
                <a:srgbClr val="00B050"/>
              </a:solidFill>
            </a:endParaRPr>
          </a:p>
          <a:p>
            <a:endParaRPr lang="en-US" b="1" baseline="30000" dirty="0" smtClean="0">
              <a:solidFill>
                <a:srgbClr val="00B050"/>
              </a:solidFill>
            </a:endParaRPr>
          </a:p>
          <a:p>
            <a:endParaRPr lang="en-US" b="1" baseline="-250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5562600" y="914400"/>
          <a:ext cx="3505200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Visio" r:id="rId3" imgW="2293215" imgH="2619169" progId="">
                  <p:embed/>
                </p:oleObj>
              </mc:Choice>
              <mc:Fallback>
                <p:oleObj name="Visio" r:id="rId3" imgW="2293215" imgH="261916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3505200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105400" y="533400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95800" y="6019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v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L2</a:t>
            </a:r>
            <a:r>
              <a:rPr lang="en-US" sz="2400" b="1" dirty="0" smtClean="0">
                <a:solidFill>
                  <a:srgbClr val="C00000"/>
                </a:solidFill>
              </a:rPr>
              <a:t> is negative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60198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L1</a:t>
            </a:r>
            <a:r>
              <a:rPr lang="en-US" sz="2400" b="1" dirty="0" smtClean="0">
                <a:solidFill>
                  <a:srgbClr val="00B050"/>
                </a:solidFill>
              </a:rPr>
              <a:t> is negative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6527" y="3310234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i</a:t>
            </a:r>
            <a:r>
              <a:rPr lang="en-IN" sz="2400" b="1" baseline="-25000" dirty="0" smtClean="0">
                <a:solidFill>
                  <a:srgbClr val="00B050"/>
                </a:solidFill>
              </a:rPr>
              <a:t>0</a:t>
            </a:r>
            <a:endParaRPr lang="en-IN" sz="24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63246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At     t = 0, T</a:t>
            </a:r>
            <a:r>
              <a:rPr lang="en-US" b="1" baseline="-25000" dirty="0" smtClean="0">
                <a:solidFill>
                  <a:srgbClr val="FF0000"/>
                </a:solidFill>
              </a:rPr>
              <a:t>1</a:t>
            </a:r>
            <a:r>
              <a:rPr lang="en-US" b="1" dirty="0" smtClean="0">
                <a:solidFill>
                  <a:srgbClr val="FF0000"/>
                </a:solidFill>
              </a:rPr>
              <a:t> is turned on.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baseline="-25000" dirty="0" smtClean="0">
                <a:solidFill>
                  <a:srgbClr val="00B050"/>
                </a:solidFill>
              </a:rPr>
              <a:t>c1</a:t>
            </a:r>
            <a:r>
              <a:rPr lang="en-US" b="1" dirty="0" smtClean="0">
                <a:solidFill>
                  <a:srgbClr val="00B050"/>
                </a:solidFill>
              </a:rPr>
              <a:t> is coupled across L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                           = v</a:t>
            </a:r>
            <a:r>
              <a:rPr lang="en-US" b="1" baseline="-25000" dirty="0" smtClean="0">
                <a:solidFill>
                  <a:srgbClr val="00B050"/>
                </a:solidFill>
              </a:rPr>
              <a:t>L2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sz="2600" b="1" dirty="0" smtClean="0">
                <a:solidFill>
                  <a:srgbClr val="002060"/>
                </a:solidFill>
              </a:rPr>
              <a:t>T</a:t>
            </a:r>
            <a:r>
              <a:rPr lang="en-US" sz="2600" b="1" baseline="-25000" dirty="0" smtClean="0">
                <a:solidFill>
                  <a:srgbClr val="002060"/>
                </a:solidFill>
              </a:rPr>
              <a:t>2</a:t>
            </a:r>
            <a:r>
              <a:rPr lang="en-US" sz="2600" b="1" dirty="0" smtClean="0">
                <a:solidFill>
                  <a:srgbClr val="002060"/>
                </a:solidFill>
              </a:rPr>
              <a:t> is commutated off.  </a:t>
            </a:r>
          </a:p>
          <a:p>
            <a:r>
              <a:rPr lang="en-US" sz="2600" b="1" dirty="0" smtClean="0">
                <a:solidFill>
                  <a:srgbClr val="C00000"/>
                </a:solidFill>
              </a:rPr>
              <a:t>C</a:t>
            </a:r>
            <a:r>
              <a:rPr lang="en-US" sz="26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600" b="1" dirty="0" smtClean="0">
                <a:solidFill>
                  <a:srgbClr val="C00000"/>
                </a:solidFill>
              </a:rPr>
              <a:t> discharges through L</a:t>
            </a:r>
            <a:r>
              <a:rPr lang="en-US" sz="2600" b="1" baseline="-25000" dirty="0" smtClean="0">
                <a:solidFill>
                  <a:srgbClr val="C00000"/>
                </a:solidFill>
              </a:rPr>
              <a:t>1</a:t>
            </a:r>
            <a:r>
              <a:rPr lang="en-US" sz="2600" b="1" dirty="0" smtClean="0">
                <a:solidFill>
                  <a:srgbClr val="C00000"/>
                </a:solidFill>
              </a:rPr>
              <a:t> and load</a:t>
            </a:r>
          </a:p>
          <a:p>
            <a:r>
              <a:rPr lang="en-US" sz="2600" b="1" dirty="0" smtClean="0"/>
              <a:t>V</a:t>
            </a:r>
            <a:r>
              <a:rPr lang="en-US" sz="2600" b="1" baseline="-25000" dirty="0" smtClean="0"/>
              <a:t>c1</a:t>
            </a:r>
            <a:r>
              <a:rPr lang="en-US" sz="2600" b="1" dirty="0" smtClean="0"/>
              <a:t> changes from v</a:t>
            </a:r>
            <a:r>
              <a:rPr lang="en-US" sz="2600" b="1" baseline="-25000" dirty="0" smtClean="0"/>
              <a:t>c1max</a:t>
            </a:r>
            <a:r>
              <a:rPr lang="en-US" sz="2600" b="1" dirty="0" smtClean="0"/>
              <a:t> to v</a:t>
            </a:r>
            <a:r>
              <a:rPr lang="en-US" sz="2600" b="1" baseline="-25000" dirty="0" smtClean="0"/>
              <a:t>c1min</a:t>
            </a:r>
          </a:p>
          <a:p>
            <a:r>
              <a:rPr lang="en-US" sz="2600" b="1" dirty="0" smtClean="0">
                <a:solidFill>
                  <a:srgbClr val="00B050"/>
                </a:solidFill>
              </a:rPr>
              <a:t>C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600" b="1" dirty="0" smtClean="0">
                <a:solidFill>
                  <a:srgbClr val="00B050"/>
                </a:solidFill>
              </a:rPr>
              <a:t> gets charged through T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600" b="1" dirty="0" smtClean="0">
                <a:solidFill>
                  <a:srgbClr val="00B050"/>
                </a:solidFill>
              </a:rPr>
              <a:t>, L</a:t>
            </a:r>
            <a:r>
              <a:rPr lang="en-US" sz="26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600" b="1" dirty="0" smtClean="0">
                <a:solidFill>
                  <a:srgbClr val="00B050"/>
                </a:solidFill>
              </a:rPr>
              <a:t> and</a:t>
            </a:r>
          </a:p>
          <a:p>
            <a:r>
              <a:rPr lang="en-US" sz="2600" b="1" dirty="0" smtClean="0">
                <a:solidFill>
                  <a:srgbClr val="00B050"/>
                </a:solidFill>
              </a:rPr>
              <a:t> load</a:t>
            </a:r>
          </a:p>
          <a:p>
            <a:r>
              <a:rPr lang="en-US" b="1" dirty="0" smtClean="0"/>
              <a:t>i</a:t>
            </a:r>
            <a:r>
              <a:rPr lang="en-US" b="1" baseline="-25000" dirty="0" smtClean="0"/>
              <a:t>0  </a:t>
            </a:r>
            <a:r>
              <a:rPr lang="en-US" b="1" dirty="0" smtClean="0"/>
              <a:t>= i</a:t>
            </a:r>
            <a:r>
              <a:rPr lang="en-US" b="1" baseline="-25000" dirty="0" smtClean="0"/>
              <a:t>s</a:t>
            </a:r>
            <a:r>
              <a:rPr lang="en-US" b="1" dirty="0" smtClean="0"/>
              <a:t> – i</a:t>
            </a:r>
            <a:r>
              <a:rPr lang="en-US" b="1" baseline="-25000" dirty="0" smtClean="0"/>
              <a:t>c1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</a:t>
            </a:r>
            <a:r>
              <a:rPr lang="en-US" b="1" baseline="-25000" dirty="0" smtClean="0">
                <a:solidFill>
                  <a:srgbClr val="C00000"/>
                </a:solidFill>
              </a:rPr>
              <a:t>c2</a:t>
            </a:r>
            <a:r>
              <a:rPr lang="en-US" b="1" dirty="0" smtClean="0">
                <a:solidFill>
                  <a:srgbClr val="C00000"/>
                </a:solidFill>
              </a:rPr>
              <a:t> = i</a:t>
            </a:r>
            <a:r>
              <a:rPr lang="en-US" b="1" baseline="-25000" dirty="0" smtClean="0">
                <a:solidFill>
                  <a:srgbClr val="C00000"/>
                </a:solidFill>
              </a:rPr>
              <a:t>c1</a:t>
            </a:r>
            <a:r>
              <a:rPr lang="en-US" b="1" dirty="0" smtClean="0">
                <a:solidFill>
                  <a:srgbClr val="C00000"/>
                </a:solidFill>
              </a:rPr>
              <a:t> + i</a:t>
            </a:r>
            <a:r>
              <a:rPr lang="en-US" b="1" baseline="-25000" dirty="0" smtClean="0">
                <a:solidFill>
                  <a:srgbClr val="C00000"/>
                </a:solidFill>
              </a:rPr>
              <a:t>0 </a:t>
            </a:r>
          </a:p>
          <a:p>
            <a:r>
              <a:rPr lang="en-US" b="1" dirty="0" smtClean="0"/>
              <a:t>i</a:t>
            </a:r>
            <a:r>
              <a:rPr lang="en-US" b="1" baseline="-25000" dirty="0" smtClean="0"/>
              <a:t>s  </a:t>
            </a:r>
            <a:r>
              <a:rPr lang="en-US" b="1" dirty="0" smtClean="0"/>
              <a:t>= i</a:t>
            </a:r>
            <a:r>
              <a:rPr lang="en-US" b="1" baseline="-25000" dirty="0" smtClean="0"/>
              <a:t>c2</a:t>
            </a:r>
            <a:r>
              <a:rPr lang="en-US" b="1" dirty="0" smtClean="0"/>
              <a:t> 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baseline="-25000" dirty="0" smtClean="0">
                <a:solidFill>
                  <a:srgbClr val="00B050"/>
                </a:solidFill>
              </a:rPr>
              <a:t>L1</a:t>
            </a:r>
            <a:r>
              <a:rPr lang="en-US" b="1" dirty="0" smtClean="0">
                <a:solidFill>
                  <a:srgbClr val="00B050"/>
                </a:solidFill>
              </a:rPr>
              <a:t> = v</a:t>
            </a:r>
            <a:r>
              <a:rPr lang="en-US" b="1" baseline="-25000" dirty="0" smtClean="0">
                <a:solidFill>
                  <a:srgbClr val="00B050"/>
                </a:solidFill>
              </a:rPr>
              <a:t>L2</a:t>
            </a:r>
            <a:r>
              <a:rPr lang="en-US" b="1" dirty="0" smtClean="0">
                <a:solidFill>
                  <a:srgbClr val="00B050"/>
                </a:solidFill>
              </a:rPr>
              <a:t> is positive when </a:t>
            </a:r>
            <a:r>
              <a:rPr lang="en-US" b="1" dirty="0" err="1" smtClean="0">
                <a:solidFill>
                  <a:srgbClr val="00B050"/>
                </a:solidFill>
              </a:rPr>
              <a:t>di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o</a:t>
            </a:r>
            <a:r>
              <a:rPr lang="en-US" b="1" dirty="0" smtClean="0">
                <a:solidFill>
                  <a:srgbClr val="00B050"/>
                </a:solidFill>
              </a:rPr>
              <a:t>/</a:t>
            </a:r>
            <a:r>
              <a:rPr lang="en-US" b="1" dirty="0" err="1" smtClean="0">
                <a:solidFill>
                  <a:srgbClr val="00B050"/>
                </a:solidFill>
              </a:rPr>
              <a:t>dt</a:t>
            </a:r>
            <a:r>
              <a:rPr lang="en-US" b="1" dirty="0" smtClean="0">
                <a:solidFill>
                  <a:srgbClr val="00B050"/>
                </a:solidFill>
              </a:rPr>
              <a:t> is positive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883324"/>
              </p:ext>
            </p:extLst>
          </p:nvPr>
        </p:nvGraphicFramePr>
        <p:xfrm>
          <a:off x="5508104" y="26490"/>
          <a:ext cx="3610866" cy="520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r:id="rId3" imgW="3505320" imgH="4419720" progId="">
                  <p:embed/>
                </p:oleObj>
              </mc:Choice>
              <mc:Fallback>
                <p:oleObj r:id="rId3" imgW="3505320" imgH="4419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6490"/>
                        <a:ext cx="3610866" cy="5202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09481" y="2929235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i</a:t>
            </a:r>
            <a:r>
              <a:rPr lang="en-IN" sz="2400" b="1" baseline="-25000" dirty="0" smtClean="0">
                <a:solidFill>
                  <a:srgbClr val="00B050"/>
                </a:solidFill>
              </a:rPr>
              <a:t>0</a:t>
            </a:r>
            <a:endParaRPr lang="en-IN" sz="24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2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686800" cy="6324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At     t = T/2, T</a:t>
            </a:r>
            <a:r>
              <a:rPr lang="en-US" sz="2400" b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b="1" dirty="0" smtClean="0">
                <a:solidFill>
                  <a:srgbClr val="FF0000"/>
                </a:solidFill>
              </a:rPr>
              <a:t> is turned on.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c2</a:t>
            </a:r>
            <a:r>
              <a:rPr lang="en-US" sz="2400" b="1" dirty="0" smtClean="0">
                <a:solidFill>
                  <a:srgbClr val="00B050"/>
                </a:solidFill>
              </a:rPr>
              <a:t> is coupled across L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400" b="1" dirty="0" smtClean="0">
              <a:solidFill>
                <a:srgbClr val="00B05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                           = v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L1</a:t>
            </a:r>
            <a:r>
              <a:rPr lang="en-US" sz="2400" b="1" dirty="0" smtClean="0">
                <a:solidFill>
                  <a:srgbClr val="00B050"/>
                </a:solidFill>
              </a:rPr>
              <a:t> </a:t>
            </a:r>
            <a:endParaRPr lang="en-US" sz="2400" dirty="0" smtClean="0">
              <a:solidFill>
                <a:srgbClr val="00B050"/>
              </a:solidFill>
            </a:endParaRPr>
          </a:p>
          <a:p>
            <a:r>
              <a:rPr lang="en-US" sz="2400" b="1" dirty="0" smtClean="0">
                <a:solidFill>
                  <a:srgbClr val="002060"/>
                </a:solidFill>
              </a:rPr>
              <a:t>T</a:t>
            </a:r>
            <a:r>
              <a:rPr lang="en-US" sz="2400" b="1" baseline="-25000" dirty="0" smtClean="0">
                <a:solidFill>
                  <a:srgbClr val="002060"/>
                </a:solidFill>
              </a:rPr>
              <a:t>1</a:t>
            </a:r>
            <a:r>
              <a:rPr lang="en-US" sz="2400" b="1" dirty="0" smtClean="0">
                <a:solidFill>
                  <a:srgbClr val="002060"/>
                </a:solidFill>
              </a:rPr>
              <a:t> is commutated off.  </a:t>
            </a:r>
          </a:p>
          <a:p>
            <a:r>
              <a:rPr lang="en-US" sz="2400" b="1" dirty="0" smtClean="0">
                <a:solidFill>
                  <a:srgbClr val="C00000"/>
                </a:solidFill>
              </a:rPr>
              <a:t>C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 </a:t>
            </a:r>
            <a:r>
              <a:rPr lang="en-US" sz="2400" b="1" dirty="0" smtClean="0">
                <a:solidFill>
                  <a:srgbClr val="C00000"/>
                </a:solidFill>
              </a:rPr>
              <a:t>discharges through L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</a:rPr>
              <a:t> and load</a:t>
            </a:r>
          </a:p>
          <a:p>
            <a:r>
              <a:rPr lang="en-US" sz="2400" b="1" dirty="0" smtClean="0"/>
              <a:t>V</a:t>
            </a:r>
            <a:r>
              <a:rPr lang="en-US" sz="2400" b="1" baseline="-25000" dirty="0" smtClean="0"/>
              <a:t>c1</a:t>
            </a:r>
            <a:r>
              <a:rPr lang="en-US" sz="2400" b="1" dirty="0" smtClean="0"/>
              <a:t> changes from v</a:t>
            </a:r>
            <a:r>
              <a:rPr lang="en-US" sz="2400" b="1" baseline="-25000" dirty="0" smtClean="0"/>
              <a:t>c1min</a:t>
            </a:r>
            <a:r>
              <a:rPr lang="en-US" sz="2400" b="1" dirty="0" smtClean="0"/>
              <a:t> to v</a:t>
            </a:r>
            <a:r>
              <a:rPr lang="en-US" sz="2400" b="1" baseline="-25000" dirty="0" smtClean="0"/>
              <a:t>c1max</a:t>
            </a:r>
          </a:p>
          <a:p>
            <a:r>
              <a:rPr lang="en-US" sz="2400" b="1" dirty="0" smtClean="0">
                <a:solidFill>
                  <a:srgbClr val="00B050"/>
                </a:solidFill>
              </a:rPr>
              <a:t>C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b="1" dirty="0" smtClean="0">
                <a:solidFill>
                  <a:srgbClr val="00B050"/>
                </a:solidFill>
              </a:rPr>
              <a:t> gets charged through load, T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r>
              <a:rPr lang="en-US" sz="2400" b="1" dirty="0">
                <a:solidFill>
                  <a:srgbClr val="00B050"/>
                </a:solidFill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</a:rPr>
              <a:t>and L</a:t>
            </a:r>
            <a:r>
              <a:rPr lang="en-US" sz="2400" b="1" baseline="-25000" dirty="0" smtClean="0">
                <a:solidFill>
                  <a:srgbClr val="00B050"/>
                </a:solidFill>
              </a:rPr>
              <a:t>2</a:t>
            </a:r>
            <a:endParaRPr lang="en-US" sz="2800" b="1" baseline="-25000" dirty="0" smtClean="0">
              <a:solidFill>
                <a:srgbClr val="00B050"/>
              </a:solidFill>
            </a:endParaRPr>
          </a:p>
          <a:p>
            <a:r>
              <a:rPr lang="en-US" b="1" dirty="0" smtClean="0"/>
              <a:t>i</a:t>
            </a:r>
            <a:r>
              <a:rPr lang="en-US" b="1" baseline="-25000" dirty="0" smtClean="0"/>
              <a:t>0  </a:t>
            </a:r>
            <a:r>
              <a:rPr lang="en-US" b="1" dirty="0" smtClean="0"/>
              <a:t>= i</a:t>
            </a:r>
            <a:r>
              <a:rPr lang="en-US" b="1" baseline="-25000" dirty="0" smtClean="0"/>
              <a:t>s</a:t>
            </a:r>
            <a:r>
              <a:rPr lang="en-US" b="1" dirty="0" smtClean="0"/>
              <a:t> – i</a:t>
            </a:r>
            <a:r>
              <a:rPr lang="en-US" b="1" baseline="-25000" dirty="0" smtClean="0"/>
              <a:t>c2</a:t>
            </a:r>
            <a:r>
              <a:rPr lang="en-US" b="1" dirty="0" smtClean="0"/>
              <a:t> </a:t>
            </a:r>
          </a:p>
          <a:p>
            <a:r>
              <a:rPr lang="en-US" b="1" dirty="0" smtClean="0"/>
              <a:t>i</a:t>
            </a:r>
            <a:r>
              <a:rPr lang="en-US" b="1" baseline="-25000" dirty="0" smtClean="0"/>
              <a:t>s  </a:t>
            </a:r>
            <a:r>
              <a:rPr lang="en-US" b="1" dirty="0" smtClean="0"/>
              <a:t>= i</a:t>
            </a:r>
            <a:r>
              <a:rPr lang="en-US" b="1" baseline="-25000" dirty="0" smtClean="0"/>
              <a:t>c1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b="1" dirty="0" smtClean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V</a:t>
            </a:r>
            <a:r>
              <a:rPr lang="en-US" b="1" baseline="-25000" dirty="0" smtClean="0">
                <a:solidFill>
                  <a:srgbClr val="00B0F0"/>
                </a:solidFill>
              </a:rPr>
              <a:t>T1</a:t>
            </a:r>
            <a:r>
              <a:rPr lang="en-US" b="1" dirty="0" smtClean="0">
                <a:solidFill>
                  <a:srgbClr val="00B0F0"/>
                </a:solidFill>
              </a:rPr>
              <a:t>   = 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b="1" baseline="-25000" dirty="0" smtClean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00B0F0"/>
                </a:solidFill>
              </a:rPr>
              <a:t>- V</a:t>
            </a:r>
            <a:r>
              <a:rPr lang="en-US" b="1" baseline="-25000" dirty="0" smtClean="0">
                <a:solidFill>
                  <a:srgbClr val="00B0F0"/>
                </a:solidFill>
              </a:rPr>
              <a:t>L1 </a:t>
            </a:r>
            <a:r>
              <a:rPr lang="en-US" b="1" dirty="0" smtClean="0">
                <a:solidFill>
                  <a:srgbClr val="00B0F0"/>
                </a:solidFill>
              </a:rPr>
              <a:t>- V</a:t>
            </a:r>
            <a:r>
              <a:rPr lang="en-US" b="1" baseline="-25000" dirty="0" smtClean="0">
                <a:solidFill>
                  <a:srgbClr val="00B0F0"/>
                </a:solidFill>
              </a:rPr>
              <a:t>L2 </a:t>
            </a:r>
            <a:r>
              <a:rPr lang="en-US" b="1" dirty="0" smtClean="0">
                <a:solidFill>
                  <a:srgbClr val="00B0F0"/>
                </a:solidFill>
              </a:rPr>
              <a:t> =   </a:t>
            </a:r>
            <a:r>
              <a:rPr lang="en-US" b="1" dirty="0" err="1" smtClean="0">
                <a:solidFill>
                  <a:srgbClr val="00B0F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F0"/>
                </a:solidFill>
              </a:rPr>
              <a:t>d</a:t>
            </a:r>
            <a:r>
              <a:rPr lang="en-US" b="1" baseline="-25000" dirty="0" smtClean="0">
                <a:solidFill>
                  <a:srgbClr val="00B0F0"/>
                </a:solidFill>
              </a:rPr>
              <a:t>  </a:t>
            </a:r>
            <a:r>
              <a:rPr lang="en-US" b="1" dirty="0" smtClean="0">
                <a:solidFill>
                  <a:srgbClr val="00B0F0"/>
                </a:solidFill>
              </a:rPr>
              <a:t>- 2V</a:t>
            </a:r>
            <a:r>
              <a:rPr lang="en-US" b="1" baseline="-25000" dirty="0" smtClean="0">
                <a:solidFill>
                  <a:srgbClr val="00B0F0"/>
                </a:solidFill>
              </a:rPr>
              <a:t>L1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4960286"/>
              </p:ext>
            </p:extLst>
          </p:nvPr>
        </p:nvGraphicFramePr>
        <p:xfrm>
          <a:off x="5796136" y="26490"/>
          <a:ext cx="3322834" cy="441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r:id="rId3" imgW="3505320" imgH="4419720" progId="">
                  <p:embed/>
                </p:oleObj>
              </mc:Choice>
              <mc:Fallback>
                <p:oleObj r:id="rId3" imgW="3505320" imgH="4419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26490"/>
                        <a:ext cx="3322834" cy="441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53497" y="2348880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i</a:t>
            </a:r>
            <a:r>
              <a:rPr lang="en-IN" sz="2400" b="1" baseline="-25000" dirty="0" smtClean="0">
                <a:solidFill>
                  <a:srgbClr val="00B050"/>
                </a:solidFill>
              </a:rPr>
              <a:t>0</a:t>
            </a:r>
            <a:endParaRPr lang="en-IN" sz="2400" b="1" baseline="-25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0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Inverter frequency can be less than the ringing frequency.</a:t>
            </a:r>
          </a:p>
          <a:p>
            <a:endParaRPr lang="en-US" dirty="0"/>
          </a:p>
          <a:p>
            <a:r>
              <a:rPr lang="en-US" dirty="0" smtClean="0"/>
              <a:t>During negative half cycle also source supplies power.  </a:t>
            </a:r>
            <a:r>
              <a:rPr lang="en-US" dirty="0" smtClean="0"/>
              <a:t>Lesser </a:t>
            </a:r>
            <a:r>
              <a:rPr lang="en-US" dirty="0" smtClean="0"/>
              <a:t>distortion in source current.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0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57200"/>
                <a:ext cx="8229600" cy="65722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/>
                  <a:t>L &amp; C are selected such that</a:t>
                </a:r>
              </a:p>
              <a:p>
                <a:pPr>
                  <a:buNone/>
                </a:pPr>
                <a:r>
                  <a:rPr lang="en-US" b="1" dirty="0" smtClean="0"/>
                  <a:t>the  combination R-L-C is underdamped.</a:t>
                </a:r>
              </a:p>
              <a:p>
                <a:pPr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At t = 0, T</a:t>
                </a:r>
                <a:r>
                  <a:rPr lang="en-US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is turned on. 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T</a:t>
                </a:r>
                <a:r>
                  <a:rPr lang="en-US" b="1" baseline="-25000" dirty="0" smtClean="0">
                    <a:solidFill>
                      <a:srgbClr val="00B05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is in the off state</a:t>
                </a:r>
              </a:p>
              <a:p>
                <a:pPr>
                  <a:buNone/>
                </a:pPr>
                <a:endParaRPr lang="en-US" b="1" dirty="0" smtClean="0"/>
              </a:p>
              <a:p>
                <a:pPr>
                  <a:buNone/>
                </a:pPr>
                <a:endParaRPr lang="en-US" b="1" dirty="0" smtClean="0"/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 smtClean="0"/>
                  <a:t>At t=0,</a:t>
                </a:r>
              </a:p>
              <a:p>
                <a:pPr>
                  <a:buNone/>
                </a:pPr>
                <a:endParaRPr lang="en-US" b="1" dirty="0"/>
              </a:p>
              <a:p>
                <a:pPr>
                  <a:buNone/>
                </a:pPr>
                <a:r>
                  <a:rPr lang="en-US" b="1" dirty="0" err="1" smtClean="0"/>
                  <a:t>i</a:t>
                </a:r>
                <a:r>
                  <a:rPr lang="en-US" b="1" dirty="0" smtClean="0"/>
                  <a:t>(0) = 0,  </a:t>
                </a:r>
                <a:r>
                  <a:rPr lang="en-US" b="1" dirty="0" err="1" smtClean="0"/>
                  <a:t>V</a:t>
                </a:r>
                <a:r>
                  <a:rPr lang="en-US" b="1" baseline="-25000" dirty="0" err="1" smtClean="0"/>
                  <a:t>c</a:t>
                </a:r>
                <a:r>
                  <a:rPr lang="en-US" b="1" dirty="0" smtClean="0"/>
                  <a:t>(0)  = -</a:t>
                </a:r>
                <a:r>
                  <a:rPr lang="en-US" b="1" dirty="0" err="1" smtClean="0"/>
                  <a:t>V</a:t>
                </a:r>
                <a:r>
                  <a:rPr lang="en-US" b="1" baseline="-25000" dirty="0" err="1" smtClean="0"/>
                  <a:t>co</a:t>
                </a:r>
                <a:endParaRPr lang="en-US" b="1" baseline="-25000" dirty="0" smtClean="0"/>
              </a:p>
              <a:p>
                <a:pPr>
                  <a:buNone/>
                </a:pP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𝑳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𝒅𝒊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𝒕</m:t>
                        </m:r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𝒅𝒕</m:t>
                        </m:r>
                      </m:den>
                    </m:f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  /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= 0     =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i="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buNone/>
                </a:pPr>
                <a:endParaRPr lang="en-US" b="1" i="0" dirty="0" smtClean="0">
                  <a:solidFill>
                    <a:srgbClr val="C00000"/>
                  </a:solidFill>
                  <a:latin typeface="Cambria Math"/>
                </a:endParaRPr>
              </a:p>
              <a:p>
                <a:pPr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 i(t) =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57200"/>
                <a:ext cx="8229600" cy="6572200"/>
              </a:xfrm>
              <a:blipFill>
                <a:blip r:embed="rId3"/>
                <a:stretch>
                  <a:fillRect l="-1704" t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83809"/>
              </p:ext>
            </p:extLst>
          </p:nvPr>
        </p:nvGraphicFramePr>
        <p:xfrm>
          <a:off x="6019800" y="2047892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Visio" r:id="rId4" imgW="3564467" imgH="3835400" progId="">
                  <p:embed/>
                </p:oleObj>
              </mc:Choice>
              <mc:Fallback>
                <p:oleObj name="Visio" r:id="rId4" imgW="3564467" imgH="38354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47892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503422"/>
              </p:ext>
            </p:extLst>
          </p:nvPr>
        </p:nvGraphicFramePr>
        <p:xfrm>
          <a:off x="423863" y="2160529"/>
          <a:ext cx="559593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6" imgW="2451100" imgH="609600" progId="Equation.3">
                  <p:embed/>
                </p:oleObj>
              </mc:Choice>
              <mc:Fallback>
                <p:oleObj name="Equation" r:id="rId6" imgW="2451100" imgH="609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2160529"/>
                        <a:ext cx="5595937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246805" y="5126578"/>
                <a:ext cx="14184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𝒅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sz="24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𝒄𝒐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805" y="5126578"/>
                <a:ext cx="1418408" cy="461665"/>
              </a:xfrm>
              <a:prstGeom prst="rect">
                <a:avLst/>
              </a:prstGeom>
              <a:blipFill>
                <a:blip r:embed="rId8"/>
                <a:stretch>
                  <a:fillRect l="-1293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100392" y="4941168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686800" cy="55165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783945"/>
              </p:ext>
            </p:extLst>
          </p:nvPr>
        </p:nvGraphicFramePr>
        <p:xfrm>
          <a:off x="327457" y="845343"/>
          <a:ext cx="60960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2" name="Equation" r:id="rId3" imgW="3085920" imgH="507960" progId="Equation.3">
                  <p:embed/>
                </p:oleObj>
              </mc:Choice>
              <mc:Fallback>
                <p:oleObj name="Equation" r:id="rId3" imgW="3085920" imgH="507960" progId="Equation.3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57" y="845343"/>
                        <a:ext cx="6096000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77583"/>
              </p:ext>
            </p:extLst>
          </p:nvPr>
        </p:nvGraphicFramePr>
        <p:xfrm>
          <a:off x="6248400" y="-30480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3" name="Visio" r:id="rId5" imgW="3564467" imgH="3835400" progId="">
                  <p:embed/>
                </p:oleObj>
              </mc:Choice>
              <mc:Fallback>
                <p:oleObj name="Visio" r:id="rId5" imgW="3564467" imgH="3835400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-30480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67520"/>
              </p:ext>
            </p:extLst>
          </p:nvPr>
        </p:nvGraphicFramePr>
        <p:xfrm>
          <a:off x="1243980" y="2393157"/>
          <a:ext cx="1081087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4" name="Equation" r:id="rId7" imgW="571320" imgH="393480" progId="Equation.3">
                  <p:embed/>
                </p:oleObj>
              </mc:Choice>
              <mc:Fallback>
                <p:oleObj name="Equation" r:id="rId7" imgW="571320" imgH="393480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980" y="2393157"/>
                        <a:ext cx="1081087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986208"/>
              </p:ext>
            </p:extLst>
          </p:nvPr>
        </p:nvGraphicFramePr>
        <p:xfrm>
          <a:off x="457200" y="4379118"/>
          <a:ext cx="22828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5" name="Equation" r:id="rId9" imgW="1206500" imgH="228600" progId="Equation.3">
                  <p:embed/>
                </p:oleObj>
              </mc:Choice>
              <mc:Fallback>
                <p:oleObj name="Equation" r:id="rId9" imgW="1206500" imgH="228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379118"/>
                        <a:ext cx="22828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838574"/>
              </p:ext>
            </p:extLst>
          </p:nvPr>
        </p:nvGraphicFramePr>
        <p:xfrm>
          <a:off x="4131992" y="4405789"/>
          <a:ext cx="34623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6" name="Equation" r:id="rId11" imgW="1828800" imgH="228600" progId="Equation.3">
                  <p:embed/>
                </p:oleObj>
              </mc:Choice>
              <mc:Fallback>
                <p:oleObj name="Equation" r:id="rId11" imgW="1828800" imgH="228600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1992" y="4405789"/>
                        <a:ext cx="34623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467798"/>
              </p:ext>
            </p:extLst>
          </p:nvPr>
        </p:nvGraphicFramePr>
        <p:xfrm>
          <a:off x="622300" y="5715000"/>
          <a:ext cx="4748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7" name="Equation" r:id="rId13" imgW="2514600" imgH="215640" progId="Equation.3">
                  <p:embed/>
                </p:oleObj>
              </mc:Choice>
              <mc:Fallback>
                <p:oleObj name="Equation" r:id="rId13" imgW="2514600" imgH="215640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715000"/>
                        <a:ext cx="47482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5351"/>
              </p:ext>
            </p:extLst>
          </p:nvPr>
        </p:nvGraphicFramePr>
        <p:xfrm>
          <a:off x="481953" y="188640"/>
          <a:ext cx="6969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8" name="Equation" r:id="rId15" imgW="368140" imgH="203112" progId="Equation.3">
                  <p:embed/>
                </p:oleObj>
              </mc:Choice>
              <mc:Fallback>
                <p:oleObj name="Equation" r:id="rId15" imgW="368140" imgH="203112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53" y="188640"/>
                        <a:ext cx="6969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464398"/>
              </p:ext>
            </p:extLst>
          </p:nvPr>
        </p:nvGraphicFramePr>
        <p:xfrm>
          <a:off x="274856" y="2503488"/>
          <a:ext cx="8890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9" name="Equation" r:id="rId17" imgW="469696" imgH="215806" progId="Equation.3">
                  <p:embed/>
                </p:oleObj>
              </mc:Choice>
              <mc:Fallback>
                <p:oleObj name="Equation" r:id="rId17" imgW="469696" imgH="215806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856" y="2503488"/>
                        <a:ext cx="8890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454679"/>
              </p:ext>
            </p:extLst>
          </p:nvPr>
        </p:nvGraphicFramePr>
        <p:xfrm>
          <a:off x="1158255" y="138112"/>
          <a:ext cx="2333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0" name="Equation" r:id="rId19" imgW="1180800" imgH="431640" progId="Equation.3">
                  <p:embed/>
                </p:oleObj>
              </mc:Choice>
              <mc:Fallback>
                <p:oleObj name="Equation" r:id="rId19" imgW="1180800" imgH="431640" progId="Equation.3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55" y="138112"/>
                        <a:ext cx="23336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468006"/>
              </p:ext>
            </p:extLst>
          </p:nvPr>
        </p:nvGraphicFramePr>
        <p:xfrm>
          <a:off x="2528888" y="2393950"/>
          <a:ext cx="3217862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" name="Equation" r:id="rId21" imgW="1701720" imgH="685800" progId="Equation.3">
                  <p:embed/>
                </p:oleObj>
              </mc:Choice>
              <mc:Fallback>
                <p:oleObj name="Equation" r:id="rId21" imgW="1701720" imgH="6858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2393950"/>
                        <a:ext cx="3217862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10066" y="2998549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l-GR" b="1" u="sng" dirty="0" smtClean="0">
                <a:solidFill>
                  <a:srgbClr val="00B0F0"/>
                </a:solidFill>
              </a:rPr>
              <a:t>π</a:t>
            </a:r>
            <a:r>
              <a:rPr lang="en-US" b="1" u="sng" dirty="0" smtClean="0">
                <a:solidFill>
                  <a:srgbClr val="00B0F0"/>
                </a:solidFill>
              </a:rPr>
              <a:t> / </a:t>
            </a:r>
            <a:r>
              <a:rPr lang="el-GR" b="1" u="sng" dirty="0" smtClean="0">
                <a:solidFill>
                  <a:srgbClr val="00B0F0"/>
                </a:solidFill>
              </a:rPr>
              <a:t>ω</a:t>
            </a:r>
            <a:r>
              <a:rPr lang="en-US" b="1" u="sng" dirty="0" smtClean="0">
                <a:solidFill>
                  <a:srgbClr val="00B0F0"/>
                </a:solidFill>
              </a:rPr>
              <a:t>r   &lt;  t &lt;  T/2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Both switches are off</a:t>
            </a:r>
          </a:p>
          <a:p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(t)  =  0,        i</a:t>
            </a:r>
            <a:r>
              <a:rPr lang="en-US" b="1" baseline="-25000" dirty="0" smtClean="0">
                <a:solidFill>
                  <a:srgbClr val="00B050"/>
                </a:solidFill>
              </a:rPr>
              <a:t>s</a:t>
            </a:r>
            <a:r>
              <a:rPr lang="en-US" b="1" dirty="0" smtClean="0">
                <a:solidFill>
                  <a:srgbClr val="00B050"/>
                </a:solidFill>
              </a:rPr>
              <a:t>(t)  =  0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V</a:t>
            </a:r>
            <a:r>
              <a:rPr lang="en-US" b="1" baseline="-25000" dirty="0" smtClean="0">
                <a:solidFill>
                  <a:srgbClr val="00B050"/>
                </a:solidFill>
              </a:rPr>
              <a:t>L</a:t>
            </a:r>
            <a:r>
              <a:rPr lang="en-US" b="1" dirty="0" smtClean="0">
                <a:solidFill>
                  <a:srgbClr val="00B050"/>
                </a:solidFill>
              </a:rPr>
              <a:t>(t)  =  0,      V</a:t>
            </a:r>
            <a:r>
              <a:rPr lang="en-US" b="1" baseline="-25000" dirty="0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  =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Cmax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5334000" y="1447800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Visio" r:id="rId3" imgW="3564467" imgH="3835400" progId="">
                  <p:embed/>
                </p:oleObj>
              </mc:Choice>
              <mc:Fallback>
                <p:oleObj name="Visio" r:id="rId3" imgW="3564467" imgH="38354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447800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308304" y="4437112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669360"/>
          </a:xfrm>
        </p:spPr>
        <p:txBody>
          <a:bodyPr/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dirty="0" smtClean="0">
                <a:solidFill>
                  <a:srgbClr val="00B0F0"/>
                </a:solidFill>
              </a:rPr>
              <a:t>At t</a:t>
            </a:r>
            <a:r>
              <a:rPr lang="en-US" b="1" baseline="30000" dirty="0" smtClean="0">
                <a:solidFill>
                  <a:srgbClr val="00B0F0"/>
                </a:solidFill>
              </a:rPr>
              <a:t>’</a:t>
            </a:r>
            <a:r>
              <a:rPr lang="en-US" b="1" dirty="0" smtClean="0">
                <a:solidFill>
                  <a:srgbClr val="00B0F0"/>
                </a:solidFill>
              </a:rPr>
              <a:t>  = 0, </a:t>
            </a:r>
            <a:r>
              <a:rPr lang="en-US" b="1" dirty="0" smtClean="0">
                <a:solidFill>
                  <a:srgbClr val="00B050"/>
                </a:solidFill>
              </a:rPr>
              <a:t>T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is turned on.</a:t>
            </a:r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b="1" u="sng" dirty="0" smtClean="0">
                <a:solidFill>
                  <a:srgbClr val="C00000"/>
                </a:solidFill>
              </a:rPr>
              <a:t>0   &lt;   t</a:t>
            </a:r>
            <a:r>
              <a:rPr lang="en-US" b="1" u="sng" baseline="30000" dirty="0" smtClean="0">
                <a:solidFill>
                  <a:srgbClr val="C00000"/>
                </a:solidFill>
              </a:rPr>
              <a:t>’</a:t>
            </a:r>
            <a:r>
              <a:rPr lang="en-US" b="1" u="sng" dirty="0" smtClean="0">
                <a:solidFill>
                  <a:srgbClr val="C00000"/>
                </a:solidFill>
              </a:rPr>
              <a:t>  &lt;  T/2</a:t>
            </a:r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At t’ =0</a:t>
            </a:r>
          </a:p>
          <a:p>
            <a:pPr>
              <a:buNone/>
            </a:pPr>
            <a:r>
              <a:rPr lang="en-US" b="1" dirty="0" err="1" smtClean="0">
                <a:solidFill>
                  <a:srgbClr val="00B050"/>
                </a:solidFill>
              </a:rPr>
              <a:t>i</a:t>
            </a:r>
            <a:r>
              <a:rPr lang="en-US" b="1" dirty="0" smtClean="0">
                <a:solidFill>
                  <a:srgbClr val="00B050"/>
                </a:solidFill>
              </a:rPr>
              <a:t>(0) = 0, 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(0)  =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cmax</a:t>
            </a:r>
            <a:endParaRPr lang="en-US" b="1" baseline="-25000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48881"/>
              </p:ext>
            </p:extLst>
          </p:nvPr>
        </p:nvGraphicFramePr>
        <p:xfrm>
          <a:off x="5931694" y="-250039"/>
          <a:ext cx="3565525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Visio" r:id="rId3" imgW="3564467" imgH="3835400" progId="">
                  <p:embed/>
                </p:oleObj>
              </mc:Choice>
              <mc:Fallback>
                <p:oleObj name="Visio" r:id="rId3" imgW="3564467" imgH="38354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694" y="-250039"/>
                        <a:ext cx="3565525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571472" y="1857364"/>
          <a:ext cx="495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5" imgW="2336800" imgH="419100" progId="Equation.3">
                  <p:embed/>
                </p:oleObj>
              </mc:Choice>
              <mc:Fallback>
                <p:oleObj name="Equation" r:id="rId5" imgW="2336800" imgH="4191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857364"/>
                        <a:ext cx="4953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306765"/>
              </p:ext>
            </p:extLst>
          </p:nvPr>
        </p:nvGraphicFramePr>
        <p:xfrm>
          <a:off x="2878138" y="3357563"/>
          <a:ext cx="34067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7" imgW="1193760" imgH="393480" progId="Equation.3">
                  <p:embed/>
                </p:oleObj>
              </mc:Choice>
              <mc:Fallback>
                <p:oleObj name="Equation" r:id="rId7" imgW="1193760" imgH="3934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3357563"/>
                        <a:ext cx="34067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219200" y="4002097"/>
          <a:ext cx="36576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7" name="Equation" r:id="rId9" imgW="1129810" imgH="431613" progId="Equation.3">
                  <p:embed/>
                </p:oleObj>
              </mc:Choice>
              <mc:Fallback>
                <p:oleObj name="Equation" r:id="rId9" imgW="1129810" imgH="431613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002097"/>
                        <a:ext cx="365760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228600" y="4154497"/>
          <a:ext cx="74453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8" name="Equation" r:id="rId11" imgW="393529" imgH="203112" progId="Equation.3">
                  <p:embed/>
                </p:oleObj>
              </mc:Choice>
              <mc:Fallback>
                <p:oleObj name="Equation" r:id="rId11" imgW="393529" imgH="203112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154497"/>
                        <a:ext cx="74453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2"/>
          <p:cNvGraphicFramePr>
            <a:graphicFrameLocks noChangeAspect="1"/>
          </p:cNvGraphicFramePr>
          <p:nvPr/>
        </p:nvGraphicFramePr>
        <p:xfrm>
          <a:off x="1219200" y="4857760"/>
          <a:ext cx="4154487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Equation" r:id="rId13" imgW="2197100" imgH="431800" progId="Equation.3">
                  <p:embed/>
                </p:oleObj>
              </mc:Choice>
              <mc:Fallback>
                <p:oleObj name="Equation" r:id="rId13" imgW="2197100" imgH="4318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857760"/>
                        <a:ext cx="4154487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85720" y="5643578"/>
          <a:ext cx="19939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Equation" r:id="rId15" imgW="1054100" imgH="228600" progId="Equation.3">
                  <p:embed/>
                </p:oleObj>
              </mc:Choice>
              <mc:Fallback>
                <p:oleObj name="Equation" r:id="rId15" imgW="1054100" imgH="2286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5643578"/>
                        <a:ext cx="19939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511862"/>
              </p:ext>
            </p:extLst>
          </p:nvPr>
        </p:nvGraphicFramePr>
        <p:xfrm>
          <a:off x="2751138" y="5643563"/>
          <a:ext cx="38227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1" name="Equation" r:id="rId17" imgW="2019240" imgH="228600" progId="Equation.3">
                  <p:embed/>
                </p:oleObj>
              </mc:Choice>
              <mc:Fallback>
                <p:oleObj name="Equation" r:id="rId17" imgW="2019240" imgH="2286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5643563"/>
                        <a:ext cx="38227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4357686" y="6000768"/>
          <a:ext cx="4491037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2" name="Equation" r:id="rId19" imgW="2373870" imgH="215806" progId="Equation.3">
                  <p:embed/>
                </p:oleObj>
              </mc:Choice>
              <mc:Fallback>
                <p:oleObj name="Equation" r:id="rId19" imgW="2373870" imgH="215806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6" y="6000768"/>
                        <a:ext cx="4491037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1275" y="4933960"/>
          <a:ext cx="96043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3" name="Equation" r:id="rId21" imgW="507780" imgH="215806" progId="Equation.3">
                  <p:embed/>
                </p:oleObj>
              </mc:Choice>
              <mc:Fallback>
                <p:oleObj name="Equation" r:id="rId21" imgW="507780" imgH="215806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" y="4933960"/>
                        <a:ext cx="96043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943851" y="3069296"/>
            <a:ext cx="586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1275" y="-10558"/>
            <a:ext cx="2929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rgbClr val="FF0000"/>
                </a:solidFill>
              </a:rPr>
              <a:t>T/2 &lt;  </a:t>
            </a:r>
            <a:r>
              <a:rPr lang="en-US" sz="2000" b="1" u="sng" dirty="0">
                <a:solidFill>
                  <a:srgbClr val="FF0000"/>
                </a:solidFill>
              </a:rPr>
              <a:t>t &lt;  </a:t>
            </a:r>
            <a:r>
              <a:rPr lang="en-US" sz="2000" b="1" u="sng" dirty="0" smtClean="0">
                <a:solidFill>
                  <a:srgbClr val="FF0000"/>
                </a:solidFill>
              </a:rPr>
              <a:t>T/2+</a:t>
            </a:r>
            <a:r>
              <a:rPr lang="el-GR" sz="2000" b="1" u="sng" dirty="0">
                <a:solidFill>
                  <a:srgbClr val="FF0000"/>
                </a:solidFill>
              </a:rPr>
              <a:t> π</a:t>
            </a:r>
            <a:r>
              <a:rPr lang="en-US" sz="2000" b="1" u="sng" dirty="0">
                <a:solidFill>
                  <a:srgbClr val="FF0000"/>
                </a:solidFill>
              </a:rPr>
              <a:t> / </a:t>
            </a:r>
            <a:r>
              <a:rPr lang="el-GR" sz="2000" b="1" u="sng" dirty="0">
                <a:solidFill>
                  <a:srgbClr val="FF0000"/>
                </a:solidFill>
              </a:rPr>
              <a:t>ω</a:t>
            </a:r>
            <a:r>
              <a:rPr lang="en-US" sz="2000" b="1" u="sng" dirty="0">
                <a:solidFill>
                  <a:srgbClr val="FF0000"/>
                </a:solidFill>
              </a:rPr>
              <a:t>r </a:t>
            </a:r>
            <a:endParaRPr lang="en-IN" sz="2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04504" y="138526"/>
            <a:ext cx="237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t</a:t>
            </a:r>
            <a:r>
              <a:rPr lang="en-US" sz="2400" b="1" baseline="30000" dirty="0">
                <a:solidFill>
                  <a:srgbClr val="00B0F0"/>
                </a:solidFill>
              </a:rPr>
              <a:t>’</a:t>
            </a:r>
            <a:r>
              <a:rPr lang="en-US" sz="2400" b="1" dirty="0">
                <a:solidFill>
                  <a:srgbClr val="00B0F0"/>
                </a:solidFill>
              </a:rPr>
              <a:t>  = t - T/2 </a:t>
            </a:r>
            <a:endParaRPr lang="en-US" sz="2400" b="1" u="sng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b="1" u="sng" dirty="0" smtClean="0"/>
              <a:t>Drawbacks of series inverter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Maximum inverter frequency is limited to a value less than the circuit ringing frequency.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For very low values of inverter frequencies, load voltage is highly distorted.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>
                <a:solidFill>
                  <a:srgbClr val="C00000"/>
                </a:solidFill>
              </a:rPr>
              <a:t>DESIGN of L</a:t>
            </a:r>
            <a:endParaRPr lang="en-US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838200"/>
            <a:ext cx="8812088" cy="6019800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L is chosen on the basis of </a:t>
            </a:r>
            <a:r>
              <a:rPr lang="en-US" b="1" u="sng" dirty="0" smtClean="0">
                <a:solidFill>
                  <a:srgbClr val="00B050"/>
                </a:solidFill>
              </a:rPr>
              <a:t>attenuation factor</a:t>
            </a:r>
            <a:r>
              <a:rPr lang="en-US" b="1" dirty="0" smtClean="0">
                <a:solidFill>
                  <a:srgbClr val="00B050"/>
                </a:solidFill>
              </a:rPr>
              <a:t>.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                    </a:t>
            </a:r>
            <a:r>
              <a:rPr lang="en-US" b="1" dirty="0" smtClean="0">
                <a:solidFill>
                  <a:srgbClr val="C00000"/>
                </a:solidFill>
              </a:rPr>
              <a:t>            Peak value of </a:t>
            </a:r>
            <a:r>
              <a:rPr lang="en-US" b="1" dirty="0" err="1" smtClean="0">
                <a:solidFill>
                  <a:srgbClr val="C00000"/>
                </a:solidFill>
              </a:rPr>
              <a:t>i</a:t>
            </a:r>
            <a:r>
              <a:rPr lang="en-US" b="1" dirty="0" smtClean="0">
                <a:solidFill>
                  <a:srgbClr val="C00000"/>
                </a:solidFill>
              </a:rPr>
              <a:t>(t) is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If there is no attenuation,  then </a:t>
            </a:r>
            <a:r>
              <a:rPr lang="en-US" b="1" dirty="0" err="1" smtClean="0">
                <a:solidFill>
                  <a:srgbClr val="0070C0"/>
                </a:solidFill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(t) would be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                          and peak value is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Attenuation factor </a:t>
            </a:r>
          </a:p>
        </p:txBody>
      </p:sp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371600" y="1600200"/>
          <a:ext cx="2473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8" name="Equation" r:id="rId3" imgW="1307532" imgH="431613" progId="Equation.3">
                  <p:embed/>
                </p:oleObj>
              </mc:Choice>
              <mc:Fallback>
                <p:oleObj name="Equation" r:id="rId3" imgW="1307532" imgH="431613" progId="Equation.3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247332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609600" y="1828800"/>
          <a:ext cx="6969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59" name="Equation" r:id="rId5" imgW="368140" imgH="203112" progId="Equation.3">
                  <p:embed/>
                </p:oleObj>
              </mc:Choice>
              <mc:Fallback>
                <p:oleObj name="Equation" r:id="rId5" imgW="368140" imgH="203112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6969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262063" y="3200400"/>
          <a:ext cx="177641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0" name="Equation" r:id="rId7" imgW="939392" imgH="431613" progId="Equation.3">
                  <p:embed/>
                </p:oleObj>
              </mc:Choice>
              <mc:Fallback>
                <p:oleObj name="Equation" r:id="rId7" imgW="939392" imgH="431613" progId="Equation.3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3200400"/>
                        <a:ext cx="177641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837936"/>
              </p:ext>
            </p:extLst>
          </p:nvPr>
        </p:nvGraphicFramePr>
        <p:xfrm>
          <a:off x="7010400" y="1828800"/>
          <a:ext cx="18494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1" name="Equation" r:id="rId9" imgW="977476" imgH="482391" progId="Equation.3">
                  <p:embed/>
                </p:oleObj>
              </mc:Choice>
              <mc:Fallback>
                <p:oleObj name="Equation" r:id="rId9" imgW="977476" imgH="482391" progId="Equation.3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828800"/>
                        <a:ext cx="1849438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6696075" y="3124200"/>
          <a:ext cx="1031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2" name="Equation" r:id="rId11" imgW="545863" imgH="431613" progId="Equation.3">
                  <p:embed/>
                </p:oleObj>
              </mc:Choice>
              <mc:Fallback>
                <p:oleObj name="Equation" r:id="rId11" imgW="545863" imgH="431613" progId="Equation.3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3124200"/>
                        <a:ext cx="10318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2048"/>
              </p:ext>
            </p:extLst>
          </p:nvPr>
        </p:nvGraphicFramePr>
        <p:xfrm>
          <a:off x="4633913" y="3860800"/>
          <a:ext cx="2405062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3" name="Equation" r:id="rId13" imgW="1143000" imgH="888840" progId="Equation.3">
                  <p:embed/>
                </p:oleObj>
              </mc:Choice>
              <mc:Fallback>
                <p:oleObj name="Equation" r:id="rId13" imgW="1143000" imgH="888840" progId="Equation.3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913" y="3860800"/>
                        <a:ext cx="2405062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229452"/>
              </p:ext>
            </p:extLst>
          </p:nvPr>
        </p:nvGraphicFramePr>
        <p:xfrm>
          <a:off x="550863" y="4941888"/>
          <a:ext cx="1827212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" name="Equation" r:id="rId15" imgW="990360" imgH="431640" progId="Equation.3">
                  <p:embed/>
                </p:oleObj>
              </mc:Choice>
              <mc:Fallback>
                <p:oleObj name="Equation" r:id="rId15" imgW="990360" imgH="43164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4941888"/>
                        <a:ext cx="1827212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66140"/>
              </p:ext>
            </p:extLst>
          </p:nvPr>
        </p:nvGraphicFramePr>
        <p:xfrm>
          <a:off x="609600" y="5733255"/>
          <a:ext cx="2044700" cy="81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5" name="Equation" r:id="rId17" imgW="1015920" imgH="431640" progId="Equation.3">
                  <p:embed/>
                </p:oleObj>
              </mc:Choice>
              <mc:Fallback>
                <p:oleObj name="Equation" r:id="rId17" imgW="10159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600" y="5733255"/>
                        <a:ext cx="2044700" cy="810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5936" y="5589240"/>
            <a:ext cx="514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L is selected such that AF </a:t>
            </a:r>
            <a:r>
              <a:rPr lang="en-US" sz="2800" b="1" dirty="0" smtClean="0">
                <a:solidFill>
                  <a:srgbClr val="00B050"/>
                </a:solidFill>
              </a:rPr>
              <a:t>= 0.5 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800" dirty="0"/>
          </a:p>
        </p:txBody>
      </p:sp>
      <p:graphicFrame>
        <p:nvGraphicFramePr>
          <p:cNvPr id="1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535618"/>
              </p:ext>
            </p:extLst>
          </p:nvPr>
        </p:nvGraphicFramePr>
        <p:xfrm>
          <a:off x="7373938" y="4282753"/>
          <a:ext cx="1260475" cy="819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6" name="Equation" r:id="rId19" imgW="457200" imgH="330120" progId="Equation.3">
                  <p:embed/>
                </p:oleObj>
              </mc:Choice>
              <mc:Fallback>
                <p:oleObj name="Equation" r:id="rId19" imgW="457200" imgH="33012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4282753"/>
                        <a:ext cx="1260475" cy="819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67467"/>
              </p:ext>
            </p:extLst>
          </p:nvPr>
        </p:nvGraphicFramePr>
        <p:xfrm>
          <a:off x="3734397" y="4518818"/>
          <a:ext cx="801688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" name="Equation" r:id="rId21" imgW="380880" imgH="164880" progId="Equation.3">
                  <p:embed/>
                </p:oleObj>
              </mc:Choice>
              <mc:Fallback>
                <p:oleObj name="Equation" r:id="rId21" imgW="380880" imgH="164880" progId="Equation.3">
                  <p:embed/>
                  <p:pic>
                    <p:nvPicPr>
                      <p:cNvPr id="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397" y="4518818"/>
                        <a:ext cx="801688" cy="300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 smtClean="0"/>
              <a:t>DESIGN of C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927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C is selected from the value of </a:t>
            </a:r>
            <a:r>
              <a:rPr lang="el-GR" b="1" dirty="0" smtClean="0">
                <a:solidFill>
                  <a:srgbClr val="00B050"/>
                </a:solidFill>
              </a:rPr>
              <a:t>ω</a:t>
            </a:r>
            <a:r>
              <a:rPr lang="en-US" b="1" baseline="-25000" dirty="0" smtClean="0">
                <a:solidFill>
                  <a:srgbClr val="00B050"/>
                </a:solidFill>
              </a:rPr>
              <a:t>r</a:t>
            </a: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If load is variable, then C is selected for the maximum possible value of R so that the circuit is under damped.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Voltage rating of C is 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</a:t>
            </a:r>
            <a:r>
              <a:rPr lang="en-US" b="1" baseline="-25000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+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co</a:t>
            </a:r>
            <a:endParaRPr lang="en-US" b="1" baseline="-25000" dirty="0">
              <a:solidFill>
                <a:srgbClr val="0070C0"/>
              </a:solidFill>
            </a:endParaRPr>
          </a:p>
        </p:txBody>
      </p:sp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236669"/>
              </p:ext>
            </p:extLst>
          </p:nvPr>
        </p:nvGraphicFramePr>
        <p:xfrm>
          <a:off x="584200" y="1300163"/>
          <a:ext cx="348138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name="Equation" r:id="rId3" imgW="1485720" imgH="571320" progId="Equation.3">
                  <p:embed/>
                </p:oleObj>
              </mc:Choice>
              <mc:Fallback>
                <p:oleObj name="Equation" r:id="rId3" imgW="1485720" imgH="5713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300163"/>
                        <a:ext cx="348138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12357"/>
              </p:ext>
            </p:extLst>
          </p:nvPr>
        </p:nvGraphicFramePr>
        <p:xfrm>
          <a:off x="6143636" y="785794"/>
          <a:ext cx="2847975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name="Equation" r:id="rId5" imgW="1218960" imgH="939600" progId="Equation.3">
                  <p:embed/>
                </p:oleObj>
              </mc:Choice>
              <mc:Fallback>
                <p:oleObj name="Equation" r:id="rId5" imgW="1218960" imgH="939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6" y="785794"/>
                        <a:ext cx="2847975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412357"/>
              </p:ext>
            </p:extLst>
          </p:nvPr>
        </p:nvGraphicFramePr>
        <p:xfrm>
          <a:off x="5500694" y="1643050"/>
          <a:ext cx="8921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name="Equation" r:id="rId7" imgW="380880" imgH="177480" progId="Equation.3">
                  <p:embed/>
                </p:oleObj>
              </mc:Choice>
              <mc:Fallback>
                <p:oleObj name="Equation" r:id="rId7" imgW="380880" imgH="1774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643050"/>
                        <a:ext cx="8921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u="sng" dirty="0" smtClean="0"/>
              <a:t>Selection of </a:t>
            </a:r>
            <a:r>
              <a:rPr lang="en-US" sz="3200" b="1" u="sng" dirty="0" err="1" smtClean="0"/>
              <a:t>Thyristor</a:t>
            </a:r>
            <a:endParaRPr lang="en-US"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Forward blocking voltage rating must be greater than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cmax</a:t>
            </a:r>
            <a:endParaRPr lang="en-US" b="1" baseline="-25000" dirty="0" smtClean="0">
              <a:solidFill>
                <a:srgbClr val="0070C0"/>
              </a:solidFill>
            </a:endParaRP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Peak current rating must be greater than peak load current for minimum load resistance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i="1" dirty="0" err="1" smtClean="0">
                <a:solidFill>
                  <a:srgbClr val="00B050"/>
                </a:solidFill>
              </a:rPr>
              <a:t>t</a:t>
            </a:r>
            <a:r>
              <a:rPr lang="en-US" b="1" i="1" baseline="-25000" dirty="0" err="1" smtClean="0">
                <a:solidFill>
                  <a:srgbClr val="00B050"/>
                </a:solidFill>
              </a:rPr>
              <a:t>q</a:t>
            </a:r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must be less than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3048000" y="3581400"/>
          <a:ext cx="3581399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040948" imgH="482391" progId="Equation.3">
                  <p:embed/>
                </p:oleObj>
              </mc:Choice>
              <mc:Fallback>
                <p:oleObj name="Equation" r:id="rId3" imgW="1040948" imgH="482391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581400"/>
                        <a:ext cx="3581399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267200" y="5029200"/>
          <a:ext cx="2532063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5" imgW="736600" imgH="431800" progId="Equation.3">
                  <p:embed/>
                </p:oleObj>
              </mc:Choice>
              <mc:Fallback>
                <p:oleObj name="Equation" r:id="rId5" imgW="736600" imgH="431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29200"/>
                        <a:ext cx="2532063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10657</TotalTime>
  <Words>542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Visio</vt:lpstr>
      <vt:lpstr>Equation</vt:lpstr>
      <vt:lpstr>Series Inverter</vt:lpstr>
      <vt:lpstr>PowerPoint Presentation</vt:lpstr>
      <vt:lpstr>PowerPoint Presentation</vt:lpstr>
      <vt:lpstr>PowerPoint Presentation</vt:lpstr>
      <vt:lpstr>PowerPoint Presentation</vt:lpstr>
      <vt:lpstr>Drawbacks of series inverter</vt:lpstr>
      <vt:lpstr>DESIGN of L</vt:lpstr>
      <vt:lpstr>DESIGN of C</vt:lpstr>
      <vt:lpstr>Selection of Thyristor</vt:lpstr>
      <vt:lpstr>Modified Series Inverter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Series Inverter</dc:title>
  <dc:creator>Saly George</dc:creator>
  <cp:lastModifiedBy>USER</cp:lastModifiedBy>
  <cp:revision>86</cp:revision>
  <dcterms:created xsi:type="dcterms:W3CDTF">2006-08-16T00:00:00Z</dcterms:created>
  <dcterms:modified xsi:type="dcterms:W3CDTF">2022-04-20T05:52:24Z</dcterms:modified>
</cp:coreProperties>
</file>