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3"/>
  </p:handoutMasterIdLst>
  <p:sldIdLst>
    <p:sldId id="256" r:id="rId2"/>
  </p:sldIdLst>
  <p:sldSz cx="32759650" cy="43559413"/>
  <p:notesSz cx="29819600" cy="42341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719">
          <p15:clr>
            <a:srgbClr val="A4A3A4"/>
          </p15:clr>
        </p15:guide>
        <p15:guide id="2" pos="103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autoAdjust="0"/>
  </p:normalViewPr>
  <p:slideViewPr>
    <p:cSldViewPr snapToGrid="0">
      <p:cViewPr>
        <p:scale>
          <a:sx n="25" d="100"/>
          <a:sy n="25" d="100"/>
        </p:scale>
        <p:origin x="1234" y="-994"/>
      </p:cViewPr>
      <p:guideLst>
        <p:guide orient="horz" pos="13719"/>
        <p:guide pos="1031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12918749" cy="2125892"/>
          </a:xfrm>
          <a:prstGeom prst="rect">
            <a:avLst/>
          </a:prstGeom>
        </p:spPr>
        <p:txBody>
          <a:bodyPr vert="horz" lIns="390056" tIns="195028" rIns="390056" bIns="195028" rtlCol="0"/>
          <a:lstStyle>
            <a:lvl1pPr algn="l">
              <a:defRPr sz="5100"/>
            </a:lvl1pPr>
          </a:lstStyle>
          <a:p>
            <a:endParaRPr lang="en-US"/>
          </a:p>
        </p:txBody>
      </p:sp>
      <p:sp>
        <p:nvSpPr>
          <p:cNvPr id="3" name="Date Placeholder 2"/>
          <p:cNvSpPr>
            <a:spLocks noGrp="1"/>
          </p:cNvSpPr>
          <p:nvPr>
            <p:ph type="dt" sz="quarter" idx="1"/>
          </p:nvPr>
        </p:nvSpPr>
        <p:spPr>
          <a:xfrm>
            <a:off x="16893752" y="0"/>
            <a:ext cx="12918749" cy="2125892"/>
          </a:xfrm>
          <a:prstGeom prst="rect">
            <a:avLst/>
          </a:prstGeom>
        </p:spPr>
        <p:txBody>
          <a:bodyPr vert="horz" lIns="390056" tIns="195028" rIns="390056" bIns="195028" rtlCol="0"/>
          <a:lstStyle>
            <a:lvl1pPr algn="r">
              <a:defRPr sz="5100"/>
            </a:lvl1pPr>
          </a:lstStyle>
          <a:p>
            <a:fld id="{B2569318-6A32-4A16-A74E-F9116CD6349E}" type="datetimeFigureOut">
              <a:rPr lang="en-US" smtClean="0"/>
              <a:t>10/16/2024</a:t>
            </a:fld>
            <a:endParaRPr lang="en-US"/>
          </a:p>
        </p:txBody>
      </p:sp>
      <p:sp>
        <p:nvSpPr>
          <p:cNvPr id="4" name="Footer Placeholder 3"/>
          <p:cNvSpPr>
            <a:spLocks noGrp="1"/>
          </p:cNvSpPr>
          <p:nvPr>
            <p:ph type="ftr" sz="quarter" idx="2"/>
          </p:nvPr>
        </p:nvSpPr>
        <p:spPr>
          <a:xfrm>
            <a:off x="2" y="40215912"/>
            <a:ext cx="12918749" cy="2125892"/>
          </a:xfrm>
          <a:prstGeom prst="rect">
            <a:avLst/>
          </a:prstGeom>
        </p:spPr>
        <p:txBody>
          <a:bodyPr vert="horz" lIns="390056" tIns="195028" rIns="390056" bIns="195028" rtlCol="0" anchor="b"/>
          <a:lstStyle>
            <a:lvl1pPr algn="l">
              <a:defRPr sz="5100"/>
            </a:lvl1pPr>
          </a:lstStyle>
          <a:p>
            <a:endParaRPr lang="en-US"/>
          </a:p>
        </p:txBody>
      </p:sp>
      <p:sp>
        <p:nvSpPr>
          <p:cNvPr id="5" name="Slide Number Placeholder 4"/>
          <p:cNvSpPr>
            <a:spLocks noGrp="1"/>
          </p:cNvSpPr>
          <p:nvPr>
            <p:ph type="sldNum" sz="quarter" idx="3"/>
          </p:nvPr>
        </p:nvSpPr>
        <p:spPr>
          <a:xfrm>
            <a:off x="16893752" y="40215912"/>
            <a:ext cx="12918749" cy="2125892"/>
          </a:xfrm>
          <a:prstGeom prst="rect">
            <a:avLst/>
          </a:prstGeom>
        </p:spPr>
        <p:txBody>
          <a:bodyPr vert="horz" lIns="390056" tIns="195028" rIns="390056" bIns="195028" rtlCol="0" anchor="b"/>
          <a:lstStyle>
            <a:lvl1pPr algn="r">
              <a:defRPr sz="5100"/>
            </a:lvl1pPr>
          </a:lstStyle>
          <a:p>
            <a:fld id="{F7633AB3-8A6E-44A7-B696-E8032825E31B}" type="slidenum">
              <a:rPr lang="en-US" smtClean="0"/>
              <a:t>‹#›</a:t>
            </a:fld>
            <a:endParaRPr lang="en-US"/>
          </a:p>
        </p:txBody>
      </p:sp>
    </p:spTree>
    <p:extLst>
      <p:ext uri="{BB962C8B-B14F-4D97-AF65-F5344CB8AC3E}">
        <p14:creationId xmlns:p14="http://schemas.microsoft.com/office/powerpoint/2010/main" val="37481282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56974" y="7128824"/>
            <a:ext cx="27845703" cy="15165129"/>
          </a:xfrm>
        </p:spPr>
        <p:txBody>
          <a:bodyPr anchor="b"/>
          <a:lstStyle>
            <a:lvl1pPr algn="ctr">
              <a:defRPr sz="21496"/>
            </a:lvl1pPr>
          </a:lstStyle>
          <a:p>
            <a:r>
              <a:rPr lang="en-US"/>
              <a:t>Click to edit Master title style</a:t>
            </a:r>
            <a:endParaRPr lang="en-US" dirty="0"/>
          </a:p>
        </p:txBody>
      </p:sp>
      <p:sp>
        <p:nvSpPr>
          <p:cNvPr id="3" name="Subtitle 2"/>
          <p:cNvSpPr>
            <a:spLocks noGrp="1"/>
          </p:cNvSpPr>
          <p:nvPr>
            <p:ph type="subTitle" idx="1"/>
          </p:nvPr>
        </p:nvSpPr>
        <p:spPr>
          <a:xfrm>
            <a:off x="4094956" y="22878778"/>
            <a:ext cx="24569738" cy="10516772"/>
          </a:xfrm>
        </p:spPr>
        <p:txBody>
          <a:bodyPr/>
          <a:lstStyle>
            <a:lvl1pPr marL="0" indent="0" algn="ctr">
              <a:buNone/>
              <a:defRPr sz="8598"/>
            </a:lvl1pPr>
            <a:lvl2pPr marL="1637965" indent="0" algn="ctr">
              <a:buNone/>
              <a:defRPr sz="7165"/>
            </a:lvl2pPr>
            <a:lvl3pPr marL="3275929" indent="0" algn="ctr">
              <a:buNone/>
              <a:defRPr sz="6449"/>
            </a:lvl3pPr>
            <a:lvl4pPr marL="4913894" indent="0" algn="ctr">
              <a:buNone/>
              <a:defRPr sz="5732"/>
            </a:lvl4pPr>
            <a:lvl5pPr marL="6551859" indent="0" algn="ctr">
              <a:buNone/>
              <a:defRPr sz="5732"/>
            </a:lvl5pPr>
            <a:lvl6pPr marL="8189824" indent="0" algn="ctr">
              <a:buNone/>
              <a:defRPr sz="5732"/>
            </a:lvl6pPr>
            <a:lvl7pPr marL="9827788" indent="0" algn="ctr">
              <a:buNone/>
              <a:defRPr sz="5732"/>
            </a:lvl7pPr>
            <a:lvl8pPr marL="11465753" indent="0" algn="ctr">
              <a:buNone/>
              <a:defRPr sz="5732"/>
            </a:lvl8pPr>
            <a:lvl9pPr marL="13103718" indent="0" algn="ctr">
              <a:buNone/>
              <a:defRPr sz="573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20317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175002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43626" y="2319135"/>
            <a:ext cx="7063800" cy="369145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52228" y="2319135"/>
            <a:ext cx="20781903" cy="36914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57114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854D43-CF07-4E61-BC11-9B5400FF917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3427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35165" y="10859616"/>
            <a:ext cx="28255198" cy="18119503"/>
          </a:xfrm>
        </p:spPr>
        <p:txBody>
          <a:bodyPr anchor="b"/>
          <a:lstStyle>
            <a:lvl1pPr>
              <a:defRPr sz="21496"/>
            </a:lvl1pPr>
          </a:lstStyle>
          <a:p>
            <a:r>
              <a:rPr lang="en-US"/>
              <a:t>Click to edit Master title style</a:t>
            </a:r>
            <a:endParaRPr lang="en-US" dirty="0"/>
          </a:p>
        </p:txBody>
      </p:sp>
      <p:sp>
        <p:nvSpPr>
          <p:cNvPr id="3" name="Text Placeholder 2"/>
          <p:cNvSpPr>
            <a:spLocks noGrp="1"/>
          </p:cNvSpPr>
          <p:nvPr>
            <p:ph type="body" idx="1"/>
          </p:nvPr>
        </p:nvSpPr>
        <p:spPr>
          <a:xfrm>
            <a:off x="2235165" y="29150537"/>
            <a:ext cx="28255198" cy="9528618"/>
          </a:xfrm>
        </p:spPr>
        <p:txBody>
          <a:bodyPr/>
          <a:lstStyle>
            <a:lvl1pPr marL="0" indent="0">
              <a:buNone/>
              <a:defRPr sz="8598">
                <a:solidFill>
                  <a:schemeClr val="tx1"/>
                </a:solidFill>
              </a:defRPr>
            </a:lvl1pPr>
            <a:lvl2pPr marL="1637965" indent="0">
              <a:buNone/>
              <a:defRPr sz="7165">
                <a:solidFill>
                  <a:schemeClr val="tx1">
                    <a:tint val="75000"/>
                  </a:schemeClr>
                </a:solidFill>
              </a:defRPr>
            </a:lvl2pPr>
            <a:lvl3pPr marL="3275929" indent="0">
              <a:buNone/>
              <a:defRPr sz="6449">
                <a:solidFill>
                  <a:schemeClr val="tx1">
                    <a:tint val="75000"/>
                  </a:schemeClr>
                </a:solidFill>
              </a:defRPr>
            </a:lvl3pPr>
            <a:lvl4pPr marL="4913894" indent="0">
              <a:buNone/>
              <a:defRPr sz="5732">
                <a:solidFill>
                  <a:schemeClr val="tx1">
                    <a:tint val="75000"/>
                  </a:schemeClr>
                </a:solidFill>
              </a:defRPr>
            </a:lvl4pPr>
            <a:lvl5pPr marL="6551859" indent="0">
              <a:buNone/>
              <a:defRPr sz="5732">
                <a:solidFill>
                  <a:schemeClr val="tx1">
                    <a:tint val="75000"/>
                  </a:schemeClr>
                </a:solidFill>
              </a:defRPr>
            </a:lvl5pPr>
            <a:lvl6pPr marL="8189824" indent="0">
              <a:buNone/>
              <a:defRPr sz="5732">
                <a:solidFill>
                  <a:schemeClr val="tx1">
                    <a:tint val="75000"/>
                  </a:schemeClr>
                </a:solidFill>
              </a:defRPr>
            </a:lvl6pPr>
            <a:lvl7pPr marL="9827788" indent="0">
              <a:buNone/>
              <a:defRPr sz="5732">
                <a:solidFill>
                  <a:schemeClr val="tx1">
                    <a:tint val="75000"/>
                  </a:schemeClr>
                </a:solidFill>
              </a:defRPr>
            </a:lvl7pPr>
            <a:lvl8pPr marL="11465753" indent="0">
              <a:buNone/>
              <a:defRPr sz="5732">
                <a:solidFill>
                  <a:schemeClr val="tx1">
                    <a:tint val="75000"/>
                  </a:schemeClr>
                </a:solidFill>
              </a:defRPr>
            </a:lvl8pPr>
            <a:lvl9pPr marL="13103718" indent="0">
              <a:buNone/>
              <a:defRPr sz="57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854D43-CF07-4E61-BC11-9B5400FF9170}"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280806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52226" y="11595677"/>
            <a:ext cx="13922851" cy="276380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584573" y="11595677"/>
            <a:ext cx="13922851" cy="2763804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854D43-CF07-4E61-BC11-9B5400FF9170}"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86000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56493" y="2319145"/>
            <a:ext cx="28255198" cy="841947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56497" y="10678109"/>
            <a:ext cx="13858865" cy="5233176"/>
          </a:xfrm>
        </p:spPr>
        <p:txBody>
          <a:bodyPr anchor="b"/>
          <a:lstStyle>
            <a:lvl1pPr marL="0" indent="0">
              <a:buNone/>
              <a:defRPr sz="8598" b="1"/>
            </a:lvl1pPr>
            <a:lvl2pPr marL="1637965" indent="0">
              <a:buNone/>
              <a:defRPr sz="7165" b="1"/>
            </a:lvl2pPr>
            <a:lvl3pPr marL="3275929" indent="0">
              <a:buNone/>
              <a:defRPr sz="6449" b="1"/>
            </a:lvl3pPr>
            <a:lvl4pPr marL="4913894" indent="0">
              <a:buNone/>
              <a:defRPr sz="5732" b="1"/>
            </a:lvl4pPr>
            <a:lvl5pPr marL="6551859" indent="0">
              <a:buNone/>
              <a:defRPr sz="5732" b="1"/>
            </a:lvl5pPr>
            <a:lvl6pPr marL="8189824" indent="0">
              <a:buNone/>
              <a:defRPr sz="5732" b="1"/>
            </a:lvl6pPr>
            <a:lvl7pPr marL="9827788" indent="0">
              <a:buNone/>
              <a:defRPr sz="5732" b="1"/>
            </a:lvl7pPr>
            <a:lvl8pPr marL="11465753" indent="0">
              <a:buNone/>
              <a:defRPr sz="5732" b="1"/>
            </a:lvl8pPr>
            <a:lvl9pPr marL="13103718" indent="0">
              <a:buNone/>
              <a:defRPr sz="5732" b="1"/>
            </a:lvl9pPr>
          </a:lstStyle>
          <a:p>
            <a:pPr lvl="0"/>
            <a:r>
              <a:rPr lang="en-US"/>
              <a:t>Edit Master text styles</a:t>
            </a:r>
          </a:p>
        </p:txBody>
      </p:sp>
      <p:sp>
        <p:nvSpPr>
          <p:cNvPr id="4" name="Content Placeholder 3"/>
          <p:cNvSpPr>
            <a:spLocks noGrp="1"/>
          </p:cNvSpPr>
          <p:nvPr>
            <p:ph sz="half" idx="2"/>
          </p:nvPr>
        </p:nvSpPr>
        <p:spPr>
          <a:xfrm>
            <a:off x="2256497" y="15911286"/>
            <a:ext cx="13858865" cy="23403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584575" y="10678109"/>
            <a:ext cx="13927118" cy="5233176"/>
          </a:xfrm>
        </p:spPr>
        <p:txBody>
          <a:bodyPr anchor="b"/>
          <a:lstStyle>
            <a:lvl1pPr marL="0" indent="0">
              <a:buNone/>
              <a:defRPr sz="8598" b="1"/>
            </a:lvl1pPr>
            <a:lvl2pPr marL="1637965" indent="0">
              <a:buNone/>
              <a:defRPr sz="7165" b="1"/>
            </a:lvl2pPr>
            <a:lvl3pPr marL="3275929" indent="0">
              <a:buNone/>
              <a:defRPr sz="6449" b="1"/>
            </a:lvl3pPr>
            <a:lvl4pPr marL="4913894" indent="0">
              <a:buNone/>
              <a:defRPr sz="5732" b="1"/>
            </a:lvl4pPr>
            <a:lvl5pPr marL="6551859" indent="0">
              <a:buNone/>
              <a:defRPr sz="5732" b="1"/>
            </a:lvl5pPr>
            <a:lvl6pPr marL="8189824" indent="0">
              <a:buNone/>
              <a:defRPr sz="5732" b="1"/>
            </a:lvl6pPr>
            <a:lvl7pPr marL="9827788" indent="0">
              <a:buNone/>
              <a:defRPr sz="5732" b="1"/>
            </a:lvl7pPr>
            <a:lvl8pPr marL="11465753" indent="0">
              <a:buNone/>
              <a:defRPr sz="5732" b="1"/>
            </a:lvl8pPr>
            <a:lvl9pPr marL="13103718" indent="0">
              <a:buNone/>
              <a:defRPr sz="5732" b="1"/>
            </a:lvl9pPr>
          </a:lstStyle>
          <a:p>
            <a:pPr lvl="0"/>
            <a:r>
              <a:rPr lang="en-US"/>
              <a:t>Edit Master text styles</a:t>
            </a:r>
          </a:p>
        </p:txBody>
      </p:sp>
      <p:sp>
        <p:nvSpPr>
          <p:cNvPr id="6" name="Content Placeholder 5"/>
          <p:cNvSpPr>
            <a:spLocks noGrp="1"/>
          </p:cNvSpPr>
          <p:nvPr>
            <p:ph sz="quarter" idx="4"/>
          </p:nvPr>
        </p:nvSpPr>
        <p:spPr>
          <a:xfrm>
            <a:off x="16584575" y="15911286"/>
            <a:ext cx="13927118" cy="23403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854D43-CF07-4E61-BC11-9B5400FF9170}"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93723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854D43-CF07-4E61-BC11-9B5400FF9170}"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99579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854D43-CF07-4E61-BC11-9B5400FF9170}"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779995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6493" y="2903961"/>
            <a:ext cx="10565840" cy="10163863"/>
          </a:xfrm>
        </p:spPr>
        <p:txBody>
          <a:bodyPr anchor="b"/>
          <a:lstStyle>
            <a:lvl1pPr>
              <a:defRPr sz="11464"/>
            </a:lvl1pPr>
          </a:lstStyle>
          <a:p>
            <a:r>
              <a:rPr lang="en-US"/>
              <a:t>Click to edit Master title style</a:t>
            </a:r>
            <a:endParaRPr lang="en-US" dirty="0"/>
          </a:p>
        </p:txBody>
      </p:sp>
      <p:sp>
        <p:nvSpPr>
          <p:cNvPr id="3" name="Content Placeholder 2"/>
          <p:cNvSpPr>
            <a:spLocks noGrp="1"/>
          </p:cNvSpPr>
          <p:nvPr>
            <p:ph idx="1"/>
          </p:nvPr>
        </p:nvSpPr>
        <p:spPr>
          <a:xfrm>
            <a:off x="13927118" y="6271758"/>
            <a:ext cx="16584573" cy="30955416"/>
          </a:xfrm>
        </p:spPr>
        <p:txBody>
          <a:bodyPr/>
          <a:lstStyle>
            <a:lvl1pPr>
              <a:defRPr sz="11464"/>
            </a:lvl1pPr>
            <a:lvl2pPr>
              <a:defRPr sz="10031"/>
            </a:lvl2pPr>
            <a:lvl3pPr>
              <a:defRPr sz="8598"/>
            </a:lvl3pPr>
            <a:lvl4pPr>
              <a:defRPr sz="7165"/>
            </a:lvl4pPr>
            <a:lvl5pPr>
              <a:defRPr sz="7165"/>
            </a:lvl5pPr>
            <a:lvl6pPr>
              <a:defRPr sz="7165"/>
            </a:lvl6pPr>
            <a:lvl7pPr>
              <a:defRPr sz="7165"/>
            </a:lvl7pPr>
            <a:lvl8pPr>
              <a:defRPr sz="7165"/>
            </a:lvl8pPr>
            <a:lvl9pPr>
              <a:defRPr sz="716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56493" y="13067824"/>
            <a:ext cx="10565840" cy="24209760"/>
          </a:xfrm>
        </p:spPr>
        <p:txBody>
          <a:bodyPr/>
          <a:lstStyle>
            <a:lvl1pPr marL="0" indent="0">
              <a:buNone/>
              <a:defRPr sz="5732"/>
            </a:lvl1pPr>
            <a:lvl2pPr marL="1637965" indent="0">
              <a:buNone/>
              <a:defRPr sz="5016"/>
            </a:lvl2pPr>
            <a:lvl3pPr marL="3275929" indent="0">
              <a:buNone/>
              <a:defRPr sz="4299"/>
            </a:lvl3pPr>
            <a:lvl4pPr marL="4913894" indent="0">
              <a:buNone/>
              <a:defRPr sz="3583"/>
            </a:lvl4pPr>
            <a:lvl5pPr marL="6551859" indent="0">
              <a:buNone/>
              <a:defRPr sz="3583"/>
            </a:lvl5pPr>
            <a:lvl6pPr marL="8189824" indent="0">
              <a:buNone/>
              <a:defRPr sz="3583"/>
            </a:lvl6pPr>
            <a:lvl7pPr marL="9827788" indent="0">
              <a:buNone/>
              <a:defRPr sz="3583"/>
            </a:lvl7pPr>
            <a:lvl8pPr marL="11465753" indent="0">
              <a:buNone/>
              <a:defRPr sz="3583"/>
            </a:lvl8pPr>
            <a:lvl9pPr marL="13103718" indent="0">
              <a:buNone/>
              <a:defRPr sz="3583"/>
            </a:lvl9pPr>
          </a:lstStyle>
          <a:p>
            <a:pPr lvl="0"/>
            <a:r>
              <a:rPr lang="en-US"/>
              <a:t>Edit Master text styles</a:t>
            </a:r>
          </a:p>
        </p:txBody>
      </p:sp>
      <p:sp>
        <p:nvSpPr>
          <p:cNvPr id="5" name="Date Placeholder 4"/>
          <p:cNvSpPr>
            <a:spLocks noGrp="1"/>
          </p:cNvSpPr>
          <p:nvPr>
            <p:ph type="dt" sz="half" idx="10"/>
          </p:nvPr>
        </p:nvSpPr>
        <p:spPr/>
        <p:txBody>
          <a:bodyPr/>
          <a:lstStyle/>
          <a:p>
            <a:fld id="{51854D43-CF07-4E61-BC11-9B5400FF9170}"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27311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56493" y="2903961"/>
            <a:ext cx="10565840" cy="10163863"/>
          </a:xfrm>
        </p:spPr>
        <p:txBody>
          <a:bodyPr anchor="b"/>
          <a:lstStyle>
            <a:lvl1pPr>
              <a:defRPr sz="11464"/>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27118" y="6271758"/>
            <a:ext cx="16584573" cy="30955416"/>
          </a:xfrm>
        </p:spPr>
        <p:txBody>
          <a:bodyPr anchor="t"/>
          <a:lstStyle>
            <a:lvl1pPr marL="0" indent="0">
              <a:buNone/>
              <a:defRPr sz="11464"/>
            </a:lvl1pPr>
            <a:lvl2pPr marL="1637965" indent="0">
              <a:buNone/>
              <a:defRPr sz="10031"/>
            </a:lvl2pPr>
            <a:lvl3pPr marL="3275929" indent="0">
              <a:buNone/>
              <a:defRPr sz="8598"/>
            </a:lvl3pPr>
            <a:lvl4pPr marL="4913894" indent="0">
              <a:buNone/>
              <a:defRPr sz="7165"/>
            </a:lvl4pPr>
            <a:lvl5pPr marL="6551859" indent="0">
              <a:buNone/>
              <a:defRPr sz="7165"/>
            </a:lvl5pPr>
            <a:lvl6pPr marL="8189824" indent="0">
              <a:buNone/>
              <a:defRPr sz="7165"/>
            </a:lvl6pPr>
            <a:lvl7pPr marL="9827788" indent="0">
              <a:buNone/>
              <a:defRPr sz="7165"/>
            </a:lvl7pPr>
            <a:lvl8pPr marL="11465753" indent="0">
              <a:buNone/>
              <a:defRPr sz="7165"/>
            </a:lvl8pPr>
            <a:lvl9pPr marL="13103718" indent="0">
              <a:buNone/>
              <a:defRPr sz="7165"/>
            </a:lvl9pPr>
          </a:lstStyle>
          <a:p>
            <a:r>
              <a:rPr lang="en-US"/>
              <a:t>Click icon to add picture</a:t>
            </a:r>
            <a:endParaRPr lang="en-US" dirty="0"/>
          </a:p>
        </p:txBody>
      </p:sp>
      <p:sp>
        <p:nvSpPr>
          <p:cNvPr id="4" name="Text Placeholder 3"/>
          <p:cNvSpPr>
            <a:spLocks noGrp="1"/>
          </p:cNvSpPr>
          <p:nvPr>
            <p:ph type="body" sz="half" idx="2"/>
          </p:nvPr>
        </p:nvSpPr>
        <p:spPr>
          <a:xfrm>
            <a:off x="2256493" y="13067824"/>
            <a:ext cx="10565840" cy="24209760"/>
          </a:xfrm>
        </p:spPr>
        <p:txBody>
          <a:bodyPr/>
          <a:lstStyle>
            <a:lvl1pPr marL="0" indent="0">
              <a:buNone/>
              <a:defRPr sz="5732"/>
            </a:lvl1pPr>
            <a:lvl2pPr marL="1637965" indent="0">
              <a:buNone/>
              <a:defRPr sz="5016"/>
            </a:lvl2pPr>
            <a:lvl3pPr marL="3275929" indent="0">
              <a:buNone/>
              <a:defRPr sz="4299"/>
            </a:lvl3pPr>
            <a:lvl4pPr marL="4913894" indent="0">
              <a:buNone/>
              <a:defRPr sz="3583"/>
            </a:lvl4pPr>
            <a:lvl5pPr marL="6551859" indent="0">
              <a:buNone/>
              <a:defRPr sz="3583"/>
            </a:lvl5pPr>
            <a:lvl6pPr marL="8189824" indent="0">
              <a:buNone/>
              <a:defRPr sz="3583"/>
            </a:lvl6pPr>
            <a:lvl7pPr marL="9827788" indent="0">
              <a:buNone/>
              <a:defRPr sz="3583"/>
            </a:lvl7pPr>
            <a:lvl8pPr marL="11465753" indent="0">
              <a:buNone/>
              <a:defRPr sz="3583"/>
            </a:lvl8pPr>
            <a:lvl9pPr marL="13103718" indent="0">
              <a:buNone/>
              <a:defRPr sz="3583"/>
            </a:lvl9pPr>
          </a:lstStyle>
          <a:p>
            <a:pPr lvl="0"/>
            <a:r>
              <a:rPr lang="en-US"/>
              <a:t>Edit Master text styles</a:t>
            </a:r>
          </a:p>
        </p:txBody>
      </p:sp>
      <p:sp>
        <p:nvSpPr>
          <p:cNvPr id="5" name="Date Placeholder 4"/>
          <p:cNvSpPr>
            <a:spLocks noGrp="1"/>
          </p:cNvSpPr>
          <p:nvPr>
            <p:ph type="dt" sz="half" idx="10"/>
          </p:nvPr>
        </p:nvSpPr>
        <p:spPr/>
        <p:txBody>
          <a:bodyPr/>
          <a:lstStyle/>
          <a:p>
            <a:fld id="{51854D43-CF07-4E61-BC11-9B5400FF9170}"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3E064-E93B-4EB8-B291-64E90620B6A2}" type="slidenum">
              <a:rPr lang="en-US" smtClean="0"/>
              <a:t>‹#›</a:t>
            </a:fld>
            <a:endParaRPr lang="en-US"/>
          </a:p>
        </p:txBody>
      </p:sp>
    </p:spTree>
    <p:extLst>
      <p:ext uri="{BB962C8B-B14F-4D97-AF65-F5344CB8AC3E}">
        <p14:creationId xmlns:p14="http://schemas.microsoft.com/office/powerpoint/2010/main" val="3915158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2226" y="2319145"/>
            <a:ext cx="28255198" cy="84194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52226" y="11595677"/>
            <a:ext cx="28255198" cy="2763804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52226" y="40373132"/>
            <a:ext cx="7370921" cy="2319135"/>
          </a:xfrm>
          <a:prstGeom prst="rect">
            <a:avLst/>
          </a:prstGeom>
        </p:spPr>
        <p:txBody>
          <a:bodyPr vert="horz" lIns="91440" tIns="45720" rIns="91440" bIns="45720" rtlCol="0" anchor="ctr"/>
          <a:lstStyle>
            <a:lvl1pPr algn="l">
              <a:defRPr sz="4299">
                <a:solidFill>
                  <a:schemeClr val="tx1">
                    <a:tint val="75000"/>
                  </a:schemeClr>
                </a:solidFill>
              </a:defRPr>
            </a:lvl1pPr>
          </a:lstStyle>
          <a:p>
            <a:fld id="{51854D43-CF07-4E61-BC11-9B5400FF9170}" type="datetimeFigureOut">
              <a:rPr lang="en-US" smtClean="0"/>
              <a:t>10/16/2024</a:t>
            </a:fld>
            <a:endParaRPr lang="en-US"/>
          </a:p>
        </p:txBody>
      </p:sp>
      <p:sp>
        <p:nvSpPr>
          <p:cNvPr id="5" name="Footer Placeholder 4"/>
          <p:cNvSpPr>
            <a:spLocks noGrp="1"/>
          </p:cNvSpPr>
          <p:nvPr>
            <p:ph type="ftr" sz="quarter" idx="3"/>
          </p:nvPr>
        </p:nvSpPr>
        <p:spPr>
          <a:xfrm>
            <a:off x="10851634" y="40373132"/>
            <a:ext cx="11056382" cy="2319135"/>
          </a:xfrm>
          <a:prstGeom prst="rect">
            <a:avLst/>
          </a:prstGeom>
        </p:spPr>
        <p:txBody>
          <a:bodyPr vert="horz" lIns="91440" tIns="45720" rIns="91440" bIns="45720" rtlCol="0" anchor="ctr"/>
          <a:lstStyle>
            <a:lvl1pPr algn="ctr">
              <a:defRPr sz="42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136503" y="40373132"/>
            <a:ext cx="7370921" cy="2319135"/>
          </a:xfrm>
          <a:prstGeom prst="rect">
            <a:avLst/>
          </a:prstGeom>
        </p:spPr>
        <p:txBody>
          <a:bodyPr vert="horz" lIns="91440" tIns="45720" rIns="91440" bIns="45720" rtlCol="0" anchor="ctr"/>
          <a:lstStyle>
            <a:lvl1pPr algn="r">
              <a:defRPr sz="4299">
                <a:solidFill>
                  <a:schemeClr val="tx1">
                    <a:tint val="75000"/>
                  </a:schemeClr>
                </a:solidFill>
              </a:defRPr>
            </a:lvl1pPr>
          </a:lstStyle>
          <a:p>
            <a:fld id="{B983E064-E93B-4EB8-B291-64E90620B6A2}" type="slidenum">
              <a:rPr lang="en-US" smtClean="0"/>
              <a:t>‹#›</a:t>
            </a:fld>
            <a:endParaRPr lang="en-US"/>
          </a:p>
        </p:txBody>
      </p:sp>
    </p:spTree>
    <p:extLst>
      <p:ext uri="{BB962C8B-B14F-4D97-AF65-F5344CB8AC3E}">
        <p14:creationId xmlns:p14="http://schemas.microsoft.com/office/powerpoint/2010/main" val="35478412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75929" rtl="0" eaLnBrk="1" latinLnBrk="0" hangingPunct="1">
        <a:lnSpc>
          <a:spcPct val="90000"/>
        </a:lnSpc>
        <a:spcBef>
          <a:spcPct val="0"/>
        </a:spcBef>
        <a:buNone/>
        <a:defRPr sz="15763" kern="1200">
          <a:solidFill>
            <a:schemeClr val="tx1"/>
          </a:solidFill>
          <a:latin typeface="+mj-lt"/>
          <a:ea typeface="+mj-ea"/>
          <a:cs typeface="+mj-cs"/>
        </a:defRPr>
      </a:lvl1pPr>
    </p:titleStyle>
    <p:bodyStyle>
      <a:lvl1pPr marL="818982" indent="-818982" algn="l" defTabSz="3275929" rtl="0" eaLnBrk="1" latinLnBrk="0" hangingPunct="1">
        <a:lnSpc>
          <a:spcPct val="90000"/>
        </a:lnSpc>
        <a:spcBef>
          <a:spcPts val="3583"/>
        </a:spcBef>
        <a:buFont typeface="Arial" panose="020B0604020202020204" pitchFamily="34" charset="0"/>
        <a:buChar char="•"/>
        <a:defRPr sz="10031" kern="1200">
          <a:solidFill>
            <a:schemeClr val="tx1"/>
          </a:solidFill>
          <a:latin typeface="+mn-lt"/>
          <a:ea typeface="+mn-ea"/>
          <a:cs typeface="+mn-cs"/>
        </a:defRPr>
      </a:lvl1pPr>
      <a:lvl2pPr marL="2456947" indent="-818982" algn="l" defTabSz="3275929" rtl="0" eaLnBrk="1" latinLnBrk="0" hangingPunct="1">
        <a:lnSpc>
          <a:spcPct val="90000"/>
        </a:lnSpc>
        <a:spcBef>
          <a:spcPts val="1791"/>
        </a:spcBef>
        <a:buFont typeface="Arial" panose="020B0604020202020204" pitchFamily="34" charset="0"/>
        <a:buChar char="•"/>
        <a:defRPr sz="8598" kern="1200">
          <a:solidFill>
            <a:schemeClr val="tx1"/>
          </a:solidFill>
          <a:latin typeface="+mn-lt"/>
          <a:ea typeface="+mn-ea"/>
          <a:cs typeface="+mn-cs"/>
        </a:defRPr>
      </a:lvl2pPr>
      <a:lvl3pPr marL="4094912" indent="-818982" algn="l" defTabSz="3275929" rtl="0" eaLnBrk="1" latinLnBrk="0" hangingPunct="1">
        <a:lnSpc>
          <a:spcPct val="90000"/>
        </a:lnSpc>
        <a:spcBef>
          <a:spcPts val="1791"/>
        </a:spcBef>
        <a:buFont typeface="Arial" panose="020B0604020202020204" pitchFamily="34" charset="0"/>
        <a:buChar char="•"/>
        <a:defRPr sz="7165" kern="1200">
          <a:solidFill>
            <a:schemeClr val="tx1"/>
          </a:solidFill>
          <a:latin typeface="+mn-lt"/>
          <a:ea typeface="+mn-ea"/>
          <a:cs typeface="+mn-cs"/>
        </a:defRPr>
      </a:lvl3pPr>
      <a:lvl4pPr marL="5732877"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4pPr>
      <a:lvl5pPr marL="7370841"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5pPr>
      <a:lvl6pPr marL="9008806"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6pPr>
      <a:lvl7pPr marL="10646771"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7pPr>
      <a:lvl8pPr marL="12284735"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8pPr>
      <a:lvl9pPr marL="13922700" indent="-818982" algn="l" defTabSz="3275929" rtl="0" eaLnBrk="1" latinLnBrk="0" hangingPunct="1">
        <a:lnSpc>
          <a:spcPct val="90000"/>
        </a:lnSpc>
        <a:spcBef>
          <a:spcPts val="1791"/>
        </a:spcBef>
        <a:buFont typeface="Arial" panose="020B0604020202020204" pitchFamily="34" charset="0"/>
        <a:buChar char="•"/>
        <a:defRPr sz="6449" kern="1200">
          <a:solidFill>
            <a:schemeClr val="tx1"/>
          </a:solidFill>
          <a:latin typeface="+mn-lt"/>
          <a:ea typeface="+mn-ea"/>
          <a:cs typeface="+mn-cs"/>
        </a:defRPr>
      </a:lvl9pPr>
    </p:bodyStyle>
    <p:otherStyle>
      <a:defPPr>
        <a:defRPr lang="en-US"/>
      </a:defPPr>
      <a:lvl1pPr marL="0" algn="l" defTabSz="3275929" rtl="0" eaLnBrk="1" latinLnBrk="0" hangingPunct="1">
        <a:defRPr sz="6449" kern="1200">
          <a:solidFill>
            <a:schemeClr val="tx1"/>
          </a:solidFill>
          <a:latin typeface="+mn-lt"/>
          <a:ea typeface="+mn-ea"/>
          <a:cs typeface="+mn-cs"/>
        </a:defRPr>
      </a:lvl1pPr>
      <a:lvl2pPr marL="1637965" algn="l" defTabSz="3275929" rtl="0" eaLnBrk="1" latinLnBrk="0" hangingPunct="1">
        <a:defRPr sz="6449" kern="1200">
          <a:solidFill>
            <a:schemeClr val="tx1"/>
          </a:solidFill>
          <a:latin typeface="+mn-lt"/>
          <a:ea typeface="+mn-ea"/>
          <a:cs typeface="+mn-cs"/>
        </a:defRPr>
      </a:lvl2pPr>
      <a:lvl3pPr marL="3275929" algn="l" defTabSz="3275929" rtl="0" eaLnBrk="1" latinLnBrk="0" hangingPunct="1">
        <a:defRPr sz="6449" kern="1200">
          <a:solidFill>
            <a:schemeClr val="tx1"/>
          </a:solidFill>
          <a:latin typeface="+mn-lt"/>
          <a:ea typeface="+mn-ea"/>
          <a:cs typeface="+mn-cs"/>
        </a:defRPr>
      </a:lvl3pPr>
      <a:lvl4pPr marL="4913894" algn="l" defTabSz="3275929" rtl="0" eaLnBrk="1" latinLnBrk="0" hangingPunct="1">
        <a:defRPr sz="6449" kern="1200">
          <a:solidFill>
            <a:schemeClr val="tx1"/>
          </a:solidFill>
          <a:latin typeface="+mn-lt"/>
          <a:ea typeface="+mn-ea"/>
          <a:cs typeface="+mn-cs"/>
        </a:defRPr>
      </a:lvl4pPr>
      <a:lvl5pPr marL="6551859" algn="l" defTabSz="3275929" rtl="0" eaLnBrk="1" latinLnBrk="0" hangingPunct="1">
        <a:defRPr sz="6449" kern="1200">
          <a:solidFill>
            <a:schemeClr val="tx1"/>
          </a:solidFill>
          <a:latin typeface="+mn-lt"/>
          <a:ea typeface="+mn-ea"/>
          <a:cs typeface="+mn-cs"/>
        </a:defRPr>
      </a:lvl5pPr>
      <a:lvl6pPr marL="8189824" algn="l" defTabSz="3275929" rtl="0" eaLnBrk="1" latinLnBrk="0" hangingPunct="1">
        <a:defRPr sz="6449" kern="1200">
          <a:solidFill>
            <a:schemeClr val="tx1"/>
          </a:solidFill>
          <a:latin typeface="+mn-lt"/>
          <a:ea typeface="+mn-ea"/>
          <a:cs typeface="+mn-cs"/>
        </a:defRPr>
      </a:lvl6pPr>
      <a:lvl7pPr marL="9827788" algn="l" defTabSz="3275929" rtl="0" eaLnBrk="1" latinLnBrk="0" hangingPunct="1">
        <a:defRPr sz="6449" kern="1200">
          <a:solidFill>
            <a:schemeClr val="tx1"/>
          </a:solidFill>
          <a:latin typeface="+mn-lt"/>
          <a:ea typeface="+mn-ea"/>
          <a:cs typeface="+mn-cs"/>
        </a:defRPr>
      </a:lvl7pPr>
      <a:lvl8pPr marL="11465753" algn="l" defTabSz="3275929" rtl="0" eaLnBrk="1" latinLnBrk="0" hangingPunct="1">
        <a:defRPr sz="6449" kern="1200">
          <a:solidFill>
            <a:schemeClr val="tx1"/>
          </a:solidFill>
          <a:latin typeface="+mn-lt"/>
          <a:ea typeface="+mn-ea"/>
          <a:cs typeface="+mn-cs"/>
        </a:defRPr>
      </a:lvl8pPr>
      <a:lvl9pPr marL="13103718" algn="l" defTabSz="3275929" rtl="0" eaLnBrk="1" latinLnBrk="0" hangingPunct="1">
        <a:defRPr sz="64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tiff"/><Relationship Id="rId3" Type="http://schemas.openxmlformats.org/officeDocument/2006/relationships/image" Target="../media/image2.png"/><Relationship Id="rId7"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5"/>
          <p:cNvSpPr txBox="1"/>
          <p:nvPr/>
        </p:nvSpPr>
        <p:spPr>
          <a:xfrm>
            <a:off x="263809" y="776912"/>
            <a:ext cx="32312452" cy="3477875"/>
          </a:xfrm>
          <a:prstGeom prst="rect">
            <a:avLst/>
          </a:prstGeom>
          <a:noFill/>
        </p:spPr>
        <p:txBody>
          <a:bodyPr wrap="square" rtlCol="0">
            <a:spAutoFit/>
          </a:bodyPr>
          <a:lstStyle/>
          <a:p>
            <a:pPr algn="ctr"/>
            <a:r>
              <a:rPr lang="en-US" sz="8000" b="1" dirty="0">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Topic</a:t>
            </a:r>
            <a:endParaRPr lang="en-IN" sz="8000" b="1" dirty="0">
              <a:solidFill>
                <a:srgbClr val="FF0000"/>
              </a:solidFill>
              <a:latin typeface="Times New Roman" panose="02020603050405020304" pitchFamily="18" charset="0"/>
              <a:ea typeface="Times New Roman" charset="0"/>
              <a:cs typeface="Times New Roman" panose="02020603050405020304" pitchFamily="18" charset="0"/>
            </a:endParaRPr>
          </a:p>
          <a:p>
            <a:pPr algn="ctr"/>
            <a:r>
              <a:rPr lang="en-US" sz="5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200" b="1"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Design and Control of Single-Stage Inverter for Single-Phase PV with MPPT Algorithm</a:t>
            </a:r>
            <a:r>
              <a:rPr lang="en-US" sz="6000"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ctr"/>
            <a:endParaRPr lang="en-IN" sz="8000" b="1" dirty="0">
              <a:solidFill>
                <a:srgbClr val="FF0000"/>
              </a:solidFill>
              <a:latin typeface="Times New Roman" panose="02020603050405020304" pitchFamily="18" charset="0"/>
              <a:ea typeface="Times New Roman" charset="0"/>
              <a:cs typeface="Times New Roman" panose="02020603050405020304" pitchFamily="18" charset="0"/>
            </a:endParaRPr>
          </a:p>
        </p:txBody>
      </p:sp>
      <p:sp>
        <p:nvSpPr>
          <p:cNvPr id="5" name="Rettangolo 6"/>
          <p:cNvSpPr/>
          <p:nvPr/>
        </p:nvSpPr>
        <p:spPr>
          <a:xfrm>
            <a:off x="1510795" y="3192474"/>
            <a:ext cx="31248855" cy="3785652"/>
          </a:xfrm>
          <a:prstGeom prst="rect">
            <a:avLst/>
          </a:prstGeom>
        </p:spPr>
        <p:txBody>
          <a:bodyPr wrap="square">
            <a:spAutoFit/>
          </a:bodyPr>
          <a:lstStyle/>
          <a:p>
            <a:pPr algn="ctr"/>
            <a:r>
              <a:rPr lang="en-US" sz="6000" b="1" dirty="0">
                <a:latin typeface="Times New Roman" panose="02020603050405020304" pitchFamily="18" charset="0"/>
                <a:ea typeface="Times New Roman" charset="0"/>
                <a:cs typeface="Times New Roman" panose="02020603050405020304" pitchFamily="18" charset="0"/>
              </a:rPr>
              <a:t> Name: ANTU ROY</a:t>
            </a:r>
          </a:p>
          <a:p>
            <a:pPr algn="ctr"/>
            <a:r>
              <a:rPr lang="en-US" sz="6000" b="1" dirty="0">
                <a:latin typeface="Times New Roman" panose="02020603050405020304" pitchFamily="18" charset="0"/>
                <a:ea typeface="Times New Roman" charset="0"/>
                <a:cs typeface="Times New Roman" panose="02020603050405020304" pitchFamily="18" charset="0"/>
              </a:rPr>
              <a:t>Name of Guide: Dr. Nikhil Sasidharan</a:t>
            </a:r>
          </a:p>
          <a:p>
            <a:pPr algn="ctr"/>
            <a:r>
              <a:rPr lang="en-US" sz="6000" dirty="0">
                <a:latin typeface="Times New Roman" panose="02020603050405020304" pitchFamily="18" charset="0"/>
                <a:ea typeface="Times New Roman" charset="0"/>
                <a:cs typeface="Times New Roman" panose="02020603050405020304" pitchFamily="18" charset="0"/>
              </a:rPr>
              <a:t>Department of Electrical Engineering </a:t>
            </a:r>
          </a:p>
          <a:p>
            <a:pPr algn="ctr"/>
            <a:r>
              <a:rPr lang="en-US" sz="6000" dirty="0">
                <a:latin typeface="Times New Roman" panose="02020603050405020304" pitchFamily="18" charset="0"/>
                <a:ea typeface="Times New Roman" charset="0"/>
                <a:cs typeface="Times New Roman" panose="02020603050405020304" pitchFamily="18" charset="0"/>
              </a:rPr>
              <a:t>National Institute of Technology Calicut, Kozhikode</a:t>
            </a:r>
          </a:p>
        </p:txBody>
      </p:sp>
      <p:sp>
        <p:nvSpPr>
          <p:cNvPr id="8" name="Rettangolo arrotondato 12"/>
          <p:cNvSpPr/>
          <p:nvPr/>
        </p:nvSpPr>
        <p:spPr>
          <a:xfrm>
            <a:off x="226775" y="7139767"/>
            <a:ext cx="10618242" cy="10161147"/>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ABSTRACT</a:t>
            </a:r>
          </a:p>
          <a:p>
            <a:pPr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project presents a single-stage inverter design for grid-connected photovoltaic (PV) systems. The system integrates a Perturb and Observe (P&amp;O) MPPT algorithm for maximum power extraction, Proportional-Integral (PI) controller for PV bus voltage control, a Proportional-Resonant (PR) controller for precise grid current control, and Phase-Locked Loop (PLL) synchronization for seamless grid connection. A unipolar sine PWM technique and LCL filter reduce harmonic distortion and improve output power quality. </a:t>
            </a:r>
            <a:r>
              <a:rPr lang="en-US" sz="3600" dirty="0">
                <a:solidFill>
                  <a:schemeClr val="tx1"/>
                </a:solidFill>
                <a:latin typeface="Times New Roman" panose="02020603050405020304" pitchFamily="18" charset="0"/>
                <a:cs typeface="Times New Roman" panose="02020603050405020304" pitchFamily="18" charset="0"/>
              </a:rPr>
              <a:t>Simulations confirm stable operation under varying solar conditions, offering an efficient and cost-effective solution for single-phase grid-connected PV applications.</a:t>
            </a:r>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4000" b="1" dirty="0">
              <a:solidFill>
                <a:srgbClr val="FF0000"/>
              </a:solidFill>
              <a:latin typeface="Times New Roman" panose="02020603050405020304" pitchFamily="18" charset="0"/>
              <a:ea typeface="Times New Roman" charset="0"/>
              <a:cs typeface="Times New Roman" panose="02020603050405020304" pitchFamily="18" charset="0"/>
            </a:endParaRPr>
          </a:p>
        </p:txBody>
      </p:sp>
      <p:sp>
        <p:nvSpPr>
          <p:cNvPr id="11" name="Rettangolo arrotondato 18"/>
          <p:cNvSpPr/>
          <p:nvPr/>
        </p:nvSpPr>
        <p:spPr>
          <a:xfrm>
            <a:off x="22014034" y="30514834"/>
            <a:ext cx="10485348" cy="12743317"/>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CONCLUSIONS</a:t>
            </a:r>
          </a:p>
          <a:p>
            <a:pPr algn="just"/>
            <a:endParaRPr lang="en-US" sz="3000" dirty="0">
              <a:solidFill>
                <a:srgbClr val="FF0000"/>
              </a:solidFill>
              <a:latin typeface="Times New Roman" panose="02020603050405020304" pitchFamily="18" charset="0"/>
              <a:ea typeface="Times New Roman" charset="0"/>
              <a:cs typeface="Times New Roman" panose="02020603050405020304" pitchFamily="18" charset="0"/>
            </a:endParaRPr>
          </a:p>
        </p:txBody>
      </p:sp>
      <p:sp>
        <p:nvSpPr>
          <p:cNvPr id="12" name="Rettangolo arrotondato 19"/>
          <p:cNvSpPr/>
          <p:nvPr/>
        </p:nvSpPr>
        <p:spPr>
          <a:xfrm>
            <a:off x="226775" y="17697153"/>
            <a:ext cx="10584748" cy="16572221"/>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INTRODUCTION</a:t>
            </a:r>
          </a:p>
          <a:p>
            <a:pPr algn="just"/>
            <a:endParaRPr lang="en-US" sz="36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As the demand for renewable energy grows, photovoltaic (PV) systems have become a promising solution for clean power generation. This project focuses on developing a single-stage inverter for grid-connected PV applications, aiming to simplify the system architecture while maintaining high performance.</a:t>
            </a:r>
          </a:p>
          <a:p>
            <a:pPr algn="just"/>
            <a:endParaRPr lang="en-US" sz="36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The system is equipped with a Perturb and Observe (P&amp;O) MPPT algorithm, which efficiently extracts maximum power from the solar panels, even under varying environmental conditions. A Proportional-Integral (PI) controller regulates the PV bus voltage, ensuring the system's stability. Additionally, a Proportional-Resonant (PR) controller is employed for precise current control, allowing the inverter to synchronize seamlessly with the grid.</a:t>
            </a:r>
          </a:p>
          <a:p>
            <a:pPr algn="just"/>
            <a:endParaRPr lang="en-US" sz="36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A Phase-Locked Loop (PLL) ensures accurate phase synchronization with the grid, and the use of a unipolar sine PWM technique, combined with an LCL filter, reduces harmonic distortion. These features contribute to high power quality and reliable operation, making the system a cost-effective solution for single-phase grid-connected PV systems.</a:t>
            </a:r>
          </a:p>
          <a:p>
            <a:pPr algn="ctr"/>
            <a:endParaRPr lang="en-US" sz="4000" b="1" dirty="0">
              <a:solidFill>
                <a:srgbClr val="FF0000"/>
              </a:solidFill>
              <a:latin typeface="Times New Roman" panose="02020603050405020304" pitchFamily="18" charset="0"/>
              <a:ea typeface="Times New Roman" charset="0"/>
              <a:cs typeface="Times New Roman" panose="02020603050405020304" pitchFamily="18" charset="0"/>
            </a:endParaRPr>
          </a:p>
          <a:p>
            <a:pPr algn="ctr"/>
            <a:endParaRPr lang="en-US" sz="4000" b="1"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4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4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4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4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p:txBody>
      </p:sp>
      <p:sp>
        <p:nvSpPr>
          <p:cNvPr id="13" name="Rettangolo arrotondato 20"/>
          <p:cNvSpPr/>
          <p:nvPr/>
        </p:nvSpPr>
        <p:spPr>
          <a:xfrm>
            <a:off x="11154741" y="7139770"/>
            <a:ext cx="10516074" cy="1855868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METHODOLOGY </a:t>
            </a:r>
          </a:p>
          <a:p>
            <a:pPr marL="0" marR="0" algn="just">
              <a:tabLst>
                <a:tab pos="1042670" algn="l"/>
              </a:tabLst>
            </a:pPr>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tabLst>
                <a:tab pos="1042670" algn="l"/>
              </a:tabLst>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methodology began with the design and modeling of the photovoltaic (PV) system, specifically selecting a single-stage inverter topology that employs a unipolar sine pulse-width modulation (PWM) technique for efficient DC-to-AC conversion. The control strategy was formulated by implementing the perturb and observe (P&amp;O) maximum power point tracking (MPPT) algorithm to ensure maximum power extraction from the PV array. A proportional-integral (PI) controller was designed for regulating the PV bus voltage, while a proportional-resonant (PR) controller was developed for precise current control and seamless synchronization with the grid.</a:t>
            </a:r>
          </a:p>
          <a:p>
            <a:pPr marL="0" marR="0" algn="just">
              <a:tabLst>
                <a:tab pos="1042670" algn="l"/>
              </a:tabLst>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tabLst>
                <a:tab pos="1042670" algn="l"/>
              </a:tabLst>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enhance grid synchronization, a phase-locked loop (PLL) was integrated, utilizing a second-order generalized integrator (SOGI) for accurate phase detection. An LCL filter was also designed to mitigate harmonic distortion, and unipolar PWM was applied to further reduce system distortion.</a:t>
            </a:r>
          </a:p>
          <a:p>
            <a:pPr marL="0" marR="0" algn="just">
              <a:tabLst>
                <a:tab pos="1042670" algn="l"/>
              </a:tabLst>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tabLst>
                <a:tab pos="1042670" algn="l"/>
              </a:tabLst>
            </a:pP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entire system is simulated using MATLAB/Simulink and PLECS to evaluate performance under varying conditions, such as fluctuations in solar irradiance and temperature. Performance metrics, including system efficiency, power quality, and grid stability, were thoroughly analyzed, leading to the optimization of key parameters.</a:t>
            </a:r>
            <a:endParaRPr lang="en-US" sz="3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p:txBody>
      </p:sp>
      <p:sp>
        <p:nvSpPr>
          <p:cNvPr id="34" name="Rettangolo arrotondato 20"/>
          <p:cNvSpPr/>
          <p:nvPr/>
        </p:nvSpPr>
        <p:spPr>
          <a:xfrm>
            <a:off x="11161998" y="26060401"/>
            <a:ext cx="10516074" cy="17197752"/>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endParaRPr lang="en-US" sz="3600" dirty="0">
              <a:solidFill>
                <a:schemeClr val="tx1"/>
              </a:solidFill>
              <a:latin typeface="Times New Roman" panose="02020603050405020304" pitchFamily="18" charset="0"/>
              <a:cs typeface="Times New Roman" panose="02020603050405020304" pitchFamily="18" charset="0"/>
            </a:endParaRPr>
          </a:p>
          <a:p>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3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000" dirty="0">
              <a:solidFill>
                <a:schemeClr val="tx1"/>
              </a:solidFill>
              <a:latin typeface="Times New Roman" panose="02020603050405020304" pitchFamily="18" charset="0"/>
              <a:ea typeface="Times New Roman" charset="0"/>
              <a:cs typeface="Times New Roman" panose="02020603050405020304" pitchFamily="18" charset="0"/>
            </a:endParaRPr>
          </a:p>
        </p:txBody>
      </p:sp>
      <p:cxnSp>
        <p:nvCxnSpPr>
          <p:cNvPr id="3" name="Straight Connector 2"/>
          <p:cNvCxnSpPr/>
          <p:nvPr/>
        </p:nvCxnSpPr>
        <p:spPr>
          <a:xfrm flipH="1">
            <a:off x="6349721" y="3164376"/>
            <a:ext cx="22058980" cy="28098"/>
          </a:xfrm>
          <a:prstGeom prst="line">
            <a:avLst/>
          </a:prstGeom>
          <a:ln w="1270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29" name="Rettangolo arrotondato 19"/>
          <p:cNvSpPr/>
          <p:nvPr/>
        </p:nvSpPr>
        <p:spPr>
          <a:xfrm>
            <a:off x="260269" y="34536184"/>
            <a:ext cx="10584748" cy="8721969"/>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GENERAL BLOCK DIAGRAM OF THE SCHEME</a:t>
            </a: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3" name="Rettangolo arrotondato 22"/>
              <p:cNvSpPr/>
              <p:nvPr/>
            </p:nvSpPr>
            <p:spPr>
              <a:xfrm>
                <a:off x="22014034" y="7139767"/>
                <a:ext cx="10485348" cy="23022370"/>
              </a:xfrm>
              <a:prstGeom prst="roundRect">
                <a:avLst>
                  <a:gd name="adj" fmla="val 5156"/>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t" anchorCtr="0" forceAA="0" compatLnSpc="1">
                <a:prstTxWarp prst="textNoShape">
                  <a:avLst/>
                </a:prstTxWarp>
                <a:no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RESULTS</a:t>
                </a: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a:t>
                </a: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illustrate the grid voltage and grid current waveforms when the radiation is </a:t>
                </a:r>
                <a14:m>
                  <m:oMath xmlns:m="http://schemas.openxmlformats.org/officeDocument/2006/math">
                    <m:sSup>
                      <m:sSupPr>
                        <m:ctrlP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1000</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achieving the expected maximum power output. The waveform remains smooth and periodic, free from visible distortions or harmonics, maintaining a steady operating frequency typical of grid-tied systems.</a:t>
                </a: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a:t>
                </a: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depict the grid voltage and grid current waveforms when the solar radiation is decreased to </a:t>
                </a:r>
                <a14:m>
                  <m:oMath xmlns:m="http://schemas.openxmlformats.org/officeDocument/2006/math">
                    <m:sSup>
                      <m:sSupPr>
                        <m:ctrlP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500</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level of radiation results in a significant decrease in the power output from the inverter. </a:t>
                </a:r>
              </a:p>
              <a:p>
                <a:pPr marL="0" marR="0" algn="just"/>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11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11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endPar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a:t>
                </a:r>
                <a:r>
                  <a:rPr lang="en-US" sz="36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a:t>
                </a:r>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shows the grid voltage and grid current waveforms when solar radiation drops to </a:t>
                </a:r>
                <a14:m>
                  <m:oMath xmlns:m="http://schemas.openxmlformats.org/officeDocument/2006/math">
                    <m:sSup>
                      <m:sSupPr>
                        <m:ctrlP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250</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3600" i="1" kern="10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decrease in radiation leads to a notable reduction in the inverter’s power output.</a:t>
                </a:r>
              </a:p>
              <a:p>
                <a:pPr algn="ctr"/>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pPr algn="ctr"/>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pPr algn="ctr"/>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pPr algn="just"/>
                <a:endParaRPr lang="en-US" sz="36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2400" dirty="0">
                  <a:solidFill>
                    <a:schemeClr val="tx1"/>
                  </a:solidFill>
                  <a:latin typeface="Times New Roman" panose="02020603050405020304" pitchFamily="18" charset="0"/>
                  <a:cs typeface="Times New Roman" panose="02020603050405020304" pitchFamily="18" charset="0"/>
                </a:endParaRPr>
              </a:p>
              <a:p>
                <a:pPr algn="just"/>
                <a:endParaRPr lang="en-US" sz="36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This project designed and implemented a single-stage inverter for a single-phase photovoltaic (PV) system, integrating Maximum Power Point Tracking (MPPT) and Phase-Locked Loop (PLL) synchronization for seamless grid connection. The system efficiently converted DC power from the PV array to AC power with high power quality, characterized by stable output voltage and low harmonic distortion. The MPPT algorithm optimized power extraction under varying conditions, while the PR controller effectively managed grid current control. Despite initial challenges with stability, these were resolved through tuning and optimization. Future work could focus on enhancing efficiency, incorporating advanced control methods, and adding grid support functions. This contributes to the advancement of renewable energy and power electronics, offering a practical solution for PV grid integration.</a:t>
                </a:r>
                <a:endParaRPr lang="en-US" sz="36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4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2400" dirty="0">
                  <a:solidFill>
                    <a:schemeClr val="tx1"/>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endParaRPr lang="en-US" sz="4000" dirty="0">
                  <a:solidFill>
                    <a:srgbClr val="FF0000"/>
                  </a:solidFill>
                  <a:latin typeface="Times New Roman" panose="02020603050405020304" pitchFamily="18" charset="0"/>
                  <a:ea typeface="Times New Roman" charset="0"/>
                  <a:cs typeface="Times New Roman" panose="02020603050405020304" pitchFamily="18" charset="0"/>
                </a:endParaRPr>
              </a:p>
              <a:p>
                <a:pPr algn="just"/>
                <a:endParaRPr lang="en-US" sz="3000" dirty="0">
                  <a:solidFill>
                    <a:schemeClr val="tx1"/>
                  </a:solidFill>
                  <a:latin typeface="Times New Roman" panose="02020603050405020304" pitchFamily="18" charset="0"/>
                  <a:ea typeface="Times New Roman" charset="0"/>
                  <a:cs typeface="Times New Roman" panose="02020603050405020304" pitchFamily="18" charset="0"/>
                </a:endParaRPr>
              </a:p>
            </p:txBody>
          </p:sp>
        </mc:Choice>
        <mc:Fallback>
          <p:sp>
            <p:nvSpPr>
              <p:cNvPr id="43" name="Rettangolo arrotondato 22"/>
              <p:cNvSpPr>
                <a:spLocks noRot="1" noChangeAspect="1" noMove="1" noResize="1" noEditPoints="1" noAdjustHandles="1" noChangeArrowheads="1" noChangeShapeType="1" noTextEdit="1"/>
              </p:cNvSpPr>
              <p:nvPr/>
            </p:nvSpPr>
            <p:spPr>
              <a:xfrm>
                <a:off x="22014034" y="7139767"/>
                <a:ext cx="10485348" cy="23022370"/>
              </a:xfrm>
              <a:prstGeom prst="roundRect">
                <a:avLst>
                  <a:gd name="adj" fmla="val 5156"/>
                </a:avLst>
              </a:prstGeom>
              <a:blipFill>
                <a:blip r:embed="rId2"/>
                <a:stretch>
                  <a:fillRect b="-55699"/>
                </a:stretch>
              </a:blipFill>
              <a:ln w="762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11500703" y="26384250"/>
                <a:ext cx="10170112" cy="15744118"/>
              </a:xfrm>
              <a:prstGeom prst="rect">
                <a:avLst/>
              </a:prstGeom>
            </p:spPr>
            <p:txBody>
              <a:bodyPr wrap="square">
                <a:spAutoFit/>
              </a:bodyPr>
              <a:lstStyle/>
              <a:p>
                <a:pPr algn="ctr"/>
                <a:r>
                  <a:rPr lang="en-US" sz="4000" b="1" dirty="0">
                    <a:solidFill>
                      <a:srgbClr val="FF0000"/>
                    </a:solidFill>
                    <a:latin typeface="Times New Roman" panose="02020603050405020304" pitchFamily="18" charset="0"/>
                    <a:ea typeface="Times New Roman" charset="0"/>
                    <a:cs typeface="Times New Roman" panose="02020603050405020304" pitchFamily="18" charset="0"/>
                  </a:rPr>
                  <a:t>EQUATIONS USED</a:t>
                </a:r>
              </a:p>
              <a:p>
                <a:endPar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Transfer Functions of OSG Based PLL </a:t>
                </a:r>
                <a:r>
                  <a:rPr lang="en-US" sz="3600" b="1" dirty="0">
                    <a:latin typeface="Times New Roman" panose="02020603050405020304" pitchFamily="18" charset="0"/>
                    <a:ea typeface="Times New Roman" charset="0"/>
                    <a:cs typeface="Times New Roman" panose="02020603050405020304" pitchFamily="18" charset="0"/>
                  </a:rPr>
                  <a:t>is given by:</a:t>
                </a:r>
              </a:p>
              <a:p>
                <a:r>
                  <a:rPr lang="en-US" sz="3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3600" dirty="0">
                  <a:solidFill>
                    <a:srgbClr val="FF0000"/>
                  </a:solidFill>
                  <a:latin typeface="Times New Roman" panose="02020603050405020304" pitchFamily="18" charset="0"/>
                  <a:ea typeface="Times New Roman" charset="0"/>
                  <a:cs typeface="Times New Roman" panose="02020603050405020304" pitchFamily="18" charset="0"/>
                </a:endParaRPr>
              </a:p>
              <a:p>
                <a:pPr marL="0" marR="0" algn="ctr"/>
                <a14:m>
                  <m:oMath xmlns:m="http://schemas.openxmlformats.org/officeDocument/2006/math">
                    <m:sSub>
                      <m:sSubPr>
                        <m:ctrlPr>
                          <a:rPr lang="en-US" sz="3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𝑑</m:t>
                        </m:r>
                      </m:sub>
                    </m:sSub>
                    <m:d>
                      <m:d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num>
                      <m:den>
                        <m:sSup>
                          <m:sSup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…………(1)</a:t>
                </a:r>
              </a:p>
              <a:p>
                <a:pPr marL="0" marR="0" algn="ct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14:m>
                  <m:oMath xmlns:m="http://schemas.openxmlformats.org/officeDocument/2006/math">
                    <m:sSub>
                      <m:sSub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𝑞</m:t>
                        </m:r>
                      </m:sub>
                    </m:sSub>
                    <m:d>
                      <m:d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m:t>
                            </m:r>
                          </m:e>
                          <m:sub>
                            <m:sSubSup>
                              <m:sSubSup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2</m:t>
                                </m:r>
                              </m:sup>
                            </m:sSubSup>
                          </m:sub>
                        </m:sSub>
                      </m:num>
                      <m:den>
                        <m:sSup>
                          <m:sSup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…………(2)</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Where</a:t>
                </a:r>
              </a:p>
              <a:p>
                <a:pPr marL="571500" marR="0" indent="-571500">
                  <a:buFont typeface="Arial" panose="020B0604020202020204" pitchFamily="34" charset="0"/>
                  <a:buChar char="•"/>
                </a:pP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𝑑</m:t>
                        </m:r>
                      </m:sub>
                    </m:s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𝑠</m:t>
                    </m:r>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is the Transfer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F</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unction of the Direct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A</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xis</a:t>
                </a:r>
              </a:p>
              <a:p>
                <a:pPr marL="571500" marR="0" indent="-571500">
                  <a:buFont typeface="Arial" panose="020B0604020202020204" pitchFamily="34" charset="0"/>
                  <a:buChar char="•"/>
                </a:pP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𝐻</m:t>
                        </m:r>
                      </m:e>
                      <m: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𝑞</m:t>
                        </m:r>
                      </m:sub>
                    </m:s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𝑠</m:t>
                    </m:r>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is the Transfer Function of the Quadrature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A</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xis</a:t>
                </a:r>
              </a:p>
              <a:p>
                <a:pPr marL="571500" marR="0" indent="-571500">
                  <a:buFont typeface="Arial" panose="020B0604020202020204" pitchFamily="34" charset="0"/>
                  <a:buChar char="•"/>
                </a:pPr>
                <a14:m>
                  <m:oMath xmlns:m="http://schemas.openxmlformats.org/officeDocument/2006/math">
                    <m:sSub>
                      <m:sSub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𝜔</m:t>
                        </m:r>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sub>
                    </m:sSub>
                  </m:oMath>
                </a14:m>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is the  Damping Factor</a:t>
                </a:r>
              </a:p>
              <a:p>
                <a:pPr marL="571500" marR="0" indent="-571500">
                  <a:buFont typeface="Arial" panose="020B0604020202020204" pitchFamily="34" charset="0"/>
                  <a:buChar char="•"/>
                </a:pPr>
                <a14:m>
                  <m:oMath xmlns:m="http://schemas.openxmlformats.org/officeDocument/2006/math">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𝜔</m:t>
                    </m:r>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𝑛</m:t>
                    </m:r>
                  </m:oMath>
                </a14:m>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is the Natural Frequency</a:t>
                </a:r>
              </a:p>
              <a:p>
                <a:pPr marL="571500" marR="0" indent="-571500">
                  <a:buFont typeface="Arial" panose="020B0604020202020204" pitchFamily="34" charset="0"/>
                  <a:buChar char="•"/>
                </a:pP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s is the Complex Frequency </a:t>
                </a:r>
                <a:r>
                  <a:rPr lang="en-US" sz="3600" kern="100" dirty="0">
                    <a:latin typeface="Times New Roman" panose="02020603050405020304" pitchFamily="18" charset="0"/>
                    <a:ea typeface="Calibri" panose="020F0502020204030204" pitchFamily="34" charset="0"/>
                    <a:cs typeface="Times New Roman" panose="02020603050405020304" pitchFamily="18" charset="0"/>
                  </a:rPr>
                  <a:t>V</a:t>
                </a:r>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ariable</a:t>
                </a:r>
              </a:p>
              <a:p>
                <a:pPr marR="0"/>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b="1" dirty="0">
                    <a:latin typeface="Times New Roman" panose="02020603050405020304" pitchFamily="18" charset="0"/>
                    <a:ea typeface="Times New Roman" charset="0"/>
                    <a:cs typeface="Times New Roman" panose="02020603050405020304" pitchFamily="18" charset="0"/>
                  </a:rPr>
                  <a:t>The transfer function of the PR controller is given by:</a:t>
                </a:r>
              </a:p>
              <a:p>
                <a:pPr marL="0" marR="0" algn="ctr"/>
                <a:endParaRPr lang="en-US" sz="3600" i="1" kern="100"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marR="0" algn="ctr"/>
                <a14:m>
                  <m:oMath xmlns:m="http://schemas.openxmlformats.org/officeDocument/2006/math">
                    <m:sSub>
                      <m:sSubPr>
                        <m:ctrlPr>
                          <a:rPr lang="en-US" sz="3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𝑃𝑅</m:t>
                        </m:r>
                      </m:sub>
                    </m:sSub>
                    <m:d>
                      <m:d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𝑝</m:t>
                            </m:r>
                          </m:sub>
                        </m:s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𝑠</m:t>
                        </m:r>
                      </m:num>
                      <m:den>
                        <m:sSup>
                          <m:sSup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𝑠</m:t>
                            </m:r>
                          </m:e>
                          <m:sup>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𝜔</m:t>
                            </m:r>
                          </m:e>
                          <m:sup>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2</m:t>
                            </m:r>
                          </m:sup>
                        </m:sSup>
                      </m:den>
                    </m:f>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…………(3)</a:t>
                </a:r>
              </a:p>
              <a:p>
                <a:pPr marL="0" marR="0"/>
                <a:endPar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14:m>
                  <m:oMath xmlns:m="http://schemas.openxmlformats.org/officeDocument/2006/math">
                    <m:sSub>
                      <m:sSubPr>
                        <m:ctrlPr>
                          <a:rPr lang="en-US" sz="36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𝑃𝑅</m:t>
                        </m:r>
                      </m:sub>
                    </m:sSub>
                    <m:d>
                      <m:dPr>
                        <m:ctrlPr>
                          <a:rPr lang="en-US" sz="36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36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en-US" sz="3600" kern="100" dirty="0">
                    <a:effectLst/>
                    <a:latin typeface="Times New Roman" panose="02020603050405020304" pitchFamily="18" charset="0"/>
                    <a:ea typeface="Calibri" panose="020F0502020204030204" pitchFamily="34" charset="0"/>
                    <a:cs typeface="Times New Roman" panose="02020603050405020304" pitchFamily="18" charset="0"/>
                  </a:rPr>
                  <a:t> is the </a:t>
                </a:r>
                <a:r>
                  <a:rPr lang="en-US" sz="3600" dirty="0">
                    <a:latin typeface="Times New Roman" panose="02020603050405020304" pitchFamily="18" charset="0"/>
                    <a:cs typeface="Times New Roman" panose="02020603050405020304" pitchFamily="18" charset="0"/>
                  </a:rPr>
                  <a:t>Proportional-Resonant Controller Transfer Function</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indent="-571500">
                  <a:buFont typeface="Arial" panose="020B0604020202020204" pitchFamily="34" charset="0"/>
                  <a:buChar char="•"/>
                </a:pP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is the Proportional Gain</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indent="-571500">
                  <a:buFont typeface="Arial" panose="020B0604020202020204" pitchFamily="34" charset="0"/>
                  <a:buChar char="•"/>
                </a:pP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is the Integral Gain</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marR="0" indent="-571500">
                  <a:buFont typeface="Arial" panose="020B0604020202020204" pitchFamily="34" charset="0"/>
                  <a:buChar char="•"/>
                </a:pPr>
                <a14:m>
                  <m:oMath xmlns:m="http://schemas.openxmlformats.org/officeDocument/2006/math">
                    <m:r>
                      <a:rPr lang="en-US" sz="3600" b="0" i="1" kern="100" smtClean="0">
                        <a:effectLst/>
                        <a:latin typeface="Cambria Math" panose="02040503050406030204" pitchFamily="18" charset="0"/>
                        <a:ea typeface="Calibri" panose="020F0502020204030204" pitchFamily="34" charset="0"/>
                        <a:cs typeface="Times New Roman" panose="02020603050405020304" pitchFamily="18" charset="0"/>
                      </a:rPr>
                      <m:t>𝜔</m:t>
                    </m:r>
                  </m:oMath>
                </a14:m>
                <a:r>
                  <a:rPr lang="en-US" sz="3600" kern="100" dirty="0">
                    <a:effectLst/>
                    <a:latin typeface="Times New Roman" panose="02020603050405020304" pitchFamily="18" charset="0"/>
                    <a:ea typeface="Times New Roman" panose="02020603050405020304" pitchFamily="18" charset="0"/>
                    <a:cs typeface="Times New Roman" panose="02020603050405020304" pitchFamily="18" charset="0"/>
                  </a:rPr>
                  <a:t> is the Resonant Pole Frequency in Radians</a:t>
                </a:r>
                <a:endParaRPr lang="en-US" sz="3600" dirty="0">
                  <a:latin typeface="Times New Roman" panose="02020603050405020304" pitchFamily="18" charset="0"/>
                  <a:ea typeface="Times New Roman" charset="0"/>
                  <a:cs typeface="Times New Roman" panose="02020603050405020304" pitchFamily="18" charset="0"/>
                </a:endParaRPr>
              </a:p>
            </p:txBody>
          </p:sp>
        </mc:Choice>
        <mc:Fallback>
          <p:sp>
            <p:nvSpPr>
              <p:cNvPr id="10" name="Rectangle 9"/>
              <p:cNvSpPr>
                <a:spLocks noRot="1" noChangeAspect="1" noMove="1" noResize="1" noEditPoints="1" noAdjustHandles="1" noChangeArrowheads="1" noChangeShapeType="1" noTextEdit="1"/>
              </p:cNvSpPr>
              <p:nvPr/>
            </p:nvSpPr>
            <p:spPr>
              <a:xfrm>
                <a:off x="11500703" y="26384250"/>
                <a:ext cx="10170112" cy="15744118"/>
              </a:xfrm>
              <a:prstGeom prst="rect">
                <a:avLst/>
              </a:prstGeom>
              <a:blipFill>
                <a:blip r:embed="rId3"/>
                <a:stretch>
                  <a:fillRect l="-1859" t="-697" r="-420" b="-38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734DA359-002A-D97F-B6EA-4658BDDD86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3530" y="36638776"/>
            <a:ext cx="10213158" cy="5299561"/>
          </a:xfrm>
          <a:prstGeom prst="rect">
            <a:avLst/>
          </a:prstGeom>
        </p:spPr>
      </p:pic>
      <p:sp>
        <p:nvSpPr>
          <p:cNvPr id="17" name="CasellaDiTesto 5">
            <a:extLst>
              <a:ext uri="{FF2B5EF4-FFF2-40B4-BE49-F238E27FC236}">
                <a16:creationId xmlns:a16="http://schemas.microsoft.com/office/drawing/2014/main" id="{F2A0E18E-F549-52F6-9600-630F8DB622CB}"/>
              </a:ext>
            </a:extLst>
          </p:cNvPr>
          <p:cNvSpPr txBox="1"/>
          <p:nvPr/>
        </p:nvSpPr>
        <p:spPr>
          <a:xfrm>
            <a:off x="439779" y="42197726"/>
            <a:ext cx="10225728"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Fig.1 </a:t>
            </a:r>
            <a:r>
              <a:rPr lang="en-US" sz="3200" b="1" dirty="0">
                <a:solidFill>
                  <a:schemeClr val="accent5"/>
                </a:solidFill>
                <a:latin typeface="Times New Roman" panose="02020603050405020304" pitchFamily="18" charset="0"/>
                <a:cs typeface="Times New Roman" panose="02020603050405020304" pitchFamily="18" charset="0"/>
              </a:rPr>
              <a:t>Control Strategy of Single-Phase PV Solar Inverter</a:t>
            </a:r>
            <a:endParaRPr lang="en-IN" sz="3200" b="1" dirty="0">
              <a:solidFill>
                <a:schemeClr val="accent5"/>
              </a:solidFill>
              <a:latin typeface="Times New Roman" panose="02020603050405020304" pitchFamily="18" charset="0"/>
              <a:ea typeface="Times New Roman" charset="0"/>
              <a:cs typeface="Times New Roman" panose="02020603050405020304" pitchFamily="18" charset="0"/>
            </a:endParaRPr>
          </a:p>
        </p:txBody>
      </p:sp>
      <p:pic>
        <p:nvPicPr>
          <p:cNvPr id="16" name="Picture 15">
            <a:extLst>
              <a:ext uri="{FF2B5EF4-FFF2-40B4-BE49-F238E27FC236}">
                <a16:creationId xmlns:a16="http://schemas.microsoft.com/office/drawing/2014/main" id="{FD759A1C-C07A-FBE3-A4CC-C3B2DB21E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570" y="372370"/>
            <a:ext cx="4145280" cy="4932883"/>
          </a:xfrm>
          <a:prstGeom prst="rect">
            <a:avLst/>
          </a:prstGeom>
        </p:spPr>
      </p:pic>
      <p:pic>
        <p:nvPicPr>
          <p:cNvPr id="9" name="Picture 8">
            <a:extLst>
              <a:ext uri="{FF2B5EF4-FFF2-40B4-BE49-F238E27FC236}">
                <a16:creationId xmlns:a16="http://schemas.microsoft.com/office/drawing/2014/main" id="{BA2B0EED-967A-2784-2C21-F07EE4B341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98" y="12683789"/>
            <a:ext cx="9294042" cy="3180305"/>
          </a:xfrm>
          <a:prstGeom prst="rect">
            <a:avLst/>
          </a:prstGeom>
        </p:spPr>
      </p:pic>
      <p:pic>
        <p:nvPicPr>
          <p:cNvPr id="18" name="Picture 17">
            <a:extLst>
              <a:ext uri="{FF2B5EF4-FFF2-40B4-BE49-F238E27FC236}">
                <a16:creationId xmlns:a16="http://schemas.microsoft.com/office/drawing/2014/main" id="{ED2B0024-E5E3-7DDC-5325-F4A6860D33B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576799" y="19901518"/>
            <a:ext cx="9396580" cy="3122406"/>
          </a:xfrm>
          <a:prstGeom prst="rect">
            <a:avLst/>
          </a:prstGeom>
        </p:spPr>
      </p:pic>
      <p:pic>
        <p:nvPicPr>
          <p:cNvPr id="20" name="Picture 19">
            <a:extLst>
              <a:ext uri="{FF2B5EF4-FFF2-40B4-BE49-F238E27FC236}">
                <a16:creationId xmlns:a16="http://schemas.microsoft.com/office/drawing/2014/main" id="{B4BB4ADA-C932-E6B9-902B-47D30BCBA75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703214" y="26200670"/>
            <a:ext cx="9128907" cy="3166590"/>
          </a:xfrm>
          <a:prstGeom prst="rect">
            <a:avLst/>
          </a:prstGeom>
        </p:spPr>
      </p:pic>
      <mc:AlternateContent xmlns:mc="http://schemas.openxmlformats.org/markup-compatibility/2006">
        <mc:Choice xmlns:a14="http://schemas.microsoft.com/office/drawing/2010/main" Requires="a14">
          <p:sp>
            <p:nvSpPr>
              <p:cNvPr id="21" name="CasellaDiTesto 5">
                <a:extLst>
                  <a:ext uri="{FF2B5EF4-FFF2-40B4-BE49-F238E27FC236}">
                    <a16:creationId xmlns:a16="http://schemas.microsoft.com/office/drawing/2014/main" id="{70E4EC3D-8438-A7A3-E2AC-681F501FDA17}"/>
                  </a:ext>
                </a:extLst>
              </p:cNvPr>
              <p:cNvSpPr txBox="1"/>
              <p:nvPr/>
            </p:nvSpPr>
            <p:spPr>
              <a:xfrm>
                <a:off x="22350533" y="16017397"/>
                <a:ext cx="10225728"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Fig.2</a:t>
                </a:r>
                <a:r>
                  <a:rPr lang="en-US" sz="2800" dirty="0">
                    <a:latin typeface="Times New Roman" panose="02020603050405020304" pitchFamily="18" charset="0"/>
                    <a:cs typeface="Times New Roman" panose="02020603050405020304" pitchFamily="18" charset="0"/>
                  </a:rPr>
                  <a:t> </a:t>
                </a:r>
                <a:r>
                  <a:rPr lang="en-US" sz="2800" dirty="0">
                    <a:solidFill>
                      <a:schemeClr val="accent5"/>
                    </a:solidFill>
                    <a:latin typeface="Times New Roman" panose="02020603050405020304" pitchFamily="18" charset="0"/>
                    <a:cs typeface="Times New Roman" panose="02020603050405020304" pitchFamily="18" charset="0"/>
                  </a:rPr>
                  <a:t>Grid Voltage and Grid Current waveforms at </a:t>
                </a:r>
                <a14:m>
                  <m:oMath xmlns:m="http://schemas.openxmlformats.org/officeDocument/2006/math">
                    <m:sSup>
                      <m:sSupPr>
                        <m:ctrlPr>
                          <a:rPr lang="en-US" sz="2800" i="1" kern="100" smtClean="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1000</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𝑊</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IN" sz="2800" dirty="0">
                  <a:solidFill>
                    <a:schemeClr val="accent5"/>
                  </a:solidFill>
                  <a:latin typeface="Times New Roman" panose="02020603050405020304" pitchFamily="18" charset="0"/>
                  <a:ea typeface="Times New Roman" charset="0"/>
                  <a:cs typeface="Times New Roman" panose="02020603050405020304" pitchFamily="18" charset="0"/>
                </a:endParaRPr>
              </a:p>
            </p:txBody>
          </p:sp>
        </mc:Choice>
        <mc:Fallback>
          <p:sp>
            <p:nvSpPr>
              <p:cNvPr id="21" name="CasellaDiTesto 5">
                <a:extLst>
                  <a:ext uri="{FF2B5EF4-FFF2-40B4-BE49-F238E27FC236}">
                    <a16:creationId xmlns:a16="http://schemas.microsoft.com/office/drawing/2014/main" id="{70E4EC3D-8438-A7A3-E2AC-681F501FDA17}"/>
                  </a:ext>
                </a:extLst>
              </p:cNvPr>
              <p:cNvSpPr txBox="1">
                <a:spLocks noRot="1" noChangeAspect="1" noMove="1" noResize="1" noEditPoints="1" noAdjustHandles="1" noChangeArrowheads="1" noChangeShapeType="1" noTextEdit="1"/>
              </p:cNvSpPr>
              <p:nvPr/>
            </p:nvSpPr>
            <p:spPr>
              <a:xfrm>
                <a:off x="22350533" y="16017397"/>
                <a:ext cx="10225728" cy="523220"/>
              </a:xfrm>
              <a:prstGeom prst="rect">
                <a:avLst/>
              </a:prstGeom>
              <a:blipFill>
                <a:blip r:embed="rId9"/>
                <a:stretch>
                  <a:fillRect t="-12941" b="-329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CasellaDiTesto 5">
                <a:extLst>
                  <a:ext uri="{FF2B5EF4-FFF2-40B4-BE49-F238E27FC236}">
                    <a16:creationId xmlns:a16="http://schemas.microsoft.com/office/drawing/2014/main" id="{627DAC0F-1389-741D-5F5E-DAC4952144F3}"/>
                  </a:ext>
                </a:extLst>
              </p:cNvPr>
              <p:cNvSpPr txBox="1"/>
              <p:nvPr/>
            </p:nvSpPr>
            <p:spPr>
              <a:xfrm>
                <a:off x="22162225" y="23104744"/>
                <a:ext cx="10225728"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Fig.3 </a:t>
                </a:r>
                <a:r>
                  <a:rPr lang="en-US" sz="2800" dirty="0">
                    <a:solidFill>
                      <a:schemeClr val="accent5"/>
                    </a:solidFill>
                    <a:latin typeface="Times New Roman" panose="02020603050405020304" pitchFamily="18" charset="0"/>
                    <a:cs typeface="Times New Roman" panose="02020603050405020304" pitchFamily="18" charset="0"/>
                  </a:rPr>
                  <a:t>Grid Voltage and Grid Current waveforms at </a:t>
                </a:r>
                <a14:m>
                  <m:oMath xmlns:m="http://schemas.openxmlformats.org/officeDocument/2006/math">
                    <m:sSup>
                      <m:sSupPr>
                        <m:ctrlPr>
                          <a:rPr lang="en-US" sz="2800" i="1" kern="100" smtClean="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0" i="1" kern="100" smtClean="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5</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00</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𝑊</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IN" sz="2800" dirty="0">
                  <a:solidFill>
                    <a:schemeClr val="accent5"/>
                  </a:solidFill>
                  <a:latin typeface="Times New Roman" panose="02020603050405020304" pitchFamily="18" charset="0"/>
                  <a:ea typeface="Times New Roman" charset="0"/>
                  <a:cs typeface="Times New Roman" panose="02020603050405020304" pitchFamily="18" charset="0"/>
                </a:endParaRPr>
              </a:p>
            </p:txBody>
          </p:sp>
        </mc:Choice>
        <mc:Fallback>
          <p:sp>
            <p:nvSpPr>
              <p:cNvPr id="22" name="CasellaDiTesto 5">
                <a:extLst>
                  <a:ext uri="{FF2B5EF4-FFF2-40B4-BE49-F238E27FC236}">
                    <a16:creationId xmlns:a16="http://schemas.microsoft.com/office/drawing/2014/main" id="{627DAC0F-1389-741D-5F5E-DAC4952144F3}"/>
                  </a:ext>
                </a:extLst>
              </p:cNvPr>
              <p:cNvSpPr txBox="1">
                <a:spLocks noRot="1" noChangeAspect="1" noMove="1" noResize="1" noEditPoints="1" noAdjustHandles="1" noChangeArrowheads="1" noChangeShapeType="1" noTextEdit="1"/>
              </p:cNvSpPr>
              <p:nvPr/>
            </p:nvSpPr>
            <p:spPr>
              <a:xfrm>
                <a:off x="22162225" y="23104744"/>
                <a:ext cx="10225728" cy="523220"/>
              </a:xfrm>
              <a:prstGeom prst="rect">
                <a:avLst/>
              </a:prstGeom>
              <a:blipFill>
                <a:blip r:embed="rId10"/>
                <a:stretch>
                  <a:fillRect t="-11628"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CasellaDiTesto 5">
                <a:extLst>
                  <a:ext uri="{FF2B5EF4-FFF2-40B4-BE49-F238E27FC236}">
                    <a16:creationId xmlns:a16="http://schemas.microsoft.com/office/drawing/2014/main" id="{B67B59E0-1C81-30B3-543B-C1E927662C5D}"/>
                  </a:ext>
                </a:extLst>
              </p:cNvPr>
              <p:cNvSpPr txBox="1"/>
              <p:nvPr/>
            </p:nvSpPr>
            <p:spPr>
              <a:xfrm>
                <a:off x="22162225" y="29367260"/>
                <a:ext cx="10225728"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Fig.4 </a:t>
                </a:r>
                <a:r>
                  <a:rPr lang="en-US" sz="2800" dirty="0">
                    <a:solidFill>
                      <a:schemeClr val="accent5"/>
                    </a:solidFill>
                    <a:latin typeface="Times New Roman" panose="02020603050405020304" pitchFamily="18" charset="0"/>
                    <a:cs typeface="Times New Roman" panose="02020603050405020304" pitchFamily="18" charset="0"/>
                  </a:rPr>
                  <a:t>Grid Voltage and Grid Current waveforms at </a:t>
                </a:r>
                <a14:m>
                  <m:oMath xmlns:m="http://schemas.openxmlformats.org/officeDocument/2006/math">
                    <m:sSup>
                      <m:sSupPr>
                        <m:ctrlPr>
                          <a:rPr lang="en-US" sz="2800" i="1" kern="100" smtClean="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b="0" i="1" kern="100" smtClean="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25</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0</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𝑊</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𝑚</m:t>
                        </m:r>
                      </m:e>
                      <m:sup>
                        <m:r>
                          <a:rPr lang="en-US" sz="2800" b="0" i="1" kern="100">
                            <a:solidFill>
                              <a:schemeClr val="accent5"/>
                            </a:solidFill>
                            <a:effectLst/>
                            <a:latin typeface="Cambria Math" panose="02040503050406030204" pitchFamily="18" charset="0"/>
                            <a:ea typeface="Calibri" panose="020F0502020204030204" pitchFamily="34" charset="0"/>
                            <a:cs typeface="Times New Roman" panose="02020603050405020304" pitchFamily="18" charset="0"/>
                          </a:rPr>
                          <m:t>2</m:t>
                        </m:r>
                      </m:sup>
                    </m:sSup>
                  </m:oMath>
                </a14:m>
                <a:endParaRPr lang="en-IN" sz="2800" dirty="0">
                  <a:solidFill>
                    <a:schemeClr val="accent5"/>
                  </a:solidFill>
                  <a:latin typeface="Times New Roman" panose="02020603050405020304" pitchFamily="18" charset="0"/>
                  <a:ea typeface="Times New Roman" charset="0"/>
                  <a:cs typeface="Times New Roman" panose="02020603050405020304" pitchFamily="18" charset="0"/>
                </a:endParaRPr>
              </a:p>
            </p:txBody>
          </p:sp>
        </mc:Choice>
        <mc:Fallback>
          <p:sp>
            <p:nvSpPr>
              <p:cNvPr id="23" name="CasellaDiTesto 5">
                <a:extLst>
                  <a:ext uri="{FF2B5EF4-FFF2-40B4-BE49-F238E27FC236}">
                    <a16:creationId xmlns:a16="http://schemas.microsoft.com/office/drawing/2014/main" id="{B67B59E0-1C81-30B3-543B-C1E927662C5D}"/>
                  </a:ext>
                </a:extLst>
              </p:cNvPr>
              <p:cNvSpPr txBox="1">
                <a:spLocks noRot="1" noChangeAspect="1" noMove="1" noResize="1" noEditPoints="1" noAdjustHandles="1" noChangeArrowheads="1" noChangeShapeType="1" noTextEdit="1"/>
              </p:cNvSpPr>
              <p:nvPr/>
            </p:nvSpPr>
            <p:spPr>
              <a:xfrm>
                <a:off x="22162225" y="29367260"/>
                <a:ext cx="10225728" cy="523220"/>
              </a:xfrm>
              <a:prstGeom prst="rect">
                <a:avLst/>
              </a:prstGeom>
              <a:blipFill>
                <a:blip r:embed="rId11"/>
                <a:stretch>
                  <a:fillRect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4923528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4736</TotalTime>
  <Words>966</Words>
  <Application>Microsoft Office PowerPoint</Application>
  <PresentationFormat>Custom</PresentationFormat>
  <Paragraphs>112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Vinayak B</dc:creator>
  <cp:lastModifiedBy>ANTU ROY</cp:lastModifiedBy>
  <cp:revision>151</cp:revision>
  <cp:lastPrinted>2022-05-18T08:53:06Z</cp:lastPrinted>
  <dcterms:created xsi:type="dcterms:W3CDTF">2018-11-30T04:20:04Z</dcterms:created>
  <dcterms:modified xsi:type="dcterms:W3CDTF">2024-10-16T22:01:39Z</dcterms:modified>
</cp:coreProperties>
</file>