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56" r:id="rId2"/>
    <p:sldId id="258" r:id="rId3"/>
    <p:sldId id="257" r:id="rId4"/>
    <p:sldId id="259" r:id="rId5"/>
    <p:sldId id="262" r:id="rId6"/>
    <p:sldId id="273" r:id="rId7"/>
    <p:sldId id="275" r:id="rId8"/>
    <p:sldId id="260" r:id="rId9"/>
    <p:sldId id="261" r:id="rId10"/>
    <p:sldId id="266" r:id="rId11"/>
    <p:sldId id="272" r:id="rId12"/>
    <p:sldId id="267" r:id="rId13"/>
    <p:sldId id="268" r:id="rId14"/>
    <p:sldId id="280" r:id="rId15"/>
    <p:sldId id="286" r:id="rId16"/>
    <p:sldId id="279" r:id="rId17"/>
    <p:sldId id="281" r:id="rId18"/>
    <p:sldId id="282" r:id="rId19"/>
    <p:sldId id="283" r:id="rId20"/>
    <p:sldId id="276" r:id="rId21"/>
    <p:sldId id="285" r:id="rId22"/>
    <p:sldId id="277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F79D19"/>
    <a:srgbClr val="9B320E"/>
    <a:srgbClr val="F6D650"/>
    <a:srgbClr val="F9BA5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17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2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5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0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48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5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3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8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5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0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18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nl-BE" sz="7200" dirty="0" err="1" smtClean="0"/>
              <a:t>Developing</a:t>
            </a:r>
            <a:r>
              <a:rPr lang="nl-BE" sz="7200" dirty="0" smtClean="0"/>
              <a:t> a framework </a:t>
            </a:r>
            <a:r>
              <a:rPr lang="nl-BE" sz="7200" dirty="0" err="1" smtClean="0"/>
              <a:t>for</a:t>
            </a:r>
            <a:r>
              <a:rPr lang="nl-BE" sz="7200" dirty="0" smtClean="0"/>
              <a:t> Coded UI Testing on </a:t>
            </a:r>
            <a:r>
              <a:rPr lang="nl-BE" sz="7200" dirty="0" err="1" smtClean="0"/>
              <a:t>the</a:t>
            </a:r>
            <a:r>
              <a:rPr lang="nl-BE" sz="7200" dirty="0" smtClean="0"/>
              <a:t> Windows 10 UWP</a:t>
            </a:r>
            <a:endParaRPr lang="nl-BE" sz="72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10535" y="4802319"/>
            <a:ext cx="8676222" cy="1336588"/>
          </a:xfrm>
        </p:spPr>
        <p:txBody>
          <a:bodyPr>
            <a:normAutofit lnSpcReduction="10000"/>
          </a:bodyPr>
          <a:lstStyle/>
          <a:p>
            <a:pPr algn="l"/>
            <a:r>
              <a:rPr lang="nl-BE" sz="1400" dirty="0" smtClean="0"/>
              <a:t>Academiejaar 2015 – 2016</a:t>
            </a:r>
          </a:p>
          <a:p>
            <a:pPr algn="l"/>
            <a:r>
              <a:rPr lang="nl-BE" sz="1400" dirty="0" smtClean="0"/>
              <a:t>AP Hogeschool Antwerpen</a:t>
            </a:r>
          </a:p>
          <a:p>
            <a:pPr algn="l"/>
            <a:r>
              <a:rPr lang="nl-BE" sz="1400" dirty="0" smtClean="0"/>
              <a:t>Wetenschap &amp; Techniek</a:t>
            </a:r>
          </a:p>
          <a:p>
            <a:pPr algn="l"/>
            <a:r>
              <a:rPr lang="nl-BE" sz="1400" dirty="0" smtClean="0"/>
              <a:t>Elektronica - ICT</a:t>
            </a:r>
            <a:endParaRPr lang="nl-BE" sz="1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48" r="1152" b="24384"/>
          <a:stretch/>
        </p:blipFill>
        <p:spPr>
          <a:xfrm>
            <a:off x="10148167" y="5177824"/>
            <a:ext cx="1800000" cy="96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8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Manueel</a:t>
            </a:r>
            <a:endParaRPr lang="nl-BE" dirty="0"/>
          </a:p>
        </p:txBody>
      </p:sp>
      <p:grpSp>
        <p:nvGrpSpPr>
          <p:cNvPr id="17" name="Groep 16"/>
          <p:cNvGrpSpPr/>
          <p:nvPr/>
        </p:nvGrpSpPr>
        <p:grpSpPr>
          <a:xfrm>
            <a:off x="2363703" y="3358889"/>
            <a:ext cx="7525554" cy="880013"/>
            <a:chOff x="2940908" y="3457499"/>
            <a:chExt cx="7525554" cy="880013"/>
          </a:xfrm>
        </p:grpSpPr>
        <p:sp>
          <p:nvSpPr>
            <p:cNvPr id="5" name="Rond diagonale hoek rechthoek 4"/>
            <p:cNvSpPr/>
            <p:nvPr/>
          </p:nvSpPr>
          <p:spPr>
            <a:xfrm>
              <a:off x="2994693" y="3511285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>
                  <a:solidFill>
                    <a:schemeClr val="accent1"/>
                  </a:solidFill>
                </a:rPr>
                <a:t>Analyse</a:t>
              </a:r>
              <a:endParaRPr lang="nl-BE" sz="20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Rond diagonale hoek rechthoek 5"/>
            <p:cNvSpPr/>
            <p:nvPr/>
          </p:nvSpPr>
          <p:spPr>
            <a:xfrm>
              <a:off x="4977444" y="3511285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/>
                <a:t>Mapping</a:t>
              </a:r>
              <a:endParaRPr lang="nl-BE" sz="2000" dirty="0"/>
            </a:p>
          </p:txBody>
        </p:sp>
        <p:sp>
          <p:nvSpPr>
            <p:cNvPr id="7" name="Rond diagonale hoek rechthoek 6"/>
            <p:cNvSpPr/>
            <p:nvPr/>
          </p:nvSpPr>
          <p:spPr>
            <a:xfrm>
              <a:off x="6960195" y="3511285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>
                  <a:solidFill>
                    <a:schemeClr val="bg1"/>
                  </a:solidFill>
                </a:rPr>
                <a:t>Test</a:t>
              </a:r>
            </a:p>
            <a:p>
              <a:pPr algn="ctr"/>
              <a:r>
                <a:rPr lang="nl-BE" sz="2000" dirty="0" smtClean="0">
                  <a:solidFill>
                    <a:schemeClr val="bg1"/>
                  </a:solidFill>
                </a:rPr>
                <a:t>Schrijven</a:t>
              </a:r>
              <a:endParaRPr lang="nl-BE" sz="2000" dirty="0">
                <a:solidFill>
                  <a:schemeClr val="bg1"/>
                </a:solidFill>
              </a:endParaRPr>
            </a:p>
          </p:txBody>
        </p:sp>
        <p:sp>
          <p:nvSpPr>
            <p:cNvPr id="8" name="Rond diagonale hoek rechthoek 7"/>
            <p:cNvSpPr/>
            <p:nvPr/>
          </p:nvSpPr>
          <p:spPr>
            <a:xfrm>
              <a:off x="8942946" y="3511284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/>
                <a:t>Uitvoeren</a:t>
              </a:r>
              <a:endParaRPr lang="nl-BE" sz="2000" dirty="0"/>
            </a:p>
          </p:txBody>
        </p:sp>
        <p:sp>
          <p:nvSpPr>
            <p:cNvPr id="10" name="Rond diagonale hoek rechthoek 9"/>
            <p:cNvSpPr/>
            <p:nvPr/>
          </p:nvSpPr>
          <p:spPr>
            <a:xfrm>
              <a:off x="2940908" y="3457500"/>
              <a:ext cx="1523516" cy="82622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/>
                <a:t>Analyse</a:t>
              </a:r>
              <a:endParaRPr lang="nl-BE" sz="2000" dirty="0"/>
            </a:p>
          </p:txBody>
        </p:sp>
        <p:sp>
          <p:nvSpPr>
            <p:cNvPr id="11" name="Rond diagonale hoek rechthoek 10"/>
            <p:cNvSpPr/>
            <p:nvPr/>
          </p:nvSpPr>
          <p:spPr>
            <a:xfrm>
              <a:off x="4923659" y="3457500"/>
              <a:ext cx="1523516" cy="826227"/>
            </a:xfrm>
            <a:prstGeom prst="round2DiagRect">
              <a:avLst/>
            </a:prstGeom>
            <a:solidFill>
              <a:srgbClr val="F79D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>
                  <a:solidFill>
                    <a:schemeClr val="tx1"/>
                  </a:solidFill>
                </a:rPr>
                <a:t>Mapping</a:t>
              </a:r>
              <a:endParaRPr lang="nl-BE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Rond diagonale hoek rechthoek 11"/>
            <p:cNvSpPr/>
            <p:nvPr/>
          </p:nvSpPr>
          <p:spPr>
            <a:xfrm>
              <a:off x="6906410" y="3457500"/>
              <a:ext cx="1523516" cy="82622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/>
                <a:t>Test</a:t>
              </a:r>
            </a:p>
            <a:p>
              <a:pPr algn="ctr"/>
              <a:r>
                <a:rPr lang="nl-BE" sz="2000" dirty="0" smtClean="0"/>
                <a:t>Schrijven</a:t>
              </a:r>
              <a:endParaRPr lang="nl-BE" sz="2000" dirty="0"/>
            </a:p>
          </p:txBody>
        </p:sp>
        <p:sp>
          <p:nvSpPr>
            <p:cNvPr id="13" name="Rond diagonale hoek rechthoek 12"/>
            <p:cNvSpPr/>
            <p:nvPr/>
          </p:nvSpPr>
          <p:spPr>
            <a:xfrm>
              <a:off x="8889161" y="3457499"/>
              <a:ext cx="1523516" cy="82622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/>
                <a:t>Uitvoeren</a:t>
              </a:r>
              <a:endParaRPr lang="nl-BE" sz="2000" dirty="0"/>
            </a:p>
          </p:txBody>
        </p:sp>
        <p:sp>
          <p:nvSpPr>
            <p:cNvPr id="14" name="PIJL-RECHTS 13"/>
            <p:cNvSpPr/>
            <p:nvPr/>
          </p:nvSpPr>
          <p:spPr>
            <a:xfrm>
              <a:off x="6593442" y="3797818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PIJL-RECHTS 14"/>
            <p:cNvSpPr/>
            <p:nvPr/>
          </p:nvSpPr>
          <p:spPr>
            <a:xfrm>
              <a:off x="4610691" y="3797817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" name="PIJL-RECHTS 15"/>
            <p:cNvSpPr/>
            <p:nvPr/>
          </p:nvSpPr>
          <p:spPr>
            <a:xfrm>
              <a:off x="8580942" y="3741080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8" name="Tijdelijke aanduiding voor inhoud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nl-BE" dirty="0" smtClean="0"/>
              <a:t>Koppelen van besturingselementen aan UI Map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Analyse </a:t>
            </a:r>
            <a:r>
              <a:rPr lang="nl-BE" dirty="0" smtClean="0">
                <a:sym typeface="Wingdings" panose="05000000000000000000" pitchFamily="2" charset="2"/>
              </a:rPr>
              <a:t> </a:t>
            </a:r>
            <a:r>
              <a:rPr lang="nl-BE" dirty="0" smtClean="0"/>
              <a:t>Welke besturingselementen zijn noodzakelijk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In UI Map zetten via Coded UI Test Builder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Bruikbaar als object in test case</a:t>
            </a:r>
          </a:p>
          <a:p>
            <a:pPr lvl="1">
              <a:lnSpc>
                <a:spcPct val="150000"/>
              </a:lnSpc>
            </a:pPr>
            <a:r>
              <a:rPr lang="nl-BE" dirty="0"/>
              <a:t>Vergelijkbaar met een wegbeschrijving naar een </a:t>
            </a:r>
            <a:r>
              <a:rPr lang="nl-BE" dirty="0" smtClean="0"/>
              <a:t>plaats</a:t>
            </a:r>
          </a:p>
          <a:p>
            <a:pPr lvl="1"/>
            <a:endParaRPr lang="nl-BE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419" y="4741571"/>
            <a:ext cx="7818120" cy="1136488"/>
          </a:xfrm>
          <a:prstGeom prst="rect">
            <a:avLst/>
          </a:prstGeom>
        </p:spPr>
      </p:pic>
      <p:pic>
        <p:nvPicPr>
          <p:cNvPr id="19" name="Afbeelding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247" y="1842576"/>
            <a:ext cx="4032504" cy="276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81481E-6 L 0.23724 -0.3657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62" y="-1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Manueel</a:t>
            </a:r>
            <a:endParaRPr lang="nl-BE" dirty="0"/>
          </a:p>
        </p:txBody>
      </p:sp>
      <p:grpSp>
        <p:nvGrpSpPr>
          <p:cNvPr id="17" name="Groep 16"/>
          <p:cNvGrpSpPr/>
          <p:nvPr/>
        </p:nvGrpSpPr>
        <p:grpSpPr>
          <a:xfrm>
            <a:off x="7088102" y="1113787"/>
            <a:ext cx="3780000" cy="439200"/>
            <a:chOff x="2940908" y="3457499"/>
            <a:chExt cx="7525554" cy="880013"/>
          </a:xfrm>
        </p:grpSpPr>
        <p:sp>
          <p:nvSpPr>
            <p:cNvPr id="5" name="Rond diagonale hoek rechthoek 4"/>
            <p:cNvSpPr/>
            <p:nvPr/>
          </p:nvSpPr>
          <p:spPr>
            <a:xfrm>
              <a:off x="2994693" y="3511285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Rond diagonale hoek rechthoek 5"/>
            <p:cNvSpPr/>
            <p:nvPr/>
          </p:nvSpPr>
          <p:spPr>
            <a:xfrm>
              <a:off x="4977444" y="3511285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dirty="0"/>
            </a:p>
          </p:txBody>
        </p:sp>
        <p:sp>
          <p:nvSpPr>
            <p:cNvPr id="7" name="Rond diagonale hoek rechthoek 6"/>
            <p:cNvSpPr/>
            <p:nvPr/>
          </p:nvSpPr>
          <p:spPr>
            <a:xfrm>
              <a:off x="6960195" y="3511285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dirty="0">
                <a:solidFill>
                  <a:schemeClr val="bg1"/>
                </a:solidFill>
              </a:endParaRPr>
            </a:p>
          </p:txBody>
        </p:sp>
        <p:sp>
          <p:nvSpPr>
            <p:cNvPr id="8" name="Rond diagonale hoek rechthoek 7"/>
            <p:cNvSpPr/>
            <p:nvPr/>
          </p:nvSpPr>
          <p:spPr>
            <a:xfrm>
              <a:off x="8942946" y="3511284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dirty="0"/>
            </a:p>
          </p:txBody>
        </p:sp>
        <p:sp>
          <p:nvSpPr>
            <p:cNvPr id="10" name="Rond diagonale hoek rechthoek 9"/>
            <p:cNvSpPr/>
            <p:nvPr/>
          </p:nvSpPr>
          <p:spPr>
            <a:xfrm>
              <a:off x="2940908" y="3457500"/>
              <a:ext cx="1523516" cy="82622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000" dirty="0" smtClean="0"/>
                <a:t>Analyse</a:t>
              </a:r>
              <a:endParaRPr lang="nl-BE" sz="1000" dirty="0"/>
            </a:p>
          </p:txBody>
        </p:sp>
        <p:sp>
          <p:nvSpPr>
            <p:cNvPr id="11" name="Rond diagonale hoek rechthoek 10"/>
            <p:cNvSpPr/>
            <p:nvPr/>
          </p:nvSpPr>
          <p:spPr>
            <a:xfrm>
              <a:off x="4923659" y="3457500"/>
              <a:ext cx="1523516" cy="826227"/>
            </a:xfrm>
            <a:prstGeom prst="round2DiagRect">
              <a:avLst/>
            </a:prstGeom>
            <a:solidFill>
              <a:srgbClr val="F79D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000" dirty="0" smtClean="0">
                  <a:solidFill>
                    <a:schemeClr val="tx1"/>
                  </a:solidFill>
                </a:rPr>
                <a:t>Mapping</a:t>
              </a:r>
              <a:endParaRPr lang="nl-BE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ond diagonale hoek rechthoek 11"/>
            <p:cNvSpPr/>
            <p:nvPr/>
          </p:nvSpPr>
          <p:spPr>
            <a:xfrm>
              <a:off x="6906410" y="3457500"/>
              <a:ext cx="1523516" cy="82622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000" dirty="0" smtClean="0"/>
                <a:t>Test</a:t>
              </a:r>
            </a:p>
            <a:p>
              <a:pPr algn="ctr"/>
              <a:r>
                <a:rPr lang="nl-BE" sz="1000" dirty="0" smtClean="0"/>
                <a:t>Schrijven</a:t>
              </a:r>
              <a:endParaRPr lang="nl-BE" sz="1000" dirty="0"/>
            </a:p>
          </p:txBody>
        </p:sp>
        <p:sp>
          <p:nvSpPr>
            <p:cNvPr id="13" name="Rond diagonale hoek rechthoek 12"/>
            <p:cNvSpPr/>
            <p:nvPr/>
          </p:nvSpPr>
          <p:spPr>
            <a:xfrm>
              <a:off x="8889161" y="3457499"/>
              <a:ext cx="1523516" cy="82622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000" dirty="0" smtClean="0"/>
                <a:t>Uitvoeren</a:t>
              </a:r>
              <a:endParaRPr lang="nl-BE" sz="1000" dirty="0"/>
            </a:p>
          </p:txBody>
        </p:sp>
        <p:sp>
          <p:nvSpPr>
            <p:cNvPr id="14" name="PIJL-RECHTS 13"/>
            <p:cNvSpPr/>
            <p:nvPr/>
          </p:nvSpPr>
          <p:spPr>
            <a:xfrm>
              <a:off x="6593442" y="3797818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PIJL-RECHTS 14"/>
            <p:cNvSpPr/>
            <p:nvPr/>
          </p:nvSpPr>
          <p:spPr>
            <a:xfrm>
              <a:off x="4610691" y="3797817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" name="PIJL-RECHTS 15"/>
            <p:cNvSpPr/>
            <p:nvPr/>
          </p:nvSpPr>
          <p:spPr>
            <a:xfrm>
              <a:off x="8580942" y="3741080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8" name="Tijdelijke aanduiding voor inhoud 17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366985" cy="4023360"/>
          </a:xfrm>
        </p:spPr>
        <p:txBody>
          <a:bodyPr/>
          <a:lstStyle/>
          <a:p>
            <a:r>
              <a:rPr lang="nl-BE" dirty="0" smtClean="0"/>
              <a:t>Coded UI Test Builder</a:t>
            </a:r>
          </a:p>
          <a:p>
            <a:pPr lvl="1"/>
            <a:r>
              <a:rPr lang="nl-BE" dirty="0" smtClean="0"/>
              <a:t>Visual Studio Testing Tool</a:t>
            </a:r>
          </a:p>
          <a:p>
            <a:pPr lvl="1"/>
            <a:r>
              <a:rPr lang="nl-BE" dirty="0" smtClean="0"/>
              <a:t>Opnemen van handelingen</a:t>
            </a:r>
          </a:p>
          <a:p>
            <a:pPr lvl="2"/>
            <a:r>
              <a:rPr lang="nl-BE" sz="1600" dirty="0" smtClean="0"/>
              <a:t>(nog) niet ondersteund op Windows 10</a:t>
            </a:r>
          </a:p>
          <a:p>
            <a:pPr lvl="1"/>
            <a:r>
              <a:rPr lang="nl-BE" dirty="0" smtClean="0"/>
              <a:t>Manueel besturingselementen selecteren</a:t>
            </a:r>
          </a:p>
          <a:p>
            <a:pPr lvl="1"/>
            <a:r>
              <a:rPr lang="nl-BE" dirty="0" smtClean="0"/>
              <a:t>Eigenschappen van besturingselement</a:t>
            </a:r>
          </a:p>
          <a:p>
            <a:pPr lvl="1"/>
            <a:r>
              <a:rPr lang="nl-BE" dirty="0" smtClean="0"/>
              <a:t>Hiërarchie van elementen</a:t>
            </a:r>
          </a:p>
          <a:p>
            <a:r>
              <a:rPr lang="nl-BE" dirty="0" smtClean="0"/>
              <a:t>Voorbeeld:</a:t>
            </a:r>
          </a:p>
          <a:p>
            <a:pPr lvl="1"/>
            <a:r>
              <a:rPr lang="nl-BE" dirty="0" smtClean="0"/>
              <a:t>Mappen van </a:t>
            </a:r>
            <a:r>
              <a:rPr lang="nl-BE" dirty="0" err="1" smtClean="0"/>
              <a:t>ListItem</a:t>
            </a:r>
            <a:r>
              <a:rPr lang="nl-BE" dirty="0" smtClean="0"/>
              <a:t> via CUI Test Builder</a:t>
            </a:r>
          </a:p>
          <a:p>
            <a:pPr lvl="1"/>
            <a:endParaRPr lang="nl-BE" dirty="0" smtClean="0"/>
          </a:p>
          <a:p>
            <a:pPr lvl="1"/>
            <a:endParaRPr lang="nl-BE" dirty="0"/>
          </a:p>
        </p:txBody>
      </p:sp>
      <p:pic>
        <p:nvPicPr>
          <p:cNvPr id="20" name="Tijdelijke aanduiding voor inhoud 1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32" y="2086136"/>
            <a:ext cx="5641848" cy="3542555"/>
          </a:xfrm>
          <a:ln w="28575">
            <a:noFill/>
          </a:ln>
        </p:spPr>
      </p:pic>
      <p:sp>
        <p:nvSpPr>
          <p:cNvPr id="22" name="Rechthoek 21"/>
          <p:cNvSpPr/>
          <p:nvPr/>
        </p:nvSpPr>
        <p:spPr>
          <a:xfrm>
            <a:off x="10220303" y="5341985"/>
            <a:ext cx="283464" cy="28346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hthoek 22"/>
          <p:cNvSpPr/>
          <p:nvPr/>
        </p:nvSpPr>
        <p:spPr>
          <a:xfrm>
            <a:off x="5541264" y="2258567"/>
            <a:ext cx="1636776" cy="740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Rechthoek 23"/>
          <p:cNvSpPr/>
          <p:nvPr/>
        </p:nvSpPr>
        <p:spPr>
          <a:xfrm>
            <a:off x="9116088" y="3282696"/>
            <a:ext cx="1984728" cy="19842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Rechthoek 24"/>
          <p:cNvSpPr/>
          <p:nvPr/>
        </p:nvSpPr>
        <p:spPr>
          <a:xfrm>
            <a:off x="7127810" y="3282696"/>
            <a:ext cx="1988277" cy="19842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623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Manueel</a:t>
            </a:r>
            <a:endParaRPr lang="nl-BE" dirty="0"/>
          </a:p>
        </p:txBody>
      </p:sp>
      <p:grpSp>
        <p:nvGrpSpPr>
          <p:cNvPr id="17" name="Groep 16"/>
          <p:cNvGrpSpPr/>
          <p:nvPr/>
        </p:nvGrpSpPr>
        <p:grpSpPr>
          <a:xfrm>
            <a:off x="2363703" y="3358889"/>
            <a:ext cx="7525554" cy="880013"/>
            <a:chOff x="2940908" y="3457499"/>
            <a:chExt cx="7525554" cy="880013"/>
          </a:xfrm>
        </p:grpSpPr>
        <p:sp>
          <p:nvSpPr>
            <p:cNvPr id="5" name="Rond diagonale hoek rechthoek 4"/>
            <p:cNvSpPr/>
            <p:nvPr/>
          </p:nvSpPr>
          <p:spPr>
            <a:xfrm>
              <a:off x="2994693" y="3511285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>
                  <a:solidFill>
                    <a:schemeClr val="accent1"/>
                  </a:solidFill>
                </a:rPr>
                <a:t>Analyse</a:t>
              </a:r>
              <a:endParaRPr lang="nl-BE" sz="20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Rond diagonale hoek rechthoek 5"/>
            <p:cNvSpPr/>
            <p:nvPr/>
          </p:nvSpPr>
          <p:spPr>
            <a:xfrm>
              <a:off x="4977444" y="3511285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/>
                <a:t>Mapping</a:t>
              </a:r>
              <a:endParaRPr lang="nl-BE" sz="2000" dirty="0"/>
            </a:p>
          </p:txBody>
        </p:sp>
        <p:sp>
          <p:nvSpPr>
            <p:cNvPr id="7" name="Rond diagonale hoek rechthoek 6"/>
            <p:cNvSpPr/>
            <p:nvPr/>
          </p:nvSpPr>
          <p:spPr>
            <a:xfrm>
              <a:off x="6960195" y="3511285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>
                  <a:solidFill>
                    <a:schemeClr val="bg1"/>
                  </a:solidFill>
                </a:rPr>
                <a:t>Test</a:t>
              </a:r>
            </a:p>
            <a:p>
              <a:pPr algn="ctr"/>
              <a:r>
                <a:rPr lang="nl-BE" sz="2000" dirty="0" smtClean="0">
                  <a:solidFill>
                    <a:schemeClr val="bg1"/>
                  </a:solidFill>
                </a:rPr>
                <a:t>Schrijven</a:t>
              </a:r>
              <a:endParaRPr lang="nl-BE" sz="2000" dirty="0">
                <a:solidFill>
                  <a:schemeClr val="bg1"/>
                </a:solidFill>
              </a:endParaRPr>
            </a:p>
          </p:txBody>
        </p:sp>
        <p:sp>
          <p:nvSpPr>
            <p:cNvPr id="8" name="Rond diagonale hoek rechthoek 7"/>
            <p:cNvSpPr/>
            <p:nvPr/>
          </p:nvSpPr>
          <p:spPr>
            <a:xfrm>
              <a:off x="8942946" y="3511284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/>
                <a:t>Uitvoeren</a:t>
              </a:r>
              <a:endParaRPr lang="nl-BE" sz="2000" dirty="0"/>
            </a:p>
          </p:txBody>
        </p:sp>
        <p:sp>
          <p:nvSpPr>
            <p:cNvPr id="10" name="Rond diagonale hoek rechthoek 9"/>
            <p:cNvSpPr/>
            <p:nvPr/>
          </p:nvSpPr>
          <p:spPr>
            <a:xfrm>
              <a:off x="2940908" y="3457500"/>
              <a:ext cx="1523516" cy="82622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/>
                <a:t>Analyse</a:t>
              </a:r>
              <a:endParaRPr lang="nl-BE" sz="2000" dirty="0"/>
            </a:p>
          </p:txBody>
        </p:sp>
        <p:sp>
          <p:nvSpPr>
            <p:cNvPr id="11" name="Rond diagonale hoek rechthoek 10"/>
            <p:cNvSpPr/>
            <p:nvPr/>
          </p:nvSpPr>
          <p:spPr>
            <a:xfrm>
              <a:off x="4923659" y="3457500"/>
              <a:ext cx="1523516" cy="82622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/>
                <a:t>Mapping</a:t>
              </a:r>
              <a:endParaRPr lang="nl-BE" sz="2000" dirty="0"/>
            </a:p>
          </p:txBody>
        </p:sp>
        <p:sp>
          <p:nvSpPr>
            <p:cNvPr id="12" name="Rond diagonale hoek rechthoek 11"/>
            <p:cNvSpPr/>
            <p:nvPr/>
          </p:nvSpPr>
          <p:spPr>
            <a:xfrm>
              <a:off x="6906410" y="3457500"/>
              <a:ext cx="1523516" cy="826227"/>
            </a:xfrm>
            <a:prstGeom prst="round2DiagRect">
              <a:avLst/>
            </a:prstGeom>
            <a:solidFill>
              <a:srgbClr val="F79D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>
                  <a:solidFill>
                    <a:schemeClr val="tx1"/>
                  </a:solidFill>
                </a:rPr>
                <a:t>Test</a:t>
              </a:r>
            </a:p>
            <a:p>
              <a:pPr algn="ctr"/>
              <a:r>
                <a:rPr lang="nl-BE" sz="2000" dirty="0" smtClean="0">
                  <a:solidFill>
                    <a:schemeClr val="tx1"/>
                  </a:solidFill>
                </a:rPr>
                <a:t>Schrijven</a:t>
              </a:r>
              <a:endParaRPr lang="nl-BE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Rond diagonale hoek rechthoek 12"/>
            <p:cNvSpPr/>
            <p:nvPr/>
          </p:nvSpPr>
          <p:spPr>
            <a:xfrm>
              <a:off x="8889161" y="3457499"/>
              <a:ext cx="1523516" cy="82622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/>
                <a:t>Uitvoeren</a:t>
              </a:r>
              <a:endParaRPr lang="nl-BE" sz="2000" dirty="0"/>
            </a:p>
          </p:txBody>
        </p:sp>
        <p:sp>
          <p:nvSpPr>
            <p:cNvPr id="14" name="PIJL-RECHTS 13"/>
            <p:cNvSpPr/>
            <p:nvPr/>
          </p:nvSpPr>
          <p:spPr>
            <a:xfrm>
              <a:off x="6593442" y="3797818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PIJL-RECHTS 14"/>
            <p:cNvSpPr/>
            <p:nvPr/>
          </p:nvSpPr>
          <p:spPr>
            <a:xfrm>
              <a:off x="4610691" y="3797817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" name="PIJL-RECHTS 15"/>
            <p:cNvSpPr/>
            <p:nvPr/>
          </p:nvSpPr>
          <p:spPr>
            <a:xfrm>
              <a:off x="8580942" y="3741080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8" name="Tijdelijke aanduiding voor inhoud 17"/>
          <p:cNvSpPr>
            <a:spLocks noGrp="1"/>
          </p:cNvSpPr>
          <p:nvPr>
            <p:ph idx="1"/>
          </p:nvPr>
        </p:nvSpPr>
        <p:spPr>
          <a:xfrm>
            <a:off x="1097279" y="1992531"/>
            <a:ext cx="10058400" cy="30458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nl-BE" dirty="0" smtClean="0"/>
              <a:t>Opstellen van tests</a:t>
            </a:r>
          </a:p>
          <a:p>
            <a:pPr lvl="1">
              <a:lnSpc>
                <a:spcPct val="100000"/>
              </a:lnSpc>
            </a:pPr>
            <a:r>
              <a:rPr lang="nl-BE" dirty="0" smtClean="0"/>
              <a:t>Variabelen aanmaken</a:t>
            </a:r>
          </a:p>
          <a:p>
            <a:pPr lvl="1">
              <a:lnSpc>
                <a:spcPct val="100000"/>
              </a:lnSpc>
            </a:pPr>
            <a:r>
              <a:rPr lang="nl-BE" dirty="0" err="1" smtClean="0"/>
              <a:t>UIMap</a:t>
            </a:r>
            <a:r>
              <a:rPr lang="nl-BE" dirty="0" smtClean="0"/>
              <a:t> objecten koppelen aan variabelen</a:t>
            </a:r>
          </a:p>
          <a:p>
            <a:pPr lvl="1">
              <a:lnSpc>
                <a:spcPct val="100000"/>
              </a:lnSpc>
            </a:pPr>
            <a:r>
              <a:rPr lang="nl-BE" dirty="0" smtClean="0"/>
              <a:t>Test schrijven</a:t>
            </a:r>
            <a:endParaRPr lang="nl-BE" dirty="0"/>
          </a:p>
          <a:p>
            <a:pPr>
              <a:lnSpc>
                <a:spcPct val="100000"/>
              </a:lnSpc>
            </a:pPr>
            <a:r>
              <a:rPr lang="nl-BE" dirty="0" smtClean="0"/>
              <a:t>Voorbeeld:</a:t>
            </a:r>
          </a:p>
          <a:p>
            <a:pPr lvl="1">
              <a:lnSpc>
                <a:spcPct val="100000"/>
              </a:lnSpc>
            </a:pPr>
            <a:r>
              <a:rPr lang="nl-BE" dirty="0" smtClean="0"/>
              <a:t>Variabelen zijn reeds gekoppeld</a:t>
            </a:r>
          </a:p>
          <a:p>
            <a:pPr lvl="1">
              <a:lnSpc>
                <a:spcPct val="100000"/>
              </a:lnSpc>
            </a:pPr>
            <a:r>
              <a:rPr lang="nl-BE" dirty="0" smtClean="0"/>
              <a:t>Gebruik van methode uit “</a:t>
            </a:r>
            <a:r>
              <a:rPr lang="nl-BE" dirty="0" err="1" smtClean="0"/>
              <a:t>BaseClassCodedUI</a:t>
            </a:r>
            <a:r>
              <a:rPr lang="nl-BE" dirty="0" smtClean="0"/>
              <a:t>” klasse om navigatie te controleren </a:t>
            </a:r>
          </a:p>
          <a:p>
            <a:pPr lvl="1"/>
            <a:endParaRPr lang="nl-BE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32" y="4853268"/>
            <a:ext cx="7125694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2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81481E-6 L 0.23724 -0.3657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62" y="-1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Manueel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2049893"/>
          </a:xfrm>
        </p:spPr>
        <p:txBody>
          <a:bodyPr>
            <a:normAutofit/>
          </a:bodyPr>
          <a:lstStyle/>
          <a:p>
            <a:r>
              <a:rPr lang="nl-BE" dirty="0" smtClean="0"/>
              <a:t>Testen </a:t>
            </a:r>
            <a:r>
              <a:rPr lang="nl-BE" dirty="0" smtClean="0"/>
              <a:t>uitvoeren kan op 2 manieren</a:t>
            </a:r>
            <a:endParaRPr lang="nl-BE" dirty="0" smtClean="0"/>
          </a:p>
          <a:p>
            <a:pPr lvl="1"/>
            <a:r>
              <a:rPr lang="nl-BE" dirty="0" smtClean="0"/>
              <a:t>Manueel: “Run </a:t>
            </a:r>
            <a:r>
              <a:rPr lang="nl-BE" dirty="0" smtClean="0"/>
              <a:t>Tests” in Visual Studio</a:t>
            </a:r>
          </a:p>
          <a:p>
            <a:pPr lvl="1"/>
            <a:r>
              <a:rPr lang="nl-BE" dirty="0" smtClean="0"/>
              <a:t>Automatisatie: </a:t>
            </a:r>
            <a:r>
              <a:rPr lang="nl-BE" dirty="0" smtClean="0"/>
              <a:t>Testcontainer </a:t>
            </a:r>
            <a:r>
              <a:rPr lang="nl-BE" dirty="0" smtClean="0"/>
              <a:t>command in </a:t>
            </a:r>
            <a:r>
              <a:rPr lang="nl-BE" dirty="0" err="1" smtClean="0"/>
              <a:t>MSTest</a:t>
            </a:r>
            <a:endParaRPr lang="nl-BE" dirty="0" smtClean="0"/>
          </a:p>
          <a:p>
            <a:r>
              <a:rPr lang="nl-BE" dirty="0" smtClean="0"/>
              <a:t>Probleem!</a:t>
            </a:r>
          </a:p>
          <a:p>
            <a:pPr lvl="1"/>
            <a:r>
              <a:rPr lang="nl-BE" dirty="0"/>
              <a:t>Randapparatuur kan niet gebruikt worden tijdens test</a:t>
            </a:r>
          </a:p>
          <a:p>
            <a:pPr lvl="1"/>
            <a:endParaRPr lang="nl-BE" dirty="0" smtClean="0"/>
          </a:p>
        </p:txBody>
      </p:sp>
      <p:grpSp>
        <p:nvGrpSpPr>
          <p:cNvPr id="17" name="Groep 16"/>
          <p:cNvGrpSpPr/>
          <p:nvPr/>
        </p:nvGrpSpPr>
        <p:grpSpPr>
          <a:xfrm>
            <a:off x="2363703" y="3358889"/>
            <a:ext cx="7525554" cy="880013"/>
            <a:chOff x="2940908" y="3457499"/>
            <a:chExt cx="7525554" cy="880013"/>
          </a:xfrm>
        </p:grpSpPr>
        <p:sp>
          <p:nvSpPr>
            <p:cNvPr id="5" name="Rond diagonale hoek rechthoek 4"/>
            <p:cNvSpPr/>
            <p:nvPr/>
          </p:nvSpPr>
          <p:spPr>
            <a:xfrm>
              <a:off x="2994693" y="3511285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>
                  <a:solidFill>
                    <a:schemeClr val="accent1"/>
                  </a:solidFill>
                </a:rPr>
                <a:t>Analyse</a:t>
              </a:r>
              <a:endParaRPr lang="nl-BE" sz="20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Rond diagonale hoek rechthoek 5"/>
            <p:cNvSpPr/>
            <p:nvPr/>
          </p:nvSpPr>
          <p:spPr>
            <a:xfrm>
              <a:off x="4977444" y="3511285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/>
                <a:t>Mapping</a:t>
              </a:r>
              <a:endParaRPr lang="nl-BE" sz="2000" dirty="0"/>
            </a:p>
          </p:txBody>
        </p:sp>
        <p:sp>
          <p:nvSpPr>
            <p:cNvPr id="7" name="Rond diagonale hoek rechthoek 6"/>
            <p:cNvSpPr/>
            <p:nvPr/>
          </p:nvSpPr>
          <p:spPr>
            <a:xfrm>
              <a:off x="6960195" y="3511285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>
                  <a:solidFill>
                    <a:schemeClr val="bg1"/>
                  </a:solidFill>
                </a:rPr>
                <a:t>Test</a:t>
              </a:r>
            </a:p>
            <a:p>
              <a:pPr algn="ctr"/>
              <a:r>
                <a:rPr lang="nl-BE" sz="2000" dirty="0" smtClean="0">
                  <a:solidFill>
                    <a:schemeClr val="bg1"/>
                  </a:solidFill>
                </a:rPr>
                <a:t>Schrijven</a:t>
              </a:r>
              <a:endParaRPr lang="nl-BE" sz="2000" dirty="0">
                <a:solidFill>
                  <a:schemeClr val="bg1"/>
                </a:solidFill>
              </a:endParaRPr>
            </a:p>
          </p:txBody>
        </p:sp>
        <p:sp>
          <p:nvSpPr>
            <p:cNvPr id="8" name="Rond diagonale hoek rechthoek 7"/>
            <p:cNvSpPr/>
            <p:nvPr/>
          </p:nvSpPr>
          <p:spPr>
            <a:xfrm>
              <a:off x="8942946" y="3511284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/>
                <a:t>Uitvoeren</a:t>
              </a:r>
              <a:endParaRPr lang="nl-BE" sz="2000" dirty="0"/>
            </a:p>
          </p:txBody>
        </p:sp>
        <p:sp>
          <p:nvSpPr>
            <p:cNvPr id="10" name="Rond diagonale hoek rechthoek 9"/>
            <p:cNvSpPr/>
            <p:nvPr/>
          </p:nvSpPr>
          <p:spPr>
            <a:xfrm>
              <a:off x="2940908" y="3457500"/>
              <a:ext cx="1523516" cy="82622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/>
                <a:t>Analyse</a:t>
              </a:r>
              <a:endParaRPr lang="nl-BE" sz="2000" dirty="0"/>
            </a:p>
          </p:txBody>
        </p:sp>
        <p:sp>
          <p:nvSpPr>
            <p:cNvPr id="11" name="Rond diagonale hoek rechthoek 10"/>
            <p:cNvSpPr/>
            <p:nvPr/>
          </p:nvSpPr>
          <p:spPr>
            <a:xfrm>
              <a:off x="4923659" y="3457500"/>
              <a:ext cx="1523516" cy="82622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/>
                <a:t>Mapping</a:t>
              </a:r>
              <a:endParaRPr lang="nl-BE" sz="2000" dirty="0"/>
            </a:p>
          </p:txBody>
        </p:sp>
        <p:sp>
          <p:nvSpPr>
            <p:cNvPr id="12" name="Rond diagonale hoek rechthoek 11"/>
            <p:cNvSpPr/>
            <p:nvPr/>
          </p:nvSpPr>
          <p:spPr>
            <a:xfrm>
              <a:off x="6906410" y="3457500"/>
              <a:ext cx="1523516" cy="82622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/>
                <a:t>Test</a:t>
              </a:r>
            </a:p>
            <a:p>
              <a:pPr algn="ctr"/>
              <a:r>
                <a:rPr lang="nl-BE" sz="2000" dirty="0" smtClean="0"/>
                <a:t>Schrijven</a:t>
              </a:r>
              <a:endParaRPr lang="nl-BE" sz="2000" dirty="0"/>
            </a:p>
          </p:txBody>
        </p:sp>
        <p:sp>
          <p:nvSpPr>
            <p:cNvPr id="13" name="Rond diagonale hoek rechthoek 12"/>
            <p:cNvSpPr/>
            <p:nvPr/>
          </p:nvSpPr>
          <p:spPr>
            <a:xfrm>
              <a:off x="8889161" y="3457499"/>
              <a:ext cx="1523516" cy="826227"/>
            </a:xfrm>
            <a:prstGeom prst="round2DiagRect">
              <a:avLst/>
            </a:prstGeom>
            <a:solidFill>
              <a:srgbClr val="F79D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>
                  <a:solidFill>
                    <a:schemeClr val="tx1"/>
                  </a:solidFill>
                </a:rPr>
                <a:t>Uitvoeren</a:t>
              </a:r>
              <a:endParaRPr lang="nl-BE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PIJL-RECHTS 13"/>
            <p:cNvSpPr/>
            <p:nvPr/>
          </p:nvSpPr>
          <p:spPr>
            <a:xfrm>
              <a:off x="6593442" y="3797818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PIJL-RECHTS 14"/>
            <p:cNvSpPr/>
            <p:nvPr/>
          </p:nvSpPr>
          <p:spPr>
            <a:xfrm>
              <a:off x="4610691" y="3797817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" name="PIJL-RECHTS 15"/>
            <p:cNvSpPr/>
            <p:nvPr/>
          </p:nvSpPr>
          <p:spPr>
            <a:xfrm>
              <a:off x="8580942" y="3741080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ijdelijke aanduiding voor inhoud 2"/>
          <p:cNvSpPr txBox="1">
            <a:spLocks/>
          </p:cNvSpPr>
          <p:nvPr/>
        </p:nvSpPr>
        <p:spPr>
          <a:xfrm>
            <a:off x="4466727" y="4434394"/>
            <a:ext cx="6683530" cy="12061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smtClean="0"/>
              <a:t>Voorbeeld:</a:t>
            </a:r>
          </a:p>
          <a:p>
            <a:pPr lvl="1"/>
            <a:r>
              <a:rPr lang="nl-BE" dirty="0" smtClean="0"/>
              <a:t>Via de “Run Tests” knop in Visual Studio</a:t>
            </a:r>
          </a:p>
          <a:p>
            <a:pPr lvl="1"/>
            <a:r>
              <a:rPr lang="nl-BE" dirty="0" smtClean="0"/>
              <a:t>Informatie omtrent test</a:t>
            </a:r>
            <a:endParaRPr lang="nl-BE" dirty="0"/>
          </a:p>
        </p:txBody>
      </p:sp>
      <p:grpSp>
        <p:nvGrpSpPr>
          <p:cNvPr id="23" name="Groep 22"/>
          <p:cNvGrpSpPr/>
          <p:nvPr/>
        </p:nvGrpSpPr>
        <p:grpSpPr>
          <a:xfrm>
            <a:off x="7259923" y="2141891"/>
            <a:ext cx="1715525" cy="1080000"/>
            <a:chOff x="1268943" y="3810165"/>
            <a:chExt cx="1715525" cy="1080000"/>
          </a:xfrm>
        </p:grpSpPr>
        <p:pic>
          <p:nvPicPr>
            <p:cNvPr id="9" name="Afbeelding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4468" y="3810165"/>
              <a:ext cx="1080000" cy="1080000"/>
            </a:xfrm>
            <a:prstGeom prst="rect">
              <a:avLst/>
            </a:prstGeom>
          </p:spPr>
        </p:pic>
        <p:sp>
          <p:nvSpPr>
            <p:cNvPr id="20" name="Tekstvak 19"/>
            <p:cNvSpPr txBox="1"/>
            <p:nvPr/>
          </p:nvSpPr>
          <p:spPr>
            <a:xfrm>
              <a:off x="1268943" y="4085291"/>
              <a:ext cx="78697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l-BE" sz="2800" b="1" dirty="0" smtClean="0">
                  <a:ln w="28575">
                    <a:solidFill>
                      <a:schemeClr val="accent2"/>
                    </a:solidFill>
                    <a:prstDash val="solid"/>
                  </a:ln>
                  <a:solidFill>
                    <a:schemeClr val="accent1"/>
                  </a:solidFill>
                </a:rPr>
                <a:t>1 X</a:t>
              </a:r>
              <a:endParaRPr lang="nl-BE" sz="2800" b="1" dirty="0">
                <a:ln w="2857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</a:endParaRPr>
            </a:p>
          </p:txBody>
        </p:sp>
      </p:grpSp>
      <p:grpSp>
        <p:nvGrpSpPr>
          <p:cNvPr id="24" name="Groep 23"/>
          <p:cNvGrpSpPr/>
          <p:nvPr/>
        </p:nvGrpSpPr>
        <p:grpSpPr>
          <a:xfrm>
            <a:off x="6668833" y="3394263"/>
            <a:ext cx="2300559" cy="1080000"/>
            <a:chOff x="5527039" y="3810165"/>
            <a:chExt cx="2300559" cy="1080000"/>
          </a:xfrm>
        </p:grpSpPr>
        <p:pic>
          <p:nvPicPr>
            <p:cNvPr id="21" name="Afbeelding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7598" y="3810165"/>
              <a:ext cx="1080000" cy="1080000"/>
            </a:xfrm>
            <a:prstGeom prst="rect">
              <a:avLst/>
            </a:prstGeom>
          </p:spPr>
        </p:pic>
        <p:sp>
          <p:nvSpPr>
            <p:cNvPr id="22" name="Tekstvak 21"/>
            <p:cNvSpPr txBox="1"/>
            <p:nvPr/>
          </p:nvSpPr>
          <p:spPr>
            <a:xfrm>
              <a:off x="5527039" y="4085291"/>
              <a:ext cx="137201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l-BE" sz="2800" b="1" dirty="0" smtClean="0">
                  <a:ln w="28575">
                    <a:solidFill>
                      <a:schemeClr val="accent2"/>
                    </a:solidFill>
                    <a:prstDash val="solid"/>
                  </a:ln>
                  <a:solidFill>
                    <a:schemeClr val="accent1"/>
                  </a:solidFill>
                </a:rPr>
                <a:t>1000 X</a:t>
              </a:r>
              <a:endParaRPr lang="nl-BE" sz="2800" b="1" dirty="0">
                <a:ln w="2857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</a:endParaRPr>
            </a:p>
          </p:txBody>
        </p:sp>
      </p:grpSp>
      <p:grpSp>
        <p:nvGrpSpPr>
          <p:cNvPr id="29" name="Groep 28"/>
          <p:cNvGrpSpPr/>
          <p:nvPr/>
        </p:nvGrpSpPr>
        <p:grpSpPr>
          <a:xfrm>
            <a:off x="9462026" y="2194278"/>
            <a:ext cx="1688231" cy="1084351"/>
            <a:chOff x="4916602" y="337988"/>
            <a:chExt cx="1688231" cy="1084351"/>
          </a:xfrm>
        </p:grpSpPr>
        <p:pic>
          <p:nvPicPr>
            <p:cNvPr id="25" name="Afbeelding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6602" y="337988"/>
              <a:ext cx="900000" cy="900000"/>
            </a:xfrm>
            <a:prstGeom prst="rect">
              <a:avLst/>
            </a:prstGeom>
          </p:spPr>
        </p:pic>
        <p:sp>
          <p:nvSpPr>
            <p:cNvPr id="26" name="Tekstvak 25"/>
            <p:cNvSpPr txBox="1"/>
            <p:nvPr/>
          </p:nvSpPr>
          <p:spPr>
            <a:xfrm>
              <a:off x="5648125" y="960674"/>
              <a:ext cx="9567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ln w="28575">
                    <a:solidFill>
                      <a:schemeClr val="accent2"/>
                    </a:solidFill>
                    <a:prstDash val="solid"/>
                  </a:ln>
                  <a:solidFill>
                    <a:schemeClr val="accent1"/>
                  </a:solidFill>
                </a:rPr>
                <a:t>7 Sec</a:t>
              </a:r>
              <a:endParaRPr lang="nl-BE" sz="2400" b="1" dirty="0">
                <a:ln w="2857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</a:endParaRPr>
            </a:p>
          </p:txBody>
        </p:sp>
      </p:grpSp>
      <p:grpSp>
        <p:nvGrpSpPr>
          <p:cNvPr id="30" name="Groep 29"/>
          <p:cNvGrpSpPr/>
          <p:nvPr/>
        </p:nvGrpSpPr>
        <p:grpSpPr>
          <a:xfrm>
            <a:off x="9482833" y="3432348"/>
            <a:ext cx="1672847" cy="1102630"/>
            <a:chOff x="7287598" y="189155"/>
            <a:chExt cx="1672847" cy="1102630"/>
          </a:xfrm>
        </p:grpSpPr>
        <p:pic>
          <p:nvPicPr>
            <p:cNvPr id="27" name="Afbeelding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7598" y="189155"/>
              <a:ext cx="900000" cy="900000"/>
            </a:xfrm>
            <a:prstGeom prst="rect">
              <a:avLst/>
            </a:prstGeom>
          </p:spPr>
        </p:pic>
        <p:sp>
          <p:nvSpPr>
            <p:cNvPr id="28" name="Tekstvak 27"/>
            <p:cNvSpPr txBox="1"/>
            <p:nvPr/>
          </p:nvSpPr>
          <p:spPr>
            <a:xfrm>
              <a:off x="8003737" y="830120"/>
              <a:ext cx="9567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l-BE" sz="2400" b="1" dirty="0">
                  <a:ln w="28575">
                    <a:solidFill>
                      <a:schemeClr val="accent2"/>
                    </a:solidFill>
                    <a:prstDash val="solid"/>
                  </a:ln>
                  <a:solidFill>
                    <a:schemeClr val="accent1"/>
                  </a:solidFill>
                </a:rPr>
                <a:t>2</a:t>
              </a:r>
              <a:r>
                <a:rPr lang="nl-BE" sz="2400" b="1" dirty="0" smtClean="0">
                  <a:ln w="28575">
                    <a:solidFill>
                      <a:schemeClr val="accent2"/>
                    </a:solidFill>
                    <a:prstDash val="solid"/>
                  </a:ln>
                  <a:solidFill>
                    <a:schemeClr val="accent1"/>
                  </a:solidFill>
                </a:rPr>
                <a:t> u</a:t>
              </a:r>
              <a:endParaRPr lang="nl-BE" sz="2400" b="1" dirty="0">
                <a:ln w="2857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</a:endParaRPr>
            </a:p>
          </p:txBody>
        </p:sp>
      </p:grpSp>
      <p:sp>
        <p:nvSpPr>
          <p:cNvPr id="31" name="PIJL-RECHTS 30"/>
          <p:cNvSpPr/>
          <p:nvPr/>
        </p:nvSpPr>
        <p:spPr>
          <a:xfrm>
            <a:off x="9081062" y="2616209"/>
            <a:ext cx="220485" cy="25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PIJL-RECHTS 31"/>
          <p:cNvSpPr/>
          <p:nvPr/>
        </p:nvSpPr>
        <p:spPr>
          <a:xfrm>
            <a:off x="9113584" y="3844924"/>
            <a:ext cx="220485" cy="25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37" name="Groep 36"/>
          <p:cNvGrpSpPr/>
          <p:nvPr/>
        </p:nvGrpSpPr>
        <p:grpSpPr>
          <a:xfrm>
            <a:off x="1097280" y="3895626"/>
            <a:ext cx="3115082" cy="1744963"/>
            <a:chOff x="1097280" y="4373679"/>
            <a:chExt cx="3115082" cy="1744963"/>
          </a:xfrm>
        </p:grpSpPr>
        <p:pic>
          <p:nvPicPr>
            <p:cNvPr id="34" name="Afbeelding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280" y="4373679"/>
              <a:ext cx="3115082" cy="1744963"/>
            </a:xfrm>
            <a:prstGeom prst="rect">
              <a:avLst/>
            </a:prstGeom>
          </p:spPr>
        </p:pic>
        <p:sp>
          <p:nvSpPr>
            <p:cNvPr id="35" name="Rechthoek 34"/>
            <p:cNvSpPr/>
            <p:nvPr/>
          </p:nvSpPr>
          <p:spPr>
            <a:xfrm>
              <a:off x="3823979" y="5116406"/>
              <a:ext cx="64411" cy="84100"/>
            </a:xfrm>
            <a:prstGeom prst="rect">
              <a:avLst/>
            </a:prstGeom>
            <a:solidFill>
              <a:srgbClr val="3399FF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Rechthoek 35"/>
            <p:cNvSpPr/>
            <p:nvPr/>
          </p:nvSpPr>
          <p:spPr>
            <a:xfrm>
              <a:off x="1827539" y="5835734"/>
              <a:ext cx="36000" cy="1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18655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81481E-6 L 0.23724 -0.3657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62" y="-1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/>
          <p:cNvSpPr/>
          <p:nvPr/>
        </p:nvSpPr>
        <p:spPr>
          <a:xfrm>
            <a:off x="1711226" y="4876776"/>
            <a:ext cx="4140000" cy="133200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 smtClean="0">
              <a:solidFill>
                <a:sysClr val="windowText" lastClr="000000"/>
              </a:solidFill>
            </a:endParaRPr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sz="1400" dirty="0"/>
          </a:p>
          <a:p>
            <a:pPr algn="ctr"/>
            <a:r>
              <a:rPr lang="nl-BE" dirty="0" smtClean="0">
                <a:solidFill>
                  <a:schemeClr val="accent2"/>
                </a:solidFill>
              </a:rPr>
              <a:t>TRX 2 XML Tool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Automatisatie</a:t>
            </a:r>
            <a:endParaRPr lang="nl-BE" dirty="0"/>
          </a:p>
        </p:txBody>
      </p:sp>
      <p:sp>
        <p:nvSpPr>
          <p:cNvPr id="40" name="Afgeronde rechthoek 39"/>
          <p:cNvSpPr/>
          <p:nvPr/>
        </p:nvSpPr>
        <p:spPr>
          <a:xfrm>
            <a:off x="3994789" y="1876176"/>
            <a:ext cx="6480000" cy="4332600"/>
          </a:xfrm>
          <a:prstGeom prst="roundRect">
            <a:avLst>
              <a:gd name="adj" fmla="val 7411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 smtClean="0"/>
          </a:p>
          <a:p>
            <a:pPr algn="ctr"/>
            <a:endParaRPr lang="nl-BE" dirty="0"/>
          </a:p>
          <a:p>
            <a:pPr algn="ctr"/>
            <a:endParaRPr lang="nl-BE" dirty="0" smtClean="0"/>
          </a:p>
          <a:p>
            <a:pPr algn="ctr"/>
            <a:endParaRPr lang="nl-BE" dirty="0"/>
          </a:p>
          <a:p>
            <a:pPr algn="ctr"/>
            <a:endParaRPr lang="nl-BE" dirty="0" smtClean="0"/>
          </a:p>
          <a:p>
            <a:pPr algn="ctr"/>
            <a:endParaRPr lang="nl-BE" dirty="0"/>
          </a:p>
          <a:p>
            <a:pPr algn="ctr"/>
            <a:endParaRPr lang="nl-BE" dirty="0" smtClean="0"/>
          </a:p>
          <a:p>
            <a:pPr algn="ctr"/>
            <a:endParaRPr lang="nl-BE" dirty="0"/>
          </a:p>
          <a:p>
            <a:pPr algn="ctr"/>
            <a:endParaRPr lang="nl-BE" dirty="0" smtClean="0"/>
          </a:p>
          <a:p>
            <a:pPr algn="ctr"/>
            <a:endParaRPr lang="nl-BE" dirty="0"/>
          </a:p>
          <a:p>
            <a:pPr algn="ctr"/>
            <a:endParaRPr lang="nl-BE" dirty="0" smtClean="0"/>
          </a:p>
          <a:p>
            <a:pPr algn="ctr"/>
            <a:endParaRPr lang="nl-BE" dirty="0"/>
          </a:p>
          <a:p>
            <a:pPr algn="ctr"/>
            <a:endParaRPr lang="nl-BE" dirty="0" smtClean="0"/>
          </a:p>
          <a:p>
            <a:pPr algn="ctr"/>
            <a:endParaRPr lang="nl-BE" dirty="0"/>
          </a:p>
          <a:p>
            <a:pPr algn="ctr"/>
            <a:endParaRPr lang="nl-BE" sz="500" dirty="0" smtClean="0"/>
          </a:p>
          <a:p>
            <a:pPr algn="ctr"/>
            <a:r>
              <a:rPr lang="nl-BE" dirty="0" err="1" smtClean="0">
                <a:solidFill>
                  <a:schemeClr val="accent2"/>
                </a:solidFill>
              </a:rPr>
              <a:t>Result</a:t>
            </a:r>
            <a:r>
              <a:rPr lang="nl-BE" dirty="0" smtClean="0">
                <a:solidFill>
                  <a:schemeClr val="accent2"/>
                </a:solidFill>
              </a:rPr>
              <a:t> </a:t>
            </a:r>
            <a:r>
              <a:rPr lang="nl-BE" dirty="0" err="1" smtClean="0">
                <a:solidFill>
                  <a:schemeClr val="accent2"/>
                </a:solidFill>
              </a:rPr>
              <a:t>Parser</a:t>
            </a:r>
            <a:r>
              <a:rPr lang="nl-BE" dirty="0" smtClean="0">
                <a:solidFill>
                  <a:schemeClr val="accent2"/>
                </a:solidFill>
              </a:rPr>
              <a:t> Tool</a:t>
            </a:r>
          </a:p>
        </p:txBody>
      </p:sp>
      <p:grpSp>
        <p:nvGrpSpPr>
          <p:cNvPr id="7" name="Groep 6"/>
          <p:cNvGrpSpPr/>
          <p:nvPr/>
        </p:nvGrpSpPr>
        <p:grpSpPr>
          <a:xfrm>
            <a:off x="4163719" y="2081700"/>
            <a:ext cx="1577301" cy="880012"/>
            <a:chOff x="3887219" y="3532503"/>
            <a:chExt cx="1577301" cy="880012"/>
          </a:xfrm>
        </p:grpSpPr>
        <p:sp>
          <p:nvSpPr>
            <p:cNvPr id="16" name="Rond diagonale hoek rechthoek 15"/>
            <p:cNvSpPr/>
            <p:nvPr/>
          </p:nvSpPr>
          <p:spPr>
            <a:xfrm>
              <a:off x="3941004" y="3586288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dirty="0">
                <a:solidFill>
                  <a:schemeClr val="accent1"/>
                </a:solidFill>
              </a:endParaRPr>
            </a:p>
          </p:txBody>
        </p:sp>
        <p:sp>
          <p:nvSpPr>
            <p:cNvPr id="17" name="Rond diagonale hoek rechthoek 16"/>
            <p:cNvSpPr/>
            <p:nvPr/>
          </p:nvSpPr>
          <p:spPr>
            <a:xfrm>
              <a:off x="3887219" y="3532503"/>
              <a:ext cx="1523516" cy="826227"/>
            </a:xfrm>
            <a:prstGeom prst="round2Diag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>
                  <a:solidFill>
                    <a:schemeClr val="bg1"/>
                  </a:solidFill>
                </a:rPr>
                <a:t>Definition XML</a:t>
              </a:r>
              <a:endParaRPr lang="nl-BE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ep 7"/>
          <p:cNvGrpSpPr/>
          <p:nvPr/>
        </p:nvGrpSpPr>
        <p:grpSpPr>
          <a:xfrm>
            <a:off x="4163719" y="3540218"/>
            <a:ext cx="1577301" cy="880012"/>
            <a:chOff x="3887219" y="4991021"/>
            <a:chExt cx="1577301" cy="880012"/>
          </a:xfrm>
        </p:grpSpPr>
        <p:sp>
          <p:nvSpPr>
            <p:cNvPr id="29" name="Rond diagonale hoek rechthoek 28"/>
            <p:cNvSpPr/>
            <p:nvPr/>
          </p:nvSpPr>
          <p:spPr>
            <a:xfrm>
              <a:off x="3941004" y="5044806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dirty="0">
                <a:solidFill>
                  <a:schemeClr val="accent1"/>
                </a:solidFill>
              </a:endParaRPr>
            </a:p>
          </p:txBody>
        </p:sp>
        <p:sp>
          <p:nvSpPr>
            <p:cNvPr id="30" name="Rond diagonale hoek rechthoek 29"/>
            <p:cNvSpPr/>
            <p:nvPr/>
          </p:nvSpPr>
          <p:spPr>
            <a:xfrm>
              <a:off x="3887219" y="4991021"/>
              <a:ext cx="1523516" cy="82622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/>
                <a:t>Target</a:t>
              </a:r>
            </a:p>
            <a:p>
              <a:pPr algn="ctr"/>
              <a:r>
                <a:rPr lang="nl-BE" sz="2000" dirty="0" smtClean="0"/>
                <a:t>XML</a:t>
              </a:r>
              <a:endParaRPr lang="nl-BE" sz="2000" dirty="0"/>
            </a:p>
          </p:txBody>
        </p:sp>
      </p:grpSp>
      <p:grpSp>
        <p:nvGrpSpPr>
          <p:cNvPr id="6" name="Groep 5"/>
          <p:cNvGrpSpPr/>
          <p:nvPr/>
        </p:nvGrpSpPr>
        <p:grpSpPr>
          <a:xfrm>
            <a:off x="4165091" y="5046885"/>
            <a:ext cx="1577301" cy="880012"/>
            <a:chOff x="3887219" y="2020200"/>
            <a:chExt cx="1577301" cy="880012"/>
          </a:xfrm>
        </p:grpSpPr>
        <p:sp>
          <p:nvSpPr>
            <p:cNvPr id="32" name="Rond diagonale hoek rechthoek 31"/>
            <p:cNvSpPr/>
            <p:nvPr/>
          </p:nvSpPr>
          <p:spPr>
            <a:xfrm>
              <a:off x="3941004" y="2073985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dirty="0"/>
            </a:p>
          </p:txBody>
        </p:sp>
        <p:sp>
          <p:nvSpPr>
            <p:cNvPr id="33" name="Rond diagonale hoek rechthoek 32"/>
            <p:cNvSpPr/>
            <p:nvPr/>
          </p:nvSpPr>
          <p:spPr>
            <a:xfrm>
              <a:off x="3887219" y="2020200"/>
              <a:ext cx="1523516" cy="82622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err="1" smtClean="0"/>
                <a:t>Result</a:t>
              </a:r>
              <a:endParaRPr lang="nl-BE" sz="2000" dirty="0" smtClean="0"/>
            </a:p>
            <a:p>
              <a:pPr algn="ctr"/>
              <a:r>
                <a:rPr lang="nl-BE" sz="2000" dirty="0" smtClean="0"/>
                <a:t>XML</a:t>
              </a:r>
              <a:endParaRPr lang="nl-BE" sz="2000" dirty="0"/>
            </a:p>
          </p:txBody>
        </p:sp>
      </p:grpSp>
      <p:grpSp>
        <p:nvGrpSpPr>
          <p:cNvPr id="5" name="Groep 4"/>
          <p:cNvGrpSpPr/>
          <p:nvPr/>
        </p:nvGrpSpPr>
        <p:grpSpPr>
          <a:xfrm>
            <a:off x="1826032" y="5046885"/>
            <a:ext cx="1577301" cy="880012"/>
            <a:chOff x="1548160" y="2020200"/>
            <a:chExt cx="1577301" cy="880012"/>
          </a:xfrm>
        </p:grpSpPr>
        <p:sp>
          <p:nvSpPr>
            <p:cNvPr id="34" name="Rond diagonale hoek rechthoek 33"/>
            <p:cNvSpPr/>
            <p:nvPr/>
          </p:nvSpPr>
          <p:spPr>
            <a:xfrm>
              <a:off x="1601945" y="2073985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dirty="0"/>
            </a:p>
          </p:txBody>
        </p:sp>
        <p:sp>
          <p:nvSpPr>
            <p:cNvPr id="35" name="Rond diagonale hoek rechthoek 34"/>
            <p:cNvSpPr/>
            <p:nvPr/>
          </p:nvSpPr>
          <p:spPr>
            <a:xfrm>
              <a:off x="1548160" y="2020200"/>
              <a:ext cx="1523516" cy="82622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/>
                <a:t>TRX</a:t>
              </a:r>
              <a:endParaRPr lang="nl-BE" sz="2000" dirty="0"/>
            </a:p>
          </p:txBody>
        </p:sp>
      </p:grpSp>
      <p:sp>
        <p:nvSpPr>
          <p:cNvPr id="36" name="PIJL-RECHTS 35"/>
          <p:cNvSpPr/>
          <p:nvPr/>
        </p:nvSpPr>
        <p:spPr>
          <a:xfrm>
            <a:off x="3673969" y="5381025"/>
            <a:ext cx="220485" cy="25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ep 8"/>
          <p:cNvGrpSpPr/>
          <p:nvPr/>
        </p:nvGrpSpPr>
        <p:grpSpPr>
          <a:xfrm>
            <a:off x="5971788" y="2378433"/>
            <a:ext cx="225664" cy="3232149"/>
            <a:chOff x="5688737" y="2352348"/>
            <a:chExt cx="225664" cy="3232149"/>
          </a:xfrm>
        </p:grpSpPr>
        <p:sp>
          <p:nvSpPr>
            <p:cNvPr id="37" name="PIJL-RECHTS 36"/>
            <p:cNvSpPr/>
            <p:nvPr/>
          </p:nvSpPr>
          <p:spPr>
            <a:xfrm>
              <a:off x="5693915" y="3819037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PIJL-RECHTS 37"/>
            <p:cNvSpPr/>
            <p:nvPr/>
          </p:nvSpPr>
          <p:spPr>
            <a:xfrm>
              <a:off x="5688737" y="5331340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PIJL-RECHTS 38"/>
            <p:cNvSpPr/>
            <p:nvPr/>
          </p:nvSpPr>
          <p:spPr>
            <a:xfrm>
              <a:off x="5693916" y="2352348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18"/>
          <a:stretch/>
        </p:blipFill>
        <p:spPr>
          <a:xfrm>
            <a:off x="6433397" y="2081700"/>
            <a:ext cx="3864688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0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0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/>
          <p:cNvGrpSpPr/>
          <p:nvPr/>
        </p:nvGrpSpPr>
        <p:grpSpPr>
          <a:xfrm>
            <a:off x="2363703" y="3362089"/>
            <a:ext cx="7525554" cy="887184"/>
            <a:chOff x="2940908" y="4296209"/>
            <a:chExt cx="7525554" cy="887184"/>
          </a:xfrm>
        </p:grpSpPr>
        <p:sp>
          <p:nvSpPr>
            <p:cNvPr id="18" name="Rond diagonale hoek rechthoek 17"/>
            <p:cNvSpPr/>
            <p:nvPr/>
          </p:nvSpPr>
          <p:spPr>
            <a:xfrm>
              <a:off x="6960195" y="4349994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dirty="0"/>
            </a:p>
          </p:txBody>
        </p:sp>
        <p:sp>
          <p:nvSpPr>
            <p:cNvPr id="19" name="Rond diagonale hoek rechthoek 18"/>
            <p:cNvSpPr/>
            <p:nvPr/>
          </p:nvSpPr>
          <p:spPr>
            <a:xfrm>
              <a:off x="2994693" y="4357166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Rond diagonale hoek rechthoek 19"/>
            <p:cNvSpPr/>
            <p:nvPr/>
          </p:nvSpPr>
          <p:spPr>
            <a:xfrm>
              <a:off x="4979818" y="4357166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dirty="0">
                <a:solidFill>
                  <a:schemeClr val="accent1"/>
                </a:solidFill>
              </a:endParaRPr>
            </a:p>
          </p:txBody>
        </p:sp>
        <p:sp>
          <p:nvSpPr>
            <p:cNvPr id="21" name="Rond diagonale hoek rechthoek 20"/>
            <p:cNvSpPr/>
            <p:nvPr/>
          </p:nvSpPr>
          <p:spPr>
            <a:xfrm>
              <a:off x="8942946" y="4357166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dirty="0"/>
            </a:p>
          </p:txBody>
        </p:sp>
        <p:sp>
          <p:nvSpPr>
            <p:cNvPr id="22" name="Rond diagonale hoek rechthoek 21"/>
            <p:cNvSpPr/>
            <p:nvPr/>
          </p:nvSpPr>
          <p:spPr>
            <a:xfrm>
              <a:off x="6906410" y="4296209"/>
              <a:ext cx="1523516" cy="82622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/>
                <a:t>Resultaten</a:t>
              </a:r>
              <a:endParaRPr lang="nl-BE" sz="2000" dirty="0"/>
            </a:p>
          </p:txBody>
        </p:sp>
        <p:sp>
          <p:nvSpPr>
            <p:cNvPr id="23" name="Rond diagonale hoek rechthoek 22"/>
            <p:cNvSpPr/>
            <p:nvPr/>
          </p:nvSpPr>
          <p:spPr>
            <a:xfrm>
              <a:off x="2940908" y="4303381"/>
              <a:ext cx="1523516" cy="826227"/>
            </a:xfrm>
            <a:prstGeom prst="round2DiagRect">
              <a:avLst/>
            </a:prstGeom>
            <a:solidFill>
              <a:srgbClr val="F79D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>
                  <a:solidFill>
                    <a:schemeClr val="tx1"/>
                  </a:solidFill>
                </a:rPr>
                <a:t>Definities</a:t>
              </a:r>
              <a:endParaRPr lang="nl-BE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Rond diagonale hoek rechthoek 23"/>
            <p:cNvSpPr/>
            <p:nvPr/>
          </p:nvSpPr>
          <p:spPr>
            <a:xfrm>
              <a:off x="4926033" y="4303381"/>
              <a:ext cx="1523516" cy="82622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/>
                <a:t>Doelen</a:t>
              </a:r>
              <a:endParaRPr lang="nl-BE" sz="2000" dirty="0"/>
            </a:p>
          </p:txBody>
        </p:sp>
        <p:sp>
          <p:nvSpPr>
            <p:cNvPr id="25" name="Rond diagonale hoek rechthoek 24"/>
            <p:cNvSpPr/>
            <p:nvPr/>
          </p:nvSpPr>
          <p:spPr>
            <a:xfrm>
              <a:off x="8889161" y="4303381"/>
              <a:ext cx="1523516" cy="82622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/>
                <a:t>Resultaten-tabel</a:t>
              </a:r>
              <a:endParaRPr lang="nl-BE" sz="2000" dirty="0"/>
            </a:p>
          </p:txBody>
        </p:sp>
        <p:sp>
          <p:nvSpPr>
            <p:cNvPr id="26" name="PIJL-RECHTS 25"/>
            <p:cNvSpPr/>
            <p:nvPr/>
          </p:nvSpPr>
          <p:spPr>
            <a:xfrm>
              <a:off x="6593442" y="4652664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PIJL-RECHTS 26"/>
            <p:cNvSpPr/>
            <p:nvPr/>
          </p:nvSpPr>
          <p:spPr>
            <a:xfrm>
              <a:off x="4610691" y="4652663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PIJL-RECHTS 27"/>
            <p:cNvSpPr/>
            <p:nvPr/>
          </p:nvSpPr>
          <p:spPr>
            <a:xfrm>
              <a:off x="8580942" y="4595926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Automatisatie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4674435"/>
            <a:ext cx="8791978" cy="645463"/>
          </a:xfrm>
        </p:spPr>
      </p:pic>
      <p:sp>
        <p:nvSpPr>
          <p:cNvPr id="29" name="Tijdelijke aanduiding voor inhoud 28"/>
          <p:cNvSpPr>
            <a:spLocks noGrp="1"/>
          </p:cNvSpPr>
          <p:nvPr>
            <p:ph sz="half" idx="2"/>
          </p:nvPr>
        </p:nvSpPr>
        <p:spPr>
          <a:xfrm>
            <a:off x="1097279" y="1856850"/>
            <a:ext cx="10058401" cy="2743079"/>
          </a:xfrm>
        </p:spPr>
        <p:txBody>
          <a:bodyPr>
            <a:normAutofit/>
          </a:bodyPr>
          <a:lstStyle/>
          <a:p>
            <a:r>
              <a:rPr lang="nl-BE" dirty="0" smtClean="0"/>
              <a:t>Definiëren van “Objecten” en “Categorieën”</a:t>
            </a:r>
          </a:p>
          <a:p>
            <a:pPr lvl="1"/>
            <a:r>
              <a:rPr lang="nl-BE" dirty="0" smtClean="0"/>
              <a:t>Object </a:t>
            </a:r>
            <a:r>
              <a:rPr lang="nl-BE" dirty="0" smtClean="0">
                <a:sym typeface="Wingdings" panose="05000000000000000000" pitchFamily="2" charset="2"/>
              </a:rPr>
              <a:t> Pagina / Besturingselement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Categorie  Paradigma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ID wordt hier gekoppeld aan Object en Categorie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Representeren assen in tabel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Voorbeeld:</a:t>
            </a:r>
          </a:p>
          <a:p>
            <a:pPr lvl="1"/>
            <a:r>
              <a:rPr lang="nl-BE" dirty="0" err="1" smtClean="0"/>
              <a:t>ListItem</a:t>
            </a:r>
            <a:endParaRPr lang="nl-BE" dirty="0" smtClean="0"/>
          </a:p>
          <a:p>
            <a:pPr lvl="1"/>
            <a:r>
              <a:rPr lang="nl-BE" dirty="0" err="1" smtClean="0"/>
              <a:t>Navigation</a:t>
            </a:r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428272"/>
            <a:ext cx="10058400" cy="773723"/>
          </a:xfrm>
          <a:prstGeom prst="rect">
            <a:avLst/>
          </a:prstGeom>
        </p:spPr>
      </p:pic>
      <p:sp>
        <p:nvSpPr>
          <p:cNvPr id="30" name="Rechthoek 29"/>
          <p:cNvSpPr/>
          <p:nvPr/>
        </p:nvSpPr>
        <p:spPr>
          <a:xfrm>
            <a:off x="4656805" y="4827317"/>
            <a:ext cx="1936019" cy="1737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Rechthoek 31"/>
          <p:cNvSpPr/>
          <p:nvPr/>
        </p:nvSpPr>
        <p:spPr>
          <a:xfrm>
            <a:off x="4684237" y="5576548"/>
            <a:ext cx="1598400" cy="1737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aphicFrame>
        <p:nvGraphicFramePr>
          <p:cNvPr id="33" name="Tabel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687237"/>
              </p:ext>
            </p:extLst>
          </p:nvPr>
        </p:nvGraphicFramePr>
        <p:xfrm>
          <a:off x="7098928" y="1885636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el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74326"/>
              </p:ext>
            </p:extLst>
          </p:nvPr>
        </p:nvGraphicFramePr>
        <p:xfrm>
          <a:off x="7098928" y="1885636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rgbClr val="F79D1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18594"/>
              </p:ext>
            </p:extLst>
          </p:nvPr>
        </p:nvGraphicFramePr>
        <p:xfrm>
          <a:off x="7098928" y="1885636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rgbClr val="F79D1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rgbClr val="F79D19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53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11111E-6 L 0.23334 -0.36829 L 0.23334 -0.36805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-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/>
          <p:cNvGrpSpPr/>
          <p:nvPr/>
        </p:nvGrpSpPr>
        <p:grpSpPr>
          <a:xfrm>
            <a:off x="2363703" y="3362089"/>
            <a:ext cx="7525554" cy="887184"/>
            <a:chOff x="2940908" y="4296209"/>
            <a:chExt cx="7525554" cy="887184"/>
          </a:xfrm>
        </p:grpSpPr>
        <p:sp>
          <p:nvSpPr>
            <p:cNvPr id="18" name="Rond diagonale hoek rechthoek 17"/>
            <p:cNvSpPr/>
            <p:nvPr/>
          </p:nvSpPr>
          <p:spPr>
            <a:xfrm>
              <a:off x="6960195" y="4349994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dirty="0"/>
            </a:p>
          </p:txBody>
        </p:sp>
        <p:sp>
          <p:nvSpPr>
            <p:cNvPr id="19" name="Rond diagonale hoek rechthoek 18"/>
            <p:cNvSpPr/>
            <p:nvPr/>
          </p:nvSpPr>
          <p:spPr>
            <a:xfrm>
              <a:off x="2994693" y="4357166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Rond diagonale hoek rechthoek 19"/>
            <p:cNvSpPr/>
            <p:nvPr/>
          </p:nvSpPr>
          <p:spPr>
            <a:xfrm>
              <a:off x="4979818" y="4357166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dirty="0">
                <a:solidFill>
                  <a:schemeClr val="accent1"/>
                </a:solidFill>
              </a:endParaRPr>
            </a:p>
          </p:txBody>
        </p:sp>
        <p:sp>
          <p:nvSpPr>
            <p:cNvPr id="21" name="Rond diagonale hoek rechthoek 20"/>
            <p:cNvSpPr/>
            <p:nvPr/>
          </p:nvSpPr>
          <p:spPr>
            <a:xfrm>
              <a:off x="8942946" y="4357166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dirty="0"/>
            </a:p>
          </p:txBody>
        </p:sp>
        <p:sp>
          <p:nvSpPr>
            <p:cNvPr id="22" name="Rond diagonale hoek rechthoek 21"/>
            <p:cNvSpPr/>
            <p:nvPr/>
          </p:nvSpPr>
          <p:spPr>
            <a:xfrm>
              <a:off x="6906410" y="4296209"/>
              <a:ext cx="1523516" cy="82622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/>
                <a:t>Resultaten</a:t>
              </a:r>
              <a:endParaRPr lang="nl-BE" sz="2000" dirty="0"/>
            </a:p>
          </p:txBody>
        </p:sp>
        <p:sp>
          <p:nvSpPr>
            <p:cNvPr id="23" name="Rond diagonale hoek rechthoek 22"/>
            <p:cNvSpPr/>
            <p:nvPr/>
          </p:nvSpPr>
          <p:spPr>
            <a:xfrm>
              <a:off x="2940908" y="4303381"/>
              <a:ext cx="1523516" cy="826227"/>
            </a:xfrm>
            <a:prstGeom prst="round2Diag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>
                  <a:solidFill>
                    <a:schemeClr val="bg1"/>
                  </a:solidFill>
                </a:rPr>
                <a:t>Definities</a:t>
              </a:r>
              <a:endParaRPr lang="nl-BE" sz="2000" dirty="0">
                <a:solidFill>
                  <a:schemeClr val="bg1"/>
                </a:solidFill>
              </a:endParaRPr>
            </a:p>
          </p:txBody>
        </p:sp>
        <p:sp>
          <p:nvSpPr>
            <p:cNvPr id="24" name="Rond diagonale hoek rechthoek 23"/>
            <p:cNvSpPr/>
            <p:nvPr/>
          </p:nvSpPr>
          <p:spPr>
            <a:xfrm>
              <a:off x="4926033" y="4303381"/>
              <a:ext cx="1523516" cy="826227"/>
            </a:xfrm>
            <a:prstGeom prst="round2DiagRect">
              <a:avLst/>
            </a:prstGeom>
            <a:solidFill>
              <a:srgbClr val="F79D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>
                  <a:solidFill>
                    <a:schemeClr val="tx1"/>
                  </a:solidFill>
                </a:rPr>
                <a:t>Doelen</a:t>
              </a:r>
              <a:endParaRPr lang="nl-BE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Rond diagonale hoek rechthoek 24"/>
            <p:cNvSpPr/>
            <p:nvPr/>
          </p:nvSpPr>
          <p:spPr>
            <a:xfrm>
              <a:off x="8889161" y="4303381"/>
              <a:ext cx="1523516" cy="82622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/>
                <a:t>Resultaten-tabel</a:t>
              </a:r>
              <a:endParaRPr lang="nl-BE" sz="2000" dirty="0"/>
            </a:p>
          </p:txBody>
        </p:sp>
        <p:sp>
          <p:nvSpPr>
            <p:cNvPr id="26" name="PIJL-RECHTS 25"/>
            <p:cNvSpPr/>
            <p:nvPr/>
          </p:nvSpPr>
          <p:spPr>
            <a:xfrm>
              <a:off x="6593442" y="4652664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PIJL-RECHTS 26"/>
            <p:cNvSpPr/>
            <p:nvPr/>
          </p:nvSpPr>
          <p:spPr>
            <a:xfrm>
              <a:off x="4610691" y="4652663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PIJL-RECHTS 27"/>
            <p:cNvSpPr/>
            <p:nvPr/>
          </p:nvSpPr>
          <p:spPr>
            <a:xfrm>
              <a:off x="8580942" y="4595926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Automatisatie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097277" y="1885636"/>
            <a:ext cx="10058400" cy="1363151"/>
          </a:xfrm>
        </p:spPr>
        <p:txBody>
          <a:bodyPr/>
          <a:lstStyle/>
          <a:p>
            <a:r>
              <a:rPr lang="nl-BE" dirty="0" smtClean="0"/>
              <a:t>Doelen definiëren</a:t>
            </a:r>
          </a:p>
          <a:p>
            <a:pPr lvl="1"/>
            <a:r>
              <a:rPr lang="nl-BE" dirty="0" smtClean="0"/>
              <a:t>Welke testen moeten uitgevoerd worden?</a:t>
            </a:r>
          </a:p>
          <a:p>
            <a:pPr lvl="1"/>
            <a:r>
              <a:rPr lang="nl-BE" dirty="0" smtClean="0"/>
              <a:t>Categorie en Object ID linken</a:t>
            </a:r>
          </a:p>
          <a:p>
            <a:pPr lvl="2"/>
            <a:r>
              <a:rPr lang="nl-BE" sz="1600" dirty="0" smtClean="0"/>
              <a:t>Creëren van een “testmodel”</a:t>
            </a:r>
            <a:endParaRPr lang="nl-BE" sz="1600" dirty="0"/>
          </a:p>
        </p:txBody>
      </p:sp>
      <p:pic>
        <p:nvPicPr>
          <p:cNvPr id="29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60" y="3398517"/>
            <a:ext cx="4821165" cy="1146366"/>
          </a:xfrm>
          <a:prstGeom prst="rect">
            <a:avLst/>
          </a:prstGeom>
        </p:spPr>
      </p:pic>
      <p:graphicFrame>
        <p:nvGraphicFramePr>
          <p:cNvPr id="30" name="Tabel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690860"/>
              </p:ext>
            </p:extLst>
          </p:nvPr>
        </p:nvGraphicFramePr>
        <p:xfrm>
          <a:off x="7098928" y="1885636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rgbClr val="F79D1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rgbClr val="F79D19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el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353068"/>
              </p:ext>
            </p:extLst>
          </p:nvPr>
        </p:nvGraphicFramePr>
        <p:xfrm>
          <a:off x="7098928" y="1887608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rgbClr val="F79D1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rgbClr val="F6D65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rgbClr val="F6D65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rgbClr val="F79D19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rgbClr val="F6D65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rgbClr val="F6D6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200" dirty="0" smtClean="0"/>
                        <a:t>To Do</a:t>
                      </a:r>
                      <a:endParaRPr lang="nl-BE" sz="1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3" name="Tijdelijke aanduiding voor inhou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4628715"/>
            <a:ext cx="8791978" cy="645463"/>
          </a:xfrm>
          <a:prstGeom prst="rect">
            <a:avLst/>
          </a:prstGeom>
        </p:spPr>
      </p:pic>
      <p:pic>
        <p:nvPicPr>
          <p:cNvPr id="34" name="Afbeelding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382552"/>
            <a:ext cx="10058400" cy="773723"/>
          </a:xfrm>
          <a:prstGeom prst="rect">
            <a:avLst/>
          </a:prstGeom>
        </p:spPr>
      </p:pic>
      <p:sp>
        <p:nvSpPr>
          <p:cNvPr id="35" name="Rechthoek 34"/>
          <p:cNvSpPr/>
          <p:nvPr/>
        </p:nvSpPr>
        <p:spPr>
          <a:xfrm>
            <a:off x="1243226" y="4780837"/>
            <a:ext cx="3420000" cy="1737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Rechthoek 35"/>
          <p:cNvSpPr/>
          <p:nvPr/>
        </p:nvSpPr>
        <p:spPr>
          <a:xfrm>
            <a:off x="1243226" y="5531697"/>
            <a:ext cx="3456000" cy="1737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" name="Rechthoek 36"/>
          <p:cNvSpPr/>
          <p:nvPr/>
        </p:nvSpPr>
        <p:spPr>
          <a:xfrm>
            <a:off x="1724896" y="3962738"/>
            <a:ext cx="3780000" cy="1737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Rechthoek 37"/>
          <p:cNvSpPr/>
          <p:nvPr/>
        </p:nvSpPr>
        <p:spPr>
          <a:xfrm>
            <a:off x="1724896" y="4133749"/>
            <a:ext cx="3600000" cy="1737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099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11111E-6 L 0.23334 -0.36829 L 0.23334 -0.36805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-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jdelijke aanduiding voor inhoud 30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62570"/>
          </a:xfrm>
        </p:spPr>
        <p:txBody>
          <a:bodyPr/>
          <a:lstStyle/>
          <a:p>
            <a:r>
              <a:rPr lang="nl-BE" dirty="0" smtClean="0"/>
              <a:t>Resultaten verkrijgen</a:t>
            </a:r>
          </a:p>
          <a:p>
            <a:pPr lvl="1"/>
            <a:r>
              <a:rPr lang="nl-BE" dirty="0" smtClean="0"/>
              <a:t>TRX document</a:t>
            </a:r>
          </a:p>
          <a:p>
            <a:pPr lvl="2"/>
            <a:r>
              <a:rPr lang="nl-BE" sz="1600" dirty="0" smtClean="0"/>
              <a:t>Bevat informatie omtrent test</a:t>
            </a:r>
          </a:p>
          <a:p>
            <a:pPr lvl="2"/>
            <a:r>
              <a:rPr lang="nl-BE" sz="1600" dirty="0" smtClean="0"/>
              <a:t>Bevat extra informatie </a:t>
            </a:r>
            <a:r>
              <a:rPr lang="nl-BE" sz="1600" dirty="0" smtClean="0">
                <a:sym typeface="Wingdings" panose="05000000000000000000" pitchFamily="2" charset="2"/>
              </a:rPr>
              <a:t> opstellen van test veranderd</a:t>
            </a:r>
            <a:endParaRPr lang="nl-BE" sz="1600" dirty="0"/>
          </a:p>
        </p:txBody>
      </p:sp>
      <p:grpSp>
        <p:nvGrpSpPr>
          <p:cNvPr id="3" name="Groep 2"/>
          <p:cNvGrpSpPr/>
          <p:nvPr/>
        </p:nvGrpSpPr>
        <p:grpSpPr>
          <a:xfrm>
            <a:off x="2363703" y="3362089"/>
            <a:ext cx="7525554" cy="887184"/>
            <a:chOff x="2940908" y="4296209"/>
            <a:chExt cx="7525554" cy="887184"/>
          </a:xfrm>
        </p:grpSpPr>
        <p:sp>
          <p:nvSpPr>
            <p:cNvPr id="18" name="Rond diagonale hoek rechthoek 17"/>
            <p:cNvSpPr/>
            <p:nvPr/>
          </p:nvSpPr>
          <p:spPr>
            <a:xfrm>
              <a:off x="6960195" y="4349994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dirty="0"/>
            </a:p>
          </p:txBody>
        </p:sp>
        <p:sp>
          <p:nvSpPr>
            <p:cNvPr id="19" name="Rond diagonale hoek rechthoek 18"/>
            <p:cNvSpPr/>
            <p:nvPr/>
          </p:nvSpPr>
          <p:spPr>
            <a:xfrm>
              <a:off x="2994693" y="4357166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Rond diagonale hoek rechthoek 19"/>
            <p:cNvSpPr/>
            <p:nvPr/>
          </p:nvSpPr>
          <p:spPr>
            <a:xfrm>
              <a:off x="4979818" y="4357166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dirty="0">
                <a:solidFill>
                  <a:schemeClr val="accent1"/>
                </a:solidFill>
              </a:endParaRPr>
            </a:p>
          </p:txBody>
        </p:sp>
        <p:sp>
          <p:nvSpPr>
            <p:cNvPr id="21" name="Rond diagonale hoek rechthoek 20"/>
            <p:cNvSpPr/>
            <p:nvPr/>
          </p:nvSpPr>
          <p:spPr>
            <a:xfrm>
              <a:off x="8942946" y="4357166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dirty="0"/>
            </a:p>
          </p:txBody>
        </p:sp>
        <p:sp>
          <p:nvSpPr>
            <p:cNvPr id="22" name="Rond diagonale hoek rechthoek 21"/>
            <p:cNvSpPr/>
            <p:nvPr/>
          </p:nvSpPr>
          <p:spPr>
            <a:xfrm>
              <a:off x="6906410" y="4296209"/>
              <a:ext cx="1523516" cy="826227"/>
            </a:xfrm>
            <a:prstGeom prst="round2DiagRect">
              <a:avLst/>
            </a:prstGeom>
            <a:solidFill>
              <a:srgbClr val="F79D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>
                  <a:solidFill>
                    <a:schemeClr val="tx1"/>
                  </a:solidFill>
                </a:rPr>
                <a:t>Resultaten</a:t>
              </a:r>
              <a:endParaRPr lang="nl-BE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ond diagonale hoek rechthoek 22"/>
            <p:cNvSpPr/>
            <p:nvPr/>
          </p:nvSpPr>
          <p:spPr>
            <a:xfrm>
              <a:off x="2940908" y="4303381"/>
              <a:ext cx="1523516" cy="826227"/>
            </a:xfrm>
            <a:prstGeom prst="round2Diag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>
                  <a:solidFill>
                    <a:schemeClr val="bg1"/>
                  </a:solidFill>
                </a:rPr>
                <a:t>Definities</a:t>
              </a:r>
              <a:endParaRPr lang="nl-BE" sz="2000" dirty="0">
                <a:solidFill>
                  <a:schemeClr val="bg1"/>
                </a:solidFill>
              </a:endParaRPr>
            </a:p>
          </p:txBody>
        </p:sp>
        <p:sp>
          <p:nvSpPr>
            <p:cNvPr id="24" name="Rond diagonale hoek rechthoek 23"/>
            <p:cNvSpPr/>
            <p:nvPr/>
          </p:nvSpPr>
          <p:spPr>
            <a:xfrm>
              <a:off x="4926033" y="4303381"/>
              <a:ext cx="1523516" cy="82622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/>
                <a:t>Doelen</a:t>
              </a:r>
              <a:endParaRPr lang="nl-BE" sz="2000" dirty="0"/>
            </a:p>
          </p:txBody>
        </p:sp>
        <p:sp>
          <p:nvSpPr>
            <p:cNvPr id="25" name="Rond diagonale hoek rechthoek 24"/>
            <p:cNvSpPr/>
            <p:nvPr/>
          </p:nvSpPr>
          <p:spPr>
            <a:xfrm>
              <a:off x="8889161" y="4303381"/>
              <a:ext cx="1523516" cy="82622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/>
                <a:t>Resultaten-tabel</a:t>
              </a:r>
              <a:endParaRPr lang="nl-BE" sz="2000" dirty="0"/>
            </a:p>
          </p:txBody>
        </p:sp>
        <p:sp>
          <p:nvSpPr>
            <p:cNvPr id="26" name="PIJL-RECHTS 25"/>
            <p:cNvSpPr/>
            <p:nvPr/>
          </p:nvSpPr>
          <p:spPr>
            <a:xfrm>
              <a:off x="6593442" y="4652664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PIJL-RECHTS 26"/>
            <p:cNvSpPr/>
            <p:nvPr/>
          </p:nvSpPr>
          <p:spPr>
            <a:xfrm>
              <a:off x="4610691" y="4652663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PIJL-RECHTS 27"/>
            <p:cNvSpPr/>
            <p:nvPr/>
          </p:nvSpPr>
          <p:spPr>
            <a:xfrm>
              <a:off x="8580942" y="4595926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Automatisatie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657" y="3362089"/>
            <a:ext cx="7649643" cy="2505425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2417488" y="5074920"/>
            <a:ext cx="7533812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2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11111E-6 L 0.23334 -0.36829 L 0.23334 -0.36805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-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jdelijke aanduiding voor inhoud 30"/>
          <p:cNvSpPr>
            <a:spLocks noGrp="1"/>
          </p:cNvSpPr>
          <p:nvPr>
            <p:ph idx="1"/>
          </p:nvPr>
        </p:nvSpPr>
        <p:spPr>
          <a:xfrm>
            <a:off x="1097280" y="1845733"/>
            <a:ext cx="3713114" cy="1145121"/>
          </a:xfrm>
        </p:spPr>
        <p:txBody>
          <a:bodyPr/>
          <a:lstStyle/>
          <a:p>
            <a:r>
              <a:rPr lang="nl-BE" dirty="0" smtClean="0"/>
              <a:t>Verandering bij opstellen van test</a:t>
            </a:r>
          </a:p>
          <a:p>
            <a:pPr lvl="1"/>
            <a:r>
              <a:rPr lang="nl-BE" dirty="0" smtClean="0"/>
              <a:t>Origineel </a:t>
            </a:r>
            <a:r>
              <a:rPr lang="nl-BE" dirty="0" smtClean="0">
                <a:sym typeface="Wingdings" panose="05000000000000000000" pitchFamily="2" charset="2"/>
              </a:rPr>
              <a:t> gewoon code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Automatisatie  Linken van ID’s</a:t>
            </a:r>
            <a:endParaRPr lang="nl-BE" dirty="0"/>
          </a:p>
        </p:txBody>
      </p:sp>
      <p:grpSp>
        <p:nvGrpSpPr>
          <p:cNvPr id="3" name="Groep 2"/>
          <p:cNvGrpSpPr/>
          <p:nvPr/>
        </p:nvGrpSpPr>
        <p:grpSpPr>
          <a:xfrm>
            <a:off x="6980102" y="1113420"/>
            <a:ext cx="3888000" cy="439200"/>
            <a:chOff x="2940908" y="4296209"/>
            <a:chExt cx="7525554" cy="887184"/>
          </a:xfrm>
        </p:grpSpPr>
        <p:sp>
          <p:nvSpPr>
            <p:cNvPr id="18" name="Rond diagonale hoek rechthoek 17"/>
            <p:cNvSpPr/>
            <p:nvPr/>
          </p:nvSpPr>
          <p:spPr>
            <a:xfrm>
              <a:off x="6960195" y="4349994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dirty="0"/>
            </a:p>
          </p:txBody>
        </p:sp>
        <p:sp>
          <p:nvSpPr>
            <p:cNvPr id="19" name="Rond diagonale hoek rechthoek 18"/>
            <p:cNvSpPr/>
            <p:nvPr/>
          </p:nvSpPr>
          <p:spPr>
            <a:xfrm>
              <a:off x="2994693" y="4357166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Rond diagonale hoek rechthoek 19"/>
            <p:cNvSpPr/>
            <p:nvPr/>
          </p:nvSpPr>
          <p:spPr>
            <a:xfrm>
              <a:off x="4979818" y="4357166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dirty="0">
                <a:solidFill>
                  <a:schemeClr val="accent1"/>
                </a:solidFill>
              </a:endParaRPr>
            </a:p>
          </p:txBody>
        </p:sp>
        <p:sp>
          <p:nvSpPr>
            <p:cNvPr id="21" name="Rond diagonale hoek rechthoek 20"/>
            <p:cNvSpPr/>
            <p:nvPr/>
          </p:nvSpPr>
          <p:spPr>
            <a:xfrm>
              <a:off x="8942946" y="4357166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dirty="0"/>
            </a:p>
          </p:txBody>
        </p:sp>
        <p:sp>
          <p:nvSpPr>
            <p:cNvPr id="22" name="Rond diagonale hoek rechthoek 21"/>
            <p:cNvSpPr/>
            <p:nvPr/>
          </p:nvSpPr>
          <p:spPr>
            <a:xfrm>
              <a:off x="6906410" y="4296209"/>
              <a:ext cx="1523516" cy="826227"/>
            </a:xfrm>
            <a:prstGeom prst="round2DiagRect">
              <a:avLst/>
            </a:prstGeom>
            <a:solidFill>
              <a:srgbClr val="F79D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000" dirty="0" smtClean="0">
                  <a:solidFill>
                    <a:schemeClr val="tx1"/>
                  </a:solidFill>
                </a:rPr>
                <a:t>Resultaten</a:t>
              </a:r>
              <a:endParaRPr lang="nl-BE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Rond diagonale hoek rechthoek 22"/>
            <p:cNvSpPr/>
            <p:nvPr/>
          </p:nvSpPr>
          <p:spPr>
            <a:xfrm>
              <a:off x="2940908" y="4303381"/>
              <a:ext cx="1523516" cy="826227"/>
            </a:xfrm>
            <a:prstGeom prst="round2Diag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000" dirty="0" smtClean="0">
                  <a:solidFill>
                    <a:schemeClr val="bg1"/>
                  </a:solidFill>
                </a:rPr>
                <a:t>Definities</a:t>
              </a:r>
              <a:endParaRPr lang="nl-BE" sz="1000" dirty="0">
                <a:solidFill>
                  <a:schemeClr val="bg1"/>
                </a:solidFill>
              </a:endParaRPr>
            </a:p>
          </p:txBody>
        </p:sp>
        <p:sp>
          <p:nvSpPr>
            <p:cNvPr id="24" name="Rond diagonale hoek rechthoek 23"/>
            <p:cNvSpPr/>
            <p:nvPr/>
          </p:nvSpPr>
          <p:spPr>
            <a:xfrm>
              <a:off x="4926033" y="4303381"/>
              <a:ext cx="1523516" cy="82622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000" dirty="0" smtClean="0"/>
                <a:t>Doelen</a:t>
              </a:r>
              <a:endParaRPr lang="nl-BE" sz="1000" dirty="0"/>
            </a:p>
          </p:txBody>
        </p:sp>
        <p:sp>
          <p:nvSpPr>
            <p:cNvPr id="25" name="Rond diagonale hoek rechthoek 24"/>
            <p:cNvSpPr/>
            <p:nvPr/>
          </p:nvSpPr>
          <p:spPr>
            <a:xfrm>
              <a:off x="8889161" y="4303381"/>
              <a:ext cx="1523516" cy="82622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000" dirty="0" smtClean="0"/>
                <a:t>Resultaten-tabel</a:t>
              </a:r>
              <a:endParaRPr lang="nl-BE" sz="1000" dirty="0"/>
            </a:p>
          </p:txBody>
        </p:sp>
        <p:sp>
          <p:nvSpPr>
            <p:cNvPr id="26" name="PIJL-RECHTS 25"/>
            <p:cNvSpPr/>
            <p:nvPr/>
          </p:nvSpPr>
          <p:spPr>
            <a:xfrm>
              <a:off x="6593442" y="4652664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PIJL-RECHTS 26"/>
            <p:cNvSpPr/>
            <p:nvPr/>
          </p:nvSpPr>
          <p:spPr>
            <a:xfrm>
              <a:off x="4610691" y="4652663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PIJL-RECHTS 27"/>
            <p:cNvSpPr/>
            <p:nvPr/>
          </p:nvSpPr>
          <p:spPr>
            <a:xfrm>
              <a:off x="8580942" y="4595926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Automatisatie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394" y="1882403"/>
            <a:ext cx="7106642" cy="1562318"/>
          </a:xfrm>
          <a:prstGeom prst="rect">
            <a:avLst/>
          </a:prstGeom>
        </p:spPr>
      </p:pic>
      <p:pic>
        <p:nvPicPr>
          <p:cNvPr id="29" name="Afbeelding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394" y="3618551"/>
            <a:ext cx="4801270" cy="685896"/>
          </a:xfrm>
          <a:prstGeom prst="rect">
            <a:avLst/>
          </a:prstGeom>
        </p:spPr>
      </p:pic>
      <p:sp>
        <p:nvSpPr>
          <p:cNvPr id="4" name="Rechthoek 3"/>
          <p:cNvSpPr/>
          <p:nvPr/>
        </p:nvSpPr>
        <p:spPr>
          <a:xfrm>
            <a:off x="5077324" y="2478117"/>
            <a:ext cx="6272784" cy="185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" name="Tijdelijke aanduiding voor inhoud 30"/>
          <p:cNvSpPr txBox="1">
            <a:spLocks/>
          </p:cNvSpPr>
          <p:nvPr/>
        </p:nvSpPr>
        <p:spPr>
          <a:xfrm>
            <a:off x="1097280" y="3581881"/>
            <a:ext cx="3713114" cy="9878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smtClean="0"/>
              <a:t>Nuttige informatie uit TRX filteren</a:t>
            </a:r>
          </a:p>
          <a:p>
            <a:pPr lvl="1"/>
            <a:r>
              <a:rPr lang="nl-BE" dirty="0" smtClean="0"/>
              <a:t>Resultaat XML </a:t>
            </a:r>
            <a:r>
              <a:rPr lang="nl-BE" dirty="0" smtClean="0"/>
              <a:t>genereren</a:t>
            </a:r>
          </a:p>
        </p:txBody>
      </p:sp>
      <p:sp>
        <p:nvSpPr>
          <p:cNvPr id="5" name="Rechthoek 4"/>
          <p:cNvSpPr/>
          <p:nvPr/>
        </p:nvSpPr>
        <p:spPr>
          <a:xfrm>
            <a:off x="5221224" y="4106159"/>
            <a:ext cx="1548000" cy="18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394" y="4520151"/>
            <a:ext cx="2880000" cy="158368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394" y="4518716"/>
            <a:ext cx="2880000" cy="1586549"/>
          </a:xfrm>
          <a:prstGeom prst="rect">
            <a:avLst/>
          </a:prstGeom>
        </p:spPr>
      </p:pic>
      <p:sp>
        <p:nvSpPr>
          <p:cNvPr id="30" name="Tijdelijke aanduiding voor inhoud 30"/>
          <p:cNvSpPr txBox="1">
            <a:spLocks/>
          </p:cNvSpPr>
          <p:nvPr/>
        </p:nvSpPr>
        <p:spPr>
          <a:xfrm>
            <a:off x="1097280" y="4835619"/>
            <a:ext cx="3713114" cy="10754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smtClean="0"/>
              <a:t>Voorbeeld:</a:t>
            </a:r>
          </a:p>
          <a:p>
            <a:pPr lvl="1"/>
            <a:r>
              <a:rPr lang="nl-BE" dirty="0" smtClean="0"/>
              <a:t>Test markeren als “Geslaagd”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4932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jdelijke aanduiding voor inhoud 30"/>
          <p:cNvSpPr>
            <a:spLocks noGrp="1"/>
          </p:cNvSpPr>
          <p:nvPr>
            <p:ph idx="1"/>
          </p:nvPr>
        </p:nvSpPr>
        <p:spPr>
          <a:xfrm>
            <a:off x="1097280" y="2279142"/>
            <a:ext cx="4700016" cy="3280410"/>
          </a:xfrm>
        </p:spPr>
        <p:txBody>
          <a:bodyPr>
            <a:normAutofit lnSpcReduction="10000"/>
          </a:bodyPr>
          <a:lstStyle/>
          <a:p>
            <a:r>
              <a:rPr lang="nl-BE" dirty="0" smtClean="0">
                <a:sym typeface="Wingdings" panose="05000000000000000000" pitchFamily="2" charset="2"/>
              </a:rPr>
              <a:t>Tabel creëren (in geheugen)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Assen genereren (Definition XML)</a:t>
            </a:r>
          </a:p>
          <a:p>
            <a:pPr lvl="2"/>
            <a:r>
              <a:rPr lang="nl-BE" sz="1600" dirty="0" smtClean="0">
                <a:sym typeface="Wingdings" panose="05000000000000000000" pitchFamily="2" charset="2"/>
              </a:rPr>
              <a:t>Categorieën</a:t>
            </a:r>
          </a:p>
          <a:p>
            <a:pPr lvl="2"/>
            <a:r>
              <a:rPr lang="nl-BE" sz="1600" dirty="0" smtClean="0">
                <a:sym typeface="Wingdings" panose="05000000000000000000" pitchFamily="2" charset="2"/>
              </a:rPr>
              <a:t>Objecten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Cellen </a:t>
            </a:r>
            <a:r>
              <a:rPr lang="nl-BE" dirty="0" smtClean="0">
                <a:sym typeface="Wingdings" panose="05000000000000000000" pitchFamily="2" charset="2"/>
              </a:rPr>
              <a:t>genereren</a:t>
            </a:r>
          </a:p>
          <a:p>
            <a:pPr lvl="2"/>
            <a:r>
              <a:rPr lang="nl-BE" sz="1600" dirty="0" smtClean="0">
                <a:sym typeface="Wingdings" panose="05000000000000000000" pitchFamily="2" charset="2"/>
              </a:rPr>
              <a:t>“Parent-Child” relaties toewijzen via algoritme</a:t>
            </a:r>
            <a:endParaRPr lang="nl-BE" sz="1600" dirty="0" smtClean="0">
              <a:sym typeface="Wingdings" panose="05000000000000000000" pitchFamily="2" charset="2"/>
            </a:endParaRP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Doelen toewijzen (Target XML)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Resultaten toewijzen (</a:t>
            </a:r>
            <a:r>
              <a:rPr lang="nl-BE" dirty="0" err="1" smtClean="0">
                <a:sym typeface="Wingdings" panose="05000000000000000000" pitchFamily="2" charset="2"/>
              </a:rPr>
              <a:t>Result</a:t>
            </a:r>
            <a:r>
              <a:rPr lang="nl-BE" dirty="0" smtClean="0">
                <a:sym typeface="Wingdings" panose="05000000000000000000" pitchFamily="2" charset="2"/>
              </a:rPr>
              <a:t> XML)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HTML genereren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Totalen worden toegewezen</a:t>
            </a:r>
          </a:p>
          <a:p>
            <a:pPr lvl="1"/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Automatisatie</a:t>
            </a:r>
            <a:endParaRPr lang="nl-BE" dirty="0"/>
          </a:p>
        </p:txBody>
      </p:sp>
      <p:graphicFrame>
        <p:nvGraphicFramePr>
          <p:cNvPr id="46" name="Tabel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17062"/>
              </p:ext>
            </p:extLst>
          </p:nvPr>
        </p:nvGraphicFramePr>
        <p:xfrm>
          <a:off x="6370874" y="2712552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Tabel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304442"/>
              </p:ext>
            </p:extLst>
          </p:nvPr>
        </p:nvGraphicFramePr>
        <p:xfrm>
          <a:off x="6370874" y="2712552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Tabel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973765"/>
              </p:ext>
            </p:extLst>
          </p:nvPr>
        </p:nvGraphicFramePr>
        <p:xfrm>
          <a:off x="6370874" y="2712552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Tabel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4318"/>
              </p:ext>
            </p:extLst>
          </p:nvPr>
        </p:nvGraphicFramePr>
        <p:xfrm>
          <a:off x="6370874" y="2712552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Tabel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110075"/>
              </p:ext>
            </p:extLst>
          </p:nvPr>
        </p:nvGraphicFramePr>
        <p:xfrm>
          <a:off x="6370874" y="2712552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Tabel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25342"/>
              </p:ext>
            </p:extLst>
          </p:nvPr>
        </p:nvGraphicFramePr>
        <p:xfrm>
          <a:off x="6370874" y="2712552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Tabel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91278"/>
              </p:ext>
            </p:extLst>
          </p:nvPr>
        </p:nvGraphicFramePr>
        <p:xfrm>
          <a:off x="6370874" y="2712552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Tabel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420482"/>
              </p:ext>
            </p:extLst>
          </p:nvPr>
        </p:nvGraphicFramePr>
        <p:xfrm>
          <a:off x="6370874" y="2712552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Tabel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410680"/>
              </p:ext>
            </p:extLst>
          </p:nvPr>
        </p:nvGraphicFramePr>
        <p:xfrm>
          <a:off x="6370874" y="2712552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Tabel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828868"/>
              </p:ext>
            </p:extLst>
          </p:nvPr>
        </p:nvGraphicFramePr>
        <p:xfrm>
          <a:off x="6370874" y="2712552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670836"/>
              </p:ext>
            </p:extLst>
          </p:nvPr>
        </p:nvGraphicFramePr>
        <p:xfrm>
          <a:off x="6370874" y="2712552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52983"/>
              </p:ext>
            </p:extLst>
          </p:nvPr>
        </p:nvGraphicFramePr>
        <p:xfrm>
          <a:off x="6370874" y="2712552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Tabel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748047"/>
              </p:ext>
            </p:extLst>
          </p:nvPr>
        </p:nvGraphicFramePr>
        <p:xfrm>
          <a:off x="6370874" y="2712552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Tabel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652295"/>
              </p:ext>
            </p:extLst>
          </p:nvPr>
        </p:nvGraphicFramePr>
        <p:xfrm>
          <a:off x="6370874" y="2712552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Tabel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483111"/>
              </p:ext>
            </p:extLst>
          </p:nvPr>
        </p:nvGraphicFramePr>
        <p:xfrm>
          <a:off x="6370874" y="2712552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Tabel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713505"/>
              </p:ext>
            </p:extLst>
          </p:nvPr>
        </p:nvGraphicFramePr>
        <p:xfrm>
          <a:off x="6370874" y="2712552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Tabel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035745"/>
              </p:ext>
            </p:extLst>
          </p:nvPr>
        </p:nvGraphicFramePr>
        <p:xfrm>
          <a:off x="6370874" y="2712552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" name="Tabel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119658"/>
              </p:ext>
            </p:extLst>
          </p:nvPr>
        </p:nvGraphicFramePr>
        <p:xfrm>
          <a:off x="6370874" y="2712552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Tabel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759840"/>
              </p:ext>
            </p:extLst>
          </p:nvPr>
        </p:nvGraphicFramePr>
        <p:xfrm>
          <a:off x="6370874" y="2712552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" name="Tabel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097300"/>
              </p:ext>
            </p:extLst>
          </p:nvPr>
        </p:nvGraphicFramePr>
        <p:xfrm>
          <a:off x="6370874" y="2712552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Tabel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066493"/>
              </p:ext>
            </p:extLst>
          </p:nvPr>
        </p:nvGraphicFramePr>
        <p:xfrm>
          <a:off x="6370874" y="2712552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" name="Tabel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028588"/>
              </p:ext>
            </p:extLst>
          </p:nvPr>
        </p:nvGraphicFramePr>
        <p:xfrm>
          <a:off x="6370874" y="2712552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Tabel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43582"/>
              </p:ext>
            </p:extLst>
          </p:nvPr>
        </p:nvGraphicFramePr>
        <p:xfrm>
          <a:off x="6370874" y="2712552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" name="Tabel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005837"/>
              </p:ext>
            </p:extLst>
          </p:nvPr>
        </p:nvGraphicFramePr>
        <p:xfrm>
          <a:off x="6370874" y="2712552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el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980392"/>
              </p:ext>
            </p:extLst>
          </p:nvPr>
        </p:nvGraphicFramePr>
        <p:xfrm>
          <a:off x="6370874" y="2712552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P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el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748523"/>
              </p:ext>
            </p:extLst>
          </p:nvPr>
        </p:nvGraphicFramePr>
        <p:xfrm>
          <a:off x="6370874" y="2712552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P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F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el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61284"/>
              </p:ext>
            </p:extLst>
          </p:nvPr>
        </p:nvGraphicFramePr>
        <p:xfrm>
          <a:off x="6370874" y="2712552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P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F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P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el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078942"/>
              </p:ext>
            </p:extLst>
          </p:nvPr>
        </p:nvGraphicFramePr>
        <p:xfrm>
          <a:off x="6370874" y="2712552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P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F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P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P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Tabel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170979"/>
              </p:ext>
            </p:extLst>
          </p:nvPr>
        </p:nvGraphicFramePr>
        <p:xfrm>
          <a:off x="6370874" y="2712552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P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F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P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P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F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Tabel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176835"/>
              </p:ext>
            </p:extLst>
          </p:nvPr>
        </p:nvGraphicFramePr>
        <p:xfrm>
          <a:off x="6370874" y="2712552"/>
          <a:ext cx="4056752" cy="219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6"/>
                <a:gridCol w="579536"/>
                <a:gridCol w="579536"/>
                <a:gridCol w="579536"/>
                <a:gridCol w="579536"/>
                <a:gridCol w="579536"/>
                <a:gridCol w="579536"/>
              </a:tblGrid>
              <a:tr h="36576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F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P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F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P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F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65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P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F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F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P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P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P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3">
                <a:tc>
                  <a:txBody>
                    <a:bodyPr/>
                    <a:lstStyle/>
                    <a:p>
                      <a:r>
                        <a:rPr lang="nl-BE" dirty="0" smtClean="0"/>
                        <a:t>…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F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F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D</a:t>
                      </a:r>
                      <a:endParaRPr lang="nl-BE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pSp>
        <p:nvGrpSpPr>
          <p:cNvPr id="51" name="Groep 50"/>
          <p:cNvGrpSpPr/>
          <p:nvPr/>
        </p:nvGrpSpPr>
        <p:grpSpPr>
          <a:xfrm>
            <a:off x="2363703" y="3362089"/>
            <a:ext cx="7525554" cy="887184"/>
            <a:chOff x="2940908" y="4296209"/>
            <a:chExt cx="7525554" cy="887184"/>
          </a:xfrm>
        </p:grpSpPr>
        <p:sp>
          <p:nvSpPr>
            <p:cNvPr id="53" name="Rond diagonale hoek rechthoek 52"/>
            <p:cNvSpPr/>
            <p:nvPr/>
          </p:nvSpPr>
          <p:spPr>
            <a:xfrm>
              <a:off x="6960195" y="4349994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dirty="0"/>
            </a:p>
          </p:txBody>
        </p:sp>
        <p:sp>
          <p:nvSpPr>
            <p:cNvPr id="55" name="Rond diagonale hoek rechthoek 54"/>
            <p:cNvSpPr/>
            <p:nvPr/>
          </p:nvSpPr>
          <p:spPr>
            <a:xfrm>
              <a:off x="2994693" y="4357166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dirty="0">
                <a:solidFill>
                  <a:schemeClr val="accent1"/>
                </a:solidFill>
              </a:endParaRPr>
            </a:p>
          </p:txBody>
        </p:sp>
        <p:sp>
          <p:nvSpPr>
            <p:cNvPr id="56" name="Rond diagonale hoek rechthoek 55"/>
            <p:cNvSpPr/>
            <p:nvPr/>
          </p:nvSpPr>
          <p:spPr>
            <a:xfrm>
              <a:off x="4979818" y="4357166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dirty="0">
                <a:solidFill>
                  <a:schemeClr val="accent1"/>
                </a:solidFill>
              </a:endParaRPr>
            </a:p>
          </p:txBody>
        </p:sp>
        <p:sp>
          <p:nvSpPr>
            <p:cNvPr id="58" name="Rond diagonale hoek rechthoek 57"/>
            <p:cNvSpPr/>
            <p:nvPr/>
          </p:nvSpPr>
          <p:spPr>
            <a:xfrm>
              <a:off x="8942946" y="4357166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dirty="0"/>
            </a:p>
          </p:txBody>
        </p:sp>
        <p:sp>
          <p:nvSpPr>
            <p:cNvPr id="69" name="Rond diagonale hoek rechthoek 68"/>
            <p:cNvSpPr/>
            <p:nvPr/>
          </p:nvSpPr>
          <p:spPr>
            <a:xfrm>
              <a:off x="6906410" y="4296209"/>
              <a:ext cx="1523516" cy="82622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/>
                <a:t>Resultaten</a:t>
              </a:r>
              <a:endParaRPr lang="nl-BE" sz="2000" dirty="0"/>
            </a:p>
          </p:txBody>
        </p:sp>
        <p:sp>
          <p:nvSpPr>
            <p:cNvPr id="70" name="Rond diagonale hoek rechthoek 69"/>
            <p:cNvSpPr/>
            <p:nvPr/>
          </p:nvSpPr>
          <p:spPr>
            <a:xfrm>
              <a:off x="2940908" y="4303381"/>
              <a:ext cx="1523516" cy="826227"/>
            </a:xfrm>
            <a:prstGeom prst="round2Diag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>
                  <a:solidFill>
                    <a:schemeClr val="bg1"/>
                  </a:solidFill>
                </a:rPr>
                <a:t>Definities</a:t>
              </a:r>
              <a:endParaRPr lang="nl-BE" sz="2000" dirty="0">
                <a:solidFill>
                  <a:schemeClr val="bg1"/>
                </a:solidFill>
              </a:endParaRPr>
            </a:p>
          </p:txBody>
        </p:sp>
        <p:sp>
          <p:nvSpPr>
            <p:cNvPr id="71" name="Rond diagonale hoek rechthoek 70"/>
            <p:cNvSpPr/>
            <p:nvPr/>
          </p:nvSpPr>
          <p:spPr>
            <a:xfrm>
              <a:off x="4926033" y="4303381"/>
              <a:ext cx="1523516" cy="82622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/>
                <a:t>Doelen</a:t>
              </a:r>
              <a:endParaRPr lang="nl-BE" sz="2000" dirty="0"/>
            </a:p>
          </p:txBody>
        </p:sp>
        <p:sp>
          <p:nvSpPr>
            <p:cNvPr id="72" name="Rond diagonale hoek rechthoek 71"/>
            <p:cNvSpPr/>
            <p:nvPr/>
          </p:nvSpPr>
          <p:spPr>
            <a:xfrm>
              <a:off x="8889161" y="4303381"/>
              <a:ext cx="1523516" cy="826227"/>
            </a:xfrm>
            <a:prstGeom prst="round2DiagRect">
              <a:avLst/>
            </a:prstGeom>
            <a:solidFill>
              <a:srgbClr val="F79D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>
                  <a:solidFill>
                    <a:schemeClr val="tx1"/>
                  </a:solidFill>
                </a:rPr>
                <a:t>Resultaten-tabel</a:t>
              </a:r>
              <a:endParaRPr lang="nl-BE" sz="2000" dirty="0">
                <a:solidFill>
                  <a:schemeClr val="tx1"/>
                </a:solidFill>
              </a:endParaRPr>
            </a:p>
          </p:txBody>
        </p:sp>
        <p:sp>
          <p:nvSpPr>
            <p:cNvPr id="73" name="PIJL-RECHTS 72"/>
            <p:cNvSpPr/>
            <p:nvPr/>
          </p:nvSpPr>
          <p:spPr>
            <a:xfrm>
              <a:off x="6593442" y="4652664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4" name="PIJL-RECHTS 73"/>
            <p:cNvSpPr/>
            <p:nvPr/>
          </p:nvSpPr>
          <p:spPr>
            <a:xfrm>
              <a:off x="4610691" y="4652663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PIJL-RECHTS 74"/>
            <p:cNvSpPr/>
            <p:nvPr/>
          </p:nvSpPr>
          <p:spPr>
            <a:xfrm>
              <a:off x="8580942" y="4595926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6566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11111E-6 L 0.23334 -0.36829 L 0.23334 -0.36805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-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5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5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Wie &amp; Waar?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6217920" y="3123238"/>
            <a:ext cx="4937760" cy="1391736"/>
          </a:xfrm>
        </p:spPr>
        <p:txBody>
          <a:bodyPr>
            <a:normAutofit/>
          </a:bodyPr>
          <a:lstStyle/>
          <a:p>
            <a:r>
              <a:rPr lang="nl-BE" b="1" dirty="0" smtClean="0">
                <a:solidFill>
                  <a:schemeClr val="accent1"/>
                </a:solidFill>
              </a:rPr>
              <a:t>Jasper Van Gestel</a:t>
            </a:r>
          </a:p>
          <a:p>
            <a:pPr lvl="1"/>
            <a:r>
              <a:rPr lang="nl-BE" sz="1600" dirty="0"/>
              <a:t>Coded UI Testing </a:t>
            </a:r>
            <a:r>
              <a:rPr lang="nl-BE" sz="1600" dirty="0" smtClean="0"/>
              <a:t>Ondersteuning</a:t>
            </a:r>
          </a:p>
          <a:p>
            <a:pPr lvl="1"/>
            <a:r>
              <a:rPr lang="nl-BE" sz="1600" dirty="0" smtClean="0"/>
              <a:t>Guideline Ontwikkeling</a:t>
            </a:r>
            <a:endParaRPr lang="nl-BE" sz="1600" dirty="0"/>
          </a:p>
          <a:p>
            <a:pPr lvl="1"/>
            <a:r>
              <a:rPr lang="nl-BE" sz="1600" dirty="0" err="1" smtClean="0"/>
              <a:t>Result</a:t>
            </a:r>
            <a:r>
              <a:rPr lang="nl-BE" sz="1600" dirty="0" smtClean="0"/>
              <a:t> Management Tool Ontwikkeling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1188720" y="3123422"/>
            <a:ext cx="4937760" cy="1391735"/>
          </a:xfrm>
        </p:spPr>
        <p:txBody>
          <a:bodyPr>
            <a:normAutofit/>
          </a:bodyPr>
          <a:lstStyle/>
          <a:p>
            <a:r>
              <a:rPr lang="nl-BE" b="1" dirty="0" smtClean="0">
                <a:solidFill>
                  <a:schemeClr val="accent1"/>
                </a:solidFill>
              </a:rPr>
              <a:t>Peter Van de Putte</a:t>
            </a:r>
          </a:p>
          <a:p>
            <a:pPr lvl="1"/>
            <a:r>
              <a:rPr lang="nl-BE" sz="1600" dirty="0" smtClean="0"/>
              <a:t>Coded UI Testing Ontwikkeling</a:t>
            </a:r>
          </a:p>
          <a:p>
            <a:pPr lvl="1"/>
            <a:r>
              <a:rPr lang="nl-BE" sz="1600" dirty="0" smtClean="0"/>
              <a:t>Guideline Ontwikkeling</a:t>
            </a:r>
            <a:endParaRPr lang="nl-BE" sz="1600" dirty="0"/>
          </a:p>
        </p:txBody>
      </p:sp>
      <p:sp>
        <p:nvSpPr>
          <p:cNvPr id="6" name="Tijdelijke aanduiding voor inhoud 3"/>
          <p:cNvSpPr txBox="1">
            <a:spLocks/>
          </p:cNvSpPr>
          <p:nvPr/>
        </p:nvSpPr>
        <p:spPr>
          <a:xfrm>
            <a:off x="1188719" y="1993374"/>
            <a:ext cx="9966961" cy="8740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nl-BE" dirty="0" smtClean="0"/>
              <a:t>Studenten </a:t>
            </a:r>
            <a:r>
              <a:rPr lang="nl-BE" dirty="0"/>
              <a:t>Elektronica - ICT</a:t>
            </a:r>
          </a:p>
          <a:p>
            <a:pPr lvl="1"/>
            <a:r>
              <a:rPr lang="nl-BE" dirty="0" smtClean="0"/>
              <a:t>AP Hogeschool Antwerpen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7" name="Tijdelijke aanduiding voor inhoud 3"/>
          <p:cNvSpPr txBox="1">
            <a:spLocks/>
          </p:cNvSpPr>
          <p:nvPr/>
        </p:nvSpPr>
        <p:spPr>
          <a:xfrm>
            <a:off x="1188720" y="4770804"/>
            <a:ext cx="9966960" cy="8740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b="1" dirty="0" err="1" smtClean="0">
                <a:solidFill>
                  <a:schemeClr val="accent1"/>
                </a:solidFill>
              </a:rPr>
              <a:t>Calidos</a:t>
            </a:r>
            <a:endParaRPr lang="nl-BE" b="1" dirty="0">
              <a:solidFill>
                <a:schemeClr val="accent1"/>
              </a:solidFill>
            </a:endParaRPr>
          </a:p>
          <a:p>
            <a:pPr lvl="1"/>
            <a:r>
              <a:rPr lang="nl-BE" sz="1600" dirty="0" smtClean="0"/>
              <a:t>Software voor Healthcare sector</a:t>
            </a:r>
          </a:p>
          <a:p>
            <a:endParaRPr lang="nl-BE" dirty="0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1142999" y="4599537"/>
            <a:ext cx="99669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382" y="572181"/>
            <a:ext cx="1881052" cy="940527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48" r="1152" b="24384"/>
          <a:stretch/>
        </p:blipFill>
        <p:spPr>
          <a:xfrm>
            <a:off x="9355680" y="543601"/>
            <a:ext cx="1800000" cy="96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0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fgeronde rechthoek 59"/>
          <p:cNvSpPr/>
          <p:nvPr/>
        </p:nvSpPr>
        <p:spPr>
          <a:xfrm>
            <a:off x="1097280" y="4102390"/>
            <a:ext cx="10058400" cy="12782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Afgeronde rechthoek 10"/>
          <p:cNvSpPr/>
          <p:nvPr/>
        </p:nvSpPr>
        <p:spPr>
          <a:xfrm>
            <a:off x="1097280" y="2280762"/>
            <a:ext cx="10058400" cy="12782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" name="Rond diagonale hoek rechthoek 44"/>
          <p:cNvSpPr/>
          <p:nvPr/>
        </p:nvSpPr>
        <p:spPr>
          <a:xfrm>
            <a:off x="2994693" y="2525167"/>
            <a:ext cx="1523516" cy="826227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dirty="0">
              <a:solidFill>
                <a:schemeClr val="accent1"/>
              </a:solidFill>
            </a:endParaRPr>
          </a:p>
        </p:txBody>
      </p:sp>
      <p:sp>
        <p:nvSpPr>
          <p:cNvPr id="46" name="Rond diagonale hoek rechthoek 45"/>
          <p:cNvSpPr/>
          <p:nvPr/>
        </p:nvSpPr>
        <p:spPr>
          <a:xfrm>
            <a:off x="4977444" y="2525167"/>
            <a:ext cx="1523516" cy="826227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dirty="0" smtClean="0"/>
          </a:p>
        </p:txBody>
      </p:sp>
      <p:sp>
        <p:nvSpPr>
          <p:cNvPr id="47" name="Rond diagonale hoek rechthoek 46"/>
          <p:cNvSpPr/>
          <p:nvPr/>
        </p:nvSpPr>
        <p:spPr>
          <a:xfrm>
            <a:off x="6960195" y="2525167"/>
            <a:ext cx="1523516" cy="826227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dirty="0">
              <a:solidFill>
                <a:schemeClr val="bg1"/>
              </a:solidFill>
            </a:endParaRPr>
          </a:p>
        </p:txBody>
      </p:sp>
      <p:sp>
        <p:nvSpPr>
          <p:cNvPr id="48" name="Rond diagonale hoek rechthoek 47"/>
          <p:cNvSpPr/>
          <p:nvPr/>
        </p:nvSpPr>
        <p:spPr>
          <a:xfrm>
            <a:off x="8942946" y="2525166"/>
            <a:ext cx="1523516" cy="826227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dirty="0"/>
          </a:p>
        </p:txBody>
      </p:sp>
      <p:sp>
        <p:nvSpPr>
          <p:cNvPr id="49" name="Rond diagonale hoek rechthoek 48"/>
          <p:cNvSpPr/>
          <p:nvPr/>
        </p:nvSpPr>
        <p:spPr>
          <a:xfrm>
            <a:off x="6960195" y="4349994"/>
            <a:ext cx="1523516" cy="826227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dirty="0"/>
          </a:p>
        </p:txBody>
      </p:sp>
      <p:sp>
        <p:nvSpPr>
          <p:cNvPr id="50" name="Rond diagonale hoek rechthoek 49"/>
          <p:cNvSpPr/>
          <p:nvPr/>
        </p:nvSpPr>
        <p:spPr>
          <a:xfrm>
            <a:off x="2994693" y="4357166"/>
            <a:ext cx="1523516" cy="826227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dirty="0">
              <a:solidFill>
                <a:schemeClr val="accent1"/>
              </a:solidFill>
            </a:endParaRPr>
          </a:p>
        </p:txBody>
      </p:sp>
      <p:sp>
        <p:nvSpPr>
          <p:cNvPr id="51" name="Rond diagonale hoek rechthoek 50"/>
          <p:cNvSpPr/>
          <p:nvPr/>
        </p:nvSpPr>
        <p:spPr>
          <a:xfrm>
            <a:off x="4979818" y="4357166"/>
            <a:ext cx="1523516" cy="826227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dirty="0">
              <a:solidFill>
                <a:schemeClr val="accent1"/>
              </a:solidFill>
            </a:endParaRPr>
          </a:p>
        </p:txBody>
      </p:sp>
      <p:sp>
        <p:nvSpPr>
          <p:cNvPr id="52" name="Rond diagonale hoek rechthoek 51"/>
          <p:cNvSpPr/>
          <p:nvPr/>
        </p:nvSpPr>
        <p:spPr>
          <a:xfrm>
            <a:off x="8942946" y="4357166"/>
            <a:ext cx="1523516" cy="826227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Schematisch Overzicht</a:t>
            </a:r>
            <a:endParaRPr lang="nl-BE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>
          <a:xfrm>
            <a:off x="1097280" y="2471381"/>
            <a:ext cx="1746397" cy="826228"/>
          </a:xfrm>
        </p:spPr>
        <p:txBody>
          <a:bodyPr anchor="ctr"/>
          <a:lstStyle/>
          <a:p>
            <a:pPr algn="ctr"/>
            <a:r>
              <a:rPr lang="nl-BE" b="1" dirty="0" smtClean="0">
                <a:solidFill>
                  <a:schemeClr val="tx1"/>
                </a:solidFill>
              </a:rPr>
              <a:t>Manueel</a:t>
            </a:r>
            <a:endParaRPr lang="nl-BE" b="1" dirty="0">
              <a:solidFill>
                <a:schemeClr val="tx1"/>
              </a:solidFill>
            </a:endParaRPr>
          </a:p>
        </p:txBody>
      </p:sp>
      <p:sp>
        <p:nvSpPr>
          <p:cNvPr id="10" name="Tijdelijke aanduiding voor inhoud 8"/>
          <p:cNvSpPr txBox="1">
            <a:spLocks/>
          </p:cNvSpPr>
          <p:nvPr/>
        </p:nvSpPr>
        <p:spPr>
          <a:xfrm>
            <a:off x="1097280" y="4303381"/>
            <a:ext cx="1746397" cy="82622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b="1" dirty="0" smtClean="0">
                <a:solidFill>
                  <a:schemeClr val="tx1"/>
                </a:solidFill>
              </a:rPr>
              <a:t>Automatisatie</a:t>
            </a:r>
            <a:endParaRPr lang="nl-BE" b="1" dirty="0">
              <a:solidFill>
                <a:schemeClr val="tx1"/>
              </a:solidFill>
            </a:endParaRPr>
          </a:p>
        </p:txBody>
      </p:sp>
      <p:sp>
        <p:nvSpPr>
          <p:cNvPr id="37" name="Rond diagonale hoek rechthoek 36"/>
          <p:cNvSpPr/>
          <p:nvPr/>
        </p:nvSpPr>
        <p:spPr>
          <a:xfrm>
            <a:off x="2940908" y="2471382"/>
            <a:ext cx="1523516" cy="82622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smtClean="0"/>
              <a:t>Analyse</a:t>
            </a:r>
            <a:endParaRPr lang="nl-BE" sz="2000" dirty="0"/>
          </a:p>
        </p:txBody>
      </p:sp>
      <p:sp>
        <p:nvSpPr>
          <p:cNvPr id="38" name="Rond diagonale hoek rechthoek 37"/>
          <p:cNvSpPr/>
          <p:nvPr/>
        </p:nvSpPr>
        <p:spPr>
          <a:xfrm>
            <a:off x="4923659" y="2471382"/>
            <a:ext cx="1523516" cy="82622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smtClean="0"/>
              <a:t>Mapping</a:t>
            </a:r>
            <a:endParaRPr lang="nl-BE" sz="2000" dirty="0"/>
          </a:p>
        </p:txBody>
      </p:sp>
      <p:sp>
        <p:nvSpPr>
          <p:cNvPr id="39" name="Rond diagonale hoek rechthoek 38"/>
          <p:cNvSpPr/>
          <p:nvPr/>
        </p:nvSpPr>
        <p:spPr>
          <a:xfrm>
            <a:off x="6906410" y="2471382"/>
            <a:ext cx="1523516" cy="82622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smtClean="0"/>
              <a:t>Test</a:t>
            </a:r>
          </a:p>
          <a:p>
            <a:pPr algn="ctr"/>
            <a:r>
              <a:rPr lang="nl-BE" sz="2000" dirty="0" smtClean="0"/>
              <a:t>Schrijven</a:t>
            </a:r>
            <a:endParaRPr lang="nl-BE" sz="2000" dirty="0"/>
          </a:p>
        </p:txBody>
      </p:sp>
      <p:sp>
        <p:nvSpPr>
          <p:cNvPr id="40" name="Rond diagonale hoek rechthoek 39"/>
          <p:cNvSpPr/>
          <p:nvPr/>
        </p:nvSpPr>
        <p:spPr>
          <a:xfrm>
            <a:off x="8889161" y="2471381"/>
            <a:ext cx="1523516" cy="82622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smtClean="0"/>
              <a:t>Uitvoeren</a:t>
            </a:r>
            <a:endParaRPr lang="nl-BE" sz="2000" dirty="0"/>
          </a:p>
        </p:txBody>
      </p:sp>
      <p:sp>
        <p:nvSpPr>
          <p:cNvPr id="41" name="Rond diagonale hoek rechthoek 40"/>
          <p:cNvSpPr/>
          <p:nvPr/>
        </p:nvSpPr>
        <p:spPr>
          <a:xfrm>
            <a:off x="6906410" y="4296209"/>
            <a:ext cx="1523516" cy="82622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smtClean="0"/>
              <a:t>Resultaten</a:t>
            </a:r>
            <a:endParaRPr lang="nl-BE" sz="2000" dirty="0"/>
          </a:p>
        </p:txBody>
      </p:sp>
      <p:sp>
        <p:nvSpPr>
          <p:cNvPr id="42" name="Rond diagonale hoek rechthoek 41"/>
          <p:cNvSpPr/>
          <p:nvPr/>
        </p:nvSpPr>
        <p:spPr>
          <a:xfrm>
            <a:off x="2940908" y="4303381"/>
            <a:ext cx="1523516" cy="82622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smtClean="0"/>
              <a:t>Definities</a:t>
            </a:r>
            <a:endParaRPr lang="nl-BE" sz="2000" dirty="0"/>
          </a:p>
        </p:txBody>
      </p:sp>
      <p:sp>
        <p:nvSpPr>
          <p:cNvPr id="43" name="Rond diagonale hoek rechthoek 42"/>
          <p:cNvSpPr/>
          <p:nvPr/>
        </p:nvSpPr>
        <p:spPr>
          <a:xfrm>
            <a:off x="4926033" y="4303381"/>
            <a:ext cx="1523516" cy="82622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smtClean="0"/>
              <a:t>Doelen</a:t>
            </a:r>
            <a:endParaRPr lang="nl-BE" sz="2000" dirty="0"/>
          </a:p>
        </p:txBody>
      </p:sp>
      <p:sp>
        <p:nvSpPr>
          <p:cNvPr id="44" name="Rond diagonale hoek rechthoek 43"/>
          <p:cNvSpPr/>
          <p:nvPr/>
        </p:nvSpPr>
        <p:spPr>
          <a:xfrm>
            <a:off x="8889161" y="4303381"/>
            <a:ext cx="1523516" cy="82622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smtClean="0"/>
              <a:t>Resultaten-tabel</a:t>
            </a:r>
            <a:endParaRPr lang="nl-BE" sz="2000" dirty="0"/>
          </a:p>
        </p:txBody>
      </p:sp>
      <p:sp>
        <p:nvSpPr>
          <p:cNvPr id="53" name="PIJL-RECHTS 52"/>
          <p:cNvSpPr/>
          <p:nvPr/>
        </p:nvSpPr>
        <p:spPr>
          <a:xfrm>
            <a:off x="6593442" y="2811700"/>
            <a:ext cx="220485" cy="25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PIJL-RECHTS 54"/>
          <p:cNvSpPr/>
          <p:nvPr/>
        </p:nvSpPr>
        <p:spPr>
          <a:xfrm>
            <a:off x="4610691" y="2811699"/>
            <a:ext cx="220485" cy="25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PIJL-RECHTS 55"/>
          <p:cNvSpPr/>
          <p:nvPr/>
        </p:nvSpPr>
        <p:spPr>
          <a:xfrm>
            <a:off x="8580942" y="2754962"/>
            <a:ext cx="220485" cy="25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PIJL-RECHTS 56"/>
          <p:cNvSpPr/>
          <p:nvPr/>
        </p:nvSpPr>
        <p:spPr>
          <a:xfrm>
            <a:off x="6593442" y="4652664"/>
            <a:ext cx="220485" cy="25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PIJL-RECHTS 57"/>
          <p:cNvSpPr/>
          <p:nvPr/>
        </p:nvSpPr>
        <p:spPr>
          <a:xfrm>
            <a:off x="4610691" y="4652663"/>
            <a:ext cx="220485" cy="25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PIJL-RECHTS 58"/>
          <p:cNvSpPr/>
          <p:nvPr/>
        </p:nvSpPr>
        <p:spPr>
          <a:xfrm>
            <a:off x="8580942" y="4595926"/>
            <a:ext cx="220485" cy="25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56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18485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18485"/>
                                      </p:to>
                                    </p:animClr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34817"/>
                                      </p:to>
                                    </p:animClr>
                                    <p:set>
                                      <p:cBhvr>
                                        <p:cTn id="1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34817"/>
                                      </p:to>
                                    </p:animClr>
                                    <p:set>
                                      <p:cBhvr>
                                        <p:cTn id="1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34817"/>
                                      </p:to>
                                    </p:animClr>
                                    <p:set>
                                      <p:cBhvr>
                                        <p:cTn id="1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1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34817"/>
                                      </p:to>
                                    </p:animClr>
                                    <p:set>
                                      <p:cBhvr>
                                        <p:cTn id="1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34817"/>
                                      </p:to>
                                    </p:animClr>
                                    <p:set>
                                      <p:cBhvr>
                                        <p:cTn id="17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11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9" grpId="0" build="p"/>
      <p:bldP spid="10" grpId="0"/>
      <p:bldP spid="37" grpId="0" animBg="1"/>
      <p:bldP spid="37" grpId="1" animBg="1"/>
      <p:bldP spid="37" grpId="2" animBg="1"/>
      <p:bldP spid="37" grpId="3" animBg="1"/>
      <p:bldP spid="38" grpId="0" animBg="1"/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1" grpId="0" animBg="1"/>
      <p:bldP spid="41" grpId="1" animBg="1"/>
      <p:bldP spid="41" grpId="2" animBg="1"/>
      <p:bldP spid="41" grpId="3" animBg="1"/>
      <p:bldP spid="42" grpId="0" animBg="1" autoUpdateAnimBg="0"/>
      <p:bldP spid="42" grpId="1" animBg="1"/>
      <p:bldP spid="42" grpId="2" animBg="1"/>
      <p:bldP spid="42" grpId="3" animBg="1"/>
      <p:bldP spid="43" grpId="0" animBg="1" autoUpdateAnimBg="0"/>
      <p:bldP spid="43" grpId="1" animBg="1"/>
      <p:bldP spid="43" grpId="2" animBg="1"/>
      <p:bldP spid="43" grpId="3" animBg="1"/>
      <p:bldP spid="44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Besluit</a:t>
            </a:r>
            <a:endParaRPr lang="nl-BE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1"/>
          </p:nvPr>
        </p:nvSpPr>
        <p:spPr>
          <a:xfrm>
            <a:off x="1097278" y="2400965"/>
            <a:ext cx="4937760" cy="3176228"/>
          </a:xfrm>
        </p:spPr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nl-BE" sz="2400" b="1" dirty="0" smtClean="0">
                <a:solidFill>
                  <a:schemeClr val="accent1"/>
                </a:solidFill>
              </a:rPr>
              <a:t>Testing Guideline</a:t>
            </a:r>
          </a:p>
          <a:p>
            <a:pPr lvl="1">
              <a:buSzPct val="100000"/>
            </a:pPr>
            <a:r>
              <a:rPr lang="nl-BE" sz="2000" dirty="0" smtClean="0"/>
              <a:t>Opgebouwd uit:</a:t>
            </a:r>
            <a:endParaRPr lang="nl-BE" sz="2000" dirty="0"/>
          </a:p>
          <a:p>
            <a:pPr lvl="2"/>
            <a:r>
              <a:rPr lang="nl-BE" sz="1800" dirty="0" smtClean="0"/>
              <a:t>Testing Guideline</a:t>
            </a:r>
          </a:p>
          <a:p>
            <a:pPr lvl="2"/>
            <a:r>
              <a:rPr lang="nl-BE" sz="1800" dirty="0" smtClean="0"/>
              <a:t>Testing Checklist</a:t>
            </a:r>
          </a:p>
          <a:p>
            <a:pPr lvl="2"/>
            <a:r>
              <a:rPr lang="nl-BE" sz="1800" dirty="0" smtClean="0"/>
              <a:t>Log</a:t>
            </a:r>
          </a:p>
          <a:p>
            <a:pPr lvl="2"/>
            <a:r>
              <a:rPr lang="nl-BE" sz="1800" dirty="0" smtClean="0"/>
              <a:t>Rapport</a:t>
            </a:r>
          </a:p>
          <a:p>
            <a:pPr lvl="2"/>
            <a:r>
              <a:rPr lang="nl-BE" sz="1800" dirty="0" smtClean="0"/>
              <a:t>Tijdschatting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>
          <a:xfrm>
            <a:off x="6217920" y="2400964"/>
            <a:ext cx="4937760" cy="3176229"/>
          </a:xfrm>
        </p:spPr>
        <p:txBody>
          <a:bodyPr>
            <a:normAutofit/>
          </a:bodyPr>
          <a:lstStyle/>
          <a:p>
            <a:r>
              <a:rPr lang="nl-BE" b="1" dirty="0" smtClean="0">
                <a:solidFill>
                  <a:schemeClr val="accent1"/>
                </a:solidFill>
              </a:rPr>
              <a:t>Oorspronkelijke </a:t>
            </a:r>
            <a:r>
              <a:rPr lang="nl-BE" b="1" dirty="0">
                <a:solidFill>
                  <a:schemeClr val="accent1"/>
                </a:solidFill>
              </a:rPr>
              <a:t>doelstelling:</a:t>
            </a:r>
          </a:p>
          <a:p>
            <a:pPr lvl="1"/>
            <a:r>
              <a:rPr lang="nl-BE" dirty="0"/>
              <a:t>Coded UI Testing op </a:t>
            </a:r>
            <a:r>
              <a:rPr lang="nl-BE" dirty="0" smtClean="0"/>
              <a:t>de “</a:t>
            </a:r>
            <a:r>
              <a:rPr lang="nl-BE" dirty="0" err="1" smtClean="0"/>
              <a:t>Maät</a:t>
            </a:r>
            <a:r>
              <a:rPr lang="nl-BE" dirty="0" smtClean="0"/>
              <a:t>” </a:t>
            </a:r>
            <a:r>
              <a:rPr lang="nl-BE" dirty="0" smtClean="0"/>
              <a:t>applicatie</a:t>
            </a:r>
            <a:endParaRPr lang="nl-BE" b="1" dirty="0">
              <a:solidFill>
                <a:schemeClr val="accent1"/>
              </a:solidFill>
            </a:endParaRPr>
          </a:p>
          <a:p>
            <a:endParaRPr lang="nl-BE" b="1" dirty="0" smtClean="0">
              <a:solidFill>
                <a:schemeClr val="accent1"/>
              </a:solidFill>
            </a:endParaRPr>
          </a:p>
          <a:p>
            <a:r>
              <a:rPr lang="nl-BE" b="1" dirty="0" smtClean="0">
                <a:solidFill>
                  <a:schemeClr val="accent1"/>
                </a:solidFill>
              </a:rPr>
              <a:t>Extra </a:t>
            </a:r>
            <a:r>
              <a:rPr lang="nl-BE" b="1" dirty="0">
                <a:solidFill>
                  <a:schemeClr val="accent1"/>
                </a:solidFill>
              </a:rPr>
              <a:t>doelstellingen:</a:t>
            </a:r>
          </a:p>
          <a:p>
            <a:pPr lvl="1"/>
            <a:r>
              <a:rPr lang="nl-BE" dirty="0"/>
              <a:t>Testing Automation</a:t>
            </a:r>
          </a:p>
          <a:p>
            <a:pPr lvl="2"/>
            <a:r>
              <a:rPr lang="nl-BE" sz="1600" dirty="0"/>
              <a:t>Tool ontwikkelen die resultaten weergeeft</a:t>
            </a:r>
          </a:p>
          <a:p>
            <a:pPr lvl="2"/>
            <a:r>
              <a:rPr lang="nl-BE" sz="1600" dirty="0"/>
              <a:t>Tests laten uitvoeren in </a:t>
            </a:r>
            <a:r>
              <a:rPr lang="nl-BE" sz="1600" dirty="0" err="1"/>
              <a:t>build</a:t>
            </a:r>
            <a:r>
              <a:rPr lang="nl-BE" sz="1600" dirty="0"/>
              <a:t>-straat (dagelijks)</a:t>
            </a:r>
          </a:p>
          <a:p>
            <a:pPr lvl="1"/>
            <a:r>
              <a:rPr lang="nl-BE" dirty="0"/>
              <a:t>Research naar </a:t>
            </a:r>
            <a:r>
              <a:rPr lang="nl-BE" dirty="0" smtClean="0"/>
              <a:t>deployment van </a:t>
            </a:r>
            <a:r>
              <a:rPr lang="nl-BE" dirty="0" err="1" smtClean="0"/>
              <a:t>Maät</a:t>
            </a:r>
            <a:endParaRPr lang="nl-BE" dirty="0"/>
          </a:p>
        </p:txBody>
      </p:sp>
      <p:sp>
        <p:nvSpPr>
          <p:cNvPr id="6" name="Tijdelijke aanduiding voor inhoud 3"/>
          <p:cNvSpPr txBox="1">
            <a:spLocks/>
          </p:cNvSpPr>
          <p:nvPr/>
        </p:nvSpPr>
        <p:spPr>
          <a:xfrm>
            <a:off x="1097278" y="3345844"/>
            <a:ext cx="10058402" cy="2446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58" y="3051712"/>
            <a:ext cx="438912" cy="438912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58" y="3374982"/>
            <a:ext cx="438912" cy="438912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58" y="4025729"/>
            <a:ext cx="438912" cy="438912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58" y="4349478"/>
            <a:ext cx="438912" cy="43891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58" y="3702459"/>
            <a:ext cx="438912" cy="438912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768" y="4141371"/>
            <a:ext cx="438912" cy="438912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768" y="4792118"/>
            <a:ext cx="438912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2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Besluit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Algemeen:</a:t>
            </a:r>
          </a:p>
          <a:p>
            <a:pPr lvl="1"/>
            <a:r>
              <a:rPr lang="nl-BE" dirty="0" smtClean="0"/>
              <a:t>Er bestaat niet zoiets als “gewoon” Coded UI Testen opstellen</a:t>
            </a:r>
          </a:p>
          <a:p>
            <a:pPr lvl="1"/>
            <a:r>
              <a:rPr lang="nl-BE" dirty="0" smtClean="0"/>
              <a:t>Coded UI Testing vereist veel planning en voorbereiding</a:t>
            </a:r>
          </a:p>
          <a:p>
            <a:pPr lvl="1"/>
            <a:r>
              <a:rPr lang="nl-BE" dirty="0"/>
              <a:t>Coded UI </a:t>
            </a:r>
            <a:r>
              <a:rPr lang="nl-BE" dirty="0" smtClean="0"/>
              <a:t>Testing zou makkelijker geweest zijn op een ouder OS (pre-Windows 8)</a:t>
            </a:r>
          </a:p>
          <a:p>
            <a:pPr lvl="1"/>
            <a:r>
              <a:rPr lang="nl-BE" dirty="0" smtClean="0"/>
              <a:t>Coded UI Testing zorgt voor een meer kwalitatief eindproduct</a:t>
            </a:r>
          </a:p>
          <a:p>
            <a:r>
              <a:rPr lang="nl-BE" dirty="0" smtClean="0"/>
              <a:t>Testing Automation</a:t>
            </a:r>
          </a:p>
          <a:p>
            <a:pPr lvl="1">
              <a:buBlip>
                <a:blip r:embed="rId2"/>
              </a:buBlip>
            </a:pPr>
            <a:r>
              <a:rPr lang="nl-BE" dirty="0" smtClean="0"/>
              <a:t>Is een </a:t>
            </a:r>
            <a:r>
              <a:rPr lang="nl-BE" dirty="0"/>
              <a:t>zeer </a:t>
            </a:r>
            <a:r>
              <a:rPr lang="nl-BE" dirty="0" smtClean="0"/>
              <a:t>ingewikkelde en uitgebreide </a:t>
            </a:r>
            <a:r>
              <a:rPr lang="nl-BE" dirty="0"/>
              <a:t>materie</a:t>
            </a:r>
          </a:p>
          <a:p>
            <a:pPr lvl="1">
              <a:buBlip>
                <a:blip r:embed="rId2"/>
              </a:buBlip>
            </a:pPr>
            <a:r>
              <a:rPr lang="nl-BE" dirty="0" smtClean="0"/>
              <a:t>Vereist initieel veel tijd en heeft een relatief hoge kost</a:t>
            </a:r>
          </a:p>
          <a:p>
            <a:pPr lvl="1">
              <a:buBlip>
                <a:blip r:embed="rId3"/>
              </a:buBlip>
            </a:pPr>
            <a:r>
              <a:rPr lang="nl-BE" dirty="0" smtClean="0"/>
              <a:t>Kan zeer </a:t>
            </a:r>
            <a:r>
              <a:rPr lang="nl-BE" dirty="0"/>
              <a:t>nuttig zijn voor een </a:t>
            </a:r>
            <a:r>
              <a:rPr lang="nl-BE" dirty="0" smtClean="0"/>
              <a:t>bedrijf als het gaat over grote applicaties</a:t>
            </a:r>
          </a:p>
          <a:p>
            <a:pPr lvl="1">
              <a:buBlip>
                <a:blip r:embed="rId3"/>
              </a:buBlip>
            </a:pPr>
            <a:r>
              <a:rPr lang="nl-BE" dirty="0" smtClean="0"/>
              <a:t>Na de initiële kost en tijd eenvoudig(er) uit te breiden en onderhouden</a:t>
            </a:r>
          </a:p>
        </p:txBody>
      </p:sp>
    </p:spTree>
    <p:extLst>
      <p:ext uri="{BB962C8B-B14F-4D97-AF65-F5344CB8AC3E}">
        <p14:creationId xmlns:p14="http://schemas.microsoft.com/office/powerpoint/2010/main" val="276810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Vragen?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267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Doelen</a:t>
            </a:r>
            <a:endParaRPr lang="nl-BE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1"/>
          </p:nvPr>
        </p:nvSpPr>
        <p:spPr>
          <a:xfrm>
            <a:off x="1097278" y="2400965"/>
            <a:ext cx="4937760" cy="3176228"/>
          </a:xfrm>
        </p:spPr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nl-BE" sz="2400" b="1" dirty="0" smtClean="0">
                <a:solidFill>
                  <a:schemeClr val="accent1"/>
                </a:solidFill>
              </a:rPr>
              <a:t>Testing Guideline</a:t>
            </a:r>
          </a:p>
          <a:p>
            <a:pPr lvl="1">
              <a:buSzPct val="100000"/>
            </a:pPr>
            <a:r>
              <a:rPr lang="nl-BE" sz="2000" dirty="0" smtClean="0"/>
              <a:t>Opgebouwd uit:</a:t>
            </a:r>
            <a:endParaRPr lang="nl-BE" sz="2000" dirty="0"/>
          </a:p>
          <a:p>
            <a:pPr lvl="2"/>
            <a:r>
              <a:rPr lang="nl-BE" sz="1800" dirty="0" smtClean="0"/>
              <a:t>Testing Guideline</a:t>
            </a:r>
          </a:p>
          <a:p>
            <a:pPr lvl="2"/>
            <a:r>
              <a:rPr lang="nl-BE" sz="1800" dirty="0" smtClean="0"/>
              <a:t>Testing Checklist</a:t>
            </a:r>
          </a:p>
          <a:p>
            <a:pPr lvl="2"/>
            <a:r>
              <a:rPr lang="nl-BE" sz="1800" dirty="0" smtClean="0"/>
              <a:t>Log</a:t>
            </a:r>
          </a:p>
          <a:p>
            <a:pPr lvl="2"/>
            <a:r>
              <a:rPr lang="nl-BE" sz="1800" dirty="0" smtClean="0"/>
              <a:t>Rapport</a:t>
            </a:r>
          </a:p>
          <a:p>
            <a:pPr lvl="2"/>
            <a:r>
              <a:rPr lang="nl-BE" sz="1800" dirty="0" smtClean="0"/>
              <a:t>Tijdschatting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>
          <a:xfrm>
            <a:off x="6217920" y="2400964"/>
            <a:ext cx="4937760" cy="3176229"/>
          </a:xfrm>
        </p:spPr>
        <p:txBody>
          <a:bodyPr>
            <a:normAutofit/>
          </a:bodyPr>
          <a:lstStyle/>
          <a:p>
            <a:r>
              <a:rPr lang="nl-BE" b="1" dirty="0" smtClean="0">
                <a:solidFill>
                  <a:schemeClr val="accent1"/>
                </a:solidFill>
              </a:rPr>
              <a:t>Oorspronkelijke </a:t>
            </a:r>
            <a:r>
              <a:rPr lang="nl-BE" b="1" dirty="0">
                <a:solidFill>
                  <a:schemeClr val="accent1"/>
                </a:solidFill>
              </a:rPr>
              <a:t>doelstelling:</a:t>
            </a:r>
          </a:p>
          <a:p>
            <a:pPr lvl="1"/>
            <a:r>
              <a:rPr lang="nl-BE" dirty="0"/>
              <a:t>Coded UI Testing op </a:t>
            </a:r>
            <a:r>
              <a:rPr lang="nl-BE" dirty="0" smtClean="0"/>
              <a:t>de “</a:t>
            </a:r>
            <a:r>
              <a:rPr lang="nl-BE" dirty="0" err="1" smtClean="0"/>
              <a:t>Maät</a:t>
            </a:r>
            <a:r>
              <a:rPr lang="nl-BE" dirty="0" smtClean="0"/>
              <a:t>” </a:t>
            </a:r>
            <a:r>
              <a:rPr lang="nl-BE" dirty="0" smtClean="0"/>
              <a:t>applicatie</a:t>
            </a:r>
            <a:endParaRPr lang="nl-BE" b="1" dirty="0">
              <a:solidFill>
                <a:schemeClr val="accent1"/>
              </a:solidFill>
            </a:endParaRPr>
          </a:p>
          <a:p>
            <a:endParaRPr lang="nl-BE" b="1" dirty="0" smtClean="0">
              <a:solidFill>
                <a:schemeClr val="accent1"/>
              </a:solidFill>
            </a:endParaRPr>
          </a:p>
          <a:p>
            <a:r>
              <a:rPr lang="nl-BE" b="1" dirty="0" smtClean="0">
                <a:solidFill>
                  <a:schemeClr val="accent1"/>
                </a:solidFill>
              </a:rPr>
              <a:t>Extra </a:t>
            </a:r>
            <a:r>
              <a:rPr lang="nl-BE" b="1" dirty="0">
                <a:solidFill>
                  <a:schemeClr val="accent1"/>
                </a:solidFill>
              </a:rPr>
              <a:t>doelstellingen:</a:t>
            </a:r>
          </a:p>
          <a:p>
            <a:pPr lvl="1"/>
            <a:r>
              <a:rPr lang="nl-BE" dirty="0"/>
              <a:t>Testing Automation</a:t>
            </a:r>
          </a:p>
          <a:p>
            <a:pPr lvl="2"/>
            <a:r>
              <a:rPr lang="nl-BE" sz="1600" dirty="0"/>
              <a:t>Tool ontwikkelen die resultaten weergeeft</a:t>
            </a:r>
          </a:p>
          <a:p>
            <a:pPr lvl="2"/>
            <a:r>
              <a:rPr lang="nl-BE" sz="1600" dirty="0"/>
              <a:t>Tests laten uitvoeren in </a:t>
            </a:r>
            <a:r>
              <a:rPr lang="nl-BE" sz="1600" dirty="0" err="1"/>
              <a:t>build</a:t>
            </a:r>
            <a:r>
              <a:rPr lang="nl-BE" sz="1600" dirty="0"/>
              <a:t>-straat (dagelijks)</a:t>
            </a:r>
          </a:p>
          <a:p>
            <a:pPr lvl="1"/>
            <a:r>
              <a:rPr lang="nl-BE" dirty="0"/>
              <a:t>Research naar </a:t>
            </a:r>
            <a:r>
              <a:rPr lang="nl-BE" dirty="0" smtClean="0"/>
              <a:t>deployment van </a:t>
            </a:r>
            <a:r>
              <a:rPr lang="nl-BE" dirty="0" err="1" smtClean="0"/>
              <a:t>Maät</a:t>
            </a:r>
            <a:endParaRPr lang="nl-BE" dirty="0"/>
          </a:p>
        </p:txBody>
      </p:sp>
      <p:sp>
        <p:nvSpPr>
          <p:cNvPr id="6" name="Tijdelijke aanduiding voor inhoud 3"/>
          <p:cNvSpPr txBox="1">
            <a:spLocks/>
          </p:cNvSpPr>
          <p:nvPr/>
        </p:nvSpPr>
        <p:spPr>
          <a:xfrm>
            <a:off x="1097278" y="3345844"/>
            <a:ext cx="10058402" cy="2446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438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nl-BE" dirty="0" smtClean="0"/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Definities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Schematisch overzicht van thesis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Uitleg van projectdelen a.d.h.v. voorbeeld</a:t>
            </a:r>
          </a:p>
          <a:p>
            <a:pPr marL="749808" lvl="1" indent="-457200"/>
            <a:r>
              <a:rPr lang="nl-BE" dirty="0" smtClean="0"/>
              <a:t>Manueel</a:t>
            </a:r>
          </a:p>
          <a:p>
            <a:pPr marL="749808" lvl="1" indent="-457200"/>
            <a:r>
              <a:rPr lang="nl-BE" dirty="0" smtClean="0"/>
              <a:t>Automatisatie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Vragen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452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Definities</a:t>
            </a:r>
            <a:endParaRPr lang="nl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1097280" y="2528048"/>
            <a:ext cx="10058400" cy="30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 err="1" smtClean="0">
                <a:solidFill>
                  <a:schemeClr val="accent1"/>
                </a:solidFill>
              </a:rPr>
              <a:t>Maät</a:t>
            </a:r>
            <a:endParaRPr lang="nl-BE" dirty="0">
              <a:solidFill>
                <a:schemeClr val="accent1"/>
              </a:solidFill>
            </a:endParaRPr>
          </a:p>
          <a:p>
            <a:pPr marL="201168" lvl="1" indent="0">
              <a:buNone/>
            </a:pPr>
            <a:r>
              <a:rPr lang="nl-BE" sz="1600" dirty="0"/>
              <a:t>“Een Windows 10 </a:t>
            </a:r>
            <a:r>
              <a:rPr lang="nl-BE" sz="1600" dirty="0" smtClean="0"/>
              <a:t>app waarop de </a:t>
            </a:r>
            <a:r>
              <a:rPr lang="nl-BE" sz="1600" dirty="0" err="1" smtClean="0"/>
              <a:t>coded</a:t>
            </a:r>
            <a:r>
              <a:rPr lang="nl-BE" sz="1600" dirty="0" smtClean="0"/>
              <a:t> UI tests gebeuren, </a:t>
            </a:r>
            <a:r>
              <a:rPr lang="nl-BE" sz="1600" dirty="0"/>
              <a:t>bedoelt om </a:t>
            </a:r>
            <a:r>
              <a:rPr lang="nl-BE" sz="1600" dirty="0" err="1"/>
              <a:t>clinical</a:t>
            </a:r>
            <a:r>
              <a:rPr lang="nl-BE" sz="1600" dirty="0"/>
              <a:t> trials te plannen, organiseren en op te volgen in ziekenhuizen.”</a:t>
            </a:r>
          </a:p>
          <a:p>
            <a:pPr marL="0" indent="0">
              <a:buNone/>
            </a:pPr>
            <a:r>
              <a:rPr lang="nl-BE" dirty="0" smtClean="0">
                <a:solidFill>
                  <a:schemeClr val="accent1"/>
                </a:solidFill>
              </a:rPr>
              <a:t>Coded User Interface Test (CUI Test)</a:t>
            </a:r>
          </a:p>
          <a:p>
            <a:pPr marL="201168" lvl="1" indent="0">
              <a:buNone/>
            </a:pPr>
            <a:r>
              <a:rPr lang="nl-BE" sz="1600" dirty="0" smtClean="0"/>
              <a:t>“Het uittesten van een applicatie vanuit het standpunt van de gebruiker via gecodeerde tests.”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nl-BE" sz="500" dirty="0" smtClean="0"/>
          </a:p>
          <a:p>
            <a:pPr lvl="1">
              <a:lnSpc>
                <a:spcPct val="100000"/>
              </a:lnSpc>
            </a:pPr>
            <a:r>
              <a:rPr lang="nl-BE" dirty="0" smtClean="0"/>
              <a:t>CUI Test bestaat uit:</a:t>
            </a:r>
          </a:p>
          <a:p>
            <a:pPr lvl="2">
              <a:lnSpc>
                <a:spcPct val="100000"/>
              </a:lnSpc>
            </a:pPr>
            <a:r>
              <a:rPr lang="nl-BE" sz="1600" dirty="0" smtClean="0"/>
              <a:t>CUI Test klasse – Eigenlijke test code</a:t>
            </a:r>
          </a:p>
          <a:p>
            <a:pPr lvl="2"/>
            <a:r>
              <a:rPr lang="nl-BE" sz="1600" dirty="0" err="1" smtClean="0"/>
              <a:t>UIMap</a:t>
            </a:r>
            <a:r>
              <a:rPr lang="nl-BE" sz="1600" dirty="0" smtClean="0"/>
              <a:t> bestanden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177081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Definities</a:t>
            </a:r>
            <a:endParaRPr lang="nl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1097280" y="2532476"/>
            <a:ext cx="10058400" cy="2657362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accent1"/>
                </a:solidFill>
              </a:rPr>
              <a:t>UI Map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nl-BE" sz="1600" dirty="0"/>
              <a:t>“Deel van de CUI Test die besturingselementen </a:t>
            </a:r>
            <a:r>
              <a:rPr lang="nl-BE" sz="1600" dirty="0" smtClean="0"/>
              <a:t>beschikbaar maakt in </a:t>
            </a:r>
            <a:r>
              <a:rPr lang="nl-BE" sz="1600" dirty="0"/>
              <a:t>code</a:t>
            </a:r>
            <a:r>
              <a:rPr lang="nl-BE" sz="1600" dirty="0" smtClean="0"/>
              <a:t>”</a:t>
            </a:r>
            <a:endParaRPr lang="nl-BE" sz="500" dirty="0"/>
          </a:p>
          <a:p>
            <a:r>
              <a:rPr lang="nl-BE" dirty="0" err="1" smtClean="0"/>
              <a:t>UIMap</a:t>
            </a:r>
            <a:r>
              <a:rPr lang="nl-BE" dirty="0" smtClean="0"/>
              <a:t> </a:t>
            </a:r>
            <a:r>
              <a:rPr lang="nl-BE" dirty="0"/>
              <a:t>bestanden bestaan uit:</a:t>
            </a:r>
          </a:p>
          <a:p>
            <a:pPr lvl="1"/>
            <a:r>
              <a:rPr lang="nl-BE" dirty="0" err="1"/>
              <a:t>UIMap.Designer</a:t>
            </a:r>
            <a:r>
              <a:rPr lang="nl-BE" dirty="0"/>
              <a:t> – </a:t>
            </a:r>
            <a:r>
              <a:rPr lang="nl-BE" dirty="0" smtClean="0"/>
              <a:t>Partiële </a:t>
            </a:r>
            <a:r>
              <a:rPr lang="nl-BE" dirty="0"/>
              <a:t>klasse met automatisch </a:t>
            </a:r>
            <a:r>
              <a:rPr lang="nl-BE" dirty="0" smtClean="0"/>
              <a:t>gegenereerde </a:t>
            </a:r>
            <a:r>
              <a:rPr lang="nl-BE" dirty="0"/>
              <a:t>code</a:t>
            </a:r>
          </a:p>
          <a:p>
            <a:pPr lvl="1"/>
            <a:r>
              <a:rPr lang="nl-BE" dirty="0" err="1"/>
              <a:t>UIMap.cs</a:t>
            </a:r>
            <a:r>
              <a:rPr lang="nl-BE" dirty="0"/>
              <a:t> – Partiele klasse, manueel aanpasbaar</a:t>
            </a:r>
          </a:p>
          <a:p>
            <a:pPr lvl="1"/>
            <a:r>
              <a:rPr lang="nl-BE" dirty="0" err="1"/>
              <a:t>UIMap.uitest</a:t>
            </a:r>
            <a:r>
              <a:rPr lang="nl-BE" dirty="0"/>
              <a:t> –  XML bestand met structuur van de CUI Testen en alle acties, klassen, methoden en eigenschappen</a:t>
            </a:r>
          </a:p>
        </p:txBody>
      </p:sp>
    </p:spTree>
    <p:extLst>
      <p:ext uri="{BB962C8B-B14F-4D97-AF65-F5344CB8AC3E}">
        <p14:creationId xmlns:p14="http://schemas.microsoft.com/office/powerpoint/2010/main" val="257489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Definities</a:t>
            </a:r>
            <a:endParaRPr lang="nl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>
                <a:solidFill>
                  <a:schemeClr val="accent1"/>
                </a:solidFill>
              </a:rPr>
              <a:t>Paradigma</a:t>
            </a:r>
          </a:p>
          <a:p>
            <a:pPr marL="201168" lvl="1" indent="0">
              <a:buNone/>
            </a:pPr>
            <a:r>
              <a:rPr lang="nl-BE" sz="1600" dirty="0" smtClean="0"/>
              <a:t>“Manier van denken of zienswijze”</a:t>
            </a:r>
          </a:p>
          <a:p>
            <a:r>
              <a:rPr lang="nl-BE" dirty="0" smtClean="0"/>
              <a:t>In de thesis:</a:t>
            </a:r>
          </a:p>
          <a:p>
            <a:pPr lvl="1"/>
            <a:r>
              <a:rPr lang="nl-BE" sz="1600" dirty="0" smtClean="0"/>
              <a:t>Manier om een test uit te voeren</a:t>
            </a:r>
          </a:p>
          <a:p>
            <a:r>
              <a:rPr lang="nl-BE" dirty="0" smtClean="0"/>
              <a:t>Opgedeeld in 6 onderdelen:</a:t>
            </a:r>
          </a:p>
          <a:p>
            <a:pPr lvl="1"/>
            <a:r>
              <a:rPr lang="nl-BE" dirty="0" smtClean="0"/>
              <a:t>Content</a:t>
            </a:r>
          </a:p>
          <a:p>
            <a:pPr lvl="1"/>
            <a:r>
              <a:rPr lang="nl-BE" dirty="0" err="1" smtClean="0"/>
              <a:t>Navigation</a:t>
            </a:r>
            <a:endParaRPr lang="nl-BE" dirty="0" smtClean="0"/>
          </a:p>
          <a:p>
            <a:pPr lvl="1"/>
            <a:r>
              <a:rPr lang="nl-BE" dirty="0" err="1" smtClean="0"/>
              <a:t>States</a:t>
            </a:r>
            <a:endParaRPr lang="nl-BE" dirty="0" smtClean="0"/>
          </a:p>
          <a:p>
            <a:pPr lvl="1"/>
            <a:r>
              <a:rPr lang="nl-BE" dirty="0" smtClean="0"/>
              <a:t>Control State </a:t>
            </a:r>
            <a:r>
              <a:rPr lang="nl-BE" dirty="0" err="1" smtClean="0"/>
              <a:t>Appearance</a:t>
            </a:r>
            <a:endParaRPr lang="nl-BE" dirty="0" smtClean="0"/>
          </a:p>
          <a:p>
            <a:pPr lvl="1"/>
            <a:r>
              <a:rPr lang="nl-BE" dirty="0" smtClean="0"/>
              <a:t>Control </a:t>
            </a:r>
            <a:r>
              <a:rPr lang="nl-BE" dirty="0" err="1" smtClean="0"/>
              <a:t>Functionality</a:t>
            </a:r>
            <a:endParaRPr lang="nl-BE" dirty="0" smtClean="0"/>
          </a:p>
          <a:p>
            <a:pPr lvl="1"/>
            <a:r>
              <a:rPr lang="nl-BE" dirty="0" smtClean="0"/>
              <a:t>Custom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775" y="1846263"/>
            <a:ext cx="4589357" cy="3960000"/>
          </a:xfr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055" y="1845203"/>
            <a:ext cx="5391010" cy="2873101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8" y="2932632"/>
            <a:ext cx="5391010" cy="287310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4279" b="25602"/>
          <a:stretch/>
        </p:blipFill>
        <p:spPr>
          <a:xfrm>
            <a:off x="6355775" y="1845733"/>
            <a:ext cx="4566291" cy="396000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9219" b="233"/>
          <a:stretch/>
        </p:blipFill>
        <p:spPr>
          <a:xfrm>
            <a:off x="6355775" y="1845203"/>
            <a:ext cx="4527469" cy="3960530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4469" b="26976"/>
          <a:stretch/>
        </p:blipFill>
        <p:spPr>
          <a:xfrm>
            <a:off x="6354224" y="1838993"/>
            <a:ext cx="4545423" cy="3885152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797" y="2847623"/>
            <a:ext cx="1781424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2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fgeronde rechthoek 59"/>
          <p:cNvSpPr/>
          <p:nvPr/>
        </p:nvSpPr>
        <p:spPr>
          <a:xfrm>
            <a:off x="1097280" y="4102390"/>
            <a:ext cx="10058400" cy="12782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Afgeronde rechthoek 10"/>
          <p:cNvSpPr/>
          <p:nvPr/>
        </p:nvSpPr>
        <p:spPr>
          <a:xfrm>
            <a:off x="1097280" y="2280762"/>
            <a:ext cx="10058400" cy="12782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" name="Rond diagonale hoek rechthoek 44"/>
          <p:cNvSpPr/>
          <p:nvPr/>
        </p:nvSpPr>
        <p:spPr>
          <a:xfrm>
            <a:off x="2994693" y="2525167"/>
            <a:ext cx="1523516" cy="826227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dirty="0">
              <a:solidFill>
                <a:schemeClr val="accent1"/>
              </a:solidFill>
            </a:endParaRPr>
          </a:p>
        </p:txBody>
      </p:sp>
      <p:sp>
        <p:nvSpPr>
          <p:cNvPr id="46" name="Rond diagonale hoek rechthoek 45"/>
          <p:cNvSpPr/>
          <p:nvPr/>
        </p:nvSpPr>
        <p:spPr>
          <a:xfrm>
            <a:off x="4977444" y="2525167"/>
            <a:ext cx="1523516" cy="826227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dirty="0" smtClean="0"/>
          </a:p>
        </p:txBody>
      </p:sp>
      <p:sp>
        <p:nvSpPr>
          <p:cNvPr id="47" name="Rond diagonale hoek rechthoek 46"/>
          <p:cNvSpPr/>
          <p:nvPr/>
        </p:nvSpPr>
        <p:spPr>
          <a:xfrm>
            <a:off x="6960195" y="2525167"/>
            <a:ext cx="1523516" cy="826227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dirty="0">
              <a:solidFill>
                <a:schemeClr val="bg1"/>
              </a:solidFill>
            </a:endParaRPr>
          </a:p>
        </p:txBody>
      </p:sp>
      <p:sp>
        <p:nvSpPr>
          <p:cNvPr id="48" name="Rond diagonale hoek rechthoek 47"/>
          <p:cNvSpPr/>
          <p:nvPr/>
        </p:nvSpPr>
        <p:spPr>
          <a:xfrm>
            <a:off x="8942946" y="2525166"/>
            <a:ext cx="1523516" cy="826227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dirty="0"/>
          </a:p>
        </p:txBody>
      </p:sp>
      <p:sp>
        <p:nvSpPr>
          <p:cNvPr id="49" name="Rond diagonale hoek rechthoek 48"/>
          <p:cNvSpPr/>
          <p:nvPr/>
        </p:nvSpPr>
        <p:spPr>
          <a:xfrm>
            <a:off x="6960195" y="4349994"/>
            <a:ext cx="1523516" cy="826227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dirty="0"/>
          </a:p>
        </p:txBody>
      </p:sp>
      <p:sp>
        <p:nvSpPr>
          <p:cNvPr id="50" name="Rond diagonale hoek rechthoek 49"/>
          <p:cNvSpPr/>
          <p:nvPr/>
        </p:nvSpPr>
        <p:spPr>
          <a:xfrm>
            <a:off x="2994693" y="4357166"/>
            <a:ext cx="1523516" cy="826227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dirty="0">
              <a:solidFill>
                <a:schemeClr val="accent1"/>
              </a:solidFill>
            </a:endParaRPr>
          </a:p>
        </p:txBody>
      </p:sp>
      <p:sp>
        <p:nvSpPr>
          <p:cNvPr id="51" name="Rond diagonale hoek rechthoek 50"/>
          <p:cNvSpPr/>
          <p:nvPr/>
        </p:nvSpPr>
        <p:spPr>
          <a:xfrm>
            <a:off x="4979818" y="4357166"/>
            <a:ext cx="1523516" cy="826227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dirty="0">
              <a:solidFill>
                <a:schemeClr val="accent1"/>
              </a:solidFill>
            </a:endParaRPr>
          </a:p>
        </p:txBody>
      </p:sp>
      <p:sp>
        <p:nvSpPr>
          <p:cNvPr id="52" name="Rond diagonale hoek rechthoek 51"/>
          <p:cNvSpPr/>
          <p:nvPr/>
        </p:nvSpPr>
        <p:spPr>
          <a:xfrm>
            <a:off x="8942946" y="4357166"/>
            <a:ext cx="1523516" cy="826227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Schematisch Overzicht</a:t>
            </a:r>
            <a:endParaRPr lang="nl-BE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>
          <a:xfrm>
            <a:off x="1097280" y="2471381"/>
            <a:ext cx="1746397" cy="826228"/>
          </a:xfrm>
        </p:spPr>
        <p:txBody>
          <a:bodyPr anchor="ctr"/>
          <a:lstStyle/>
          <a:p>
            <a:pPr algn="ctr"/>
            <a:r>
              <a:rPr lang="nl-BE" b="1" dirty="0" smtClean="0">
                <a:solidFill>
                  <a:schemeClr val="tx1"/>
                </a:solidFill>
              </a:rPr>
              <a:t>Manueel</a:t>
            </a:r>
            <a:endParaRPr lang="nl-BE" b="1" dirty="0">
              <a:solidFill>
                <a:schemeClr val="tx1"/>
              </a:solidFill>
            </a:endParaRPr>
          </a:p>
        </p:txBody>
      </p:sp>
      <p:sp>
        <p:nvSpPr>
          <p:cNvPr id="10" name="Tijdelijke aanduiding voor inhoud 8"/>
          <p:cNvSpPr txBox="1">
            <a:spLocks/>
          </p:cNvSpPr>
          <p:nvPr/>
        </p:nvSpPr>
        <p:spPr>
          <a:xfrm>
            <a:off x="1097280" y="4303381"/>
            <a:ext cx="1746397" cy="82622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b="1" dirty="0" smtClean="0">
                <a:solidFill>
                  <a:schemeClr val="tx1"/>
                </a:solidFill>
              </a:rPr>
              <a:t>Automatisatie</a:t>
            </a:r>
            <a:endParaRPr lang="nl-BE" b="1" dirty="0">
              <a:solidFill>
                <a:schemeClr val="tx1"/>
              </a:solidFill>
            </a:endParaRPr>
          </a:p>
        </p:txBody>
      </p:sp>
      <p:sp>
        <p:nvSpPr>
          <p:cNvPr id="37" name="Rond diagonale hoek rechthoek 36"/>
          <p:cNvSpPr/>
          <p:nvPr/>
        </p:nvSpPr>
        <p:spPr>
          <a:xfrm>
            <a:off x="2940908" y="2471382"/>
            <a:ext cx="1523516" cy="82622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smtClean="0"/>
              <a:t>Analyse</a:t>
            </a:r>
            <a:endParaRPr lang="nl-BE" sz="2000" dirty="0"/>
          </a:p>
        </p:txBody>
      </p:sp>
      <p:sp>
        <p:nvSpPr>
          <p:cNvPr id="38" name="Rond diagonale hoek rechthoek 37"/>
          <p:cNvSpPr/>
          <p:nvPr/>
        </p:nvSpPr>
        <p:spPr>
          <a:xfrm>
            <a:off x="4923659" y="2471382"/>
            <a:ext cx="1523516" cy="82622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smtClean="0"/>
              <a:t>Mapping</a:t>
            </a:r>
            <a:endParaRPr lang="nl-BE" sz="2000" dirty="0"/>
          </a:p>
        </p:txBody>
      </p:sp>
      <p:sp>
        <p:nvSpPr>
          <p:cNvPr id="39" name="Rond diagonale hoek rechthoek 38"/>
          <p:cNvSpPr/>
          <p:nvPr/>
        </p:nvSpPr>
        <p:spPr>
          <a:xfrm>
            <a:off x="6906410" y="2471382"/>
            <a:ext cx="1523516" cy="82622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smtClean="0"/>
              <a:t>Test</a:t>
            </a:r>
          </a:p>
          <a:p>
            <a:pPr algn="ctr"/>
            <a:r>
              <a:rPr lang="nl-BE" sz="2000" dirty="0" smtClean="0"/>
              <a:t>Schrijven</a:t>
            </a:r>
            <a:endParaRPr lang="nl-BE" sz="2000" dirty="0"/>
          </a:p>
        </p:txBody>
      </p:sp>
      <p:sp>
        <p:nvSpPr>
          <p:cNvPr id="40" name="Rond diagonale hoek rechthoek 39"/>
          <p:cNvSpPr/>
          <p:nvPr/>
        </p:nvSpPr>
        <p:spPr>
          <a:xfrm>
            <a:off x="8889161" y="2471381"/>
            <a:ext cx="1523516" cy="82622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smtClean="0"/>
              <a:t>Uitvoeren</a:t>
            </a:r>
            <a:endParaRPr lang="nl-BE" sz="2000" dirty="0"/>
          </a:p>
        </p:txBody>
      </p:sp>
      <p:sp>
        <p:nvSpPr>
          <p:cNvPr id="41" name="Rond diagonale hoek rechthoek 40"/>
          <p:cNvSpPr/>
          <p:nvPr/>
        </p:nvSpPr>
        <p:spPr>
          <a:xfrm>
            <a:off x="6906410" y="4296209"/>
            <a:ext cx="1523516" cy="82622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smtClean="0"/>
              <a:t>Resultaten</a:t>
            </a:r>
            <a:endParaRPr lang="nl-BE" sz="2000" dirty="0"/>
          </a:p>
        </p:txBody>
      </p:sp>
      <p:sp>
        <p:nvSpPr>
          <p:cNvPr id="42" name="Rond diagonale hoek rechthoek 41"/>
          <p:cNvSpPr/>
          <p:nvPr/>
        </p:nvSpPr>
        <p:spPr>
          <a:xfrm>
            <a:off x="2940908" y="4303381"/>
            <a:ext cx="1523516" cy="82622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smtClean="0"/>
              <a:t>Definities</a:t>
            </a:r>
            <a:endParaRPr lang="nl-BE" sz="2000" dirty="0"/>
          </a:p>
        </p:txBody>
      </p:sp>
      <p:sp>
        <p:nvSpPr>
          <p:cNvPr id="43" name="Rond diagonale hoek rechthoek 42"/>
          <p:cNvSpPr/>
          <p:nvPr/>
        </p:nvSpPr>
        <p:spPr>
          <a:xfrm>
            <a:off x="4926033" y="4303381"/>
            <a:ext cx="1523516" cy="82622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smtClean="0"/>
              <a:t>Doelen</a:t>
            </a:r>
            <a:endParaRPr lang="nl-BE" sz="2000" dirty="0"/>
          </a:p>
        </p:txBody>
      </p:sp>
      <p:sp>
        <p:nvSpPr>
          <p:cNvPr id="44" name="Rond diagonale hoek rechthoek 43"/>
          <p:cNvSpPr/>
          <p:nvPr/>
        </p:nvSpPr>
        <p:spPr>
          <a:xfrm>
            <a:off x="8889161" y="4303381"/>
            <a:ext cx="1523516" cy="82622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smtClean="0"/>
              <a:t>Resultaten-tabel</a:t>
            </a:r>
            <a:endParaRPr lang="nl-BE" sz="2000" dirty="0"/>
          </a:p>
        </p:txBody>
      </p:sp>
      <p:sp>
        <p:nvSpPr>
          <p:cNvPr id="53" name="PIJL-RECHTS 52"/>
          <p:cNvSpPr/>
          <p:nvPr/>
        </p:nvSpPr>
        <p:spPr>
          <a:xfrm>
            <a:off x="6593442" y="2811700"/>
            <a:ext cx="220485" cy="25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PIJL-RECHTS 54"/>
          <p:cNvSpPr/>
          <p:nvPr/>
        </p:nvSpPr>
        <p:spPr>
          <a:xfrm>
            <a:off x="4610691" y="2811699"/>
            <a:ext cx="220485" cy="25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PIJL-RECHTS 55"/>
          <p:cNvSpPr/>
          <p:nvPr/>
        </p:nvSpPr>
        <p:spPr>
          <a:xfrm>
            <a:off x="8580942" y="2754962"/>
            <a:ext cx="220485" cy="25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PIJL-RECHTS 56"/>
          <p:cNvSpPr/>
          <p:nvPr/>
        </p:nvSpPr>
        <p:spPr>
          <a:xfrm>
            <a:off x="6593442" y="4652664"/>
            <a:ext cx="220485" cy="25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PIJL-RECHTS 57"/>
          <p:cNvSpPr/>
          <p:nvPr/>
        </p:nvSpPr>
        <p:spPr>
          <a:xfrm>
            <a:off x="4610691" y="4652663"/>
            <a:ext cx="220485" cy="25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PIJL-RECHTS 58"/>
          <p:cNvSpPr/>
          <p:nvPr/>
        </p:nvSpPr>
        <p:spPr>
          <a:xfrm>
            <a:off x="8580942" y="4595926"/>
            <a:ext cx="220485" cy="25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595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11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9" grpId="0" build="p"/>
      <p:bldP spid="10" grpId="0"/>
      <p:bldP spid="37" grpId="1" animBg="1"/>
      <p:bldP spid="38" grpId="0" animBg="1"/>
      <p:bldP spid="39" grpId="1" animBg="1"/>
      <p:bldP spid="40" grpId="2" animBg="1"/>
      <p:bldP spid="41" grpId="2" animBg="1"/>
      <p:bldP spid="42" grpId="3" animBg="1"/>
      <p:bldP spid="43" grpId="3" animBg="1"/>
      <p:bldP spid="44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ep 16"/>
          <p:cNvGrpSpPr/>
          <p:nvPr/>
        </p:nvGrpSpPr>
        <p:grpSpPr>
          <a:xfrm>
            <a:off x="2363703" y="3358889"/>
            <a:ext cx="7525554" cy="880013"/>
            <a:chOff x="2940908" y="3457499"/>
            <a:chExt cx="7525554" cy="880013"/>
          </a:xfrm>
        </p:grpSpPr>
        <p:sp>
          <p:nvSpPr>
            <p:cNvPr id="5" name="Rond diagonale hoek rechthoek 4"/>
            <p:cNvSpPr/>
            <p:nvPr/>
          </p:nvSpPr>
          <p:spPr>
            <a:xfrm>
              <a:off x="2994693" y="3511285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>
                  <a:solidFill>
                    <a:schemeClr val="accent1"/>
                  </a:solidFill>
                </a:rPr>
                <a:t>Analyse</a:t>
              </a:r>
              <a:endParaRPr lang="nl-BE" sz="20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Rond diagonale hoek rechthoek 5"/>
            <p:cNvSpPr/>
            <p:nvPr/>
          </p:nvSpPr>
          <p:spPr>
            <a:xfrm>
              <a:off x="4977444" y="3511285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/>
                <a:t>Mapping</a:t>
              </a:r>
              <a:endParaRPr lang="nl-BE" sz="2000" dirty="0"/>
            </a:p>
          </p:txBody>
        </p:sp>
        <p:sp>
          <p:nvSpPr>
            <p:cNvPr id="7" name="Rond diagonale hoek rechthoek 6"/>
            <p:cNvSpPr/>
            <p:nvPr/>
          </p:nvSpPr>
          <p:spPr>
            <a:xfrm>
              <a:off x="6960195" y="3511285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>
                  <a:solidFill>
                    <a:schemeClr val="bg1"/>
                  </a:solidFill>
                </a:rPr>
                <a:t>Test</a:t>
              </a:r>
            </a:p>
            <a:p>
              <a:pPr algn="ctr"/>
              <a:r>
                <a:rPr lang="nl-BE" sz="2000" dirty="0" smtClean="0">
                  <a:solidFill>
                    <a:schemeClr val="bg1"/>
                  </a:solidFill>
                </a:rPr>
                <a:t>Schrijven</a:t>
              </a:r>
              <a:endParaRPr lang="nl-BE" sz="2000" dirty="0">
                <a:solidFill>
                  <a:schemeClr val="bg1"/>
                </a:solidFill>
              </a:endParaRPr>
            </a:p>
          </p:txBody>
        </p:sp>
        <p:sp>
          <p:nvSpPr>
            <p:cNvPr id="8" name="Rond diagonale hoek rechthoek 7"/>
            <p:cNvSpPr/>
            <p:nvPr/>
          </p:nvSpPr>
          <p:spPr>
            <a:xfrm>
              <a:off x="8942946" y="3511284"/>
              <a:ext cx="1523516" cy="826227"/>
            </a:xfrm>
            <a:prstGeom prst="round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/>
                <a:t>Uitvoeren</a:t>
              </a:r>
              <a:endParaRPr lang="nl-BE" sz="2000" dirty="0"/>
            </a:p>
          </p:txBody>
        </p:sp>
        <p:sp>
          <p:nvSpPr>
            <p:cNvPr id="10" name="Rond diagonale hoek rechthoek 9"/>
            <p:cNvSpPr/>
            <p:nvPr/>
          </p:nvSpPr>
          <p:spPr>
            <a:xfrm>
              <a:off x="2940908" y="3457500"/>
              <a:ext cx="1523516" cy="826227"/>
            </a:xfrm>
            <a:prstGeom prst="round2DiagRect">
              <a:avLst/>
            </a:prstGeom>
            <a:solidFill>
              <a:srgbClr val="F79D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>
                  <a:solidFill>
                    <a:schemeClr val="tx1"/>
                  </a:solidFill>
                </a:rPr>
                <a:t>Analyse</a:t>
              </a:r>
              <a:endParaRPr lang="nl-BE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Rond diagonale hoek rechthoek 10"/>
            <p:cNvSpPr/>
            <p:nvPr/>
          </p:nvSpPr>
          <p:spPr>
            <a:xfrm>
              <a:off x="4923659" y="3457500"/>
              <a:ext cx="1523516" cy="82622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/>
                <a:t>Mapping</a:t>
              </a:r>
              <a:endParaRPr lang="nl-BE" sz="2000" dirty="0"/>
            </a:p>
          </p:txBody>
        </p:sp>
        <p:sp>
          <p:nvSpPr>
            <p:cNvPr id="12" name="Rond diagonale hoek rechthoek 11"/>
            <p:cNvSpPr/>
            <p:nvPr/>
          </p:nvSpPr>
          <p:spPr>
            <a:xfrm>
              <a:off x="6906410" y="3457500"/>
              <a:ext cx="1523516" cy="82622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/>
                <a:t>Test</a:t>
              </a:r>
            </a:p>
            <a:p>
              <a:pPr algn="ctr"/>
              <a:r>
                <a:rPr lang="nl-BE" sz="2000" dirty="0" smtClean="0"/>
                <a:t>Schrijven</a:t>
              </a:r>
              <a:endParaRPr lang="nl-BE" sz="2000" dirty="0"/>
            </a:p>
          </p:txBody>
        </p:sp>
        <p:sp>
          <p:nvSpPr>
            <p:cNvPr id="13" name="Rond diagonale hoek rechthoek 12"/>
            <p:cNvSpPr/>
            <p:nvPr/>
          </p:nvSpPr>
          <p:spPr>
            <a:xfrm>
              <a:off x="8889161" y="3457499"/>
              <a:ext cx="1523516" cy="82622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000" dirty="0" smtClean="0"/>
                <a:t>Uitvoeren</a:t>
              </a:r>
              <a:endParaRPr lang="nl-BE" sz="2000" dirty="0"/>
            </a:p>
          </p:txBody>
        </p:sp>
        <p:sp>
          <p:nvSpPr>
            <p:cNvPr id="14" name="PIJL-RECHTS 13"/>
            <p:cNvSpPr/>
            <p:nvPr/>
          </p:nvSpPr>
          <p:spPr>
            <a:xfrm>
              <a:off x="6593442" y="3797818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PIJL-RECHTS 14"/>
            <p:cNvSpPr/>
            <p:nvPr/>
          </p:nvSpPr>
          <p:spPr>
            <a:xfrm>
              <a:off x="4610691" y="3797817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" name="PIJL-RECHTS 15"/>
            <p:cNvSpPr/>
            <p:nvPr/>
          </p:nvSpPr>
          <p:spPr>
            <a:xfrm>
              <a:off x="8580942" y="3741080"/>
              <a:ext cx="220485" cy="253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Manueel</a:t>
            </a:r>
            <a:endParaRPr lang="nl-BE" dirty="0"/>
          </a:p>
        </p:txBody>
      </p:sp>
      <p:sp>
        <p:nvSpPr>
          <p:cNvPr id="18" name="Tijdelijke aanduiding voor inhoud 17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2075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BE" dirty="0" smtClean="0"/>
              <a:t>Analyseren van applicatie</a:t>
            </a:r>
          </a:p>
          <a:p>
            <a:pPr lvl="1">
              <a:lnSpc>
                <a:spcPct val="100000"/>
              </a:lnSpc>
            </a:pPr>
            <a:r>
              <a:rPr lang="nl-BE" dirty="0" smtClean="0"/>
              <a:t>Verkennen</a:t>
            </a:r>
          </a:p>
          <a:p>
            <a:pPr lvl="1">
              <a:lnSpc>
                <a:spcPct val="100000"/>
              </a:lnSpc>
            </a:pPr>
            <a:r>
              <a:rPr lang="nl-BE" dirty="0" smtClean="0"/>
              <a:t>Wat moet er getest worden</a:t>
            </a:r>
          </a:p>
          <a:p>
            <a:pPr lvl="1">
              <a:lnSpc>
                <a:spcPct val="100000"/>
              </a:lnSpc>
            </a:pPr>
            <a:r>
              <a:rPr lang="nl-BE" dirty="0" smtClean="0"/>
              <a:t>Noodzakelijke elementen </a:t>
            </a:r>
          </a:p>
          <a:p>
            <a:pPr lvl="2">
              <a:lnSpc>
                <a:spcPct val="100000"/>
              </a:lnSpc>
            </a:pPr>
            <a:r>
              <a:rPr lang="nl-BE" sz="1600" dirty="0"/>
              <a:t>B</a:t>
            </a:r>
            <a:r>
              <a:rPr lang="nl-BE" sz="1600" dirty="0" smtClean="0"/>
              <a:t>esturingselementen, schermen, paradigma’s</a:t>
            </a:r>
          </a:p>
          <a:p>
            <a:pPr lvl="1">
              <a:lnSpc>
                <a:spcPct val="100000"/>
              </a:lnSpc>
            </a:pPr>
            <a:r>
              <a:rPr lang="nl-BE" dirty="0" smtClean="0"/>
              <a:t>Altijd manueel</a:t>
            </a:r>
          </a:p>
          <a:p>
            <a:r>
              <a:rPr lang="nl-BE" dirty="0" smtClean="0"/>
              <a:t>Voorbeeld:</a:t>
            </a:r>
          </a:p>
          <a:p>
            <a:pPr lvl="1"/>
            <a:r>
              <a:rPr lang="nl-BE" dirty="0" smtClean="0"/>
              <a:t>Eerste studie uit “Mijn actieve studies”</a:t>
            </a:r>
          </a:p>
          <a:p>
            <a:pPr lvl="2"/>
            <a:r>
              <a:rPr lang="nl-BE" sz="1600" dirty="0" smtClean="0"/>
              <a:t>Knop moet navigeren naar juiste studie</a:t>
            </a:r>
          </a:p>
          <a:p>
            <a:pPr lvl="2"/>
            <a:r>
              <a:rPr lang="nl-BE" sz="1600" dirty="0" smtClean="0"/>
              <a:t>Paradigma </a:t>
            </a:r>
            <a:r>
              <a:rPr lang="nl-BE" sz="1600" dirty="0" smtClean="0">
                <a:sym typeface="Wingdings" panose="05000000000000000000" pitchFamily="2" charset="2"/>
              </a:rPr>
              <a:t> </a:t>
            </a:r>
            <a:r>
              <a:rPr lang="nl-BE" sz="1600" dirty="0" err="1" smtClean="0">
                <a:sym typeface="Wingdings" panose="05000000000000000000" pitchFamily="2" charset="2"/>
              </a:rPr>
              <a:t>Navigation</a:t>
            </a:r>
            <a:endParaRPr lang="nl-BE" sz="1600" dirty="0" smtClean="0">
              <a:sym typeface="Wingdings" panose="05000000000000000000" pitchFamily="2" charset="2"/>
            </a:endParaRPr>
          </a:p>
          <a:p>
            <a:pPr lvl="2"/>
            <a:r>
              <a:rPr lang="nl-BE" sz="1600" dirty="0" smtClean="0">
                <a:sym typeface="Wingdings" panose="05000000000000000000" pitchFamily="2" charset="2"/>
              </a:rPr>
              <a:t>Besturingselement  </a:t>
            </a:r>
            <a:r>
              <a:rPr lang="nl-BE" sz="1600" dirty="0" err="1" smtClean="0">
                <a:sym typeface="Wingdings" panose="05000000000000000000" pitchFamily="2" charset="2"/>
              </a:rPr>
              <a:t>ListItem</a:t>
            </a:r>
            <a:endParaRPr lang="nl-BE" sz="1600" dirty="0" smtClean="0"/>
          </a:p>
        </p:txBody>
      </p:sp>
      <p:pic>
        <p:nvPicPr>
          <p:cNvPr id="25" name="Tijdelijke aanduiding voor inhoud 2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762" y="2335975"/>
            <a:ext cx="5377958" cy="2866145"/>
          </a:xfrm>
          <a:ln w="28575">
            <a:noFill/>
          </a:ln>
        </p:spPr>
      </p:pic>
      <p:sp>
        <p:nvSpPr>
          <p:cNvPr id="3" name="Ovaal 2"/>
          <p:cNvSpPr/>
          <p:nvPr/>
        </p:nvSpPr>
        <p:spPr>
          <a:xfrm>
            <a:off x="7227884" y="2925238"/>
            <a:ext cx="1286250" cy="59436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Tijdelijke aanduiding voor inhoud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7" t="23467" r="49258" b="61508"/>
          <a:stretch/>
        </p:blipFill>
        <p:spPr>
          <a:xfrm>
            <a:off x="8406720" y="4185116"/>
            <a:ext cx="3072643" cy="128930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9" name="Rechte verbindingslijn 8"/>
          <p:cNvCxnSpPr>
            <a:stCxn id="3" idx="2"/>
          </p:cNvCxnSpPr>
          <p:nvPr/>
        </p:nvCxnSpPr>
        <p:spPr>
          <a:xfrm>
            <a:off x="7227884" y="3222418"/>
            <a:ext cx="1178836" cy="22520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>
            <a:stCxn id="3" idx="7"/>
          </p:cNvCxnSpPr>
          <p:nvPr/>
        </p:nvCxnSpPr>
        <p:spPr>
          <a:xfrm>
            <a:off x="8325767" y="3012280"/>
            <a:ext cx="3153596" cy="1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62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81481E-6 L 0.23724 -0.3657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62" y="-1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2279</TotalTime>
  <Words>1275</Words>
  <Application>Microsoft Office PowerPoint</Application>
  <PresentationFormat>Breedbeeld</PresentationFormat>
  <Paragraphs>702</Paragraphs>
  <Slides>23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Wingdings</vt:lpstr>
      <vt:lpstr>Terugblik</vt:lpstr>
      <vt:lpstr>Developing a framework for Coded UI Testing on the Windows 10 UWP</vt:lpstr>
      <vt:lpstr>Wie &amp; Waar?</vt:lpstr>
      <vt:lpstr>Doelen</vt:lpstr>
      <vt:lpstr>Overzicht</vt:lpstr>
      <vt:lpstr>Definities</vt:lpstr>
      <vt:lpstr>Definities</vt:lpstr>
      <vt:lpstr>Definities</vt:lpstr>
      <vt:lpstr>Schematisch Overzicht</vt:lpstr>
      <vt:lpstr>Manueel</vt:lpstr>
      <vt:lpstr>Manueel</vt:lpstr>
      <vt:lpstr>Manueel</vt:lpstr>
      <vt:lpstr>Manueel</vt:lpstr>
      <vt:lpstr>Manueel</vt:lpstr>
      <vt:lpstr>Automatisatie</vt:lpstr>
      <vt:lpstr>Automatisatie</vt:lpstr>
      <vt:lpstr>Automatisatie</vt:lpstr>
      <vt:lpstr>Automatisatie</vt:lpstr>
      <vt:lpstr>Automatisatie</vt:lpstr>
      <vt:lpstr>Automatisatie</vt:lpstr>
      <vt:lpstr>Schematisch Overzicht</vt:lpstr>
      <vt:lpstr>Besluit</vt:lpstr>
      <vt:lpstr>Besluit</vt:lpstr>
      <vt:lpstr>Vragen?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framework for Coded UI Testing on the windows 10 UWP</dc:title>
  <dc:creator>Jasper Van Gestel</dc:creator>
  <cp:lastModifiedBy>Jasper Van Gestel</cp:lastModifiedBy>
  <cp:revision>111</cp:revision>
  <dcterms:created xsi:type="dcterms:W3CDTF">2016-06-14T08:08:06Z</dcterms:created>
  <dcterms:modified xsi:type="dcterms:W3CDTF">2016-06-21T11:16:35Z</dcterms:modified>
</cp:coreProperties>
</file>