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BC8D-ADD9-41CD-BCE9-1395DBE33DC7}" type="datetimeFigureOut">
              <a:rPr lang="fr-FR" smtClean="0"/>
              <a:t>13/09/2021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6F36-9C5A-46E4-BCAE-0D0D6931802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36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BC8D-ADD9-41CD-BCE9-1395DBE33DC7}" type="datetimeFigureOut">
              <a:rPr lang="fr-FR" smtClean="0"/>
              <a:t>13/09/2021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6F36-9C5A-46E4-BCAE-0D0D69318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76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BC8D-ADD9-41CD-BCE9-1395DBE33DC7}" type="datetimeFigureOut">
              <a:rPr lang="fr-FR" smtClean="0"/>
              <a:t>13/09/2021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6F36-9C5A-46E4-BCAE-0D0D69318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906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BC8D-ADD9-41CD-BCE9-1395DBE33DC7}" type="datetimeFigureOut">
              <a:rPr lang="fr-FR" smtClean="0"/>
              <a:t>13/09/2021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6F36-9C5A-46E4-BCAE-0D0D69318027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6219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BC8D-ADD9-41CD-BCE9-1395DBE33DC7}" type="datetimeFigureOut">
              <a:rPr lang="fr-FR" smtClean="0"/>
              <a:t>13/09/2021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6F36-9C5A-46E4-BCAE-0D0D69318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855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BC8D-ADD9-41CD-BCE9-1395DBE33DC7}" type="datetimeFigureOut">
              <a:rPr lang="fr-FR" smtClean="0"/>
              <a:t>13/09/2021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6F36-9C5A-46E4-BCAE-0D0D69318027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5996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BC8D-ADD9-41CD-BCE9-1395DBE33DC7}" type="datetimeFigureOut">
              <a:rPr lang="fr-FR" smtClean="0"/>
              <a:t>13/09/2021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6F36-9C5A-46E4-BCAE-0D0D69318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26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BC8D-ADD9-41CD-BCE9-1395DBE33DC7}" type="datetimeFigureOut">
              <a:rPr lang="fr-FR" smtClean="0"/>
              <a:t>13/09/2021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6F36-9C5A-46E4-BCAE-0D0D69318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9387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BC8D-ADD9-41CD-BCE9-1395DBE33DC7}" type="datetimeFigureOut">
              <a:rPr lang="fr-FR" smtClean="0"/>
              <a:t>13/09/2021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6F36-9C5A-46E4-BCAE-0D0D69318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91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BC8D-ADD9-41CD-BCE9-1395DBE33DC7}" type="datetimeFigureOut">
              <a:rPr lang="fr-FR" smtClean="0"/>
              <a:t>13/09/2021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6F36-9C5A-46E4-BCAE-0D0D69318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48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BC8D-ADD9-41CD-BCE9-1395DBE33DC7}" type="datetimeFigureOut">
              <a:rPr lang="fr-FR" smtClean="0"/>
              <a:t>13/09/2021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6F36-9C5A-46E4-BCAE-0D0D69318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15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BC8D-ADD9-41CD-BCE9-1395DBE33DC7}" type="datetimeFigureOut">
              <a:rPr lang="fr-FR" smtClean="0"/>
              <a:t>13/09/2021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6F36-9C5A-46E4-BCAE-0D0D69318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46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BC8D-ADD9-41CD-BCE9-1395DBE33DC7}" type="datetimeFigureOut">
              <a:rPr lang="fr-FR" smtClean="0"/>
              <a:t>13/09/2021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6F36-9C5A-46E4-BCAE-0D0D69318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68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BC8D-ADD9-41CD-BCE9-1395DBE33DC7}" type="datetimeFigureOut">
              <a:rPr lang="fr-FR" smtClean="0"/>
              <a:t>13/09/2021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6F36-9C5A-46E4-BCAE-0D0D69318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19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BC8D-ADD9-41CD-BCE9-1395DBE33DC7}" type="datetimeFigureOut">
              <a:rPr lang="fr-FR" smtClean="0"/>
              <a:t>13/09/2021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6F36-9C5A-46E4-BCAE-0D0D69318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04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BC8D-ADD9-41CD-BCE9-1395DBE33DC7}" type="datetimeFigureOut">
              <a:rPr lang="fr-FR" smtClean="0"/>
              <a:t>13/09/2021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6F36-9C5A-46E4-BCAE-0D0D69318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82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BC8D-ADD9-41CD-BCE9-1395DBE33DC7}" type="datetimeFigureOut">
              <a:rPr lang="fr-FR" smtClean="0"/>
              <a:t>13/09/2021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6F36-9C5A-46E4-BCAE-0D0D69318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9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9F3BC8D-ADD9-41CD-BCE9-1395DBE33DC7}" type="datetimeFigureOut">
              <a:rPr lang="fr-FR" smtClean="0"/>
              <a:t>13/09/2021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1DE6F36-9C5A-46E4-BCAE-0D0D69318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853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95D673-4A52-4FB5-A2D9-C4E36E81F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967" y="1600199"/>
            <a:ext cx="8001000" cy="2971801"/>
          </a:xfrm>
        </p:spPr>
        <p:txBody>
          <a:bodyPr/>
          <a:lstStyle/>
          <a:p>
            <a:r>
              <a:rPr lang="fr-FR" dirty="0"/>
              <a:t>Quick </a:t>
            </a:r>
            <a:r>
              <a:rPr lang="fr-FR" dirty="0" err="1"/>
              <a:t>view</a:t>
            </a:r>
            <a:r>
              <a:rPr lang="fr-FR" dirty="0"/>
              <a:t> OF THE THEORIE BEHIND THE PROXY</a:t>
            </a:r>
          </a:p>
        </p:txBody>
      </p:sp>
    </p:spTree>
    <p:extLst>
      <p:ext uri="{BB962C8B-B14F-4D97-AF65-F5344CB8AC3E}">
        <p14:creationId xmlns:p14="http://schemas.microsoft.com/office/powerpoint/2010/main" val="218407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38EE08C-D539-4045-9B79-C094E200C3E9}"/>
              </a:ext>
            </a:extLst>
          </p:cNvPr>
          <p:cNvSpPr txBox="1"/>
          <p:nvPr/>
        </p:nvSpPr>
        <p:spPr>
          <a:xfrm>
            <a:off x="1747915" y="375785"/>
            <a:ext cx="7066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transforming</a:t>
            </a:r>
            <a:r>
              <a:rPr lang="fr-FR" dirty="0"/>
              <a:t> the .</a:t>
            </a:r>
            <a:r>
              <a:rPr lang="fr-FR" dirty="0" err="1"/>
              <a:t>xslx</a:t>
            </a:r>
            <a:r>
              <a:rPr lang="fr-FR" dirty="0"/>
              <a:t> to a </a:t>
            </a:r>
            <a:r>
              <a:rPr lang="fr-FR" dirty="0" err="1"/>
              <a:t>Dataframe</a:t>
            </a:r>
            <a:r>
              <a:rPr lang="fr-FR" dirty="0"/>
              <a:t> the </a:t>
            </a:r>
            <a:r>
              <a:rPr lang="fr-FR" dirty="0" err="1"/>
              <a:t>probem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reduced</a:t>
            </a:r>
            <a:r>
              <a:rPr lang="fr-FR" dirty="0"/>
              <a:t> at </a:t>
            </a:r>
            <a:r>
              <a:rPr lang="fr-FR" dirty="0" err="1"/>
              <a:t>finding</a:t>
            </a:r>
            <a:r>
              <a:rPr lang="fr-FR" dirty="0"/>
              <a:t> the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Tcst</a:t>
            </a:r>
            <a:r>
              <a:rPr lang="fr-FR" dirty="0"/>
              <a:t>(input), a(input), b(input)</a:t>
            </a:r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BF2CF6AF-9685-4FEA-B0FC-B21C38CCC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934982"/>
              </p:ext>
            </p:extLst>
          </p:nvPr>
        </p:nvGraphicFramePr>
        <p:xfrm>
          <a:off x="1747915" y="1483146"/>
          <a:ext cx="8128002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6245084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761055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04103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807768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6851562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88143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GPRi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GIP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WPR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Tcst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60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…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20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x1i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x2i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x3i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Yi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…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450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x1n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x2n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x3n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Yn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…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15149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A66A3D1D-77FB-41CF-BD04-95AE878A654D}"/>
              </a:ext>
            </a:extLst>
          </p:cNvPr>
          <p:cNvSpPr txBox="1"/>
          <p:nvPr/>
        </p:nvSpPr>
        <p:spPr>
          <a:xfrm>
            <a:off x="1624613" y="3950563"/>
            <a:ext cx="401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  X1                   X2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8B72960-5FD5-406D-8ADB-00770CFF2C57}"/>
              </a:ext>
            </a:extLst>
          </p:cNvPr>
          <p:cNvSpPr txBox="1"/>
          <p:nvPr/>
        </p:nvSpPr>
        <p:spPr>
          <a:xfrm>
            <a:off x="5928806" y="3950563"/>
            <a:ext cx="125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   Y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35C0DED-A574-4F29-B916-492F077F2032}"/>
              </a:ext>
            </a:extLst>
          </p:cNvPr>
          <p:cNvSpPr txBox="1"/>
          <p:nvPr/>
        </p:nvSpPr>
        <p:spPr>
          <a:xfrm>
            <a:off x="1747915" y="4696286"/>
            <a:ext cx="5726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We</a:t>
            </a:r>
            <a:r>
              <a:rPr lang="fr-FR" dirty="0"/>
              <a:t> suppose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dirty="0" err="1"/>
              <a:t>relationship</a:t>
            </a:r>
            <a:r>
              <a:rPr lang="fr-FR" dirty="0"/>
              <a:t> X1,X2,X3</a:t>
            </a:r>
            <a:r>
              <a:rPr lang="fr-FR" dirty="0">
                <a:sym typeface="Wingdings" panose="05000000000000000000" pitchFamily="2" charset="2"/>
              </a:rPr>
              <a:t>Y have </a:t>
            </a:r>
            <a:r>
              <a:rPr lang="fr-FR" dirty="0" err="1">
                <a:sym typeface="Wingdings" panose="05000000000000000000" pitchFamily="2" charset="2"/>
              </a:rPr>
              <a:t>lineare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behavior</a:t>
            </a:r>
            <a:r>
              <a:rPr lang="fr-FR" dirty="0">
                <a:sym typeface="Wingdings" panose="05000000000000000000" pitchFamily="2" charset="2"/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210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2FFCA90-D272-46A8-A471-E046346A1CB3}"/>
              </a:ext>
            </a:extLst>
          </p:cNvPr>
          <p:cNvSpPr txBox="1"/>
          <p:nvPr/>
        </p:nvSpPr>
        <p:spPr>
          <a:xfrm>
            <a:off x="2610035" y="807868"/>
            <a:ext cx="5992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Witch</a:t>
            </a:r>
            <a:r>
              <a:rPr lang="fr-FR" sz="2400" dirty="0"/>
              <a:t> </a:t>
            </a:r>
            <a:r>
              <a:rPr lang="fr-FR" sz="2400" dirty="0" err="1"/>
              <a:t>mean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should</a:t>
            </a:r>
            <a:r>
              <a:rPr lang="fr-FR" sz="2400" dirty="0"/>
              <a:t> </a:t>
            </a:r>
            <a:r>
              <a:rPr lang="fr-FR" sz="2400" dirty="0" err="1"/>
              <a:t>find</a:t>
            </a:r>
            <a:r>
              <a:rPr lang="fr-FR" sz="2400" dirty="0"/>
              <a:t> [</a:t>
            </a:r>
            <a:r>
              <a:rPr lang="fr-FR" sz="2400" dirty="0" err="1"/>
              <a:t>ak</a:t>
            </a:r>
            <a:r>
              <a:rPr lang="fr-FR" sz="2400" dirty="0"/>
              <a:t>]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verify</a:t>
            </a:r>
            <a:r>
              <a:rPr lang="fr-FR" sz="2400" dirty="0"/>
              <a:t>:</a:t>
            </a:r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7AC567AF-2B78-42EC-9778-930AEDC84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694089"/>
              </p:ext>
            </p:extLst>
          </p:nvPr>
        </p:nvGraphicFramePr>
        <p:xfrm>
          <a:off x="1765669" y="2228869"/>
          <a:ext cx="480381" cy="2573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381">
                  <a:extLst>
                    <a:ext uri="{9D8B030D-6E8A-4147-A177-3AD203B41FA5}">
                      <a16:colId xmlns:a16="http://schemas.microsoft.com/office/drawing/2014/main" val="3417083606"/>
                    </a:ext>
                  </a:extLst>
                </a:gridCol>
              </a:tblGrid>
              <a:tr h="643487">
                <a:tc>
                  <a:txBody>
                    <a:bodyPr/>
                    <a:lstStyle/>
                    <a:p>
                      <a:r>
                        <a:rPr lang="fr-FR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503446"/>
                  </a:ext>
                </a:extLst>
              </a:tr>
              <a:tr h="643487">
                <a:tc>
                  <a:txBody>
                    <a:bodyPr/>
                    <a:lstStyle/>
                    <a:p>
                      <a:r>
                        <a:rPr lang="fr-FR" dirty="0"/>
                        <a:t>y1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522793"/>
                  </a:ext>
                </a:extLst>
              </a:tr>
              <a:tr h="643487">
                <a:tc>
                  <a:txBody>
                    <a:bodyPr/>
                    <a:lstStyle/>
                    <a:p>
                      <a:r>
                        <a:rPr lang="fr-FR" dirty="0"/>
                        <a:t>yi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2736"/>
                  </a:ext>
                </a:extLst>
              </a:tr>
              <a:tr h="643487">
                <a:tc>
                  <a:txBody>
                    <a:bodyPr/>
                    <a:lstStyle/>
                    <a:p>
                      <a:r>
                        <a:rPr lang="fr-FR" dirty="0" err="1"/>
                        <a:t>yn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766915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F92C2C02-D5BE-4A90-A21B-5BA62083267D}"/>
              </a:ext>
            </a:extLst>
          </p:cNvPr>
          <p:cNvSpPr txBox="1"/>
          <p:nvPr/>
        </p:nvSpPr>
        <p:spPr>
          <a:xfrm>
            <a:off x="2689934" y="3178206"/>
            <a:ext cx="949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=</a:t>
            </a:r>
          </a:p>
        </p:txBody>
      </p:sp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81C29794-39DA-45C9-9B65-5D0A69BA3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608815"/>
              </p:ext>
            </p:extLst>
          </p:nvPr>
        </p:nvGraphicFramePr>
        <p:xfrm>
          <a:off x="3062795" y="2228868"/>
          <a:ext cx="5397624" cy="2573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604">
                  <a:extLst>
                    <a:ext uri="{9D8B030D-6E8A-4147-A177-3AD203B41FA5}">
                      <a16:colId xmlns:a16="http://schemas.microsoft.com/office/drawing/2014/main" val="3533544727"/>
                    </a:ext>
                  </a:extLst>
                </a:gridCol>
                <a:gridCol w="899604">
                  <a:extLst>
                    <a:ext uri="{9D8B030D-6E8A-4147-A177-3AD203B41FA5}">
                      <a16:colId xmlns:a16="http://schemas.microsoft.com/office/drawing/2014/main" val="2308182469"/>
                    </a:ext>
                  </a:extLst>
                </a:gridCol>
                <a:gridCol w="1236956">
                  <a:extLst>
                    <a:ext uri="{9D8B030D-6E8A-4147-A177-3AD203B41FA5}">
                      <a16:colId xmlns:a16="http://schemas.microsoft.com/office/drawing/2014/main" val="2137419109"/>
                    </a:ext>
                  </a:extLst>
                </a:gridCol>
                <a:gridCol w="798991">
                  <a:extLst>
                    <a:ext uri="{9D8B030D-6E8A-4147-A177-3AD203B41FA5}">
                      <a16:colId xmlns:a16="http://schemas.microsoft.com/office/drawing/2014/main" val="3421367673"/>
                    </a:ext>
                  </a:extLst>
                </a:gridCol>
                <a:gridCol w="949910">
                  <a:extLst>
                    <a:ext uri="{9D8B030D-6E8A-4147-A177-3AD203B41FA5}">
                      <a16:colId xmlns:a16="http://schemas.microsoft.com/office/drawing/2014/main" val="726312104"/>
                    </a:ext>
                  </a:extLst>
                </a:gridCol>
                <a:gridCol w="612559">
                  <a:extLst>
                    <a:ext uri="{9D8B030D-6E8A-4147-A177-3AD203B41FA5}">
                      <a16:colId xmlns:a16="http://schemas.microsoft.com/office/drawing/2014/main" val="3718041331"/>
                    </a:ext>
                  </a:extLst>
                </a:gridCol>
              </a:tblGrid>
              <a:tr h="643487">
                <a:tc>
                  <a:txBody>
                    <a:bodyPr/>
                    <a:lstStyle/>
                    <a:p>
                      <a:r>
                        <a:rPr lang="fr-FR" dirty="0"/>
                        <a:t>X1^2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X2^2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X1X2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507694"/>
                  </a:ext>
                </a:extLst>
              </a:tr>
              <a:tr h="643487">
                <a:tc>
                  <a:txBody>
                    <a:bodyPr/>
                    <a:lstStyle/>
                    <a:p>
                      <a:r>
                        <a:rPr lang="fr-FR" dirty="0"/>
                        <a:t>x11^2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X21^2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X11.X21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441869"/>
                  </a:ext>
                </a:extLst>
              </a:tr>
              <a:tr h="6434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x12^2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x22^2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X12.X22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341645"/>
                  </a:ext>
                </a:extLst>
              </a:tr>
              <a:tr h="6434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x13^2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x23^2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X13.X23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364312"/>
                  </a:ext>
                </a:extLst>
              </a:tr>
            </a:tbl>
          </a:graphicData>
        </a:graphic>
      </p:graphicFrame>
      <p:sp>
        <p:nvSpPr>
          <p:cNvPr id="12" name="ZoneTexte 11">
            <a:extLst>
              <a:ext uri="{FF2B5EF4-FFF2-40B4-BE49-F238E27FC236}">
                <a16:creationId xmlns:a16="http://schemas.microsoft.com/office/drawing/2014/main" id="{A0A31C9E-57AD-41EB-AADB-DEF761A798C4}"/>
              </a:ext>
            </a:extLst>
          </p:cNvPr>
          <p:cNvSpPr txBox="1"/>
          <p:nvPr/>
        </p:nvSpPr>
        <p:spPr>
          <a:xfrm>
            <a:off x="8491490" y="3192676"/>
            <a:ext cx="612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X</a:t>
            </a:r>
          </a:p>
        </p:txBody>
      </p:sp>
      <p:graphicFrame>
        <p:nvGraphicFramePr>
          <p:cNvPr id="14" name="Tableau 14">
            <a:extLst>
              <a:ext uri="{FF2B5EF4-FFF2-40B4-BE49-F238E27FC236}">
                <a16:creationId xmlns:a16="http://schemas.microsoft.com/office/drawing/2014/main" id="{C771E336-8AC5-4D7F-B7C0-72D733BE4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897966"/>
              </p:ext>
            </p:extLst>
          </p:nvPr>
        </p:nvGraphicFramePr>
        <p:xfrm>
          <a:off x="9277164" y="2228868"/>
          <a:ext cx="798989" cy="2622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989">
                  <a:extLst>
                    <a:ext uri="{9D8B030D-6E8A-4147-A177-3AD203B41FA5}">
                      <a16:colId xmlns:a16="http://schemas.microsoft.com/office/drawing/2014/main" val="932450199"/>
                    </a:ext>
                  </a:extLst>
                </a:gridCol>
              </a:tblGrid>
              <a:tr h="396476">
                <a:tc>
                  <a:txBody>
                    <a:bodyPr/>
                    <a:lstStyle/>
                    <a:p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42285"/>
                  </a:ext>
                </a:extLst>
              </a:tr>
              <a:tr h="396476">
                <a:tc>
                  <a:txBody>
                    <a:bodyPr/>
                    <a:lstStyle/>
                    <a:p>
                      <a:r>
                        <a:rPr lang="fr-FR" dirty="0"/>
                        <a:t>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048208"/>
                  </a:ext>
                </a:extLst>
              </a:tr>
              <a:tr h="396476">
                <a:tc>
                  <a:txBody>
                    <a:bodyPr/>
                    <a:lstStyle/>
                    <a:p>
                      <a:r>
                        <a:rPr lang="fr-FR" dirty="0"/>
                        <a:t>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966418"/>
                  </a:ext>
                </a:extLst>
              </a:tr>
              <a:tr h="396476">
                <a:tc>
                  <a:txBody>
                    <a:bodyPr/>
                    <a:lstStyle/>
                    <a:p>
                      <a:r>
                        <a:rPr lang="fr-FR" dirty="0"/>
                        <a:t>a3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426469"/>
                  </a:ext>
                </a:extLst>
              </a:tr>
              <a:tr h="396476">
                <a:tc>
                  <a:txBody>
                    <a:bodyPr/>
                    <a:lstStyle/>
                    <a:p>
                      <a:r>
                        <a:rPr lang="fr-FR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51830"/>
                  </a:ext>
                </a:extLst>
              </a:tr>
              <a:tr h="591566">
                <a:tc>
                  <a:txBody>
                    <a:bodyPr/>
                    <a:lstStyle/>
                    <a:p>
                      <a:r>
                        <a:rPr lang="fr-FR" dirty="0"/>
                        <a:t>a5</a:t>
                      </a:r>
                    </a:p>
                    <a:p>
                      <a:r>
                        <a:rPr lang="fr-FR" dirty="0"/>
                        <a:t>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761663"/>
                  </a:ext>
                </a:extLst>
              </a:tr>
            </a:tbl>
          </a:graphicData>
        </a:graphic>
      </p:graphicFrame>
      <p:sp>
        <p:nvSpPr>
          <p:cNvPr id="15" name="ZoneTexte 14">
            <a:extLst>
              <a:ext uri="{FF2B5EF4-FFF2-40B4-BE49-F238E27FC236}">
                <a16:creationId xmlns:a16="http://schemas.microsoft.com/office/drawing/2014/main" id="{45D2E14A-45C6-4348-8E72-1F26B1BC4F2B}"/>
              </a:ext>
            </a:extLst>
          </p:cNvPr>
          <p:cNvSpPr txBox="1"/>
          <p:nvPr/>
        </p:nvSpPr>
        <p:spPr>
          <a:xfrm>
            <a:off x="355107" y="5566299"/>
            <a:ext cx="1022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&lt;=&gt;                 </a:t>
            </a:r>
            <a:r>
              <a:rPr lang="fr-FR" dirty="0" err="1"/>
              <a:t>Tcst</a:t>
            </a:r>
            <a:r>
              <a:rPr lang="fr-FR" dirty="0"/>
              <a:t>(x1,x2)=a1.[x1^2 ]+ a2.[x2^2]  + a3.[x1.x2]  + a4.[x1]+ a5.[x2]+a6  </a:t>
            </a:r>
          </a:p>
        </p:txBody>
      </p:sp>
    </p:spTree>
    <p:extLst>
      <p:ext uri="{BB962C8B-B14F-4D97-AF65-F5344CB8AC3E}">
        <p14:creationId xmlns:p14="http://schemas.microsoft.com/office/powerpoint/2010/main" val="248545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4B209E-0D36-4C2E-899C-7CEFA0236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622" y="581157"/>
            <a:ext cx="8406522" cy="1292031"/>
          </a:xfrm>
        </p:spPr>
        <p:txBody>
          <a:bodyPr>
            <a:normAutofit/>
          </a:bodyPr>
          <a:lstStyle/>
          <a:p>
            <a:r>
              <a:rPr lang="fr-FR" sz="2000" dirty="0"/>
              <a:t>WE EXTANDE THIS METHODE BY A substitution:</a:t>
            </a:r>
          </a:p>
        </p:txBody>
      </p:sp>
      <p:graphicFrame>
        <p:nvGraphicFramePr>
          <p:cNvPr id="6" name="Tableau 7">
            <a:extLst>
              <a:ext uri="{FF2B5EF4-FFF2-40B4-BE49-F238E27FC236}">
                <a16:creationId xmlns:a16="http://schemas.microsoft.com/office/drawing/2014/main" id="{535B431D-6FB8-4C3B-B72D-A7D7B87A9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966546"/>
              </p:ext>
            </p:extLst>
          </p:nvPr>
        </p:nvGraphicFramePr>
        <p:xfrm>
          <a:off x="2744925" y="2247197"/>
          <a:ext cx="566446" cy="2737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446">
                  <a:extLst>
                    <a:ext uri="{9D8B030D-6E8A-4147-A177-3AD203B41FA5}">
                      <a16:colId xmlns:a16="http://schemas.microsoft.com/office/drawing/2014/main" val="3417083606"/>
                    </a:ext>
                  </a:extLst>
                </a:gridCol>
              </a:tblGrid>
              <a:tr h="684404"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503446"/>
                  </a:ext>
                </a:extLst>
              </a:tr>
              <a:tr h="684404">
                <a:tc>
                  <a:txBody>
                    <a:bodyPr/>
                    <a:lstStyle/>
                    <a:p>
                      <a:r>
                        <a:rPr lang="fr-FR" dirty="0"/>
                        <a:t>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522793"/>
                  </a:ext>
                </a:extLst>
              </a:tr>
              <a:tr h="684404">
                <a:tc>
                  <a:txBody>
                    <a:bodyPr/>
                    <a:lstStyle/>
                    <a:p>
                      <a:r>
                        <a:rPr lang="fr-FR" dirty="0"/>
                        <a:t>Xi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2736"/>
                  </a:ext>
                </a:extLst>
              </a:tr>
              <a:tr h="684404">
                <a:tc>
                  <a:txBody>
                    <a:bodyPr/>
                    <a:lstStyle/>
                    <a:p>
                      <a:r>
                        <a:rPr lang="fr-FR" dirty="0" err="1"/>
                        <a:t>Xn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766915"/>
                  </a:ext>
                </a:extLst>
              </a:tr>
            </a:tbl>
          </a:graphicData>
        </a:graphic>
      </p:graphicFrame>
      <p:sp>
        <p:nvSpPr>
          <p:cNvPr id="7" name="Flèche : double flèche horizontale 6">
            <a:extLst>
              <a:ext uri="{FF2B5EF4-FFF2-40B4-BE49-F238E27FC236}">
                <a16:creationId xmlns:a16="http://schemas.microsoft.com/office/drawing/2014/main" id="{4A01DFE4-A153-43D5-B8F8-D63AD528773B}"/>
              </a:ext>
            </a:extLst>
          </p:cNvPr>
          <p:cNvSpPr/>
          <p:nvPr/>
        </p:nvSpPr>
        <p:spPr>
          <a:xfrm>
            <a:off x="3817398" y="3204839"/>
            <a:ext cx="3133818" cy="62143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DC530F1E-D3CF-4583-8689-6F364C442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051607"/>
              </p:ext>
            </p:extLst>
          </p:nvPr>
        </p:nvGraphicFramePr>
        <p:xfrm>
          <a:off x="7853285" y="2247197"/>
          <a:ext cx="864587" cy="2737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587">
                  <a:extLst>
                    <a:ext uri="{9D8B030D-6E8A-4147-A177-3AD203B41FA5}">
                      <a16:colId xmlns:a16="http://schemas.microsoft.com/office/drawing/2014/main" val="3417083606"/>
                    </a:ext>
                  </a:extLst>
                </a:gridCol>
              </a:tblGrid>
              <a:tr h="684404">
                <a:tc>
                  <a:txBody>
                    <a:bodyPr/>
                    <a:lstStyle/>
                    <a:p>
                      <a:r>
                        <a:rPr lang="fr-FR" dirty="0"/>
                        <a:t>X’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503446"/>
                  </a:ext>
                </a:extLst>
              </a:tr>
              <a:tr h="684404">
                <a:tc>
                  <a:txBody>
                    <a:bodyPr/>
                    <a:lstStyle/>
                    <a:p>
                      <a:r>
                        <a:rPr lang="fr-FR" dirty="0"/>
                        <a:t>f(X1)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522793"/>
                  </a:ext>
                </a:extLst>
              </a:tr>
              <a:tr h="684404">
                <a:tc>
                  <a:txBody>
                    <a:bodyPr/>
                    <a:lstStyle/>
                    <a:p>
                      <a:r>
                        <a:rPr lang="fr-FR" dirty="0"/>
                        <a:t>f(Xi)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2736"/>
                  </a:ext>
                </a:extLst>
              </a:tr>
              <a:tr h="684404">
                <a:tc>
                  <a:txBody>
                    <a:bodyPr/>
                    <a:lstStyle/>
                    <a:p>
                      <a:r>
                        <a:rPr lang="fr-FR" dirty="0"/>
                        <a:t>f(</a:t>
                      </a:r>
                      <a:r>
                        <a:rPr lang="fr-FR" dirty="0" err="1"/>
                        <a:t>Xn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766915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34B9ED41-C0A8-40A4-BCFF-A17E9E0C8B4A}"/>
              </a:ext>
            </a:extLst>
          </p:cNvPr>
          <p:cNvSpPr txBox="1"/>
          <p:nvPr/>
        </p:nvSpPr>
        <p:spPr>
          <a:xfrm>
            <a:off x="9037468" y="3133817"/>
            <a:ext cx="86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=</a:t>
            </a: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04FD4073-C28D-45F2-8AC5-D0AC32260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73262"/>
              </p:ext>
            </p:extLst>
          </p:nvPr>
        </p:nvGraphicFramePr>
        <p:xfrm>
          <a:off x="9902055" y="2247197"/>
          <a:ext cx="864587" cy="2737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587">
                  <a:extLst>
                    <a:ext uri="{9D8B030D-6E8A-4147-A177-3AD203B41FA5}">
                      <a16:colId xmlns:a16="http://schemas.microsoft.com/office/drawing/2014/main" val="3417083606"/>
                    </a:ext>
                  </a:extLst>
                </a:gridCol>
              </a:tblGrid>
              <a:tr h="684404">
                <a:tc>
                  <a:txBody>
                    <a:bodyPr/>
                    <a:lstStyle/>
                    <a:p>
                      <a:r>
                        <a:rPr lang="fr-FR" dirty="0"/>
                        <a:t>X’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503446"/>
                  </a:ext>
                </a:extLst>
              </a:tr>
              <a:tr h="684404">
                <a:tc>
                  <a:txBody>
                    <a:bodyPr/>
                    <a:lstStyle/>
                    <a:p>
                      <a:r>
                        <a:rPr lang="fr-FR" dirty="0"/>
                        <a:t>1/X1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522793"/>
                  </a:ext>
                </a:extLst>
              </a:tr>
              <a:tr h="684404">
                <a:tc>
                  <a:txBody>
                    <a:bodyPr/>
                    <a:lstStyle/>
                    <a:p>
                      <a:r>
                        <a:rPr lang="fr-FR" dirty="0"/>
                        <a:t>1/Xi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2736"/>
                  </a:ext>
                </a:extLst>
              </a:tr>
              <a:tr h="684404">
                <a:tc>
                  <a:txBody>
                    <a:bodyPr/>
                    <a:lstStyle/>
                    <a:p>
                      <a:r>
                        <a:rPr lang="fr-FR" dirty="0"/>
                        <a:t>1/</a:t>
                      </a:r>
                      <a:r>
                        <a:rPr lang="fr-FR" dirty="0" err="1"/>
                        <a:t>Xn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766915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017CCFD2-291E-46BD-BC4D-E6959EDD6200}"/>
              </a:ext>
            </a:extLst>
          </p:cNvPr>
          <p:cNvSpPr txBox="1"/>
          <p:nvPr/>
        </p:nvSpPr>
        <p:spPr>
          <a:xfrm>
            <a:off x="7392386" y="5216036"/>
            <a:ext cx="21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f= </a:t>
            </a:r>
            <a:r>
              <a:rPr lang="fr-FR" dirty="0" err="1"/>
              <a:t>exp,ln,sin</a:t>
            </a:r>
            <a:r>
              <a:rPr lang="fr-FR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710249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4D9587-ADEB-4410-9DAC-008DF1819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085295"/>
            <a:ext cx="8534400" cy="3615267"/>
          </a:xfrm>
        </p:spPr>
        <p:txBody>
          <a:bodyPr/>
          <a:lstStyle/>
          <a:p>
            <a:r>
              <a:rPr lang="fr-FR" dirty="0"/>
              <a:t>OTHER </a:t>
            </a:r>
            <a:r>
              <a:rPr lang="fr-FR" dirty="0" err="1"/>
              <a:t>methodes</a:t>
            </a:r>
            <a:r>
              <a:rPr lang="fr-FR" dirty="0"/>
              <a:t> IT’S </a:t>
            </a:r>
            <a:r>
              <a:rPr lang="fr-FR" dirty="0" err="1"/>
              <a:t>just</a:t>
            </a:r>
            <a:r>
              <a:rPr lang="fr-FR" dirty="0"/>
              <a:t> to plot Y=[y1,…] and do tests </a:t>
            </a:r>
            <a:r>
              <a:rPr lang="fr-FR" dirty="0" err="1"/>
              <a:t>intel</a:t>
            </a:r>
            <a:r>
              <a:rPr lang="fr-FR" dirty="0"/>
              <a:t> </a:t>
            </a:r>
            <a:r>
              <a:rPr lang="fr-FR" dirty="0" err="1"/>
              <a:t>finding</a:t>
            </a:r>
            <a:r>
              <a:rPr lang="fr-FR" dirty="0"/>
              <a:t> the </a:t>
            </a:r>
            <a:r>
              <a:rPr lang="fr-FR" dirty="0" err="1"/>
              <a:t>closest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to the DATA.</a:t>
            </a:r>
          </a:p>
          <a:p>
            <a:r>
              <a:rPr lang="fr-FR" dirty="0"/>
              <a:t>In PROXY the DATA </a:t>
            </a:r>
            <a:r>
              <a:rPr lang="fr-FR" dirty="0" err="1"/>
              <a:t>that</a:t>
            </a:r>
            <a:r>
              <a:rPr lang="fr-FR" dirty="0"/>
              <a:t> are </a:t>
            </a:r>
            <a:r>
              <a:rPr lang="fr-FR" dirty="0" err="1"/>
              <a:t>usully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	x </a:t>
            </a:r>
            <a:r>
              <a:rPr lang="fr-FR" dirty="0">
                <a:sym typeface="Wingdings" panose="05000000000000000000" pitchFamily="2" charset="2"/>
              </a:rPr>
              <a:t> a/(</a:t>
            </a:r>
            <a:r>
              <a:rPr lang="fr-FR" dirty="0" err="1">
                <a:sym typeface="Wingdings" panose="05000000000000000000" pitchFamily="2" charset="2"/>
              </a:rPr>
              <a:t>b+x^m</a:t>
            </a:r>
            <a:r>
              <a:rPr lang="fr-FR" dirty="0">
                <a:sym typeface="Wingdings" panose="05000000000000000000" pitchFamily="2" charset="2"/>
              </a:rPr>
              <a:t>) and </a:t>
            </a:r>
            <a:r>
              <a:rPr lang="fr-FR" dirty="0" err="1">
                <a:sym typeface="Wingdings" panose="05000000000000000000" pitchFamily="2" charset="2"/>
              </a:rPr>
              <a:t>we</a:t>
            </a:r>
            <a:r>
              <a:rPr lang="fr-FR" dirty="0">
                <a:sym typeface="Wingdings" panose="05000000000000000000" pitchFamily="2" charset="2"/>
              </a:rPr>
              <a:t> change the m </a:t>
            </a:r>
            <a:r>
              <a:rPr lang="fr-FR" dirty="0" err="1">
                <a:sym typeface="Wingdings" panose="05000000000000000000" pitchFamily="2" charset="2"/>
              </a:rPr>
              <a:t>depending</a:t>
            </a:r>
            <a:r>
              <a:rPr lang="fr-FR" dirty="0">
                <a:sym typeface="Wingdings" panose="05000000000000000000" pitchFamily="2" charset="2"/>
              </a:rPr>
              <a:t> on the training data  and a and b </a:t>
            </a:r>
            <a:r>
              <a:rPr lang="fr-FR" dirty="0" err="1">
                <a:sym typeface="Wingdings" panose="05000000000000000000" pitchFamily="2" charset="2"/>
              </a:rPr>
              <a:t>is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deduced</a:t>
            </a:r>
            <a:r>
              <a:rPr lang="fr-FR" dirty="0">
                <a:sym typeface="Wingdings" panose="05000000000000000000" pitchFamily="2" charset="2"/>
              </a:rPr>
              <a:t> by max and min cases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955471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197</TotalTime>
  <Words>276</Words>
  <Application>Microsoft Office PowerPoint</Application>
  <PresentationFormat>Grand écran</PresentationFormat>
  <Paragraphs>85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Secteur</vt:lpstr>
      <vt:lpstr>Quick view OF THE THEORIE BEHIND THE PROXY</vt:lpstr>
      <vt:lpstr>Présentation PowerPoint</vt:lpstr>
      <vt:lpstr>Présentation PowerPoint</vt:lpstr>
      <vt:lpstr>WE EXTANDE THIS METHODE BY A substitution: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view OF THE THEORIE BEHIND THE PROXY</dc:title>
  <dc:creator>Akram Azegarh</dc:creator>
  <cp:lastModifiedBy>Akram Azegarh</cp:lastModifiedBy>
  <cp:revision>1</cp:revision>
  <dcterms:created xsi:type="dcterms:W3CDTF">2021-09-13T08:44:47Z</dcterms:created>
  <dcterms:modified xsi:type="dcterms:W3CDTF">2021-09-13T12:02:27Z</dcterms:modified>
</cp:coreProperties>
</file>