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5"/>
    <p:restoredTop sz="94649"/>
  </p:normalViewPr>
  <p:slideViewPr>
    <p:cSldViewPr snapToGrid="0">
      <p:cViewPr varScale="1">
        <p:scale>
          <a:sx n="128" d="100"/>
          <a:sy n="128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5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84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overview" TargetMode="External"/><Relationship Id="rId2" Type="http://schemas.openxmlformats.org/officeDocument/2006/relationships/hyperlink" Target="https://www.curs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onsole.anthropic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bharathkumarkathula/iris-with-missing-data/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4060E5-BA89-DD1D-4406-2DD9FDF7F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0DF7-46FB-A62E-CDF2-7FAD5B56E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AI Augmented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183D4-DE9B-B9B3-52AB-11148D5AA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8" y="5482186"/>
            <a:ext cx="3548892" cy="106430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Umang Chaudhry, Senior Data Scientist</a:t>
            </a:r>
          </a:p>
          <a:p>
            <a:r>
              <a:rPr lang="en-US" sz="1800" dirty="0"/>
              <a:t>Vanderbilt Data Science Institute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1A2BF21-4BDE-9A2B-E05A-C65E2659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515" b="20283"/>
          <a:stretch/>
        </p:blipFill>
        <p:spPr>
          <a:xfrm>
            <a:off x="20" y="1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1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7F10-7393-3427-0038-05226834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AI-Augmented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3119-A711-0910-39C0-3DABF042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AI-Augmented Programming?</a:t>
            </a:r>
          </a:p>
          <a:p>
            <a:pPr lvl="1"/>
            <a:r>
              <a:rPr lang="en-US" sz="2000" dirty="0"/>
              <a:t>AI-assisted tools that enhance coding workflows</a:t>
            </a:r>
          </a:p>
          <a:p>
            <a:pPr lvl="1"/>
            <a:r>
              <a:rPr lang="en-US" sz="2000" dirty="0"/>
              <a:t>Benefits: Speed, efficiency, and error reduction</a:t>
            </a:r>
          </a:p>
          <a:p>
            <a:r>
              <a:rPr lang="en-US" sz="2400" dirty="0"/>
              <a:t>Why it Matters for Data Scientists</a:t>
            </a:r>
          </a:p>
          <a:p>
            <a:pPr lvl="1"/>
            <a:r>
              <a:rPr lang="en-US" sz="2000" dirty="0"/>
              <a:t>Automates repetitive tasks (data wrangling, exploratory analysis)</a:t>
            </a:r>
          </a:p>
          <a:p>
            <a:pPr lvl="1"/>
            <a:r>
              <a:rPr lang="en-US" sz="2000" dirty="0"/>
              <a:t>Debugs and optimizes code faster</a:t>
            </a:r>
          </a:p>
          <a:p>
            <a:pPr lvl="1"/>
            <a:r>
              <a:rPr lang="en-US" sz="2000" dirty="0"/>
              <a:t>Faster iteration cycles for experiments</a:t>
            </a:r>
          </a:p>
          <a:p>
            <a:pPr lvl="1"/>
            <a:r>
              <a:rPr lang="en-US" sz="2000" dirty="0"/>
              <a:t>Greater focus on solving problems, not syntax</a:t>
            </a:r>
          </a:p>
        </p:txBody>
      </p:sp>
    </p:spTree>
    <p:extLst>
      <p:ext uri="{BB962C8B-B14F-4D97-AF65-F5344CB8AC3E}">
        <p14:creationId xmlns:p14="http://schemas.microsoft.com/office/powerpoint/2010/main" val="184872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FA042AA3-5BE5-3AE5-5A03-B899D5ADD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3E8A2-4AAC-139F-F13F-983D473A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2"/>
            <a:ext cx="4797012" cy="1802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623C34-6523-5B62-F297-2E9933AF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9" y="2385392"/>
            <a:ext cx="7044638" cy="2087216"/>
          </a:xfrm>
        </p:spPr>
        <p:txBody>
          <a:bodyPr anchor="b">
            <a:normAutofit/>
          </a:bodyPr>
          <a:lstStyle/>
          <a:p>
            <a:r>
              <a:rPr lang="en-US" dirty="0"/>
              <a:t>Cursor: </a:t>
            </a:r>
            <a:r>
              <a:rPr lang="en-US" dirty="0">
                <a:hlinkClick r:id="rId2"/>
              </a:rPr>
              <a:t>https://www.cursor.com</a:t>
            </a:r>
            <a:endParaRPr lang="en-US" dirty="0"/>
          </a:p>
          <a:p>
            <a:r>
              <a:rPr lang="en-US" dirty="0"/>
              <a:t>OpenAI API Keys: </a:t>
            </a:r>
            <a:r>
              <a:rPr lang="en-US" dirty="0">
                <a:hlinkClick r:id="rId3"/>
              </a:rPr>
              <a:t>https://platform.openai.com/docs/overview</a:t>
            </a:r>
            <a:endParaRPr lang="en-US" dirty="0"/>
          </a:p>
          <a:p>
            <a:r>
              <a:rPr lang="en-US" dirty="0"/>
              <a:t>Anthropic API Keys: </a:t>
            </a:r>
            <a:r>
              <a:rPr lang="en-US" dirty="0">
                <a:hlinkClick r:id="rId4"/>
              </a:rPr>
              <a:t>http://console.anthropic.com/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What is Cursor?. The Next Evolution in Intelligent Code… | by Research  Graph | Medium">
            <a:extLst>
              <a:ext uri="{FF2B5EF4-FFF2-40B4-BE49-F238E27FC236}">
                <a16:creationId xmlns:a16="http://schemas.microsoft.com/office/drawing/2014/main" id="{39498C6C-9283-8324-6CFC-FB395138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" r="-2" b="-2"/>
          <a:stretch/>
        </p:blipFill>
        <p:spPr bwMode="auto">
          <a:xfrm>
            <a:off x="7661416" y="1332793"/>
            <a:ext cx="4243328" cy="4192414"/>
          </a:xfrm>
          <a:custGeom>
            <a:avLst/>
            <a:gdLst/>
            <a:ahLst/>
            <a:cxnLst/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5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76D2B9-2E99-23C0-A25B-77784F23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C8728-1B14-B8BC-8366-D115BC95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3034"/>
            <a:ext cx="4025406" cy="1799665"/>
          </a:xfrm>
        </p:spPr>
        <p:txBody>
          <a:bodyPr anchor="t">
            <a:normAutofit/>
          </a:bodyPr>
          <a:lstStyle/>
          <a:p>
            <a:r>
              <a:rPr lang="en-US" dirty="0"/>
              <a:t>AI for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4DA-93BA-E5EE-206C-D2583116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569464"/>
            <a:ext cx="3993175" cy="3555491"/>
          </a:xfrm>
        </p:spPr>
        <p:txBody>
          <a:bodyPr anchor="b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Pain Points in Data Manipulation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Inconsistent formats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Missing values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Generating quick insights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How AI Helps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Auto-generates scripts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Suggest EDA plots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Simplifies data cleaning workflows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Example: iris Dataset but its dirty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hlinkClick r:id="rId2"/>
              </a:rPr>
              <a:t>https://www.kaggle.com/datasets/bharathkumarkathula/iris-with-missing-data/code</a:t>
            </a:r>
            <a:endParaRPr lang="en-US" sz="17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3E58DB6-62B3-7BA0-9008-FE03078B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6" r="23322"/>
          <a:stretch/>
        </p:blipFill>
        <p:spPr>
          <a:xfrm>
            <a:off x="5105401" y="1"/>
            <a:ext cx="7090851" cy="6857999"/>
          </a:xfrm>
          <a:custGeom>
            <a:avLst/>
            <a:gdLst/>
            <a:ahLst/>
            <a:cxnLst/>
            <a:rect l="l" t="t" r="r" b="b"/>
            <a:pathLst>
              <a:path w="7090851" h="6874453">
                <a:moveTo>
                  <a:pt x="679539" y="0"/>
                </a:moveTo>
                <a:lnTo>
                  <a:pt x="7090851" y="0"/>
                </a:lnTo>
                <a:lnTo>
                  <a:pt x="7090851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715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1968B-FF7A-4231-4F9C-8395C55C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Debugging with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FA0D-4C2C-8CBC-4985-87448A1F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6" y="2569464"/>
            <a:ext cx="5487896" cy="3555491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How can AI assist?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Identifies syntax errors and logical bugs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Refactors inefficient code</a:t>
            </a:r>
          </a:p>
          <a:p>
            <a:pPr lvl="1">
              <a:lnSpc>
                <a:spcPct val="110000"/>
              </a:lnSpc>
            </a:pPr>
            <a:endParaRPr lang="en-US" sz="1400"/>
          </a:p>
          <a:p>
            <a:pPr>
              <a:lnSpc>
                <a:spcPct val="110000"/>
              </a:lnSpc>
            </a:pPr>
            <a:r>
              <a:rPr lang="en-US" sz="1400"/>
              <a:t>Example: A buggy function that returns Fibonacci numbers</a:t>
            </a:r>
          </a:p>
          <a:p>
            <a:pPr>
              <a:lnSpc>
                <a:spcPct val="110000"/>
              </a:lnSpc>
            </a:pPr>
            <a:r>
              <a:rPr lang="en-US" sz="1400"/>
              <a:t>Expected results: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0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1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1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2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3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5</a:t>
            </a:r>
          </a:p>
          <a:p>
            <a:pPr lvl="1">
              <a:lnSpc>
                <a:spcPct val="110000"/>
              </a:lnSpc>
            </a:pPr>
            <a:endParaRPr lang="en-US" sz="14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5451383E-F84F-697F-09A5-98264AEE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8580" y="1685536"/>
            <a:ext cx="3485372" cy="34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9794-720B-EA10-84D0-4F2211A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LLMs via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AF68-04B3-8B30-63CE-8C920132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APIs Matter: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integration into workflows.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Unlocks natural language processing and generation capabilities within your own code and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Use APIs: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Install the package and authenticate</a:t>
            </a:r>
          </a:p>
          <a:p>
            <a:pPr lvl="2"/>
            <a:r>
              <a:rPr lang="en-US" dirty="0"/>
              <a:t>pip install </a:t>
            </a:r>
            <a:r>
              <a:rPr lang="en-US" dirty="0" err="1"/>
              <a:t>openai</a:t>
            </a:r>
            <a:r>
              <a:rPr lang="en-US" dirty="0"/>
              <a:t> anthropic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Send a query to generate 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EA2B-BE71-9AF2-8386-7ECFD5AA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C3EB-B09E-1D1F-7998-3A9DC786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Output dependent on prompt quality for complex tasks</a:t>
            </a:r>
          </a:p>
          <a:p>
            <a:pPr lvl="1"/>
            <a:r>
              <a:rPr lang="en-US" dirty="0"/>
              <a:t>Ethical concerns – working with PHI, HIPPA, FERPA or any other form of protected data stored in your codebase? </a:t>
            </a:r>
          </a:p>
          <a:p>
            <a:pPr marL="228600" lvl="1" indent="0">
              <a:buNone/>
            </a:pPr>
            <a:r>
              <a:rPr lang="en-US" dirty="0"/>
              <a:t>				</a:t>
            </a:r>
            <a:r>
              <a:rPr lang="en-US" b="1" dirty="0"/>
              <a:t>Don’t use AI!!!</a:t>
            </a:r>
          </a:p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Always review AI generated code – it might not do exactly what you think it does, especially when working with APIs (avoid unexpected costs due to unexpected recursion)</a:t>
            </a:r>
          </a:p>
          <a:p>
            <a:pPr lvl="1"/>
            <a:r>
              <a:rPr lang="en-US" dirty="0"/>
              <a:t>AI does not eliminate the need to understand your code. Being unfamiliar with your working code will make debugging down the road a nightmare</a:t>
            </a:r>
          </a:p>
          <a:p>
            <a:pPr lvl="1"/>
            <a:r>
              <a:rPr lang="en-US" dirty="0"/>
              <a:t>Use AI as a tool, not a decision maker</a:t>
            </a:r>
          </a:p>
        </p:txBody>
      </p:sp>
    </p:spTree>
    <p:extLst>
      <p:ext uri="{BB962C8B-B14F-4D97-AF65-F5344CB8AC3E}">
        <p14:creationId xmlns:p14="http://schemas.microsoft.com/office/powerpoint/2010/main" val="45776321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354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DylanVTI</vt:lpstr>
      <vt:lpstr>AI Augmented Programming</vt:lpstr>
      <vt:lpstr>Introduction to AI-Augmented Programming</vt:lpstr>
      <vt:lpstr>Setup</vt:lpstr>
      <vt:lpstr>AI for Data Manipulation</vt:lpstr>
      <vt:lpstr>Debugging with AI</vt:lpstr>
      <vt:lpstr>Interfacing with LLMs via APIs</vt:lpstr>
      <vt:lpstr>Limitations and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Chaudhry, Umang</dc:creator>
  <cp:lastModifiedBy>Chaudhry, Umang</cp:lastModifiedBy>
  <cp:revision>1</cp:revision>
  <dcterms:created xsi:type="dcterms:W3CDTF">2025-01-07T17:28:10Z</dcterms:created>
  <dcterms:modified xsi:type="dcterms:W3CDTF">2025-01-07T22:52:01Z</dcterms:modified>
</cp:coreProperties>
</file>