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805-2888-1844-5367-E4E68318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729A-8085-1CBD-AB3C-272A0F0F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32A7-BDF3-3EA7-6F9D-BA36B23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C97D-C07B-9F19-B908-D1DD7A2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F259-DCFA-B9A8-F762-E32790E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CDAB-7711-9C5F-4F85-FA89ECE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3E0E-AEDD-1AF4-6AA6-6509157E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88A-E24C-A247-5D27-851F69DB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E645-C1E9-B15C-D258-15B7471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747F-0E92-32E3-A26A-2E6A5D6C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8D98-1CAE-EC68-730A-788EF10F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ECB9-95FB-02B7-B2FC-BB45CD6A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FF57-FCA1-F2FC-93CA-25C53782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00C9-94A8-80B9-5E04-623D30AB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1F96-E1FC-A4F6-4ECF-5CD3E29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834F-D607-2918-DEAB-602D001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146-3FFA-2892-2FB0-A117C4E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DA0-F88A-29E7-DFF1-12C4CB2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8EA-694B-9765-0C43-EC80509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AA6-BECD-B1C8-2585-1F3BD71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80D-B606-6456-6059-E76AAFBB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B277-D1B6-E374-E95F-BA3DD827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C254-52E4-1C05-4E79-A740FB9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043A-0E0D-729C-3EDE-4DA19866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E4BC-3E2A-FB97-A40E-87E95653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180-E39D-10B8-88CD-8442A66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BD9-D3E5-66DF-4825-B838ED05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73F2-998E-FCD5-9BC5-47CFE742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93CCA-81E3-C1D0-A849-AC60F0B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8C05-DBB3-CAA8-0AF0-68C160D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BA68-64B0-52B9-4B77-0073247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CCD-294E-326A-7E41-D5FA12CB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4AE9-FAB6-A60A-33D8-B863E2C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52E5-D582-34B4-639F-EF796BF5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FC0B-BF26-1041-EA30-312BC64F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340A6-6C5A-C32F-9848-4BADD676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A622B-0E21-A99E-8499-A05EB91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3B328-5ADD-CD36-73D8-25539E0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1A20E-599E-064E-42D1-E289A5BA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8340-A1F1-64BC-A0E7-686CB88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1178-E883-84FB-8E65-FAA6113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98FB-27A3-3D0A-4DBC-EC667C4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AE2D-143E-DFA3-CC95-4CA0CC55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04EBA-7842-7DBB-6D42-734159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E6584-1BB5-9854-0301-C397C1D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AC74-8064-2375-023B-134C7DB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3471-B409-CEAB-AE6D-C1DA3A10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9FA0-EA90-11CE-869F-F344ACDB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309-F0B2-BE61-4663-CF23D185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7267-D3A5-33FA-0297-8531E6D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9726-22F5-49D2-D7FB-7FFE31C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F404-A982-F784-4014-B4D9CDD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33E-9C70-0941-ECF2-D80E580B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3696-C09F-A16F-A9B1-F3753F561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3649A-57F0-1A9E-185D-0F5B348D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7690-B1B5-031A-E12C-17E2DA4C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0707-0DEC-DBBC-81A2-D6B225B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62D3-04B8-41B2-297A-FFFA396B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A62D2-8F13-E704-10AB-BFE8A5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141F-41AA-D4FF-4968-CCC347DC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74C4-0831-6C52-88CF-142B40A8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FAD4-17B2-2A53-AD54-325AF4F6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EC4E-AB20-1AB5-D15E-A28B014E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E051-96B2-6669-5531-48AEB927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Week 3: Working with Secure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D50B1B-5D8E-5C0E-B31C-4E26950F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4086134"/>
            <a:ext cx="4056987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Umang Chaudhry, Myranda Shirk, Dr. Abbie </a:t>
            </a:r>
            <a:r>
              <a:rPr lang="en-US" dirty="0" err="1">
                <a:solidFill>
                  <a:srgbClr val="002060"/>
                </a:solidFill>
              </a:rPr>
              <a:t>Petulante</a:t>
            </a:r>
            <a:r>
              <a:rPr lang="en-US" dirty="0">
                <a:solidFill>
                  <a:srgbClr val="002060"/>
                </a:solidFill>
              </a:rPr>
              <a:t>, Dr. </a:t>
            </a:r>
            <a:r>
              <a:rPr lang="en-US" dirty="0" err="1">
                <a:solidFill>
                  <a:srgbClr val="002060"/>
                </a:solidFill>
              </a:rPr>
              <a:t>Charreau</a:t>
            </a:r>
            <a:r>
              <a:rPr lang="en-US" dirty="0">
                <a:solidFill>
                  <a:srgbClr val="002060"/>
                </a:solidFill>
              </a:rPr>
              <a:t> Bell, Dr. Jesse Spencer Smith</a:t>
            </a:r>
          </a:p>
        </p:txBody>
      </p:sp>
      <p:pic>
        <p:nvPicPr>
          <p:cNvPr id="4" name="Picture 3" descr="A poster with a robot and flowers&#10;&#10;Description automatically generated">
            <a:extLst>
              <a:ext uri="{FF2B5EF4-FFF2-40B4-BE49-F238E27FC236}">
                <a16:creationId xmlns:a16="http://schemas.microsoft.com/office/drawing/2014/main" id="{C7FA1343-1FF3-9FCC-CB51-5E097B6E5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193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BF8C-D445-A1C3-DA54-EC99997A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35C2-398F-F616-754D-638777EE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Models </a:t>
            </a:r>
          </a:p>
          <a:p>
            <a:r>
              <a:rPr lang="en-US" dirty="0"/>
              <a:t>Working with secure data</a:t>
            </a:r>
          </a:p>
          <a:p>
            <a:r>
              <a:rPr lang="en-US" dirty="0"/>
              <a:t>Running and Hosting local models</a:t>
            </a:r>
          </a:p>
          <a:p>
            <a:pPr lvl="1"/>
            <a:r>
              <a:rPr lang="en-US" dirty="0"/>
              <a:t>LM Studio (Apple Silicon Macs, Windows, Linux)</a:t>
            </a:r>
          </a:p>
          <a:p>
            <a:pPr lvl="1"/>
            <a:r>
              <a:rPr lang="en-US" dirty="0"/>
              <a:t>Anything LLM (All Machines)</a:t>
            </a:r>
          </a:p>
          <a:p>
            <a:r>
              <a:rPr lang="en-US" dirty="0"/>
              <a:t>Lang Serve</a:t>
            </a:r>
          </a:p>
          <a:p>
            <a:r>
              <a:rPr lang="en-US" dirty="0"/>
              <a:t>Intro to backpropagation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9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E977F-E989-D7FB-1C58-77DD3A5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Diffusion Models</a:t>
            </a:r>
            <a:br>
              <a:rPr lang="en-US" dirty="0"/>
            </a:b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Xiaohan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Kuang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2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3567-EEBA-7D93-E55E-F56042E3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Solutions</a:t>
            </a:r>
          </a:p>
        </p:txBody>
      </p:sp>
      <p:pic>
        <p:nvPicPr>
          <p:cNvPr id="10" name="Picture 9" descr="Padlock on computer motherboard">
            <a:extLst>
              <a:ext uri="{FF2B5EF4-FFF2-40B4-BE49-F238E27FC236}">
                <a16:creationId xmlns:a16="http://schemas.microsoft.com/office/drawing/2014/main" id="{556D1363-486B-1085-1408-F39983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86C959-B8B2-0DE1-1F47-A5A0A3C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By default, conversations with ChatGPT may be used for future training</a:t>
            </a:r>
          </a:p>
          <a:p>
            <a:r>
              <a:rPr lang="en-US" sz="2000"/>
              <a:t>Any requests through the API to chat models and embedding models may also be used to train new models</a:t>
            </a:r>
          </a:p>
          <a:p>
            <a:r>
              <a:rPr lang="en-US" sz="2000"/>
              <a:t>When working with secure data, alternate approaches are required</a:t>
            </a:r>
          </a:p>
          <a:p>
            <a:pPr lvl="1"/>
            <a:r>
              <a:rPr lang="en-US" sz="2000"/>
              <a:t>Enterprise contracts</a:t>
            </a:r>
          </a:p>
          <a:p>
            <a:pPr lvl="1"/>
            <a:r>
              <a:rPr lang="en-US" sz="2000"/>
              <a:t>Open-source models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91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9CE4-4CA6-5A58-DB3E-9FDCCC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the right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0831-11BB-C9B6-8BC6-5F16F4955CAB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 Vanderbilt Office of Cybersecurity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B6B5E-220F-9498-023A-BDC16D068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89199"/>
              </p:ext>
            </p:extLst>
          </p:nvPr>
        </p:nvGraphicFramePr>
        <p:xfrm>
          <a:off x="559660" y="1966293"/>
          <a:ext cx="11072682" cy="4459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613">
                  <a:extLst>
                    <a:ext uri="{9D8B030D-6E8A-4147-A177-3AD203B41FA5}">
                      <a16:colId xmlns:a16="http://schemas.microsoft.com/office/drawing/2014/main" val="1335857052"/>
                    </a:ext>
                  </a:extLst>
                </a:gridCol>
                <a:gridCol w="1904366">
                  <a:extLst>
                    <a:ext uri="{9D8B030D-6E8A-4147-A177-3AD203B41FA5}">
                      <a16:colId xmlns:a16="http://schemas.microsoft.com/office/drawing/2014/main" val="3074961380"/>
                    </a:ext>
                  </a:extLst>
                </a:gridCol>
                <a:gridCol w="2803169">
                  <a:extLst>
                    <a:ext uri="{9D8B030D-6E8A-4147-A177-3AD203B41FA5}">
                      <a16:colId xmlns:a16="http://schemas.microsoft.com/office/drawing/2014/main" val="4006909885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614635082"/>
                    </a:ext>
                  </a:extLst>
                </a:gridCol>
                <a:gridCol w="1971491">
                  <a:extLst>
                    <a:ext uri="{9D8B030D-6E8A-4147-A177-3AD203B41FA5}">
                      <a16:colId xmlns:a16="http://schemas.microsoft.com/office/drawing/2014/main" val="3264783585"/>
                    </a:ext>
                  </a:extLst>
                </a:gridCol>
              </a:tblGrid>
              <a:tr h="413718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Non-Sensitive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/>
                        <a:t>Sensitive</a:t>
                      </a:r>
                    </a:p>
                  </a:txBody>
                  <a:tcPr marL="94027" marR="94027" marT="47013" marB="47013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4864"/>
                  </a:ext>
                </a:extLst>
              </a:tr>
              <a:tr h="69579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Classification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1 </a:t>
                      </a:r>
                    </a:p>
                    <a:p>
                      <a:pPr algn="ctr"/>
                      <a:r>
                        <a:rPr lang="en-US" sz="1900"/>
                        <a:t>Public</a:t>
                      </a:r>
                    </a:p>
                  </a:txBody>
                  <a:tcPr marL="94027" marR="94027" marT="47013" marB="4701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2 </a:t>
                      </a:r>
                    </a:p>
                    <a:p>
                      <a:pPr algn="ctr"/>
                      <a:r>
                        <a:rPr lang="en-US" sz="1900"/>
                        <a:t>Institutional Use Only</a:t>
                      </a:r>
                    </a:p>
                  </a:txBody>
                  <a:tcPr marL="94027" marR="94027" marT="47013" marB="4701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3 </a:t>
                      </a:r>
                    </a:p>
                    <a:p>
                      <a:pPr algn="ctr"/>
                      <a:r>
                        <a:rPr lang="en-US" sz="1900"/>
                        <a:t>Restricted</a:t>
                      </a:r>
                    </a:p>
                  </a:txBody>
                  <a:tcPr marL="94027" marR="94027" marT="47013" marB="4701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Level 4 </a:t>
                      </a:r>
                    </a:p>
                    <a:p>
                      <a:pPr algn="ctr"/>
                      <a:r>
                        <a:rPr lang="en-US" sz="1900"/>
                        <a:t>Critical</a:t>
                      </a:r>
                    </a:p>
                  </a:txBody>
                  <a:tcPr marL="94027" marR="94027" marT="47013" marB="47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98194"/>
                  </a:ext>
                </a:extLst>
              </a:tr>
              <a:tr h="208269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Intended for public release or distribution.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inherit"/>
                        </a:rPr>
                        <a:t>Private to the institution and should not be available to individuals without permission.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or should not be shared with unauthorized persons.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inherit"/>
                        </a:rPr>
                        <a:t>Confidential by law or contract and requires bespoke security requirements.</a:t>
                      </a:r>
                    </a:p>
                  </a:txBody>
                  <a:tcPr marL="176300" marR="176300" marT="176300" marB="176300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13959"/>
                  </a:ext>
                </a:extLst>
              </a:tr>
              <a:tr h="125995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Examples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/>
                        <a:t>Publicly available datasets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Unpublished research data, institutional documents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NDA, Protected Health Information (PHI, HIPPA), FERPA, GDPR  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Classified information, law enforcement records</a:t>
                      </a:r>
                    </a:p>
                  </a:txBody>
                  <a:tcPr marL="94027" marR="94027" marT="47013" marB="47013"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53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A76851-9733-E695-7196-5172E7183513}"/>
              </a:ext>
            </a:extLst>
          </p:cNvPr>
          <p:cNvSpPr txBox="1"/>
          <p:nvPr/>
        </p:nvSpPr>
        <p:spPr>
          <a:xfrm>
            <a:off x="4872447" y="6498133"/>
            <a:ext cx="740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www.vanderbilt.edu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/cybersecurity/guidelines/data-classification/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3045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AFC107-5165-E517-8D55-CC87D872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02062"/>
              </p:ext>
            </p:extLst>
          </p:nvPr>
        </p:nvGraphicFramePr>
        <p:xfrm>
          <a:off x="838200" y="43180"/>
          <a:ext cx="10515600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025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997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Classification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AI Solution</a:t>
                      </a:r>
                    </a:p>
                  </a:txBody>
                  <a:tcPr>
                    <a:solidFill>
                      <a:srgbClr val="F6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1 Public Use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Chat and Embedding models through API and UI</a:t>
                      </a:r>
                    </a:p>
                    <a:p>
                      <a:r>
                        <a:rPr lang="en-US" dirty="0"/>
                        <a:t>All Training solutions (Local, OpenAI Fine Tuning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2 Institutional Use Only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 by needs and preferences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Opting out of data use for training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UI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OpenAI Team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Institutional Access/Enterprise Contracts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vanderbilt.ai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approved storage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hosted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DGX, 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3 Restricted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closed source models only through enterprise contracts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Open-Source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stored on ACCRE or other private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or approved Vector Stores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Training on ACCRE, private servers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2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 4 Critical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Open-Source or Custom Models, Custom Data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50B-E388-5434-BB85-67FC29D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hosting models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A4C-44BB-5D27-DF8E-8AFAD5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HuggingFace</a:t>
            </a:r>
            <a:r>
              <a:rPr lang="en-US" dirty="0"/>
              <a:t> – programmatic approach</a:t>
            </a:r>
          </a:p>
          <a:p>
            <a:pPr lvl="1"/>
            <a:r>
              <a:rPr lang="en-US" dirty="0"/>
              <a:t>Run locally/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LM Studio, Anything LLM – UI approach for inferencing and creating RAG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7142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383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inherit</vt:lpstr>
      <vt:lpstr>Office Theme</vt:lpstr>
      <vt:lpstr>Week 3: Working with Secure Data</vt:lpstr>
      <vt:lpstr>Agenda</vt:lpstr>
      <vt:lpstr>Diffusion Models Xiaohan Kuang</vt:lpstr>
      <vt:lpstr>Secure Solutions</vt:lpstr>
      <vt:lpstr>Choosing the right solution</vt:lpstr>
      <vt:lpstr>PowerPoint Presentation</vt:lpstr>
      <vt:lpstr>Running and hosting models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Chaudhry, Umang</cp:lastModifiedBy>
  <cp:revision>2</cp:revision>
  <dcterms:created xsi:type="dcterms:W3CDTF">2024-05-20T01:34:55Z</dcterms:created>
  <dcterms:modified xsi:type="dcterms:W3CDTF">2024-05-20T04:51:57Z</dcterms:modified>
</cp:coreProperties>
</file>