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Thin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A0543F-00BB-44B9-B0D4-BFD42A9464D2}">
  <a:tblStyle styleId="{49A0543F-00BB-44B9-B0D4-BFD42A946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4.xml"/><Relationship Id="rId32" Type="http://schemas.openxmlformats.org/officeDocument/2006/relationships/font" Target="fonts/RobotoThin-bold.fntdata"/><Relationship Id="rId13" Type="http://schemas.openxmlformats.org/officeDocument/2006/relationships/slide" Target="slides/slide7.xml"/><Relationship Id="rId35" Type="http://schemas.openxmlformats.org/officeDocument/2006/relationships/font" Target="fonts/Roboto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italic.fntdata"/><Relationship Id="rId14" Type="http://schemas.openxmlformats.org/officeDocument/2006/relationships/slide" Target="slides/slide8.xml"/><Relationship Id="rId36" Type="http://schemas.openxmlformats.org/officeDocument/2006/relationships/font" Target="fonts/RobotoMedium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b8c8f87e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b8c8f87e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b8c8f87e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5b8c8f87e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b8c8f87e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5b8c8f87e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b8c8f87e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b8c8f87e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5b8c8f87e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5b8c8f87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5b8c8f87e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5b8c8f87e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b8c8f87e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5b8c8f87e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b8c8f87e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5b8c8f87e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b8c8f87e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5b8c8f87e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5b8c8f87e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5b8c8f87e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b8c8f87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b8c8f8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b8c8f87e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5b8c8f87e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b8c8f87e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5b8c8f87e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313a09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313a09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x most similar items by title using jaccard similarity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2313a09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2313a09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Once lsh vector has been formed, train a model using the vector to calculate Jaccard similarity between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can be used for either clustering or recommending because customers can be recommended products with similar titles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5b8c8f87e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5b8c8f87e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b8c8f8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b8c8f8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b8c8f87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b8c8f87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b8c8f87e_3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b8c8f87e_3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b8c8f87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b8c8f87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b8c8f87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b8c8f87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8c8f87e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b8c8f87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b8c8f87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b8c8f87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 users have similar averages to non-vine users. Thus, there is no bias among vine users.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google.com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98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US Customer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Reviews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065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big data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 Yuan and Matthew Flaherty (group 8)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119350" y="3766575"/>
            <a:ext cx="1128300" cy="95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537613" y="3766575"/>
            <a:ext cx="1128300" cy="95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822650" y="3766575"/>
            <a:ext cx="1128300" cy="95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112125" y="3766575"/>
            <a:ext cx="1128300" cy="95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525950" y="3766575"/>
            <a:ext cx="1128300" cy="950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7" y="696606"/>
            <a:ext cx="3503498" cy="14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Recommender System</a:t>
            </a:r>
            <a:endParaRPr sz="2820"/>
          </a:p>
        </p:txBody>
      </p:sp>
      <p:sp>
        <p:nvSpPr>
          <p:cNvPr id="166" name="Google Shape;166;p22"/>
          <p:cNvSpPr txBox="1"/>
          <p:nvPr/>
        </p:nvSpPr>
        <p:spPr>
          <a:xfrm>
            <a:off x="417525" y="772850"/>
            <a:ext cx="8270400" cy="769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The 12 dataset in </a:t>
            </a:r>
            <a:r>
              <a:rPr b="1" lang="en" sz="1900"/>
              <a:t>total has 13,863,467 unique customers. We only chose 20 customers who posted reviews the most among all.</a:t>
            </a:r>
            <a:endParaRPr b="1" sz="1900"/>
          </a:p>
        </p:txBody>
      </p:sp>
      <p:graphicFrame>
        <p:nvGraphicFramePr>
          <p:cNvPr id="167" name="Google Shape;167;p22"/>
          <p:cNvGraphicFramePr/>
          <p:nvPr/>
        </p:nvGraphicFramePr>
        <p:xfrm>
          <a:off x="933225" y="190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50122160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50732546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50736950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38214553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51184997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18116317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23267387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50345651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52496677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14539589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15725862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50913245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50881246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20018062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22073263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52615377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19380211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51381678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37455882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50441674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99125" y="1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en" sz="2820"/>
              <a:t>Recommender System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42125" y="781750"/>
            <a:ext cx="8634600" cy="1293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Our item unit is each product category.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calculated these top 20 customers’ </a:t>
            </a:r>
            <a:r>
              <a:rPr b="1" lang="en" sz="1800"/>
              <a:t>average</a:t>
            </a:r>
            <a:r>
              <a:rPr b="1" lang="en" sz="1800"/>
              <a:t> ratings by each product category.</a:t>
            </a:r>
            <a:endParaRPr b="1" sz="1800"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774825" y="238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customer_id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product_category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avg(star_rating)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23267387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Books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5.0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23267387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Beauty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4.0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38214553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Sports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4.0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50913245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Automotive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3.92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18116317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Grocery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4.31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System: alternating least squares (ALS)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174"/>
            <a:ext cx="8307526" cy="39511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 System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35275" y="1023875"/>
            <a:ext cx="8066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data into 80% training and 20% test set.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35275" y="1986163"/>
            <a:ext cx="8457000" cy="1046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als = ALS(maxIter=5, regParam=0.01, userCol="customer_id", itemCol="product_id", ratingCol="avg(star_rating)", coldStartStrategy="drop")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= als.fit(training)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35275" y="3594950"/>
            <a:ext cx="8607900" cy="1477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predictions = model.transform(test)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= predictions.dropna()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evaluator = RegressionEvaluator(metricName="rmse", labelCol="product_id",predictionCol="prediction")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rmse = evaluator.evaluate(predictions)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print("Root-mean-square error = " + str(rmse))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444175" y="575600"/>
            <a:ext cx="1217100" cy="415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Splitting</a:t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44175" y="1524650"/>
            <a:ext cx="932700" cy="446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Fitting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35275" y="3075413"/>
            <a:ext cx="6333900" cy="477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Testing: Root-mean-square error =</a:t>
            </a:r>
            <a:r>
              <a:rPr lang="en"/>
              <a:t> </a:t>
            </a:r>
            <a:r>
              <a:rPr b="1" lang="en" sz="1900">
                <a:solidFill>
                  <a:schemeClr val="accent1"/>
                </a:solidFill>
              </a:rPr>
              <a:t>2.7508469558718445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r>
              <a:rPr lang="en"/>
              <a:t> System: Predictions</a:t>
            </a:r>
            <a:endParaRPr/>
          </a:p>
        </p:txBody>
      </p:sp>
      <p:graphicFrame>
        <p:nvGraphicFramePr>
          <p:cNvPr id="197" name="Google Shape;197;p26"/>
          <p:cNvGraphicFramePr/>
          <p:nvPr/>
        </p:nvGraphicFramePr>
        <p:xfrm>
          <a:off x="94075" y="1366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218175"/>
                <a:gridCol w="2218175"/>
                <a:gridCol w="2218175"/>
                <a:gridCol w="2218175"/>
              </a:tblGrid>
              <a:tr h="81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customer_id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Recommendation 1st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Recommendation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 2nd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Recommendation 3rd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52496677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Apparel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5.02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</a:rPr>
                        <a:t>Grocery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5.01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Baby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5.00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51184997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Music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4.14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</a:rPr>
                        <a:t>Electronics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3.85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Grocery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3.54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52615377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Books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4.46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</a:rPr>
                        <a:t>Grocery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3.59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Apparel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: 3.20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10917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Prediction Ratings: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0000"/>
                </a:solidFill>
              </a:rPr>
              <a:t>bert-base-multilingual-uncased-sentiment</a:t>
            </a:r>
            <a:endParaRPr sz="3100">
              <a:solidFill>
                <a:srgbClr val="FF0000"/>
              </a:solidFill>
            </a:endParaRPr>
          </a:p>
        </p:txBody>
      </p:sp>
      <p:cxnSp>
        <p:nvCxnSpPr>
          <p:cNvPr id="203" name="Google Shape;203;p27"/>
          <p:cNvCxnSpPr>
            <a:endCxn id="202" idx="2"/>
          </p:cNvCxnSpPr>
          <p:nvPr/>
        </p:nvCxnSpPr>
        <p:spPr>
          <a:xfrm flipH="1" rot="10800000">
            <a:off x="1883400" y="1536725"/>
            <a:ext cx="2688600" cy="152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4" name="Google Shape;204;p27"/>
          <p:cNvGraphicFramePr/>
          <p:nvPr/>
        </p:nvGraphicFramePr>
        <p:xfrm>
          <a:off x="4288300" y="24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164825"/>
                <a:gridCol w="2164825"/>
              </a:tblGrid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Rating Star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Probability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 star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0.003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2 stars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0.003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3 stars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0.040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4 stars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0.386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5 stars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0.568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5" name="Google Shape;205;p27"/>
          <p:cNvCxnSpPr/>
          <p:nvPr/>
        </p:nvCxnSpPr>
        <p:spPr>
          <a:xfrm>
            <a:off x="4572000" y="1550063"/>
            <a:ext cx="1895100" cy="86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6" name="Google Shape;206;p27"/>
          <p:cNvGraphicFramePr/>
          <p:nvPr/>
        </p:nvGraphicFramePr>
        <p:xfrm>
          <a:off x="249525" y="30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3352500"/>
              </a:tblGrid>
              <a:tr h="59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Input Review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I love this product.</a:t>
                      </a:r>
                      <a:endParaRPr b="1" sz="2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 Model Hardware on Colab </a:t>
            </a:r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446150" y="12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900"/>
                        <a:t>GPU Hardware</a:t>
                      </a:r>
                      <a:endParaRPr b="1" sz="2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900"/>
                        <a:t>Tesla V100-SXM2-16GB </a:t>
                      </a:r>
                      <a:endParaRPr b="1" sz="2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28"/>
          <p:cNvGraphicFramePr/>
          <p:nvPr/>
        </p:nvGraphicFramePr>
        <p:xfrm>
          <a:off x="446150" y="31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V</a:t>
                      </a:r>
                      <a:r>
                        <a:rPr b="1" lang="en" sz="3000"/>
                        <a:t>irtual Memory</a:t>
                      </a:r>
                      <a:endParaRPr b="1" sz="30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54.8 GB</a:t>
                      </a:r>
                      <a:endParaRPr b="1" sz="30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Confusion Matrix for each product sample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0" y="572500"/>
            <a:ext cx="5495225" cy="41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6424800" y="2156100"/>
            <a:ext cx="2407500" cy="831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Sports Sample:</a:t>
            </a:r>
            <a:endParaRPr b="1" sz="2100">
              <a:solidFill>
                <a:srgbClr val="04A4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7660 rows</a:t>
            </a:r>
            <a:endParaRPr b="1" sz="2100">
              <a:solidFill>
                <a:srgbClr val="04A4DE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80050" y="2263950"/>
            <a:ext cx="662400" cy="615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rating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176450" y="4698875"/>
            <a:ext cx="1625700" cy="400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rating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Confusion Matrix for each product sample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6424800" y="2156100"/>
            <a:ext cx="2407500" cy="831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Apparel</a:t>
            </a:r>
            <a:r>
              <a:rPr b="1" lang="en" sz="2100">
                <a:solidFill>
                  <a:srgbClr val="04A4DE"/>
                </a:solidFill>
              </a:rPr>
              <a:t> Sample:</a:t>
            </a:r>
            <a:endParaRPr b="1" sz="2100">
              <a:solidFill>
                <a:srgbClr val="04A4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9414 rows</a:t>
            </a:r>
            <a:endParaRPr b="1" sz="2100">
              <a:solidFill>
                <a:srgbClr val="04A4DE"/>
              </a:solidFill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0050" y="2263950"/>
            <a:ext cx="662400" cy="615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rating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2176450" y="4698875"/>
            <a:ext cx="1625700" cy="400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rating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50" y="635725"/>
            <a:ext cx="5103402" cy="39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6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Confusion Matrix for each product sample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6308600" y="2147225"/>
            <a:ext cx="2761500" cy="8313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Electronics</a:t>
            </a:r>
            <a:r>
              <a:rPr b="1" lang="en" sz="2100">
                <a:solidFill>
                  <a:srgbClr val="04A4DE"/>
                </a:solidFill>
              </a:rPr>
              <a:t> Sample:</a:t>
            </a:r>
            <a:endParaRPr b="1" sz="2100">
              <a:solidFill>
                <a:srgbClr val="04A4D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A4DE"/>
                </a:solidFill>
              </a:rPr>
              <a:t>4972 rows</a:t>
            </a:r>
            <a:endParaRPr b="1" sz="2100">
              <a:solidFill>
                <a:srgbClr val="04A4DE"/>
              </a:solidFill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0050" y="2263950"/>
            <a:ext cx="662400" cy="615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rating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2176450" y="4698875"/>
            <a:ext cx="1625700" cy="4002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rating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50" y="635725"/>
            <a:ext cx="5261351" cy="39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68925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68925" y="617925"/>
            <a:ext cx="2143800" cy="461700"/>
          </a:xfrm>
          <a:prstGeom prst="rect">
            <a:avLst/>
          </a:prstGeom>
          <a:noFill/>
          <a:ln cap="flat" cmpd="sng" w="38100">
            <a:solidFill>
              <a:srgbClr val="EABF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63450" y="617925"/>
            <a:ext cx="1968600" cy="461700"/>
          </a:xfrm>
          <a:prstGeom prst="rect">
            <a:avLst/>
          </a:prstGeom>
          <a:noFill/>
          <a:ln cap="flat" cmpd="sng" w="38100">
            <a:solidFill>
              <a:srgbClr val="EABF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Approach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844088" y="617925"/>
            <a:ext cx="2011800" cy="461700"/>
          </a:xfrm>
          <a:prstGeom prst="rect">
            <a:avLst/>
          </a:prstGeom>
          <a:noFill/>
          <a:ln cap="flat" cmpd="sng" w="38100">
            <a:solidFill>
              <a:srgbClr val="EABF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82775" y="617934"/>
            <a:ext cx="2011800" cy="461700"/>
          </a:xfrm>
          <a:prstGeom prst="rect">
            <a:avLst/>
          </a:prstGeom>
          <a:noFill/>
          <a:ln cap="flat" cmpd="sng" w="38100">
            <a:solidFill>
              <a:srgbClr val="EABF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Key Findings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179688" y="12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143825"/>
              </a:tblGrid>
              <a:tr h="131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recommendation system based on previous purchases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 rating star solely based on the reviews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 reviews into categories other than the true categorical variable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p14"/>
          <p:cNvGraphicFramePr/>
          <p:nvPr/>
        </p:nvGraphicFramePr>
        <p:xfrm>
          <a:off x="2468838" y="12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1968600"/>
              </a:tblGrid>
              <a:tr h="13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Alternating Least Squares (ALS) to build recommendation system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Transformers bert-base-multilingual-uncased-sentiment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 and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Minhash</a:t>
                      </a:r>
                      <a:r>
                        <a:rPr lang="en"/>
                        <a:t> LSH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14"/>
          <p:cNvGraphicFramePr/>
          <p:nvPr/>
        </p:nvGraphicFramePr>
        <p:xfrm>
          <a:off x="4582775" y="12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011800"/>
              </a:tblGrid>
              <a:tr h="129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ALS recommender predicts rating well with low RMSE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transformers predict rating well </a:t>
                      </a:r>
                      <a:r>
                        <a:rPr lang="en"/>
                        <a:t>especially</a:t>
                      </a:r>
                      <a:r>
                        <a:rPr lang="en"/>
                        <a:t> for 5 star rating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However, our k-means doesn’t </a:t>
                      </a:r>
                      <a:r>
                        <a:rPr lang="en"/>
                        <a:t>cluster</a:t>
                      </a:r>
                      <a:r>
                        <a:rPr lang="en"/>
                        <a:t> well due to poor </a:t>
                      </a:r>
                      <a:r>
                        <a:rPr lang="en"/>
                        <a:t>capability</a:t>
                      </a:r>
                      <a:r>
                        <a:rPr lang="en"/>
                        <a:t> of word2vec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6886638" y="1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1926725"/>
              </a:tblGrid>
              <a:tr h="1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There are over 10 million customers, we can’t build recommender for each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limited GPU resources are unable to run all reviews of size over 30 million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Word2vec is inability of </a:t>
                      </a:r>
                      <a:r>
                        <a:rPr lang="en"/>
                        <a:t>transformer</a:t>
                      </a:r>
                      <a:r>
                        <a:rPr lang="en"/>
                        <a:t> reviews into </a:t>
                      </a:r>
                      <a:r>
                        <a:rPr lang="en"/>
                        <a:t>vectors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254575" y="18600"/>
            <a:ext cx="87315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K-means: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Cluster product titles into product category</a:t>
            </a:r>
            <a:endParaRPr b="1" sz="3200"/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410575" y="111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7145725"/>
              </a:tblGrid>
              <a:tr h="44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0000"/>
                          </a:solidFill>
                        </a:rPr>
                        <a:t>Tokenize title column</a:t>
                      </a:r>
                      <a:endParaRPr b="1" sz="2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0000"/>
                          </a:solidFill>
                        </a:rPr>
                        <a:t>Learn a mapping from words to Vectors</a:t>
                      </a:r>
                      <a:endParaRPr b="1" sz="2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0000"/>
                          </a:solidFill>
                        </a:rPr>
                        <a:t>Trains a k-means model</a:t>
                      </a:r>
                      <a:endParaRPr b="1" sz="2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0000"/>
                          </a:solidFill>
                        </a:rPr>
                        <a:t>Get the clustering prediction</a:t>
                      </a:r>
                      <a:endParaRPr b="1" sz="2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32"/>
          <p:cNvGraphicFramePr/>
          <p:nvPr/>
        </p:nvGraphicFramePr>
        <p:xfrm>
          <a:off x="254575" y="32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1808600"/>
                <a:gridCol w="1867400"/>
                <a:gridCol w="1504900"/>
                <a:gridCol w="1726975"/>
                <a:gridCol w="1726975"/>
              </a:tblGrid>
              <a:tr h="59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product_title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product_category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words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 features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prediction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DC Sports Muffler...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Automotive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[dc, sports, muff...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[0.32148125022649...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Thrush 17713 Turb...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Automotive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[thrush, 17713, t...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[0.18454607890453...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658750" y="1012775"/>
            <a:ext cx="34854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K-means: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Within Set Sum of Squared Errors =</a:t>
            </a:r>
            <a:r>
              <a:rPr b="1" lang="en" sz="2720"/>
              <a:t> </a:t>
            </a:r>
            <a:r>
              <a:rPr b="1" lang="en" sz="2720">
                <a:solidFill>
                  <a:srgbClr val="FF0000"/>
                </a:solidFill>
              </a:rPr>
              <a:t>4398708.45345352</a:t>
            </a:r>
            <a:endParaRPr b="1" sz="2720">
              <a:solidFill>
                <a:srgbClr val="FF0000"/>
              </a:solidFill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304050" y="111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1784900"/>
                <a:gridCol w="1784900"/>
                <a:gridCol w="1784900"/>
              </a:tblGrid>
              <a:tr h="35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product_category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prediction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count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Baby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521556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Sports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1501059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Books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1178054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Camera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1049634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Music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1544974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Personal_Care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22766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Beauty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2316860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Electronics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2316860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Apparel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2859932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Automotive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11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1782192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Furniture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386240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Grocery</a:t>
                      </a:r>
                      <a:endParaRPr b="1" sz="11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846514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Locality-Sensitive Hashing (LSH) (in progress)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Useful for large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</a:t>
            </a:r>
            <a:r>
              <a:rPr i="1"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chemeClr val="dk1"/>
                </a:solidFill>
              </a:rPr>
              <a:t>most similar items by product title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Jaccard similarity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similarity = similar products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5100" y="42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 Steps</a:t>
            </a:r>
            <a:endParaRPr/>
          </a:p>
        </p:txBody>
      </p:sp>
      <p:grpSp>
        <p:nvGrpSpPr>
          <p:cNvPr id="265" name="Google Shape;265;p35"/>
          <p:cNvGrpSpPr/>
          <p:nvPr/>
        </p:nvGrpSpPr>
        <p:grpSpPr>
          <a:xfrm>
            <a:off x="339088" y="1305809"/>
            <a:ext cx="8465812" cy="2531887"/>
            <a:chOff x="339088" y="1305809"/>
            <a:chExt cx="8465812" cy="2531887"/>
          </a:xfrm>
        </p:grpSpPr>
        <p:sp>
          <p:nvSpPr>
            <p:cNvPr id="266" name="Google Shape;266;p35"/>
            <p:cNvSpPr/>
            <p:nvPr/>
          </p:nvSpPr>
          <p:spPr>
            <a:xfrm rot="-711236">
              <a:off x="5462300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 rot="711236">
              <a:off x="4177562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35"/>
            <p:cNvGrpSpPr/>
            <p:nvPr/>
          </p:nvGrpSpPr>
          <p:grpSpPr>
            <a:xfrm>
              <a:off x="4582725" y="2606981"/>
              <a:ext cx="1712700" cy="1230715"/>
              <a:chOff x="5796625" y="2541798"/>
              <a:chExt cx="1712700" cy="1230715"/>
            </a:xfrm>
          </p:grpSpPr>
          <p:sp>
            <p:nvSpPr>
              <p:cNvPr id="269" name="Google Shape;269;p35"/>
              <p:cNvSpPr/>
              <p:nvPr/>
            </p:nvSpPr>
            <p:spPr>
              <a:xfrm rot="-1789476">
                <a:off x="6572742" y="2571072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5796625" y="3069013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5"/>
              <p:cNvSpPr txBox="1"/>
              <p:nvPr/>
            </p:nvSpPr>
            <p:spPr>
              <a:xfrm>
                <a:off x="5840875" y="3106213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Hashing to create term frequency</a:t>
                </a:r>
                <a:endParaRPr sz="1300">
                  <a:solidFill>
                    <a:schemeClr val="lt1"/>
                  </a:solidFill>
                </a:endParaRPr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6607975" y="3004364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" name="Google Shape;273;p35"/>
            <p:cNvSpPr/>
            <p:nvPr/>
          </p:nvSpPr>
          <p:spPr>
            <a:xfrm rot="-711236">
              <a:off x="2896488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35"/>
            <p:cNvGrpSpPr/>
            <p:nvPr/>
          </p:nvGrpSpPr>
          <p:grpSpPr>
            <a:xfrm>
              <a:off x="3329650" y="1305809"/>
              <a:ext cx="1712700" cy="1246754"/>
              <a:chOff x="4409300" y="1219942"/>
              <a:chExt cx="1712700" cy="1246754"/>
            </a:xfrm>
          </p:grpSpPr>
          <p:sp>
            <p:nvSpPr>
              <p:cNvPr id="275" name="Google Shape;275;p35"/>
              <p:cNvSpPr/>
              <p:nvPr/>
            </p:nvSpPr>
            <p:spPr>
              <a:xfrm rot="-1789476">
                <a:off x="5185416" y="2276970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4409300" y="1219942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 rot="10800000">
                <a:off x="5220625" y="1919036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5"/>
              <p:cNvSpPr txBox="1"/>
              <p:nvPr/>
            </p:nvSpPr>
            <p:spPr>
              <a:xfrm>
                <a:off x="4453550" y="1265930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Ngrams (2)</a:t>
                </a:r>
                <a:endParaRPr sz="13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79" name="Google Shape;279;p35"/>
            <p:cNvSpPr/>
            <p:nvPr/>
          </p:nvSpPr>
          <p:spPr>
            <a:xfrm flipH="1" rot="711236">
              <a:off x="1604808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35"/>
            <p:cNvGrpSpPr/>
            <p:nvPr/>
          </p:nvGrpSpPr>
          <p:grpSpPr>
            <a:xfrm>
              <a:off x="2073238" y="2606981"/>
              <a:ext cx="1712700" cy="1230715"/>
              <a:chOff x="3021975" y="2541798"/>
              <a:chExt cx="1712700" cy="1230715"/>
            </a:xfrm>
          </p:grpSpPr>
          <p:sp>
            <p:nvSpPr>
              <p:cNvPr id="281" name="Google Shape;281;p35"/>
              <p:cNvSpPr/>
              <p:nvPr/>
            </p:nvSpPr>
            <p:spPr>
              <a:xfrm rot="-1789476">
                <a:off x="3798091" y="2571072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021975" y="3069013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5"/>
              <p:cNvSpPr txBox="1"/>
              <p:nvPr/>
            </p:nvSpPr>
            <p:spPr>
              <a:xfrm>
                <a:off x="3066225" y="3106213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Remove stop words</a:t>
                </a:r>
                <a:endParaRPr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3833325" y="3004364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35"/>
            <p:cNvSpPr/>
            <p:nvPr/>
          </p:nvSpPr>
          <p:spPr>
            <a:xfrm rot="-711236">
              <a:off x="330683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35"/>
            <p:cNvGrpSpPr/>
            <p:nvPr/>
          </p:nvGrpSpPr>
          <p:grpSpPr>
            <a:xfrm>
              <a:off x="786425" y="1305809"/>
              <a:ext cx="1712700" cy="1246754"/>
              <a:chOff x="1637475" y="1219942"/>
              <a:chExt cx="1712700" cy="1246754"/>
            </a:xfrm>
          </p:grpSpPr>
          <p:sp>
            <p:nvSpPr>
              <p:cNvPr id="287" name="Google Shape;287;p35"/>
              <p:cNvSpPr/>
              <p:nvPr/>
            </p:nvSpPr>
            <p:spPr>
              <a:xfrm>
                <a:off x="1637475" y="1219942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 rot="10800000">
                <a:off x="2448800" y="1919036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5"/>
              <p:cNvSpPr txBox="1"/>
              <p:nvPr/>
            </p:nvSpPr>
            <p:spPr>
              <a:xfrm>
                <a:off x="1681725" y="1257142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Tokenize product title</a:t>
                </a:r>
                <a:endParaRPr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 rot="-1789476">
                <a:off x="2410765" y="2276970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35"/>
            <p:cNvSpPr/>
            <p:nvPr/>
          </p:nvSpPr>
          <p:spPr>
            <a:xfrm flipH="1" rot="711236">
              <a:off x="6690387" y="2550938"/>
              <a:ext cx="1350909" cy="57662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35"/>
            <p:cNvGrpSpPr/>
            <p:nvPr/>
          </p:nvGrpSpPr>
          <p:grpSpPr>
            <a:xfrm>
              <a:off x="5872875" y="1305809"/>
              <a:ext cx="1712700" cy="1246754"/>
              <a:chOff x="4409300" y="1219942"/>
              <a:chExt cx="1712700" cy="1246754"/>
            </a:xfrm>
          </p:grpSpPr>
          <p:sp>
            <p:nvSpPr>
              <p:cNvPr id="293" name="Google Shape;293;p35"/>
              <p:cNvSpPr/>
              <p:nvPr/>
            </p:nvSpPr>
            <p:spPr>
              <a:xfrm rot="-1789476">
                <a:off x="5185416" y="2276970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4409300" y="1219942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 rot="10800000">
                <a:off x="5220625" y="1919036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5"/>
              <p:cNvSpPr txBox="1"/>
              <p:nvPr/>
            </p:nvSpPr>
            <p:spPr>
              <a:xfrm>
                <a:off x="4453550" y="1257142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minhashing to generate LSH</a:t>
                </a:r>
                <a:endParaRPr sz="13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97" name="Google Shape;297;p35"/>
            <p:cNvGrpSpPr/>
            <p:nvPr/>
          </p:nvGrpSpPr>
          <p:grpSpPr>
            <a:xfrm>
              <a:off x="7092200" y="2606981"/>
              <a:ext cx="1712700" cy="1230715"/>
              <a:chOff x="5796625" y="2541798"/>
              <a:chExt cx="1712700" cy="1230715"/>
            </a:xfrm>
          </p:grpSpPr>
          <p:sp>
            <p:nvSpPr>
              <p:cNvPr id="298" name="Google Shape;298;p35"/>
              <p:cNvSpPr/>
              <p:nvPr/>
            </p:nvSpPr>
            <p:spPr>
              <a:xfrm rot="-1789476">
                <a:off x="6572742" y="2571072"/>
                <a:ext cx="160451" cy="16045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5796625" y="3069013"/>
                <a:ext cx="1712700" cy="703500"/>
              </a:xfrm>
              <a:prstGeom prst="roundRect">
                <a:avLst>
                  <a:gd fmla="val 4485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5"/>
              <p:cNvSpPr txBox="1"/>
              <p:nvPr/>
            </p:nvSpPr>
            <p:spPr>
              <a:xfrm>
                <a:off x="5840875" y="3106213"/>
                <a:ext cx="1624200" cy="6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 Jaccard similarity</a:t>
                </a:r>
                <a:endParaRPr sz="1300">
                  <a:solidFill>
                    <a:schemeClr val="lt1"/>
                  </a:solidFill>
                </a:endParaRPr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6607975" y="3004364"/>
                <a:ext cx="90000" cy="675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479700" y="399775"/>
            <a:ext cx="2602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Next Steps</a:t>
            </a:r>
            <a:endParaRPr b="1" sz="3200"/>
          </a:p>
        </p:txBody>
      </p:sp>
      <p:sp>
        <p:nvSpPr>
          <p:cNvPr id="307" name="Google Shape;307;p36"/>
          <p:cNvSpPr txBox="1"/>
          <p:nvPr/>
        </p:nvSpPr>
        <p:spPr>
          <a:xfrm>
            <a:off x="476700" y="1384900"/>
            <a:ext cx="8190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Scale up our 20 customer recommender </a:t>
            </a:r>
            <a:r>
              <a:rPr lang="en" sz="2400"/>
              <a:t>system</a:t>
            </a:r>
            <a:r>
              <a:rPr lang="en" sz="2400"/>
              <a:t> to 100 or 200 customers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Fine-tune our </a:t>
            </a:r>
            <a:r>
              <a:rPr lang="en" sz="2400"/>
              <a:t>transformers</a:t>
            </a:r>
            <a:r>
              <a:rPr lang="en" sz="2400"/>
              <a:t> on subset with true rating star and test on held-out dataset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bert </a:t>
            </a:r>
            <a:r>
              <a:rPr lang="en" sz="2400"/>
              <a:t>model</a:t>
            </a:r>
            <a:r>
              <a:rPr lang="en" sz="2400"/>
              <a:t> to embed the review </a:t>
            </a:r>
            <a:r>
              <a:rPr lang="en" sz="2400"/>
              <a:t>instead</a:t>
            </a:r>
            <a:r>
              <a:rPr lang="en" sz="2400"/>
              <a:t> of word2vec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Grid search the best hyperparameter for K-means of clustering into 12 product categories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Data Description</a:t>
            </a:r>
            <a:endParaRPr sz="372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730575"/>
            <a:ext cx="87672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The original data collection contains </a:t>
            </a:r>
            <a:r>
              <a:rPr b="1" lang="en" sz="2436">
                <a:solidFill>
                  <a:srgbClr val="FF0000"/>
                </a:solidFill>
              </a:rPr>
              <a:t>37</a:t>
            </a:r>
            <a:r>
              <a:rPr lang="en" sz="2318">
                <a:solidFill>
                  <a:schemeClr val="dk1"/>
                </a:solidFill>
              </a:rPr>
              <a:t> dataset for each product category of size </a:t>
            </a:r>
            <a:r>
              <a:rPr b="1" lang="en" sz="2618">
                <a:solidFill>
                  <a:srgbClr val="FF0000"/>
                </a:solidFill>
              </a:rPr>
              <a:t>54.41 GB</a:t>
            </a:r>
            <a:r>
              <a:rPr b="1" lang="en" sz="2318">
                <a:solidFill>
                  <a:schemeClr val="dk1"/>
                </a:solidFill>
              </a:rPr>
              <a:t>.</a:t>
            </a:r>
            <a:endParaRPr b="1"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8">
                <a:solidFill>
                  <a:schemeClr val="dk1"/>
                </a:solidFill>
              </a:rPr>
              <a:t>We chose </a:t>
            </a:r>
            <a:r>
              <a:rPr b="1" lang="en" sz="2618">
                <a:solidFill>
                  <a:srgbClr val="FF0000"/>
                </a:solidFill>
              </a:rPr>
              <a:t>12</a:t>
            </a:r>
            <a:r>
              <a:rPr lang="en" sz="2318">
                <a:solidFill>
                  <a:schemeClr val="dk1"/>
                </a:solidFill>
              </a:rPr>
              <a:t> product category dataset for our analysis of size </a:t>
            </a:r>
            <a:r>
              <a:rPr b="1" lang="en" sz="3324">
                <a:solidFill>
                  <a:srgbClr val="FF0000"/>
                </a:solidFill>
              </a:rPr>
              <a:t>21.78 GB</a:t>
            </a:r>
            <a:r>
              <a:rPr lang="en" sz="2318">
                <a:solidFill>
                  <a:schemeClr val="dk1"/>
                </a:solidFill>
              </a:rPr>
              <a:t>.</a:t>
            </a:r>
            <a:endParaRPr sz="23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417300" y="21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103750"/>
                <a:gridCol w="2103750"/>
                <a:gridCol w="2103750"/>
                <a:gridCol w="2103750"/>
              </a:tblGrid>
              <a:tr h="8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Sports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(4,849,945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Baby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(1,752,598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Apparel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(5,902,724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Grocery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(2,400,612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Electronics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(3,093,705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Automotive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(3,514,816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Books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(3,102,417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Music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(4,749,744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Furniture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(792,035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Personal Care  Appliances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(85,976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Camera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(1,801,821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Beauty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(5,113,668 rows)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6511550" y="1148350"/>
            <a:ext cx="1208100" cy="477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8761D"/>
                </a:solidFill>
              </a:rPr>
              <a:t>Big Data</a:t>
            </a:r>
            <a:endParaRPr b="1" sz="19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Data Features</a:t>
            </a:r>
            <a:endParaRPr sz="372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56100" y="779350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Each product category dataset has 15 same columns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52450" y="13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{49A0543F-00BB-44B9-B0D4-BFD42A9464D2}</a:tableStyleId>
              </a:tblPr>
              <a:tblGrid>
                <a:gridCol w="2259775"/>
                <a:gridCol w="2259775"/>
                <a:gridCol w="2259775"/>
                <a:gridCol w="2259775"/>
              </a:tblGrid>
              <a:tr h="87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customer_id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review_id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product_id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product_parent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product_title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product_category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star_rating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helpful_votes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total_votes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vine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verified_purchase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review_headline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review_body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review_date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marketplace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Example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25" y="1017725"/>
            <a:ext cx="77975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16625" y="1074925"/>
            <a:ext cx="9246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701225" y="1074925"/>
            <a:ext cx="19167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16625" y="4095950"/>
            <a:ext cx="21036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520175" y="1520575"/>
            <a:ext cx="11493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16625" y="1705675"/>
            <a:ext cx="7420500" cy="119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015900" y="1297750"/>
            <a:ext cx="12954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9500" y="169650"/>
            <a:ext cx="87939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Platform and Softwares (</a:t>
            </a:r>
            <a:r>
              <a:rPr b="1" lang="en" sz="3520">
                <a:solidFill>
                  <a:srgbClr val="6AA84F"/>
                </a:solidFill>
              </a:rPr>
              <a:t>Cloud</a:t>
            </a:r>
            <a:r>
              <a:rPr b="1" lang="en" sz="3520">
                <a:solidFill>
                  <a:srgbClr val="6AA84F"/>
                </a:solidFill>
              </a:rPr>
              <a:t> Computing</a:t>
            </a:r>
            <a:r>
              <a:rPr lang="en" sz="3320"/>
              <a:t>)</a:t>
            </a:r>
            <a:endParaRPr sz="3320"/>
          </a:p>
        </p:txBody>
      </p:sp>
      <p:sp>
        <p:nvSpPr>
          <p:cNvPr id="107" name="Google Shape;107;p18"/>
          <p:cNvSpPr txBox="1"/>
          <p:nvPr/>
        </p:nvSpPr>
        <p:spPr>
          <a:xfrm>
            <a:off x="326825" y="1222250"/>
            <a:ext cx="3959100" cy="477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Google Cloud: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https://cloud.google.com/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800" y="2126701"/>
            <a:ext cx="3910151" cy="17046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25" y="2251950"/>
            <a:ext cx="4552400" cy="116985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/>
        </p:nvSpPr>
        <p:spPr>
          <a:xfrm>
            <a:off x="5045800" y="1066050"/>
            <a:ext cx="3997500" cy="677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Google Colaboratory: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49825" y="4062225"/>
            <a:ext cx="4473000" cy="76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Py</a:t>
            </a:r>
            <a:r>
              <a:rPr b="1" lang="en" sz="1900"/>
              <a:t>Spark, Spark DataFrame, Spark SQL, Spark MLlib</a:t>
            </a:r>
            <a:endParaRPr b="1" sz="1900"/>
          </a:p>
        </p:txBody>
      </p:sp>
      <p:sp>
        <p:nvSpPr>
          <p:cNvPr id="112" name="Google Shape;112;p18"/>
          <p:cNvSpPr txBox="1"/>
          <p:nvPr/>
        </p:nvSpPr>
        <p:spPr>
          <a:xfrm>
            <a:off x="5045800" y="4062225"/>
            <a:ext cx="3997500" cy="738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transformers, sklearn, pandas, numpy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78450" y="3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Simple EDA on these 12 dataset</a:t>
            </a:r>
            <a:endParaRPr sz="292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" y="1030500"/>
            <a:ext cx="4338775" cy="40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9075"/>
            <a:ext cx="4441276" cy="339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97225" y="609075"/>
            <a:ext cx="3180300" cy="431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Review Count by each Product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46800" y="601425"/>
            <a:ext cx="4297200" cy="446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Review Count by each top 20 Customer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3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Simple EDA on these 12 dataset</a:t>
            </a:r>
            <a:endParaRPr sz="292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25" y="1256225"/>
            <a:ext cx="3614175" cy="382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94" y="1256225"/>
            <a:ext cx="4462906" cy="36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89263" y="740550"/>
            <a:ext cx="3544500" cy="446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Average Rating by each Product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28250" y="740550"/>
            <a:ext cx="4462800" cy="446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Average</a:t>
            </a:r>
            <a:r>
              <a:rPr b="1" lang="en" sz="1700">
                <a:solidFill>
                  <a:srgbClr val="FF0000"/>
                </a:solidFill>
              </a:rPr>
              <a:t> Rating by each top 20 Customer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EDA (cont.)</a:t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1596512" y="1215850"/>
            <a:ext cx="5950963" cy="2711792"/>
            <a:chOff x="1592874" y="1900725"/>
            <a:chExt cx="5950963" cy="2711792"/>
          </a:xfrm>
        </p:grpSpPr>
        <p:grpSp>
          <p:nvGrpSpPr>
            <p:cNvPr id="137" name="Google Shape;137;p21"/>
            <p:cNvGrpSpPr/>
            <p:nvPr/>
          </p:nvGrpSpPr>
          <p:grpSpPr>
            <a:xfrm>
              <a:off x="1600162" y="2800360"/>
              <a:ext cx="5943676" cy="915163"/>
              <a:chOff x="1593000" y="2322040"/>
              <a:chExt cx="5957975" cy="644028"/>
            </a:xfrm>
          </p:grpSpPr>
          <p:sp>
            <p:nvSpPr>
              <p:cNvPr id="138" name="Google Shape;138;p2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 rot="-5400000">
                <a:off x="3481752" y="1934143"/>
                <a:ext cx="643356" cy="1419149"/>
              </a:xfrm>
              <a:prstGeom prst="flowChartOffpageConnector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2342639" y="2399954"/>
                <a:ext cx="21705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Confirm trusted reviews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" name="Google Shape;142;p2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44" name="Google Shape;144;p21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Rate the trust of the review by separating Vine from non-Vine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Should see similar averages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5" name="Google Shape;145;p21"/>
            <p:cNvGrpSpPr/>
            <p:nvPr/>
          </p:nvGrpSpPr>
          <p:grpSpPr>
            <a:xfrm>
              <a:off x="1600162" y="1900725"/>
              <a:ext cx="5943676" cy="914394"/>
              <a:chOff x="1593000" y="2322568"/>
              <a:chExt cx="5957975" cy="646443"/>
            </a:xfrm>
          </p:grpSpPr>
          <p:sp>
            <p:nvSpPr>
              <p:cNvPr id="146" name="Google Shape;146;p2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 rot="-5400000">
                <a:off x="3432799" y="1937759"/>
                <a:ext cx="643356" cy="1419149"/>
              </a:xfrm>
              <a:prstGeom prst="flowChartOffpageConnector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Amazon Vine</a:t>
                </a:r>
                <a:endParaRPr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users who write trusted reviews</a:t>
                </a:r>
                <a:endParaRPr sz="10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oogle Shape;153;p21"/>
            <p:cNvGrpSpPr/>
            <p:nvPr/>
          </p:nvGrpSpPr>
          <p:grpSpPr>
            <a:xfrm>
              <a:off x="1592874" y="3698103"/>
              <a:ext cx="5943676" cy="914414"/>
              <a:chOff x="1593000" y="2322568"/>
              <a:chExt cx="5957975" cy="64350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Vine vs non-Vine</a:t>
                </a:r>
                <a:endParaRPr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Average Vine rating = 4.29</a:t>
                </a: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Roboto"/>
                  <a:buChar char="●"/>
                </a:pPr>
                <a:r>
                  <a:rPr lang="en" sz="1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Average non-Vine rating = 4.18</a:t>
                </a:r>
                <a:endParaRPr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