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D454EA-471B-426E-8193-E250C4FEA156}">
  <a:tblStyle styleId="{1FD454EA-471B-426E-8193-E250C4FEA15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b49f26df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b49f26df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5f9e1c1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5f9e1c1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b49f26df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b49f26df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5f9e1c1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5f9e1c1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f9e1c15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5f9e1c15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49f26d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49f26d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b49f26df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b49f26df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b49f26d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b49f26d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b49f26df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b49f26df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b49f26df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b49f26df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5f9e1c1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5f9e1c1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b49f26df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b49f26df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b49f26df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b49f26df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ars.com/research/nissan-rogue-2021/#vehicle-reviews" TargetMode="External"/><Relationship Id="rId4" Type="http://schemas.openxmlformats.org/officeDocument/2006/relationships/hyperlink" Target="https://www.cars.com/research/chevrolet-equinox-2021/#vehicle-reviews" TargetMode="External"/><Relationship Id="rId5" Type="http://schemas.openxmlformats.org/officeDocument/2006/relationships/hyperlink" Target="https://www.cars.com/research/ford-escape-2021/#vehicle-reviews" TargetMode="External"/><Relationship Id="rId6" Type="http://schemas.openxmlformats.org/officeDocument/2006/relationships/hyperlink" Target="https://www.cars.com/research/ford-bronco_sport-2021/#vehicle-reviews" TargetMode="External"/><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Nissan Car reviews with Transformers (NLP)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Li Yuan, Dong Chen, Fan Bu</a:t>
            </a:r>
            <a:endParaRPr/>
          </a:p>
          <a:p>
            <a:pPr indent="0" lvl="0" marL="0" rtl="0" algn="ctr">
              <a:spcBef>
                <a:spcPts val="0"/>
              </a:spcBef>
              <a:spcAft>
                <a:spcPts val="0"/>
              </a:spcAft>
              <a:buNone/>
            </a:pPr>
            <a:r>
              <a:rPr lang="en"/>
              <a:t>-Advised by Jesse Smith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75250" y="391850"/>
            <a:ext cx="85935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720"/>
              <a:t>Improved results</a:t>
            </a:r>
            <a:endParaRPr b="1" sz="3133">
              <a:solidFill>
                <a:srgbClr val="FF0000"/>
              </a:solidFill>
            </a:endParaRPr>
          </a:p>
        </p:txBody>
      </p:sp>
      <p:pic>
        <p:nvPicPr>
          <p:cNvPr id="127" name="Google Shape;127;p22"/>
          <p:cNvPicPr preferRelativeResize="0"/>
          <p:nvPr/>
        </p:nvPicPr>
        <p:blipFill>
          <a:blip r:embed="rId3">
            <a:alphaModFix/>
          </a:blip>
          <a:stretch>
            <a:fillRect/>
          </a:stretch>
        </p:blipFill>
        <p:spPr>
          <a:xfrm>
            <a:off x="205525" y="976825"/>
            <a:ext cx="8494024" cy="369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of each attributes</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2904775" y="1080275"/>
            <a:ext cx="6033325" cy="3986999"/>
          </a:xfrm>
          <a:prstGeom prst="rect">
            <a:avLst/>
          </a:prstGeom>
          <a:noFill/>
          <a:ln>
            <a:noFill/>
          </a:ln>
        </p:spPr>
      </p:pic>
      <p:pic>
        <p:nvPicPr>
          <p:cNvPr id="135" name="Google Shape;135;p23"/>
          <p:cNvPicPr preferRelativeResize="0"/>
          <p:nvPr/>
        </p:nvPicPr>
        <p:blipFill>
          <a:blip r:embed="rId4">
            <a:alphaModFix/>
          </a:blip>
          <a:stretch>
            <a:fillRect/>
          </a:stretch>
        </p:blipFill>
        <p:spPr>
          <a:xfrm>
            <a:off x="311700" y="1152475"/>
            <a:ext cx="2324275" cy="3002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each model</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1536338" y="1152475"/>
            <a:ext cx="6071324" cy="3866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Critical Analysis and </a:t>
            </a:r>
            <a:r>
              <a:rPr lang="en"/>
              <a:t>Future Work</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0200" lvl="0" marL="457200" rtl="0" algn="l">
              <a:lnSpc>
                <a:spcPct val="100000"/>
              </a:lnSpc>
              <a:spcBef>
                <a:spcPts val="0"/>
              </a:spcBef>
              <a:spcAft>
                <a:spcPts val="0"/>
              </a:spcAft>
              <a:buClr>
                <a:srgbClr val="000000"/>
              </a:buClr>
              <a:buSzPts val="1600"/>
              <a:buAutoNum type="arabicPeriod"/>
            </a:pPr>
            <a:r>
              <a:rPr lang="en" sz="1600">
                <a:solidFill>
                  <a:srgbClr val="000000"/>
                </a:solidFill>
              </a:rPr>
              <a:t>The Rogue's overall rating is slightly below average, especially when it comes to car acceleration and fun to drive. We checked the car configs and Rogue has 180 hp and the others are around 200 hp. We think this is the main reason.</a:t>
            </a:r>
            <a:endParaRPr sz="1600">
              <a:solidFill>
                <a:srgbClr val="000000"/>
              </a:solidFill>
            </a:endParaRPr>
          </a:p>
          <a:p>
            <a:pPr indent="0" lvl="0" marL="457200" rtl="0" algn="l">
              <a:lnSpc>
                <a:spcPct val="100000"/>
              </a:lnSpc>
              <a:spcBef>
                <a:spcPts val="1200"/>
              </a:spcBef>
              <a:spcAft>
                <a:spcPts val="0"/>
              </a:spcAft>
              <a:buNone/>
            </a:pPr>
            <a:r>
              <a:t/>
            </a:r>
            <a:endParaRPr sz="1600">
              <a:solidFill>
                <a:srgbClr val="000000"/>
              </a:solidFill>
            </a:endParaRPr>
          </a:p>
          <a:p>
            <a:pPr indent="-330200" lvl="0" marL="457200" rtl="0" algn="l">
              <a:lnSpc>
                <a:spcPct val="100000"/>
              </a:lnSpc>
              <a:spcBef>
                <a:spcPts val="1200"/>
              </a:spcBef>
              <a:spcAft>
                <a:spcPts val="0"/>
              </a:spcAft>
              <a:buClr>
                <a:srgbClr val="000000"/>
              </a:buClr>
              <a:buSzPts val="1600"/>
              <a:buAutoNum type="arabicPeriod"/>
            </a:pPr>
            <a:r>
              <a:rPr lang="en" sz="1600">
                <a:solidFill>
                  <a:srgbClr val="000000"/>
                </a:solidFill>
              </a:rPr>
              <a:t>We think Rogue can bring more at this price compared with other models, which means better value for money. We think the potential customers of these models are price-sensitive, and Rogue should improve on the premise of maintaining value for money</a:t>
            </a:r>
            <a:endParaRPr sz="1600">
              <a:solidFill>
                <a:srgbClr val="000000"/>
              </a:solidFill>
            </a:endParaRPr>
          </a:p>
          <a:p>
            <a:pPr indent="0" lvl="0" marL="0" rtl="0" algn="l">
              <a:lnSpc>
                <a:spcPct val="100000"/>
              </a:lnSpc>
              <a:spcBef>
                <a:spcPts val="1200"/>
              </a:spcBef>
              <a:spcAft>
                <a:spcPts val="0"/>
              </a:spcAft>
              <a:buNone/>
            </a:pPr>
            <a:r>
              <a:t/>
            </a:r>
            <a:endParaRPr sz="1600">
              <a:solidFill>
                <a:srgbClr val="000000"/>
              </a:solidFill>
            </a:endParaRPr>
          </a:p>
          <a:p>
            <a:pPr indent="-330200" lvl="0" marL="457200" rtl="0" algn="l">
              <a:lnSpc>
                <a:spcPct val="100000"/>
              </a:lnSpc>
              <a:spcBef>
                <a:spcPts val="1200"/>
              </a:spcBef>
              <a:spcAft>
                <a:spcPts val="0"/>
              </a:spcAft>
              <a:buClr>
                <a:srgbClr val="000000"/>
              </a:buClr>
              <a:buSzPts val="1600"/>
              <a:buAutoNum type="arabicPeriod"/>
            </a:pPr>
            <a:r>
              <a:rPr lang="en" sz="1600">
                <a:solidFill>
                  <a:srgbClr val="000000"/>
                </a:solidFill>
              </a:rPr>
              <a:t>Some attributes are overlapped or unclearly defined, we may optimize them later. Since zero-shot model has limitations, we will choose another model, such as GPT-3, to try fine-tuning. This is also our future work.</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 type="body"/>
          </p:nvPr>
        </p:nvSpPr>
        <p:spPr>
          <a:xfrm>
            <a:off x="311700" y="1852425"/>
            <a:ext cx="8520600" cy="1975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1200"/>
              </a:spcAft>
              <a:buNone/>
            </a:pPr>
            <a:r>
              <a:rPr b="1" lang="en" sz="4800">
                <a:solidFill>
                  <a:srgbClr val="000000"/>
                </a:solidFill>
              </a:rPr>
              <a:t>Thank you!</a:t>
            </a:r>
            <a:endParaRPr b="1" sz="4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nvSpPr>
        <p:spPr>
          <a:xfrm>
            <a:off x="311700" y="1172600"/>
            <a:ext cx="8520600" cy="738900"/>
          </a:xfrm>
          <a:prstGeom prst="rect">
            <a:avLst/>
          </a:prstGeom>
          <a:noFill/>
          <a:ln cap="flat" cmpd="sng" w="38100">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Currently Nissan uses a survey to measure opinion/brand preference, brand awareness, and attribute association for automotive brands and models.</a:t>
            </a:r>
            <a:endParaRPr sz="1800"/>
          </a:p>
        </p:txBody>
      </p:sp>
      <p:sp>
        <p:nvSpPr>
          <p:cNvPr id="62" name="Google Shape;62;p14"/>
          <p:cNvSpPr txBox="1"/>
          <p:nvPr/>
        </p:nvSpPr>
        <p:spPr>
          <a:xfrm>
            <a:off x="364225" y="2066375"/>
            <a:ext cx="3073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Goal</a:t>
            </a:r>
            <a:endParaRPr sz="2400"/>
          </a:p>
        </p:txBody>
      </p:sp>
      <p:sp>
        <p:nvSpPr>
          <p:cNvPr id="63" name="Google Shape;63;p14"/>
          <p:cNvSpPr txBox="1"/>
          <p:nvPr/>
        </p:nvSpPr>
        <p:spPr>
          <a:xfrm>
            <a:off x="311700" y="2727200"/>
            <a:ext cx="8021700" cy="738900"/>
          </a:xfrm>
          <a:prstGeom prst="rect">
            <a:avLst/>
          </a:prstGeom>
          <a:noFill/>
          <a:ln cap="flat" cmpd="sng" w="38100">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Find out what attributes are naturally associated with which models, both outside of and including the existing attributes we track</a:t>
            </a:r>
            <a:endParaRPr sz="1800"/>
          </a:p>
        </p:txBody>
      </p:sp>
      <p:sp>
        <p:nvSpPr>
          <p:cNvPr id="64" name="Google Shape;64;p14"/>
          <p:cNvSpPr txBox="1"/>
          <p:nvPr/>
        </p:nvSpPr>
        <p:spPr>
          <a:xfrm>
            <a:off x="417525" y="4121900"/>
            <a:ext cx="79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444150" y="604075"/>
            <a:ext cx="6511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rPr>
              <a:t>Attributes currently being tracked in survey</a:t>
            </a:r>
            <a:endParaRPr sz="2600"/>
          </a:p>
        </p:txBody>
      </p:sp>
      <p:sp>
        <p:nvSpPr>
          <p:cNvPr id="70" name="Google Shape;70;p15"/>
          <p:cNvSpPr txBox="1"/>
          <p:nvPr/>
        </p:nvSpPr>
        <p:spPr>
          <a:xfrm>
            <a:off x="444150" y="1314750"/>
            <a:ext cx="78264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Functional Attributes: Dependable, Lasts long, Value for money, Quality fit and finish, Attractive styling, Safe, Retains resale value, Driver comfort, Fun to drive, Advanced features, Responsive handling, Prestigious, Dealerships, Fuel efficient, Quick acceleration, Environmentally friendly, Affordable</a:t>
            </a:r>
            <a:endParaRPr sz="1600"/>
          </a:p>
          <a:p>
            <a:pPr indent="-317500" lvl="0" marL="457200" rtl="0" algn="l">
              <a:spcBef>
                <a:spcPts val="0"/>
              </a:spcBef>
              <a:spcAft>
                <a:spcPts val="0"/>
              </a:spcAft>
              <a:buSzPts val="1400"/>
              <a:buChar char="●"/>
            </a:pPr>
            <a:r>
              <a:rPr lang="en" sz="1600"/>
              <a:t>Personality Attributes: Trusted, Leader, Responsible, Confident, Innovative, Exciting, Practical, Adventurous, Passionate, Distinctive, Youthful, Aggressive</a:t>
            </a:r>
            <a:r>
              <a:rPr lang="en"/>
              <a:t> </a:t>
            </a:r>
            <a:endParaRPr/>
          </a:p>
        </p:txBody>
      </p:sp>
      <p:sp>
        <p:nvSpPr>
          <p:cNvPr id="71" name="Google Shape;71;p15"/>
          <p:cNvSpPr txBox="1"/>
          <p:nvPr/>
        </p:nvSpPr>
        <p:spPr>
          <a:xfrm>
            <a:off x="701800" y="3251325"/>
            <a:ext cx="198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Model scope</a:t>
            </a:r>
            <a:endParaRPr sz="2400"/>
          </a:p>
        </p:txBody>
      </p:sp>
      <p:sp>
        <p:nvSpPr>
          <p:cNvPr id="72" name="Google Shape;72;p15"/>
          <p:cNvSpPr txBox="1"/>
          <p:nvPr/>
        </p:nvSpPr>
        <p:spPr>
          <a:xfrm>
            <a:off x="444150" y="3864275"/>
            <a:ext cx="7568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Nissan Rogue, Chevy Equinox, Ford Escape, Ford Bronco Sport, Honda CR-V, Hyundai Tucson, Kia Sportage, Mazda CX-5, Subaru Forester, Toyota RAV4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775" y="107450"/>
            <a:ext cx="8520600" cy="9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t>First</a:t>
            </a:r>
            <a:r>
              <a:rPr lang="en" sz="2720"/>
              <a:t> Stage: Web Scrape car reviews online and merge them</a:t>
            </a:r>
            <a:endParaRPr sz="2720"/>
          </a:p>
        </p:txBody>
      </p:sp>
      <p:graphicFrame>
        <p:nvGraphicFramePr>
          <p:cNvPr id="78" name="Google Shape;78;p16"/>
          <p:cNvGraphicFramePr/>
          <p:nvPr/>
        </p:nvGraphicFramePr>
        <p:xfrm>
          <a:off x="90225" y="1182900"/>
          <a:ext cx="3000000" cy="3000000"/>
        </p:xfrm>
        <a:graphic>
          <a:graphicData uri="http://schemas.openxmlformats.org/drawingml/2006/table">
            <a:tbl>
              <a:tblPr>
                <a:noFill/>
                <a:tableStyleId>{1FD454EA-471B-426E-8193-E250C4FEA156}</a:tableStyleId>
              </a:tblPr>
              <a:tblGrid>
                <a:gridCol w="682525"/>
                <a:gridCol w="1100825"/>
                <a:gridCol w="733875"/>
                <a:gridCol w="2179650"/>
              </a:tblGrid>
              <a:tr h="497025">
                <a:tc>
                  <a:txBody>
                    <a:bodyPr/>
                    <a:lstStyle/>
                    <a:p>
                      <a:pPr indent="0" lvl="0" marL="0" rtl="0" algn="l">
                        <a:lnSpc>
                          <a:spcPct val="115000"/>
                        </a:lnSpc>
                        <a:spcBef>
                          <a:spcPts val="0"/>
                        </a:spcBef>
                        <a:spcAft>
                          <a:spcPts val="0"/>
                        </a:spcAft>
                        <a:buNone/>
                      </a:pPr>
                      <a:r>
                        <a:rPr b="1" lang="en" sz="1100">
                          <a:solidFill>
                            <a:srgbClr val="FFFFFF"/>
                          </a:solidFill>
                        </a:rPr>
                        <a:t>Model</a:t>
                      </a:r>
                      <a:endParaRPr b="1" sz="11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100">
                          <a:solidFill>
                            <a:srgbClr val="FFFFFF"/>
                          </a:solidFill>
                        </a:rPr>
                        <a:t>Source Type</a:t>
                      </a:r>
                      <a:endParaRPr b="1" sz="11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100">
                          <a:solidFill>
                            <a:srgbClr val="FFFFFF"/>
                          </a:solidFill>
                        </a:rPr>
                        <a:t>Sources</a:t>
                      </a:r>
                      <a:endParaRPr b="1" sz="11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en" sz="1100">
                          <a:solidFill>
                            <a:srgbClr val="FFFFFF"/>
                          </a:solidFill>
                        </a:rPr>
                        <a:t>Link</a:t>
                      </a:r>
                      <a:endParaRPr b="1" sz="1100">
                        <a:solidFill>
                          <a:srgbClr val="FFFF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00000"/>
                    </a:solidFill>
                  </a:tcPr>
                </a:tc>
              </a:tr>
              <a:tr h="674550">
                <a:tc>
                  <a:txBody>
                    <a:bodyPr/>
                    <a:lstStyle/>
                    <a:p>
                      <a:pPr indent="0" lvl="0" marL="0" rtl="0" algn="l">
                        <a:lnSpc>
                          <a:spcPct val="115000"/>
                        </a:lnSpc>
                        <a:spcBef>
                          <a:spcPts val="0"/>
                        </a:spcBef>
                        <a:spcAft>
                          <a:spcPts val="0"/>
                        </a:spcAft>
                        <a:buNone/>
                      </a:pPr>
                      <a:r>
                        <a:rPr lang="en" sz="900"/>
                        <a:t>Rogue</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Owner &amp; expert reviews</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Cars.com</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u="sng">
                          <a:solidFill>
                            <a:srgbClr val="0000FF"/>
                          </a:solidFill>
                          <a:hlinkClick r:id="rId3">
                            <a:extLst>
                              <a:ext uri="{A12FA001-AC4F-418D-AE19-62706E023703}">
                                <ahyp:hlinkClr val="tx"/>
                              </a:ext>
                            </a:extLst>
                          </a:hlinkClick>
                        </a:rPr>
                        <a:t>2021 Nissan Rogue Specs, Price, MPG &amp; Reviews | Cars.com</a:t>
                      </a:r>
                      <a:endParaRPr sz="900" u="sng">
                        <a:solidFill>
                          <a:srgbClr val="0000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74550">
                <a:tc>
                  <a:txBody>
                    <a:bodyPr/>
                    <a:lstStyle/>
                    <a:p>
                      <a:pPr indent="0" lvl="0" marL="0" rtl="0" algn="l">
                        <a:lnSpc>
                          <a:spcPct val="115000"/>
                        </a:lnSpc>
                        <a:spcBef>
                          <a:spcPts val="0"/>
                        </a:spcBef>
                        <a:spcAft>
                          <a:spcPts val="0"/>
                        </a:spcAft>
                        <a:buNone/>
                      </a:pPr>
                      <a:r>
                        <a:rPr lang="en" sz="900"/>
                        <a:t>Equinox</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Owner &amp; expert reviews</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Cars.com</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u="sng">
                          <a:solidFill>
                            <a:srgbClr val="0000FF"/>
                          </a:solidFill>
                          <a:hlinkClick r:id="rId4">
                            <a:extLst>
                              <a:ext uri="{A12FA001-AC4F-418D-AE19-62706E023703}">
                                <ahyp:hlinkClr val="tx"/>
                              </a:ext>
                            </a:extLst>
                          </a:hlinkClick>
                        </a:rPr>
                        <a:t>2021 Chevrolet Equinox Specs, Price, MPG &amp; Reviews | Cars.com</a:t>
                      </a:r>
                      <a:endParaRPr sz="900" u="sng">
                        <a:solidFill>
                          <a:srgbClr val="0000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74550">
                <a:tc>
                  <a:txBody>
                    <a:bodyPr/>
                    <a:lstStyle/>
                    <a:p>
                      <a:pPr indent="0" lvl="0" marL="0" rtl="0" algn="l">
                        <a:lnSpc>
                          <a:spcPct val="115000"/>
                        </a:lnSpc>
                        <a:spcBef>
                          <a:spcPts val="0"/>
                        </a:spcBef>
                        <a:spcAft>
                          <a:spcPts val="0"/>
                        </a:spcAft>
                        <a:buNone/>
                      </a:pPr>
                      <a:r>
                        <a:rPr lang="en" sz="900"/>
                        <a:t>Escape</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Owner &amp; expert reviews</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Cars.com</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u="sng">
                          <a:solidFill>
                            <a:srgbClr val="0000FF"/>
                          </a:solidFill>
                          <a:hlinkClick r:id="rId5">
                            <a:extLst>
                              <a:ext uri="{A12FA001-AC4F-418D-AE19-62706E023703}">
                                <ahyp:hlinkClr val="tx"/>
                              </a:ext>
                            </a:extLst>
                          </a:hlinkClick>
                        </a:rPr>
                        <a:t>2021 Ford Escape Specs, Price, MPG &amp; Reviews | Cars.com</a:t>
                      </a:r>
                      <a:endParaRPr sz="900" u="sng">
                        <a:solidFill>
                          <a:srgbClr val="0000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74550">
                <a:tc>
                  <a:txBody>
                    <a:bodyPr/>
                    <a:lstStyle/>
                    <a:p>
                      <a:pPr indent="0" lvl="0" marL="0" rtl="0" algn="l">
                        <a:lnSpc>
                          <a:spcPct val="115000"/>
                        </a:lnSpc>
                        <a:spcBef>
                          <a:spcPts val="0"/>
                        </a:spcBef>
                        <a:spcAft>
                          <a:spcPts val="0"/>
                        </a:spcAft>
                        <a:buNone/>
                      </a:pPr>
                      <a:r>
                        <a:rPr lang="en" sz="900"/>
                        <a:t>Bronco Sport</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Owner &amp; expert reviews</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t>Cars.com</a:t>
                      </a:r>
                      <a:endParaRPr sz="9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u="sng">
                          <a:solidFill>
                            <a:srgbClr val="0000FF"/>
                          </a:solidFill>
                          <a:hlinkClick r:id="rId6">
                            <a:extLst>
                              <a:ext uri="{A12FA001-AC4F-418D-AE19-62706E023703}">
                                <ahyp:hlinkClr val="tx"/>
                              </a:ext>
                            </a:extLst>
                          </a:hlinkClick>
                        </a:rPr>
                        <a:t>2021 Ford Bronco Sport Specs, Price, MPG &amp; Reviews | Cars.com</a:t>
                      </a:r>
                      <a:endParaRPr sz="900" u="sng">
                        <a:solidFill>
                          <a:srgbClr val="0000FF"/>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pic>
        <p:nvPicPr>
          <p:cNvPr id="79" name="Google Shape;79;p16"/>
          <p:cNvPicPr preferRelativeResize="0"/>
          <p:nvPr/>
        </p:nvPicPr>
        <p:blipFill>
          <a:blip r:embed="rId7">
            <a:alphaModFix/>
          </a:blip>
          <a:stretch>
            <a:fillRect/>
          </a:stretch>
        </p:blipFill>
        <p:spPr>
          <a:xfrm>
            <a:off x="5037200" y="2059725"/>
            <a:ext cx="4052099" cy="2318391"/>
          </a:xfrm>
          <a:prstGeom prst="rect">
            <a:avLst/>
          </a:prstGeom>
          <a:noFill/>
          <a:ln cap="flat" cmpd="sng" w="38100">
            <a:solidFill>
              <a:srgbClr val="999999"/>
            </a:solidFill>
            <a:prstDash val="solid"/>
            <a:round/>
            <a:headEnd len="sm" w="sm" type="none"/>
            <a:tailEnd len="sm" w="sm" type="none"/>
          </a:ln>
        </p:spPr>
      </p:pic>
      <p:cxnSp>
        <p:nvCxnSpPr>
          <p:cNvPr id="80" name="Google Shape;80;p16"/>
          <p:cNvCxnSpPr/>
          <p:nvPr/>
        </p:nvCxnSpPr>
        <p:spPr>
          <a:xfrm>
            <a:off x="3979775" y="1954350"/>
            <a:ext cx="1092600" cy="5862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110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Stage: Baseline Model</a:t>
            </a:r>
            <a:endParaRPr/>
          </a:p>
          <a:p>
            <a:pPr indent="0" lvl="0" marL="0" rtl="0" algn="l">
              <a:spcBef>
                <a:spcPts val="0"/>
              </a:spcBef>
              <a:spcAft>
                <a:spcPts val="0"/>
              </a:spcAft>
              <a:buNone/>
            </a:pPr>
            <a:r>
              <a:rPr lang="en"/>
              <a:t>– </a:t>
            </a:r>
            <a:r>
              <a:rPr lang="en"/>
              <a:t>directly</a:t>
            </a:r>
            <a:r>
              <a:rPr lang="en"/>
              <a:t> apply zero-shot classification on all </a:t>
            </a:r>
            <a:r>
              <a:rPr lang="en"/>
              <a:t>attributes</a:t>
            </a:r>
            <a:endParaRPr/>
          </a:p>
        </p:txBody>
      </p:sp>
      <p:pic>
        <p:nvPicPr>
          <p:cNvPr id="86" name="Google Shape;86;p17"/>
          <p:cNvPicPr preferRelativeResize="0"/>
          <p:nvPr/>
        </p:nvPicPr>
        <p:blipFill>
          <a:blip r:embed="rId3">
            <a:alphaModFix/>
          </a:blip>
          <a:stretch>
            <a:fillRect/>
          </a:stretch>
        </p:blipFill>
        <p:spPr>
          <a:xfrm>
            <a:off x="489975" y="1359175"/>
            <a:ext cx="7158651" cy="4030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directly applying it</a:t>
            </a:r>
            <a:endParaRPr/>
          </a:p>
        </p:txBody>
      </p:sp>
      <p:pic>
        <p:nvPicPr>
          <p:cNvPr id="92" name="Google Shape;92;p18"/>
          <p:cNvPicPr preferRelativeResize="0"/>
          <p:nvPr/>
        </p:nvPicPr>
        <p:blipFill>
          <a:blip r:embed="rId3">
            <a:alphaModFix/>
          </a:blip>
          <a:stretch>
            <a:fillRect/>
          </a:stretch>
        </p:blipFill>
        <p:spPr>
          <a:xfrm>
            <a:off x="383375" y="1017725"/>
            <a:ext cx="4753849" cy="3869775"/>
          </a:xfrm>
          <a:prstGeom prst="rect">
            <a:avLst/>
          </a:prstGeom>
          <a:noFill/>
          <a:ln cap="flat" cmpd="sng" w="38100">
            <a:solidFill>
              <a:schemeClr val="dk1"/>
            </a:solidFill>
            <a:prstDash val="solid"/>
            <a:round/>
            <a:headEnd len="sm" w="sm" type="none"/>
            <a:tailEnd len="sm" w="sm" type="none"/>
          </a:ln>
        </p:spPr>
      </p:pic>
      <p:cxnSp>
        <p:nvCxnSpPr>
          <p:cNvPr id="93" name="Google Shape;93;p18"/>
          <p:cNvCxnSpPr/>
          <p:nvPr/>
        </p:nvCxnSpPr>
        <p:spPr>
          <a:xfrm flipH="1" rot="10800000">
            <a:off x="463950" y="4503900"/>
            <a:ext cx="4592700" cy="44400"/>
          </a:xfrm>
          <a:prstGeom prst="straightConnector1">
            <a:avLst/>
          </a:prstGeom>
          <a:noFill/>
          <a:ln cap="flat" cmpd="sng" w="38100">
            <a:solidFill>
              <a:srgbClr val="FF0000"/>
            </a:solidFill>
            <a:prstDash val="solid"/>
            <a:round/>
            <a:headEnd len="med" w="med" type="none"/>
            <a:tailEnd len="med" w="med" type="none"/>
          </a:ln>
        </p:spPr>
      </p:cxnSp>
      <p:cxnSp>
        <p:nvCxnSpPr>
          <p:cNvPr id="94" name="Google Shape;94;p18"/>
          <p:cNvCxnSpPr>
            <a:endCxn id="95" idx="2"/>
          </p:cNvCxnSpPr>
          <p:nvPr/>
        </p:nvCxnSpPr>
        <p:spPr>
          <a:xfrm flipH="1" rot="10800000">
            <a:off x="5063550" y="3530275"/>
            <a:ext cx="2200800" cy="973500"/>
          </a:xfrm>
          <a:prstGeom prst="straightConnector1">
            <a:avLst/>
          </a:prstGeom>
          <a:noFill/>
          <a:ln cap="flat" cmpd="sng" w="38100">
            <a:solidFill>
              <a:srgbClr val="FF0000"/>
            </a:solidFill>
            <a:prstDash val="solid"/>
            <a:round/>
            <a:headEnd len="med" w="med" type="none"/>
            <a:tailEnd len="med" w="med" type="triangle"/>
          </a:ln>
        </p:spPr>
      </p:cxnSp>
      <p:sp>
        <p:nvSpPr>
          <p:cNvPr id="95" name="Google Shape;95;p18"/>
          <p:cNvSpPr txBox="1"/>
          <p:nvPr/>
        </p:nvSpPr>
        <p:spPr>
          <a:xfrm>
            <a:off x="5696400" y="1883275"/>
            <a:ext cx="3135900" cy="16470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900"/>
              <a:t>This car review doesn’t include “retains resale value”, but was given 0.939 probability only </a:t>
            </a:r>
            <a:r>
              <a:rPr lang="en" sz="1900"/>
              <a:t>because</a:t>
            </a:r>
            <a:r>
              <a:rPr lang="en" sz="1900"/>
              <a:t> of this positive review.</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7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Solution: Add other features to “absorb” attributes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311700" y="1562700"/>
            <a:ext cx="3042376" cy="2236351"/>
          </a:xfrm>
          <a:prstGeom prst="rect">
            <a:avLst/>
          </a:prstGeom>
          <a:noFill/>
          <a:ln>
            <a:noFill/>
          </a:ln>
        </p:spPr>
      </p:pic>
      <p:pic>
        <p:nvPicPr>
          <p:cNvPr id="103" name="Google Shape;103;p19"/>
          <p:cNvPicPr preferRelativeResize="0"/>
          <p:nvPr/>
        </p:nvPicPr>
        <p:blipFill>
          <a:blip r:embed="rId4">
            <a:alphaModFix/>
          </a:blip>
          <a:stretch>
            <a:fillRect/>
          </a:stretch>
        </p:blipFill>
        <p:spPr>
          <a:xfrm>
            <a:off x="3515050" y="2244949"/>
            <a:ext cx="859400" cy="653600"/>
          </a:xfrm>
          <a:prstGeom prst="rect">
            <a:avLst/>
          </a:prstGeom>
          <a:noFill/>
          <a:ln>
            <a:noFill/>
          </a:ln>
        </p:spPr>
      </p:pic>
      <p:pic>
        <p:nvPicPr>
          <p:cNvPr id="104" name="Google Shape;104;p19"/>
          <p:cNvPicPr preferRelativeResize="0"/>
          <p:nvPr/>
        </p:nvPicPr>
        <p:blipFill>
          <a:blip r:embed="rId5">
            <a:alphaModFix/>
          </a:blip>
          <a:stretch>
            <a:fillRect/>
          </a:stretch>
        </p:blipFill>
        <p:spPr>
          <a:xfrm>
            <a:off x="4807775" y="1562700"/>
            <a:ext cx="3042376" cy="2352218"/>
          </a:xfrm>
          <a:prstGeom prst="rect">
            <a:avLst/>
          </a:prstGeom>
          <a:noFill/>
          <a:ln>
            <a:noFill/>
          </a:ln>
        </p:spPr>
      </p:pic>
      <p:sp>
        <p:nvSpPr>
          <p:cNvPr id="105" name="Google Shape;105;p19"/>
          <p:cNvSpPr txBox="1"/>
          <p:nvPr/>
        </p:nvSpPr>
        <p:spPr>
          <a:xfrm>
            <a:off x="449975" y="4155350"/>
            <a:ext cx="7427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Bring new issue: The degree of “absorption” is not the same. Thus, the final score is not based on the same criteria.</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design a two-stage modeling</a:t>
            </a:r>
            <a:endParaRPr/>
          </a:p>
        </p:txBody>
      </p:sp>
      <p:sp>
        <p:nvSpPr>
          <p:cNvPr id="111" name="Google Shape;111;p20"/>
          <p:cNvSpPr txBox="1"/>
          <p:nvPr/>
        </p:nvSpPr>
        <p:spPr>
          <a:xfrm>
            <a:off x="515250" y="1314750"/>
            <a:ext cx="7773000" cy="769500"/>
          </a:xfrm>
          <a:prstGeom prst="rect">
            <a:avLst/>
          </a:prstGeom>
          <a:noFill/>
          <a:ln cap="flat" cmpd="sng" w="3810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349250" lvl="0" marL="457200" rtl="0" algn="l">
              <a:spcBef>
                <a:spcPts val="0"/>
              </a:spcBef>
              <a:spcAft>
                <a:spcPts val="0"/>
              </a:spcAft>
              <a:buSzPts val="1900"/>
              <a:buAutoNum type="arabicPeriod"/>
            </a:pPr>
            <a:r>
              <a:rPr lang="en" sz="1900"/>
              <a:t>Judge if this attribute is mentioned in each car review by applying </a:t>
            </a:r>
            <a:r>
              <a:rPr lang="en" sz="1900"/>
              <a:t>transformers question-answering to it.</a:t>
            </a:r>
            <a:endParaRPr sz="1900"/>
          </a:p>
        </p:txBody>
      </p:sp>
      <p:sp>
        <p:nvSpPr>
          <p:cNvPr id="112" name="Google Shape;112;p20"/>
          <p:cNvSpPr txBox="1"/>
          <p:nvPr/>
        </p:nvSpPr>
        <p:spPr>
          <a:xfrm>
            <a:off x="515250" y="2571750"/>
            <a:ext cx="7870800" cy="1339200"/>
          </a:xfrm>
          <a:prstGeom prst="rect">
            <a:avLst/>
          </a:prstGeom>
          <a:noFill/>
          <a:ln cap="flat" cmpd="sng" w="3810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 sz="1900"/>
              <a:t>2.    </a:t>
            </a:r>
            <a:r>
              <a:rPr lang="en" sz="1900"/>
              <a:t>If Yes (this attribute is included in this car review), proceed to apply zero-shot classification for each attribute (eg. dependable, not dependable); If No, ignore.</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Question-Answering on each attribute</a:t>
            </a:r>
            <a:endParaRPr/>
          </a:p>
        </p:txBody>
      </p:sp>
      <p:sp>
        <p:nvSpPr>
          <p:cNvPr id="118" name="Google Shape;118;p21"/>
          <p:cNvSpPr txBox="1"/>
          <p:nvPr/>
        </p:nvSpPr>
        <p:spPr>
          <a:xfrm>
            <a:off x="6905225" y="777750"/>
            <a:ext cx="2111400" cy="21240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We set a threshold 0.1; if the </a:t>
            </a:r>
            <a:r>
              <a:rPr b="1" lang="en" sz="1800"/>
              <a:t>probability</a:t>
            </a:r>
            <a:r>
              <a:rPr b="1" lang="en" sz="1800"/>
              <a:t> is lower, we assume the comment does not mention it.</a:t>
            </a:r>
            <a:endParaRPr b="1" sz="1800"/>
          </a:p>
        </p:txBody>
      </p:sp>
      <p:pic>
        <p:nvPicPr>
          <p:cNvPr id="119" name="Google Shape;119;p21"/>
          <p:cNvPicPr preferRelativeResize="0"/>
          <p:nvPr/>
        </p:nvPicPr>
        <p:blipFill>
          <a:blip r:embed="rId3">
            <a:alphaModFix/>
          </a:blip>
          <a:stretch>
            <a:fillRect/>
          </a:stretch>
        </p:blipFill>
        <p:spPr>
          <a:xfrm>
            <a:off x="888850" y="1098300"/>
            <a:ext cx="5694150" cy="3867200"/>
          </a:xfrm>
          <a:prstGeom prst="rect">
            <a:avLst/>
          </a:prstGeom>
          <a:noFill/>
          <a:ln cap="flat" cmpd="sng" w="38100">
            <a:solidFill>
              <a:schemeClr val="dk2"/>
            </a:solidFill>
            <a:prstDash val="solid"/>
            <a:round/>
            <a:headEnd len="sm" w="sm" type="none"/>
            <a:tailEnd len="sm" w="sm" type="none"/>
          </a:ln>
        </p:spPr>
      </p:pic>
      <p:cxnSp>
        <p:nvCxnSpPr>
          <p:cNvPr id="120" name="Google Shape;120;p21"/>
          <p:cNvCxnSpPr>
            <a:stCxn id="121" idx="3"/>
            <a:endCxn id="118" idx="2"/>
          </p:cNvCxnSpPr>
          <p:nvPr/>
        </p:nvCxnSpPr>
        <p:spPr>
          <a:xfrm flipH="1" rot="10800000">
            <a:off x="6663475" y="2901625"/>
            <a:ext cx="1297500" cy="1780200"/>
          </a:xfrm>
          <a:prstGeom prst="straightConnector1">
            <a:avLst/>
          </a:prstGeom>
          <a:noFill/>
          <a:ln cap="flat" cmpd="sng" w="28575">
            <a:solidFill>
              <a:srgbClr val="FF0000"/>
            </a:solidFill>
            <a:prstDash val="solid"/>
            <a:round/>
            <a:headEnd len="med" w="med" type="none"/>
            <a:tailEnd len="med" w="med" type="triangle"/>
          </a:ln>
        </p:spPr>
      </p:cxnSp>
      <p:sp>
        <p:nvSpPr>
          <p:cNvPr id="121" name="Google Shape;121;p21"/>
          <p:cNvSpPr/>
          <p:nvPr/>
        </p:nvSpPr>
        <p:spPr>
          <a:xfrm>
            <a:off x="5854975" y="4441975"/>
            <a:ext cx="808500" cy="479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