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sldIdLst>
    <p:sldId id="259" r:id="rId3"/>
    <p:sldId id="257" r:id="rId4"/>
    <p:sldId id="258" r:id="rId5"/>
    <p:sldId id="265" r:id="rId6"/>
    <p:sldId id="261" r:id="rId7"/>
    <p:sldId id="269" r:id="rId8"/>
    <p:sldId id="270" r:id="rId9"/>
    <p:sldId id="271" r:id="rId10"/>
    <p:sldId id="273" r:id="rId11"/>
    <p:sldId id="274" r:id="rId12"/>
    <p:sldId id="262" r:id="rId13"/>
    <p:sldId id="263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5B9BD5"/>
    <a:srgbClr val="4E7CAF"/>
    <a:srgbClr val="DDB766"/>
    <a:srgbClr val="008F00"/>
    <a:srgbClr val="1D9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7"/>
    <p:restoredTop sz="94684"/>
  </p:normalViewPr>
  <p:slideViewPr>
    <p:cSldViewPr snapToGrid="0" snapToObjects="1">
      <p:cViewPr>
        <p:scale>
          <a:sx n="82" d="100"/>
          <a:sy n="82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8EA3-8F3A-BE49-882E-FED4B1CD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39844-D506-D74C-B24E-4229F2C93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AD16-20CC-864F-A9AC-CBC42982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724F-6F21-CC46-B468-04A7B14A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3B79-31E2-D245-B114-A5E3EB09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1585-5CD5-7448-A7A0-102297CD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C7BC-87BA-1B41-8817-97F4A38A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6D4B-2018-1B41-971F-16D8AC95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086E-89B9-FC45-97FC-0DB61576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0A67-2C50-864D-B5A7-EB12D35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9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E7AE7-2D2F-9048-AE63-FA32DF29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ED68D-C153-4847-BACB-3657A59EB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A5DA-84F8-BF40-AEE6-001190E1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8C10-7B63-3F45-BC21-207B2673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C25E-781B-E64C-9C0F-310E11DE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0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5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8CB9-040A-0D4E-88B4-AFCA79E0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57CB-7E32-EE48-AD24-FDECF91B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28B1-2973-C04A-813C-A86CFB8A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DC41-7CA9-8946-BAE9-A7C3D2D1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EE0D-8122-2147-9351-86F3AFEB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2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3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7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EA24-9ABF-994B-8C4F-78F95A32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4468-17CB-5546-88B6-9DD3EC0C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0885-8C3A-1447-8AED-AA4604D7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0EB8-4FE6-F04F-9D60-0039518C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621A-2003-3445-9456-3F3E065A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B8E4-7891-F545-8B23-09BAC3D6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0E3F-E6D4-0141-8539-5E03D56D5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273C0-2659-D24F-B084-12EE63E4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AF1E7-315E-A94A-9421-C5D5E91F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B569-3D2D-B64B-A9DC-AFE68DE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048A-7C1D-B74D-A2FF-A6A9F45B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E63-2ABC-784B-8067-5861F4C3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C5B4-2216-AA44-8F7B-0E2F93A9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14FE-03A0-9048-9C13-2B193CF9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25CEF-5F34-3349-97C5-4ABB32DE0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8B0EA-ED0F-5B4C-8728-A37BCCCEA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2866-62EF-B146-84D8-C355FF5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99A-6122-0A4A-99FE-B6E70F3A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4F7C8-A719-3F40-A2A8-9EA3DE5C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BBA7-2ACE-5349-92B7-AF2FE227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D7B09-2E88-1443-814E-E1AB4F95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8AF92-9D84-1B43-A731-E48719F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A10C-DA63-3E42-A6AE-798378BB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021DF-84D2-B444-BD0F-9E86139A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FF0B3-66D8-F842-8D89-0033238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E6C0-AE54-7C49-9045-8849F3A9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0FB7-C336-4E45-B655-DE890B1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7C7D-A290-7447-A6D6-8E66FC8B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D267-8C1C-9E47-AF61-AB73013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8E7F-C1C6-8A43-9937-444635E5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D02E3-D6C2-0447-9B0C-4D96CC5C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29671-DD10-8348-9715-7A1C9555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FFD8-F750-514D-BC45-B9B69661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56052-0073-0B4D-A8A2-9A03BA89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CA39F-FAED-574B-9383-D0ADFF27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E58A-3122-FF4A-AE72-D56A20AF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368E2-7482-9048-B48E-B34A63B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F8A7-ADA1-2344-A430-BDB2BA80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54D0B-9645-0E4F-8480-7918AAD5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2F73-7C8D-A24C-884C-CDB895A8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B1AF-89AD-9E43-8E9B-A50535E3E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9C96-FA0F-AA4D-9174-9BD60C40F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0B28-1FE9-F04B-AD4F-282B8F986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AD71-2C37-F34C-A905-11E5FF83CE7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8585BE-704E-4021-99EB-2807C927FDC9}"/>
              </a:ext>
            </a:extLst>
          </p:cNvPr>
          <p:cNvSpPr/>
          <p:nvPr/>
        </p:nvSpPr>
        <p:spPr>
          <a:xfrm>
            <a:off x="-58189" y="-124691"/>
            <a:ext cx="12776662" cy="6994071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EC2103-8628-EF42-89AF-00DE62F0D984}"/>
              </a:ext>
            </a:extLst>
          </p:cNvPr>
          <p:cNvGrpSpPr/>
          <p:nvPr/>
        </p:nvGrpSpPr>
        <p:grpSpPr>
          <a:xfrm>
            <a:off x="-621974" y="3422842"/>
            <a:ext cx="11579629" cy="2843142"/>
            <a:chOff x="254321" y="-208892"/>
            <a:chExt cx="10266713" cy="28431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5F36A7-2EEE-7C4F-9EEB-9865EFCC0D5C}"/>
                </a:ext>
              </a:extLst>
            </p:cNvPr>
            <p:cNvSpPr txBox="1"/>
            <p:nvPr/>
          </p:nvSpPr>
          <p:spPr>
            <a:xfrm>
              <a:off x="254321" y="-208892"/>
              <a:ext cx="1026671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Making Data Science Reproducible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18587B-32BF-D342-AB81-A66CE8BC91AF}"/>
                </a:ext>
              </a:extLst>
            </p:cNvPr>
            <p:cNvSpPr txBox="1"/>
            <p:nvPr/>
          </p:nvSpPr>
          <p:spPr>
            <a:xfrm>
              <a:off x="2732465" y="1803252"/>
              <a:ext cx="4178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Jesse Spencer-Smith, Ph.D.</a:t>
              </a:r>
            </a:p>
            <a:p>
              <a:pPr algn="ctr"/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Chief Data Scientist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D260CA-5987-460C-8B57-48D2BB0F7E99}"/>
                </a:ext>
              </a:extLst>
            </p:cNvPr>
            <p:cNvSpPr txBox="1"/>
            <p:nvPr/>
          </p:nvSpPr>
          <p:spPr>
            <a:xfrm>
              <a:off x="6078422" y="1803253"/>
              <a:ext cx="4178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Charreau Bell, Ph.D.</a:t>
              </a:r>
            </a:p>
            <a:p>
              <a:pPr algn="r"/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Senior Data Scientist</a:t>
              </a:r>
            </a:p>
          </p:txBody>
        </p:sp>
      </p:grp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A52AA5E-4808-5040-AE1C-8EB3DB9936D0}"/>
              </a:ext>
            </a:extLst>
          </p:cNvPr>
          <p:cNvSpPr/>
          <p:nvPr/>
        </p:nvSpPr>
        <p:spPr>
          <a:xfrm flipH="1">
            <a:off x="10629900" y="1041845"/>
            <a:ext cx="1562100" cy="5827535"/>
          </a:xfrm>
          <a:prstGeom prst="rtTriangl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62FF4-7CF7-574F-8144-6E318138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5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Versioning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t">
            <a:normAutofit/>
          </a:bodyPr>
          <a:lstStyle/>
          <a:p>
            <a:r>
              <a:rPr lang="en-US" sz="2800" dirty="0"/>
              <a:t>Necessary for reproducibility and auditability</a:t>
            </a:r>
          </a:p>
          <a:p>
            <a:r>
              <a:rPr lang="en-US" sz="2800" dirty="0"/>
              <a:t>Critical/more challenging for Deep Learning</a:t>
            </a:r>
          </a:p>
          <a:p>
            <a:pPr marL="0" indent="0">
              <a:buNone/>
            </a:pPr>
            <a:r>
              <a:rPr lang="en-US" sz="2800" dirty="0"/>
              <a:t>	Your data IS your source code!</a:t>
            </a:r>
          </a:p>
          <a:p>
            <a:r>
              <a:rPr lang="en-US" sz="2800" dirty="0"/>
              <a:t>Many solutions</a:t>
            </a:r>
          </a:p>
          <a:p>
            <a:pPr lvl="1"/>
            <a:r>
              <a:rPr lang="en-US" sz="2600" dirty="0"/>
              <a:t>DVC – extension to git (also versions models)</a:t>
            </a:r>
          </a:p>
          <a:p>
            <a:r>
              <a:rPr lang="en-US" sz="2800"/>
              <a:t>Entire area under </a:t>
            </a:r>
            <a:r>
              <a:rPr lang="en-US" sz="2800" dirty="0"/>
              <a:t>development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1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Literate Programming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Text/Photo/Graph Here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Maybe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Bullet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Points?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130A381-5B1F-144A-8AC6-1A50C06D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30" y="5797898"/>
            <a:ext cx="1229630" cy="11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EBBDC-F934-F041-B8E0-1C31669178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5DB8-54CB-A143-9512-B6AE4593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Photo</a:t>
            </a:r>
          </a:p>
          <a:p>
            <a:r>
              <a:rPr lang="en-US" sz="24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CD4D1-A39B-9042-82EF-2C7A42F4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0626-6E5A-FB41-A4C1-5CDE3F5B84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8631" y="2349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TITLE OR CAPTION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FB8B-46EC-8D47-8804-3C96DD36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Photo</a:t>
            </a:r>
          </a:p>
          <a:p>
            <a:r>
              <a:rPr lang="en-US" sz="24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9FEDB-3B9E-AF4F-802E-A5D1EE7E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666-A22E-5147-BF98-D688F598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59462"/>
            <a:ext cx="8679915" cy="3090054"/>
          </a:xfrm>
        </p:spPr>
        <p:txBody>
          <a:bodyPr anchor="ctr">
            <a:normAutofit fontScale="90000"/>
          </a:bodyPr>
          <a:lstStyle/>
          <a:p>
            <a:r>
              <a:rPr lang="en-US" sz="8000" spc="300" dirty="0">
                <a:solidFill>
                  <a:srgbClr val="424242"/>
                </a:solidFill>
                <a:latin typeface="Impact" panose="020B0806030902050204" pitchFamily="34" charset="0"/>
              </a:rPr>
              <a:t>INSERT BIG POINT/QUOTE/LARGE NUMBERS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063A-1939-374B-AB33-AE11222F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FC1A-0EC7-E440-98DC-DD025E11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INSERT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E42C-11E2-4346-9F11-CD5AD65D5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spc="300" dirty="0">
                <a:latin typeface="Impact" panose="020B0806030902050204" pitchFamily="34" charset="0"/>
              </a:rPr>
              <a:t>Subheading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6A33A-8781-244E-BB95-39B1AEA701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Body/text/graph/</a:t>
            </a:r>
            <a:r>
              <a:rPr lang="en-US" sz="24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A8310-6E40-5046-B4C0-6A1991279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6000" spc="300" dirty="0">
                <a:latin typeface="Impact" panose="020B0806030902050204" pitchFamily="34" charset="0"/>
              </a:rPr>
              <a:t>Subheading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C331E-DBB2-184C-8559-071A9E6C1F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Body/text/graph/</a:t>
            </a:r>
            <a:r>
              <a:rPr lang="en-US" sz="24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C6AC1-5D8F-404C-A8D1-08301C4B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4B0C-8DCC-7D4B-B34D-B1B9B748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35" y="311337"/>
            <a:ext cx="10762129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E351-C9EB-C14A-9C8A-F4ABDA68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25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24242"/>
                </a:solidFill>
              </a:rPr>
              <a:t>COLOR GUIDELINES</a:t>
            </a:r>
          </a:p>
          <a:p>
            <a:pPr marL="0" indent="0">
              <a:buNone/>
            </a:pPr>
            <a:endParaRPr lang="en-US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2424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24242"/>
                </a:solidFill>
              </a:rPr>
              <a:t>FONT GUIDELINES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D9416B-1ED3-5F4B-976A-3DDFEF2EC9FD}"/>
              </a:ext>
            </a:extLst>
          </p:cNvPr>
          <p:cNvCxnSpPr/>
          <p:nvPr/>
        </p:nvCxnSpPr>
        <p:spPr>
          <a:xfrm>
            <a:off x="838200" y="1346927"/>
            <a:ext cx="105156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344CF6-A200-2D4A-832B-63F8DF58664F}"/>
              </a:ext>
            </a:extLst>
          </p:cNvPr>
          <p:cNvCxnSpPr>
            <a:cxnSpLocks/>
          </p:cNvCxnSpPr>
          <p:nvPr/>
        </p:nvCxnSpPr>
        <p:spPr>
          <a:xfrm>
            <a:off x="974361" y="2338776"/>
            <a:ext cx="265325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FBDEC8-0B96-1948-89DC-F70E26C6FA31}"/>
              </a:ext>
            </a:extLst>
          </p:cNvPr>
          <p:cNvCxnSpPr>
            <a:cxnSpLocks/>
          </p:cNvCxnSpPr>
          <p:nvPr/>
        </p:nvCxnSpPr>
        <p:spPr>
          <a:xfrm>
            <a:off x="1004341" y="4394926"/>
            <a:ext cx="241466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AEF79F8-D130-E74F-966C-B2A5C5275205}"/>
              </a:ext>
            </a:extLst>
          </p:cNvPr>
          <p:cNvSpPr/>
          <p:nvPr/>
        </p:nvSpPr>
        <p:spPr>
          <a:xfrm>
            <a:off x="1016891" y="2723326"/>
            <a:ext cx="156873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#6699CC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053F35-32A6-CB46-948C-9AFD8D91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D62124-EE33-B146-91B4-257942123E23}"/>
              </a:ext>
            </a:extLst>
          </p:cNvPr>
          <p:cNvSpPr/>
          <p:nvPr/>
        </p:nvSpPr>
        <p:spPr>
          <a:xfrm>
            <a:off x="3232008" y="2730668"/>
            <a:ext cx="1568738" cy="914400"/>
          </a:xfrm>
          <a:prstGeom prst="rect">
            <a:avLst/>
          </a:prstGeom>
          <a:solidFill>
            <a:srgbClr val="42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5CC47-2D0D-F043-86E2-46CEC2911F53}"/>
              </a:ext>
            </a:extLst>
          </p:cNvPr>
          <p:cNvSpPr/>
          <p:nvPr/>
        </p:nvSpPr>
        <p:spPr>
          <a:xfrm>
            <a:off x="5400976" y="2723326"/>
            <a:ext cx="156873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24242"/>
                </a:solidFill>
              </a:rPr>
              <a:t>#FFFFFF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5F241-0C07-E541-87FB-5C1BA7F737E2}"/>
              </a:ext>
            </a:extLst>
          </p:cNvPr>
          <p:cNvSpPr txBox="1"/>
          <p:nvPr/>
        </p:nvSpPr>
        <p:spPr>
          <a:xfrm>
            <a:off x="858545" y="4672301"/>
            <a:ext cx="39142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“TITLE”</a:t>
            </a:r>
          </a:p>
          <a:p>
            <a:r>
              <a:rPr lang="en-US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font, size 60, color #333333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E2A7B-3F8C-C942-9C2E-B272E9CECA91}"/>
              </a:ext>
            </a:extLst>
          </p:cNvPr>
          <p:cNvSpPr txBox="1"/>
          <p:nvPr/>
        </p:nvSpPr>
        <p:spPr>
          <a:xfrm>
            <a:off x="5032169" y="5226299"/>
            <a:ext cx="5076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“Body”</a:t>
            </a:r>
          </a:p>
          <a:p>
            <a:r>
              <a:rPr lang="en-US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font, size 24, color #333333</a:t>
            </a:r>
          </a:p>
        </p:txBody>
      </p:sp>
    </p:spTree>
    <p:extLst>
      <p:ext uri="{BB962C8B-B14F-4D97-AF65-F5344CB8AC3E}">
        <p14:creationId xmlns:p14="http://schemas.microsoft.com/office/powerpoint/2010/main" val="14442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EC2103-8628-EF42-89AF-00DE62F0D984}"/>
              </a:ext>
            </a:extLst>
          </p:cNvPr>
          <p:cNvGrpSpPr/>
          <p:nvPr/>
        </p:nvGrpSpPr>
        <p:grpSpPr>
          <a:xfrm>
            <a:off x="1131376" y="449451"/>
            <a:ext cx="6338807" cy="1308487"/>
            <a:chOff x="1131376" y="449451"/>
            <a:chExt cx="6338807" cy="13084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5F36A7-2EEE-7C4F-9EEB-9865EFCC0D5C}"/>
                </a:ext>
              </a:extLst>
            </p:cNvPr>
            <p:cNvSpPr txBox="1"/>
            <p:nvPr/>
          </p:nvSpPr>
          <p:spPr>
            <a:xfrm>
              <a:off x="1131376" y="449451"/>
              <a:ext cx="63388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TITLE SLIDE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18587B-32BF-D342-AB81-A66CE8BC91AF}"/>
                </a:ext>
              </a:extLst>
            </p:cNvPr>
            <p:cNvSpPr txBox="1"/>
            <p:nvPr/>
          </p:nvSpPr>
          <p:spPr>
            <a:xfrm>
              <a:off x="1162372" y="1296273"/>
              <a:ext cx="2758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Subhead</a:t>
              </a:r>
            </a:p>
          </p:txBody>
        </p:sp>
      </p:grp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A52AA5E-4808-5040-AE1C-8EB3DB9936D0}"/>
              </a:ext>
            </a:extLst>
          </p:cNvPr>
          <p:cNvSpPr/>
          <p:nvPr/>
        </p:nvSpPr>
        <p:spPr>
          <a:xfrm flipH="1">
            <a:off x="10629900" y="1020580"/>
            <a:ext cx="1562100" cy="5827535"/>
          </a:xfrm>
          <a:prstGeom prst="rtTriangl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013B99-29BB-0E47-8333-7F71CB5B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C88D4-7902-AE43-9D16-0A1405D88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43510" y="0"/>
            <a:ext cx="464849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8CD85-15B8-FB4D-84E7-D6FECCE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CAPTION/TITLE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56C6-33B2-1246-A257-5B22976C2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Subheading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F2FDF-CDA1-BB4D-8FD9-D9A86D61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Foundations of Reproducible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Literate Programming (and best practices)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Code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Data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Models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“Versioning” Environments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9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Foundations of Reproducible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Literate Programming (and best practices)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Code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Data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Models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“Versioning” Environments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Literate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The idea is that you do not document programs (after the fact), but write documents that </a:t>
            </a:r>
            <a:r>
              <a:rPr lang="en-US" sz="2800" i="1" dirty="0"/>
              <a:t>contain</a:t>
            </a:r>
            <a:r>
              <a:rPr lang="en-US" sz="2800" dirty="0"/>
              <a:t> the programs.</a:t>
            </a:r>
          </a:p>
          <a:p>
            <a:pPr marL="0" indent="0">
              <a:buNone/>
            </a:pPr>
            <a:r>
              <a:rPr lang="en-US" sz="2800" dirty="0"/>
              <a:t>—John Max </a:t>
            </a:r>
            <a:r>
              <a:rPr lang="en-US" sz="2800" dirty="0" err="1"/>
              <a:t>Skaller</a:t>
            </a:r>
            <a:endParaRPr lang="en-US" sz="28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&amp;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t">
            <a:normAutofit/>
          </a:bodyPr>
          <a:lstStyle/>
          <a:p>
            <a:r>
              <a:rPr lang="en-US" sz="2800" dirty="0"/>
              <a:t>Pipeline tests</a:t>
            </a:r>
          </a:p>
          <a:p>
            <a:pPr lvl="1"/>
            <a:r>
              <a:rPr lang="en-US" sz="2400" dirty="0"/>
              <a:t>R: </a:t>
            </a:r>
            <a:r>
              <a:rPr lang="en-US" sz="2400" dirty="0" err="1"/>
              <a:t>assertr</a:t>
            </a:r>
            <a:endParaRPr lang="en-US" sz="2400" dirty="0"/>
          </a:p>
          <a:p>
            <a:pPr lvl="1"/>
            <a:r>
              <a:rPr lang="en-US" sz="2400" dirty="0"/>
              <a:t>Python: great-expectations</a:t>
            </a:r>
            <a:endParaRPr lang="en-US" sz="2600" dirty="0"/>
          </a:p>
          <a:p>
            <a:r>
              <a:rPr lang="en-US" sz="2600" dirty="0"/>
              <a:t>Mature code out of notebooks</a:t>
            </a:r>
          </a:p>
          <a:p>
            <a:pPr lvl="1"/>
            <a:r>
              <a:rPr lang="en-US" sz="2400" dirty="0"/>
              <a:t>Python: </a:t>
            </a:r>
            <a:r>
              <a:rPr lang="en-US" sz="2400" dirty="0" err="1"/>
              <a:t>nbdev</a:t>
            </a:r>
            <a:endParaRPr lang="en-US" sz="28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Versioning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t">
            <a:normAutofit/>
          </a:bodyPr>
          <a:lstStyle/>
          <a:p>
            <a:r>
              <a:rPr lang="en-US" sz="2800" dirty="0"/>
              <a:t>Use issues for project tracking</a:t>
            </a:r>
          </a:p>
          <a:p>
            <a:r>
              <a:rPr lang="en-US" sz="2800" dirty="0"/>
              <a:t>Use GitHub Project to gamify opening and closing issues</a:t>
            </a:r>
          </a:p>
          <a:p>
            <a:r>
              <a:rPr lang="en-US" sz="2800" dirty="0"/>
              <a:t>Close issues with commits where possible</a:t>
            </a:r>
          </a:p>
          <a:p>
            <a:r>
              <a:rPr lang="en-US" sz="2800" dirty="0"/>
              <a:t>Preface commits mentally with, </a:t>
            </a:r>
            <a:br>
              <a:rPr lang="en-US" sz="2800" dirty="0"/>
            </a:br>
            <a:r>
              <a:rPr lang="en-US" sz="2800" dirty="0"/>
              <a:t>“With this commit I…”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tlas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8CB8E2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288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Rockwell</vt:lpstr>
      <vt:lpstr>Tahoma</vt:lpstr>
      <vt:lpstr>Wingdings</vt:lpstr>
      <vt:lpstr>Office Theme</vt:lpstr>
      <vt:lpstr>Atlas</vt:lpstr>
      <vt:lpstr>PowerPoint Presentation</vt:lpstr>
      <vt:lpstr>THEME COLORS AND FONTS GUIDELINES</vt:lpstr>
      <vt:lpstr>PowerPoint Presentation</vt:lpstr>
      <vt:lpstr>CAPTION/TITLE</vt:lpstr>
      <vt:lpstr>Foundations of Reproducible DS</vt:lpstr>
      <vt:lpstr>Foundations of Reproducible DS</vt:lpstr>
      <vt:lpstr>Literate Programming</vt:lpstr>
      <vt:lpstr>&amp; Best Practices</vt:lpstr>
      <vt:lpstr>Versioning Code</vt:lpstr>
      <vt:lpstr>Versioning Data</vt:lpstr>
      <vt:lpstr>Literate Programming</vt:lpstr>
      <vt:lpstr>HEADING</vt:lpstr>
      <vt:lpstr>TITLE OR CAPTION HERE</vt:lpstr>
      <vt:lpstr>INSERT BIG POINT/QUOTE/LARGE NUMBERS HERE</vt:lpstr>
      <vt:lpstr>INSERT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COLORS AND FONTS GUIDELINES</dc:title>
  <dc:creator>ORorke, Gracie D</dc:creator>
  <cp:lastModifiedBy>Spencer-Smith, Jesse B</cp:lastModifiedBy>
  <cp:revision>30</cp:revision>
  <dcterms:created xsi:type="dcterms:W3CDTF">2019-11-12T16:01:00Z</dcterms:created>
  <dcterms:modified xsi:type="dcterms:W3CDTF">2020-02-18T13:03:20Z</dcterms:modified>
</cp:coreProperties>
</file>