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84" r:id="rId3"/>
  </p:sldMasterIdLst>
  <p:notesMasterIdLst>
    <p:notesMasterId r:id="rId26"/>
  </p:notesMasterIdLst>
  <p:sldIdLst>
    <p:sldId id="259" r:id="rId4"/>
    <p:sldId id="257" r:id="rId5"/>
    <p:sldId id="258" r:id="rId6"/>
    <p:sldId id="265" r:id="rId7"/>
    <p:sldId id="261" r:id="rId8"/>
    <p:sldId id="269" r:id="rId9"/>
    <p:sldId id="270" r:id="rId10"/>
    <p:sldId id="271" r:id="rId11"/>
    <p:sldId id="273" r:id="rId12"/>
    <p:sldId id="274" r:id="rId13"/>
    <p:sldId id="26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3" r:id="rId22"/>
    <p:sldId id="264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5B9BD5"/>
    <a:srgbClr val="4E7CAF"/>
    <a:srgbClr val="DDB766"/>
    <a:srgbClr val="008F00"/>
    <a:srgbClr val="1D9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07"/>
    <p:restoredTop sz="85099" autoAdjust="0"/>
  </p:normalViewPr>
  <p:slideViewPr>
    <p:cSldViewPr snapToGrid="0" snapToObjects="1">
      <p:cViewPr varScale="1">
        <p:scale>
          <a:sx n="116" d="100"/>
          <a:sy n="116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0A253-9141-4FAE-A721-11A9FD886D5B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3DC4B-0B47-40EB-8B5A-BA13D3B1F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F398-B02B-4265-8015-F036FAA209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2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Process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F398-B02B-4265-8015-F036FAA209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1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1F398-B02B-4265-8015-F036FAA209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91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1F398-B02B-4265-8015-F036FAA209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717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1F398-B02B-4265-8015-F036FAA209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1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8EA3-8F3A-BE49-882E-FED4B1CD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39844-D506-D74C-B24E-4229F2C93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AD16-20CC-864F-A9AC-CBC42982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724F-6F21-CC46-B468-04A7B14A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3B79-31E2-D245-B114-A5E3EB09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1585-5CD5-7448-A7A0-102297CD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C7BC-87BA-1B41-8817-97F4A38A7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B6D4B-2018-1B41-971F-16D8AC95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F086E-89B9-FC45-97FC-0DB61576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B0A67-2C50-864D-B5A7-EB12D35C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9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E7AE7-2D2F-9048-AE63-FA32DF298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ED68D-C153-4847-BACB-3657A59EB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4A5DA-84F8-BF40-AEE6-001190E1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8C10-7B63-3F45-BC21-207B2673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BC25E-781B-E64C-9C0F-310E11DE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6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9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9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9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0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25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8CB9-040A-0D4E-88B4-AFCA79E0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57CB-7E32-EE48-AD24-FDECF91B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28B1-2973-C04A-813C-A86CFB8A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DC41-7CA9-8946-BAE9-A7C3D2D1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3EE0D-8122-2147-9351-86F3AFEB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22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23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7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4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EA24-9ABF-994B-8C4F-78F95A32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84468-17CB-5546-88B6-9DD3EC0C9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0885-8C3A-1447-8AED-AA4604D7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0EB8-4FE6-F04F-9D60-0039518C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C621A-2003-3445-9456-3F3E065A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B8E4-7891-F545-8B23-09BAC3D6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0E3F-E6D4-0141-8539-5E03D56D5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273C0-2659-D24F-B084-12EE63E4F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AF1E7-315E-A94A-9421-C5D5E91F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B569-3D2D-B64B-A9DC-AFE68DE4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B048A-7C1D-B74D-A2FF-A6A9F45B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4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E63-2ABC-784B-8067-5861F4C3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1C5B4-2216-AA44-8F7B-0E2F93A9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14FE-03A0-9048-9C13-2B193CF9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25CEF-5F34-3349-97C5-4ABB32DE0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8B0EA-ED0F-5B4C-8728-A37BCCCEA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2866-62EF-B146-84D8-C355FF57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0F99A-6122-0A4A-99FE-B6E70F3A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4F7C8-A719-3F40-A2A8-9EA3DE5C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BBA7-2ACE-5349-92B7-AF2FE227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D7B09-2E88-1443-814E-E1AB4F95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8AF92-9D84-1B43-A731-E48719F2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A10C-DA63-3E42-A6AE-798378BB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021DF-84D2-B444-BD0F-9E86139A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FF0B3-66D8-F842-8D89-00332383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E6C0-AE54-7C49-9045-8849F3A9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0FB7-C336-4E45-B655-DE890B1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7C7D-A290-7447-A6D6-8E66FC8B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8D267-8C1C-9E47-AF61-AB73013D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68E7F-C1C6-8A43-9937-444635E5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D02E3-D6C2-0447-9B0C-4D96CC5C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29671-DD10-8348-9715-7A1C9555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FFD8-F750-514D-BC45-B9B69661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56052-0073-0B4D-A8A2-9A03BA89A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CA39F-FAED-574B-9383-D0ADFF27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DE58A-3122-FF4A-AE72-D56A20AF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368E2-7482-9048-B48E-B34A63BD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5F8A7-ADA1-2344-A430-BDB2BA80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54D0B-9645-0E4F-8480-7918AAD5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22F73-7C8D-A24C-884C-CDB895A8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B1AF-89AD-9E43-8E9B-A50535E3E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9C96-FA0F-AA4D-9174-9BD60C40F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0B28-1FE9-F04B-AD4F-282B8F986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9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8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1AD71-2C37-F34C-A905-11E5FF83CE7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51DD-CA6A-A74F-A9D8-EFA35C30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8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8585BE-704E-4021-99EB-2807C927FDC9}"/>
              </a:ext>
            </a:extLst>
          </p:cNvPr>
          <p:cNvSpPr/>
          <p:nvPr/>
        </p:nvSpPr>
        <p:spPr>
          <a:xfrm>
            <a:off x="-58189" y="-124691"/>
            <a:ext cx="12776662" cy="6994071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EC2103-8628-EF42-89AF-00DE62F0D984}"/>
              </a:ext>
            </a:extLst>
          </p:cNvPr>
          <p:cNvGrpSpPr/>
          <p:nvPr/>
        </p:nvGrpSpPr>
        <p:grpSpPr>
          <a:xfrm>
            <a:off x="-621974" y="3422842"/>
            <a:ext cx="11579629" cy="2843142"/>
            <a:chOff x="254321" y="-208892"/>
            <a:chExt cx="10266713" cy="28431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5F36A7-2EEE-7C4F-9EEB-9865EFCC0D5C}"/>
                </a:ext>
              </a:extLst>
            </p:cNvPr>
            <p:cNvSpPr txBox="1"/>
            <p:nvPr/>
          </p:nvSpPr>
          <p:spPr>
            <a:xfrm>
              <a:off x="254321" y="-208892"/>
              <a:ext cx="1026671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0" spc="300" dirty="0">
                  <a:solidFill>
                    <a:schemeClr val="bg1"/>
                  </a:solidFill>
                  <a:latin typeface="Impact" panose="020B0806030902050204" pitchFamily="34" charset="0"/>
                </a:rPr>
                <a:t>Making Data Science Reproducible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18587B-32BF-D342-AB81-A66CE8BC91AF}"/>
                </a:ext>
              </a:extLst>
            </p:cNvPr>
            <p:cNvSpPr txBox="1"/>
            <p:nvPr/>
          </p:nvSpPr>
          <p:spPr>
            <a:xfrm>
              <a:off x="2732465" y="1803252"/>
              <a:ext cx="41783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spc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Jesse Spencer-Smith, Ph.D.</a:t>
              </a:r>
            </a:p>
            <a:p>
              <a:pPr algn="ctr"/>
              <a:r>
                <a:rPr lang="en-US" sz="2400" spc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Chief Data Scientist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D260CA-5987-460C-8B57-48D2BB0F7E99}"/>
                </a:ext>
              </a:extLst>
            </p:cNvPr>
            <p:cNvSpPr txBox="1"/>
            <p:nvPr/>
          </p:nvSpPr>
          <p:spPr>
            <a:xfrm>
              <a:off x="6078422" y="1803253"/>
              <a:ext cx="41783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spc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Charreau Bell, Ph.D.</a:t>
              </a:r>
            </a:p>
            <a:p>
              <a:pPr algn="r"/>
              <a:r>
                <a:rPr lang="en-US" sz="2400" spc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Senior Data Scientist</a:t>
              </a:r>
            </a:p>
          </p:txBody>
        </p:sp>
      </p:grp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A52AA5E-4808-5040-AE1C-8EB3DB9936D0}"/>
              </a:ext>
            </a:extLst>
          </p:cNvPr>
          <p:cNvSpPr/>
          <p:nvPr/>
        </p:nvSpPr>
        <p:spPr>
          <a:xfrm flipH="1">
            <a:off x="10629900" y="1041845"/>
            <a:ext cx="1562100" cy="5827535"/>
          </a:xfrm>
          <a:prstGeom prst="rtTriangl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62FF4-7CF7-574F-8144-6E318138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5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338" y="206029"/>
            <a:ext cx="10706100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Versioning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49" y="2161348"/>
            <a:ext cx="9943579" cy="3890460"/>
          </a:xfrm>
        </p:spPr>
        <p:txBody>
          <a:bodyPr anchor="t">
            <a:normAutofit/>
          </a:bodyPr>
          <a:lstStyle/>
          <a:p>
            <a:r>
              <a:rPr lang="en-US" sz="2800" dirty="0"/>
              <a:t>Necessary for reproducibility and auditability</a:t>
            </a:r>
          </a:p>
          <a:p>
            <a:r>
              <a:rPr lang="en-US" sz="2800" dirty="0"/>
              <a:t>Critical/more challenging for Deep Learning</a:t>
            </a:r>
          </a:p>
          <a:p>
            <a:pPr marL="0" indent="0">
              <a:buNone/>
            </a:pPr>
            <a:r>
              <a:rPr lang="en-US" sz="2800" dirty="0"/>
              <a:t>	Your data IS your source code!</a:t>
            </a:r>
          </a:p>
          <a:p>
            <a:r>
              <a:rPr lang="en-US" sz="2800" dirty="0"/>
              <a:t>Many solutions</a:t>
            </a:r>
          </a:p>
          <a:p>
            <a:pPr lvl="1"/>
            <a:r>
              <a:rPr lang="en-US" sz="2600" dirty="0"/>
              <a:t>DVC – extension to git (also versions models)</a:t>
            </a:r>
          </a:p>
          <a:p>
            <a:r>
              <a:rPr lang="en-US" sz="2800"/>
              <a:t>Entire area under </a:t>
            </a:r>
            <a:r>
              <a:rPr lang="en-US" sz="2800" dirty="0"/>
              <a:t>development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1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Literate Programming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Text/Photo/Graph Here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Maybe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Bullet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Points?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130A381-5B1F-144A-8AC6-1A50C06D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630" y="5797898"/>
            <a:ext cx="1229630" cy="113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9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89" y="4011524"/>
            <a:ext cx="941601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Versioning Models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055EB8-D465-41AA-B4AA-BF5C1371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8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4"/>
            <a:ext cx="12087225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pc="300" dirty="0">
                <a:solidFill>
                  <a:srgbClr val="424242"/>
                </a:solidFill>
                <a:latin typeface="Impact" panose="020B0806030902050204" pitchFamily="34" charset="0"/>
              </a:rPr>
              <a:t>Data modeling is an iterative process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055EB8-D465-41AA-B4AA-BF5C1371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4"/>
            <a:ext cx="12087225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pc="300" dirty="0">
                <a:solidFill>
                  <a:srgbClr val="424242"/>
                </a:solidFill>
                <a:latin typeface="Impact" panose="020B0806030902050204" pitchFamily="34" charset="0"/>
              </a:rPr>
              <a:t>Data modeling is an iterative process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517A1F5-01E2-4653-B0F9-394A440C7C59}"/>
              </a:ext>
            </a:extLst>
          </p:cNvPr>
          <p:cNvGrpSpPr/>
          <p:nvPr/>
        </p:nvGrpSpPr>
        <p:grpSpPr>
          <a:xfrm>
            <a:off x="1012678" y="1247265"/>
            <a:ext cx="1619247" cy="1746611"/>
            <a:chOff x="788195" y="1452201"/>
            <a:chExt cx="1619247" cy="17466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ED6B47-EEDB-4F9F-9008-59B326209DEB}"/>
                </a:ext>
              </a:extLst>
            </p:cNvPr>
            <p:cNvSpPr/>
            <p:nvPr/>
          </p:nvSpPr>
          <p:spPr>
            <a:xfrm>
              <a:off x="795338" y="1452201"/>
              <a:ext cx="1608137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Model A</a:t>
              </a:r>
              <a:endParaRPr lang="en-US" sz="1600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8AFB68-1BC0-4379-AFCF-85E153E10210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Hyperparameters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CE14276-1845-4BD2-859B-296FA47FD1F7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Performance Metrics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3129A7-60B6-4982-BB97-97880E4F6F5E}"/>
              </a:ext>
            </a:extLst>
          </p:cNvPr>
          <p:cNvGrpSpPr/>
          <p:nvPr/>
        </p:nvGrpSpPr>
        <p:grpSpPr>
          <a:xfrm>
            <a:off x="2895603" y="1495424"/>
            <a:ext cx="1463674" cy="919164"/>
            <a:chOff x="788195" y="1886904"/>
            <a:chExt cx="1619247" cy="13119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2D5618-3F7B-4FB7-AA70-7724C5487041}"/>
                </a:ext>
              </a:extLst>
            </p:cNvPr>
            <p:cNvSpPr/>
            <p:nvPr/>
          </p:nvSpPr>
          <p:spPr>
            <a:xfrm>
              <a:off x="795338" y="1886904"/>
              <a:ext cx="1608137" cy="69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A</a:t>
              </a:r>
              <a:endParaRPr lang="en-US" sz="1100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FBA040C-8EE4-4B3E-BD8A-B1644BE799BF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43473B-1442-4024-8F60-35CEC9F0F44B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F13D82-EF0B-46E7-BF51-AC1366EA5B16}"/>
              </a:ext>
            </a:extLst>
          </p:cNvPr>
          <p:cNvGrpSpPr/>
          <p:nvPr/>
        </p:nvGrpSpPr>
        <p:grpSpPr>
          <a:xfrm>
            <a:off x="2818596" y="2509836"/>
            <a:ext cx="1463674" cy="919164"/>
            <a:chOff x="788195" y="1886904"/>
            <a:chExt cx="1619247" cy="131190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A02145-277C-44ED-94CB-7E49FC204A0D}"/>
                </a:ext>
              </a:extLst>
            </p:cNvPr>
            <p:cNvSpPr/>
            <p:nvPr/>
          </p:nvSpPr>
          <p:spPr>
            <a:xfrm>
              <a:off x="795338" y="1886904"/>
              <a:ext cx="1608137" cy="69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A</a:t>
              </a:r>
              <a:endParaRPr lang="en-US" sz="1100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EC117C9-F09E-4633-99CA-19B9DD9E12EA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39FB8DD-4B96-4FC4-801C-295482739E32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DC1D75-3C94-43D4-998C-0862103FC0D0}"/>
              </a:ext>
            </a:extLst>
          </p:cNvPr>
          <p:cNvGrpSpPr/>
          <p:nvPr/>
        </p:nvGrpSpPr>
        <p:grpSpPr>
          <a:xfrm>
            <a:off x="4491424" y="1219386"/>
            <a:ext cx="1463674" cy="919164"/>
            <a:chOff x="788195" y="1886904"/>
            <a:chExt cx="1619247" cy="13119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EEE6835-B379-4FE1-807B-2618AB26F0BF}"/>
                </a:ext>
              </a:extLst>
            </p:cNvPr>
            <p:cNvSpPr/>
            <p:nvPr/>
          </p:nvSpPr>
          <p:spPr>
            <a:xfrm>
              <a:off x="795338" y="1886904"/>
              <a:ext cx="1608137" cy="69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A</a:t>
              </a:r>
              <a:endParaRPr lang="en-US" sz="1100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A57724-52A1-4752-955E-6F4667C30A1A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91A2692-0E95-4809-8238-F66D0D5F8239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0476446-5505-4BDA-8278-8839A308327F}"/>
              </a:ext>
            </a:extLst>
          </p:cNvPr>
          <p:cNvGrpSpPr/>
          <p:nvPr/>
        </p:nvGrpSpPr>
        <p:grpSpPr>
          <a:xfrm>
            <a:off x="4522789" y="2327641"/>
            <a:ext cx="1463674" cy="919164"/>
            <a:chOff x="788195" y="1886904"/>
            <a:chExt cx="1619247" cy="131190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EA88869-927A-4272-BA98-A391B70B9AB1}"/>
                </a:ext>
              </a:extLst>
            </p:cNvPr>
            <p:cNvSpPr/>
            <p:nvPr/>
          </p:nvSpPr>
          <p:spPr>
            <a:xfrm>
              <a:off x="795338" y="1886904"/>
              <a:ext cx="1608137" cy="69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A</a:t>
              </a:r>
              <a:endParaRPr lang="en-US" sz="1100" b="1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78EB3C3-B40C-4F3B-A3B9-6145605B9F24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1A7496B-D25C-4F0A-842A-61302127089D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1A14C7-3022-49D2-9E72-DF1D448A27C6}"/>
              </a:ext>
            </a:extLst>
          </p:cNvPr>
          <p:cNvGrpSpPr/>
          <p:nvPr/>
        </p:nvGrpSpPr>
        <p:grpSpPr>
          <a:xfrm>
            <a:off x="4554154" y="3435896"/>
            <a:ext cx="1463674" cy="919164"/>
            <a:chOff x="788195" y="1886904"/>
            <a:chExt cx="1619247" cy="131190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38BF39-AEFD-402A-8600-2D3529C24CAB}"/>
                </a:ext>
              </a:extLst>
            </p:cNvPr>
            <p:cNvSpPr/>
            <p:nvPr/>
          </p:nvSpPr>
          <p:spPr>
            <a:xfrm>
              <a:off x="795338" y="1886904"/>
              <a:ext cx="1608137" cy="69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A</a:t>
              </a:r>
              <a:endParaRPr lang="en-US" sz="1100" b="1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2CA094-6B4F-4562-9A09-B2429BE51C66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97217B7-3BE6-4039-863F-64E1852D20E7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0CC35D0-E4CF-4430-B2E2-D511A89717A6}"/>
              </a:ext>
            </a:extLst>
          </p:cNvPr>
          <p:cNvGrpSpPr/>
          <p:nvPr/>
        </p:nvGrpSpPr>
        <p:grpSpPr>
          <a:xfrm>
            <a:off x="6234195" y="1491387"/>
            <a:ext cx="1463674" cy="919164"/>
            <a:chOff x="788195" y="1886904"/>
            <a:chExt cx="1619247" cy="131190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E2438E7-114A-41A9-BFD5-2A5F38547B42}"/>
                </a:ext>
              </a:extLst>
            </p:cNvPr>
            <p:cNvSpPr/>
            <p:nvPr/>
          </p:nvSpPr>
          <p:spPr>
            <a:xfrm>
              <a:off x="795338" y="1886904"/>
              <a:ext cx="1608137" cy="69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A</a:t>
              </a:r>
              <a:endParaRPr lang="en-US" sz="1100" b="1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9BC423-590A-438C-AB6A-AF4FB024E3AB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1D50E85-81CC-4F56-B4F8-5E8BC1F9C2E5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227F44-B392-4AB0-B354-C0376A09B63F}"/>
              </a:ext>
            </a:extLst>
          </p:cNvPr>
          <p:cNvGrpSpPr/>
          <p:nvPr/>
        </p:nvGrpSpPr>
        <p:grpSpPr>
          <a:xfrm>
            <a:off x="6119192" y="2541438"/>
            <a:ext cx="1463674" cy="919164"/>
            <a:chOff x="788195" y="1886904"/>
            <a:chExt cx="1619247" cy="131190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C904204-6453-4FDC-8EA8-97DC5C65C214}"/>
                </a:ext>
              </a:extLst>
            </p:cNvPr>
            <p:cNvSpPr/>
            <p:nvPr/>
          </p:nvSpPr>
          <p:spPr>
            <a:xfrm>
              <a:off x="795338" y="1886904"/>
              <a:ext cx="1608137" cy="694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A</a:t>
              </a:r>
              <a:endParaRPr lang="en-US" sz="1100" b="1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296783-82FF-4766-BFEB-8F7402F5DD7F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C4BE39D-1485-4640-86F1-B3987ACDDE50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4A10C1-70D8-434F-B3EB-62D733B67803}"/>
              </a:ext>
            </a:extLst>
          </p:cNvPr>
          <p:cNvGrpSpPr/>
          <p:nvPr/>
        </p:nvGrpSpPr>
        <p:grpSpPr>
          <a:xfrm>
            <a:off x="721901" y="3085254"/>
            <a:ext cx="1619247" cy="1735835"/>
            <a:chOff x="788195" y="1462977"/>
            <a:chExt cx="1619247" cy="173583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C7FE51-6485-47B2-90A8-58A237D9A642}"/>
                </a:ext>
              </a:extLst>
            </p:cNvPr>
            <p:cNvSpPr/>
            <p:nvPr/>
          </p:nvSpPr>
          <p:spPr>
            <a:xfrm>
              <a:off x="795338" y="1462977"/>
              <a:ext cx="1608137" cy="1143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Model B</a:t>
              </a:r>
              <a:endParaRPr lang="en-US" sz="1600" b="1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3721EEB-A0CE-47F6-B0A4-85A36197E27F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Hyperparameters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1B22BE-2D40-4F22-836E-8831981B642D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Performance Metrics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C22A0D1-B596-43FA-9148-21AB495C1F7E}"/>
              </a:ext>
            </a:extLst>
          </p:cNvPr>
          <p:cNvGrpSpPr/>
          <p:nvPr/>
        </p:nvGrpSpPr>
        <p:grpSpPr>
          <a:xfrm>
            <a:off x="2706068" y="4685578"/>
            <a:ext cx="1450694" cy="1052957"/>
            <a:chOff x="788195" y="2023512"/>
            <a:chExt cx="1619247" cy="11753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2A3661E-85CB-41ED-9B53-038A3F7BA79F}"/>
                </a:ext>
              </a:extLst>
            </p:cNvPr>
            <p:cNvSpPr/>
            <p:nvPr/>
          </p:nvSpPr>
          <p:spPr>
            <a:xfrm>
              <a:off x="795337" y="2023512"/>
              <a:ext cx="1608136" cy="5577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B</a:t>
              </a:r>
              <a:endParaRPr lang="en-US" sz="1100" b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8F3E915-1857-4469-9142-91A7903C901A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2DE35BF-027F-4A88-B6D5-05F71BB0C8EE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C763759-35B3-455D-843D-4EA9F6C72E22}"/>
              </a:ext>
            </a:extLst>
          </p:cNvPr>
          <p:cNvGrpSpPr/>
          <p:nvPr/>
        </p:nvGrpSpPr>
        <p:grpSpPr>
          <a:xfrm>
            <a:off x="2531766" y="3544945"/>
            <a:ext cx="1450694" cy="1039031"/>
            <a:chOff x="788195" y="2039055"/>
            <a:chExt cx="1619247" cy="115975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9E4C38E-2A3A-4B15-89E1-8E872B8F8783}"/>
                </a:ext>
              </a:extLst>
            </p:cNvPr>
            <p:cNvSpPr/>
            <p:nvPr/>
          </p:nvSpPr>
          <p:spPr>
            <a:xfrm>
              <a:off x="795337" y="2039055"/>
              <a:ext cx="1608136" cy="557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B</a:t>
              </a:r>
              <a:endParaRPr lang="en-US" sz="1100" b="1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2604999-C974-4D3E-81C1-4380F0E0225C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79DF25-50E0-4442-9363-670F01074658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6C2907E-A45C-44E6-9173-373E9D83EDAB}"/>
              </a:ext>
            </a:extLst>
          </p:cNvPr>
          <p:cNvGrpSpPr/>
          <p:nvPr/>
        </p:nvGrpSpPr>
        <p:grpSpPr>
          <a:xfrm>
            <a:off x="4445935" y="4537940"/>
            <a:ext cx="1450694" cy="1039031"/>
            <a:chOff x="788195" y="2039055"/>
            <a:chExt cx="1619247" cy="115975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B2E1930-6C12-4FC1-8ED0-6C61F7DBEC9A}"/>
                </a:ext>
              </a:extLst>
            </p:cNvPr>
            <p:cNvSpPr/>
            <p:nvPr/>
          </p:nvSpPr>
          <p:spPr>
            <a:xfrm>
              <a:off x="795337" y="2039055"/>
              <a:ext cx="1608136" cy="557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B</a:t>
              </a:r>
              <a:endParaRPr lang="en-US" sz="1100" b="1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D657384-728F-4DC1-9F2D-BB9C11233C80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F075492-B4A2-4876-8B7F-B1BDAD822187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F56E7FF-C0FA-4609-8184-7A67BCC151B0}"/>
              </a:ext>
            </a:extLst>
          </p:cNvPr>
          <p:cNvGrpSpPr/>
          <p:nvPr/>
        </p:nvGrpSpPr>
        <p:grpSpPr>
          <a:xfrm>
            <a:off x="4505993" y="5717606"/>
            <a:ext cx="1450694" cy="1043673"/>
            <a:chOff x="788195" y="2033874"/>
            <a:chExt cx="1619247" cy="116493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BF2CEC8-3C24-4385-A9D0-2BE64D14E8FB}"/>
                </a:ext>
              </a:extLst>
            </p:cNvPr>
            <p:cNvSpPr/>
            <p:nvPr/>
          </p:nvSpPr>
          <p:spPr>
            <a:xfrm>
              <a:off x="795337" y="2033874"/>
              <a:ext cx="1608136" cy="557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B</a:t>
              </a:r>
              <a:endParaRPr lang="en-US" sz="1100" b="1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5980740-8997-49F9-9471-F8DDCE4CBC7D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E12D79-3419-4E62-8B1A-3ADD3FEF1281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F186CF-16C1-4E92-9234-9915052DBBA8}"/>
              </a:ext>
            </a:extLst>
          </p:cNvPr>
          <p:cNvGrpSpPr/>
          <p:nvPr/>
        </p:nvGrpSpPr>
        <p:grpSpPr>
          <a:xfrm>
            <a:off x="6433200" y="3586763"/>
            <a:ext cx="1450694" cy="1043673"/>
            <a:chOff x="788195" y="2033874"/>
            <a:chExt cx="1619247" cy="116493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E1FD453-6588-4629-9DD3-5715819B6BAE}"/>
                </a:ext>
              </a:extLst>
            </p:cNvPr>
            <p:cNvSpPr/>
            <p:nvPr/>
          </p:nvSpPr>
          <p:spPr>
            <a:xfrm>
              <a:off x="795337" y="2033874"/>
              <a:ext cx="1608136" cy="5577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B</a:t>
              </a:r>
              <a:endParaRPr lang="en-US" sz="1100" b="1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BC6869-7D5C-463A-8F0D-1C45B497CB40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0ED5ACF-3EA9-40D1-83F6-9599AF8FAE98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21810F3-7EAE-4171-B30A-E4F75AF68D91}"/>
              </a:ext>
            </a:extLst>
          </p:cNvPr>
          <p:cNvGrpSpPr/>
          <p:nvPr/>
        </p:nvGrpSpPr>
        <p:grpSpPr>
          <a:xfrm>
            <a:off x="6049170" y="4689465"/>
            <a:ext cx="1450694" cy="1052957"/>
            <a:chOff x="788195" y="2023512"/>
            <a:chExt cx="1619247" cy="11753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7765BCA-41D1-4BD1-BFCA-52C28B0A8498}"/>
                </a:ext>
              </a:extLst>
            </p:cNvPr>
            <p:cNvSpPr/>
            <p:nvPr/>
          </p:nvSpPr>
          <p:spPr>
            <a:xfrm>
              <a:off x="795337" y="2023512"/>
              <a:ext cx="1608136" cy="5577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B</a:t>
              </a:r>
              <a:endParaRPr lang="en-US" sz="1100" b="1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1E4D6E4-7AC6-4EC1-AB25-346E886194B9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6E8FDA9-77CB-4C3F-A074-EA9700781E20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5758EA-06C5-486E-98BC-D9C267CE7655}"/>
              </a:ext>
            </a:extLst>
          </p:cNvPr>
          <p:cNvGrpSpPr/>
          <p:nvPr/>
        </p:nvGrpSpPr>
        <p:grpSpPr>
          <a:xfrm>
            <a:off x="956474" y="4996870"/>
            <a:ext cx="1619247" cy="1735835"/>
            <a:chOff x="788195" y="1462977"/>
            <a:chExt cx="1619247" cy="173583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71C2207-93DA-4A17-A9B9-4DA7222ACBF3}"/>
                </a:ext>
              </a:extLst>
            </p:cNvPr>
            <p:cNvSpPr/>
            <p:nvPr/>
          </p:nvSpPr>
          <p:spPr>
            <a:xfrm>
              <a:off x="795338" y="1462977"/>
              <a:ext cx="1608137" cy="1143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Model C</a:t>
              </a:r>
              <a:endParaRPr lang="en-US" sz="1600" b="1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3775973-5840-4554-9060-B59F01275E0D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Hyperparameters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C15255C-1298-4BFE-9969-E8FF0CFAAE2F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Performance Metrics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C2CC5E0-D918-4F24-B807-8EC54695D6DA}"/>
              </a:ext>
            </a:extLst>
          </p:cNvPr>
          <p:cNvGrpSpPr/>
          <p:nvPr/>
        </p:nvGrpSpPr>
        <p:grpSpPr>
          <a:xfrm>
            <a:off x="6436754" y="5840969"/>
            <a:ext cx="1450694" cy="950231"/>
            <a:chOff x="788195" y="2138174"/>
            <a:chExt cx="1619247" cy="106063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64D6A3D-FF76-4391-90FD-784679CB3573}"/>
                </a:ext>
              </a:extLst>
            </p:cNvPr>
            <p:cNvSpPr/>
            <p:nvPr/>
          </p:nvSpPr>
          <p:spPr>
            <a:xfrm>
              <a:off x="795337" y="2138174"/>
              <a:ext cx="1608136" cy="4430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C</a:t>
              </a:r>
              <a:endParaRPr lang="en-US" sz="1100" b="1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B5E25EF-398E-4F20-A134-3264762D1640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0A3B2D3-DE54-4163-B014-C14B59438BFC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51B042F-CB82-4D30-834D-8B0ACED9BFD0}"/>
              </a:ext>
            </a:extLst>
          </p:cNvPr>
          <p:cNvGrpSpPr/>
          <p:nvPr/>
        </p:nvGrpSpPr>
        <p:grpSpPr>
          <a:xfrm>
            <a:off x="2912712" y="5830998"/>
            <a:ext cx="1450694" cy="977135"/>
            <a:chOff x="788195" y="2108144"/>
            <a:chExt cx="1619247" cy="109066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F8AC429-E1F7-4611-A00B-1CB8ED37FA3D}"/>
                </a:ext>
              </a:extLst>
            </p:cNvPr>
            <p:cNvSpPr/>
            <p:nvPr/>
          </p:nvSpPr>
          <p:spPr>
            <a:xfrm>
              <a:off x="795337" y="2108144"/>
              <a:ext cx="1608136" cy="4731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Model C</a:t>
              </a:r>
              <a:endParaRPr lang="en-US" sz="1100" b="1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451034-300C-43B6-AFE6-36D4CD7D5620}"/>
                </a:ext>
              </a:extLst>
            </p:cNvPr>
            <p:cNvSpPr/>
            <p:nvPr/>
          </p:nvSpPr>
          <p:spPr>
            <a:xfrm>
              <a:off x="788195" y="2597943"/>
              <a:ext cx="1615280" cy="2968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Hyperparameters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4126111-24AA-48DD-9F16-B23517D91069}"/>
                </a:ext>
              </a:extLst>
            </p:cNvPr>
            <p:cNvSpPr/>
            <p:nvPr/>
          </p:nvSpPr>
          <p:spPr>
            <a:xfrm>
              <a:off x="792162" y="2901949"/>
              <a:ext cx="1615280" cy="2968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Performance Metrics</a:t>
              </a:r>
            </a:p>
          </p:txBody>
        </p:sp>
      </p:grp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60695461-E002-477A-811D-07C3758B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2298" y="1472786"/>
            <a:ext cx="3849044" cy="475017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 of model tuning efforts and performance</a:t>
            </a:r>
          </a:p>
          <a:p>
            <a:r>
              <a:rPr lang="en-US" sz="28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of models over time</a:t>
            </a:r>
          </a:p>
          <a:p>
            <a:r>
              <a:rPr lang="en-US" sz="28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reversion</a:t>
            </a:r>
          </a:p>
          <a:p>
            <a:r>
              <a:rPr lang="en-US" sz="28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Availability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09704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4"/>
            <a:ext cx="12087225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pc="300" dirty="0">
                <a:solidFill>
                  <a:srgbClr val="424242"/>
                </a:solidFill>
                <a:latin typeface="Impact" panose="020B0806030902050204" pitchFamily="34" charset="0"/>
              </a:rPr>
              <a:t>Model versioning: a solution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C290F6-A2A2-438C-981F-0F124203F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12" y="2124303"/>
            <a:ext cx="7278538" cy="3649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1DC59-F485-4105-8BB2-47913BC0941A}"/>
              </a:ext>
            </a:extLst>
          </p:cNvPr>
          <p:cNvSpPr txBox="1"/>
          <p:nvPr/>
        </p:nvSpPr>
        <p:spPr>
          <a:xfrm>
            <a:off x="9410550" y="2294358"/>
            <a:ext cx="2204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Michaelangelo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D40AC-10EB-4CAE-979A-434B81639ED8}"/>
              </a:ext>
            </a:extLst>
          </p:cNvPr>
          <p:cNvSpPr txBox="1"/>
          <p:nvPr/>
        </p:nvSpPr>
        <p:spPr>
          <a:xfrm>
            <a:off x="9068586" y="6249971"/>
            <a:ext cx="1056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mlflow.org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5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89" y="4011524"/>
            <a:ext cx="941601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Versioning Environments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055EB8-D465-41AA-B4AA-BF5C1371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1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093" y="5215973"/>
            <a:ext cx="1440944" cy="1324708"/>
          </a:xfrm>
          <a:prstGeom prst="rect">
            <a:avLst/>
          </a:prstGeom>
        </p:spPr>
      </p:pic>
      <p:sp>
        <p:nvSpPr>
          <p:cNvPr id="34" name="Title 6">
            <a:extLst>
              <a:ext uri="{FF2B5EF4-FFF2-40B4-BE49-F238E27FC236}">
                <a16:creationId xmlns:a16="http://schemas.microsoft.com/office/drawing/2014/main" id="{58E860BE-624B-49B5-A227-C1EBE4114253}"/>
              </a:ext>
            </a:extLst>
          </p:cNvPr>
          <p:cNvSpPr txBox="1">
            <a:spLocks/>
          </p:cNvSpPr>
          <p:nvPr/>
        </p:nvSpPr>
        <p:spPr>
          <a:xfrm>
            <a:off x="583222" y="1863862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>
                <a:ln>
                  <a:noFill/>
                </a:ln>
                <a:solidFill>
                  <a:srgbClr val="FFFE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Installation: H2o</a:t>
            </a:r>
            <a:endParaRPr kumimoji="0" lang="en-US" sz="4000" b="0" i="0" u="none" strike="noStrike" kern="1200" cap="none" spc="-150" normalizeH="0" baseline="0" noProof="0" dirty="0">
              <a:ln>
                <a:noFill/>
              </a:ln>
              <a:solidFill>
                <a:srgbClr val="FFFE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5C35BE-13EA-4219-B65F-E0572E2CF001}"/>
              </a:ext>
            </a:extLst>
          </p:cNvPr>
          <p:cNvGrpSpPr/>
          <p:nvPr/>
        </p:nvGrpSpPr>
        <p:grpSpPr>
          <a:xfrm>
            <a:off x="583710" y="1510525"/>
            <a:ext cx="5043766" cy="4470371"/>
            <a:chOff x="872849" y="1741394"/>
            <a:chExt cx="5043766" cy="447037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AE02A9-F323-4B65-ACA0-D823445D5C87}"/>
                </a:ext>
              </a:extLst>
            </p:cNvPr>
            <p:cNvSpPr/>
            <p:nvPr/>
          </p:nvSpPr>
          <p:spPr>
            <a:xfrm>
              <a:off x="872849" y="1741394"/>
              <a:ext cx="5043766" cy="4470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726762-EA3F-4677-81CF-FDF78A637EB5}"/>
                </a:ext>
              </a:extLst>
            </p:cNvPr>
            <p:cNvSpPr txBox="1"/>
            <p:nvPr/>
          </p:nvSpPr>
          <p:spPr>
            <a:xfrm>
              <a:off x="1142391" y="1816354"/>
              <a:ext cx="34996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roject1-env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6DC803-BF28-4661-8288-E0356614DB59}"/>
                </a:ext>
              </a:extLst>
            </p:cNvPr>
            <p:cNvSpPr txBox="1"/>
            <p:nvPr/>
          </p:nvSpPr>
          <p:spPr>
            <a:xfrm>
              <a:off x="1526154" y="2508433"/>
              <a:ext cx="4252190" cy="3108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 = 3.7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Pandas = 0.25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fastai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1.0.57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pytorch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1.1.0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matplotlib = 3.1.1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cudatoolkit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10.0.130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numpy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1.16.4</a:t>
              </a: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3BA41AA9-0A0E-48B4-A944-0A170DAF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15" y="0"/>
            <a:ext cx="12172016" cy="1353310"/>
          </a:xfrm>
        </p:spPr>
        <p:txBody>
          <a:bodyPr anchor="b">
            <a:noAutofit/>
          </a:bodyPr>
          <a:lstStyle/>
          <a:p>
            <a:pPr algn="l"/>
            <a:r>
              <a:rPr lang="en-US" spc="300" dirty="0">
                <a:solidFill>
                  <a:srgbClr val="424242"/>
                </a:solidFill>
                <a:latin typeface="Impact" panose="020B0806030902050204" pitchFamily="34" charset="0"/>
              </a:rPr>
              <a:t>Virtual environments – a (partial) solution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55DCF0-2FD0-4D21-9651-9BAB6D6575CF}"/>
              </a:ext>
            </a:extLst>
          </p:cNvPr>
          <p:cNvGrpSpPr/>
          <p:nvPr/>
        </p:nvGrpSpPr>
        <p:grpSpPr>
          <a:xfrm>
            <a:off x="6122636" y="1481186"/>
            <a:ext cx="5043766" cy="4470371"/>
            <a:chOff x="6381472" y="1797821"/>
            <a:chExt cx="5043766" cy="44703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ED1DB4-08C7-441F-9E9B-8CDE3E6E0E77}"/>
                </a:ext>
              </a:extLst>
            </p:cNvPr>
            <p:cNvSpPr/>
            <p:nvPr/>
          </p:nvSpPr>
          <p:spPr>
            <a:xfrm>
              <a:off x="6381472" y="1797821"/>
              <a:ext cx="5043766" cy="44703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838AA-6AE4-49CD-AD99-8B150D4C99C1}"/>
                </a:ext>
              </a:extLst>
            </p:cNvPr>
            <p:cNvSpPr txBox="1"/>
            <p:nvPr/>
          </p:nvSpPr>
          <p:spPr>
            <a:xfrm>
              <a:off x="6651014" y="1872781"/>
              <a:ext cx="447590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dirty="0"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</a:t>
              </a:r>
              <a:r>
                <a:rPr kumimoji="0" lang="en-US" sz="4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estpackage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-env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294E8FB-1E33-41E4-B708-E190E3459F83}"/>
                </a:ext>
              </a:extLst>
            </p:cNvPr>
            <p:cNvSpPr txBox="1"/>
            <p:nvPr/>
          </p:nvSpPr>
          <p:spPr>
            <a:xfrm>
              <a:off x="6926485" y="2564860"/>
              <a:ext cx="4056623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 = 3.7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Pandas = 0.25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fastai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1.0.57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pytorch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1.0.1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matplotlib = 3.1.1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cudatoolkit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9.0.148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numpy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1.16.4</a:t>
              </a: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</a:t>
              </a: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estpackage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= 1.0.2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27BF825-9755-48E5-B08D-0AA55CC68E88}"/>
              </a:ext>
            </a:extLst>
          </p:cNvPr>
          <p:cNvSpPr txBox="1"/>
          <p:nvPr/>
        </p:nvSpPr>
        <p:spPr>
          <a:xfrm>
            <a:off x="608858" y="6062520"/>
            <a:ext cx="507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1 Environment Settings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76843F-5351-4F69-B5CA-A22DEAC7B6E2}"/>
              </a:ext>
            </a:extLst>
          </p:cNvPr>
          <p:cNvSpPr txBox="1"/>
          <p:nvPr/>
        </p:nvSpPr>
        <p:spPr>
          <a:xfrm>
            <a:off x="6044989" y="6051434"/>
            <a:ext cx="507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2 Environment Settings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46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33"/>
            <a:ext cx="9456206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pc="300" dirty="0" err="1">
                <a:solidFill>
                  <a:srgbClr val="424242"/>
                </a:solidFill>
                <a:latin typeface="Impact" panose="020B0806030902050204" pitchFamily="34" charset="0"/>
              </a:rPr>
              <a:t>Yml</a:t>
            </a:r>
            <a:r>
              <a:rPr lang="en-US" spc="300" dirty="0">
                <a:solidFill>
                  <a:srgbClr val="424242"/>
                </a:solidFill>
                <a:latin typeface="Impact" panose="020B0806030902050204" pitchFamily="34" charset="0"/>
              </a:rPr>
              <a:t> files – a solution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8714A4B-BFB4-4A57-BD0C-AE943E078E9F}"/>
              </a:ext>
            </a:extLst>
          </p:cNvPr>
          <p:cNvGrpSpPr/>
          <p:nvPr/>
        </p:nvGrpSpPr>
        <p:grpSpPr>
          <a:xfrm>
            <a:off x="667727" y="1529557"/>
            <a:ext cx="10585544" cy="4206874"/>
            <a:chOff x="1361663" y="1396189"/>
            <a:chExt cx="9468672" cy="376300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DAE3FB-5450-4EAA-90D7-35C1CEE43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6550"/>
            <a:stretch/>
          </p:blipFill>
          <p:spPr>
            <a:xfrm>
              <a:off x="1361664" y="1396189"/>
              <a:ext cx="9468671" cy="17665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91E38CA-23E0-4378-BC39-1A261AC1F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546"/>
            <a:stretch/>
          </p:blipFill>
          <p:spPr>
            <a:xfrm>
              <a:off x="1361663" y="3148613"/>
              <a:ext cx="9468671" cy="2010585"/>
            </a:xfrm>
            <a:prstGeom prst="rect">
              <a:avLst/>
            </a:prstGeom>
          </p:spPr>
        </p:pic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6E97EB0-1A18-4FCF-AD39-7B119E467D19}"/>
              </a:ext>
            </a:extLst>
          </p:cNvPr>
          <p:cNvSpPr/>
          <p:nvPr/>
        </p:nvSpPr>
        <p:spPr>
          <a:xfrm>
            <a:off x="598488" y="4149492"/>
            <a:ext cx="1973262" cy="5764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3E15C5-6A0A-4DBE-8327-59391DEC15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4"/>
          <a:stretch/>
        </p:blipFill>
        <p:spPr>
          <a:xfrm>
            <a:off x="7793155" y="476250"/>
            <a:ext cx="3200423" cy="6019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F3E068-D892-439A-B1C1-9D60ADF640A0}"/>
              </a:ext>
            </a:extLst>
          </p:cNvPr>
          <p:cNvSpPr txBox="1"/>
          <p:nvPr/>
        </p:nvSpPr>
        <p:spPr>
          <a:xfrm>
            <a:off x="1109597" y="5803315"/>
            <a:ext cx="5949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virtual environments directly from </a:t>
            </a:r>
            <a:r>
              <a:rPr lang="en-US" sz="2000" dirty="0" err="1"/>
              <a:t>yml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yml</a:t>
            </a:r>
            <a:r>
              <a:rPr lang="en-US" sz="2000" dirty="0"/>
              <a:t> file also versioned in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other services (Binder) to run your project</a:t>
            </a:r>
          </a:p>
        </p:txBody>
      </p:sp>
    </p:spTree>
    <p:extLst>
      <p:ext uri="{BB962C8B-B14F-4D97-AF65-F5344CB8AC3E}">
        <p14:creationId xmlns:p14="http://schemas.microsoft.com/office/powerpoint/2010/main" val="366988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EBBDC-F934-F041-B8E0-1C31669178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5DB8-54CB-A143-9512-B6AE4593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Photo</a:t>
            </a:r>
          </a:p>
          <a:p>
            <a:r>
              <a:rPr lang="en-US" sz="24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24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3CD4D1-A39B-9042-82EF-2C7A42F4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4B0C-8DCC-7D4B-B34D-B1B9B748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35" y="311337"/>
            <a:ext cx="10762129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 COLORS AND FONTS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E351-C9EB-C14A-9C8A-F4ABDA68F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25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24242"/>
                </a:solidFill>
              </a:rPr>
              <a:t>COLOR GUIDELINES</a:t>
            </a:r>
          </a:p>
          <a:p>
            <a:pPr marL="0" indent="0">
              <a:buNone/>
            </a:pPr>
            <a:endParaRPr lang="en-US" dirty="0">
              <a:solidFill>
                <a:srgbClr val="42424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2424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2424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24242"/>
                </a:solidFill>
              </a:rPr>
              <a:t>FONT GUIDELINES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D9416B-1ED3-5F4B-976A-3DDFEF2EC9FD}"/>
              </a:ext>
            </a:extLst>
          </p:cNvPr>
          <p:cNvCxnSpPr/>
          <p:nvPr/>
        </p:nvCxnSpPr>
        <p:spPr>
          <a:xfrm>
            <a:off x="838200" y="1346927"/>
            <a:ext cx="105156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344CF6-A200-2D4A-832B-63F8DF58664F}"/>
              </a:ext>
            </a:extLst>
          </p:cNvPr>
          <p:cNvCxnSpPr>
            <a:cxnSpLocks/>
          </p:cNvCxnSpPr>
          <p:nvPr/>
        </p:nvCxnSpPr>
        <p:spPr>
          <a:xfrm>
            <a:off x="974361" y="2338776"/>
            <a:ext cx="265325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FBDEC8-0B96-1948-89DC-F70E26C6FA31}"/>
              </a:ext>
            </a:extLst>
          </p:cNvPr>
          <p:cNvCxnSpPr>
            <a:cxnSpLocks/>
          </p:cNvCxnSpPr>
          <p:nvPr/>
        </p:nvCxnSpPr>
        <p:spPr>
          <a:xfrm>
            <a:off x="1004341" y="4394926"/>
            <a:ext cx="241466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AEF79F8-D130-E74F-966C-B2A5C5275205}"/>
              </a:ext>
            </a:extLst>
          </p:cNvPr>
          <p:cNvSpPr/>
          <p:nvPr/>
        </p:nvSpPr>
        <p:spPr>
          <a:xfrm>
            <a:off x="1016891" y="2723326"/>
            <a:ext cx="1568738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#6699CC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053F35-32A6-CB46-948C-9AFD8D91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D62124-EE33-B146-91B4-257942123E23}"/>
              </a:ext>
            </a:extLst>
          </p:cNvPr>
          <p:cNvSpPr/>
          <p:nvPr/>
        </p:nvSpPr>
        <p:spPr>
          <a:xfrm>
            <a:off x="3232008" y="2730668"/>
            <a:ext cx="1568738" cy="914400"/>
          </a:xfrm>
          <a:prstGeom prst="rect">
            <a:avLst/>
          </a:prstGeom>
          <a:solidFill>
            <a:srgbClr val="424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#333333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5CC47-2D0D-F043-86E2-46CEC2911F53}"/>
              </a:ext>
            </a:extLst>
          </p:cNvPr>
          <p:cNvSpPr/>
          <p:nvPr/>
        </p:nvSpPr>
        <p:spPr>
          <a:xfrm>
            <a:off x="5400976" y="2723326"/>
            <a:ext cx="1568738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24242"/>
                </a:solidFill>
              </a:rPr>
              <a:t>#FFFFFF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5F241-0C07-E541-87FB-5C1BA7F737E2}"/>
              </a:ext>
            </a:extLst>
          </p:cNvPr>
          <p:cNvSpPr txBox="1"/>
          <p:nvPr/>
        </p:nvSpPr>
        <p:spPr>
          <a:xfrm>
            <a:off x="858545" y="4672301"/>
            <a:ext cx="39142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“TITLE”</a:t>
            </a:r>
          </a:p>
          <a:p>
            <a:r>
              <a:rPr lang="en-US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font, size 60, color #333333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E2A7B-3F8C-C942-9C2E-B272E9CECA91}"/>
              </a:ext>
            </a:extLst>
          </p:cNvPr>
          <p:cNvSpPr txBox="1"/>
          <p:nvPr/>
        </p:nvSpPr>
        <p:spPr>
          <a:xfrm>
            <a:off x="5032169" y="5226299"/>
            <a:ext cx="5076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“Body”</a:t>
            </a:r>
          </a:p>
          <a:p>
            <a:r>
              <a:rPr lang="en-US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 font, size 24, color #333333</a:t>
            </a:r>
          </a:p>
        </p:txBody>
      </p:sp>
    </p:spTree>
    <p:extLst>
      <p:ext uri="{BB962C8B-B14F-4D97-AF65-F5344CB8AC3E}">
        <p14:creationId xmlns:p14="http://schemas.microsoft.com/office/powerpoint/2010/main" val="144421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0626-6E5A-FB41-A4C1-5CDE3F5B84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8631" y="2349925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TITLE OR CAPTION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FFB8B-46EC-8D47-8804-3C96DD36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Photo</a:t>
            </a:r>
          </a:p>
          <a:p>
            <a:r>
              <a:rPr lang="en-US" sz="24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24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9FEDB-3B9E-AF4F-802E-A5D1EE7E9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5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D666-A22E-5147-BF98-D688F5981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59462"/>
            <a:ext cx="8679915" cy="3090054"/>
          </a:xfrm>
        </p:spPr>
        <p:txBody>
          <a:bodyPr anchor="ctr">
            <a:normAutofit fontScale="90000"/>
          </a:bodyPr>
          <a:lstStyle/>
          <a:p>
            <a:r>
              <a:rPr lang="en-US" sz="8000" spc="300" dirty="0">
                <a:solidFill>
                  <a:srgbClr val="424242"/>
                </a:solidFill>
                <a:latin typeface="Impact" panose="020B0806030902050204" pitchFamily="34" charset="0"/>
              </a:rPr>
              <a:t>INSERT BIG POINT/QUOTE/LARGE NUMBERS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063A-1939-374B-AB33-AE11222F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8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FC1A-0EC7-E440-98DC-DD025E11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INSERT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E42C-11E2-4346-9F11-CD5AD65D5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spc="300" dirty="0">
                <a:latin typeface="Impact" panose="020B0806030902050204" pitchFamily="34" charset="0"/>
              </a:rPr>
              <a:t>Subheading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6A33A-8781-244E-BB95-39B1AEA701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Body/text/graph/</a:t>
            </a:r>
            <a:r>
              <a:rPr lang="en-US" sz="24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24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A8310-6E40-5046-B4C0-6A1991279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6000" spc="300" dirty="0">
                <a:latin typeface="Impact" panose="020B0806030902050204" pitchFamily="34" charset="0"/>
              </a:rPr>
              <a:t>Subheading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C331E-DBB2-184C-8559-071A9E6C1F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Body/text/graph/</a:t>
            </a:r>
            <a:r>
              <a:rPr lang="en-US" sz="24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24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C6AC1-5D8F-404C-A8D1-08301C4B6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3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1EC2103-8628-EF42-89AF-00DE62F0D984}"/>
              </a:ext>
            </a:extLst>
          </p:cNvPr>
          <p:cNvGrpSpPr/>
          <p:nvPr/>
        </p:nvGrpSpPr>
        <p:grpSpPr>
          <a:xfrm>
            <a:off x="1131376" y="449451"/>
            <a:ext cx="6338807" cy="1308487"/>
            <a:chOff x="1131376" y="449451"/>
            <a:chExt cx="6338807" cy="13084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5F36A7-2EEE-7C4F-9EEB-9865EFCC0D5C}"/>
                </a:ext>
              </a:extLst>
            </p:cNvPr>
            <p:cNvSpPr txBox="1"/>
            <p:nvPr/>
          </p:nvSpPr>
          <p:spPr>
            <a:xfrm>
              <a:off x="1131376" y="449451"/>
              <a:ext cx="633880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spc="300" dirty="0">
                  <a:solidFill>
                    <a:schemeClr val="bg1"/>
                  </a:solidFill>
                  <a:latin typeface="Impact" panose="020B0806030902050204" pitchFamily="34" charset="0"/>
                </a:rPr>
                <a:t>TITLE SLIDE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18587B-32BF-D342-AB81-A66CE8BC91AF}"/>
                </a:ext>
              </a:extLst>
            </p:cNvPr>
            <p:cNvSpPr txBox="1"/>
            <p:nvPr/>
          </p:nvSpPr>
          <p:spPr>
            <a:xfrm>
              <a:off x="1162372" y="1296273"/>
              <a:ext cx="2758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15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Subhead</a:t>
              </a:r>
            </a:p>
          </p:txBody>
        </p:sp>
      </p:grp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7A52AA5E-4808-5040-AE1C-8EB3DB9936D0}"/>
              </a:ext>
            </a:extLst>
          </p:cNvPr>
          <p:cNvSpPr/>
          <p:nvPr/>
        </p:nvSpPr>
        <p:spPr>
          <a:xfrm flipH="1">
            <a:off x="10629900" y="1020580"/>
            <a:ext cx="1562100" cy="5827535"/>
          </a:xfrm>
          <a:prstGeom prst="rtTriangl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013B99-29BB-0E47-8333-7F71CB5B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6C88D4-7902-AE43-9D16-0A1405D88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43510" y="0"/>
            <a:ext cx="4648490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F8CD85-15B8-FB4D-84E7-D6FECCE1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CAPTION/TITLE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D56C6-33B2-1246-A257-5B22976C2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Subheading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F2FDF-CDA1-BB4D-8FD9-D9A86D61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0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338" y="206029"/>
            <a:ext cx="10706100" cy="135331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Foundations of Reproducible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49" y="2161348"/>
            <a:ext cx="9943579" cy="38904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Literate Programming (and best practices)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Versioning Code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Versioning Data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Versioning Models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“Versioning” Environments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9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338" y="206029"/>
            <a:ext cx="10706100" cy="135331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Foundations of Reproducible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49" y="2161348"/>
            <a:ext cx="9943579" cy="389046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Literate Programming (and best practices)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Versioning Code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Versioning Data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Versioning Models</a:t>
            </a:r>
          </a:p>
          <a:p>
            <a:r>
              <a:rPr lang="en-US" sz="24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“Versioning” Environments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338" y="206029"/>
            <a:ext cx="10706100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Literate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49" y="2161348"/>
            <a:ext cx="9943579" cy="38904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The idea is that you do not document programs (after the fact), but write documents that </a:t>
            </a:r>
            <a:r>
              <a:rPr lang="en-US" sz="2800" i="1" dirty="0"/>
              <a:t>contain</a:t>
            </a:r>
            <a:r>
              <a:rPr lang="en-US" sz="2800" dirty="0"/>
              <a:t> the programs.</a:t>
            </a:r>
          </a:p>
          <a:p>
            <a:pPr marL="0" indent="0">
              <a:buNone/>
            </a:pPr>
            <a:r>
              <a:rPr lang="en-US" sz="2800" dirty="0"/>
              <a:t>—John Max </a:t>
            </a:r>
            <a:r>
              <a:rPr lang="en-US" sz="2800" dirty="0" err="1"/>
              <a:t>Skaller</a:t>
            </a:r>
            <a:endParaRPr lang="en-US" sz="28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5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338" y="206029"/>
            <a:ext cx="10706100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&amp;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49" y="2161348"/>
            <a:ext cx="9943579" cy="3890460"/>
          </a:xfrm>
        </p:spPr>
        <p:txBody>
          <a:bodyPr anchor="t">
            <a:normAutofit/>
          </a:bodyPr>
          <a:lstStyle/>
          <a:p>
            <a:r>
              <a:rPr lang="en-US" sz="2800" dirty="0"/>
              <a:t>Pipeline tests</a:t>
            </a:r>
          </a:p>
          <a:p>
            <a:pPr lvl="1"/>
            <a:r>
              <a:rPr lang="en-US" sz="2400" dirty="0"/>
              <a:t>R: </a:t>
            </a:r>
            <a:r>
              <a:rPr lang="en-US" sz="2400" dirty="0" err="1"/>
              <a:t>assertr</a:t>
            </a:r>
            <a:endParaRPr lang="en-US" sz="2400" dirty="0"/>
          </a:p>
          <a:p>
            <a:pPr lvl="1"/>
            <a:r>
              <a:rPr lang="en-US" sz="2400" dirty="0"/>
              <a:t>Python: great-expectations</a:t>
            </a:r>
            <a:endParaRPr lang="en-US" sz="2600" dirty="0"/>
          </a:p>
          <a:p>
            <a:r>
              <a:rPr lang="en-US" sz="2600" dirty="0"/>
              <a:t>Mature code out of notebooks</a:t>
            </a:r>
          </a:p>
          <a:p>
            <a:pPr lvl="1"/>
            <a:r>
              <a:rPr lang="en-US" sz="2400" dirty="0"/>
              <a:t>Python: </a:t>
            </a:r>
            <a:r>
              <a:rPr lang="en-US" sz="2400" dirty="0" err="1"/>
              <a:t>nbdev</a:t>
            </a:r>
            <a:endParaRPr lang="en-US" sz="28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2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0CB-9B19-9C46-9916-832950A62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5338" y="206029"/>
            <a:ext cx="10706100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6000" spc="300" dirty="0">
                <a:solidFill>
                  <a:srgbClr val="424242"/>
                </a:solidFill>
                <a:latin typeface="Impact" panose="020B0806030902050204" pitchFamily="34" charset="0"/>
              </a:rPr>
              <a:t>Versioning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F5C4-3B40-3942-B8A0-E838E809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49" y="2161348"/>
            <a:ext cx="9943579" cy="3890460"/>
          </a:xfrm>
        </p:spPr>
        <p:txBody>
          <a:bodyPr anchor="t">
            <a:normAutofit/>
          </a:bodyPr>
          <a:lstStyle/>
          <a:p>
            <a:r>
              <a:rPr lang="en-US" sz="2800" dirty="0"/>
              <a:t>Use issues for project tracking</a:t>
            </a:r>
          </a:p>
          <a:p>
            <a:r>
              <a:rPr lang="en-US" sz="2800" dirty="0"/>
              <a:t>Use GitHub Project to gamify opening and closing issues</a:t>
            </a:r>
          </a:p>
          <a:p>
            <a:r>
              <a:rPr lang="en-US" sz="2800" dirty="0"/>
              <a:t>Close issues with commits where possible</a:t>
            </a:r>
          </a:p>
          <a:p>
            <a:r>
              <a:rPr lang="en-US" sz="2800" dirty="0"/>
              <a:t>Preface commits mentally with, </a:t>
            </a:r>
            <a:br>
              <a:rPr lang="en-US" sz="2800" dirty="0"/>
            </a:br>
            <a:r>
              <a:rPr lang="en-US" sz="2800" dirty="0"/>
              <a:t>“With this commit I…”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BF6392E-58B6-D245-998B-522839D7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02" y="5603630"/>
            <a:ext cx="1440944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tlas">
  <a:themeElements>
    <a:clrScheme name="Custom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8CB8E2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3.xml><?xml version="1.0" encoding="utf-8"?>
<a:theme xmlns:a="http://schemas.openxmlformats.org/drawingml/2006/main" name="Atlas">
  <a:themeElements>
    <a:clrScheme name="Custom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8CB8E2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485</Words>
  <Application>Microsoft Office PowerPoint</Application>
  <PresentationFormat>Widescreen</PresentationFormat>
  <Paragraphs>177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Impact</vt:lpstr>
      <vt:lpstr>Rockwell</vt:lpstr>
      <vt:lpstr>Tahoma</vt:lpstr>
      <vt:lpstr>Wingdings</vt:lpstr>
      <vt:lpstr>Office Theme</vt:lpstr>
      <vt:lpstr>Atlas</vt:lpstr>
      <vt:lpstr>Atlas</vt:lpstr>
      <vt:lpstr>PowerPoint Presentation</vt:lpstr>
      <vt:lpstr>THEME COLORS AND FONTS GUIDELINES</vt:lpstr>
      <vt:lpstr>PowerPoint Presentation</vt:lpstr>
      <vt:lpstr>CAPTION/TITLE</vt:lpstr>
      <vt:lpstr>Foundations of Reproducible DS</vt:lpstr>
      <vt:lpstr>Foundations of Reproducible DS</vt:lpstr>
      <vt:lpstr>Literate Programming</vt:lpstr>
      <vt:lpstr>&amp; Best Practices</vt:lpstr>
      <vt:lpstr>Versioning Code</vt:lpstr>
      <vt:lpstr>Versioning Data</vt:lpstr>
      <vt:lpstr>Literate Programming</vt:lpstr>
      <vt:lpstr>Versioning Models</vt:lpstr>
      <vt:lpstr>Data modeling is an iterative process</vt:lpstr>
      <vt:lpstr>Data modeling is an iterative process</vt:lpstr>
      <vt:lpstr>Model versioning: a solution</vt:lpstr>
      <vt:lpstr>Versioning Environments</vt:lpstr>
      <vt:lpstr>Virtual environments – a (partial) solution</vt:lpstr>
      <vt:lpstr>Yml files – a solution</vt:lpstr>
      <vt:lpstr>HEADING</vt:lpstr>
      <vt:lpstr>TITLE OR CAPTION HERE</vt:lpstr>
      <vt:lpstr>INSERT BIG POINT/QUOTE/LARGE NUMBERS HERE</vt:lpstr>
      <vt:lpstr>INSERT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COLORS AND FONTS GUIDELINES</dc:title>
  <dc:creator>ORorke, Gracie D</dc:creator>
  <cp:lastModifiedBy>Bell, Charreau S</cp:lastModifiedBy>
  <cp:revision>36</cp:revision>
  <dcterms:created xsi:type="dcterms:W3CDTF">2019-11-12T16:01:00Z</dcterms:created>
  <dcterms:modified xsi:type="dcterms:W3CDTF">2020-02-18T15:59:49Z</dcterms:modified>
</cp:coreProperties>
</file>